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3.xml" ContentType="application/vnd.openxmlformats-officedocument.theme+xml"/>
  <Override PartName="/ppt/slideLayouts/slideLayout32.xml" ContentType="application/vnd.openxmlformats-officedocument.presentationml.slideLayout+xml"/>
  <Override PartName="/ppt/theme/theme4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5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6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7.xml" ContentType="application/vnd.openxmlformats-officedocument.theme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8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theme/theme9.xml" ContentType="application/vnd.openxmlformats-officedocument.theme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theme/theme10.xml" ContentType="application/vnd.openxmlformats-officedocument.theme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theme/theme11.xml" ContentType="application/vnd.openxmlformats-officedocument.theme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theme/theme12.xml" ContentType="application/vnd.openxmlformats-officedocument.theme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theme/theme13.xml" ContentType="application/vnd.openxmlformats-officedocument.theme+xml"/>
  <Override PartName="/ppt/slideLayouts/slideLayout143.xml" ContentType="application/vnd.openxmlformats-officedocument.presentationml.slideLayout+xml"/>
  <Override PartName="/ppt/theme/theme14.xml" ContentType="application/vnd.openxmlformats-officedocument.theme+xml"/>
  <Override PartName="/ppt/theme/theme15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tags/tag9.xml" ContentType="application/vnd.openxmlformats-officedocument.presentationml.tags+xml"/>
  <Override PartName="/ppt/notesSlides/notesSlide9.xml" ContentType="application/vnd.openxmlformats-officedocument.presentationml.notesSlide+xml"/>
  <Override PartName="/ppt/tags/tag10.xml" ContentType="application/vnd.openxmlformats-officedocument.presentationml.tags+xml"/>
  <Override PartName="/ppt/notesSlides/notesSlide10.xml" ContentType="application/vnd.openxmlformats-officedocument.presentationml.notesSlide+xml"/>
  <Override PartName="/ppt/tags/tag11.xml" ContentType="application/vnd.openxmlformats-officedocument.presentationml.tags+xml"/>
  <Override PartName="/ppt/notesSlides/notesSlide11.xml" ContentType="application/vnd.openxmlformats-officedocument.presentationml.notesSlide+xml"/>
  <Override PartName="/ppt/tags/tag12.xml" ContentType="application/vnd.openxmlformats-officedocument.presentationml.tags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1" r:id="rId3"/>
    <p:sldMasterId id="2147483704" r:id="rId4"/>
    <p:sldMasterId id="2147483707" r:id="rId5"/>
    <p:sldMasterId id="2147483718" r:id="rId6"/>
    <p:sldMasterId id="2147483729" r:id="rId7"/>
    <p:sldMasterId id="2147483740" r:id="rId8"/>
    <p:sldMasterId id="2147483752" r:id="rId9"/>
    <p:sldMasterId id="2147483767" r:id="rId10"/>
    <p:sldMasterId id="2147483782" r:id="rId11"/>
    <p:sldMasterId id="2147483797" r:id="rId12"/>
    <p:sldMasterId id="2147483812" r:id="rId13"/>
    <p:sldMasterId id="2147483827" r:id="rId14"/>
  </p:sldMasterIdLst>
  <p:notesMasterIdLst>
    <p:notesMasterId r:id="rId42"/>
  </p:notesMasterIdLst>
  <p:sldIdLst>
    <p:sldId id="257" r:id="rId15"/>
    <p:sldId id="256" r:id="rId16"/>
    <p:sldId id="262" r:id="rId17"/>
    <p:sldId id="276" r:id="rId18"/>
    <p:sldId id="277" r:id="rId19"/>
    <p:sldId id="264" r:id="rId20"/>
    <p:sldId id="266" r:id="rId21"/>
    <p:sldId id="268" r:id="rId22"/>
    <p:sldId id="267" r:id="rId23"/>
    <p:sldId id="278" r:id="rId24"/>
    <p:sldId id="271" r:id="rId25"/>
    <p:sldId id="272" r:id="rId26"/>
    <p:sldId id="273" r:id="rId27"/>
    <p:sldId id="279" r:id="rId28"/>
    <p:sldId id="281" r:id="rId29"/>
    <p:sldId id="282" r:id="rId30"/>
    <p:sldId id="289" r:id="rId31"/>
    <p:sldId id="292" r:id="rId32"/>
    <p:sldId id="293" r:id="rId33"/>
    <p:sldId id="290" r:id="rId34"/>
    <p:sldId id="291" r:id="rId35"/>
    <p:sldId id="274" r:id="rId36"/>
    <p:sldId id="294" r:id="rId37"/>
    <p:sldId id="295" r:id="rId38"/>
    <p:sldId id="286" r:id="rId39"/>
    <p:sldId id="287" r:id="rId40"/>
    <p:sldId id="288" r:id="rId4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31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4.xml"/><Relationship Id="rId26" Type="http://schemas.openxmlformats.org/officeDocument/2006/relationships/slide" Target="slides/slide12.xml"/><Relationship Id="rId39" Type="http://schemas.openxmlformats.org/officeDocument/2006/relationships/slide" Target="slides/slide25.xml"/><Relationship Id="rId21" Type="http://schemas.openxmlformats.org/officeDocument/2006/relationships/slide" Target="slides/slide7.xml"/><Relationship Id="rId34" Type="http://schemas.openxmlformats.org/officeDocument/2006/relationships/slide" Target="slides/slide20.xml"/><Relationship Id="rId42" Type="http://schemas.openxmlformats.org/officeDocument/2006/relationships/notesMaster" Target="notesMasters/notesMaster1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2.xml"/><Relationship Id="rId29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0.xml"/><Relationship Id="rId32" Type="http://schemas.openxmlformats.org/officeDocument/2006/relationships/slide" Target="slides/slide18.xml"/><Relationship Id="rId37" Type="http://schemas.openxmlformats.org/officeDocument/2006/relationships/slide" Target="slides/slide23.xml"/><Relationship Id="rId40" Type="http://schemas.openxmlformats.org/officeDocument/2006/relationships/slide" Target="slides/slide26.xml"/><Relationship Id="rId45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.xml"/><Relationship Id="rId23" Type="http://schemas.openxmlformats.org/officeDocument/2006/relationships/slide" Target="slides/slide9.xml"/><Relationship Id="rId28" Type="http://schemas.openxmlformats.org/officeDocument/2006/relationships/slide" Target="slides/slide14.xml"/><Relationship Id="rId36" Type="http://schemas.openxmlformats.org/officeDocument/2006/relationships/slide" Target="slides/slide22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5.xml"/><Relationship Id="rId31" Type="http://schemas.openxmlformats.org/officeDocument/2006/relationships/slide" Target="slides/slide17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8.xml"/><Relationship Id="rId27" Type="http://schemas.openxmlformats.org/officeDocument/2006/relationships/slide" Target="slides/slide13.xml"/><Relationship Id="rId30" Type="http://schemas.openxmlformats.org/officeDocument/2006/relationships/slide" Target="slides/slide16.xml"/><Relationship Id="rId35" Type="http://schemas.openxmlformats.org/officeDocument/2006/relationships/slide" Target="slides/slide21.xml"/><Relationship Id="rId43" Type="http://schemas.openxmlformats.org/officeDocument/2006/relationships/presProps" Target="presProps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3.xml"/><Relationship Id="rId25" Type="http://schemas.openxmlformats.org/officeDocument/2006/relationships/slide" Target="slides/slide11.xml"/><Relationship Id="rId33" Type="http://schemas.openxmlformats.org/officeDocument/2006/relationships/slide" Target="slides/slide19.xml"/><Relationship Id="rId38" Type="http://schemas.openxmlformats.org/officeDocument/2006/relationships/slide" Target="slides/slide24.xml"/><Relationship Id="rId46" Type="http://schemas.openxmlformats.org/officeDocument/2006/relationships/tableStyles" Target="tableStyles.xml"/><Relationship Id="rId20" Type="http://schemas.openxmlformats.org/officeDocument/2006/relationships/slide" Target="slides/slide6.xml"/><Relationship Id="rId41" Type="http://schemas.openxmlformats.org/officeDocument/2006/relationships/slide" Target="slides/slide2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91AF73-ED39-4514-956C-B5D375B5E24F}" type="datetimeFigureOut">
              <a:rPr lang="zh-CN" altLang="en-US" smtClean="0"/>
              <a:t>2019/11/28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F193C7-93CF-4D35-880B-7BF2E2CD6B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79374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2813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>
                <a:solidFill>
                  <a:prstClr val="black"/>
                </a:solidFill>
              </a:rPr>
              <a:pPr/>
              <a:t>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93576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2813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>
                <a:solidFill>
                  <a:prstClr val="black"/>
                </a:solidFill>
              </a:rPr>
              <a:pPr/>
              <a:t>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70790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2813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>
                <a:solidFill>
                  <a:prstClr val="black"/>
                </a:solidFill>
              </a:rPr>
              <a:pPr/>
              <a:t>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3065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2813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>
                <a:solidFill>
                  <a:prstClr val="black"/>
                </a:solidFill>
              </a:rPr>
              <a:pPr/>
              <a:t>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2634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2813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>
                <a:solidFill>
                  <a:prstClr val="black"/>
                </a:solidFill>
              </a:rPr>
              <a:pPr/>
              <a:t>11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3065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2813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>
                <a:solidFill>
                  <a:prstClr val="black"/>
                </a:solidFill>
              </a:rPr>
              <a:pPr/>
              <a:t>12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3065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2813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>
                <a:solidFill>
                  <a:prstClr val="black"/>
                </a:solidFill>
              </a:rPr>
              <a:pPr/>
              <a:t>13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3065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2813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>
                <a:solidFill>
                  <a:prstClr val="black"/>
                </a:solidFill>
              </a:rPr>
              <a:pPr/>
              <a:t>18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3065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2813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>
                <a:solidFill>
                  <a:prstClr val="black"/>
                </a:solidFill>
              </a:rPr>
              <a:pPr/>
              <a:t>19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3065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2813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>
                <a:solidFill>
                  <a:prstClr val="black"/>
                </a:solidFill>
              </a:rPr>
              <a:pPr/>
              <a:t>20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3065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2813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>
                <a:solidFill>
                  <a:prstClr val="black"/>
                </a:solidFill>
              </a:rPr>
              <a:pPr/>
              <a:t>21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3065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249363" y="1279525"/>
            <a:ext cx="4605337" cy="3452813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>
                <a:solidFill>
                  <a:prstClr val="black"/>
                </a:solidFill>
              </a:rPr>
              <a:pPr/>
              <a:t>22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3065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530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7005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79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7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4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15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4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743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743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7"/>
            <a:ext cx="6858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2879750"/>
      </p:ext>
    </p:extLst>
  </p:cSld>
  <p:clrMapOvr>
    <a:masterClrMapping/>
  </p:clrMapOvr>
  <p:transition spd="slow">
    <p:checker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0304805"/>
      </p:ext>
    </p:extLst>
  </p:cSld>
  <p:clrMapOvr>
    <a:masterClrMapping/>
  </p:clrMapOvr>
  <p:transition spd="slow">
    <p:checker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842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567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8400397"/>
      </p:ext>
    </p:extLst>
  </p:cSld>
  <p:clrMapOvr>
    <a:masterClrMapping/>
  </p:clrMapOvr>
  <p:transition spd="slow">
    <p:checker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524200"/>
      </p:ext>
    </p:extLst>
  </p:cSld>
  <p:clrMapOvr>
    <a:masterClrMapping/>
  </p:clrMapOvr>
  <p:transition spd="slow">
    <p:checker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9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94" y="1778439"/>
            <a:ext cx="3655181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94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9"/>
            <a:ext cx="3673182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504907"/>
      </p:ext>
    </p:extLst>
  </p:cSld>
  <p:clrMapOvr>
    <a:masterClrMapping/>
  </p:clrMapOvr>
  <p:transition spd="slow">
    <p:checker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7311810"/>
      </p:ext>
    </p:extLst>
  </p:cSld>
  <p:clrMapOvr>
    <a:masterClrMapping/>
  </p:clrMapOvr>
  <p:transition spd="slow">
    <p:checker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542666"/>
      </p:ext>
    </p:extLst>
  </p:cSld>
  <p:clrMapOvr>
    <a:masterClrMapping/>
  </p:clrMapOvr>
  <p:transition spd="slow">
    <p:checker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1"/>
            <a:ext cx="3124012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457729"/>
      </p:ext>
    </p:extLst>
  </p:cSld>
  <p:clrMapOvr>
    <a:masterClrMapping/>
  </p:clrMapOvr>
  <p:transition spd="slow">
    <p:checker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6" y="365126"/>
            <a:ext cx="1971675" cy="581183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4" y="365126"/>
            <a:ext cx="5800725" cy="581183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135734"/>
      </p:ext>
    </p:extLst>
  </p:cSld>
  <p:clrMapOvr>
    <a:masterClrMapping/>
  </p:clrMapOvr>
  <p:transition spd="slow">
    <p:checker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6"/>
            <a:ext cx="7886700" cy="58118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672757"/>
      </p:ext>
    </p:extLst>
  </p:cSld>
  <p:clrMapOvr>
    <a:masterClrMapping/>
  </p:clrMapOvr>
  <p:transition spd="slow">
    <p:checker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7"/>
            <a:ext cx="6858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2116446"/>
      </p:ext>
    </p:extLst>
  </p:cSld>
  <p:clrMapOvr>
    <a:masterClrMapping/>
  </p:clrMapOvr>
  <p:transition spd="slow">
    <p:checker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2767779"/>
      </p:ext>
    </p:extLst>
  </p:cSld>
  <p:clrMapOvr>
    <a:masterClrMapping/>
  </p:clrMapOvr>
  <p:transition spd="slow">
    <p:checker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8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5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127039"/>
      </p:ext>
    </p:extLst>
  </p:cSld>
  <p:clrMapOvr>
    <a:masterClrMapping/>
  </p:clrMapOvr>
  <p:transition spd="slow">
    <p:checker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1268173"/>
      </p:ext>
    </p:extLst>
  </p:cSld>
  <p:clrMapOvr>
    <a:masterClrMapping/>
  </p:clrMapOvr>
  <p:transition spd="slow">
    <p:checker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9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94" y="1778439"/>
            <a:ext cx="3655181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94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9"/>
            <a:ext cx="3673182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8301248"/>
      </p:ext>
    </p:extLst>
  </p:cSld>
  <p:clrMapOvr>
    <a:masterClrMapping/>
  </p:clrMapOvr>
  <p:transition spd="slow">
    <p:checker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4462714"/>
      </p:ext>
    </p:extLst>
  </p:cSld>
  <p:clrMapOvr>
    <a:masterClrMapping/>
  </p:clrMapOvr>
  <p:transition spd="slow">
    <p:checker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1106584"/>
      </p:ext>
    </p:extLst>
  </p:cSld>
  <p:clrMapOvr>
    <a:masterClrMapping/>
  </p:clrMapOvr>
  <p:transition spd="slow">
    <p:checker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1"/>
            <a:ext cx="3124012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4268149"/>
      </p:ext>
    </p:extLst>
  </p:cSld>
  <p:clrMapOvr>
    <a:masterClrMapping/>
  </p:clrMapOvr>
  <p:transition spd="slow">
    <p:checker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6" y="365126"/>
            <a:ext cx="1971675" cy="581183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4" y="365126"/>
            <a:ext cx="5800725" cy="581183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4103938"/>
      </p:ext>
    </p:extLst>
  </p:cSld>
  <p:clrMapOvr>
    <a:masterClrMapping/>
  </p:clrMapOvr>
  <p:transition spd="slow">
    <p:checker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6"/>
            <a:ext cx="7886700" cy="58118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866094"/>
      </p:ext>
    </p:extLst>
  </p:cSld>
  <p:clrMapOvr>
    <a:masterClrMapping/>
  </p:clrMapOvr>
  <p:transition spd="slow">
    <p:checker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356935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7"/>
            <a:ext cx="6858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0466706"/>
      </p:ext>
    </p:extLst>
  </p:cSld>
  <p:clrMapOvr>
    <a:masterClrMapping/>
  </p:clrMapOvr>
  <p:transition spd="slow">
    <p:checker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1635269"/>
      </p:ext>
    </p:extLst>
  </p:cSld>
  <p:clrMapOvr>
    <a:masterClrMapping/>
  </p:clrMapOvr>
  <p:transition spd="slow">
    <p:checker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810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535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2616078"/>
      </p:ext>
    </p:extLst>
  </p:cSld>
  <p:clrMapOvr>
    <a:masterClrMapping/>
  </p:clrMapOvr>
  <p:transition spd="slow">
    <p:checker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645563"/>
      </p:ext>
    </p:extLst>
  </p:cSld>
  <p:clrMapOvr>
    <a:masterClrMapping/>
  </p:clrMapOvr>
  <p:transition spd="slow">
    <p:checker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9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94" y="1778439"/>
            <a:ext cx="3655181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94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9"/>
            <a:ext cx="3673182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0254766"/>
      </p:ext>
    </p:extLst>
  </p:cSld>
  <p:clrMapOvr>
    <a:masterClrMapping/>
  </p:clrMapOvr>
  <p:transition spd="slow">
    <p:checker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4517350"/>
      </p:ext>
    </p:extLst>
  </p:cSld>
  <p:clrMapOvr>
    <a:masterClrMapping/>
  </p:clrMapOvr>
  <p:transition spd="slow">
    <p:checker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8875708"/>
      </p:ext>
    </p:extLst>
  </p:cSld>
  <p:clrMapOvr>
    <a:masterClrMapping/>
  </p:clrMapOvr>
  <p:transition spd="slow">
    <p:checker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1"/>
            <a:ext cx="3124012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9846486"/>
      </p:ext>
    </p:extLst>
  </p:cSld>
  <p:clrMapOvr>
    <a:masterClrMapping/>
  </p:clrMapOvr>
  <p:transition spd="slow">
    <p:checker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6" y="365126"/>
            <a:ext cx="1971675" cy="581183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4" y="365126"/>
            <a:ext cx="5800725" cy="581183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907308"/>
      </p:ext>
    </p:extLst>
  </p:cSld>
  <p:clrMapOvr>
    <a:masterClrMapping/>
  </p:clrMapOvr>
  <p:transition spd="slow">
    <p:checker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6"/>
            <a:ext cx="7886700" cy="58118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0781100"/>
      </p:ext>
    </p:extLst>
  </p:cSld>
  <p:clrMapOvr>
    <a:masterClrMapping/>
  </p:clrMapOvr>
  <p:transition spd="slow">
    <p:checker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7"/>
            <a:ext cx="6858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162632"/>
      </p:ext>
    </p:extLst>
  </p:cSld>
  <p:clrMapOvr>
    <a:masterClrMapping/>
  </p:clrMapOvr>
  <p:transition spd="slow">
    <p:checker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5913801"/>
      </p:ext>
    </p:extLst>
  </p:cSld>
  <p:clrMapOvr>
    <a:masterClrMapping/>
  </p:clrMapOvr>
  <p:transition spd="slow">
    <p:checker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97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520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460405"/>
      </p:ext>
    </p:extLst>
  </p:cSld>
  <p:clrMapOvr>
    <a:masterClrMapping/>
  </p:clrMapOvr>
  <p:transition spd="slow">
    <p:checker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9052937"/>
      </p:ext>
    </p:extLst>
  </p:cSld>
  <p:clrMapOvr>
    <a:masterClrMapping/>
  </p:clrMapOvr>
  <p:transition spd="slow">
    <p:checker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9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94" y="1778439"/>
            <a:ext cx="3655181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94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9"/>
            <a:ext cx="3673182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503334"/>
      </p:ext>
    </p:extLst>
  </p:cSld>
  <p:clrMapOvr>
    <a:masterClrMapping/>
  </p:clrMapOvr>
  <p:transition spd="slow">
    <p:checker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9256218"/>
      </p:ext>
    </p:extLst>
  </p:cSld>
  <p:clrMapOvr>
    <a:masterClrMapping/>
  </p:clrMapOvr>
  <p:transition spd="slow">
    <p:checker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3417502"/>
      </p:ext>
    </p:extLst>
  </p:cSld>
  <p:clrMapOvr>
    <a:masterClrMapping/>
  </p:clrMapOvr>
  <p:transition spd="slow">
    <p:checker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1"/>
            <a:ext cx="3124012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8136166"/>
      </p:ext>
    </p:extLst>
  </p:cSld>
  <p:clrMapOvr>
    <a:masterClrMapping/>
  </p:clrMapOvr>
  <p:transition spd="slow">
    <p:checker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6" y="365126"/>
            <a:ext cx="1971675" cy="581183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4" y="365126"/>
            <a:ext cx="5800725" cy="581183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2557674"/>
      </p:ext>
    </p:extLst>
  </p:cSld>
  <p:clrMapOvr>
    <a:masterClrMapping/>
  </p:clrMapOvr>
  <p:transition spd="slow">
    <p:checker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6"/>
            <a:ext cx="7886700" cy="58118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2546524"/>
      </p:ext>
    </p:extLst>
  </p:cSld>
  <p:clrMapOvr>
    <a:masterClrMapping/>
  </p:clrMapOvr>
  <p:transition spd="slow">
    <p:checker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7"/>
            <a:ext cx="6858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2541538"/>
      </p:ext>
    </p:extLst>
  </p:cSld>
  <p:clrMapOvr>
    <a:masterClrMapping/>
  </p:clrMapOvr>
  <p:transition spd="slow">
    <p:checker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5303332"/>
      </p:ext>
    </p:extLst>
  </p:cSld>
  <p:clrMapOvr>
    <a:masterClrMapping/>
  </p:clrMapOvr>
  <p:transition spd="slow">
    <p:checker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82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507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7364449"/>
      </p:ext>
    </p:extLst>
  </p:cSld>
  <p:clrMapOvr>
    <a:masterClrMapping/>
  </p:clrMapOvr>
  <p:transition spd="slow">
    <p:checker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9673650"/>
      </p:ext>
    </p:extLst>
  </p:cSld>
  <p:clrMapOvr>
    <a:masterClrMapping/>
  </p:clrMapOvr>
  <p:transition spd="slow">
    <p:checker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9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94" y="1778439"/>
            <a:ext cx="3655181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94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9"/>
            <a:ext cx="3673182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7725221"/>
      </p:ext>
    </p:extLst>
  </p:cSld>
  <p:clrMapOvr>
    <a:masterClrMapping/>
  </p:clrMapOvr>
  <p:transition spd="slow">
    <p:checker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4163245"/>
      </p:ext>
    </p:extLst>
  </p:cSld>
  <p:clrMapOvr>
    <a:masterClrMapping/>
  </p:clrMapOvr>
  <p:transition spd="slow">
    <p:checker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4268883"/>
      </p:ext>
    </p:extLst>
  </p:cSld>
  <p:clrMapOvr>
    <a:masterClrMapping/>
  </p:clrMapOvr>
  <p:transition spd="slow">
    <p:checker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1"/>
            <a:ext cx="3124012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2938157"/>
      </p:ext>
    </p:extLst>
  </p:cSld>
  <p:clrMapOvr>
    <a:masterClrMapping/>
  </p:clrMapOvr>
  <p:transition spd="slow">
    <p:checker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6" y="365126"/>
            <a:ext cx="1971675" cy="581183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4" y="365126"/>
            <a:ext cx="5800725" cy="581183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7665888"/>
      </p:ext>
    </p:extLst>
  </p:cSld>
  <p:clrMapOvr>
    <a:masterClrMapping/>
  </p:clrMapOvr>
  <p:transition spd="slow">
    <p:checker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6"/>
            <a:ext cx="7886700" cy="58118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695335"/>
      </p:ext>
    </p:extLst>
  </p:cSld>
  <p:clrMapOvr>
    <a:masterClrMapping/>
  </p:clrMapOvr>
  <p:transition spd="slow">
    <p:checker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7"/>
            <a:ext cx="6858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47230"/>
      </p:ext>
    </p:extLst>
  </p:cSld>
  <p:clrMapOvr>
    <a:masterClrMapping/>
  </p:clrMapOvr>
  <p:transition spd="slow">
    <p:checker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2825676"/>
      </p:ext>
    </p:extLst>
  </p:cSld>
  <p:clrMapOvr>
    <a:masterClrMapping/>
  </p:clrMapOvr>
  <p:transition spd="slow">
    <p:checker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65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89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3590001"/>
      </p:ext>
    </p:extLst>
  </p:cSld>
  <p:clrMapOvr>
    <a:masterClrMapping/>
  </p:clrMapOvr>
  <p:transition spd="slow">
    <p:checker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6216490"/>
      </p:ext>
    </p:extLst>
  </p:cSld>
  <p:clrMapOvr>
    <a:masterClrMapping/>
  </p:clrMapOvr>
  <p:transition spd="slow">
    <p:checker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9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94" y="1778439"/>
            <a:ext cx="3655181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94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9"/>
            <a:ext cx="3673182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428119"/>
      </p:ext>
    </p:extLst>
  </p:cSld>
  <p:clrMapOvr>
    <a:masterClrMapping/>
  </p:clrMapOvr>
  <p:transition spd="slow">
    <p:checker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3029467"/>
      </p:ext>
    </p:extLst>
  </p:cSld>
  <p:clrMapOvr>
    <a:masterClrMapping/>
  </p:clrMapOvr>
  <p:transition spd="slow">
    <p:checker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9489257"/>
      </p:ext>
    </p:extLst>
  </p:cSld>
  <p:clrMapOvr>
    <a:masterClrMapping/>
  </p:clrMapOvr>
  <p:transition spd="slow">
    <p:checker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1"/>
            <a:ext cx="3124012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749764"/>
      </p:ext>
    </p:extLst>
  </p:cSld>
  <p:clrMapOvr>
    <a:masterClrMapping/>
  </p:clrMapOvr>
  <p:transition spd="slow">
    <p:checker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6" y="365126"/>
            <a:ext cx="1971675" cy="581183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4" y="365126"/>
            <a:ext cx="5800725" cy="581183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968405"/>
      </p:ext>
    </p:extLst>
  </p:cSld>
  <p:clrMapOvr>
    <a:masterClrMapping/>
  </p:clrMapOvr>
  <p:transition spd="slow">
    <p:checker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6"/>
            <a:ext cx="7886700" cy="58118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511259"/>
      </p:ext>
    </p:extLst>
  </p:cSld>
  <p:clrMapOvr>
    <a:masterClrMapping/>
  </p:clrMapOvr>
  <p:transition spd="slow">
    <p:checker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7"/>
            <a:ext cx="6858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8B4B0-AACB-4573-9E83-EAB2688BE0C2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6EB22E-0459-46CD-B430-05F9FB788F07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7208746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2C98F4-C2BA-432E-8F64-8C0DF8E2A23B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5EEB2-15D7-437D-AEC6-F8B1A3B2E12A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4069360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65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89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D88EF-03DC-4D90-81D2-73F82576E936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4BC0E-0C9A-4FDA-B314-3CC461431A5F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6401301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2928B8-1EE2-4086-A6BE-33C8CE9AF560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531A7F-A430-4241-8542-2824793BDFE5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0728089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9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4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4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4C1CDA-A9FD-48A3-80FF-C37334B0009C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21F94-0DE5-4246-9117-01CC1E06C39B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6991680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A8A5B1-315A-431E-B070-54BF5FBD5BE0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7C7D85-5475-4686-839C-AF2EB59BCD2F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7839421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6A9D92-B967-4DA8-A90A-8785CE4CFBB1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81C07-1073-4CAE-A878-E2B3F483271E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7599306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52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1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4DA621-0A3D-45D2-8A7D-F047214E07F2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E7869D-8F4F-4C0E-999C-397F24AC1F61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179439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52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1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20C658-189B-456A-930E-1195D363DED0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866CE-C23E-4DD3-BC64-C6C2481FD4DF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9635521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6C9954-9443-4284-8B1F-BA023E76147E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47F05A-2894-4509-B01A-31C3598D4098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4878979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6" y="365126"/>
            <a:ext cx="1971675" cy="581183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4" y="365126"/>
            <a:ext cx="5800725" cy="581183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0DF9D3-9765-4E36-B154-959BCCA3CE51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272F62-7F0F-4C32-B17A-621861E78D3C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6133509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64311762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9669788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51"/>
            <a:ext cx="7886700" cy="5811839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  <p:extLst>
      <p:ext uri="{BB962C8B-B14F-4D97-AF65-F5344CB8AC3E}">
        <p14:creationId xmlns:p14="http://schemas.microsoft.com/office/powerpoint/2010/main" val="2972657268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7"/>
            <a:ext cx="6858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8B4B0-AACB-4573-9E83-EAB2688BE0C2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6EB22E-0459-46CD-B430-05F9FB788F07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8800712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2C98F4-C2BA-432E-8F64-8C0DF8E2A23B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5EEB2-15D7-437D-AEC6-F8B1A3B2E12A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574968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6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85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D88EF-03DC-4D90-81D2-73F82576E936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4BC0E-0C9A-4FDA-B314-3CC461431A5F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4575386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2928B8-1EE2-4086-A6BE-33C8CE9AF560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531A7F-A430-4241-8542-2824793BDFE5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4961418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9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4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4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4C1CDA-A9FD-48A3-80FF-C37334B0009C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21F94-0DE5-4246-9117-01CC1E06C39B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0484084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A8A5B1-315A-431E-B070-54BF5FBD5BE0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7C7D85-5475-4686-839C-AF2EB59BCD2F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814784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6A9D92-B967-4DA8-A90A-8785CE4CFBB1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81C07-1073-4CAE-A878-E2B3F483271E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2271779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4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1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4DA621-0A3D-45D2-8A7D-F047214E07F2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E7869D-8F4F-4C0E-999C-397F24AC1F61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8301161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48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1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20C658-189B-456A-930E-1195D363DED0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866CE-C23E-4DD3-BC64-C6C2481FD4DF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969518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6C9954-9443-4284-8B1F-BA023E76147E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47F05A-2894-4509-B01A-31C3598D4098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2174751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6" y="365126"/>
            <a:ext cx="1971675" cy="581183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4" y="365126"/>
            <a:ext cx="5800725" cy="581183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0DF9D3-9765-4E36-B154-959BCCA3CE51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272F62-7F0F-4C32-B17A-621861E78D3C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811019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5125326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77125116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47"/>
            <a:ext cx="7886700" cy="5811839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  <p:extLst>
      <p:ext uri="{BB962C8B-B14F-4D97-AF65-F5344CB8AC3E}">
        <p14:creationId xmlns:p14="http://schemas.microsoft.com/office/powerpoint/2010/main" val="529594371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7"/>
            <a:ext cx="6858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8B4B0-AACB-4573-9E83-EAB2688BE0C2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6EB22E-0459-46CD-B430-05F9FB788F07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1615856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2C98F4-C2BA-432E-8F64-8C0DF8E2A23B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5EEB2-15D7-437D-AEC6-F8B1A3B2E12A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4113346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57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81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D88EF-03DC-4D90-81D2-73F82576E936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4BC0E-0C9A-4FDA-B314-3CC461431A5F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2490595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2928B8-1EE2-4086-A6BE-33C8CE9AF560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531A7F-A430-4241-8542-2824793BDFE5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836390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9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4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4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4C1CDA-A9FD-48A3-80FF-C37334B0009C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21F94-0DE5-4246-9117-01CC1E06C39B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4606096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A8A5B1-315A-431E-B070-54BF5FBD5BE0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7C7D85-5475-4686-839C-AF2EB59BCD2F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7907105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6A9D92-B967-4DA8-A90A-8785CE4CFBB1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81C07-1073-4CAE-A878-E2B3F483271E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4522270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44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1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4DA621-0A3D-45D2-8A7D-F047214E07F2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E7869D-8F4F-4C0E-999C-397F24AC1F61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333166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44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1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20C658-189B-456A-930E-1195D363DED0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866CE-C23E-4DD3-BC64-C6C2481FD4DF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4489361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6C9954-9443-4284-8B1F-BA023E76147E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47F05A-2894-4509-B01A-31C3598D4098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6198243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6" y="365126"/>
            <a:ext cx="1971675" cy="581183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4" y="365126"/>
            <a:ext cx="5800725" cy="581183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0DF9D3-9765-4E36-B154-959BCCA3CE51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272F62-7F0F-4C32-B17A-621861E78D3C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322343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15852926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8901800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43"/>
            <a:ext cx="7886700" cy="5811839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  <p:extLst>
      <p:ext uri="{BB962C8B-B14F-4D97-AF65-F5344CB8AC3E}">
        <p14:creationId xmlns:p14="http://schemas.microsoft.com/office/powerpoint/2010/main" val="898686654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7"/>
            <a:ext cx="6858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8B4B0-AACB-4573-9E83-EAB2688BE0C2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6EB22E-0459-46CD-B430-05F9FB788F07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3674888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2C98F4-C2BA-432E-8F64-8C0DF8E2A23B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5EEB2-15D7-437D-AEC6-F8B1A3B2E12A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267260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50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75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D88EF-03DC-4D90-81D2-73F82576E936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4BC0E-0C9A-4FDA-B314-3CC461431A5F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0698376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2928B8-1EE2-4086-A6BE-33C8CE9AF560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531A7F-A430-4241-8542-2824793BDFE5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743021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9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4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4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4C1CDA-A9FD-48A3-80FF-C37334B0009C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21F94-0DE5-4246-9117-01CC1E06C39B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521655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A8A5B1-315A-431E-B070-54BF5FBD5BE0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7C7D85-5475-4686-839C-AF2EB59BCD2F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901001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6A9D92-B967-4DA8-A90A-8785CE4CFBB1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81C07-1073-4CAE-A878-E2B3F483271E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0034955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37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1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4DA621-0A3D-45D2-8A7D-F047214E07F2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E7869D-8F4F-4C0E-999C-397F24AC1F61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273820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37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1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20C658-189B-456A-930E-1195D363DED0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866CE-C23E-4DD3-BC64-C6C2481FD4DF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7307091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6C9954-9443-4284-8B1F-BA023E76147E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47F05A-2894-4509-B01A-31C3598D4098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9574658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6" y="365126"/>
            <a:ext cx="1971675" cy="581183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4" y="365126"/>
            <a:ext cx="5800725" cy="581183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0DF9D3-9765-4E36-B154-959BCCA3CE51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272F62-7F0F-4C32-B17A-621861E78D3C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451077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81690808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37914762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38"/>
            <a:ext cx="7886700" cy="5811839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  <p:extLst>
      <p:ext uri="{BB962C8B-B14F-4D97-AF65-F5344CB8AC3E}">
        <p14:creationId xmlns:p14="http://schemas.microsoft.com/office/powerpoint/2010/main" val="3497479538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7"/>
            <a:ext cx="6858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8B4B0-AACB-4573-9E83-EAB2688BE0C2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6EB22E-0459-46CD-B430-05F9FB788F07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1005267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2C98F4-C2BA-432E-8F64-8C0DF8E2A23B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5EEB2-15D7-437D-AEC6-F8B1A3B2E12A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9138563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5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D88EF-03DC-4D90-81D2-73F82576E936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4BC0E-0C9A-4FDA-B314-3CC461431A5F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7060938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2928B8-1EE2-4086-A6BE-33C8CE9AF560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531A7F-A430-4241-8542-2824793BDFE5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8336842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7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4C1CDA-A9FD-48A3-80FF-C37334B0009C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21F94-0DE5-4246-9117-01CC1E06C39B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0240563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A8A5B1-315A-431E-B070-54BF5FBD5BE0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7C7D85-5475-4686-839C-AF2EB59BCD2F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9335294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6A9D92-B967-4DA8-A90A-8785CE4CFBB1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81C07-1073-4CAE-A878-E2B3F483271E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0910921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1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4DA621-0A3D-45D2-8A7D-F047214E07F2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E7869D-8F4F-4C0E-999C-397F24AC1F61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606865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1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20C658-189B-456A-930E-1195D363DED0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866CE-C23E-4DD3-BC64-C6C2481FD4DF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5731908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6C9954-9443-4284-8B1F-BA023E76147E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47F05A-2894-4509-B01A-31C3598D4098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3800180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6" y="365126"/>
            <a:ext cx="1971675" cy="581183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2" y="365126"/>
            <a:ext cx="5800725" cy="581183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0DF9D3-9765-4E36-B154-959BCCA3CE51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272F62-7F0F-4C32-B17A-621861E78D3C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4576378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0347230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2996019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7"/>
            <a:ext cx="7886700" cy="5811839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  <p:extLst>
      <p:ext uri="{BB962C8B-B14F-4D97-AF65-F5344CB8AC3E}">
        <p14:creationId xmlns:p14="http://schemas.microsoft.com/office/powerpoint/2010/main" val="3536545026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6054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theme" Target="../theme/theme5.xml"/><Relationship Id="rId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42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.xml"/><Relationship Id="rId3" Type="http://schemas.openxmlformats.org/officeDocument/2006/relationships/slideLayout" Target="../slideLayouts/slideLayout45.xml"/><Relationship Id="rId7" Type="http://schemas.openxmlformats.org/officeDocument/2006/relationships/slideLayout" Target="../slideLayouts/slideLayout49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slideLayout" Target="../slideLayouts/slideLayout48.xml"/><Relationship Id="rId11" Type="http://schemas.openxmlformats.org/officeDocument/2006/relationships/theme" Target="../theme/theme6.xml"/><Relationship Id="rId5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6.xml"/><Relationship Id="rId9" Type="http://schemas.openxmlformats.org/officeDocument/2006/relationships/slideLayout" Target="../slideLayouts/slideLayout51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theme" Target="../theme/theme7.xml"/><Relationship Id="rId5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0.xml"/><Relationship Id="rId3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9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64.xml"/><Relationship Id="rId1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8.xml"/><Relationship Id="rId11" Type="http://schemas.openxmlformats.org/officeDocument/2006/relationships/theme" Target="../theme/theme8.xml"/><Relationship Id="rId5" Type="http://schemas.openxmlformats.org/officeDocument/2006/relationships/slideLayout" Target="../slideLayouts/slideLayout67.xml"/><Relationship Id="rId10" Type="http://schemas.openxmlformats.org/officeDocument/2006/relationships/slideLayout" Target="../slideLayouts/slideLayout72.xml"/><Relationship Id="rId4" Type="http://schemas.openxmlformats.org/officeDocument/2006/relationships/slideLayout" Target="../slideLayouts/slideLayout66.xml"/><Relationship Id="rId9" Type="http://schemas.openxmlformats.org/officeDocument/2006/relationships/slideLayout" Target="../slideLayouts/slideLayout71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0.xml"/><Relationship Id="rId13" Type="http://schemas.openxmlformats.org/officeDocument/2006/relationships/slideLayout" Target="../slideLayouts/slideLayout85.xml"/><Relationship Id="rId3" Type="http://schemas.openxmlformats.org/officeDocument/2006/relationships/slideLayout" Target="../slideLayouts/slideLayout75.xml"/><Relationship Id="rId7" Type="http://schemas.openxmlformats.org/officeDocument/2006/relationships/slideLayout" Target="../slideLayouts/slideLayout79.xml"/><Relationship Id="rId12" Type="http://schemas.openxmlformats.org/officeDocument/2006/relationships/slideLayout" Target="../slideLayouts/slideLayout84.xml"/><Relationship Id="rId2" Type="http://schemas.openxmlformats.org/officeDocument/2006/relationships/slideLayout" Target="../slideLayouts/slideLayout74.xml"/><Relationship Id="rId1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8.xml"/><Relationship Id="rId11" Type="http://schemas.openxmlformats.org/officeDocument/2006/relationships/slideLayout" Target="../slideLayouts/slideLayout83.xml"/><Relationship Id="rId5" Type="http://schemas.openxmlformats.org/officeDocument/2006/relationships/slideLayout" Target="../slideLayouts/slideLayout77.xml"/><Relationship Id="rId15" Type="http://schemas.openxmlformats.org/officeDocument/2006/relationships/theme" Target="../theme/theme9.xml"/><Relationship Id="rId10" Type="http://schemas.openxmlformats.org/officeDocument/2006/relationships/slideLayout" Target="../slideLayouts/slideLayout82.xml"/><Relationship Id="rId4" Type="http://schemas.openxmlformats.org/officeDocument/2006/relationships/slideLayout" Target="../slideLayouts/slideLayout76.xml"/><Relationship Id="rId9" Type="http://schemas.openxmlformats.org/officeDocument/2006/relationships/slideLayout" Target="../slideLayouts/slideLayout81.xml"/><Relationship Id="rId14" Type="http://schemas.openxmlformats.org/officeDocument/2006/relationships/slideLayout" Target="../slideLayouts/slideLayout86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4.xml"/><Relationship Id="rId13" Type="http://schemas.openxmlformats.org/officeDocument/2006/relationships/slideLayout" Target="../slideLayouts/slideLayout99.xml"/><Relationship Id="rId3" Type="http://schemas.openxmlformats.org/officeDocument/2006/relationships/slideLayout" Target="../slideLayouts/slideLayout89.xml"/><Relationship Id="rId7" Type="http://schemas.openxmlformats.org/officeDocument/2006/relationships/slideLayout" Target="../slideLayouts/slideLayout93.xml"/><Relationship Id="rId12" Type="http://schemas.openxmlformats.org/officeDocument/2006/relationships/slideLayout" Target="../slideLayouts/slideLayout98.xml"/><Relationship Id="rId2" Type="http://schemas.openxmlformats.org/officeDocument/2006/relationships/slideLayout" Target="../slideLayouts/slideLayout88.xml"/><Relationship Id="rId1" Type="http://schemas.openxmlformats.org/officeDocument/2006/relationships/slideLayout" Target="../slideLayouts/slideLayout87.xml"/><Relationship Id="rId6" Type="http://schemas.openxmlformats.org/officeDocument/2006/relationships/slideLayout" Target="../slideLayouts/slideLayout92.xml"/><Relationship Id="rId11" Type="http://schemas.openxmlformats.org/officeDocument/2006/relationships/slideLayout" Target="../slideLayouts/slideLayout97.xml"/><Relationship Id="rId5" Type="http://schemas.openxmlformats.org/officeDocument/2006/relationships/slideLayout" Target="../slideLayouts/slideLayout91.xml"/><Relationship Id="rId15" Type="http://schemas.openxmlformats.org/officeDocument/2006/relationships/theme" Target="../theme/theme10.xml"/><Relationship Id="rId10" Type="http://schemas.openxmlformats.org/officeDocument/2006/relationships/slideLayout" Target="../slideLayouts/slideLayout96.xml"/><Relationship Id="rId4" Type="http://schemas.openxmlformats.org/officeDocument/2006/relationships/slideLayout" Target="../slideLayouts/slideLayout90.xml"/><Relationship Id="rId9" Type="http://schemas.openxmlformats.org/officeDocument/2006/relationships/slideLayout" Target="../slideLayouts/slideLayout95.xml"/><Relationship Id="rId14" Type="http://schemas.openxmlformats.org/officeDocument/2006/relationships/slideLayout" Target="../slideLayouts/slideLayout100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8.xml"/><Relationship Id="rId13" Type="http://schemas.openxmlformats.org/officeDocument/2006/relationships/slideLayout" Target="../slideLayouts/slideLayout113.xml"/><Relationship Id="rId3" Type="http://schemas.openxmlformats.org/officeDocument/2006/relationships/slideLayout" Target="../slideLayouts/slideLayout103.xml"/><Relationship Id="rId7" Type="http://schemas.openxmlformats.org/officeDocument/2006/relationships/slideLayout" Target="../slideLayouts/slideLayout107.xml"/><Relationship Id="rId12" Type="http://schemas.openxmlformats.org/officeDocument/2006/relationships/slideLayout" Target="../slideLayouts/slideLayout112.xml"/><Relationship Id="rId2" Type="http://schemas.openxmlformats.org/officeDocument/2006/relationships/slideLayout" Target="../slideLayouts/slideLayout102.xml"/><Relationship Id="rId1" Type="http://schemas.openxmlformats.org/officeDocument/2006/relationships/slideLayout" Target="../slideLayouts/slideLayout101.xml"/><Relationship Id="rId6" Type="http://schemas.openxmlformats.org/officeDocument/2006/relationships/slideLayout" Target="../slideLayouts/slideLayout106.xml"/><Relationship Id="rId11" Type="http://schemas.openxmlformats.org/officeDocument/2006/relationships/slideLayout" Target="../slideLayouts/slideLayout111.xml"/><Relationship Id="rId5" Type="http://schemas.openxmlformats.org/officeDocument/2006/relationships/slideLayout" Target="../slideLayouts/slideLayout105.xml"/><Relationship Id="rId15" Type="http://schemas.openxmlformats.org/officeDocument/2006/relationships/theme" Target="../theme/theme11.xml"/><Relationship Id="rId10" Type="http://schemas.openxmlformats.org/officeDocument/2006/relationships/slideLayout" Target="../slideLayouts/slideLayout110.xml"/><Relationship Id="rId4" Type="http://schemas.openxmlformats.org/officeDocument/2006/relationships/slideLayout" Target="../slideLayouts/slideLayout104.xml"/><Relationship Id="rId9" Type="http://schemas.openxmlformats.org/officeDocument/2006/relationships/slideLayout" Target="../slideLayouts/slideLayout109.xml"/><Relationship Id="rId14" Type="http://schemas.openxmlformats.org/officeDocument/2006/relationships/slideLayout" Target="../slideLayouts/slideLayout114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2.xml"/><Relationship Id="rId13" Type="http://schemas.openxmlformats.org/officeDocument/2006/relationships/slideLayout" Target="../slideLayouts/slideLayout127.xml"/><Relationship Id="rId3" Type="http://schemas.openxmlformats.org/officeDocument/2006/relationships/slideLayout" Target="../slideLayouts/slideLayout117.xml"/><Relationship Id="rId7" Type="http://schemas.openxmlformats.org/officeDocument/2006/relationships/slideLayout" Target="../slideLayouts/slideLayout121.xml"/><Relationship Id="rId12" Type="http://schemas.openxmlformats.org/officeDocument/2006/relationships/slideLayout" Target="../slideLayouts/slideLayout126.xml"/><Relationship Id="rId2" Type="http://schemas.openxmlformats.org/officeDocument/2006/relationships/slideLayout" Target="../slideLayouts/slideLayout116.xml"/><Relationship Id="rId1" Type="http://schemas.openxmlformats.org/officeDocument/2006/relationships/slideLayout" Target="../slideLayouts/slideLayout115.xml"/><Relationship Id="rId6" Type="http://schemas.openxmlformats.org/officeDocument/2006/relationships/slideLayout" Target="../slideLayouts/slideLayout120.xml"/><Relationship Id="rId11" Type="http://schemas.openxmlformats.org/officeDocument/2006/relationships/slideLayout" Target="../slideLayouts/slideLayout125.xml"/><Relationship Id="rId5" Type="http://schemas.openxmlformats.org/officeDocument/2006/relationships/slideLayout" Target="../slideLayouts/slideLayout119.xml"/><Relationship Id="rId15" Type="http://schemas.openxmlformats.org/officeDocument/2006/relationships/theme" Target="../theme/theme12.xml"/><Relationship Id="rId10" Type="http://schemas.openxmlformats.org/officeDocument/2006/relationships/slideLayout" Target="../slideLayouts/slideLayout124.xml"/><Relationship Id="rId4" Type="http://schemas.openxmlformats.org/officeDocument/2006/relationships/slideLayout" Target="../slideLayouts/slideLayout118.xml"/><Relationship Id="rId9" Type="http://schemas.openxmlformats.org/officeDocument/2006/relationships/slideLayout" Target="../slideLayouts/slideLayout123.xml"/><Relationship Id="rId14" Type="http://schemas.openxmlformats.org/officeDocument/2006/relationships/slideLayout" Target="../slideLayouts/slideLayout128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6.xml"/><Relationship Id="rId13" Type="http://schemas.openxmlformats.org/officeDocument/2006/relationships/slideLayout" Target="../slideLayouts/slideLayout141.xml"/><Relationship Id="rId3" Type="http://schemas.openxmlformats.org/officeDocument/2006/relationships/slideLayout" Target="../slideLayouts/slideLayout131.xml"/><Relationship Id="rId7" Type="http://schemas.openxmlformats.org/officeDocument/2006/relationships/slideLayout" Target="../slideLayouts/slideLayout135.xml"/><Relationship Id="rId12" Type="http://schemas.openxmlformats.org/officeDocument/2006/relationships/slideLayout" Target="../slideLayouts/slideLayout140.xml"/><Relationship Id="rId2" Type="http://schemas.openxmlformats.org/officeDocument/2006/relationships/slideLayout" Target="../slideLayouts/slideLayout130.xml"/><Relationship Id="rId1" Type="http://schemas.openxmlformats.org/officeDocument/2006/relationships/slideLayout" Target="../slideLayouts/slideLayout129.xml"/><Relationship Id="rId6" Type="http://schemas.openxmlformats.org/officeDocument/2006/relationships/slideLayout" Target="../slideLayouts/slideLayout134.xml"/><Relationship Id="rId11" Type="http://schemas.openxmlformats.org/officeDocument/2006/relationships/slideLayout" Target="../slideLayouts/slideLayout139.xml"/><Relationship Id="rId5" Type="http://schemas.openxmlformats.org/officeDocument/2006/relationships/slideLayout" Target="../slideLayouts/slideLayout133.xml"/><Relationship Id="rId15" Type="http://schemas.openxmlformats.org/officeDocument/2006/relationships/theme" Target="../theme/theme13.xml"/><Relationship Id="rId10" Type="http://schemas.openxmlformats.org/officeDocument/2006/relationships/slideLayout" Target="../slideLayouts/slideLayout138.xml"/><Relationship Id="rId4" Type="http://schemas.openxmlformats.org/officeDocument/2006/relationships/slideLayout" Target="../slideLayouts/slideLayout132.xml"/><Relationship Id="rId9" Type="http://schemas.openxmlformats.org/officeDocument/2006/relationships/slideLayout" Target="../slideLayouts/slideLayout137.xml"/><Relationship Id="rId14" Type="http://schemas.openxmlformats.org/officeDocument/2006/relationships/slideLayout" Target="../slideLayouts/slideLayout142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1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45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45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45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454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454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454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520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transition spd="slow">
    <p:checker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4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4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4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3022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</p:sldLayoutIdLst>
  <p:transition spd="slow">
    <p:checker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02695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itchFamily="18" charset="0"/>
          <a:ea typeface="黑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itchFamily="18" charset="0"/>
          <a:ea typeface="黑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itchFamily="18" charset="0"/>
          <a:ea typeface="黑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itchFamily="18" charset="0"/>
          <a:ea typeface="黑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itchFamily="18" charset="0"/>
          <a:ea typeface="黑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itchFamily="18" charset="0"/>
          <a:ea typeface="黑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itchFamily="18" charset="0"/>
          <a:ea typeface="黑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itchFamily="18" charset="0"/>
          <a:ea typeface="黑体" pitchFamily="2" charset="-122"/>
        </a:defRPr>
      </a:lvl9pPr>
    </p:titleStyle>
    <p:bodyStyle>
      <a:lvl1pPr marL="342900" indent="-342900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defRPr sz="2400" b="1" kern="1200">
          <a:solidFill>
            <a:schemeClr val="tx1"/>
          </a:solidFill>
          <a:latin typeface="+mj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42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422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42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3339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</p:sldLayoutIdLst>
  <p:transition spd="slow">
    <p:checker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408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408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408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1192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</p:sldLayoutIdLst>
  <p:transition spd="slow">
    <p:checker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94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94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94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5592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</p:sldLayoutIdLst>
  <p:transition spd="slow">
    <p:checker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76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4200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</p:sldLayoutIdLst>
  <p:transition spd="slow">
    <p:checker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628650" y="365129"/>
            <a:ext cx="7886700" cy="13255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88539F8-AA98-4D71-8650-8B67B18AF4D4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76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DD244C1-B6E2-4A17-970E-6C667D4DE293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8378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7" r:id="rId5"/>
    <p:sldLayoutId id="2147483758" r:id="rId6"/>
    <p:sldLayoutId id="2147483759" r:id="rId7"/>
    <p:sldLayoutId id="2147483760" r:id="rId8"/>
    <p:sldLayoutId id="2147483761" r:id="rId9"/>
    <p:sldLayoutId id="2147483762" r:id="rId10"/>
    <p:sldLayoutId id="2147483763" r:id="rId11"/>
    <p:sldLayoutId id="2147483764" r:id="rId12"/>
    <p:sldLayoutId id="2147483765" r:id="rId13"/>
    <p:sldLayoutId id="2147483766" r:id="rId14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628650" y="365129"/>
            <a:ext cx="7886700" cy="13255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7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88539F8-AA98-4D71-8650-8B67B18AF4D4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72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7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DD244C1-B6E2-4A17-970E-6C667D4DE293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7334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  <p:sldLayoutId id="2147483779" r:id="rId12"/>
    <p:sldLayoutId id="2147483780" r:id="rId13"/>
    <p:sldLayoutId id="2147483781" r:id="rId14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628650" y="365129"/>
            <a:ext cx="7886700" cy="13255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68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88539F8-AA98-4D71-8650-8B67B18AF4D4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68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68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DD244C1-B6E2-4A17-970E-6C667D4DE293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3058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  <p:sldLayoutId id="2147483794" r:id="rId12"/>
    <p:sldLayoutId id="2147483795" r:id="rId13"/>
    <p:sldLayoutId id="2147483796" r:id="rId14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628650" y="365129"/>
            <a:ext cx="7886700" cy="13255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6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88539F8-AA98-4D71-8650-8B67B18AF4D4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62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6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DD244C1-B6E2-4A17-970E-6C667D4DE293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2056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  <p:sldLayoutId id="2147483809" r:id="rId12"/>
    <p:sldLayoutId id="2147483810" r:id="rId13"/>
    <p:sldLayoutId id="2147483811" r:id="rId14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628650" y="365127"/>
            <a:ext cx="7886700" cy="13255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88539F8-AA98-4D71-8650-8B67B18AF4D4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2019/11/28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DD244C1-B6E2-4A17-970E-6C667D4DE293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5848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3" r:id="rId1"/>
    <p:sldLayoutId id="2147483814" r:id="rId2"/>
    <p:sldLayoutId id="2147483815" r:id="rId3"/>
    <p:sldLayoutId id="2147483816" r:id="rId4"/>
    <p:sldLayoutId id="2147483817" r:id="rId5"/>
    <p:sldLayoutId id="2147483818" r:id="rId6"/>
    <p:sldLayoutId id="2147483819" r:id="rId7"/>
    <p:sldLayoutId id="2147483820" r:id="rId8"/>
    <p:sldLayoutId id="2147483821" r:id="rId9"/>
    <p:sldLayoutId id="2147483822" r:id="rId10"/>
    <p:sldLayoutId id="2147483823" r:id="rId11"/>
    <p:sldLayoutId id="2147483824" r:id="rId12"/>
    <p:sldLayoutId id="2147483825" r:id="rId13"/>
    <p:sldLayoutId id="2147483826" r:id="rId14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4925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8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itchFamily="18" charset="0"/>
          <a:ea typeface="黑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itchFamily="18" charset="0"/>
          <a:ea typeface="黑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itchFamily="18" charset="0"/>
          <a:ea typeface="黑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itchFamily="18" charset="0"/>
          <a:ea typeface="黑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itchFamily="18" charset="0"/>
          <a:ea typeface="黑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itchFamily="18" charset="0"/>
          <a:ea typeface="黑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itchFamily="18" charset="0"/>
          <a:ea typeface="黑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itchFamily="18" charset="0"/>
          <a:ea typeface="黑体" pitchFamily="2" charset="-122"/>
        </a:defRPr>
      </a:lvl9pPr>
    </p:titleStyle>
    <p:bodyStyle>
      <a:lvl1pPr marL="342900" indent="-342900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defRPr sz="2400" b="1" kern="1200">
          <a:solidFill>
            <a:schemeClr val="tx1"/>
          </a:solidFill>
          <a:latin typeface="+mj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2.xml"/><Relationship Id="rId1" Type="http://schemas.openxmlformats.org/officeDocument/2006/relationships/tags" Target="../tags/tag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53.xml"/><Relationship Id="rId1" Type="http://schemas.openxmlformats.org/officeDocument/2006/relationships/tags" Target="../tags/tag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53.xml"/><Relationship Id="rId1" Type="http://schemas.openxmlformats.org/officeDocument/2006/relationships/tags" Target="../tags/tag4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53.xml"/><Relationship Id="rId1" Type="http://schemas.openxmlformats.org/officeDocument/2006/relationships/tags" Target="../tags/tag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63.xml"/><Relationship Id="rId1" Type="http://schemas.openxmlformats.org/officeDocument/2006/relationships/tags" Target="../tags/tag6.xml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63.xml"/><Relationship Id="rId1" Type="http://schemas.openxmlformats.org/officeDocument/2006/relationships/tags" Target="../tags/tag7.xml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29.xml"/><Relationship Id="rId1" Type="http://schemas.openxmlformats.org/officeDocument/2006/relationships/tags" Target="../tags/tag8.xml"/><Relationship Id="rId4" Type="http://schemas.openxmlformats.org/officeDocument/2006/relationships/image" Target="../media/image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29.xml"/><Relationship Id="rId1" Type="http://schemas.openxmlformats.org/officeDocument/2006/relationships/tags" Target="../tags/tag9.xml"/><Relationship Id="rId4" Type="http://schemas.openxmlformats.org/officeDocument/2006/relationships/image" Target="../media/image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29.xml"/><Relationship Id="rId1" Type="http://schemas.openxmlformats.org/officeDocument/2006/relationships/tags" Target="../tags/tag10.xml"/><Relationship Id="rId4" Type="http://schemas.openxmlformats.org/officeDocument/2006/relationships/image" Target="../media/image1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29.xml"/><Relationship Id="rId1" Type="http://schemas.openxmlformats.org/officeDocument/2006/relationships/tags" Target="../tags/tag11.xml"/><Relationship Id="rId4" Type="http://schemas.openxmlformats.org/officeDocument/2006/relationships/image" Target="../media/image1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63.xml"/><Relationship Id="rId1" Type="http://schemas.openxmlformats.org/officeDocument/2006/relationships/tags" Target="../tags/tag12.xml"/><Relationship Id="rId4" Type="http://schemas.openxmlformats.org/officeDocument/2006/relationships/image" Target="../media/image8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4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42.xml"/><Relationship Id="rId4" Type="http://schemas.openxmlformats.org/officeDocument/2006/relationships/image" Target="../media/image17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 flipH="1">
            <a:off x="5737386" y="3427104"/>
            <a:ext cx="2628424" cy="28575"/>
          </a:xfrm>
          <a:prstGeom prst="line">
            <a:avLst/>
          </a:prstGeom>
          <a:ln w="25400">
            <a:solidFill>
              <a:srgbClr val="05600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142538" y="4653236"/>
            <a:ext cx="7138493" cy="1015663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zh-CN" altLang="en-US" sz="6000" b="1" dirty="0" smtClean="0"/>
              <a:t>人生的意义是什么？</a:t>
            </a:r>
            <a:endParaRPr lang="zh-CN" altLang="en-US" sz="60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784166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 220"/>
          <p:cNvSpPr/>
          <p:nvPr/>
        </p:nvSpPr>
        <p:spPr>
          <a:xfrm>
            <a:off x="-476" y="-36831"/>
            <a:ext cx="4204335" cy="6908800"/>
          </a:xfrm>
          <a:custGeom>
            <a:avLst/>
            <a:gdLst>
              <a:gd name="connsiteX0" fmla="*/ 0 w 8828"/>
              <a:gd name="connsiteY0" fmla="*/ 49 h 10880"/>
              <a:gd name="connsiteX1" fmla="*/ 6570 w 8828"/>
              <a:gd name="connsiteY1" fmla="*/ 0 h 10880"/>
              <a:gd name="connsiteX2" fmla="*/ 8828 w 8828"/>
              <a:gd name="connsiteY2" fmla="*/ 7528 h 10880"/>
              <a:gd name="connsiteX3" fmla="*/ 6906 w 8828"/>
              <a:gd name="connsiteY3" fmla="*/ 10835 h 10880"/>
              <a:gd name="connsiteX4" fmla="*/ 0 w 8828"/>
              <a:gd name="connsiteY4" fmla="*/ 10880 h 10880"/>
              <a:gd name="connsiteX5" fmla="*/ 0 w 8828"/>
              <a:gd name="connsiteY5" fmla="*/ 49 h 108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28" h="10880">
                <a:moveTo>
                  <a:pt x="0" y="49"/>
                </a:moveTo>
                <a:lnTo>
                  <a:pt x="6570" y="0"/>
                </a:lnTo>
                <a:lnTo>
                  <a:pt x="8828" y="7528"/>
                </a:lnTo>
                <a:lnTo>
                  <a:pt x="6906" y="10835"/>
                </a:lnTo>
                <a:lnTo>
                  <a:pt x="0" y="10880"/>
                </a:lnTo>
                <a:lnTo>
                  <a:pt x="0" y="49"/>
                </a:lnTo>
                <a:close/>
              </a:path>
            </a:pathLst>
          </a:custGeom>
          <a:solidFill>
            <a:schemeClr val="bg1"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4" name="任意多边形 3"/>
          <p:cNvSpPr/>
          <p:nvPr/>
        </p:nvSpPr>
        <p:spPr>
          <a:xfrm>
            <a:off x="8398246" y="3282"/>
            <a:ext cx="755333" cy="6358255"/>
          </a:xfrm>
          <a:custGeom>
            <a:avLst/>
            <a:gdLst>
              <a:gd name="connsiteX0" fmla="*/ 0 w 1586"/>
              <a:gd name="connsiteY0" fmla="*/ 2347 h 10013"/>
              <a:gd name="connsiteX1" fmla="*/ 1586 w 1586"/>
              <a:gd name="connsiteY1" fmla="*/ 10013 h 10013"/>
              <a:gd name="connsiteX2" fmla="*/ 1586 w 1586"/>
              <a:gd name="connsiteY2" fmla="*/ 0 h 10013"/>
              <a:gd name="connsiteX3" fmla="*/ 0 w 1586"/>
              <a:gd name="connsiteY3" fmla="*/ 2347 h 10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86" h="10013">
                <a:moveTo>
                  <a:pt x="0" y="2347"/>
                </a:moveTo>
                <a:lnTo>
                  <a:pt x="1586" y="10013"/>
                </a:lnTo>
                <a:lnTo>
                  <a:pt x="1586" y="0"/>
                </a:lnTo>
                <a:lnTo>
                  <a:pt x="0" y="2347"/>
                </a:lnTo>
                <a:close/>
              </a:path>
            </a:pathLst>
          </a:custGeom>
          <a:solidFill>
            <a:schemeClr val="bg1">
              <a:alpha val="4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10" name="TextBox 209"/>
          <p:cNvSpPr txBox="1"/>
          <p:nvPr/>
        </p:nvSpPr>
        <p:spPr>
          <a:xfrm>
            <a:off x="-152357" y="2451745"/>
            <a:ext cx="410881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800" b="1" spc="300" dirty="0" smtClean="0">
                <a:solidFill>
                  <a:srgbClr val="056007"/>
                </a:solidFill>
                <a:latin typeface="微软雅黑" panose="020B0503020204020204" charset="-122"/>
                <a:ea typeface="微软雅黑" panose="020B0503020204020204" charset="-122"/>
              </a:rPr>
              <a:t>植树的牧羊人</a:t>
            </a:r>
            <a:endParaRPr lang="zh-CN" altLang="en-US" sz="3200" b="1" spc="300" dirty="0" smtClean="0">
              <a:solidFill>
                <a:srgbClr val="056007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82429" y="3623952"/>
            <a:ext cx="2469356" cy="75565"/>
          </a:xfrm>
          <a:prstGeom prst="rect">
            <a:avLst/>
          </a:prstGeom>
          <a:solidFill>
            <a:srgbClr val="056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" name="燕尾形 5"/>
          <p:cNvSpPr/>
          <p:nvPr/>
        </p:nvSpPr>
        <p:spPr>
          <a:xfrm>
            <a:off x="3319464" y="4601211"/>
            <a:ext cx="212884" cy="312420"/>
          </a:xfrm>
          <a:prstGeom prst="chevron">
            <a:avLst/>
          </a:prstGeom>
          <a:solidFill>
            <a:srgbClr val="056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燕尾形 6"/>
          <p:cNvSpPr/>
          <p:nvPr/>
        </p:nvSpPr>
        <p:spPr>
          <a:xfrm>
            <a:off x="3649029" y="4601211"/>
            <a:ext cx="212884" cy="312420"/>
          </a:xfrm>
          <a:prstGeom prst="chevron">
            <a:avLst/>
          </a:prstGeom>
          <a:solidFill>
            <a:srgbClr val="056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燕尾形 7"/>
          <p:cNvSpPr/>
          <p:nvPr/>
        </p:nvSpPr>
        <p:spPr>
          <a:xfrm>
            <a:off x="3484245" y="4601211"/>
            <a:ext cx="212884" cy="312420"/>
          </a:xfrm>
          <a:prstGeom prst="chevron">
            <a:avLst/>
          </a:prstGeom>
          <a:solidFill>
            <a:srgbClr val="056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19564" y="3745233"/>
            <a:ext cx="36199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056007"/>
                </a:solidFill>
                <a:latin typeface="黑体" panose="02010600030101010101" charset="-122"/>
                <a:ea typeface="黑体" panose="02010600030101010101" charset="-122"/>
                <a:cs typeface="Lato" panose="020F0502020204030203" pitchFamily="34" charset="0"/>
              </a:rPr>
              <a:t>. </a:t>
            </a:r>
            <a:endParaRPr lang="en-US" sz="1400" dirty="0">
              <a:solidFill>
                <a:srgbClr val="056007"/>
              </a:solidFill>
              <a:latin typeface="黑体" panose="02010600030101010101" charset="-122"/>
              <a:ea typeface="黑体" panose="02010600030101010101" charset="-122"/>
              <a:cs typeface="Lato" panose="020F0502020204030203" pitchFamily="34" charset="0"/>
            </a:endParaRPr>
          </a:p>
        </p:txBody>
      </p:sp>
      <p:sp>
        <p:nvSpPr>
          <p:cNvPr id="24" name="KSO_Shape"/>
          <p:cNvSpPr/>
          <p:nvPr/>
        </p:nvSpPr>
        <p:spPr bwMode="auto">
          <a:xfrm>
            <a:off x="403438" y="1240155"/>
            <a:ext cx="907733" cy="830580"/>
          </a:xfrm>
          <a:custGeom>
            <a:avLst/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rgbClr val="056007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55718781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" grpId="0" animBg="1"/>
      <p:bldP spid="4" grpId="0" animBg="1"/>
      <p:bldP spid="210" grpId="0"/>
      <p:bldP spid="5" grpId="0" animBg="1"/>
      <p:bldP spid="6" grpId="0" animBg="1"/>
      <p:bldP spid="7" grpId="0" animBg="1"/>
      <p:bldP spid="8" grpId="0" animBg="1"/>
      <p:bldP spid="14" grpId="0"/>
      <p:bldP spid="2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矩形 1"/>
          <p:cNvSpPr>
            <a:spLocks noChangeArrowheads="1"/>
          </p:cNvSpPr>
          <p:nvPr/>
        </p:nvSpPr>
        <p:spPr bwMode="auto">
          <a:xfrm>
            <a:off x="285763" y="1079583"/>
            <a:ext cx="183255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◆多音字</a:t>
            </a: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1202029" y="2971961"/>
            <a:ext cx="75406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 smtClean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琢</a:t>
            </a:r>
          </a:p>
        </p:txBody>
      </p:sp>
      <p:sp>
        <p:nvSpPr>
          <p:cNvPr id="12" name="左大括号 11"/>
          <p:cNvSpPr/>
          <p:nvPr/>
        </p:nvSpPr>
        <p:spPr>
          <a:xfrm>
            <a:off x="1849385" y="2550317"/>
            <a:ext cx="212725" cy="1674283"/>
          </a:xfrm>
          <a:prstGeom prst="leftBrace">
            <a:avLst>
              <a:gd name="adj1" fmla="val 106427"/>
              <a:gd name="adj2" fmla="val 50000"/>
            </a:avLst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118306" y="2491074"/>
            <a:ext cx="6486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 err="1" smtClean="0">
                <a:solidFill>
                  <a:srgbClr val="FF0000"/>
                </a:solidFill>
                <a:latin typeface="宋体"/>
              </a:rPr>
              <a:t>Zuó</a:t>
            </a:r>
            <a:r>
              <a:rPr lang="en-US" altLang="zh-CN" sz="3200" b="1" dirty="0" smtClean="0">
                <a:solidFill>
                  <a:srgbClr val="FF0000"/>
                </a:solidFill>
                <a:latin typeface="宋体"/>
              </a:rPr>
              <a:t> </a:t>
            </a:r>
            <a:r>
              <a:rPr lang="en-US" altLang="zh-CN" sz="3200" b="1" dirty="0" err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mo</a:t>
            </a:r>
            <a:r>
              <a:rPr lang="en-US" altLang="zh-CN" sz="3200" b="1" dirty="0" smtClean="0">
                <a:solidFill>
                  <a:srgbClr val="FF0000"/>
                </a:solidFill>
                <a:latin typeface="宋体"/>
              </a:rPr>
              <a:t>  </a:t>
            </a:r>
            <a:r>
              <a:rPr lang="zh-CN" altLang="en-US" sz="3200" b="1" dirty="0" smtClean="0">
                <a:solidFill>
                  <a:srgbClr val="0000FF"/>
                </a:solidFill>
                <a:latin typeface="宋体"/>
              </a:rPr>
              <a:t>琢磨（思索；考虑）</a:t>
            </a:r>
            <a:endParaRPr lang="zh-CN" altLang="en-US" sz="3200" dirty="0">
              <a:solidFill>
                <a:srgbClr val="0000FF"/>
              </a:solidFill>
              <a:latin typeface="宋体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062068" y="3782625"/>
            <a:ext cx="70819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 err="1" smtClean="0">
                <a:solidFill>
                  <a:srgbClr val="FF0000"/>
                </a:solidFill>
                <a:latin typeface="宋体"/>
              </a:rPr>
              <a:t>Zhuó</a:t>
            </a:r>
            <a:r>
              <a:rPr lang="en-US" altLang="zh-CN" sz="3200" b="1" dirty="0" smtClean="0">
                <a:solidFill>
                  <a:srgbClr val="FF0000"/>
                </a:solidFill>
                <a:latin typeface="宋体"/>
              </a:rPr>
              <a:t> </a:t>
            </a:r>
            <a:r>
              <a:rPr lang="en-US" altLang="zh-CN" sz="3200" b="1" dirty="0" err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m</a:t>
            </a:r>
            <a:r>
              <a:rPr lang="en-US" altLang="zh-CN" sz="3200" b="1" dirty="0" err="1" smtClean="0">
                <a:solidFill>
                  <a:srgbClr val="FF0000"/>
                </a:solidFill>
                <a:latin typeface="宋体"/>
              </a:rPr>
              <a:t>ó</a:t>
            </a:r>
            <a:r>
              <a:rPr lang="zh-CN" altLang="en-US" sz="3200" dirty="0" smtClean="0">
                <a:solidFill>
                  <a:srgbClr val="FF0000"/>
                </a:solidFill>
                <a:latin typeface="宋体"/>
              </a:rPr>
              <a:t>   </a:t>
            </a:r>
            <a:r>
              <a:rPr lang="zh-CN" altLang="en-US" sz="3200" b="1" dirty="0" smtClean="0">
                <a:solidFill>
                  <a:srgbClr val="0000FF"/>
                </a:solidFill>
                <a:latin typeface="宋体"/>
              </a:rPr>
              <a:t>琢磨</a:t>
            </a:r>
            <a:endParaRPr lang="en-US" altLang="zh-CN" sz="3200" b="1" dirty="0" smtClean="0">
              <a:solidFill>
                <a:srgbClr val="0000FF"/>
              </a:solidFill>
              <a:latin typeface="宋体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533807" y="3590353"/>
            <a:ext cx="307167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dirty="0">
                <a:solidFill>
                  <a:srgbClr val="0000FF"/>
                </a:solidFill>
                <a:latin typeface="宋体"/>
              </a:rPr>
              <a:t>1.</a:t>
            </a:r>
            <a:r>
              <a:rPr lang="zh-CN" altLang="en-US" sz="2800" b="1" dirty="0">
                <a:solidFill>
                  <a:srgbClr val="0000FF"/>
                </a:solidFill>
                <a:latin typeface="宋体"/>
              </a:rPr>
              <a:t>雕刻和打磨</a:t>
            </a:r>
            <a:endParaRPr lang="en-US" altLang="zh-CN" sz="2800" b="1" dirty="0">
              <a:solidFill>
                <a:srgbClr val="0000FF"/>
              </a:solidFill>
              <a:latin typeface="宋体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dirty="0">
                <a:solidFill>
                  <a:srgbClr val="0000FF"/>
                </a:solidFill>
                <a:latin typeface="宋体"/>
              </a:rPr>
              <a:t>2.</a:t>
            </a:r>
            <a:r>
              <a:rPr lang="zh-CN" altLang="en-US" sz="2800" b="1" dirty="0">
                <a:solidFill>
                  <a:srgbClr val="0000FF"/>
                </a:solidFill>
                <a:latin typeface="宋体"/>
              </a:rPr>
              <a:t>加工使文章精美</a:t>
            </a:r>
            <a:endParaRPr lang="zh-CN" altLang="en-US" sz="2800" dirty="0">
              <a:solidFill>
                <a:srgbClr val="0000FF"/>
              </a:solidFill>
              <a:latin typeface="宋体"/>
            </a:endParaRPr>
          </a:p>
          <a:p>
            <a:endParaRPr lang="zh-CN" altLang="en-US" sz="2800" dirty="0"/>
          </a:p>
        </p:txBody>
      </p:sp>
      <p:sp>
        <p:nvSpPr>
          <p:cNvPr id="16" name="左大括号 15"/>
          <p:cNvSpPr/>
          <p:nvPr/>
        </p:nvSpPr>
        <p:spPr>
          <a:xfrm>
            <a:off x="5279705" y="3581684"/>
            <a:ext cx="212725" cy="986653"/>
          </a:xfrm>
          <a:prstGeom prst="leftBrace">
            <a:avLst>
              <a:gd name="adj1" fmla="val 106427"/>
              <a:gd name="adj2" fmla="val 50000"/>
            </a:avLst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1672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3" name="组合 3"/>
          <p:cNvGrpSpPr/>
          <p:nvPr/>
        </p:nvGrpSpPr>
        <p:grpSpPr bwMode="auto">
          <a:xfrm>
            <a:off x="205980" y="80964"/>
            <a:ext cx="4724400" cy="1016000"/>
            <a:chOff x="1456940" y="706087"/>
            <a:chExt cx="2480061" cy="893031"/>
          </a:xfrm>
        </p:grpSpPr>
        <p:pic>
          <p:nvPicPr>
            <p:cNvPr id="28678" name="图片 1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527259" y="991683"/>
              <a:ext cx="2409742" cy="6074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387" name="文本框 2"/>
            <p:cNvSpPr txBox="1"/>
            <p:nvPr/>
          </p:nvSpPr>
          <p:spPr>
            <a:xfrm>
              <a:off x="1456940" y="706087"/>
              <a:ext cx="2076630" cy="89273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altLang="zh-CN" sz="3735" b="1" dirty="0">
                  <a:solidFill>
                    <a:srgbClr val="0070C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  </a:t>
              </a:r>
              <a:r>
                <a:rPr lang="zh-CN" altLang="en-US" sz="6000" b="1" dirty="0">
                  <a:solidFill>
                    <a:srgbClr val="0070C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形近</a:t>
              </a:r>
              <a:r>
                <a:rPr lang="zh-CN" altLang="zh-CN" sz="6000" b="1" dirty="0">
                  <a:solidFill>
                    <a:srgbClr val="0070C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字</a:t>
              </a:r>
            </a:p>
          </p:txBody>
        </p:sp>
      </p:grp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321088" y="2071603"/>
            <a:ext cx="8790384" cy="230832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 smtClean="0">
                <a:solidFill>
                  <a:prstClr val="black"/>
                </a:solidFill>
                <a:latin typeface="Arial" panose="020B0604020202020204" pitchFamily="34" charset="0"/>
              </a:rPr>
              <a:t>篷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3600" b="1" dirty="0" err="1">
                <a:solidFill>
                  <a:srgbClr val="FF0000"/>
                </a:solidFill>
                <a:latin typeface="Arial" panose="020B0604020202020204" pitchFamily="34" charset="0"/>
              </a:rPr>
              <a:t>péng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</a:rPr>
              <a:t> ) 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船 篷</a:t>
            </a:r>
            <a:r>
              <a:rPr lang="zh-CN" altLang="en-US" sz="3600" b="1" dirty="0">
                <a:solidFill>
                  <a:prstClr val="black"/>
                </a:solidFill>
                <a:latin typeface="Arial" panose="020B0604020202020204" pitchFamily="34" charset="0"/>
              </a:rPr>
              <a:t> 	        戳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3600" b="1" dirty="0" err="1">
                <a:solidFill>
                  <a:srgbClr val="FF0000"/>
                </a:solidFill>
                <a:latin typeface="Arial" panose="020B0604020202020204" pitchFamily="34" charset="0"/>
              </a:rPr>
              <a:t>chuō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</a:rPr>
              <a:t>) 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戳穿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prstClr val="black"/>
                </a:solidFill>
                <a:latin typeface="Arial" panose="020B0604020202020204" pitchFamily="34" charset="0"/>
              </a:rPr>
              <a:t>蓬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3600" b="1" dirty="0" err="1">
                <a:solidFill>
                  <a:srgbClr val="FF0000"/>
                </a:solidFill>
                <a:latin typeface="Arial" panose="020B0604020202020204" pitchFamily="34" charset="0"/>
              </a:rPr>
              <a:t>péng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</a:rPr>
              <a:t> ) 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蓬 勃 	</a:t>
            </a:r>
            <a:r>
              <a:rPr lang="zh-CN" altLang="en-US" sz="3600" b="1" dirty="0">
                <a:solidFill>
                  <a:prstClr val="black"/>
                </a:solidFill>
                <a:latin typeface="Arial" panose="020B0604020202020204" pitchFamily="34" charset="0"/>
              </a:rPr>
              <a:t>        戮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（ </a:t>
            </a:r>
            <a:r>
              <a:rPr lang="en-US" altLang="zh-CN" sz="3600" b="1" dirty="0" err="1">
                <a:solidFill>
                  <a:srgbClr val="FF0000"/>
                </a:solidFill>
                <a:latin typeface="Arial" panose="020B0604020202020204" pitchFamily="34" charset="0"/>
              </a:rPr>
              <a:t>lù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</a:rPr>
              <a:t>) 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杀戮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prstClr val="black"/>
                </a:solidFill>
                <a:latin typeface="Arial" panose="020B0604020202020204" pitchFamily="34" charset="0"/>
              </a:rPr>
              <a:t>籁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（ </a:t>
            </a:r>
            <a:r>
              <a:rPr lang="en-US" altLang="zh-CN" sz="3600" b="1" dirty="0" err="1">
                <a:solidFill>
                  <a:srgbClr val="FF0000"/>
                </a:solidFill>
                <a:latin typeface="Arial" panose="020B0604020202020204" pitchFamily="34" charset="0"/>
              </a:rPr>
              <a:t>lài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</a:rPr>
              <a:t> ) 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天 籁 	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prstClr val="black"/>
                </a:solidFill>
                <a:latin typeface="Arial" panose="020B0604020202020204" pitchFamily="34" charset="0"/>
              </a:rPr>
              <a:t>簌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（ </a:t>
            </a:r>
            <a:r>
              <a:rPr lang="en-US" altLang="zh-CN" sz="3600" b="1" dirty="0" err="1">
                <a:solidFill>
                  <a:srgbClr val="FF0000"/>
                </a:solidFill>
                <a:latin typeface="Arial" panose="020B0604020202020204" pitchFamily="34" charset="0"/>
              </a:rPr>
              <a:t>sù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</a:rPr>
              <a:t>) 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簌簌落下</a:t>
            </a:r>
            <a:r>
              <a:rPr lang="zh-CN" altLang="en-US" sz="3600" dirty="0">
                <a:solidFill>
                  <a:prstClr val="black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28675" name="左大括号 58373"/>
          <p:cNvSpPr/>
          <p:nvPr/>
        </p:nvSpPr>
        <p:spPr bwMode="auto">
          <a:xfrm>
            <a:off x="1" y="2209800"/>
            <a:ext cx="348854" cy="889000"/>
          </a:xfrm>
          <a:prstGeom prst="leftBrace">
            <a:avLst>
              <a:gd name="adj1" fmla="val 15909"/>
              <a:gd name="adj2" fmla="val 50000"/>
            </a:avLst>
          </a:prstGeom>
          <a:noFill/>
          <a:ln w="9525">
            <a:solidFill>
              <a:schemeClr val="tx1"/>
            </a:solidFill>
            <a:rou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28676" name="左大括号 58375"/>
          <p:cNvSpPr/>
          <p:nvPr/>
        </p:nvSpPr>
        <p:spPr bwMode="auto">
          <a:xfrm>
            <a:off x="1" y="3592513"/>
            <a:ext cx="348854" cy="889000"/>
          </a:xfrm>
          <a:prstGeom prst="leftBrace">
            <a:avLst>
              <a:gd name="adj1" fmla="val 15909"/>
              <a:gd name="adj2" fmla="val 50000"/>
            </a:avLst>
          </a:prstGeom>
          <a:noFill/>
          <a:ln w="9525">
            <a:solidFill>
              <a:schemeClr val="tx1"/>
            </a:solidFill>
            <a:rou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28677" name="左大括号 58376"/>
          <p:cNvSpPr/>
          <p:nvPr/>
        </p:nvSpPr>
        <p:spPr bwMode="auto">
          <a:xfrm>
            <a:off x="4581526" y="2144713"/>
            <a:ext cx="348854" cy="889000"/>
          </a:xfrm>
          <a:prstGeom prst="leftBrace">
            <a:avLst>
              <a:gd name="adj1" fmla="val 15909"/>
              <a:gd name="adj2" fmla="val 50000"/>
            </a:avLst>
          </a:prstGeom>
          <a:noFill/>
          <a:ln w="9525">
            <a:solidFill>
              <a:schemeClr val="tx1"/>
            </a:solidFill>
            <a:rou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010670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7" name="组合 3"/>
          <p:cNvGrpSpPr/>
          <p:nvPr/>
        </p:nvGrpSpPr>
        <p:grpSpPr bwMode="auto">
          <a:xfrm>
            <a:off x="184549" y="395312"/>
            <a:ext cx="3000375" cy="701675"/>
            <a:chOff x="1438698" y="982657"/>
            <a:chExt cx="2498303" cy="616461"/>
          </a:xfrm>
        </p:grpSpPr>
        <p:pic>
          <p:nvPicPr>
            <p:cNvPr id="29703" name="图片 1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527259" y="991683"/>
              <a:ext cx="2409742" cy="6074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5603" name="文本框 2"/>
            <p:cNvSpPr txBox="1"/>
            <p:nvPr/>
          </p:nvSpPr>
          <p:spPr>
            <a:xfrm>
              <a:off x="1438698" y="982657"/>
              <a:ext cx="2076962" cy="58609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altLang="zh-CN" sz="3735" b="1">
                  <a:solidFill>
                    <a:srgbClr val="0070C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 </a:t>
              </a:r>
              <a:r>
                <a:rPr lang="zh-CN" altLang="en-US" sz="3735" b="1">
                  <a:solidFill>
                    <a:srgbClr val="0070C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解释词语</a:t>
              </a:r>
              <a:endParaRPr lang="zh-CN" altLang="en-US" sz="3735" b="1" dirty="0">
                <a:solidFill>
                  <a:srgbClr val="0070C0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84548" y="1079511"/>
            <a:ext cx="8789194" cy="45243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prstClr val="black"/>
                </a:solidFill>
                <a:latin typeface="Arial" panose="020B0604020202020204" pitchFamily="34" charset="0"/>
              </a:rPr>
              <a:t>根据下列意思写出相关的同语。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prstClr val="black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3600" b="1" dirty="0">
                <a:solidFill>
                  <a:prstClr val="black"/>
                </a:solidFill>
                <a:latin typeface="Arial" panose="020B0604020202020204" pitchFamily="34" charset="0"/>
              </a:rPr>
              <a:t>1</a:t>
            </a:r>
            <a:r>
              <a:rPr lang="zh-CN" altLang="en-US" sz="3600" b="1" dirty="0">
                <a:solidFill>
                  <a:prstClr val="black"/>
                </a:solidFill>
                <a:latin typeface="Arial" panose="020B0604020202020204" pitchFamily="34" charset="0"/>
              </a:rPr>
              <a:t>）建筑物或堆积物倒下来。	（		）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prstClr val="black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3600" b="1" dirty="0">
                <a:solidFill>
                  <a:prstClr val="black"/>
                </a:solidFill>
                <a:latin typeface="Arial" panose="020B0604020202020204" pitchFamily="34" charset="0"/>
              </a:rPr>
              <a:t>2</a:t>
            </a:r>
            <a:r>
              <a:rPr lang="zh-CN" altLang="en-US" sz="3600" b="1" dirty="0">
                <a:solidFill>
                  <a:prstClr val="black"/>
                </a:solidFill>
                <a:latin typeface="Arial" panose="020B0604020202020204" pitchFamily="34" charset="0"/>
              </a:rPr>
              <a:t>）不声不响，很少说话。比喻人性格内向。 （                ）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prstClr val="black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3600" b="1" dirty="0">
                <a:solidFill>
                  <a:prstClr val="black"/>
                </a:solidFill>
                <a:latin typeface="Arial" panose="020B0604020202020204" pitchFamily="34" charset="0"/>
              </a:rPr>
              <a:t>3</a:t>
            </a:r>
            <a:r>
              <a:rPr lang="zh-CN" altLang="en-US" sz="3600" b="1" dirty="0">
                <a:solidFill>
                  <a:prstClr val="black"/>
                </a:solidFill>
                <a:latin typeface="Arial" panose="020B0604020202020204" pitchFamily="34" charset="0"/>
              </a:rPr>
              <a:t>）追究底细，寻根究底。	（                   ）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prstClr val="black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3600" b="1" dirty="0">
                <a:solidFill>
                  <a:prstClr val="black"/>
                </a:solidFill>
                <a:latin typeface="Arial" panose="020B0604020202020204" pitchFamily="34" charset="0"/>
              </a:rPr>
              <a:t>4</a:t>
            </a:r>
            <a:r>
              <a:rPr lang="zh-CN" altLang="en-US" sz="3600" b="1" dirty="0">
                <a:solidFill>
                  <a:prstClr val="black"/>
                </a:solidFill>
                <a:latin typeface="Arial" panose="020B0604020202020204" pitchFamily="34" charset="0"/>
              </a:rPr>
              <a:t>）不长草木的地方。	（                       ）</a:t>
            </a:r>
          </a:p>
        </p:txBody>
      </p:sp>
      <p:sp>
        <p:nvSpPr>
          <p:cNvPr id="63494" name="矩形 63493"/>
          <p:cNvSpPr>
            <a:spLocks noChangeArrowheads="1"/>
          </p:cNvSpPr>
          <p:nvPr/>
        </p:nvSpPr>
        <p:spPr bwMode="auto">
          <a:xfrm>
            <a:off x="7020274" y="1494075"/>
            <a:ext cx="1819275" cy="8309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dirty="0">
                <a:solidFill>
                  <a:srgbClr val="FF0000"/>
                </a:solidFill>
                <a:latin typeface="Arial" panose="020B0604020202020204" pitchFamily="34" charset="0"/>
              </a:rPr>
              <a:t>坍塌</a:t>
            </a:r>
          </a:p>
        </p:txBody>
      </p:sp>
      <p:sp>
        <p:nvSpPr>
          <p:cNvPr id="63495" name="矩形 63494"/>
          <p:cNvSpPr>
            <a:spLocks noChangeArrowheads="1"/>
          </p:cNvSpPr>
          <p:nvPr/>
        </p:nvSpPr>
        <p:spPr bwMode="auto">
          <a:xfrm>
            <a:off x="1737915" y="2708941"/>
            <a:ext cx="4248472" cy="8309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dirty="0">
                <a:solidFill>
                  <a:srgbClr val="FF0000"/>
                </a:solidFill>
                <a:latin typeface="Arial" panose="020B0604020202020204" pitchFamily="34" charset="0"/>
              </a:rPr>
              <a:t>沉默寡言</a:t>
            </a:r>
          </a:p>
        </p:txBody>
      </p:sp>
      <p:sp>
        <p:nvSpPr>
          <p:cNvPr id="63496" name="矩形 63495"/>
          <p:cNvSpPr>
            <a:spLocks noChangeArrowheads="1"/>
          </p:cNvSpPr>
          <p:nvPr/>
        </p:nvSpPr>
        <p:spPr bwMode="auto">
          <a:xfrm>
            <a:off x="1907704" y="3789061"/>
            <a:ext cx="4392488" cy="8309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dirty="0">
                <a:solidFill>
                  <a:srgbClr val="FF0000"/>
                </a:solidFill>
                <a:latin typeface="Arial" panose="020B0604020202020204" pitchFamily="34" charset="0"/>
              </a:rPr>
              <a:t>刨根问底</a:t>
            </a:r>
          </a:p>
        </p:txBody>
      </p:sp>
      <p:sp>
        <p:nvSpPr>
          <p:cNvPr id="63497" name="矩形 63496"/>
          <p:cNvSpPr>
            <a:spLocks noChangeArrowheads="1"/>
          </p:cNvSpPr>
          <p:nvPr/>
        </p:nvSpPr>
        <p:spPr bwMode="auto">
          <a:xfrm>
            <a:off x="1907707" y="5085206"/>
            <a:ext cx="2905125" cy="8309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dirty="0">
                <a:solidFill>
                  <a:srgbClr val="FF0000"/>
                </a:solidFill>
                <a:latin typeface="Arial" panose="020B0604020202020204" pitchFamily="34" charset="0"/>
              </a:rPr>
              <a:t>不毛之地</a:t>
            </a:r>
          </a:p>
        </p:txBody>
      </p:sp>
    </p:spTree>
    <p:extLst>
      <p:ext uri="{BB962C8B-B14F-4D97-AF65-F5344CB8AC3E}">
        <p14:creationId xmlns:p14="http://schemas.microsoft.com/office/powerpoint/2010/main" val="1406876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63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3494" grpId="0"/>
      <p:bldP spid="63495" grpId="0"/>
      <p:bldP spid="63496" grpId="0"/>
      <p:bldP spid="6349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512" y="71"/>
            <a:ext cx="7886700" cy="1325563"/>
          </a:xfrm>
        </p:spPr>
        <p:txBody>
          <a:bodyPr/>
          <a:lstStyle/>
          <a:p>
            <a:r>
              <a:rPr lang="en-US" altLang="zh-CN" b="1" dirty="0" smtClean="0">
                <a:latin typeface="微软雅黑" pitchFamily="34" charset="-122"/>
                <a:ea typeface="微软雅黑" pitchFamily="34" charset="-122"/>
              </a:rPr>
              <a:t>P74</a:t>
            </a:r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思考探究 一</a:t>
            </a:r>
            <a:endParaRPr lang="zh-CN" altLang="en-US" b="1" dirty="0"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1441833"/>
              </p:ext>
            </p:extLst>
          </p:nvPr>
        </p:nvGraphicFramePr>
        <p:xfrm>
          <a:off x="107541" y="980727"/>
          <a:ext cx="8856985" cy="563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0"/>
                <a:gridCol w="3195636"/>
                <a:gridCol w="3501109"/>
              </a:tblGrid>
              <a:tr h="1317272">
                <a:tc>
                  <a:txBody>
                    <a:bodyPr/>
                    <a:lstStyle/>
                    <a:p>
                      <a:pPr algn="ctr"/>
                      <a:endParaRPr lang="zh-CN" altLang="en-US" sz="2800" b="1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 smtClean="0"/>
                        <a:t>牧羊人的情况</a:t>
                      </a:r>
                      <a:endParaRPr lang="zh-CN" altLang="en-US" sz="2800" b="1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 smtClean="0"/>
                        <a:t>高原的情况</a:t>
                      </a:r>
                      <a:endParaRPr lang="zh-CN" altLang="en-US" sz="2800" b="1" dirty="0"/>
                    </a:p>
                  </a:txBody>
                  <a:tcPr marL="68580" marR="68580"/>
                </a:tc>
              </a:tr>
              <a:tr h="1502048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 smtClean="0"/>
                        <a:t>初遇牧羊人</a:t>
                      </a:r>
                      <a:endParaRPr lang="en-US" altLang="zh-CN" sz="2800" b="1" dirty="0" smtClean="0"/>
                    </a:p>
                    <a:p>
                      <a:pPr algn="ctr"/>
                      <a:endParaRPr lang="zh-CN" altLang="en-US" sz="2800" b="1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600" b="1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b="1" dirty="0"/>
                    </a:p>
                  </a:txBody>
                  <a:tcPr marL="68580" marR="68580"/>
                </a:tc>
              </a:tr>
              <a:tr h="1502048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 smtClean="0"/>
                        <a:t>再见牧羊人</a:t>
                      </a:r>
                      <a:endParaRPr lang="en-US" altLang="zh-CN" sz="2800" b="1" dirty="0" smtClean="0"/>
                    </a:p>
                    <a:p>
                      <a:pPr algn="ctr"/>
                      <a:endParaRPr lang="zh-CN" altLang="en-US" sz="2800" b="1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b="1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b="1" dirty="0"/>
                    </a:p>
                  </a:txBody>
                  <a:tcPr marL="68580" marR="68580"/>
                </a:tc>
              </a:tr>
              <a:tr h="1317272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 smtClean="0"/>
                        <a:t>最后一次相见</a:t>
                      </a:r>
                      <a:endParaRPr lang="zh-CN" altLang="en-US" sz="2800" b="1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b="1" dirty="0"/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b="1" dirty="0"/>
                    </a:p>
                  </a:txBody>
                  <a:tcPr marL="68580" marR="68580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339752" y="2420960"/>
            <a:ext cx="29833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独居在山上的小石房子里，生活一丝不苟，不爱说话、自信平和、安静忠厚、不张扬；一心一意地种树。</a:t>
            </a:r>
            <a:endParaRPr lang="zh-CN" altLang="en-US" sz="20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14128" y="2432125"/>
            <a:ext cx="33223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游人稀少，一片荒凉；村落都成为了废墟；毫无生气；环境恶劣。</a:t>
            </a:r>
            <a:endParaRPr lang="zh-CN" altLang="en-US" sz="24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52350" y="3941782"/>
            <a:ext cx="30277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身体硬朗，不再放羊改为养蜂；依旧沉默寡言，一直种树。</a:t>
            </a:r>
            <a:endParaRPr lang="zh-CN" altLang="en-US" sz="24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10477" y="3842583"/>
            <a:ext cx="34335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乍一看好像没有什么变化，但有了一眼望不到边的树林，看到了溪水</a:t>
            </a:r>
            <a:r>
              <a:rPr lang="zh-CN" altLang="en-US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39752" y="5419109"/>
            <a:ext cx="29833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已经</a:t>
            </a:r>
            <a:r>
              <a:rPr lang="en-US" altLang="zh-CN" sz="24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87</a:t>
            </a:r>
            <a:r>
              <a:rPr lang="zh-CN" altLang="en-US" sz="24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岁了，他凭着自己的体力与毅力，把 荒漠变成了绿洲。</a:t>
            </a:r>
            <a:endParaRPr lang="zh-CN" altLang="en-US" sz="24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426098" y="5203629"/>
            <a:ext cx="36104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完全认不出这条曾经走过的路了，连空气也不一样了，微风飘香，流水淙淙，生机勃勃的沃土，人民生活得健康、幸福、舒适。</a:t>
            </a:r>
            <a:endParaRPr lang="zh-CN" altLang="en-US" sz="20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96420552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366741" y="415986"/>
            <a:ext cx="2831783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 spc="300" dirty="0" smtClean="0">
                <a:solidFill>
                  <a:srgbClr val="056007"/>
                </a:solidFill>
                <a:latin typeface="微软雅黑" panose="020B0503020204020204" charset="-122"/>
                <a:ea typeface="微软雅黑" panose="020B0503020204020204" charset="-122"/>
              </a:rPr>
              <a:t>文章结构</a:t>
            </a:r>
          </a:p>
        </p:txBody>
      </p:sp>
      <p:sp>
        <p:nvSpPr>
          <p:cNvPr id="5" name=" 167"/>
          <p:cNvSpPr/>
          <p:nvPr/>
        </p:nvSpPr>
        <p:spPr>
          <a:xfrm>
            <a:off x="-180527" y="1293497"/>
            <a:ext cx="9589683" cy="5564505"/>
          </a:xfrm>
          <a:prstGeom prst="roundRect">
            <a:avLst/>
          </a:prstGeom>
          <a:solidFill>
            <a:schemeClr val="bg1">
              <a:alpha val="67000"/>
            </a:schemeClr>
          </a:solidFill>
          <a:ln w="38100">
            <a:solidFill>
              <a:srgbClr val="05600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366726" y="1781765"/>
            <a:ext cx="444521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2400" b="1" dirty="0" smtClean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总起：概括人物形象的总特点</a:t>
            </a:r>
          </a:p>
        </p:txBody>
      </p:sp>
      <p:sp>
        <p:nvSpPr>
          <p:cNvPr id="7" name="矩形 6"/>
          <p:cNvSpPr/>
          <p:nvPr/>
        </p:nvSpPr>
        <p:spPr>
          <a:xfrm>
            <a:off x="397327" y="2594593"/>
            <a:ext cx="374703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2400" b="1" dirty="0" smtClean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我与牧羊人的第一次相见</a:t>
            </a:r>
          </a:p>
        </p:txBody>
      </p:sp>
      <p:sp>
        <p:nvSpPr>
          <p:cNvPr id="8" name="矩形 7"/>
          <p:cNvSpPr/>
          <p:nvPr/>
        </p:nvSpPr>
        <p:spPr>
          <a:xfrm>
            <a:off x="421791" y="3446765"/>
            <a:ext cx="36980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2400" b="1" dirty="0" smtClean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一战结束后我再见牧羊人</a:t>
            </a:r>
          </a:p>
        </p:txBody>
      </p:sp>
      <p:sp>
        <p:nvSpPr>
          <p:cNvPr id="9" name="矩形 8"/>
          <p:cNvSpPr/>
          <p:nvPr/>
        </p:nvSpPr>
        <p:spPr>
          <a:xfrm>
            <a:off x="397297" y="4263684"/>
            <a:ext cx="33997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2400" b="1" dirty="0" smtClean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陆续拜访植树的老人</a:t>
            </a:r>
          </a:p>
        </p:txBody>
      </p:sp>
      <p:sp>
        <p:nvSpPr>
          <p:cNvPr id="10" name="矩形 9"/>
          <p:cNvSpPr/>
          <p:nvPr/>
        </p:nvSpPr>
        <p:spPr>
          <a:xfrm>
            <a:off x="419401" y="5394481"/>
            <a:ext cx="33997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2400" b="1" dirty="0" smtClean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总结：表达赞美与敬佩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796295" y="1720210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/>
              <a:t>1</a:t>
            </a:r>
            <a:endParaRPr lang="zh-CN" altLang="en-US" sz="3200" dirty="0"/>
          </a:p>
        </p:txBody>
      </p:sp>
      <p:sp>
        <p:nvSpPr>
          <p:cNvPr id="13" name="TextBox 12"/>
          <p:cNvSpPr txBox="1"/>
          <p:nvPr/>
        </p:nvSpPr>
        <p:spPr>
          <a:xfrm>
            <a:off x="3426937" y="4263683"/>
            <a:ext cx="11432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/>
              <a:t>18-20</a:t>
            </a:r>
            <a:endParaRPr lang="zh-CN" altLang="en-US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3991674" y="3446766"/>
            <a:ext cx="11432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/>
              <a:t>13-17</a:t>
            </a:r>
            <a:endParaRPr lang="zh-CN" altLang="en-US" sz="3200" dirty="0"/>
          </a:p>
        </p:txBody>
      </p:sp>
      <p:sp>
        <p:nvSpPr>
          <p:cNvPr id="15" name="TextBox 14"/>
          <p:cNvSpPr txBox="1"/>
          <p:nvPr/>
        </p:nvSpPr>
        <p:spPr>
          <a:xfrm>
            <a:off x="4127615" y="2613106"/>
            <a:ext cx="934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/>
              <a:t>2-12</a:t>
            </a:r>
            <a:endParaRPr lang="zh-CN" altLang="en-US" sz="3200" dirty="0"/>
          </a:p>
        </p:txBody>
      </p:sp>
      <p:sp>
        <p:nvSpPr>
          <p:cNvPr id="16" name="TextBox 15"/>
          <p:cNvSpPr txBox="1"/>
          <p:nvPr/>
        </p:nvSpPr>
        <p:spPr>
          <a:xfrm>
            <a:off x="3788805" y="5332926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/>
              <a:t>21</a:t>
            </a:r>
            <a:endParaRPr lang="zh-CN" altLang="en-US" sz="3200" dirty="0"/>
          </a:p>
        </p:txBody>
      </p:sp>
      <p:sp>
        <p:nvSpPr>
          <p:cNvPr id="17" name="TextBox 16"/>
          <p:cNvSpPr txBox="1"/>
          <p:nvPr/>
        </p:nvSpPr>
        <p:spPr>
          <a:xfrm>
            <a:off x="5405259" y="1781821"/>
            <a:ext cx="11112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/>
              <a:t>议论</a:t>
            </a:r>
            <a:endParaRPr lang="zh-CN" altLang="en-US" sz="36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5041089" y="5407510"/>
            <a:ext cx="25010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/>
              <a:t>议论和抒情</a:t>
            </a:r>
            <a:endParaRPr lang="zh-CN" altLang="en-US" sz="3600" b="1" dirty="0"/>
          </a:p>
        </p:txBody>
      </p:sp>
      <p:sp>
        <p:nvSpPr>
          <p:cNvPr id="19" name="左大括号 18"/>
          <p:cNvSpPr/>
          <p:nvPr/>
        </p:nvSpPr>
        <p:spPr>
          <a:xfrm flipH="1">
            <a:off x="5270876" y="2825368"/>
            <a:ext cx="525289" cy="1813112"/>
          </a:xfrm>
          <a:prstGeom prst="leftBrace">
            <a:avLst>
              <a:gd name="adj1" fmla="val 106427"/>
              <a:gd name="adj2" fmla="val 50000"/>
            </a:avLst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959257" y="3345006"/>
            <a:ext cx="25010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/>
              <a:t>叙述和描写</a:t>
            </a:r>
            <a:endParaRPr lang="zh-CN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851611299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ldLvl="0" animBg="1"/>
      <p:bldP spid="6" grpId="0"/>
      <p:bldP spid="7" grpId="0"/>
      <p:bldP spid="8" grpId="0"/>
      <p:bldP spid="9" grpId="0"/>
      <p:bldP spid="10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 animBg="1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 167"/>
          <p:cNvSpPr/>
          <p:nvPr/>
        </p:nvSpPr>
        <p:spPr>
          <a:xfrm>
            <a:off x="201454" y="1029338"/>
            <a:ext cx="8739188" cy="5564505"/>
          </a:xfrm>
          <a:prstGeom prst="roundRect">
            <a:avLst/>
          </a:prstGeom>
          <a:solidFill>
            <a:schemeClr val="bg1">
              <a:alpha val="67000"/>
            </a:schemeClr>
          </a:solidFill>
          <a:ln w="38100">
            <a:solidFill>
              <a:srgbClr val="05600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" name=" 167"/>
          <p:cNvSpPr/>
          <p:nvPr/>
        </p:nvSpPr>
        <p:spPr>
          <a:xfrm>
            <a:off x="202408" y="446452"/>
            <a:ext cx="8739188" cy="413385"/>
          </a:xfrm>
          <a:prstGeom prst="roundRect">
            <a:avLst/>
          </a:prstGeom>
          <a:gradFill>
            <a:gsLst>
              <a:gs pos="0">
                <a:schemeClr val="bg1">
                  <a:alpha val="10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10" name="TextBox 209"/>
          <p:cNvSpPr txBox="1"/>
          <p:nvPr/>
        </p:nvSpPr>
        <p:spPr>
          <a:xfrm>
            <a:off x="366736" y="415972"/>
            <a:ext cx="28317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pc="300" dirty="0" smtClean="0">
                <a:solidFill>
                  <a:srgbClr val="056007"/>
                </a:solidFill>
                <a:latin typeface="微软雅黑" panose="020B0503020204020204" charset="-122"/>
                <a:ea typeface="微软雅黑" panose="020B0503020204020204" charset="-122"/>
              </a:rPr>
              <a:t>1.</a:t>
            </a:r>
            <a:r>
              <a:rPr lang="zh-CN" altLang="en-US" sz="2400" b="1" spc="300" dirty="0" smtClean="0">
                <a:solidFill>
                  <a:srgbClr val="056007"/>
                </a:solidFill>
                <a:latin typeface="微软雅黑" panose="020B0503020204020204" charset="-122"/>
                <a:ea typeface="微软雅黑" panose="020B0503020204020204" charset="-122"/>
              </a:rPr>
              <a:t>精读课文</a:t>
            </a:r>
          </a:p>
        </p:txBody>
      </p:sp>
      <p:sp>
        <p:nvSpPr>
          <p:cNvPr id="116" name="TextBox 53"/>
          <p:cNvSpPr txBox="1"/>
          <p:nvPr/>
        </p:nvSpPr>
        <p:spPr>
          <a:xfrm>
            <a:off x="202410" y="1258369"/>
            <a:ext cx="82557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文章开头说：“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想真正了解一个人，要长期观察他所做的事</a:t>
            </a: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 ”，后文中哪些语句照应了这句话？</a:t>
            </a:r>
          </a:p>
        </p:txBody>
      </p:sp>
      <p:sp>
        <p:nvSpPr>
          <p:cNvPr id="7" name="TextBox 53"/>
          <p:cNvSpPr txBox="1"/>
          <p:nvPr/>
        </p:nvSpPr>
        <p:spPr>
          <a:xfrm>
            <a:off x="830169" y="2702535"/>
            <a:ext cx="764437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altLang="zh-CN" sz="28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1913</a:t>
            </a:r>
            <a:r>
              <a:rPr lang="zh-CN" altLang="en-US" sz="28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sz="28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——1920</a:t>
            </a:r>
            <a:r>
              <a:rPr lang="zh-CN" altLang="en-US" sz="28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sz="28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——1945</a:t>
            </a:r>
            <a:r>
              <a:rPr lang="zh-CN" altLang="en-US" sz="28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年，时间跨度长</a:t>
            </a:r>
          </a:p>
        </p:txBody>
      </p:sp>
      <p:sp>
        <p:nvSpPr>
          <p:cNvPr id="8" name="TextBox 53"/>
          <p:cNvSpPr txBox="1"/>
          <p:nvPr/>
        </p:nvSpPr>
        <p:spPr>
          <a:xfrm>
            <a:off x="830169" y="3471791"/>
            <a:ext cx="764437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怎样的人是一个“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难得的好人</a:t>
            </a: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呢”？</a:t>
            </a:r>
          </a:p>
        </p:txBody>
      </p:sp>
      <p:sp>
        <p:nvSpPr>
          <p:cNvPr id="9" name="TextBox 53"/>
          <p:cNvSpPr txBox="1"/>
          <p:nvPr/>
        </p:nvSpPr>
        <p:spPr>
          <a:xfrm>
            <a:off x="835620" y="4320848"/>
            <a:ext cx="764437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zh-CN" altLang="en-US" sz="2800" b="1" dirty="0" smtClean="0">
                <a:solidFill>
                  <a:srgbClr val="5B9BD5"/>
                </a:solidFill>
                <a:latin typeface="微软雅黑" pitchFamily="34" charset="-122"/>
                <a:ea typeface="微软雅黑" pitchFamily="34" charset="-122"/>
              </a:rPr>
              <a:t>慷慨无私，不图回报，还给这个世界留下许多</a:t>
            </a: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46368168"/>
      </p:ext>
    </p:extLst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" grpId="0" bldLvl="0" animBg="1"/>
      <p:bldP spid="3" grpId="0" bldLvl="0" animBg="1"/>
      <p:bldP spid="210" grpId="0"/>
      <p:bldP spid="116" grpId="0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901826" y="2293821"/>
            <a:ext cx="4363879" cy="2059305"/>
          </a:xfrm>
          <a:prstGeom prst="rect">
            <a:avLst/>
          </a:prstGeom>
          <a:solidFill>
            <a:schemeClr val="bg1">
              <a:alpha val="8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" name="六边形 1"/>
          <p:cNvSpPr/>
          <p:nvPr/>
        </p:nvSpPr>
        <p:spPr>
          <a:xfrm rot="5400000">
            <a:off x="3760789" y="2712664"/>
            <a:ext cx="2058671" cy="1359694"/>
          </a:xfrm>
          <a:prstGeom prst="hexagon">
            <a:avLst/>
          </a:prstGeom>
          <a:solidFill>
            <a:srgbClr val="0560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10" name="TextBox 209"/>
          <p:cNvSpPr txBox="1"/>
          <p:nvPr/>
        </p:nvSpPr>
        <p:spPr>
          <a:xfrm>
            <a:off x="5667862" y="2828289"/>
            <a:ext cx="359783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pc="300" dirty="0" smtClean="0">
                <a:solidFill>
                  <a:srgbClr val="056007"/>
                </a:solidFill>
                <a:latin typeface="微软雅黑" panose="020B0503020204020204" charset="-122"/>
                <a:ea typeface="微软雅黑" panose="020B0503020204020204" charset="-122"/>
              </a:rPr>
              <a:t>从细节品读人物，分析形象</a:t>
            </a:r>
          </a:p>
        </p:txBody>
      </p:sp>
      <p:cxnSp>
        <p:nvCxnSpPr>
          <p:cNvPr id="5" name="直接连接符 4"/>
          <p:cNvCxnSpPr/>
          <p:nvPr/>
        </p:nvCxnSpPr>
        <p:spPr>
          <a:xfrm flipH="1">
            <a:off x="5748447" y="3972790"/>
            <a:ext cx="2628424" cy="28575"/>
          </a:xfrm>
          <a:prstGeom prst="line">
            <a:avLst/>
          </a:prstGeom>
          <a:ln w="25400">
            <a:solidFill>
              <a:srgbClr val="05600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325880297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2" grpId="0" bldLvl="0" animBg="1"/>
      <p:bldP spid="2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标题 125953"/>
          <p:cNvSpPr>
            <a:spLocks noGrp="1"/>
          </p:cNvSpPr>
          <p:nvPr>
            <p:ph type="title" idx="4294967295"/>
          </p:nvPr>
        </p:nvSpPr>
        <p:spPr>
          <a:xfrm>
            <a:off x="-42387" y="1131570"/>
            <a:ext cx="9121379" cy="1987551"/>
          </a:xfrm>
        </p:spPr>
        <p:txBody>
          <a:bodyPr anchor="t"/>
          <a:lstStyle/>
          <a:p>
            <a:pPr eaLnBrk="1" hangingPunct="1"/>
            <a:r>
              <a:rPr lang="en-US" altLang="zh-CN" sz="3600" b="1" dirty="0" smtClean="0"/>
              <a:t>   </a:t>
            </a:r>
            <a:r>
              <a:rPr lang="zh-CN" altLang="en-US" sz="2800" b="1" dirty="0" smtClean="0"/>
              <a:t>找出课文中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描写</a:t>
            </a:r>
            <a:r>
              <a:rPr lang="zh-CN" altLang="en-US" sz="2800" b="1" dirty="0" smtClean="0"/>
              <a:t>牧羊人的语句（包括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直接描写和间接描写</a:t>
            </a:r>
            <a:r>
              <a:rPr lang="zh-CN" altLang="en-US" sz="2800" b="1" dirty="0" smtClean="0"/>
              <a:t>），并参照示 例，以“他是一个</a:t>
            </a:r>
            <a:r>
              <a:rPr lang="en-US" altLang="zh-CN" sz="2800" b="1" dirty="0" smtClean="0"/>
              <a:t>_____	</a:t>
            </a:r>
            <a:r>
              <a:rPr lang="zh-CN" altLang="en-US" sz="2800" b="1" dirty="0" smtClean="0"/>
              <a:t>的人，从</a:t>
            </a:r>
            <a:r>
              <a:rPr lang="en-US" altLang="zh-CN" sz="2800" b="1" dirty="0" smtClean="0"/>
              <a:t>_____</a:t>
            </a:r>
            <a:r>
              <a:rPr lang="zh-CN" altLang="en-US" sz="2800" b="1" dirty="0" smtClean="0"/>
              <a:t>中 可以看出”的句式说说你对牧羊人的认识。</a:t>
            </a:r>
          </a:p>
        </p:txBody>
      </p:sp>
      <p:sp>
        <p:nvSpPr>
          <p:cNvPr id="2" name="矩形 1"/>
          <p:cNvSpPr/>
          <p:nvPr/>
        </p:nvSpPr>
        <p:spPr>
          <a:xfrm>
            <a:off x="1646253" y="-67309"/>
            <a:ext cx="5743880" cy="1200329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zh-CN" sz="7200" b="1">
                <a:ln w="19050" cmpd="sng">
                  <a:gradFill>
                    <a:gsLst>
                      <a:gs pos="30000">
                        <a:srgbClr val="DBEEC0"/>
                      </a:gs>
                      <a:gs pos="22000">
                        <a:srgbClr val="2F8B93">
                          <a:alpha val="100000"/>
                        </a:srgbClr>
                      </a:gs>
                      <a:gs pos="63000">
                        <a:srgbClr val="3088B5"/>
                      </a:gs>
                      <a:gs pos="81000">
                        <a:srgbClr val="2D8E70"/>
                      </a:gs>
                    </a:gsLst>
                    <a:lin ang="5400000"/>
                  </a:gradFill>
                  <a:prstDash val="solid"/>
                </a:ln>
                <a:blipFill>
                  <a:blip r:embed="rId2">
                    <a:alphaModFix amt="80000"/>
                  </a:blip>
                  <a:tile tx="0" ty="0" sx="82000" sy="72000" flip="none" algn="bl"/>
                </a:blipFill>
                <a:effectLst>
                  <a:glow rad="50800">
                    <a:srgbClr val="C5E499">
                      <a:alpha val="49000"/>
                    </a:srgbClr>
                  </a:glow>
                </a:effectLst>
              </a:rPr>
              <a:t>人物形象分析</a:t>
            </a:r>
          </a:p>
        </p:txBody>
      </p:sp>
      <p:sp>
        <p:nvSpPr>
          <p:cNvPr id="5" name="TextBox 53"/>
          <p:cNvSpPr txBox="1"/>
          <p:nvPr/>
        </p:nvSpPr>
        <p:spPr>
          <a:xfrm>
            <a:off x="335148" y="2708920"/>
            <a:ext cx="8366088" cy="353943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spcAft>
                <a:spcPts val="800"/>
              </a:spcAft>
            </a:pP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     他</a:t>
            </a:r>
            <a:r>
              <a:rPr lang="zh-CN" altLang="en-US" sz="28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是一个</a:t>
            </a:r>
            <a:r>
              <a:rPr lang="zh-CN" altLang="en-US" sz="28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极为认真</a:t>
            </a:r>
            <a:r>
              <a:rPr lang="zh-CN" altLang="en-US" sz="28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的</a:t>
            </a: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人，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从</a:t>
            </a: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“房间里收拾得很整齐，餐具洗得干干净净，地板上没有一点儿灰尘，猎枪了上过了油</a:t>
            </a:r>
            <a:r>
              <a:rPr lang="en-US" altLang="zh-CN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……”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可以看出</a:t>
            </a: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“他”对于生活的细节处理得一丝不苟，是一个认真过日子的人。</a:t>
            </a:r>
          </a:p>
        </p:txBody>
      </p:sp>
    </p:spTree>
    <p:extLst>
      <p:ext uri="{BB962C8B-B14F-4D97-AF65-F5344CB8AC3E}">
        <p14:creationId xmlns:p14="http://schemas.microsoft.com/office/powerpoint/2010/main" val="3371943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 167"/>
          <p:cNvSpPr/>
          <p:nvPr/>
        </p:nvSpPr>
        <p:spPr>
          <a:xfrm>
            <a:off x="255882" y="1029342"/>
            <a:ext cx="8528890" cy="5828665"/>
          </a:xfrm>
          <a:prstGeom prst="roundRect">
            <a:avLst/>
          </a:prstGeom>
          <a:solidFill>
            <a:schemeClr val="bg1">
              <a:alpha val="67000"/>
            </a:schemeClr>
          </a:solidFill>
          <a:ln w="38100">
            <a:solidFill>
              <a:srgbClr val="05600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" name=" 167"/>
          <p:cNvSpPr/>
          <p:nvPr/>
        </p:nvSpPr>
        <p:spPr>
          <a:xfrm>
            <a:off x="202408" y="446452"/>
            <a:ext cx="8739188" cy="413385"/>
          </a:xfrm>
          <a:prstGeom prst="roundRect">
            <a:avLst/>
          </a:prstGeom>
          <a:gradFill>
            <a:gsLst>
              <a:gs pos="0">
                <a:schemeClr val="bg1">
                  <a:alpha val="10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10" name="TextBox 209"/>
          <p:cNvSpPr txBox="1"/>
          <p:nvPr/>
        </p:nvSpPr>
        <p:spPr>
          <a:xfrm>
            <a:off x="366736" y="415972"/>
            <a:ext cx="28317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pc="300" dirty="0" smtClean="0">
                <a:solidFill>
                  <a:srgbClr val="056007"/>
                </a:solidFill>
                <a:latin typeface="微软雅黑" panose="020B0503020204020204" charset="-122"/>
                <a:ea typeface="微软雅黑" panose="020B0503020204020204" charset="-122"/>
              </a:rPr>
              <a:t>品评人物</a:t>
            </a:r>
          </a:p>
        </p:txBody>
      </p:sp>
      <p:sp>
        <p:nvSpPr>
          <p:cNvPr id="7" name="TextBox 53"/>
          <p:cNvSpPr txBox="1"/>
          <p:nvPr/>
        </p:nvSpPr>
        <p:spPr>
          <a:xfrm>
            <a:off x="786640" y="1933282"/>
            <a:ext cx="764437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他是一个认真的人。</a:t>
            </a:r>
          </a:p>
        </p:txBody>
      </p:sp>
      <p:sp>
        <p:nvSpPr>
          <p:cNvPr id="10" name="TextBox 53"/>
          <p:cNvSpPr txBox="1"/>
          <p:nvPr/>
        </p:nvSpPr>
        <p:spPr>
          <a:xfrm>
            <a:off x="792085" y="2608194"/>
            <a:ext cx="764437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他是一个安静、忠厚、不张扬的人。</a:t>
            </a:r>
          </a:p>
        </p:txBody>
      </p:sp>
      <p:sp>
        <p:nvSpPr>
          <p:cNvPr id="11" name="TextBox 53"/>
          <p:cNvSpPr txBox="1"/>
          <p:nvPr/>
        </p:nvSpPr>
        <p:spPr>
          <a:xfrm>
            <a:off x="786644" y="3994284"/>
            <a:ext cx="764437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他是一个毅力非凡、信念坚定的人。</a:t>
            </a:r>
          </a:p>
        </p:txBody>
      </p:sp>
      <p:sp>
        <p:nvSpPr>
          <p:cNvPr id="12" name="TextBox 53"/>
          <p:cNvSpPr txBox="1"/>
          <p:nvPr/>
        </p:nvSpPr>
        <p:spPr>
          <a:xfrm>
            <a:off x="781204" y="4727246"/>
            <a:ext cx="764437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他是一个慷慨无私、不图回报的人。</a:t>
            </a:r>
          </a:p>
        </p:txBody>
      </p:sp>
      <p:sp>
        <p:nvSpPr>
          <p:cNvPr id="13" name="TextBox 53"/>
          <p:cNvSpPr txBox="1"/>
          <p:nvPr/>
        </p:nvSpPr>
        <p:spPr>
          <a:xfrm>
            <a:off x="797534" y="6119336"/>
            <a:ext cx="764437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他是一个坚持不懈的人。</a:t>
            </a:r>
          </a:p>
        </p:txBody>
      </p:sp>
      <p:sp>
        <p:nvSpPr>
          <p:cNvPr id="14" name="TextBox 53"/>
          <p:cNvSpPr txBox="1"/>
          <p:nvPr/>
        </p:nvSpPr>
        <p:spPr>
          <a:xfrm>
            <a:off x="792090" y="3290322"/>
            <a:ext cx="764437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他是一个朴实、勤劳的人。</a:t>
            </a:r>
          </a:p>
        </p:txBody>
      </p:sp>
      <p:sp>
        <p:nvSpPr>
          <p:cNvPr id="15" name="TextBox 53"/>
          <p:cNvSpPr txBox="1"/>
          <p:nvPr/>
        </p:nvSpPr>
        <p:spPr>
          <a:xfrm>
            <a:off x="775763" y="5402150"/>
            <a:ext cx="764437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他是一个积极乐观、热爱生活的人。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49675333"/>
      </p:ext>
    </p:extLst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" grpId="0" bldLvl="0" animBg="1"/>
      <p:bldP spid="3" grpId="0" bldLvl="0" animBg="1"/>
      <p:bldP spid="210" grpId="0"/>
      <p:bldP spid="7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 167"/>
          <p:cNvSpPr/>
          <p:nvPr/>
        </p:nvSpPr>
        <p:spPr>
          <a:xfrm>
            <a:off x="201454" y="1029338"/>
            <a:ext cx="8739188" cy="5564505"/>
          </a:xfrm>
          <a:prstGeom prst="roundRect">
            <a:avLst/>
          </a:prstGeom>
          <a:solidFill>
            <a:schemeClr val="bg1">
              <a:alpha val="67000"/>
            </a:schemeClr>
          </a:solidFill>
          <a:ln w="38100">
            <a:solidFill>
              <a:srgbClr val="05600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" name=" 167"/>
          <p:cNvSpPr/>
          <p:nvPr/>
        </p:nvSpPr>
        <p:spPr>
          <a:xfrm>
            <a:off x="202408" y="446433"/>
            <a:ext cx="8739188" cy="413385"/>
          </a:xfrm>
          <a:prstGeom prst="roundRect">
            <a:avLst/>
          </a:prstGeom>
          <a:gradFill>
            <a:gsLst>
              <a:gs pos="0">
                <a:schemeClr val="bg1">
                  <a:alpha val="10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10" name="TextBox 209"/>
          <p:cNvSpPr txBox="1"/>
          <p:nvPr/>
        </p:nvSpPr>
        <p:spPr>
          <a:xfrm>
            <a:off x="366727" y="415953"/>
            <a:ext cx="38913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pc="300" dirty="0" smtClean="0">
                <a:solidFill>
                  <a:srgbClr val="056007"/>
                </a:solidFill>
                <a:latin typeface="微软雅黑" panose="020B0503020204020204" charset="-122"/>
                <a:ea typeface="微软雅黑" panose="020B0503020204020204" charset="-122"/>
              </a:rPr>
              <a:t>《</a:t>
            </a:r>
            <a:r>
              <a:rPr lang="zh-CN" altLang="en-US" sz="2400" b="1" spc="300" dirty="0" smtClean="0">
                <a:solidFill>
                  <a:srgbClr val="056007"/>
                </a:solidFill>
                <a:latin typeface="微软雅黑" panose="020B0503020204020204" charset="-122"/>
                <a:ea typeface="微软雅黑" panose="020B0503020204020204" charset="-122"/>
              </a:rPr>
              <a:t>植树的牧羊人</a:t>
            </a:r>
            <a:r>
              <a:rPr lang="en-US" altLang="zh-CN" sz="2400" b="1" spc="300" dirty="0" smtClean="0">
                <a:solidFill>
                  <a:srgbClr val="056007"/>
                </a:solidFill>
                <a:latin typeface="微软雅黑" panose="020B0503020204020204" charset="-122"/>
                <a:ea typeface="微软雅黑" panose="020B0503020204020204" charset="-122"/>
              </a:rPr>
              <a:t>》</a:t>
            </a:r>
            <a:endParaRPr lang="zh-CN" altLang="en-US" sz="2400" b="1" spc="300" dirty="0" smtClean="0">
              <a:solidFill>
                <a:srgbClr val="056007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6" name="TextBox 53"/>
          <p:cNvSpPr txBox="1"/>
          <p:nvPr/>
        </p:nvSpPr>
        <p:spPr>
          <a:xfrm>
            <a:off x="3469948" y="1722833"/>
            <a:ext cx="53328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zh-CN" altLang="en-US" sz="32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这位老人身上的什么精神最让你感动？</a:t>
            </a:r>
          </a:p>
        </p:txBody>
      </p:sp>
      <p:pic>
        <p:nvPicPr>
          <p:cNvPr id="7" name="图片 6" descr="植树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3568" y="1651377"/>
            <a:ext cx="2902602" cy="45447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90162821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" grpId="0" bldLvl="0" animBg="1"/>
      <p:bldP spid="3" grpId="0" bldLvl="0" animBg="1"/>
      <p:bldP spid="210" grpId="0"/>
      <p:bldP spid="1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 167"/>
          <p:cNvSpPr/>
          <p:nvPr/>
        </p:nvSpPr>
        <p:spPr>
          <a:xfrm>
            <a:off x="201454" y="1029338"/>
            <a:ext cx="8739188" cy="5564505"/>
          </a:xfrm>
          <a:prstGeom prst="roundRect">
            <a:avLst/>
          </a:prstGeom>
          <a:solidFill>
            <a:schemeClr val="bg1">
              <a:alpha val="67000"/>
            </a:schemeClr>
          </a:solidFill>
          <a:ln w="38100">
            <a:solidFill>
              <a:srgbClr val="05600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" name=" 167"/>
          <p:cNvSpPr/>
          <p:nvPr/>
        </p:nvSpPr>
        <p:spPr>
          <a:xfrm>
            <a:off x="202408" y="446433"/>
            <a:ext cx="8739188" cy="413385"/>
          </a:xfrm>
          <a:prstGeom prst="roundRect">
            <a:avLst/>
          </a:prstGeom>
          <a:gradFill>
            <a:gsLst>
              <a:gs pos="0">
                <a:schemeClr val="bg1">
                  <a:alpha val="10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6" name="TextBox 53"/>
          <p:cNvSpPr txBox="1"/>
          <p:nvPr/>
        </p:nvSpPr>
        <p:spPr>
          <a:xfrm>
            <a:off x="3469948" y="1722820"/>
            <a:ext cx="53328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zh-CN" altLang="en-US" sz="32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       真正拉开人与人之间距离的，不是智商，而是这十个字</a:t>
            </a:r>
            <a:r>
              <a:rPr lang="en-US" altLang="zh-CN" sz="32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——</a:t>
            </a:r>
            <a:endParaRPr lang="zh-CN" altLang="en-US" sz="3200" b="1" dirty="0" smtClean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7" name="图片 6" descr="植树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3568" y="1651377"/>
            <a:ext cx="2902602" cy="45447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矩形 1"/>
          <p:cNvSpPr/>
          <p:nvPr/>
        </p:nvSpPr>
        <p:spPr>
          <a:xfrm>
            <a:off x="692678" y="446433"/>
            <a:ext cx="738856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000" b="1" dirty="0" smtClean="0">
                <a:ln w="10541" cmpd="sng">
                  <a:solidFill>
                    <a:srgbClr val="5B9BD5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5B9BD5">
                        <a:tint val="40000"/>
                        <a:satMod val="250000"/>
                      </a:srgbClr>
                    </a:gs>
                    <a:gs pos="9000">
                      <a:srgbClr val="5B9BD5">
                        <a:tint val="52000"/>
                        <a:satMod val="300000"/>
                      </a:srgbClr>
                    </a:gs>
                    <a:gs pos="50000">
                      <a:srgbClr val="5B9BD5">
                        <a:shade val="20000"/>
                        <a:satMod val="300000"/>
                      </a:srgbClr>
                    </a:gs>
                    <a:gs pos="79000">
                      <a:srgbClr val="5B9BD5">
                        <a:tint val="52000"/>
                        <a:satMod val="300000"/>
                      </a:srgbClr>
                    </a:gs>
                    <a:gs pos="100000">
                      <a:srgbClr val="5B9BD5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自律、高效、阅读、认真、</a:t>
            </a:r>
            <a:r>
              <a:rPr lang="zh-CN" altLang="en-US" sz="4000" b="1" dirty="0" smtClean="0">
                <a:ln w="10541" cmpd="sng">
                  <a:solidFill>
                    <a:srgbClr val="5B9BD5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</a:rPr>
              <a:t>坚持</a:t>
            </a:r>
            <a:endParaRPr lang="zh-CN" altLang="en-US" sz="4000" b="1" dirty="0">
              <a:ln w="10541" cmpd="sng">
                <a:solidFill>
                  <a:srgbClr val="5B9BD5">
                    <a:shade val="88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29885173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" grpId="0" bldLvl="0" animBg="1"/>
      <p:bldP spid="3" grpId="0" bldLvl="0" animBg="1"/>
      <p:bldP spid="116" grpId="0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2"/>
          <p:cNvSpPr/>
          <p:nvPr/>
        </p:nvSpPr>
        <p:spPr>
          <a:xfrm>
            <a:off x="241933" y="188640"/>
            <a:ext cx="9290447" cy="6549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2800" b="1" dirty="0" smtClean="0">
                <a:solidFill>
                  <a:prstClr val="black"/>
                </a:solidFill>
                <a:latin typeface="Arial" panose="020B0604020202020204" pitchFamily="34" charset="0"/>
              </a:rPr>
              <a:t>文中有很多对比的句子，</a:t>
            </a:r>
            <a:r>
              <a:rPr lang="zh-CN" altLang="en-US" sz="2800" b="1" dirty="0">
                <a:solidFill>
                  <a:prstClr val="black"/>
                </a:solidFill>
                <a:latin typeface="Arial" panose="020B0604020202020204" pitchFamily="34" charset="0"/>
              </a:rPr>
              <a:t>请</a:t>
            </a:r>
            <a:r>
              <a:rPr lang="zh-CN" altLang="zh-CN" sz="2800" b="1" dirty="0" smtClean="0">
                <a:solidFill>
                  <a:prstClr val="black"/>
                </a:solidFill>
                <a:latin typeface="Arial" panose="020B0604020202020204" pitchFamily="34" charset="0"/>
              </a:rPr>
              <a:t>分析其</a:t>
            </a:r>
            <a:r>
              <a:rPr lang="zh-CN" altLang="zh-CN" sz="2800" b="1" dirty="0">
                <a:solidFill>
                  <a:prstClr val="black"/>
                </a:solidFill>
                <a:latin typeface="Arial" panose="020B0604020202020204" pitchFamily="34" charset="0"/>
              </a:rPr>
              <a:t>表达效果。</a:t>
            </a:r>
            <a:endParaRPr lang="en-US" altLang="zh-CN" sz="2800" b="1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13316" name="矩形 13315"/>
          <p:cNvSpPr>
            <a:spLocks noChangeArrowheads="1"/>
          </p:cNvSpPr>
          <p:nvPr/>
        </p:nvSpPr>
        <p:spPr bwMode="auto">
          <a:xfrm>
            <a:off x="225030" y="1476407"/>
            <a:ext cx="8541544" cy="45243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 defTabSz="0" fontAlgn="base">
              <a:spcBef>
                <a:spcPct val="0"/>
              </a:spcBef>
              <a:spcAft>
                <a:spcPct val="0"/>
              </a:spcAft>
              <a:tabLst>
                <a:tab pos="3381375" algn="l"/>
              </a:tabLst>
            </a:pPr>
            <a:r>
              <a:rPr lang="zh-CN" altLang="en-US" sz="2400" dirty="0" smtClean="0">
                <a:solidFill>
                  <a:prstClr val="black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400" dirty="0">
                <a:solidFill>
                  <a:prstClr val="black"/>
                </a:solidFill>
                <a:latin typeface="Arial" panose="020B0604020202020204" pitchFamily="34" charset="0"/>
              </a:rPr>
              <a:t>1</a:t>
            </a:r>
            <a:r>
              <a:rPr lang="zh-CN" altLang="en-US" sz="2400" dirty="0">
                <a:solidFill>
                  <a:prstClr val="black"/>
                </a:solidFill>
                <a:latin typeface="Arial" panose="020B0604020202020204" pitchFamily="34" charset="0"/>
              </a:rPr>
              <a:t>）“风吹得人东倒西歪。狂风呼啸着穿过破 房子的缝隙，像一只饥饿的野兽发出的吼叫。”</a:t>
            </a:r>
          </a:p>
          <a:p>
            <a:pPr defTabSz="0" fontAlgn="base">
              <a:spcBef>
                <a:spcPct val="0"/>
              </a:spcBef>
              <a:spcAft>
                <a:spcPct val="0"/>
              </a:spcAft>
              <a:tabLst>
                <a:tab pos="3381375" algn="l"/>
              </a:tabLst>
            </a:pPr>
            <a:r>
              <a:rPr lang="zh-CN" altLang="en-US" sz="2400" b="1" dirty="0" smtClean="0">
                <a:solidFill>
                  <a:srgbClr val="FF0000"/>
                </a:solidFill>
                <a:latin typeface="Arial" panose="020B0604020202020204" pitchFamily="34" charset="0"/>
              </a:rPr>
              <a:t>      这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句话运用比喻的修辞手法，把狂风呼啸的声音比作“饥饿的野兽发出的 吼叫”</a:t>
            </a:r>
            <a:r>
              <a:rPr lang="zh-CN" altLang="en-US" sz="2400" b="1" dirty="0" smtClean="0">
                <a:solidFill>
                  <a:srgbClr val="FF0000"/>
                </a:solidFill>
                <a:latin typeface="Arial" panose="020B0604020202020204" pitchFamily="34" charset="0"/>
              </a:rPr>
              <a:t>，突出了荒原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原本环境之糟糕。</a:t>
            </a:r>
          </a:p>
          <a:p>
            <a:pPr defTabSz="0" fontAlgn="base">
              <a:spcBef>
                <a:spcPct val="0"/>
              </a:spcBef>
              <a:spcAft>
                <a:spcPct val="0"/>
              </a:spcAft>
              <a:tabLst>
                <a:tab pos="3381375" algn="l"/>
              </a:tabLst>
            </a:pPr>
            <a:r>
              <a:rPr lang="zh-CN" altLang="en-US" sz="2400" dirty="0">
                <a:solidFill>
                  <a:prstClr val="black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2400" dirty="0">
                <a:solidFill>
                  <a:prstClr val="black"/>
                </a:solidFill>
                <a:latin typeface="Arial" panose="020B0604020202020204" pitchFamily="34" charset="0"/>
              </a:rPr>
              <a:t>2</a:t>
            </a:r>
            <a:r>
              <a:rPr lang="zh-CN" altLang="en-US" sz="2400" dirty="0">
                <a:solidFill>
                  <a:prstClr val="black"/>
                </a:solidFill>
                <a:latin typeface="Arial" panose="020B0604020202020204" pitchFamily="34" charset="0"/>
              </a:rPr>
              <a:t>）“以前那种猛烈干燥的风，变成了飘着香气的微风；高处传来流水的声音，那是风穿过树林的响声。”</a:t>
            </a:r>
          </a:p>
          <a:p>
            <a:pPr defTabSz="0" fontAlgn="base">
              <a:spcBef>
                <a:spcPct val="0"/>
              </a:spcBef>
              <a:spcAft>
                <a:spcPct val="0"/>
              </a:spcAft>
              <a:tabLst>
                <a:tab pos="3381375" algn="l"/>
              </a:tabLst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这几个句子从三个角度描写了声音，并与前面形成对比，由“干燥”变成“飘着香气”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（嗅觉），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由“猛烈”变成“微风”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（触觉），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由“呼啸”变成“流水 的声音”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（听觉），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把高原上的风写得细腻可感，与前文形成鲜明对比，突出了高原环境的巨大</a:t>
            </a:r>
            <a:r>
              <a:rPr lang="zh-CN" altLang="en-US" sz="2400" b="1" dirty="0" smtClean="0">
                <a:solidFill>
                  <a:srgbClr val="FF0000"/>
                </a:solidFill>
                <a:latin typeface="Arial" panose="020B0604020202020204" pitchFamily="34" charset="0"/>
              </a:rPr>
              <a:t>变化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，</a:t>
            </a:r>
            <a:r>
              <a:rPr lang="zh-CN" altLang="en-US" sz="2400" b="1" dirty="0" smtClean="0">
                <a:solidFill>
                  <a:srgbClr val="FF0000"/>
                </a:solidFill>
                <a:latin typeface="Arial" panose="020B0604020202020204" pitchFamily="34" charset="0"/>
              </a:rPr>
              <a:t>由此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表现主人公的坚持与执着改变了高原，从而突出主人公的伟大。 </a:t>
            </a:r>
          </a:p>
        </p:txBody>
      </p:sp>
    </p:spTree>
    <p:extLst>
      <p:ext uri="{BB962C8B-B14F-4D97-AF65-F5344CB8AC3E}">
        <p14:creationId xmlns:p14="http://schemas.microsoft.com/office/powerpoint/2010/main" val="1079329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133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133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133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687369" y="3744913"/>
            <a:ext cx="2111475" cy="667106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735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植树</a:t>
            </a:r>
            <a:r>
              <a:rPr lang="en-US" altLang="zh-CN" sz="3735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35</a:t>
            </a:r>
            <a:r>
              <a:rPr lang="zh-CN" altLang="en-US" sz="3735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</a:t>
            </a:r>
            <a:endParaRPr lang="zh-CN" altLang="en-US" sz="3735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1013224" y="3884613"/>
            <a:ext cx="1647825" cy="132080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荒漠</a:t>
            </a:r>
          </a:p>
        </p:txBody>
      </p:sp>
      <p:sp>
        <p:nvSpPr>
          <p:cNvPr id="22" name="椭圆 21"/>
          <p:cNvSpPr/>
          <p:nvPr/>
        </p:nvSpPr>
        <p:spPr>
          <a:xfrm>
            <a:off x="6649644" y="3752851"/>
            <a:ext cx="1647825" cy="1320800"/>
          </a:xfrm>
          <a:prstGeom prst="ellipse">
            <a:avLst/>
          </a:prstGeom>
          <a:solidFill>
            <a:srgbClr val="99FFCC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绿洲</a:t>
            </a:r>
          </a:p>
        </p:txBody>
      </p:sp>
      <p:cxnSp>
        <p:nvCxnSpPr>
          <p:cNvPr id="24" name="直接箭头连接符 23"/>
          <p:cNvCxnSpPr/>
          <p:nvPr/>
        </p:nvCxnSpPr>
        <p:spPr>
          <a:xfrm flipV="1">
            <a:off x="2734866" y="4525963"/>
            <a:ext cx="3867150" cy="1905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586" name="Picture 10" descr="http://i5.bbs.fd.zol-img.com.cn/t_s800x5000/g4/M0A/07/05/Cg-4WlPwcWCIM5BEAB_h3uACJ8IAAQkrwK52KoAH-H200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6" y="979493"/>
            <a:ext cx="3113485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7" name="Picture 1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95925" y="1030288"/>
            <a:ext cx="3287316" cy="267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矩形 12"/>
          <p:cNvSpPr/>
          <p:nvPr/>
        </p:nvSpPr>
        <p:spPr>
          <a:xfrm>
            <a:off x="2123728" y="4705449"/>
            <a:ext cx="2108269" cy="667106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735" b="1" dirty="0">
                <a:solidFill>
                  <a:srgbClr val="FF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无私奉献</a:t>
            </a:r>
            <a:endParaRPr lang="zh-CN" altLang="en-US" sz="3735" dirty="0">
              <a:solidFill>
                <a:srgbClr val="FF00FF"/>
              </a:solidFill>
              <a:latin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730932" y="4690707"/>
            <a:ext cx="2108269" cy="667106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735" b="1" dirty="0">
                <a:solidFill>
                  <a:srgbClr val="FF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执著坚毅</a:t>
            </a:r>
            <a:endParaRPr lang="zh-CN" altLang="en-US" sz="3735" dirty="0">
              <a:solidFill>
                <a:srgbClr val="FF00FF"/>
              </a:solidFill>
              <a:latin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743328" y="5357813"/>
            <a:ext cx="2108269" cy="667106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735" b="1" dirty="0">
                <a:solidFill>
                  <a:srgbClr val="FF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勤勤恳恳</a:t>
            </a:r>
            <a:endParaRPr lang="zh-CN" altLang="en-US" sz="3735" dirty="0">
              <a:solidFill>
                <a:srgbClr val="FF00FF"/>
              </a:solidFill>
              <a:latin typeface="Arial" panose="020B0604020202020204" pitchFamily="34" charset="0"/>
            </a:endParaRPr>
          </a:p>
        </p:txBody>
      </p:sp>
      <p:sp>
        <p:nvSpPr>
          <p:cNvPr id="11" name="文本框 2"/>
          <p:cNvSpPr txBox="1"/>
          <p:nvPr/>
        </p:nvSpPr>
        <p:spPr>
          <a:xfrm>
            <a:off x="162878" y="132083"/>
            <a:ext cx="3617034" cy="83099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u="sng" dirty="0">
                <a:solidFill>
                  <a:srgbClr val="FF0000"/>
                </a:solidFill>
                <a:latin typeface="Arial" panose="020B0604020202020204" pitchFamily="34" charset="0"/>
                <a:sym typeface="+mn-ea"/>
              </a:rPr>
              <a:t>主题探究</a:t>
            </a:r>
          </a:p>
        </p:txBody>
      </p:sp>
    </p:spTree>
    <p:extLst>
      <p:ext uri="{BB962C8B-B14F-4D97-AF65-F5344CB8AC3E}">
        <p14:creationId xmlns:p14="http://schemas.microsoft.com/office/powerpoint/2010/main" val="1987892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1" grpId="0" bldLvl="0" animBg="1"/>
      <p:bldP spid="22" grpId="0" bldLvl="0" animBg="1"/>
      <p:bldP spid="13" grpId="0"/>
      <p:bldP spid="14" grpId="0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96265" y="1169673"/>
            <a:ext cx="7951470" cy="245605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3200" b="1" kern="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   </a:t>
            </a:r>
            <a:r>
              <a:rPr sz="3200" b="1" kern="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文中最后说：“他做到了只有上天才能做到的事情。”我们把他做的事情统称为“</a:t>
            </a:r>
            <a:r>
              <a:rPr sz="3200" b="1" kern="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奇迹</a:t>
            </a:r>
            <a:r>
              <a:rPr sz="3200" b="1" kern="0" dirty="0">
                <a:solidFill>
                  <a:prstClr val="black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”，那么“奇迹”还有哪些呢？</a:t>
            </a:r>
          </a:p>
          <a:p>
            <a:pPr algn="just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sz="3200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62878" y="132083"/>
            <a:ext cx="3617034" cy="83099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 u="sng" dirty="0">
                <a:solidFill>
                  <a:srgbClr val="FF0000"/>
                </a:solidFill>
                <a:latin typeface="Arial" panose="020B0604020202020204" pitchFamily="34" charset="0"/>
                <a:sym typeface="+mn-ea"/>
              </a:rPr>
              <a:t>主题探究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61964" y="2806065"/>
            <a:ext cx="8489156" cy="541071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sz="3200" b="1" kern="0" dirty="0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（1）</a:t>
            </a:r>
            <a:r>
              <a:rPr sz="3200" b="1" kern="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人与自我</a:t>
            </a:r>
            <a:r>
              <a:rPr sz="3200" b="1" kern="0" dirty="0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：老人在植树的过程中内心的痛苦转化为平静</a:t>
            </a:r>
          </a:p>
          <a:p>
            <a:pPr algn="just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sz="3200" b="1" kern="0" dirty="0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（2）</a:t>
            </a:r>
            <a:r>
              <a:rPr sz="3200" b="1" kern="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人与自然</a:t>
            </a:r>
            <a:r>
              <a:rPr sz="3200" b="1" kern="0" dirty="0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：植树改造了环境，使荒原变得生机勃勃。</a:t>
            </a:r>
          </a:p>
          <a:p>
            <a:pPr algn="just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sz="3200" b="1" kern="0" dirty="0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（3）</a:t>
            </a:r>
            <a:r>
              <a:rPr sz="3200" b="1" kern="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人与他人及社会</a:t>
            </a:r>
            <a:r>
              <a:rPr sz="3200" b="1" kern="0" dirty="0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：植树改造了环境，为他人营造了美好的家园，为他人带来了幸福和希望。</a:t>
            </a:r>
          </a:p>
          <a:p>
            <a:pPr algn="just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sz="3200" b="1" kern="0" dirty="0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  <a:sym typeface="Arial" panose="020B0604020202020204" pitchFamily="34" charset="0"/>
              </a:rPr>
              <a:t>     这一切都是因为他的坚持不懈、无私大爱！</a:t>
            </a:r>
          </a:p>
        </p:txBody>
      </p:sp>
    </p:spTree>
    <p:extLst>
      <p:ext uri="{BB962C8B-B14F-4D97-AF65-F5344CB8AC3E}">
        <p14:creationId xmlns:p14="http://schemas.microsoft.com/office/powerpoint/2010/main" val="4291225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timg (6)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8649" y="1278256"/>
            <a:ext cx="7946231" cy="536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2" name="TextBox 4"/>
          <p:cNvSpPr txBox="1">
            <a:spLocks noChangeArrowheads="1"/>
          </p:cNvSpPr>
          <p:nvPr/>
        </p:nvSpPr>
        <p:spPr bwMode="auto">
          <a:xfrm>
            <a:off x="323529" y="176530"/>
            <a:ext cx="9073008" cy="9233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5400" b="1" dirty="0">
                <a:solidFill>
                  <a:srgbClr val="FF0000"/>
                </a:solidFill>
                <a:latin typeface="Calibri" panose="020F0502020204030204" pitchFamily="34" charset="0"/>
              </a:rPr>
              <a:t>植树的牧羊人</a:t>
            </a:r>
            <a:r>
              <a:rPr lang="en-US" altLang="zh-CN" sz="5400" b="1" dirty="0" err="1">
                <a:solidFill>
                  <a:srgbClr val="FF0000"/>
                </a:solidFill>
                <a:latin typeface="Calibri" panose="020F0502020204030204" pitchFamily="34" charset="0"/>
              </a:rPr>
              <a:t>vs</a:t>
            </a:r>
            <a:r>
              <a:rPr lang="zh-CN" altLang="en-US" sz="5400" b="1" dirty="0">
                <a:solidFill>
                  <a:srgbClr val="FF0000"/>
                </a:solidFill>
                <a:latin typeface="Calibri" panose="020F0502020204030204" pitchFamily="34" charset="0"/>
              </a:rPr>
              <a:t>植树的男人</a:t>
            </a:r>
          </a:p>
        </p:txBody>
      </p:sp>
    </p:spTree>
    <p:extLst>
      <p:ext uri="{BB962C8B-B14F-4D97-AF65-F5344CB8AC3E}">
        <p14:creationId xmlns:p14="http://schemas.microsoft.com/office/powerpoint/2010/main" val="33474004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 167"/>
          <p:cNvSpPr/>
          <p:nvPr/>
        </p:nvSpPr>
        <p:spPr>
          <a:xfrm>
            <a:off x="201454" y="1029338"/>
            <a:ext cx="8739188" cy="5564505"/>
          </a:xfrm>
          <a:prstGeom prst="roundRect">
            <a:avLst/>
          </a:prstGeom>
          <a:solidFill>
            <a:schemeClr val="bg1">
              <a:alpha val="67000"/>
            </a:schemeClr>
          </a:solidFill>
          <a:ln w="38100">
            <a:solidFill>
              <a:srgbClr val="05600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" name=" 167"/>
          <p:cNvSpPr/>
          <p:nvPr/>
        </p:nvSpPr>
        <p:spPr>
          <a:xfrm>
            <a:off x="202408" y="446500"/>
            <a:ext cx="8739188" cy="413385"/>
          </a:xfrm>
          <a:prstGeom prst="roundRect">
            <a:avLst/>
          </a:prstGeom>
          <a:gradFill>
            <a:gsLst>
              <a:gs pos="0">
                <a:schemeClr val="bg1">
                  <a:alpha val="10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10" name="TextBox 209"/>
          <p:cNvSpPr txBox="1"/>
          <p:nvPr/>
        </p:nvSpPr>
        <p:spPr>
          <a:xfrm>
            <a:off x="366714" y="416019"/>
            <a:ext cx="55688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spc="300" dirty="0" smtClean="0">
                <a:solidFill>
                  <a:srgbClr val="056007"/>
                </a:solidFill>
                <a:latin typeface="微软雅黑" panose="020B0503020204020204" charset="-122"/>
                <a:ea typeface="微软雅黑" panose="020B0503020204020204" charset="-122"/>
              </a:rPr>
              <a:t>《</a:t>
            </a:r>
            <a:r>
              <a:rPr lang="zh-CN" altLang="en-US" sz="3200" b="1" spc="300" dirty="0" smtClean="0">
                <a:solidFill>
                  <a:srgbClr val="056007"/>
                </a:solidFill>
                <a:latin typeface="微软雅黑" panose="020B0503020204020204" charset="-122"/>
                <a:ea typeface="微软雅黑" panose="020B0503020204020204" charset="-122"/>
              </a:rPr>
              <a:t>植树的牧羊人</a:t>
            </a:r>
            <a:r>
              <a:rPr lang="en-US" altLang="zh-CN" sz="3200" b="1" spc="300" dirty="0" smtClean="0">
                <a:solidFill>
                  <a:srgbClr val="056007"/>
                </a:solidFill>
                <a:latin typeface="微软雅黑" panose="020B0503020204020204" charset="-122"/>
                <a:ea typeface="微软雅黑" panose="020B0503020204020204" charset="-122"/>
              </a:rPr>
              <a:t>》</a:t>
            </a:r>
            <a:r>
              <a:rPr lang="zh-CN" altLang="en-US" sz="3200" b="1" spc="300" dirty="0" smtClean="0">
                <a:solidFill>
                  <a:srgbClr val="056007"/>
                </a:solidFill>
                <a:latin typeface="微软雅黑" panose="020B0503020204020204" charset="-122"/>
                <a:ea typeface="微软雅黑" panose="020B0503020204020204" charset="-122"/>
              </a:rPr>
              <a:t>创作背景</a:t>
            </a:r>
          </a:p>
        </p:txBody>
      </p:sp>
      <p:sp>
        <p:nvSpPr>
          <p:cNvPr id="116" name="TextBox 53"/>
          <p:cNvSpPr txBox="1"/>
          <p:nvPr/>
        </p:nvSpPr>
        <p:spPr>
          <a:xfrm>
            <a:off x="2929437" y="1292242"/>
            <a:ext cx="601216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altLang="zh-CN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1953</a:t>
            </a: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年，美国</a:t>
            </a:r>
            <a:r>
              <a:rPr lang="en-US" altLang="zh-CN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读者文摘</a:t>
            </a:r>
            <a:r>
              <a:rPr lang="en-US" altLang="zh-CN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杂志专题“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你曾经见过的最非凡，最难忘的人是谁</a:t>
            </a: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”约稿了让</a:t>
            </a:r>
            <a:r>
              <a:rPr lang="en-US" altLang="zh-CN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·</a:t>
            </a: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乔诺，编辑收到了</a:t>
            </a:r>
            <a:r>
              <a:rPr lang="en-US" altLang="zh-CN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植树的牧羊人</a:t>
            </a:r>
            <a:r>
              <a:rPr lang="en-US" altLang="zh-CN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这部让人震撼的故事，特意使人调查后，得知在普罗旺斯山区的小镇巴农的养老院并没有死过名叫布菲的人，稿子因此就被退了回来。</a:t>
            </a:r>
            <a:endParaRPr lang="en-US" altLang="zh-CN" sz="2800" b="1" dirty="0" smtClean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7" name="图片 6" descr="植树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4816" y="2025839"/>
            <a:ext cx="2741002" cy="42916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14781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" grpId="0" bldLvl="0" animBg="1"/>
      <p:bldP spid="3" grpId="0" bldLvl="0" animBg="1"/>
      <p:bldP spid="210" grpId="0"/>
      <p:bldP spid="1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 167"/>
          <p:cNvSpPr/>
          <p:nvPr/>
        </p:nvSpPr>
        <p:spPr>
          <a:xfrm>
            <a:off x="201454" y="1029338"/>
            <a:ext cx="8739188" cy="5564505"/>
          </a:xfrm>
          <a:prstGeom prst="roundRect">
            <a:avLst/>
          </a:prstGeom>
          <a:solidFill>
            <a:schemeClr val="bg1">
              <a:alpha val="67000"/>
            </a:schemeClr>
          </a:solidFill>
          <a:ln w="38100">
            <a:solidFill>
              <a:srgbClr val="05600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" name=" 167"/>
          <p:cNvSpPr/>
          <p:nvPr/>
        </p:nvSpPr>
        <p:spPr>
          <a:xfrm>
            <a:off x="202408" y="446500"/>
            <a:ext cx="8739188" cy="413385"/>
          </a:xfrm>
          <a:prstGeom prst="roundRect">
            <a:avLst/>
          </a:prstGeom>
          <a:gradFill>
            <a:gsLst>
              <a:gs pos="0">
                <a:schemeClr val="bg1">
                  <a:alpha val="10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10" name="TextBox 209"/>
          <p:cNvSpPr txBox="1"/>
          <p:nvPr/>
        </p:nvSpPr>
        <p:spPr>
          <a:xfrm>
            <a:off x="366760" y="416019"/>
            <a:ext cx="58614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spc="300" dirty="0" smtClean="0">
                <a:solidFill>
                  <a:srgbClr val="056007"/>
                </a:solidFill>
                <a:latin typeface="微软雅黑" panose="020B0503020204020204" charset="-122"/>
                <a:ea typeface="微软雅黑" panose="020B0503020204020204" charset="-122"/>
              </a:rPr>
              <a:t>《</a:t>
            </a:r>
            <a:r>
              <a:rPr lang="zh-CN" altLang="en-US" sz="3200" b="1" spc="300" dirty="0" smtClean="0">
                <a:solidFill>
                  <a:srgbClr val="056007"/>
                </a:solidFill>
                <a:latin typeface="微软雅黑" panose="020B0503020204020204" charset="-122"/>
                <a:ea typeface="微软雅黑" panose="020B0503020204020204" charset="-122"/>
              </a:rPr>
              <a:t>植树的牧羊人</a:t>
            </a:r>
            <a:r>
              <a:rPr lang="en-US" altLang="zh-CN" sz="3200" b="1" spc="300" dirty="0" smtClean="0">
                <a:solidFill>
                  <a:srgbClr val="056007"/>
                </a:solidFill>
                <a:latin typeface="微软雅黑" panose="020B0503020204020204" charset="-122"/>
                <a:ea typeface="微软雅黑" panose="020B0503020204020204" charset="-122"/>
              </a:rPr>
              <a:t>》</a:t>
            </a:r>
            <a:r>
              <a:rPr lang="zh-CN" altLang="en-US" sz="3200" b="1" spc="300" dirty="0" smtClean="0">
                <a:solidFill>
                  <a:srgbClr val="056007"/>
                </a:solidFill>
                <a:latin typeface="微软雅黑" panose="020B0503020204020204" charset="-122"/>
                <a:ea typeface="微软雅黑" panose="020B0503020204020204" charset="-122"/>
              </a:rPr>
              <a:t>创作背景</a:t>
            </a:r>
          </a:p>
        </p:txBody>
      </p:sp>
      <p:sp>
        <p:nvSpPr>
          <p:cNvPr id="116" name="TextBox 53"/>
          <p:cNvSpPr txBox="1"/>
          <p:nvPr/>
        </p:nvSpPr>
        <p:spPr>
          <a:xfrm>
            <a:off x="3323503" y="1651378"/>
            <a:ext cx="533286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       第二年美国</a:t>
            </a:r>
            <a:r>
              <a:rPr lang="en-US" altLang="zh-CN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《Vogue》</a:t>
            </a: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发表了这篇文章，之后在十多个国家翻译发表，虽然是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虚构的故事</a:t>
            </a: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，但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主人公的精神鼓舞了很多人</a:t>
            </a: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，为世界各地的森林再生做出了贡献。</a:t>
            </a:r>
          </a:p>
        </p:txBody>
      </p:sp>
      <p:pic>
        <p:nvPicPr>
          <p:cNvPr id="7" name="图片 6" descr="植树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3568" y="1651377"/>
            <a:ext cx="2902602" cy="45447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31044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" grpId="0" bldLvl="0" animBg="1"/>
      <p:bldP spid="3" grpId="0" bldLvl="0" animBg="1"/>
      <p:bldP spid="210" grpId="0"/>
      <p:bldP spid="1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 167"/>
          <p:cNvSpPr/>
          <p:nvPr/>
        </p:nvSpPr>
        <p:spPr>
          <a:xfrm>
            <a:off x="201454" y="1029338"/>
            <a:ext cx="8739188" cy="5564505"/>
          </a:xfrm>
          <a:prstGeom prst="roundRect">
            <a:avLst/>
          </a:prstGeom>
          <a:solidFill>
            <a:schemeClr val="bg1">
              <a:alpha val="67000"/>
            </a:schemeClr>
          </a:solidFill>
          <a:ln w="38100">
            <a:solidFill>
              <a:srgbClr val="05600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" name=" 167"/>
          <p:cNvSpPr/>
          <p:nvPr/>
        </p:nvSpPr>
        <p:spPr>
          <a:xfrm>
            <a:off x="202408" y="446489"/>
            <a:ext cx="8739188" cy="413385"/>
          </a:xfrm>
          <a:prstGeom prst="roundRect">
            <a:avLst/>
          </a:prstGeom>
          <a:gradFill>
            <a:gsLst>
              <a:gs pos="0">
                <a:schemeClr val="bg1">
                  <a:alpha val="10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10" name="TextBox 209"/>
          <p:cNvSpPr txBox="1"/>
          <p:nvPr/>
        </p:nvSpPr>
        <p:spPr>
          <a:xfrm>
            <a:off x="366755" y="415928"/>
            <a:ext cx="28317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pc="300" dirty="0" smtClean="0">
                <a:solidFill>
                  <a:srgbClr val="056007"/>
                </a:solidFill>
                <a:latin typeface="微软雅黑" panose="020B0503020204020204" charset="-122"/>
                <a:ea typeface="微软雅黑" panose="020B0503020204020204" charset="-122"/>
              </a:rPr>
              <a:t>让</a:t>
            </a:r>
            <a:r>
              <a:rPr lang="en-US" altLang="zh-CN" sz="4000" b="1" spc="300" dirty="0" smtClean="0">
                <a:solidFill>
                  <a:srgbClr val="056007"/>
                </a:solidFill>
                <a:latin typeface="微软雅黑" panose="020B0503020204020204" charset="-122"/>
                <a:ea typeface="微软雅黑" panose="020B0503020204020204" charset="-122"/>
              </a:rPr>
              <a:t>·</a:t>
            </a:r>
            <a:r>
              <a:rPr lang="zh-CN" altLang="en-US" sz="4000" b="1" spc="300" dirty="0" smtClean="0">
                <a:solidFill>
                  <a:srgbClr val="056007"/>
                </a:solidFill>
                <a:latin typeface="微软雅黑" panose="020B0503020204020204" charset="-122"/>
                <a:ea typeface="微软雅黑" panose="020B0503020204020204" charset="-122"/>
              </a:rPr>
              <a:t>乔诺</a:t>
            </a:r>
          </a:p>
        </p:txBody>
      </p:sp>
      <p:sp>
        <p:nvSpPr>
          <p:cNvPr id="116" name="TextBox 53"/>
          <p:cNvSpPr txBox="1"/>
          <p:nvPr/>
        </p:nvSpPr>
        <p:spPr>
          <a:xfrm>
            <a:off x="2995282" y="533837"/>
            <a:ext cx="5946315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让</a:t>
            </a:r>
            <a:r>
              <a:rPr lang="en-US" altLang="zh-CN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乔诺（</a:t>
            </a:r>
            <a:r>
              <a:rPr lang="en-US" altLang="zh-CN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1895</a:t>
            </a: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～</a:t>
            </a:r>
            <a:r>
              <a:rPr lang="en-US" altLang="zh-CN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1970</a:t>
            </a: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）</a:t>
            </a:r>
            <a:r>
              <a:rPr lang="en-US" altLang="zh-CN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生于法国普罗旺斯地区马诺斯克市，法国著名作家、电影编剧。在第一次世界大战时曾当过步兵，在经历惨烈场面后成为坚定的和平主义者。让</a:t>
            </a:r>
            <a:r>
              <a:rPr lang="en-US" altLang="zh-CN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•</a:t>
            </a: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乔诺被认为是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法国二十世纪最著名的作家之一</a:t>
            </a: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en-US" altLang="zh-CN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1932</a:t>
            </a: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年获得法国荣誉勋章，</a:t>
            </a:r>
            <a:r>
              <a:rPr lang="en-US" altLang="zh-CN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1953</a:t>
            </a: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年以全部作品获得摩纳哥王子奖，次年，入选为龚古尔学院成员。</a:t>
            </a:r>
            <a:b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</a:br>
            <a:endParaRPr lang="zh-CN" altLang="en-US" sz="2800" b="1" dirty="0" smtClean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3" name="图片 22" descr="让·乔诺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" y="2348885"/>
            <a:ext cx="3077997" cy="341057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27406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" grpId="0" bldLvl="0" animBg="1"/>
      <p:bldP spid="3" grpId="0" bldLvl="0" animBg="1"/>
      <p:bldP spid="210" grpId="0"/>
      <p:bldP spid="11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 167"/>
          <p:cNvSpPr/>
          <p:nvPr/>
        </p:nvSpPr>
        <p:spPr>
          <a:xfrm>
            <a:off x="201454" y="1029338"/>
            <a:ext cx="8739188" cy="5564505"/>
          </a:xfrm>
          <a:prstGeom prst="roundRect">
            <a:avLst/>
          </a:prstGeom>
          <a:solidFill>
            <a:schemeClr val="bg1">
              <a:alpha val="67000"/>
            </a:schemeClr>
          </a:solidFill>
          <a:ln w="38100">
            <a:solidFill>
              <a:srgbClr val="05600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" name=" 167"/>
          <p:cNvSpPr/>
          <p:nvPr/>
        </p:nvSpPr>
        <p:spPr>
          <a:xfrm>
            <a:off x="202408" y="446489"/>
            <a:ext cx="8739188" cy="413385"/>
          </a:xfrm>
          <a:prstGeom prst="roundRect">
            <a:avLst/>
          </a:prstGeom>
          <a:gradFill>
            <a:gsLst>
              <a:gs pos="0">
                <a:schemeClr val="bg1">
                  <a:alpha val="10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10" name="TextBox 209"/>
          <p:cNvSpPr txBox="1"/>
          <p:nvPr/>
        </p:nvSpPr>
        <p:spPr>
          <a:xfrm>
            <a:off x="366755" y="415928"/>
            <a:ext cx="28317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pc="300" dirty="0" smtClean="0">
                <a:solidFill>
                  <a:srgbClr val="056007"/>
                </a:solidFill>
                <a:latin typeface="微软雅黑" panose="020B0503020204020204" charset="-122"/>
                <a:ea typeface="微软雅黑" panose="020B0503020204020204" charset="-122"/>
              </a:rPr>
              <a:t>让</a:t>
            </a:r>
            <a:r>
              <a:rPr lang="en-US" altLang="zh-CN" sz="2800" b="1" spc="300" dirty="0" smtClean="0">
                <a:solidFill>
                  <a:srgbClr val="056007"/>
                </a:solidFill>
                <a:latin typeface="微软雅黑" panose="020B0503020204020204" charset="-122"/>
                <a:ea typeface="微软雅黑" panose="020B0503020204020204" charset="-122"/>
              </a:rPr>
              <a:t>·</a:t>
            </a:r>
            <a:r>
              <a:rPr lang="zh-CN" altLang="en-US" sz="2800" b="1" spc="300" dirty="0" smtClean="0">
                <a:solidFill>
                  <a:srgbClr val="056007"/>
                </a:solidFill>
                <a:latin typeface="微软雅黑" panose="020B0503020204020204" charset="-122"/>
                <a:ea typeface="微软雅黑" panose="020B0503020204020204" charset="-122"/>
              </a:rPr>
              <a:t>乔诺</a:t>
            </a:r>
          </a:p>
        </p:txBody>
      </p:sp>
      <p:sp>
        <p:nvSpPr>
          <p:cNvPr id="116" name="TextBox 53"/>
          <p:cNvSpPr txBox="1"/>
          <p:nvPr/>
        </p:nvSpPr>
        <p:spPr>
          <a:xfrm>
            <a:off x="3389749" y="1525036"/>
            <a:ext cx="533286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让</a:t>
            </a:r>
            <a:r>
              <a:rPr lang="en-US" altLang="zh-CN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•</a:t>
            </a: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乔诺的作品多半作品都是以他的家乡和周边地区</a:t>
            </a:r>
            <a:r>
              <a:rPr lang="en-US" altLang="zh-CN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阿尔卑斯山和普罗旺斯地区为背景。马诺斯克的居民至今还为让</a:t>
            </a:r>
            <a:r>
              <a:rPr lang="en-US" altLang="zh-CN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•</a:t>
            </a: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乔诺感到骄傲，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当地建有纪念他的让</a:t>
            </a:r>
            <a:r>
              <a:rPr lang="en-US" altLang="zh-CN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•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乔诺中心</a:t>
            </a: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，还有一条街名叫让</a:t>
            </a:r>
            <a:r>
              <a:rPr lang="en-US" altLang="zh-CN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•</a:t>
            </a:r>
            <a:r>
              <a:rPr lang="zh-CN" altLang="en-US" sz="28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乔诺街。</a:t>
            </a:r>
          </a:p>
        </p:txBody>
      </p:sp>
      <p:pic>
        <p:nvPicPr>
          <p:cNvPr id="23" name="图片 22" descr="让·乔诺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0060" y="1603967"/>
            <a:ext cx="3077997" cy="389572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80780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" grpId="0" bldLvl="0" animBg="1"/>
      <p:bldP spid="3" grpId="0" bldLvl="0" animBg="1"/>
      <p:bldP spid="210" grpId="0"/>
      <p:bldP spid="11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 167"/>
          <p:cNvSpPr/>
          <p:nvPr/>
        </p:nvSpPr>
        <p:spPr>
          <a:xfrm>
            <a:off x="201454" y="1029338"/>
            <a:ext cx="8739188" cy="5564505"/>
          </a:xfrm>
          <a:prstGeom prst="roundRect">
            <a:avLst/>
          </a:prstGeom>
          <a:solidFill>
            <a:schemeClr val="bg1">
              <a:alpha val="67000"/>
            </a:schemeClr>
          </a:solidFill>
          <a:ln w="38100">
            <a:solidFill>
              <a:srgbClr val="05600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" name=" 167"/>
          <p:cNvSpPr/>
          <p:nvPr/>
        </p:nvSpPr>
        <p:spPr>
          <a:xfrm>
            <a:off x="202408" y="446433"/>
            <a:ext cx="8739188" cy="413385"/>
          </a:xfrm>
          <a:prstGeom prst="roundRect">
            <a:avLst/>
          </a:prstGeom>
          <a:gradFill>
            <a:gsLst>
              <a:gs pos="0">
                <a:schemeClr val="bg1">
                  <a:alpha val="10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6" name="TextBox 53"/>
          <p:cNvSpPr txBox="1"/>
          <p:nvPr/>
        </p:nvSpPr>
        <p:spPr>
          <a:xfrm>
            <a:off x="3469948" y="1722820"/>
            <a:ext cx="533286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zh-CN" altLang="en-US" sz="32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生活中有哪些</a:t>
            </a:r>
            <a:r>
              <a:rPr lang="zh-CN" altLang="en-US" sz="3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默默“种树”</a:t>
            </a:r>
            <a:r>
              <a:rPr lang="zh-CN" altLang="en-US" sz="3200" b="1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的人？他们以非凡的毅力，辛勤耕耘，种植着希望和幸福。</a:t>
            </a:r>
          </a:p>
        </p:txBody>
      </p:sp>
      <p:pic>
        <p:nvPicPr>
          <p:cNvPr id="7" name="图片 6" descr="植树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3568" y="1651377"/>
            <a:ext cx="2902602" cy="45447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95069413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" grpId="0" bldLvl="0" animBg="1"/>
      <p:bldP spid="3" grpId="0" bldLvl="0" animBg="1"/>
      <p:bldP spid="11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539552" y="130004"/>
            <a:ext cx="5146809" cy="672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 </a:t>
            </a:r>
            <a:endParaRPr lang="en-US" altLang="zh-CN" sz="2800" b="1" dirty="0" smtClean="0">
              <a:solidFill>
                <a:prstClr val="black"/>
              </a:solidFill>
              <a:latin typeface="楷体" pitchFamily="49" charset="-122"/>
              <a:ea typeface="楷体" pitchFamily="49" charset="-122"/>
            </a:endParaRP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杨善洲：退休后义务植树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22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年</a:t>
            </a:r>
          </a:p>
          <a:p>
            <a:pPr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　　原任云南保山地委书记的杨善洲，已于</a:t>
            </a:r>
            <a:r>
              <a:rPr lang="en-US" altLang="zh-CN" sz="2800" b="1" dirty="0" smtClean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2010</a:t>
            </a:r>
            <a:r>
              <a:rPr lang="zh-CN" altLang="en-US" sz="2800" b="1" dirty="0" smtClean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年</a:t>
            </a:r>
            <a:r>
              <a:rPr lang="en-US" altLang="zh-CN" sz="2800" b="1" dirty="0" smtClean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10</a:t>
            </a:r>
            <a:r>
              <a:rPr lang="zh-CN" altLang="en-US" sz="2800" b="1" dirty="0" smtClean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月因病逝世。他从事革命工作近</a:t>
            </a:r>
            <a:r>
              <a:rPr lang="en-US" altLang="zh-CN" sz="2800" b="1" dirty="0" smtClean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40</a:t>
            </a:r>
            <a:r>
              <a:rPr lang="zh-CN" altLang="en-US" sz="2800" b="1" dirty="0" smtClean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年，两袖清风，清廉履职，忘我工作，一心为民。</a:t>
            </a:r>
            <a:r>
              <a:rPr lang="en-US" altLang="zh-CN" sz="2800" b="1" dirty="0" smtClean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1988</a:t>
            </a:r>
            <a:r>
              <a:rPr lang="zh-CN" altLang="en-US" sz="2800" b="1" dirty="0" smtClean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年退休后，他主动放下进省城安享晚年的机会，扎根大亮山，义务植树造林，一干就是</a:t>
            </a:r>
            <a:r>
              <a:rPr lang="en-US" altLang="zh-CN" sz="2800" b="1" dirty="0" smtClean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22</a:t>
            </a:r>
            <a:r>
              <a:rPr lang="zh-CN" altLang="en-US" sz="2800" b="1" dirty="0" smtClean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个春秋，带领大家植树造林</a:t>
            </a:r>
            <a:r>
              <a:rPr lang="en-US" altLang="zh-CN" sz="2800" b="1" dirty="0" smtClean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5.6</a:t>
            </a:r>
            <a:r>
              <a:rPr lang="zh-CN" altLang="en-US" sz="2800" b="1" dirty="0" smtClean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万亩。去世前，他把当地</a:t>
            </a:r>
            <a:r>
              <a:rPr lang="en-US" altLang="zh-CN" sz="2800" b="1" dirty="0" smtClean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20</a:t>
            </a:r>
            <a:r>
              <a:rPr lang="zh-CN" altLang="en-US" sz="2800" b="1" dirty="0" smtClean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万元个性贡献奖全部捐出，价值</a:t>
            </a:r>
            <a:r>
              <a:rPr lang="en-US" altLang="zh-CN" sz="2800" b="1" dirty="0" smtClean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3</a:t>
            </a:r>
            <a:r>
              <a:rPr lang="zh-CN" altLang="en-US" sz="2800" b="1" dirty="0" smtClean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亿元的林场也无偿上缴给国家。</a:t>
            </a:r>
          </a:p>
        </p:txBody>
      </p:sp>
      <p:pic>
        <p:nvPicPr>
          <p:cNvPr id="7" name="图片 1" descr="timg (4)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35747" y="1905691"/>
            <a:ext cx="3608253" cy="3664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97191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utoUpdateAnimBg="0"/>
      <p:bldP spid="6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454028" y="1221319"/>
            <a:ext cx="8424863" cy="3986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base">
              <a:lnSpc>
                <a:spcPct val="110000"/>
              </a:lnSpc>
              <a:spcBef>
                <a:spcPts val="40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　　感动中国推选委员陈淮说：一个人能够给历史，给民族，给子孙留下些什么？杨善洲留下的是一片绿荫和一种精神！</a:t>
            </a:r>
          </a:p>
          <a:p>
            <a:pPr fontAlgn="base">
              <a:lnSpc>
                <a:spcPct val="110000"/>
              </a:lnSpc>
              <a:spcBef>
                <a:spcPts val="40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　　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【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颁奖词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】</a:t>
            </a:r>
          </a:p>
          <a:p>
            <a:pPr fontAlgn="base">
              <a:lnSpc>
                <a:spcPct val="110000"/>
              </a:lnSpc>
              <a:spcBef>
                <a:spcPts val="40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  </a:t>
            </a:r>
            <a:r>
              <a:rPr lang="zh-CN" altLang="en-US" sz="2800" b="1" dirty="0" smtClean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绿了荒山，白了头发，他志在造福百姓；老骥伏枥，意气风发，他心向未来。清廉，自上任时起；奉献，直到最后一天。</a:t>
            </a:r>
            <a:r>
              <a:rPr lang="en-US" altLang="zh-CN" sz="2800" b="1" dirty="0" smtClean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60</a:t>
            </a:r>
            <a:r>
              <a:rPr lang="zh-CN" altLang="en-US" sz="2800" b="1" dirty="0" smtClean="0">
                <a:solidFill>
                  <a:prstClr val="black"/>
                </a:solidFill>
                <a:latin typeface="楷体" pitchFamily="49" charset="-122"/>
                <a:ea typeface="楷体" pitchFamily="49" charset="-122"/>
              </a:rPr>
              <a:t>年里的一切作为，就是为了不辜负人民的期望。</a:t>
            </a:r>
          </a:p>
        </p:txBody>
      </p:sp>
    </p:spTree>
    <p:extLst>
      <p:ext uri="{BB962C8B-B14F-4D97-AF65-F5344CB8AC3E}">
        <p14:creationId xmlns:p14="http://schemas.microsoft.com/office/powerpoint/2010/main" val="621590409"/>
      </p:ext>
    </p:extLst>
  </p:cSld>
  <p:clrMapOvr>
    <a:masterClrMapping/>
  </p:clrMapOvr>
  <p:timing>
    <p:tnLst>
      <p:par>
        <p:cTn id="1" dur="indefinite" restart="never" nodeType="tmRoot"/>
      </p:par>
    </p:tnLst>
    <p:bldLst>
      <p:bldP spid="2" grpId="0" bldLvl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Text Box 2"/>
          <p:cNvSpPr txBox="1">
            <a:spLocks noChangeArrowheads="1"/>
          </p:cNvSpPr>
          <p:nvPr/>
        </p:nvSpPr>
        <p:spPr bwMode="auto">
          <a:xfrm>
            <a:off x="471487" y="1219202"/>
            <a:ext cx="7824788" cy="2308324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>
            <a:spAutoFit/>
          </a:bodyPr>
          <a:lstStyle/>
          <a:p>
            <a:pPr eaLnBrk="0" fontAlgn="base" hangingPunct="0">
              <a:lnSpc>
                <a:spcPct val="18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 smtClean="0">
                <a:solidFill>
                  <a:srgbClr val="0000FF"/>
                </a:solidFill>
                <a:latin typeface="Arial" panose="020B0604020202020204" pitchFamily="34" charset="0"/>
              </a:rPr>
              <a:t>       请</a:t>
            </a:r>
            <a:r>
              <a: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</a:rPr>
              <a:t>仿照他的颁奖词为植树牧羊人写一则颁奖词。</a:t>
            </a:r>
          </a:p>
        </p:txBody>
      </p:sp>
      <p:pic>
        <p:nvPicPr>
          <p:cNvPr id="54274" name="Picture 5" descr="200412151111585938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6308" y="4830768"/>
            <a:ext cx="7458075" cy="121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5" name="Picture 7" descr="图片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273051"/>
            <a:ext cx="2033588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038781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矩形 131073"/>
          <p:cNvSpPr>
            <a:spLocks noChangeArrowheads="1" noChangeShapeType="1" noTextEdit="1"/>
          </p:cNvSpPr>
          <p:nvPr/>
        </p:nvSpPr>
        <p:spPr bwMode="auto">
          <a:xfrm>
            <a:off x="1763317" y="1341442"/>
            <a:ext cx="4537472" cy="2016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kern="10">
                <a:ln w="9525">
                  <a:solidFill>
                    <a:srgbClr val="008000"/>
                  </a:solidFill>
                  <a:round/>
                </a:ln>
                <a:solidFill>
                  <a:srgbClr val="FF0000"/>
                </a:solidFill>
                <a:effectLst>
                  <a:outerShdw dist="563970" dir="14049734" sx="125000" sy="125000" algn="tl" rotWithShape="0">
                    <a:srgbClr val="C7DFD3">
                      <a:alpha val="79999"/>
                    </a:srgbClr>
                  </a:outerShdw>
                </a:effectLst>
                <a:latin typeface="华文琥珀" panose="02010800040101010101" charset="-122"/>
                <a:ea typeface="华文琥珀" panose="02010800040101010101" charset="-122"/>
              </a:rPr>
              <a:t>颁奖盛典</a:t>
            </a:r>
          </a:p>
        </p:txBody>
      </p:sp>
      <p:pic>
        <p:nvPicPr>
          <p:cNvPr id="55298" name="内容占位符 131074" descr="j0295241"/>
          <p:cNvPicPr>
            <a:picLocks noGrp="1" noChangeAspect="1"/>
          </p:cNvPicPr>
          <p:nvPr>
            <p:ph/>
          </p:nvPr>
        </p:nvPicPr>
        <p:blipFill>
          <a:blip r:embed="rId3"/>
          <a:srcRect/>
          <a:stretch>
            <a:fillRect/>
          </a:stretch>
        </p:blipFill>
        <p:spPr>
          <a:xfrm>
            <a:off x="4572001" y="4221163"/>
            <a:ext cx="2920604" cy="1930400"/>
          </a:xfrm>
          <a:solidFill>
            <a:srgbClr val="FFFFFF"/>
          </a:solidFill>
        </p:spPr>
      </p:pic>
      <p:pic>
        <p:nvPicPr>
          <p:cNvPr id="55299" name="图片 1" descr="timg (5)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5016" y="63501"/>
            <a:ext cx="8980884" cy="6711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4304716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1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1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107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7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3" name="矩形 124932"/>
          <p:cNvSpPr>
            <a:spLocks noChangeArrowheads="1" noChangeShapeType="1" noTextEdit="1"/>
          </p:cNvSpPr>
          <p:nvPr/>
        </p:nvSpPr>
        <p:spPr bwMode="auto">
          <a:xfrm>
            <a:off x="3340831" y="170543"/>
            <a:ext cx="2743200" cy="622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kern="10" dirty="0">
                <a:ln w="9525">
                  <a:solidFill>
                    <a:srgbClr val="008000"/>
                  </a:solidFill>
                  <a:round/>
                </a:ln>
                <a:solidFill>
                  <a:srgbClr val="FF0000"/>
                </a:solidFill>
                <a:effectLst>
                  <a:outerShdw dist="563970" dir="14049734" sx="125000" sy="125000" algn="tl" rotWithShape="0">
                    <a:srgbClr val="C7DFD3">
                      <a:alpha val="79999"/>
                    </a:srgbClr>
                  </a:outerShdw>
                </a:effectLst>
                <a:latin typeface="华文琥珀" panose="02010800040101010101" charset="-122"/>
                <a:ea typeface="华文琥珀" panose="02010800040101010101" charset="-122"/>
              </a:rPr>
              <a:t>牧羊人颁奖词</a:t>
            </a:r>
          </a:p>
        </p:txBody>
      </p:sp>
      <p:sp>
        <p:nvSpPr>
          <p:cNvPr id="124932" name="矩形 124931"/>
          <p:cNvSpPr>
            <a:spLocks noChangeArrowheads="1"/>
          </p:cNvSpPr>
          <p:nvPr/>
        </p:nvSpPr>
        <p:spPr bwMode="auto">
          <a:xfrm>
            <a:off x="-7055" y="908720"/>
            <a:ext cx="9144000" cy="186512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 smtClean="0">
                <a:solidFill>
                  <a:prstClr val="black"/>
                </a:solidFill>
                <a:latin typeface="Arial" panose="020B0604020202020204" pitchFamily="34" charset="0"/>
              </a:rPr>
              <a:t>      荒原</a:t>
            </a:r>
            <a:r>
              <a:rPr lang="zh-CN" altLang="en-US" sz="3200" b="1" dirty="0">
                <a:solidFill>
                  <a:prstClr val="black"/>
                </a:solidFill>
                <a:latin typeface="Arial" panose="020B0604020202020204" pitchFamily="34" charset="0"/>
              </a:rPr>
              <a:t>的巨大变化是牧羊人的一双手带来的，通过朗读，你有什么样的感悟呢？ 试用一两句议论的 话来表达。</a:t>
            </a:r>
          </a:p>
        </p:txBody>
      </p:sp>
      <p:sp>
        <p:nvSpPr>
          <p:cNvPr id="124931" name="文本占位符 124930"/>
          <p:cNvSpPr>
            <a:spLocks noGrp="1"/>
          </p:cNvSpPr>
          <p:nvPr>
            <p:ph type="body"/>
          </p:nvPr>
        </p:nvSpPr>
        <p:spPr>
          <a:xfrm>
            <a:off x="151298" y="2862549"/>
            <a:ext cx="8827294" cy="4954588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4265" b="1" dirty="0"/>
              <a:t>示例：</a:t>
            </a:r>
            <a:r>
              <a:rPr lang="zh-CN" altLang="en-US" sz="4265" b="1" dirty="0">
                <a:solidFill>
                  <a:srgbClr val="FF0000"/>
                </a:solidFill>
              </a:rPr>
              <a:t>一个人，一双手，坚持了三十多年，挽救了一个荒野，给一万多人带来了幸福。牧羊人用自己顽强的毅力、辛勤的劳动、执着的信念，创造了一个上帝才能做到的奇迹。</a:t>
            </a:r>
          </a:p>
        </p:txBody>
      </p:sp>
    </p:spTree>
    <p:extLst>
      <p:ext uri="{BB962C8B-B14F-4D97-AF65-F5344CB8AC3E}">
        <p14:creationId xmlns:p14="http://schemas.microsoft.com/office/powerpoint/2010/main" val="3437717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4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1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1|1.4|1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5|1.1|1|0.9|1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2|0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|1|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2|0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2|0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2|0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2|0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2|0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2|0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2|0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2|0.6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宋-黑-T-A">
      <a:majorFont>
        <a:latin typeface="Times New Roman"/>
        <a:ea typeface="黑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5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6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7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8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9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10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1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12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13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3_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宋-黑-T-A">
      <a:majorFont>
        <a:latin typeface="Times New Roman"/>
        <a:ea typeface="黑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1109</TotalTime>
  <Words>1253</Words>
  <Application>Microsoft Office PowerPoint</Application>
  <PresentationFormat>全屏显示(4:3)</PresentationFormat>
  <Paragraphs>122</Paragraphs>
  <Slides>27</Slides>
  <Notes>12</Notes>
  <HiddenSlides>0</HiddenSlides>
  <MMClips>0</MMClips>
  <ScaleCrop>false</ScaleCrop>
  <HeadingPairs>
    <vt:vector size="4" baseType="variant">
      <vt:variant>
        <vt:lpstr>主题</vt:lpstr>
      </vt:variant>
      <vt:variant>
        <vt:i4>14</vt:i4>
      </vt:variant>
      <vt:variant>
        <vt:lpstr>幻灯片标题</vt:lpstr>
      </vt:variant>
      <vt:variant>
        <vt:i4>27</vt:i4>
      </vt:variant>
    </vt:vector>
  </HeadingPairs>
  <TitlesOfParts>
    <vt:vector size="41" baseType="lpstr">
      <vt:lpstr>Office 主题</vt:lpstr>
      <vt:lpstr>1_Office 主题</vt:lpstr>
      <vt:lpstr>2_Office 主题</vt:lpstr>
      <vt:lpstr>2_自定义设计方案</vt:lpstr>
      <vt:lpstr>5_Office 主题</vt:lpstr>
      <vt:lpstr>6_Office 主题</vt:lpstr>
      <vt:lpstr>7_Office 主题</vt:lpstr>
      <vt:lpstr>8_Office 主题</vt:lpstr>
      <vt:lpstr>9_Office 主题</vt:lpstr>
      <vt:lpstr>10_Office 主题</vt:lpstr>
      <vt:lpstr>11_Office 主题</vt:lpstr>
      <vt:lpstr>12_Office 主题</vt:lpstr>
      <vt:lpstr>13_Office 主题</vt:lpstr>
      <vt:lpstr>3_自定义设计方案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P74思考探究 一</vt:lpstr>
      <vt:lpstr>PowerPoint 演示文稿</vt:lpstr>
      <vt:lpstr>PowerPoint 演示文稿</vt:lpstr>
      <vt:lpstr>PowerPoint 演示文稿</vt:lpstr>
      <vt:lpstr>   找出课文中描写牧羊人的语句（包括直接描写和间接描写），并参照示 例，以“他是一个_____ 的人，从_____中 可以看出”的句式说说你对牧羊人的认识。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CL-pc</dc:creator>
  <cp:lastModifiedBy>CL-pc</cp:lastModifiedBy>
  <cp:revision>17</cp:revision>
  <dcterms:created xsi:type="dcterms:W3CDTF">2019-11-26T13:52:47Z</dcterms:created>
  <dcterms:modified xsi:type="dcterms:W3CDTF">2019-11-28T09:53:16Z</dcterms:modified>
</cp:coreProperties>
</file>