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87" r:id="rId3"/>
    <p:sldId id="1941" r:id="rId5"/>
    <p:sldId id="2505" r:id="rId6"/>
    <p:sldId id="2503" r:id="rId7"/>
    <p:sldId id="2547" r:id="rId8"/>
    <p:sldId id="2633" r:id="rId9"/>
    <p:sldId id="2516" r:id="rId10"/>
    <p:sldId id="2518" r:id="rId11"/>
    <p:sldId id="2586" r:id="rId12"/>
    <p:sldId id="1940" r:id="rId13"/>
    <p:sldId id="2526" r:id="rId14"/>
    <p:sldId id="2001" r:id="rId15"/>
    <p:sldId id="2521" r:id="rId16"/>
    <p:sldId id="2522" r:id="rId17"/>
    <p:sldId id="2523" r:id="rId18"/>
    <p:sldId id="2525" r:id="rId19"/>
    <p:sldId id="2629" r:id="rId20"/>
    <p:sldId id="2531" r:id="rId21"/>
    <p:sldId id="2630" r:id="rId22"/>
    <p:sldId id="2648" r:id="rId23"/>
    <p:sldId id="2649" r:id="rId24"/>
    <p:sldId id="2650" r:id="rId25"/>
    <p:sldId id="2546" r:id="rId26"/>
  </p:sldIdLst>
  <p:sldSz cx="9144000" cy="6858000" type="screen4x3"/>
  <p:notesSz cx="6858000" cy="9144000"/>
  <p:defaultTextStyle>
    <a:defPPr>
      <a:defRPr lang="zh-CN"/>
    </a:defPPr>
    <a:lvl1pPr marL="0" lvl="0"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CC"/>
    <a:srgbClr val="CC3300"/>
    <a:srgbClr val="66FFFF"/>
    <a:srgbClr val="00FFFF"/>
    <a:srgbClr val="009900"/>
    <a:srgbClr val="990000"/>
    <a:srgbClr val="FF5050"/>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71" d="100"/>
          <a:sy n="71" d="100"/>
        </p:scale>
        <p:origin x="-1356" y="-108"/>
      </p:cViewPr>
      <p:guideLst>
        <p:guide orient="horz" pos="2218"/>
        <p:guide pos="2880"/>
      </p:guideLst>
    </p:cSldViewPr>
  </p:slideViewPr>
  <p:notesTextViewPr>
    <p:cViewPr>
      <p:scale>
        <a:sx n="100" d="100"/>
        <a:sy n="100" d="100"/>
      </p:scale>
      <p:origin x="0" y="0"/>
    </p:cViewPr>
  </p:notesTextViewPr>
  <p:sorterViewPr showFormatting="0">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3074" name="页眉占位符 3073"/>
          <p:cNvSpPr>
            <a:spLocks noGrp="1"/>
          </p:cNvSpPr>
          <p:nvPr>
            <p:ph type="hdr" sz="quarter"/>
          </p:nvPr>
        </p:nvSpPr>
        <p:spPr>
          <a:xfrm>
            <a:off x="0" y="0"/>
            <a:ext cx="2971800" cy="457200"/>
          </a:xfrm>
          <a:prstGeom prst="rect">
            <a:avLst/>
          </a:prstGeom>
          <a:noFill/>
          <a:ln w="9525">
            <a:noFill/>
            <a:miter/>
          </a:ln>
        </p:spPr>
        <p:txBody>
          <a:bodyPr/>
          <a:p>
            <a:pPr lvl="0" fontAlgn="base"/>
            <a:endParaRPr lang="zh-CN" altLang="en-US" sz="1200" b="1" strike="noStrike" noProof="1"/>
          </a:p>
        </p:txBody>
      </p:sp>
      <p:sp>
        <p:nvSpPr>
          <p:cNvPr id="3075" name="日期占位符 3074"/>
          <p:cNvSpPr>
            <a:spLocks noGrp="1"/>
          </p:cNvSpPr>
          <p:nvPr>
            <p:ph type="dt" idx="1"/>
          </p:nvPr>
        </p:nvSpPr>
        <p:spPr>
          <a:xfrm>
            <a:off x="3886200" y="0"/>
            <a:ext cx="2971800" cy="457200"/>
          </a:xfrm>
          <a:prstGeom prst="rect">
            <a:avLst/>
          </a:prstGeom>
          <a:noFill/>
          <a:ln w="9525">
            <a:noFill/>
            <a:miter/>
          </a:ln>
        </p:spPr>
        <p:txBody>
          <a:bodyPr/>
          <a:p>
            <a:pPr lvl="0" algn="r" fontAlgn="base"/>
            <a:endParaRPr lang="zh-CN" altLang="en-US" sz="1200" b="1" strike="noStrike" noProof="1" dirty="0">
              <a:latin typeface="Times New Roman" panose="02020603050405020304" pitchFamily="18" charset="0"/>
              <a:ea typeface="宋体" panose="02010600030101010101" pitchFamily="2" charset="-122"/>
              <a:cs typeface="+mn-ea"/>
            </a:endParaRPr>
          </a:p>
        </p:txBody>
      </p:sp>
      <p:sp>
        <p:nvSpPr>
          <p:cNvPr id="2052" name="幻灯片图像占位符 3075"/>
          <p:cNvSpPr>
            <a:spLocks noGrp="1" noTextEdit="1"/>
          </p:cNvSpPr>
          <p:nvPr>
            <p:ph type="sldImg"/>
          </p:nvPr>
        </p:nvSpPr>
        <p:spPr>
          <a:xfrm>
            <a:off x="1143000" y="685800"/>
            <a:ext cx="4572000" cy="3429000"/>
          </a:xfrm>
          <a:prstGeom prst="rect">
            <a:avLst/>
          </a:prstGeom>
          <a:noFill/>
          <a:ln w="9525">
            <a:noFill/>
          </a:ln>
        </p:spPr>
      </p:sp>
      <p:sp>
        <p:nvSpPr>
          <p:cNvPr id="2053" name="文本占位符 3076"/>
          <p:cNvSpPr>
            <a:spLocks noGrp="1" noTextEdit="1"/>
          </p:cNvSpPr>
          <p:nvPr>
            <p:ph type="body" sz="quarter"/>
          </p:nvPr>
        </p:nvSpPr>
        <p:spPr>
          <a:xfrm>
            <a:off x="914400" y="4343400"/>
            <a:ext cx="5029200" cy="4114800"/>
          </a:xfrm>
          <a:prstGeom prst="rect">
            <a:avLst/>
          </a:prstGeom>
          <a:noFill/>
          <a:ln w="9525">
            <a:noFill/>
          </a:ln>
        </p:spPr>
        <p:txBody>
          <a:bodyPr anchor="ctr"/>
          <a:p>
            <a:pPr lvl="0"/>
            <a:r>
              <a:rPr lang="zh-CN" altLang="en-US"/>
              <a:t>单击此处编辑母版文本样式</a:t>
            </a:r>
            <a:endParaRPr lang="zh-CN" altLang="en-US"/>
          </a:p>
          <a:p>
            <a:pPr lvl="1" indent="0"/>
            <a:r>
              <a:rPr lang="zh-CN" altLang="en-US"/>
              <a:t>第二级</a:t>
            </a:r>
            <a:endParaRPr lang="zh-CN" altLang="en-US"/>
          </a:p>
          <a:p>
            <a:pPr lvl="2" indent="0"/>
            <a:r>
              <a:rPr lang="zh-CN" altLang="en-US"/>
              <a:t>第三级</a:t>
            </a:r>
            <a:endParaRPr lang="zh-CN" altLang="en-US"/>
          </a:p>
          <a:p>
            <a:pPr lvl="3" indent="0"/>
            <a:r>
              <a:rPr lang="zh-CN" altLang="en-US"/>
              <a:t>第四级</a:t>
            </a:r>
            <a:endParaRPr lang="zh-CN" altLang="en-US"/>
          </a:p>
          <a:p>
            <a:pPr lvl="4" indent="0"/>
            <a:r>
              <a:rPr lang="zh-CN" altLang="en-US"/>
              <a:t>第五级</a:t>
            </a:r>
            <a:endParaRPr lang="zh-CN" altLang="en-US"/>
          </a:p>
        </p:txBody>
      </p:sp>
      <p:sp>
        <p:nvSpPr>
          <p:cNvPr id="3078" name="页脚占位符 3077"/>
          <p:cNvSpPr>
            <a:spLocks noGrp="1"/>
          </p:cNvSpPr>
          <p:nvPr>
            <p:ph type="ftr" sz="quarter" idx="4"/>
          </p:nvPr>
        </p:nvSpPr>
        <p:spPr>
          <a:xfrm>
            <a:off x="0" y="8686800"/>
            <a:ext cx="2971800" cy="457200"/>
          </a:xfrm>
          <a:prstGeom prst="rect">
            <a:avLst/>
          </a:prstGeom>
          <a:noFill/>
          <a:ln w="9525">
            <a:noFill/>
            <a:miter/>
          </a:ln>
        </p:spPr>
        <p:txBody>
          <a:bodyPr anchor="b"/>
          <a:p>
            <a:pPr lvl="0" fontAlgn="base"/>
            <a:endParaRPr lang="en-US" altLang="zh-CN" sz="1200" b="1" strike="noStrike" noProof="1" dirty="0"/>
          </a:p>
        </p:txBody>
      </p:sp>
      <p:sp>
        <p:nvSpPr>
          <p:cNvPr id="3079" name="灯片编号占位符 3078"/>
          <p:cNvSpPr>
            <a:spLocks noGrp="1"/>
          </p:cNvSpPr>
          <p:nvPr>
            <p:ph type="sldNum" sz="quarter" idx="5"/>
          </p:nvPr>
        </p:nvSpPr>
        <p:spPr>
          <a:xfrm>
            <a:off x="3886200" y="8686800"/>
            <a:ext cx="2971800" cy="457200"/>
          </a:xfrm>
          <a:prstGeom prst="rect">
            <a:avLst/>
          </a:prstGeom>
          <a:noFill/>
          <a:ln w="9525">
            <a:noFill/>
            <a:miter/>
          </a:ln>
        </p:spPr>
        <p:txBody>
          <a:bodyPr anchor="b"/>
          <a:p>
            <a:pPr lvl="0" algn="r" fontAlgn="base"/>
            <a:fld id="{9A0DB2DC-4C9A-4742-B13C-FB6460FD3503}" type="slidenum">
              <a:rPr lang="zh-CN" altLang="en-US" sz="1200" b="1" strike="noStrike" noProof="1" dirty="0">
                <a:latin typeface="Times New Roman" panose="02020603050405020304" pitchFamily="18" charset="0"/>
                <a:ea typeface="宋体" panose="02010600030101010101" pitchFamily="2" charset="-122"/>
                <a:cs typeface="+mn-ea"/>
              </a:rPr>
            </a:fld>
            <a:endParaRPr lang="en-US" altLang="zh-CN" sz="1200" b="1" strike="noStrike" noProof="1" dirty="0"/>
          </a:p>
        </p:txBody>
      </p:sp>
    </p:spTree>
  </p:cSld>
  <p:clrMap bg1="lt1" tx1="dk1" bg2="lt2" tx2="dk2" accent1="accent1" accent2="accent2" accent3="accent3" accent4="accent4" accent5="accent5" accent6="accent6" hlink="hlink" folHlink="folHlink"/>
  <p:hf sldNum="0" hdr="0" ftr="0" dt="0"/>
  <p:notesStyle>
    <a:lvl1pPr marL="0" lvl="0"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1pPr>
    <a:lvl2pPr marL="457200" lvl="1"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2pPr>
    <a:lvl3pPr marL="914400" lvl="2"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3pPr>
    <a:lvl4pPr marL="1371600" lvl="3"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4pPr>
    <a:lvl5pPr marL="1828800" lvl="4"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5pPr>
    <a:lvl6pPr marL="2286000" lvl="5"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6pPr>
    <a:lvl7pPr marL="2743200" lvl="6"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7pPr>
    <a:lvl8pPr marL="3200400" lvl="7"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8pPr>
    <a:lvl9pPr marL="3657600" lvl="8"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p:nvPr>
        </p:nvSpPr>
        <p:spPr/>
        <p:txBody>
          <a:bodyPr/>
          <a:p>
            <a:r>
              <a:rPr lang="zh-CN" altLang="en-US"/>
              <a:t>从字面上看就可以知道，发明是创造出一种从未出现过的东西。</a:t>
            </a:r>
            <a:endParaRPr lang="zh-CN" altLang="en-US"/>
          </a:p>
          <a:p>
            <a:endParaRPr lang="zh-CN" altLang="en-US"/>
          </a:p>
          <a:p>
            <a:r>
              <a:rPr lang="zh-CN" altLang="en-US"/>
              <a:t>发现则是在自然社会的原有基础上发现某些不为人知的事物</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145" name="幻灯片图像占位符 1724417"/>
          <p:cNvSpPr>
            <a:spLocks noGrp="1" noTextEdit="1"/>
          </p:cNvSpPr>
          <p:nvPr>
            <p:ph type="sldImg"/>
          </p:nvPr>
        </p:nvSpPr>
        <p:spPr/>
      </p:sp>
      <p:sp>
        <p:nvSpPr>
          <p:cNvPr id="6146" name="文本占位符 1724418"/>
          <p:cNvSpPr>
            <a:spLocks noGrp="1" noTextEdit="1"/>
          </p:cNvSpPr>
          <p:nvPr>
            <p:ph type="body"/>
          </p:nvPr>
        </p:nvSpPr>
        <p:spPr/>
        <p:txBody>
          <a:bodyPr anchor="ctr"/>
          <a:p>
            <a:pPr lvl="0"/>
            <a:r>
              <a:rPr lang="en-US" altLang="zh-CN" b="1" dirty="0">
                <a:solidFill>
                  <a:srgbClr val="003399"/>
                </a:solidFill>
                <a:latin typeface="黑体" panose="02010609060101010101" pitchFamily="2" charset="-122"/>
                <a:ea typeface="黑体" panose="02010609060101010101" pitchFamily="2" charset="-122"/>
                <a:sym typeface="+mn-ea"/>
              </a:rPr>
              <a:t>    1995</a:t>
            </a:r>
            <a:r>
              <a:rPr lang="zh-CN" altLang="en-US" b="1" dirty="0">
                <a:solidFill>
                  <a:srgbClr val="003399"/>
                </a:solidFill>
                <a:latin typeface="黑体" panose="02010609060101010101" pitchFamily="2" charset="-122"/>
                <a:ea typeface="黑体" panose="02010609060101010101" pitchFamily="2" charset="-122"/>
                <a:sym typeface="+mn-ea"/>
              </a:rPr>
              <a:t>年逝世</a:t>
            </a:r>
            <a:endParaRPr lang="zh-CN" altLang="en-US" b="1" dirty="0">
              <a:solidFill>
                <a:srgbClr val="003399"/>
              </a:solidFill>
              <a:latin typeface="黑体" panose="02010609060101010101" pitchFamily="2" charset="-122"/>
              <a:ea typeface="黑体" panose="02010609060101010101" pitchFamily="2" charset="-122"/>
            </a:endParaRPr>
          </a:p>
          <a:p>
            <a:pPr lvl="0"/>
            <a:r>
              <a:rPr lang="en-US" altLang="zh-CN" b="1" dirty="0">
                <a:solidFill>
                  <a:srgbClr val="003399"/>
                </a:solidFill>
                <a:latin typeface="黑体" panose="02010609060101010101" pitchFamily="2" charset="-122"/>
                <a:ea typeface="黑体" panose="02010609060101010101" pitchFamily="2" charset="-122"/>
                <a:sym typeface="+mn-ea"/>
              </a:rPr>
              <a:t> </a:t>
            </a:r>
            <a:r>
              <a:rPr lang="zh-CN" altLang="en-US" b="1" dirty="0">
                <a:solidFill>
                  <a:srgbClr val="003399"/>
                </a:solidFill>
                <a:latin typeface="黑体" panose="02010609060101010101" pitchFamily="2" charset="-122"/>
                <a:ea typeface="黑体" panose="02010609060101010101" pitchFamily="2" charset="-122"/>
                <a:sym typeface="+mn-ea"/>
              </a:rPr>
              <a:t>李约瑟原来从事胚胎学与生物化学研究，后半生致力于中国科学与文明的探索，成为世界知名的中国科学技术史专家。</a:t>
            </a:r>
            <a:endParaRPr lang="zh-CN" altLang="en-US" b="1" dirty="0">
              <a:solidFill>
                <a:srgbClr val="003399"/>
              </a:solidFill>
              <a:latin typeface="黑体" panose="02010609060101010101" pitchFamily="2" charset="-122"/>
              <a:ea typeface="黑体" panose="02010609060101010101" pitchFamily="2" charset="-122"/>
              <a:sym typeface="+mn-ea"/>
            </a:endParaRPr>
          </a:p>
          <a:p>
            <a:pPr lvl="0"/>
            <a:endParaRPr lang="zh-CN" altLang="en-US" dirty="0"/>
          </a:p>
          <a:p>
            <a:pPr lvl="0"/>
            <a:r>
              <a:rPr lang="zh-CN" altLang="en-US" b="1" dirty="0">
                <a:solidFill>
                  <a:srgbClr val="003399"/>
                </a:solidFill>
                <a:latin typeface="黑体" panose="02010609060101010101" pitchFamily="2" charset="-122"/>
                <a:ea typeface="黑体" panose="02010609060101010101" pitchFamily="2" charset="-122"/>
                <a:sym typeface="宋体" panose="02010600030101010101" pitchFamily="2" charset="-122"/>
              </a:rPr>
              <a:t>中国古代技术的发展水平上远远超过西方，但为什么近代科学却首先在西方诞生，而中国反而远远落在西方后面呢？</a:t>
            </a:r>
            <a:endParaRPr lang="en-US" altLang="zh-CN" b="1" dirty="0">
              <a:solidFill>
                <a:srgbClr val="003399"/>
              </a:solidFill>
              <a:latin typeface="黑体" panose="02010609060101010101" pitchFamily="2" charset="-122"/>
              <a:ea typeface="黑体" panose="02010609060101010101" pitchFamily="2" charset="-122"/>
              <a:sym typeface="宋体" panose="02010600030101010101" pitchFamily="2" charset="-122"/>
            </a:endParaRPr>
          </a:p>
          <a:p>
            <a:pPr lvl="0"/>
            <a:endParaRPr lang="zh-CN" altLang="en-US" dirty="0"/>
          </a:p>
        </p:txBody>
      </p:sp>
      <p:sp>
        <p:nvSpPr>
          <p:cNvPr id="6147" name="日期占位符 1"/>
          <p:cNvSpPr/>
          <p:nvPr>
            <p:ph type="dt" sz="half"/>
          </p:nvPr>
        </p:nvSpPr>
        <p:spPr>
          <a:xfrm>
            <a:off x="3886200" y="0"/>
            <a:ext cx="2971800" cy="457200"/>
          </a:xfrm>
          <a:prstGeom prst="rect">
            <a:avLst/>
          </a:prstGeom>
          <a:noFill/>
          <a:ln w="9525">
            <a:noFill/>
          </a:ln>
        </p:spPr>
        <p:txBody>
          <a:bodyPr anchor="t"/>
          <a:p>
            <a:pPr lvl="0" algn="r"/>
            <a:fld id="{BB962C8B-B14F-4D97-AF65-F5344CB8AC3E}" type="datetime1">
              <a:rPr lang="zh-CN" altLang="en-US" sz="1200" b="1" dirty="0"/>
            </a:fld>
            <a:endParaRPr lang="zh-CN" altLang="en-US" sz="1200" b="1" dirty="0"/>
          </a:p>
        </p:txBody>
      </p:sp>
      <p:sp>
        <p:nvSpPr>
          <p:cNvPr id="6148" name="灯片编号占位符 2"/>
          <p:cNvSpPr/>
          <p:nvPr>
            <p:ph type="sldNum" sz="quarter"/>
          </p:nvPr>
        </p:nvSpPr>
        <p:spPr>
          <a:xfrm>
            <a:off x="3886200" y="8686800"/>
            <a:ext cx="2971800" cy="457200"/>
          </a:xfrm>
          <a:prstGeom prst="rect">
            <a:avLst/>
          </a:prstGeom>
          <a:noFill/>
          <a:ln w="9525">
            <a:noFill/>
          </a:ln>
        </p:spPr>
        <p:txBody>
          <a:bodyPr anchor="b"/>
          <a:p>
            <a:pPr lvl="0" algn="r"/>
            <a:fld id="{9A0DB2DC-4C9A-4742-B13C-FB6460FD3503}" type="slidenum">
              <a:rPr lang="zh-CN" altLang="en-US" sz="1200" b="1" dirty="0"/>
            </a:fld>
            <a:endParaRPr lang="zh-CN" altLang="en-US" sz="1200" b="1"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8193" name="幻灯片图像占位符 1724417"/>
          <p:cNvSpPr>
            <a:spLocks noGrp="1" noTextEdit="1"/>
          </p:cNvSpPr>
          <p:nvPr>
            <p:ph type="sldImg"/>
          </p:nvPr>
        </p:nvSpPr>
        <p:spPr/>
      </p:sp>
      <p:sp>
        <p:nvSpPr>
          <p:cNvPr id="8194" name="文本占位符 1724418"/>
          <p:cNvSpPr>
            <a:spLocks noGrp="1" noTextEdit="1"/>
          </p:cNvSpPr>
          <p:nvPr>
            <p:ph type="body"/>
          </p:nvPr>
        </p:nvSpPr>
        <p:spPr/>
        <p:txBody>
          <a:bodyPr anchor="ctr"/>
          <a:p>
            <a:pPr lvl="0"/>
            <a:r>
              <a:rPr lang="zh-CN" altLang="en-US" dirty="0"/>
              <a:t>北宋平民发明家毕昇总结了历代雕版印刷丰富的实践经验，在宋仁宗庆历年间（公元 1041~1048年）制成了胶泥活字，完成了印刷史上一项重大的革命。韩国的印刷，晚于毕昇发明活字印刷术300 余年，韩国在毕昇活字印刷术的基础上所做的技术性改进或发展，这和“发明活字印刷术”不可同日而语。</a:t>
            </a:r>
            <a:endParaRPr lang="zh-CN" altLang="en-US" dirty="0"/>
          </a:p>
          <a:p>
            <a:pPr lvl="0"/>
            <a:endParaRPr lang="zh-CN" altLang="en-US" dirty="0"/>
          </a:p>
          <a:p>
            <a:pPr lvl="0"/>
            <a:r>
              <a:rPr lang="zh-CN" altLang="en-US" dirty="0">
                <a:sym typeface="+mn-ea"/>
              </a:rPr>
              <a:t>毕昇</a:t>
            </a:r>
            <a:r>
              <a:rPr lang="zh-CN" altLang="en-US" dirty="0"/>
              <a:t>的发明并未受到当时统治者和社会的重视，他死后，活字印刷术仍然没有得到推广。他创造的胶泥活字也没有保留下来。但是他发明的活字印刷技术，却流传下去了。</a:t>
            </a:r>
            <a:endParaRPr lang="zh-CN" altLang="en-US" dirty="0"/>
          </a:p>
          <a:p>
            <a:pPr lvl="0"/>
            <a:endParaRPr lang="zh-CN" altLang="en-US" dirty="0"/>
          </a:p>
          <a:p>
            <a:pPr lvl="0"/>
            <a:r>
              <a:rPr lang="zh-CN" altLang="en-US" dirty="0"/>
              <a:t>过渡：除了外部的争夺，“四大发明”本身是否也存在瑕疵呢？</a:t>
            </a:r>
            <a:endParaRPr lang="zh-CN" altLang="en-US" dirty="0"/>
          </a:p>
          <a:p>
            <a:pPr lvl="0"/>
            <a:endParaRPr lang="zh-CN" altLang="en-US" dirty="0"/>
          </a:p>
          <a:p>
            <a:pPr lvl="0"/>
            <a:endParaRPr lang="zh-CN" altLang="en-US" dirty="0"/>
          </a:p>
        </p:txBody>
      </p:sp>
      <p:sp>
        <p:nvSpPr>
          <p:cNvPr id="8195" name="日期占位符 1"/>
          <p:cNvSpPr/>
          <p:nvPr>
            <p:ph type="dt" sz="half"/>
          </p:nvPr>
        </p:nvSpPr>
        <p:spPr>
          <a:xfrm>
            <a:off x="3886200" y="0"/>
            <a:ext cx="2971800" cy="457200"/>
          </a:xfrm>
          <a:prstGeom prst="rect">
            <a:avLst/>
          </a:prstGeom>
          <a:noFill/>
          <a:ln w="9525">
            <a:noFill/>
          </a:ln>
        </p:spPr>
        <p:txBody>
          <a:bodyPr anchor="t"/>
          <a:p>
            <a:pPr lvl="0" algn="r"/>
            <a:fld id="{BB962C8B-B14F-4D97-AF65-F5344CB8AC3E}" type="datetime1">
              <a:rPr lang="zh-CN" altLang="en-US" sz="1200" b="1" dirty="0"/>
            </a:fld>
            <a:endParaRPr lang="zh-CN" altLang="en-US" sz="1200" b="1" dirty="0"/>
          </a:p>
        </p:txBody>
      </p:sp>
      <p:sp>
        <p:nvSpPr>
          <p:cNvPr id="8196" name="灯片编号占位符 2"/>
          <p:cNvSpPr/>
          <p:nvPr>
            <p:ph type="sldNum" sz="quarter"/>
          </p:nvPr>
        </p:nvSpPr>
        <p:spPr>
          <a:xfrm>
            <a:off x="3886200" y="8686800"/>
            <a:ext cx="2971800" cy="457200"/>
          </a:xfrm>
          <a:prstGeom prst="rect">
            <a:avLst/>
          </a:prstGeom>
          <a:noFill/>
          <a:ln w="9525">
            <a:noFill/>
          </a:ln>
        </p:spPr>
        <p:txBody>
          <a:bodyPr anchor="b"/>
          <a:p>
            <a:pPr lvl="0" algn="r"/>
            <a:fld id="{9A0DB2DC-4C9A-4742-B13C-FB6460FD3503}" type="slidenum">
              <a:rPr lang="zh-CN" altLang="en-US" sz="1200" b="1" dirty="0"/>
            </a:fld>
            <a:endParaRPr lang="zh-CN" altLang="en-US" sz="1200" b="1"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幻灯片图像占位符 1724417"/>
          <p:cNvSpPr>
            <a:spLocks noGrp="1" noTextEdit="1"/>
          </p:cNvSpPr>
          <p:nvPr>
            <p:ph type="sldImg"/>
          </p:nvPr>
        </p:nvSpPr>
        <p:spPr/>
      </p:sp>
      <p:sp>
        <p:nvSpPr>
          <p:cNvPr id="10242" name="文本占位符 1724418"/>
          <p:cNvSpPr>
            <a:spLocks noGrp="1" noTextEdit="1"/>
          </p:cNvSpPr>
          <p:nvPr>
            <p:ph type="body"/>
          </p:nvPr>
        </p:nvSpPr>
        <p:spPr/>
        <p:txBody>
          <a:bodyPr anchor="ctr"/>
          <a:p>
            <a:pPr lvl="0"/>
            <a:r>
              <a:rPr lang="zh-CN" altLang="en-US" dirty="0">
                <a:sym typeface="+mn-ea"/>
              </a:rPr>
              <a:t>过渡：除了外部的争夺，“四大发明”本身是否也存在瑕疵呢？</a:t>
            </a:r>
            <a:endParaRPr lang="zh-CN" altLang="en-US" dirty="0">
              <a:sym typeface="+mn-ea"/>
            </a:endParaRPr>
          </a:p>
          <a:p>
            <a:pPr lvl="0"/>
            <a:endParaRPr lang="zh-CN" altLang="en-US" dirty="0">
              <a:sym typeface="+mn-ea"/>
            </a:endParaRPr>
          </a:p>
          <a:p>
            <a:pPr lvl="0"/>
            <a:r>
              <a:rPr lang="zh-CN" altLang="en-US" dirty="0">
                <a:sym typeface="+mn-ea"/>
              </a:rPr>
              <a:t>司南的标准图案（一个天然磁石做的汤匙）在小学课本里就有。但是迄今并未发现任何古代的司南实物，这个图案实际上是王振铎在 20 世纪 40 年代假想出来的。当年王振铎的报告说他已经用天然磁石复制成功司南，但是这具司南从来没人见过，至今下落不明。该图案后来上了 1953 年的纪念邮票，于是成为定论：中国人在战国时代发明了司南。</a:t>
            </a:r>
            <a:endParaRPr lang="zh-CN" altLang="en-US" dirty="0"/>
          </a:p>
          <a:p>
            <a:pPr lvl="0"/>
            <a:r>
              <a:rPr lang="zh-CN" altLang="en-US" dirty="0"/>
              <a:t>王振铎复原的张衡地动仪</a:t>
            </a:r>
            <a:endParaRPr lang="zh-CN" altLang="en-US" dirty="0"/>
          </a:p>
          <a:p>
            <a:pPr lvl="0"/>
            <a:endParaRPr lang="zh-CN" altLang="en-US" dirty="0"/>
          </a:p>
          <a:p>
            <a:pPr lvl="0"/>
            <a:r>
              <a:rPr lang="zh-CN" altLang="en-US" dirty="0"/>
              <a:t>因为司南这个神话和指南针的发明权有很大关系。有人认为中国人只不过发现了地磁现象，这和发明指南针还有距离；而如果我们战国时代就发明了司南，那就能保障我们在指南针上的发明优先权。</a:t>
            </a:r>
            <a:endParaRPr lang="zh-CN" altLang="en-US" dirty="0"/>
          </a:p>
          <a:p>
            <a:pPr lvl="0"/>
            <a:endParaRPr lang="zh-CN" altLang="en-US" dirty="0"/>
          </a:p>
          <a:p>
            <a:pPr lvl="0"/>
            <a:r>
              <a:rPr lang="zh-CN" altLang="en-US" dirty="0"/>
              <a:t>司南和指南针原理都 是 一样的 ，</a:t>
            </a:r>
            <a:r>
              <a:rPr lang="zh-CN" altLang="en-US" dirty="0">
                <a:sym typeface="+mn-ea"/>
              </a:rPr>
              <a:t>指南针</a:t>
            </a:r>
            <a:r>
              <a:rPr lang="zh-CN" altLang="en-US" dirty="0"/>
              <a:t>小巧而精确.</a:t>
            </a:r>
            <a:endParaRPr lang="zh-CN" altLang="en-US" dirty="0"/>
          </a:p>
        </p:txBody>
      </p:sp>
      <p:sp>
        <p:nvSpPr>
          <p:cNvPr id="10243" name="日期占位符 1"/>
          <p:cNvSpPr/>
          <p:nvPr>
            <p:ph type="dt" sz="half"/>
          </p:nvPr>
        </p:nvSpPr>
        <p:spPr>
          <a:xfrm>
            <a:off x="3886200" y="0"/>
            <a:ext cx="2971800" cy="457200"/>
          </a:xfrm>
          <a:prstGeom prst="rect">
            <a:avLst/>
          </a:prstGeom>
          <a:noFill/>
          <a:ln w="9525">
            <a:noFill/>
          </a:ln>
        </p:spPr>
        <p:txBody>
          <a:bodyPr anchor="t"/>
          <a:p>
            <a:pPr lvl="0" algn="r"/>
            <a:fld id="{BB962C8B-B14F-4D97-AF65-F5344CB8AC3E}" type="datetime1">
              <a:rPr lang="zh-CN" altLang="en-US" sz="1200" b="1" dirty="0"/>
            </a:fld>
            <a:endParaRPr lang="zh-CN" altLang="en-US" sz="1200" b="1" dirty="0"/>
          </a:p>
        </p:txBody>
      </p:sp>
      <p:sp>
        <p:nvSpPr>
          <p:cNvPr id="10244" name="灯片编号占位符 2"/>
          <p:cNvSpPr/>
          <p:nvPr>
            <p:ph type="sldNum" sz="quarter"/>
          </p:nvPr>
        </p:nvSpPr>
        <p:spPr>
          <a:xfrm>
            <a:off x="3886200" y="8686800"/>
            <a:ext cx="2971800" cy="457200"/>
          </a:xfrm>
          <a:prstGeom prst="rect">
            <a:avLst/>
          </a:prstGeom>
          <a:noFill/>
          <a:ln w="9525">
            <a:noFill/>
          </a:ln>
        </p:spPr>
        <p:txBody>
          <a:bodyPr anchor="b"/>
          <a:p>
            <a:pPr lvl="0" algn="r"/>
            <a:fld id="{9A0DB2DC-4C9A-4742-B13C-FB6460FD3503}" type="slidenum">
              <a:rPr lang="zh-CN" altLang="en-US" sz="1200" b="1" dirty="0"/>
            </a:fld>
            <a:endParaRPr lang="zh-CN" altLang="en-US" sz="1200" b="1"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9" name="幻灯片图像占位符 1724417"/>
          <p:cNvSpPr>
            <a:spLocks noGrp="1" noTextEdit="1"/>
          </p:cNvSpPr>
          <p:nvPr>
            <p:ph type="sldImg"/>
          </p:nvPr>
        </p:nvSpPr>
        <p:spPr/>
      </p:sp>
      <p:sp>
        <p:nvSpPr>
          <p:cNvPr id="12290" name="文本占位符 1724418"/>
          <p:cNvSpPr>
            <a:spLocks noGrp="1" noTextEdit="1"/>
          </p:cNvSpPr>
          <p:nvPr>
            <p:ph type="body"/>
          </p:nvPr>
        </p:nvSpPr>
        <p:spPr/>
        <p:txBody>
          <a:bodyPr anchor="ctr"/>
          <a:p>
            <a:pPr lvl="0"/>
            <a:r>
              <a:rPr lang="zh-CN" altLang="en-US" b="1" dirty="0">
                <a:latin typeface="黑体" panose="02010609060101010101" pitchFamily="2" charset="-122"/>
                <a:ea typeface="黑体" panose="02010609060101010101" pitchFamily="2" charset="-122"/>
                <a:sym typeface="+mn-ea"/>
              </a:rPr>
              <a:t>我们既不要虚骄自大，也不要妄自菲薄！</a:t>
            </a:r>
            <a:endParaRPr lang="zh-CN" altLang="en-US" dirty="0"/>
          </a:p>
        </p:txBody>
      </p:sp>
      <p:sp>
        <p:nvSpPr>
          <p:cNvPr id="12291" name="日期占位符 1"/>
          <p:cNvSpPr/>
          <p:nvPr>
            <p:ph type="dt" sz="half"/>
          </p:nvPr>
        </p:nvSpPr>
        <p:spPr>
          <a:xfrm>
            <a:off x="3886200" y="0"/>
            <a:ext cx="2971800" cy="457200"/>
          </a:xfrm>
          <a:prstGeom prst="rect">
            <a:avLst/>
          </a:prstGeom>
          <a:noFill/>
          <a:ln w="9525">
            <a:noFill/>
          </a:ln>
        </p:spPr>
        <p:txBody>
          <a:bodyPr anchor="t"/>
          <a:p>
            <a:pPr lvl="0" algn="r"/>
            <a:fld id="{BB962C8B-B14F-4D97-AF65-F5344CB8AC3E}" type="datetime1">
              <a:rPr lang="zh-CN" altLang="en-US" sz="1200" b="1" dirty="0"/>
            </a:fld>
            <a:endParaRPr lang="zh-CN" altLang="en-US" sz="1200" b="1" dirty="0"/>
          </a:p>
        </p:txBody>
      </p:sp>
      <p:sp>
        <p:nvSpPr>
          <p:cNvPr id="12292" name="灯片编号占位符 2"/>
          <p:cNvSpPr/>
          <p:nvPr>
            <p:ph type="sldNum" sz="quarter"/>
          </p:nvPr>
        </p:nvSpPr>
        <p:spPr>
          <a:xfrm>
            <a:off x="3886200" y="8686800"/>
            <a:ext cx="2971800" cy="457200"/>
          </a:xfrm>
          <a:prstGeom prst="rect">
            <a:avLst/>
          </a:prstGeom>
          <a:noFill/>
          <a:ln w="9525">
            <a:noFill/>
          </a:ln>
        </p:spPr>
        <p:txBody>
          <a:bodyPr anchor="b"/>
          <a:p>
            <a:pPr lvl="0" algn="r"/>
            <a:fld id="{9A0DB2DC-4C9A-4742-B13C-FB6460FD3503}" type="slidenum">
              <a:rPr lang="zh-CN" altLang="en-US" sz="1200" b="1" dirty="0"/>
            </a:fld>
            <a:endParaRPr lang="zh-CN" altLang="en-US" sz="1200" b="1"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幻灯片图像占位符 1724417"/>
          <p:cNvSpPr>
            <a:spLocks noGrp="1" noTextEdit="1"/>
          </p:cNvSpPr>
          <p:nvPr>
            <p:ph type="sldImg"/>
          </p:nvPr>
        </p:nvSpPr>
        <p:spPr/>
      </p:sp>
      <p:sp>
        <p:nvSpPr>
          <p:cNvPr id="14338" name="文本占位符 1724418"/>
          <p:cNvSpPr>
            <a:spLocks noGrp="1" noTextEdit="1"/>
          </p:cNvSpPr>
          <p:nvPr>
            <p:ph type="body"/>
          </p:nvPr>
        </p:nvSpPr>
        <p:spPr/>
        <p:txBody>
          <a:bodyPr anchor="ctr"/>
          <a:p>
            <a:pPr lvl="0"/>
            <a:endParaRPr lang="zh-CN" altLang="en-US" dirty="0"/>
          </a:p>
        </p:txBody>
      </p:sp>
      <p:sp>
        <p:nvSpPr>
          <p:cNvPr id="14339" name="日期占位符 1"/>
          <p:cNvSpPr/>
          <p:nvPr>
            <p:ph type="dt" sz="half"/>
          </p:nvPr>
        </p:nvSpPr>
        <p:spPr>
          <a:xfrm>
            <a:off x="3886200" y="0"/>
            <a:ext cx="2971800" cy="457200"/>
          </a:xfrm>
          <a:prstGeom prst="rect">
            <a:avLst/>
          </a:prstGeom>
          <a:noFill/>
          <a:ln w="9525">
            <a:noFill/>
          </a:ln>
        </p:spPr>
        <p:txBody>
          <a:bodyPr anchor="t"/>
          <a:p>
            <a:pPr lvl="0" algn="r"/>
            <a:fld id="{BB962C8B-B14F-4D97-AF65-F5344CB8AC3E}" type="datetime1">
              <a:rPr lang="zh-CN" altLang="en-US" sz="1200" b="1" dirty="0"/>
            </a:fld>
            <a:endParaRPr lang="zh-CN" altLang="en-US" sz="1200" b="1" dirty="0"/>
          </a:p>
        </p:txBody>
      </p:sp>
      <p:sp>
        <p:nvSpPr>
          <p:cNvPr id="14340" name="灯片编号占位符 2"/>
          <p:cNvSpPr/>
          <p:nvPr>
            <p:ph type="sldNum" sz="quarter"/>
          </p:nvPr>
        </p:nvSpPr>
        <p:spPr>
          <a:xfrm>
            <a:off x="3886200" y="8686800"/>
            <a:ext cx="2971800" cy="457200"/>
          </a:xfrm>
          <a:prstGeom prst="rect">
            <a:avLst/>
          </a:prstGeom>
          <a:noFill/>
          <a:ln w="9525">
            <a:noFill/>
          </a:ln>
        </p:spPr>
        <p:txBody>
          <a:bodyPr anchor="b"/>
          <a:p>
            <a:pPr lvl="0" algn="r"/>
            <a:fld id="{9A0DB2DC-4C9A-4742-B13C-FB6460FD3503}" type="slidenum">
              <a:rPr lang="zh-CN" altLang="en-US" sz="1200" b="1" dirty="0"/>
            </a:fld>
            <a:endParaRPr lang="zh-CN" altLang="en-US" sz="1200" b="1"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幻灯片图像占位符 1724417"/>
          <p:cNvSpPr>
            <a:spLocks noGrp="1" noTextEdit="1"/>
          </p:cNvSpPr>
          <p:nvPr>
            <p:ph type="sldImg"/>
          </p:nvPr>
        </p:nvSpPr>
        <p:spPr/>
      </p:sp>
      <p:sp>
        <p:nvSpPr>
          <p:cNvPr id="14338" name="文本占位符 1724418"/>
          <p:cNvSpPr>
            <a:spLocks noGrp="1" noTextEdit="1"/>
          </p:cNvSpPr>
          <p:nvPr>
            <p:ph type="body"/>
          </p:nvPr>
        </p:nvSpPr>
        <p:spPr/>
        <p:txBody>
          <a:bodyPr anchor="ctr"/>
          <a:p>
            <a:pPr lvl="0"/>
            <a:r>
              <a:rPr lang="zh-CN" altLang="en-US" dirty="0"/>
              <a:t>最开始不是四大发明，是三大发明</a:t>
            </a:r>
            <a:endParaRPr lang="zh-CN" altLang="en-US" dirty="0"/>
          </a:p>
          <a:p>
            <a:pPr lvl="0"/>
            <a:endParaRPr lang="zh-CN" altLang="en-US" dirty="0"/>
          </a:p>
          <a:p>
            <a:pPr lvl="0"/>
            <a:r>
              <a:rPr lang="zh-CN" altLang="en-US" dirty="0"/>
              <a:t>三大发明、四大发明是外国学者提出的</a:t>
            </a:r>
            <a:endParaRPr lang="zh-CN" altLang="en-US" dirty="0"/>
          </a:p>
          <a:p>
            <a:pPr lvl="0"/>
            <a:endParaRPr lang="zh-CN" altLang="en-US" dirty="0"/>
          </a:p>
          <a:p>
            <a:pPr lvl="0"/>
            <a:r>
              <a:rPr lang="zh-CN" altLang="en-US" dirty="0"/>
              <a:t>不同学者，对三大发明的具体内容不同</a:t>
            </a:r>
            <a:endParaRPr lang="zh-CN" altLang="en-US" dirty="0"/>
          </a:p>
          <a:p>
            <a:pPr lvl="0"/>
            <a:endParaRPr lang="zh-CN" altLang="en-US" dirty="0"/>
          </a:p>
          <a:p>
            <a:pPr lvl="0"/>
            <a:r>
              <a:rPr lang="zh-CN" altLang="en-US">
                <a:sym typeface="+mn-ea"/>
              </a:rPr>
              <a:t>提醒：四大发明”是在欧洲由中世纪（公元5世纪持续到公元15世纪）向近代社会演进的背景下提出来的，是服务于欧洲近代社会的，在西方传教士了解、研究中国文化的过程中不断发展、延伸。</a:t>
            </a:r>
            <a:endParaRPr lang="zh-CN" altLang="en-US"/>
          </a:p>
          <a:p>
            <a:pPr lvl="0"/>
            <a:endParaRPr lang="zh-CN" altLang="en-US"/>
          </a:p>
          <a:p>
            <a:pPr lvl="0"/>
            <a:r>
              <a:rPr lang="zh-CN" altLang="en-US">
                <a:sym typeface="+mn-ea"/>
              </a:rPr>
              <a:t>弗兰西斯·培根在《新工具》中最早提出了“三大发明”的说法，但他认为“三大发明”的起源模糊不清，并未将它们归于中国。马克思也没有说“三大发明”是中国的，</a:t>
            </a:r>
            <a:r>
              <a:rPr lang="zh-CN" altLang="en-US" b="1">
                <a:latin typeface="微软雅黑" panose="020B0503020204020204" charset="-122"/>
                <a:ea typeface="微软雅黑" panose="020B0503020204020204" charset="-122"/>
                <a:cs typeface="微软雅黑" panose="020B0503020204020204" charset="-122"/>
                <a:sym typeface="+mn-ea"/>
              </a:rPr>
              <a:t>他甚至认为“中国根本就没有科学和哲学”。</a:t>
            </a:r>
            <a:endParaRPr lang="zh-CN" altLang="en-US" b="1">
              <a:latin typeface="微软雅黑" panose="020B0503020204020204" charset="-122"/>
              <a:ea typeface="微软雅黑" panose="020B0503020204020204" charset="-122"/>
              <a:cs typeface="微软雅黑" panose="020B0503020204020204" charset="-122"/>
            </a:endParaRPr>
          </a:p>
          <a:p>
            <a:pPr lvl="0"/>
            <a:endParaRPr lang="zh-CN" altLang="en-US" b="1">
              <a:latin typeface="微软雅黑" panose="020B0503020204020204" charset="-122"/>
              <a:ea typeface="微软雅黑" panose="020B0503020204020204" charset="-122"/>
              <a:cs typeface="微软雅黑" panose="020B0503020204020204" charset="-122"/>
            </a:endParaRPr>
          </a:p>
          <a:p>
            <a:pPr lvl="0"/>
            <a:r>
              <a:rPr lang="zh-CN" altLang="en-US">
                <a:sym typeface="+mn-ea"/>
              </a:rPr>
              <a:t>最早将“三大发明”和中国联系在一起的是来华的传教士们，英国传教士和著名汉学家艾约瑟（1823~1905 年）高度评价中国古代科技成就，是最早提出“四大发明”的学者。</a:t>
            </a:r>
            <a:endParaRPr lang="zh-CN" altLang="en-US"/>
          </a:p>
          <a:p>
            <a:pPr lvl="0"/>
            <a:endParaRPr lang="zh-CN" altLang="en-US" dirty="0"/>
          </a:p>
        </p:txBody>
      </p:sp>
      <p:sp>
        <p:nvSpPr>
          <p:cNvPr id="14339" name="日期占位符 1"/>
          <p:cNvSpPr/>
          <p:nvPr>
            <p:ph type="dt" sz="half"/>
          </p:nvPr>
        </p:nvSpPr>
        <p:spPr>
          <a:xfrm>
            <a:off x="3886200" y="0"/>
            <a:ext cx="2971800" cy="457200"/>
          </a:xfrm>
          <a:prstGeom prst="rect">
            <a:avLst/>
          </a:prstGeom>
          <a:noFill/>
          <a:ln w="9525">
            <a:noFill/>
          </a:ln>
        </p:spPr>
        <p:txBody>
          <a:bodyPr anchor="t"/>
          <a:p>
            <a:pPr lvl="0" algn="r"/>
            <a:fld id="{BB962C8B-B14F-4D97-AF65-F5344CB8AC3E}" type="datetime1">
              <a:rPr lang="zh-CN" altLang="en-US" sz="1200" b="1" dirty="0"/>
            </a:fld>
            <a:endParaRPr lang="zh-CN" altLang="en-US" sz="1200" b="1" dirty="0"/>
          </a:p>
        </p:txBody>
      </p:sp>
      <p:sp>
        <p:nvSpPr>
          <p:cNvPr id="14340" name="灯片编号占位符 2"/>
          <p:cNvSpPr/>
          <p:nvPr>
            <p:ph type="sldNum" sz="quarter"/>
          </p:nvPr>
        </p:nvSpPr>
        <p:spPr>
          <a:xfrm>
            <a:off x="3886200" y="8686800"/>
            <a:ext cx="2971800" cy="457200"/>
          </a:xfrm>
          <a:prstGeom prst="rect">
            <a:avLst/>
          </a:prstGeom>
          <a:noFill/>
          <a:ln w="9525">
            <a:noFill/>
          </a:ln>
        </p:spPr>
        <p:txBody>
          <a:bodyPr anchor="b"/>
          <a:p>
            <a:pPr lvl="0" algn="r"/>
            <a:fld id="{9A0DB2DC-4C9A-4742-B13C-FB6460FD3503}" type="slidenum">
              <a:rPr lang="zh-CN" altLang="en-US" sz="1200" b="1" dirty="0"/>
            </a:fld>
            <a:endParaRPr lang="zh-CN" altLang="en-US" sz="1200" b="1"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p:nvPr>
        </p:nvSpPr>
        <p:spPr/>
        <p:txBody>
          <a:bodyPr/>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p:nvPr>
        </p:nvSpPr>
        <p:spPr/>
        <p:txBody>
          <a:bodyPr/>
          <a:p>
            <a:r>
              <a:rPr lang="zh-CN" altLang="en-US" b="1">
                <a:solidFill>
                  <a:srgbClr val="FF0000"/>
                </a:solidFill>
                <a:latin typeface="微软雅黑" panose="020B0503020204020204" charset="-122"/>
                <a:ea typeface="微软雅黑" panose="020B0503020204020204" charset="-122"/>
                <a:sym typeface="+mn-ea"/>
              </a:rPr>
              <a:t>科学技术能否产生巨大的经济效益和社会效益取决于社会环境。</a:t>
            </a:r>
            <a:endParaRPr lang="zh-CN" altLang="en-US"/>
          </a:p>
          <a:p>
            <a:endParaRPr lang="zh-CN" altLang="en-US"/>
          </a:p>
          <a:p>
            <a:r>
              <a:rPr lang="zh-CN" altLang="en-US"/>
              <a:t>注意一点：</a:t>
            </a:r>
            <a:r>
              <a:rPr lang="zh-CN" altLang="en-US" b="1" dirty="0">
                <a:latin typeface="黑体" panose="02010609060101010101" pitchFamily="2" charset="-122"/>
                <a:ea typeface="黑体" panose="02010609060101010101" pitchFamily="2" charset="-122"/>
                <a:sym typeface="宋体" panose="02010600030101010101" pitchFamily="2" charset="-122"/>
              </a:rPr>
              <a:t>我们和西方一样，也用火药造子弹御敌，也用罗盘针航海。但是不能否认的是，</a:t>
            </a:r>
            <a:r>
              <a:rPr lang="zh-CN" altLang="en-US">
                <a:sym typeface="+mn-ea"/>
              </a:rPr>
              <a:t>中国人的确用</a:t>
            </a:r>
            <a:r>
              <a:rPr lang="zh-CN" altLang="en-US" b="1" dirty="0">
                <a:latin typeface="黑体" panose="02010609060101010101" pitchFamily="2" charset="-122"/>
                <a:ea typeface="黑体" panose="02010609060101010101" pitchFamily="2" charset="-122"/>
                <a:sym typeface="宋体" panose="02010600030101010101" pitchFamily="2" charset="-122"/>
              </a:rPr>
              <a:t>火药做鞭爆，用罗盘看风水。这说明国民的思想愚昧落后。近代中国需要改变国民性，来一场思想解放运动。新文化运动！</a:t>
            </a:r>
            <a:endParaRPr lang="zh-CN" altLang="en-US" b="1" dirty="0">
              <a:latin typeface="黑体" panose="02010609060101010101" pitchFamily="2" charset="-122"/>
              <a:ea typeface="黑体" panose="02010609060101010101" pitchFamily="2" charset="-122"/>
              <a:sym typeface="宋体" panose="02010600030101010101" pitchFamily="2" charset="-122"/>
            </a:endParaRPr>
          </a:p>
          <a:p>
            <a:endParaRPr lang="zh-CN" altLang="en-US"/>
          </a:p>
          <a:p>
            <a:r>
              <a:rPr lang="zh-CN" altLang="en-US"/>
              <a:t>（这段话出自鲁迅先生《电的利弊》一文，此文写于１９３３年，当时中国文化界正在进行中国本位文化和全盘西化的热烈论争）。</a:t>
            </a:r>
            <a:r>
              <a:rPr lang="zh-CN" altLang="en-US">
                <a:sym typeface="+mn-ea"/>
              </a:rPr>
              <a:t>新文化运动的提倡者们对于东西方文化绝对否定或肯定的片面倾向</a:t>
            </a:r>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p:nvPr>
        </p:nvSpPr>
        <p:spPr/>
        <p:txBody>
          <a:bodyPr/>
          <a:p>
            <a:r>
              <a:rPr lang="en-US" altLang="zh-CN"/>
              <a:t>1931</a:t>
            </a:r>
            <a:r>
              <a:rPr lang="zh-CN" altLang="en-US"/>
              <a:t>年内抗日战争爆发，民族危机日益严重。当时的历史教科书编纂者们，在</a:t>
            </a:r>
            <a:r>
              <a:rPr lang="zh-CN" altLang="en-US" b="1">
                <a:solidFill>
                  <a:srgbClr val="FF0000"/>
                </a:solidFill>
              </a:rPr>
              <a:t>民族主义思潮</a:t>
            </a:r>
            <a:r>
              <a:rPr lang="zh-CN" altLang="en-US"/>
              <a:t>的启发下，把“四大发明”之说引入到历史教科书知识谱系中。而历史教科书的广泛传播，使得“四大发明”成为</a:t>
            </a:r>
            <a:r>
              <a:rPr lang="zh-CN" altLang="en-US" b="1"/>
              <a:t>中华民族重要的历史记忆</a:t>
            </a:r>
            <a:r>
              <a:rPr lang="zh-CN" altLang="en-US"/>
              <a:t>，深深影响了国人对古代科技的认识。目的是想借西方学者的话语，来论证</a:t>
            </a:r>
            <a:r>
              <a:rPr lang="zh-CN" altLang="en-US" b="1"/>
              <a:t>中国古代历史的光荣</a:t>
            </a:r>
            <a:r>
              <a:rPr lang="zh-CN" altLang="en-US"/>
              <a:t>。</a:t>
            </a:r>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p:nvPr>
        </p:nvSpPr>
        <p:spPr/>
        <p:txBody>
          <a:bodyPr/>
          <a:p>
            <a:r>
              <a:rPr lang="zh-CN" altLang="en-US" b="1" dirty="0">
                <a:latin typeface="黑体" panose="02010609060101010101" pitchFamily="2" charset="-122"/>
                <a:ea typeface="黑体" panose="02010609060101010101" pitchFamily="2" charset="-122"/>
                <a:sym typeface="+mn-ea"/>
              </a:rPr>
              <a:t>过渡：四大发明是中国人的骄傲，不但滋润了中华文明，还惠及整个人类。</a:t>
            </a:r>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p:nvPr>
        </p:nvSpPr>
        <p:spPr/>
        <p:txBody>
          <a:bodyPr/>
          <a:p>
            <a:r>
              <a:rPr lang="zh-CN" altLang="en-US" b="1" dirty="0">
                <a:latin typeface="Arial" panose="020B0604020202020204" pitchFamily="34" charset="0"/>
                <a:ea typeface="黑体" panose="02010609060101010101" pitchFamily="2" charset="-122"/>
                <a:sym typeface="Arial" panose="020B0604020202020204" pitchFamily="34" charset="0"/>
              </a:rPr>
              <a:t>欧洲近代自然科学和资本主义制度的兴起，自然有其深刻的社会内在原因，但不能否认以“四大发明”为主体的中国科技发明的输入是其重要的外在原因。</a:t>
            </a:r>
            <a:endParaRPr lang="zh-CN" altLang="en-US" b="1" dirty="0">
              <a:latin typeface="Arial" panose="020B0604020202020204" pitchFamily="34" charset="0"/>
              <a:ea typeface="黑体" panose="02010609060101010101" pitchFamily="2" charset="-122"/>
              <a:sym typeface="Arial" panose="020B0604020202020204" pitchFamily="34" charset="0"/>
            </a:endParaRPr>
          </a:p>
          <a:p>
            <a:endParaRPr lang="zh-CN" altLang="en-US" b="1" dirty="0">
              <a:latin typeface="Arial" panose="020B0604020202020204" pitchFamily="34" charset="0"/>
              <a:ea typeface="黑体" panose="02010609060101010101" pitchFamily="2" charset="-122"/>
              <a:sym typeface="Arial" panose="020B0604020202020204" pitchFamily="34" charset="0"/>
            </a:endParaRPr>
          </a:p>
          <a:p>
            <a:r>
              <a:rPr lang="zh-CN" altLang="en-US" b="1" dirty="0">
                <a:latin typeface="Arial" panose="020B0604020202020204" pitchFamily="34" charset="0"/>
                <a:ea typeface="黑体" panose="02010609060101010101" pitchFamily="2" charset="-122"/>
                <a:sym typeface="Arial" panose="020B0604020202020204" pitchFamily="34" charset="0"/>
              </a:rPr>
              <a:t>过渡：中华民族引为骄傲的四大发明，以不同的方式回到祖国的时候，这片应该十分熟悉的故土显得那样陌生。</a:t>
            </a:r>
            <a:endParaRPr lang="zh-CN" altLang="en-US" b="1" dirty="0">
              <a:solidFill>
                <a:schemeClr val="tx1"/>
              </a:solidFill>
              <a:latin typeface="Arial" panose="020B0604020202020204" pitchFamily="34" charset="0"/>
              <a:ea typeface="黑体" panose="02010609060101010101" pitchFamily="2" charset="-122"/>
              <a:sym typeface="Arial" panose="020B0604020202020204" pitchFamily="34" charset="0"/>
            </a:endParaRPr>
          </a:p>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p:nvPr>
        </p:nvSpPr>
        <p:spPr/>
        <p:txBody>
          <a:bodyPr/>
          <a:p>
            <a:r>
              <a:rPr lang="zh-CN" altLang="en-US"/>
              <a:t>1789年，法国发生大革命，这场革命推翻了法国封建专制制度，促进了法国资本主义的发展。这时，法国人路易斯.罗伯特（Louis Robert）想到了用机器代替手工制纸，从而在1798年发明了世界上第一台造纸机，并于次年获得法国专利。</a:t>
            </a:r>
            <a:endParaRPr lang="zh-CN" altLang="en-US"/>
          </a:p>
          <a:p>
            <a:endParaRPr lang="zh-CN" altLang="en-US"/>
          </a:p>
          <a:p>
            <a:r>
              <a:rPr lang="zh-CN" altLang="en-US"/>
              <a:t>在1440年到1445年之间，古登堡制造出了第一台铅活字印刷机。这同中国已使用了几百年的印刷术相比又前进了一步。谷登堡的印刷机当时每天只能印刷300页。1455年出版的《圣经》也许是它最著名的作品。古腾堡的印刷术使得印刷品变得非常便宜，印刷的速度也提高了许多，印刷量增加。它使得欧洲的文盲大量减少。</a:t>
            </a:r>
            <a:endParaRPr lang="zh-CN" altLang="en-US"/>
          </a:p>
          <a:p>
            <a:endParaRPr lang="zh-CN" altLang="en-US"/>
          </a:p>
          <a:p>
            <a:r>
              <a:rPr lang="zh-CN" altLang="en-US"/>
              <a:t>旱罗盘是指不采用“水浮法”放置指南针磁针的罗盘，通常是在磁针重心处开一个小孔作为支撑点，下面用轴支撑。</a:t>
            </a:r>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p:nvPr>
        </p:nvSpPr>
        <p:spPr/>
        <p:txBody>
          <a:bodyPr/>
          <a:p>
            <a:r>
              <a:rPr lang="zh-CN" altLang="en-US"/>
              <a:t>佛朗机炮：由欧洲发明，明嘉靖元年（1522年）由葡萄牙传入中国，按其国名称为“佛朗机”，成为中国明代中期火炮。所谓“红夷”者，红毛荷兰与葡萄牙也。因此很多人认为红夷大炮是进口荷兰的，</a:t>
            </a:r>
            <a:endParaRPr lang="zh-CN" altLang="en-US"/>
          </a:p>
          <a:p>
            <a:endParaRPr lang="zh-CN" altLang="en-US"/>
          </a:p>
          <a:p>
            <a:r>
              <a:rPr lang="zh-CN" altLang="en-US"/>
              <a:t>红夷大炮，明代后期传入中国，所有类似设计的火炮都被中国统称为称红夷大炮，也称红衣大炮</a:t>
            </a:r>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p:nvPr>
        </p:nvSpPr>
        <p:spPr/>
        <p:txBody>
          <a:bodyPr/>
          <a:p>
            <a:r>
              <a:rPr lang="zh-CN" altLang="en-US"/>
              <a:t>乾隆认为，要是军队全面火器化，满洲人很有可能，就失去了治理天下的权利，毕竟满洲人当时还不足百万，而汉族人却有上亿</a:t>
            </a:r>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p:nvPr>
        </p:nvSpPr>
        <p:spPr/>
        <p:txBody>
          <a:bodyPr/>
          <a:p>
            <a:r>
              <a:rPr lang="zh-CN" altLang="en-US" b="1" dirty="0">
                <a:latin typeface="黑体" panose="02010609060101010101" pitchFamily="2" charset="-122"/>
                <a:ea typeface="黑体" panose="02010609060101010101" pitchFamily="2" charset="-122"/>
                <a:sym typeface="宋体" panose="02010600030101010101" pitchFamily="2" charset="-122"/>
              </a:rPr>
              <a:t>科学的任务是通过回答“是什么”和 “为什么”的问题，揭示自然的本质和内在规律，目的在于认识自然。</a:t>
            </a:r>
            <a:endParaRPr lang="zh-CN" altLang="en-US" b="1" dirty="0">
              <a:latin typeface="黑体" panose="02010609060101010101" pitchFamily="2" charset="-122"/>
              <a:ea typeface="黑体" panose="02010609060101010101" pitchFamily="2" charset="-122"/>
              <a:sym typeface="宋体" panose="02010600030101010101" pitchFamily="2" charset="-122"/>
            </a:endParaRPr>
          </a:p>
          <a:p>
            <a:endParaRPr lang="zh-CN" altLang="en-US" b="1" dirty="0">
              <a:latin typeface="黑体" panose="02010609060101010101" pitchFamily="2" charset="-122"/>
              <a:ea typeface="黑体" panose="02010609060101010101" pitchFamily="2" charset="-122"/>
              <a:sym typeface="宋体" panose="02010600030101010101" pitchFamily="2" charset="-122"/>
            </a:endParaRPr>
          </a:p>
          <a:p>
            <a:r>
              <a:rPr lang="zh-CN" altLang="en-US" b="1" dirty="0">
                <a:latin typeface="黑体" panose="02010609060101010101" pitchFamily="2" charset="-122"/>
                <a:ea typeface="黑体" panose="02010609060101010101" pitchFamily="2" charset="-122"/>
                <a:sym typeface="宋体" panose="02010600030101010101" pitchFamily="2" charset="-122"/>
              </a:rPr>
              <a:t>技术的任务是通过回答“做什么”和“怎么做”的问题，满足社会生产和生活的实际需要，目的在于改造自然。</a:t>
            </a:r>
            <a:endParaRPr lang="zh-CN" altLang="en-US" b="1" dirty="0">
              <a:latin typeface="黑体" panose="02010609060101010101" pitchFamily="2" charset="-122"/>
              <a:ea typeface="黑体" panose="02010609060101010101" pitchFamily="2" charset="-122"/>
              <a:sym typeface="宋体" panose="02010600030101010101" pitchFamily="2" charset="-122"/>
            </a:endParaRPr>
          </a:p>
          <a:p>
            <a:endParaRPr lang="zh-CN" altLang="en-US" b="1" dirty="0">
              <a:latin typeface="黑体" panose="02010609060101010101" pitchFamily="2" charset="-122"/>
              <a:ea typeface="黑体" panose="02010609060101010101" pitchFamily="2" charset="-122"/>
              <a:sym typeface="宋体" panose="02010600030101010101" pitchFamily="2" charset="-122"/>
            </a:endParaRPr>
          </a:p>
          <a:p>
            <a:r>
              <a:rPr lang="zh-CN" altLang="en-US" b="1" dirty="0">
                <a:latin typeface="黑体" panose="02010609060101010101" pitchFamily="2" charset="-122"/>
                <a:ea typeface="黑体" panose="02010609060101010101" pitchFamily="2" charset="-122"/>
                <a:sym typeface="宋体" panose="02010600030101010101" pitchFamily="2" charset="-122"/>
              </a:rPr>
              <a:t>科技是运用科学指导实践的技能</a:t>
            </a:r>
            <a:endParaRPr lang="zh-CN" altLang="en-US" b="1" dirty="0">
              <a:latin typeface="黑体" panose="02010609060101010101" pitchFamily="2" charset="-122"/>
              <a:ea typeface="黑体" panose="02010609060101010101" pitchFamily="2" charset="-122"/>
              <a:sym typeface="宋体" panose="02010600030101010101" pitchFamily="2" charset="-122"/>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p:nvPr>
        </p:nvSpPr>
        <p:spPr/>
        <p:txBody>
          <a:bodyPr/>
          <a:p>
            <a:r>
              <a:rPr lang="zh-CN" altLang="en-US">
                <a:sym typeface="+mn-ea"/>
              </a:rPr>
              <a:t>中国火器、火药理论一直没有形成科学理论和实验体系，使得中国火器的发展受到了根本性的制约。如缺乏精确数量概念的理论方法，火器家们用“阴阳五行化生”学说，来解释火药成分搭配和燃烧过程，这种朴素神秘的理论发展到一定阶段无助于火药质量的提高。火药从总体上看，生产方式落后，生产纯度不高，威力不能加大。</a:t>
            </a:r>
            <a:endParaRPr lang="zh-CN" altLang="en-US"/>
          </a:p>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p:nvPr>
        </p:nvSpPr>
        <p:spPr/>
        <p:txBody>
          <a:bodyPr/>
          <a:p>
            <a:pPr>
              <a:lnSpc>
                <a:spcPct val="130000"/>
              </a:lnSpc>
            </a:pPr>
            <a:r>
              <a:rPr lang="zh-CN" altLang="en-US" b="1" dirty="0">
                <a:solidFill>
                  <a:srgbClr val="FF0000"/>
                </a:solidFill>
                <a:latin typeface="黑体" panose="02010609060101010101" pitchFamily="2" charset="-122"/>
                <a:ea typeface="黑体" panose="02010609060101010101" pitchFamily="2" charset="-122"/>
                <a:sym typeface="宋体" panose="02010600030101010101" pitchFamily="2" charset="-122"/>
              </a:rPr>
              <a:t>中国古代科技的特点：</a:t>
            </a:r>
            <a:endParaRPr lang="zh-CN" altLang="en-US" b="1" dirty="0">
              <a:solidFill>
                <a:srgbClr val="FF0000"/>
              </a:solidFill>
              <a:latin typeface="黑体" panose="02010609060101010101" pitchFamily="2" charset="-122"/>
              <a:ea typeface="黑体" panose="02010609060101010101" pitchFamily="2" charset="-122"/>
              <a:sym typeface="宋体" panose="02010600030101010101" pitchFamily="2" charset="-122"/>
            </a:endParaRPr>
          </a:p>
          <a:p>
            <a:pPr>
              <a:lnSpc>
                <a:spcPct val="130000"/>
              </a:lnSpc>
            </a:pPr>
            <a:r>
              <a:rPr lang="zh-CN" altLang="en-US" b="1" dirty="0">
                <a:solidFill>
                  <a:srgbClr val="FF0000"/>
                </a:solidFill>
                <a:latin typeface="黑体" panose="02010609060101010101" pitchFamily="2" charset="-122"/>
                <a:ea typeface="黑体" panose="02010609060101010101" pitchFamily="2" charset="-122"/>
                <a:sym typeface="宋体" panose="02010600030101010101" pitchFamily="2" charset="-122"/>
              </a:rPr>
              <a:t>重实用</a:t>
            </a:r>
            <a:r>
              <a:rPr lang="en-US" altLang="zh-CN" b="1" dirty="0">
                <a:solidFill>
                  <a:srgbClr val="FF0000"/>
                </a:solidFill>
                <a:latin typeface="黑体" panose="02010609060101010101" pitchFamily="2" charset="-122"/>
                <a:ea typeface="黑体" panose="02010609060101010101" pitchFamily="2" charset="-122"/>
                <a:sym typeface="宋体" panose="02010600030101010101" pitchFamily="2" charset="-122"/>
              </a:rPr>
              <a:t>(</a:t>
            </a:r>
            <a:r>
              <a:rPr lang="zh-CN" altLang="en-US" b="1" dirty="0">
                <a:solidFill>
                  <a:srgbClr val="FF0000"/>
                </a:solidFill>
                <a:latin typeface="黑体" panose="02010609060101010101" pitchFamily="2" charset="-122"/>
                <a:ea typeface="黑体" panose="02010609060101010101" pitchFamily="2" charset="-122"/>
                <a:sym typeface="宋体" panose="02010600030101010101" pitchFamily="2" charset="-122"/>
              </a:rPr>
              <a:t>服务于农业</a:t>
            </a:r>
            <a:r>
              <a:rPr lang="en-US" altLang="zh-CN" b="1" dirty="0">
                <a:solidFill>
                  <a:srgbClr val="FF0000"/>
                </a:solidFill>
                <a:latin typeface="黑体" panose="02010609060101010101" pitchFamily="2" charset="-122"/>
                <a:ea typeface="黑体" panose="02010609060101010101" pitchFamily="2" charset="-122"/>
                <a:sym typeface="宋体" panose="02010600030101010101" pitchFamily="2" charset="-122"/>
              </a:rPr>
              <a:t>)</a:t>
            </a:r>
            <a:endParaRPr lang="zh-CN" altLang="en-US" b="1" dirty="0">
              <a:solidFill>
                <a:srgbClr val="FF0000"/>
              </a:solidFill>
              <a:latin typeface="黑体" panose="02010609060101010101" pitchFamily="2" charset="-122"/>
              <a:ea typeface="黑体" panose="02010609060101010101" pitchFamily="2" charset="-122"/>
              <a:sym typeface="宋体" panose="02010600030101010101" pitchFamily="2" charset="-122"/>
            </a:endParaRPr>
          </a:p>
          <a:p>
            <a:pPr>
              <a:lnSpc>
                <a:spcPct val="130000"/>
              </a:lnSpc>
            </a:pPr>
            <a:r>
              <a:rPr lang="zh-CN" altLang="en-US" b="1" dirty="0">
                <a:solidFill>
                  <a:srgbClr val="FF0000"/>
                </a:solidFill>
                <a:latin typeface="黑体" panose="02010609060101010101" pitchFamily="2" charset="-122"/>
                <a:ea typeface="黑体" panose="02010609060101010101" pitchFamily="2" charset="-122"/>
                <a:sym typeface="宋体" panose="02010600030101010101" pitchFamily="2" charset="-122"/>
              </a:rPr>
              <a:t>轻理论</a:t>
            </a:r>
            <a:r>
              <a:rPr lang="en-US" altLang="zh-CN" b="1" dirty="0">
                <a:solidFill>
                  <a:srgbClr val="FF0000"/>
                </a:solidFill>
                <a:latin typeface="黑体" panose="02010609060101010101" pitchFamily="2" charset="-122"/>
                <a:ea typeface="黑体" panose="02010609060101010101" pitchFamily="2" charset="-122"/>
                <a:sym typeface="宋体" panose="02010600030101010101" pitchFamily="2" charset="-122"/>
              </a:rPr>
              <a:t>(</a:t>
            </a:r>
            <a:r>
              <a:rPr lang="zh-CN" altLang="zh-CN" b="1" dirty="0">
                <a:solidFill>
                  <a:srgbClr val="FF0000"/>
                </a:solidFill>
                <a:latin typeface="黑体" panose="02010609060101010101" pitchFamily="2" charset="-122"/>
                <a:ea typeface="黑体" panose="02010609060101010101" pitchFamily="2" charset="-122"/>
                <a:sym typeface="宋体" panose="02010600030101010101" pitchFamily="2" charset="-122"/>
              </a:rPr>
              <a:t>总结前代科技</a:t>
            </a:r>
            <a:r>
              <a:rPr lang="en-US" altLang="zh-CN" b="1" dirty="0">
                <a:solidFill>
                  <a:srgbClr val="FF0000"/>
                </a:solidFill>
                <a:latin typeface="黑体" panose="02010609060101010101" pitchFamily="2" charset="-122"/>
                <a:ea typeface="黑体" panose="02010609060101010101" pitchFamily="2" charset="-122"/>
                <a:sym typeface="宋体" panose="02010600030101010101" pitchFamily="2" charset="-122"/>
              </a:rPr>
              <a:t>)</a:t>
            </a:r>
            <a:endParaRPr lang="zh-CN" altLang="en-US" b="1" dirty="0">
              <a:solidFill>
                <a:srgbClr val="FF0000"/>
              </a:solidFill>
              <a:latin typeface="黑体" panose="02010609060101010101" pitchFamily="2" charset="-122"/>
              <a:ea typeface="黑体" panose="02010609060101010101" pitchFamily="2" charset="-122"/>
              <a:sym typeface="宋体" panose="02010600030101010101" pitchFamily="2" charset="-122"/>
            </a:endParaRPr>
          </a:p>
          <a:p>
            <a:pPr>
              <a:lnSpc>
                <a:spcPct val="130000"/>
              </a:lnSpc>
            </a:pPr>
            <a:r>
              <a:rPr lang="zh-CN" altLang="en-US" b="1" dirty="0">
                <a:solidFill>
                  <a:srgbClr val="FF0000"/>
                </a:solidFill>
                <a:latin typeface="黑体" panose="02010609060101010101" pitchFamily="2" charset="-122"/>
                <a:ea typeface="黑体" panose="02010609060101010101" pitchFamily="2" charset="-122"/>
                <a:sym typeface="宋体" panose="02010600030101010101" pitchFamily="2" charset="-122"/>
              </a:rPr>
              <a:t>轻实验</a:t>
            </a:r>
            <a:endParaRPr lang="zh-CN" altLang="en-US" b="1" dirty="0">
              <a:solidFill>
                <a:srgbClr val="FF0000"/>
              </a:solidFill>
              <a:latin typeface="黑体" panose="02010609060101010101" pitchFamily="2" charset="-122"/>
              <a:ea typeface="黑体" panose="02010609060101010101" pitchFamily="2" charset="-122"/>
              <a:sym typeface="宋体" panose="02010600030101010101" pitchFamily="2" charset="-122"/>
            </a:endParaRPr>
          </a:p>
          <a:p>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p:nvPr>
        </p:nvSpPr>
        <p:spPr/>
        <p:txBody>
          <a:bodyPr/>
          <a:p>
            <a:r>
              <a:rPr lang="zh-CN" altLang="en-US"/>
              <a:t>四大发明主要是技术创造。像欧洲那样以实验为基础的、精于分析的一整套自然科学理论，在中国古代并没有形成。</a:t>
            </a:r>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p:sp>
        <p:nvSpPr>
          <p:cNvPr id="35842" name="幻灯片图像占位符 35841"/>
          <p:cNvSpPr>
            <a:spLocks noGrp="1"/>
          </p:cNvSpPr>
          <p:nvPr>
            <p:ph type="sldImg"/>
          </p:nvPr>
        </p:nvSpPr>
        <p:spPr>
          <a:xfrm>
            <a:off x="1141413" y="684213"/>
            <a:ext cx="4572000" cy="3429000"/>
          </a:xfrm>
          <a:ln w="1"/>
        </p:spPr>
      </p:sp>
      <p:sp>
        <p:nvSpPr>
          <p:cNvPr id="35843" name="文本占位符 35842"/>
          <p:cNvSpPr>
            <a:spLocks noGrp="1"/>
          </p:cNvSpPr>
          <p:nvPr>
            <p:ph type="body" idx="1"/>
          </p:nvPr>
        </p:nvSpPr>
        <p:spPr>
          <a:xfrm>
            <a:off x="684213" y="4341813"/>
            <a:ext cx="5486400" cy="4114800"/>
          </a:xfrm>
          <a:ln w="1"/>
        </p:spPr>
        <p:txBody>
          <a:bodyPr anchor="ctr"/>
          <a:p>
            <a:pPr lvl="0"/>
            <a:r>
              <a:rPr lang="zh-CN" altLang="en-US" b="1" dirty="0">
                <a:latin typeface="微软雅黑" panose="020B0503020204020204" charset="-122"/>
                <a:ea typeface="微软雅黑" panose="020B0503020204020204" charset="-122"/>
                <a:sym typeface="+mn-ea"/>
              </a:rPr>
              <a:t>政治上：</a:t>
            </a:r>
            <a:r>
              <a:rPr lang="zh-CN" altLang="en-US" b="1" dirty="0">
                <a:solidFill>
                  <a:srgbClr val="FF0000"/>
                </a:solidFill>
                <a:latin typeface="微软雅黑" panose="020B0503020204020204" charset="-122"/>
                <a:ea typeface="微软雅黑" panose="020B0503020204020204" charset="-122"/>
                <a:sym typeface="+mn-ea"/>
              </a:rPr>
              <a:t>腐朽的封建制度</a:t>
            </a:r>
            <a:r>
              <a:rPr lang="zh-CN" altLang="en-US" b="1" dirty="0">
                <a:latin typeface="微软雅黑" panose="020B0503020204020204" charset="-122"/>
                <a:ea typeface="微软雅黑" panose="020B0503020204020204" charset="-122"/>
                <a:sym typeface="+mn-ea"/>
              </a:rPr>
              <a:t>的制约；</a:t>
            </a:r>
            <a:endParaRPr lang="zh-CN" altLang="en-US" b="1" dirty="0">
              <a:latin typeface="微软雅黑" panose="020B0503020204020204" charset="-122"/>
              <a:ea typeface="微软雅黑" panose="020B0503020204020204" charset="-122"/>
            </a:endParaRPr>
          </a:p>
          <a:p>
            <a:pPr lvl="0"/>
            <a:r>
              <a:rPr lang="zh-CN" altLang="en-US" b="1" dirty="0">
                <a:solidFill>
                  <a:srgbClr val="FF0000"/>
                </a:solidFill>
                <a:latin typeface="微软雅黑" panose="020B0503020204020204" charset="-122"/>
                <a:ea typeface="微软雅黑" panose="020B0503020204020204" charset="-122"/>
                <a:sym typeface="+mn-ea"/>
              </a:rPr>
              <a:t>重农抑商</a:t>
            </a:r>
            <a:r>
              <a:rPr lang="zh-CN" altLang="en-US" b="1" dirty="0">
                <a:latin typeface="微软雅黑" panose="020B0503020204020204" charset="-122"/>
                <a:ea typeface="微软雅黑" panose="020B0503020204020204" charset="-122"/>
                <a:sym typeface="+mn-ea"/>
              </a:rPr>
              <a:t>政策和</a:t>
            </a:r>
            <a:r>
              <a:rPr lang="zh-CN" altLang="en-US" b="1" dirty="0">
                <a:solidFill>
                  <a:srgbClr val="FF0000"/>
                </a:solidFill>
                <a:latin typeface="微软雅黑" panose="020B0503020204020204" charset="-122"/>
                <a:ea typeface="微软雅黑" panose="020B0503020204020204" charset="-122"/>
                <a:sym typeface="+mn-ea"/>
              </a:rPr>
              <a:t>闭关锁国</a:t>
            </a:r>
            <a:r>
              <a:rPr lang="zh-CN" altLang="en-US" b="1" dirty="0">
                <a:latin typeface="微软雅黑" panose="020B0503020204020204" charset="-122"/>
                <a:ea typeface="微软雅黑" panose="020B0503020204020204" charset="-122"/>
                <a:sym typeface="+mn-ea"/>
              </a:rPr>
              <a:t>政策，进一步限制中国古代科技的发展。</a:t>
            </a:r>
            <a:endParaRPr lang="zh-CN" altLang="en-US" b="1" dirty="0">
              <a:latin typeface="微软雅黑" panose="020B0503020204020204" charset="-122"/>
              <a:ea typeface="微软雅黑" panose="020B0503020204020204" charset="-122"/>
            </a:endParaRPr>
          </a:p>
          <a:p>
            <a:pPr lvl="0"/>
            <a:endParaRPr lang="zh-CN" altLang="en-US" dirty="0"/>
          </a:p>
        </p:txBody>
      </p:sp>
    </p:spTree>
  </p:cSld>
  <p:clrMapOvr>
    <a:overrideClrMapping bg1="lt1" tx1="dk1" bg2="lt2" tx2="dk2" accent1="accent1" accent2="accent2" accent3="accent3" accent4="accent4" accent5="accent5" accent6="accent6" hlink="hlink" folHlink="folHlink"/>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p:sp>
        <p:nvSpPr>
          <p:cNvPr id="37890" name="幻灯片图像占位符 37889"/>
          <p:cNvSpPr>
            <a:spLocks noGrp="1"/>
          </p:cNvSpPr>
          <p:nvPr>
            <p:ph type="sldImg"/>
          </p:nvPr>
        </p:nvSpPr>
        <p:spPr>
          <a:xfrm>
            <a:off x="1141413" y="684213"/>
            <a:ext cx="4572000" cy="3429000"/>
          </a:xfrm>
          <a:ln w="1"/>
        </p:spPr>
      </p:sp>
      <p:sp>
        <p:nvSpPr>
          <p:cNvPr id="37891" name="文本占位符 37890"/>
          <p:cNvSpPr>
            <a:spLocks noGrp="1"/>
          </p:cNvSpPr>
          <p:nvPr>
            <p:ph type="body" idx="1"/>
          </p:nvPr>
        </p:nvSpPr>
        <p:spPr>
          <a:xfrm>
            <a:off x="684213" y="4341813"/>
            <a:ext cx="5486400" cy="4114800"/>
          </a:xfrm>
          <a:ln w="1"/>
        </p:spPr>
        <p:txBody>
          <a:bodyPr anchor="ctr"/>
          <a:p>
            <a:pPr lvl="0"/>
            <a:r>
              <a:rPr lang="zh-CN" altLang="en-US" b="1" dirty="0">
                <a:latin typeface="微软雅黑" panose="020B0503020204020204" charset="-122"/>
                <a:ea typeface="微软雅黑" panose="020B0503020204020204" charset="-122"/>
                <a:sym typeface="+mn-ea"/>
              </a:rPr>
              <a:t>经济上：自给自足的</a:t>
            </a:r>
            <a:r>
              <a:rPr lang="zh-CN" altLang="en-US" b="1" dirty="0">
                <a:solidFill>
                  <a:srgbClr val="FF0000"/>
                </a:solidFill>
                <a:latin typeface="微软雅黑" panose="020B0503020204020204" charset="-122"/>
                <a:ea typeface="微软雅黑" panose="020B0503020204020204" charset="-122"/>
                <a:sym typeface="+mn-ea"/>
              </a:rPr>
              <a:t>自然经济占主导地位，</a:t>
            </a:r>
            <a:r>
              <a:rPr lang="zh-CN" altLang="en-US" b="1" dirty="0">
                <a:latin typeface="微软雅黑" panose="020B0503020204020204" charset="-122"/>
                <a:ea typeface="微软雅黑" panose="020B0503020204020204" charset="-122"/>
                <a:sym typeface="+mn-ea"/>
              </a:rPr>
              <a:t>限制了生产力的发展，使科技发展缺乏足够动力。</a:t>
            </a:r>
            <a:endParaRPr lang="zh-CN" altLang="en-US" b="1" dirty="0">
              <a:latin typeface="微软雅黑" panose="020B0503020204020204" charset="-122"/>
              <a:ea typeface="微软雅黑" panose="020B0503020204020204" charset="-122"/>
              <a:sym typeface="+mn-ea"/>
            </a:endParaRPr>
          </a:p>
          <a:p>
            <a:pPr lvl="0"/>
            <a:endParaRPr lang="zh-CN" altLang="en-US" b="1" dirty="0">
              <a:latin typeface="微软雅黑" panose="020B0503020204020204" charset="-122"/>
              <a:ea typeface="微软雅黑" panose="020B0503020204020204" charset="-122"/>
              <a:sym typeface="+mn-ea"/>
            </a:endParaRPr>
          </a:p>
          <a:p>
            <a:pPr lvl="0"/>
            <a:r>
              <a:rPr lang="zh-CN" altLang="en-US" b="1" dirty="0">
                <a:latin typeface="微软雅黑" panose="020B0503020204020204" charset="-122"/>
                <a:ea typeface="微软雅黑" panose="020B0503020204020204" charset="-122"/>
                <a:sym typeface="+mn-ea"/>
              </a:rPr>
              <a:t>文化上：明清统治者加强</a:t>
            </a:r>
            <a:r>
              <a:rPr lang="zh-CN" altLang="en-US" b="1" dirty="0">
                <a:solidFill>
                  <a:srgbClr val="FF0000"/>
                </a:solidFill>
                <a:latin typeface="微软雅黑" panose="020B0503020204020204" charset="-122"/>
                <a:ea typeface="微软雅黑" panose="020B0503020204020204" charset="-122"/>
                <a:sym typeface="+mn-ea"/>
              </a:rPr>
              <a:t>文化专制</a:t>
            </a:r>
            <a:r>
              <a:rPr lang="zh-CN" altLang="en-US" b="1" dirty="0">
                <a:latin typeface="微软雅黑" panose="020B0503020204020204" charset="-122"/>
                <a:ea typeface="微软雅黑" panose="020B0503020204020204" charset="-122"/>
                <a:sym typeface="+mn-ea"/>
              </a:rPr>
              <a:t>，禁锢了思想，不利于自然科学的发展</a:t>
            </a:r>
            <a:endParaRPr lang="zh-CN" altLang="en-US" b="1" dirty="0">
              <a:latin typeface="微软雅黑" panose="020B0503020204020204" charset="-122"/>
              <a:ea typeface="微软雅黑" panose="020B0503020204020204" charset="-122"/>
            </a:endParaRPr>
          </a:p>
          <a:p>
            <a:pPr lvl="0"/>
            <a:endParaRPr lang="zh-CN" altLang="en-US" b="1" dirty="0">
              <a:latin typeface="微软雅黑" panose="020B0503020204020204" charset="-122"/>
              <a:ea typeface="微软雅黑" panose="020B0503020204020204" charset="-122"/>
            </a:endParaRPr>
          </a:p>
          <a:p>
            <a:pPr lvl="0"/>
            <a:endParaRPr lang="zh-CN" altLang="en-US" dirty="0"/>
          </a:p>
        </p:txBody>
      </p:sp>
    </p:spTree>
  </p:cSld>
  <p:clrMapOvr>
    <a:overrideClrMapping bg1="lt1" tx1="dk1" bg2="lt2" tx2="dk2" accent1="accent1" accent2="accent2" accent3="accent3" accent4="accent4" accent5="accent5" accent6="accent6" hlink="hlink" folHlink="folHlink"/>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p:nvPr>
        </p:nvSpPr>
        <p:spPr/>
        <p:txBody>
          <a:bodyPr/>
          <a:p>
            <a:r>
              <a:rPr lang="zh-CN" altLang="en-US"/>
              <a:t>明清中国科技落后的原因</a:t>
            </a:r>
            <a:endParaRPr lang="zh-CN" altLang="en-US"/>
          </a:p>
          <a:p>
            <a:r>
              <a:rPr lang="zh-CN" altLang="en-US"/>
              <a:t>经济基础	重农抑商阻碍商品经济发展，固守封建自然经济，使科技缺乏创新的动力</a:t>
            </a:r>
            <a:endParaRPr lang="zh-CN" altLang="en-US"/>
          </a:p>
          <a:p>
            <a:r>
              <a:rPr lang="zh-CN" altLang="en-US"/>
              <a:t>政治基础	腐朽落后的封建制度，实行重农抑商、闭关锁国政策，限制了正常中外交流</a:t>
            </a:r>
            <a:endParaRPr lang="zh-CN" altLang="en-US"/>
          </a:p>
          <a:p>
            <a:r>
              <a:rPr lang="zh-CN" altLang="en-US"/>
              <a:t>思想基础	宋明理学禁锢了思想， “重道轻器”的文化传统轻视科技发展</a:t>
            </a:r>
            <a:endParaRPr lang="zh-CN" altLang="en-US"/>
          </a:p>
          <a:p>
            <a:r>
              <a:rPr lang="zh-CN" altLang="en-US"/>
              <a:t>文化传统	文化专制尤其是八股取士科技，大兴文字狱，缺乏科技人才。</a:t>
            </a:r>
            <a:endParaRPr lang="zh-CN" altLang="en-US"/>
          </a:p>
          <a:p>
            <a:endParaRPr lang="zh-CN" altLang="en-US"/>
          </a:p>
          <a:p>
            <a:endParaRPr lang="zh-CN" altLang="en-US"/>
          </a:p>
          <a:p>
            <a:r>
              <a:rPr lang="zh-CN" altLang="en-US"/>
              <a:t>近代西方科技领先的原因</a:t>
            </a:r>
            <a:endParaRPr lang="zh-CN" altLang="en-US"/>
          </a:p>
          <a:p>
            <a:r>
              <a:rPr lang="zh-CN" altLang="en-US"/>
              <a:t>经济基础	资本主义经济的发展，为近代科技的发展创造了物质基础；</a:t>
            </a:r>
            <a:endParaRPr lang="zh-CN" altLang="en-US"/>
          </a:p>
          <a:p>
            <a:r>
              <a:rPr lang="zh-CN" altLang="en-US"/>
              <a:t>                        18世纪60年代以来，随着工业革命的开展，科学技术得到了突飞猛进的发展。</a:t>
            </a:r>
            <a:endParaRPr lang="zh-CN" altLang="en-US"/>
          </a:p>
          <a:p>
            <a:r>
              <a:rPr lang="zh-CN" altLang="en-US"/>
              <a:t>政治基础	资产阶级革命的爆发，代议制度的建立，为近代科技的发展提供了政治保障</a:t>
            </a:r>
            <a:endParaRPr lang="zh-CN" altLang="en-US"/>
          </a:p>
          <a:p>
            <a:r>
              <a:rPr lang="zh-CN" altLang="en-US"/>
              <a:t>思想基础	文艺复兴和宗教改革、启蒙运动解放了人们的思想，为科技的发展提供了思想武器</a:t>
            </a:r>
            <a:endParaRPr lang="zh-CN" altLang="en-US"/>
          </a:p>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9841" y="1681163"/>
            <a:ext cx="3868340"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629841" y="2505075"/>
            <a:ext cx="3868340" cy="368458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29150" y="1681163"/>
            <a:ext cx="3887391"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29150" y="2505075"/>
            <a:ext cx="3887391" cy="368458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987425"/>
            <a:ext cx="4629150" cy="4873625"/>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28650" y="365125"/>
            <a:ext cx="7886700" cy="5811838"/>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1.pn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文本框 1025"/>
          <p:cNvSpPr txBox="1"/>
          <p:nvPr userDrawn="1"/>
        </p:nvSpPr>
        <p:spPr>
          <a:xfrm>
            <a:off x="1187450" y="115888"/>
            <a:ext cx="7272338" cy="457200"/>
          </a:xfrm>
          <a:prstGeom prst="rect">
            <a:avLst/>
          </a:prstGeom>
          <a:noFill/>
          <a:ln w="9525">
            <a:noFill/>
          </a:ln>
        </p:spPr>
        <p:txBody>
          <a:bodyPr anchor="t">
            <a:spAutoFit/>
          </a:bodyPr>
          <a:p>
            <a:pPr lvl="0">
              <a:spcBef>
                <a:spcPct val="50000"/>
              </a:spcBef>
            </a:pPr>
            <a:r>
              <a:rPr lang="zh-CN" altLang="en-US" sz="2400" b="1" dirty="0">
                <a:solidFill>
                  <a:srgbClr val="CC3300"/>
                </a:solidFill>
                <a:latin typeface="Arial" panose="020B0604020202020204" pitchFamily="34" charset="0"/>
                <a:ea typeface="黑体" panose="02010609060101010101" pitchFamily="2" charset="-122"/>
                <a:sym typeface="Arial" panose="020B0604020202020204" pitchFamily="34" charset="0"/>
              </a:rPr>
              <a:t>从四大发明看中国古代科技</a:t>
            </a:r>
            <a:endParaRPr lang="zh-CN" altLang="en-US" sz="2400" b="1" dirty="0">
              <a:solidFill>
                <a:srgbClr val="CC3300"/>
              </a:solidFill>
              <a:latin typeface="Arial" panose="020B0604020202020204" pitchFamily="34" charset="0"/>
              <a:ea typeface="黑体" panose="02010609060101010101" pitchFamily="2" charset="-122"/>
              <a:sym typeface="Arial" panose="020B0604020202020204" pitchFamily="34" charset="0"/>
            </a:endParaRPr>
          </a:p>
        </p:txBody>
      </p:sp>
      <p:sp>
        <p:nvSpPr>
          <p:cNvPr id="1027" name="文本框 1026"/>
          <p:cNvSpPr txBox="1"/>
          <p:nvPr userDrawn="1"/>
        </p:nvSpPr>
        <p:spPr>
          <a:xfrm>
            <a:off x="7315200" y="6461125"/>
            <a:ext cx="1828800" cy="396875"/>
          </a:xfrm>
          <a:prstGeom prst="rect">
            <a:avLst/>
          </a:prstGeom>
          <a:noFill/>
          <a:ln w="9525">
            <a:noFill/>
          </a:ln>
        </p:spPr>
        <p:txBody>
          <a:bodyPr anchor="t">
            <a:spAutoFit/>
          </a:bodyPr>
          <a:p>
            <a:pPr lvl="0" algn="ctr">
              <a:spcBef>
                <a:spcPct val="50000"/>
              </a:spcBef>
            </a:pPr>
            <a:r>
              <a:rPr lang="zh-CN" altLang="en-US" sz="2000" b="1">
                <a:solidFill>
                  <a:srgbClr val="CC3300"/>
                </a:solidFill>
                <a:latin typeface="黑体" panose="02010609060101010101" pitchFamily="2" charset="-122"/>
                <a:ea typeface="黑体" panose="02010609060101010101" pitchFamily="2" charset="-122"/>
              </a:rPr>
              <a:t>赵剑峰</a:t>
            </a:r>
            <a:endParaRPr lang="zh-CN" altLang="en-US" sz="2000" b="1">
              <a:solidFill>
                <a:srgbClr val="CC3300"/>
              </a:solidFill>
              <a:latin typeface="黑体" panose="02010609060101010101" pitchFamily="2" charset="-122"/>
              <a:ea typeface="黑体" panose="02010609060101010101" pitchFamily="2" charset="-122"/>
            </a:endParaRPr>
          </a:p>
        </p:txBody>
      </p:sp>
      <p:sp>
        <p:nvSpPr>
          <p:cNvPr id="1028" name="文本框 1027"/>
          <p:cNvSpPr txBox="1"/>
          <p:nvPr userDrawn="1"/>
        </p:nvSpPr>
        <p:spPr>
          <a:xfrm>
            <a:off x="4154488" y="6461125"/>
            <a:ext cx="3657600" cy="396875"/>
          </a:xfrm>
          <a:prstGeom prst="rect">
            <a:avLst/>
          </a:prstGeom>
          <a:noFill/>
          <a:ln w="9525">
            <a:noFill/>
          </a:ln>
        </p:spPr>
        <p:txBody>
          <a:bodyPr anchor="t">
            <a:spAutoFit/>
          </a:bodyPr>
          <a:p>
            <a:pPr lvl="0">
              <a:spcBef>
                <a:spcPct val="50000"/>
              </a:spcBef>
            </a:pPr>
            <a:r>
              <a:rPr lang="zh-CN" altLang="en-US" sz="2000" b="1">
                <a:solidFill>
                  <a:schemeClr val="accent2"/>
                </a:solidFill>
                <a:latin typeface="Times New Roman" panose="02020603050405020304" pitchFamily="18" charset="0"/>
                <a:ea typeface="黑体" panose="02010609060101010101" pitchFamily="2" charset="-122"/>
              </a:rPr>
              <a:t>安徽省淮北市实验高级中学</a:t>
            </a:r>
            <a:endParaRPr lang="zh-CN" altLang="en-US" sz="2000" b="1">
              <a:solidFill>
                <a:schemeClr val="accent2"/>
              </a:solidFill>
              <a:latin typeface="Times New Roman" panose="02020603050405020304" pitchFamily="18" charset="0"/>
              <a:ea typeface="黑体" panose="02010609060101010101" pitchFamily="2" charset="-122"/>
            </a:endParaRPr>
          </a:p>
        </p:txBody>
      </p:sp>
      <p:sp>
        <p:nvSpPr>
          <p:cNvPr id="1029" name="直接连接符 1028"/>
          <p:cNvSpPr/>
          <p:nvPr userDrawn="1"/>
        </p:nvSpPr>
        <p:spPr>
          <a:xfrm>
            <a:off x="3810000" y="6477000"/>
            <a:ext cx="5334000" cy="0"/>
          </a:xfrm>
          <a:prstGeom prst="line">
            <a:avLst/>
          </a:prstGeom>
          <a:ln w="50800" cap="flat" cmpd="sng">
            <a:solidFill>
              <a:srgbClr val="006699"/>
            </a:solidFill>
            <a:prstDash val="solid"/>
            <a:round/>
            <a:headEnd type="none" w="med" len="med"/>
            <a:tailEnd type="none" w="med" len="med"/>
          </a:ln>
        </p:spPr>
        <p:txBody>
          <a:bodyPr anchor="t"/>
          <a:p>
            <a:pPr lvl="0"/>
            <a:endParaRPr lang="zh-CN" altLang="en-US">
              <a:latin typeface="Times New Roman" panose="02020603050405020304" pitchFamily="18" charset="0"/>
              <a:ea typeface="宋体" panose="02010600030101010101" pitchFamily="2" charset="-122"/>
            </a:endParaRPr>
          </a:p>
        </p:txBody>
      </p:sp>
      <p:sp>
        <p:nvSpPr>
          <p:cNvPr id="1030" name="直接连接符 1029"/>
          <p:cNvSpPr/>
          <p:nvPr userDrawn="1"/>
        </p:nvSpPr>
        <p:spPr>
          <a:xfrm>
            <a:off x="838200" y="533400"/>
            <a:ext cx="8305800" cy="0"/>
          </a:xfrm>
          <a:prstGeom prst="line">
            <a:avLst/>
          </a:prstGeom>
          <a:ln w="31750" cap="flat" cmpd="sng">
            <a:solidFill>
              <a:srgbClr val="003366"/>
            </a:solidFill>
            <a:prstDash val="solid"/>
            <a:round/>
            <a:headEnd type="none" w="med" len="med"/>
            <a:tailEnd type="none" w="med" len="med"/>
          </a:ln>
        </p:spPr>
        <p:txBody>
          <a:bodyPr anchor="t"/>
          <a:p>
            <a:pPr lvl="0"/>
            <a:endParaRPr lang="zh-CN" altLang="en-US">
              <a:latin typeface="Times New Roman" panose="02020603050405020304" pitchFamily="18" charset="0"/>
              <a:ea typeface="宋体" panose="02010600030101010101" pitchFamily="2" charset="-122"/>
            </a:endParaRPr>
          </a:p>
        </p:txBody>
      </p:sp>
      <p:pic>
        <p:nvPicPr>
          <p:cNvPr id="1031" name="图片 1030" descr="校徽"/>
          <p:cNvPicPr>
            <a:picLocks noChangeAspect="1"/>
          </p:cNvPicPr>
          <p:nvPr userDrawn="1"/>
        </p:nvPicPr>
        <p:blipFill>
          <a:blip r:embed="rId13"/>
          <a:stretch>
            <a:fillRect/>
          </a:stretch>
        </p:blipFill>
        <p:spPr>
          <a:xfrm>
            <a:off x="107950" y="115888"/>
            <a:ext cx="704850" cy="704850"/>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spcBef>
          <a:spcPct val="0"/>
        </a:spcBef>
        <a:spcAft>
          <a:spcPct val="0"/>
        </a:spcAft>
        <a:buNone/>
        <a:defRPr sz="2400" b="0" i="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4" Type="http://schemas.openxmlformats.org/officeDocument/2006/relationships/notesSlide" Target="../notesSlides/notesSlide14.xml"/><Relationship Id="rId3" Type="http://schemas.openxmlformats.org/officeDocument/2006/relationships/slideLayout" Target="../slideLayouts/slideLayout7.xml"/><Relationship Id="rId2" Type="http://schemas.openxmlformats.org/officeDocument/2006/relationships/image" Target="../media/image5.jpeg"/><Relationship Id="rId1" Type="http://schemas.openxmlformats.org/officeDocument/2006/relationships/image" Target="../media/image4.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5" Type="http://schemas.openxmlformats.org/officeDocument/2006/relationships/notesSlide" Target="../notesSlides/notesSlide21.xml"/><Relationship Id="rId4" Type="http://schemas.openxmlformats.org/officeDocument/2006/relationships/slideLayout" Target="../slideLayouts/slideLayout7.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097" name="文本框 4097"/>
          <p:cNvSpPr txBox="1"/>
          <p:nvPr/>
        </p:nvSpPr>
        <p:spPr>
          <a:xfrm>
            <a:off x="913289" y="1268413"/>
            <a:ext cx="7528560" cy="2651125"/>
          </a:xfrm>
          <a:prstGeom prst="rect">
            <a:avLst/>
          </a:prstGeom>
          <a:noFill/>
          <a:ln w="9525">
            <a:noFill/>
          </a:ln>
        </p:spPr>
        <p:txBody>
          <a:bodyPr wrap="none" anchor="t">
            <a:spAutoFit/>
          </a:bodyPr>
          <a:p>
            <a:pPr algn="ctr">
              <a:lnSpc>
                <a:spcPct val="130000"/>
              </a:lnSpc>
            </a:pPr>
            <a:r>
              <a:rPr lang="zh-CN" altLang="en-US" sz="4800" b="1" dirty="0">
                <a:solidFill>
                  <a:srgbClr val="CC3300"/>
                </a:solidFill>
                <a:latin typeface="Arial" panose="020B0604020202020204" pitchFamily="34" charset="0"/>
                <a:ea typeface="黑体" panose="02010609060101010101" pitchFamily="2" charset="-122"/>
              </a:rPr>
              <a:t>第</a:t>
            </a:r>
            <a:r>
              <a:rPr lang="en-US" altLang="zh-CN" sz="4800" b="1" dirty="0">
                <a:solidFill>
                  <a:srgbClr val="CC3300"/>
                </a:solidFill>
                <a:latin typeface="Arial" panose="020B0604020202020204" pitchFamily="34" charset="0"/>
                <a:ea typeface="黑体" panose="02010609060101010101" pitchFamily="2" charset="-122"/>
              </a:rPr>
              <a:t>8</a:t>
            </a:r>
            <a:r>
              <a:rPr lang="zh-CN" altLang="en-US" sz="4800" b="1" dirty="0">
                <a:solidFill>
                  <a:srgbClr val="CC3300"/>
                </a:solidFill>
                <a:latin typeface="Arial" panose="020B0604020202020204" pitchFamily="34" charset="0"/>
                <a:ea typeface="黑体" panose="02010609060101010101" pitchFamily="2" charset="-122"/>
              </a:rPr>
              <a:t>课</a:t>
            </a:r>
            <a:endParaRPr lang="zh-CN" altLang="en-US" sz="4800" b="1" dirty="0">
              <a:solidFill>
                <a:srgbClr val="CC3300"/>
              </a:solidFill>
              <a:latin typeface="Arial" panose="020B0604020202020204" pitchFamily="34" charset="0"/>
              <a:ea typeface="黑体" panose="02010609060101010101" pitchFamily="2" charset="-122"/>
            </a:endParaRPr>
          </a:p>
          <a:p>
            <a:pPr algn="ctr">
              <a:lnSpc>
                <a:spcPct val="130000"/>
              </a:lnSpc>
            </a:pPr>
            <a:r>
              <a:rPr lang="zh-CN" altLang="en-US" sz="4800" b="1" dirty="0">
                <a:solidFill>
                  <a:srgbClr val="CC3300"/>
                </a:solidFill>
                <a:latin typeface="Arial" panose="020B0604020202020204" pitchFamily="34" charset="0"/>
                <a:ea typeface="黑体" panose="02010609060101010101" pitchFamily="2" charset="-122"/>
              </a:rPr>
              <a:t>从四大发明看中国古代科技</a:t>
            </a:r>
            <a:endParaRPr lang="zh-CN" altLang="en-US" sz="4800" b="1" dirty="0">
              <a:solidFill>
                <a:srgbClr val="CC3300"/>
              </a:solidFill>
              <a:latin typeface="Arial" panose="020B0604020202020204" pitchFamily="34" charset="0"/>
              <a:ea typeface="黑体" panose="02010609060101010101" pitchFamily="2" charset="-122"/>
            </a:endParaRPr>
          </a:p>
          <a:p>
            <a:pPr algn="ctr">
              <a:lnSpc>
                <a:spcPct val="130000"/>
              </a:lnSpc>
            </a:pPr>
            <a:endParaRPr lang="zh-CN" altLang="en-US" sz="3200" b="1" dirty="0">
              <a:solidFill>
                <a:srgbClr val="CC3300"/>
              </a:solidFill>
              <a:latin typeface="Arial" panose="020B0604020202020204" pitchFamily="34" charset="0"/>
              <a:ea typeface="黑体" panose="02010609060101010101"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pSp>
        <p:nvGrpSpPr>
          <p:cNvPr id="4" name="组合 3"/>
          <p:cNvGrpSpPr/>
          <p:nvPr/>
        </p:nvGrpSpPr>
        <p:grpSpPr>
          <a:xfrm>
            <a:off x="124460" y="349885"/>
            <a:ext cx="9074150" cy="4068056"/>
            <a:chOff x="171" y="866"/>
            <a:chExt cx="14289" cy="6406"/>
          </a:xfrm>
        </p:grpSpPr>
        <p:sp>
          <p:nvSpPr>
            <p:cNvPr id="5123" name="文本框 1723393"/>
            <p:cNvSpPr txBox="1"/>
            <p:nvPr/>
          </p:nvSpPr>
          <p:spPr>
            <a:xfrm>
              <a:off x="171" y="866"/>
              <a:ext cx="6452" cy="725"/>
            </a:xfrm>
            <a:prstGeom prst="rect">
              <a:avLst/>
            </a:prstGeom>
            <a:noFill/>
            <a:ln w="9525">
              <a:noFill/>
            </a:ln>
          </p:spPr>
          <p:txBody>
            <a:bodyPr wrap="square" anchor="t">
              <a:spAutoFit/>
            </a:bodyPr>
            <a:p>
              <a:endParaRPr lang="zh-CN" altLang="en-US" sz="2400" b="1" dirty="0">
                <a:solidFill>
                  <a:srgbClr val="003399"/>
                </a:solidFill>
                <a:latin typeface="黑体" panose="02010609060101010101" pitchFamily="2" charset="-122"/>
                <a:ea typeface="黑体" panose="02010609060101010101" pitchFamily="2" charset="-122"/>
              </a:endParaRPr>
            </a:p>
          </p:txBody>
        </p:sp>
        <p:pic>
          <p:nvPicPr>
            <p:cNvPr id="5124" name="图片 2" descr="W020060324355346948264"/>
            <p:cNvPicPr>
              <a:picLocks noChangeAspect="1"/>
            </p:cNvPicPr>
            <p:nvPr/>
          </p:nvPicPr>
          <p:blipFill>
            <a:blip r:embed="rId1"/>
            <a:stretch>
              <a:fillRect/>
            </a:stretch>
          </p:blipFill>
          <p:spPr>
            <a:xfrm>
              <a:off x="6710" y="1930"/>
              <a:ext cx="4335" cy="5342"/>
            </a:xfrm>
            <a:prstGeom prst="rect">
              <a:avLst/>
            </a:prstGeom>
            <a:noFill/>
            <a:ln w="9525">
              <a:noFill/>
            </a:ln>
          </p:spPr>
        </p:pic>
        <p:pic>
          <p:nvPicPr>
            <p:cNvPr id="5125" name="图片 2" descr="17941RpKQ20_b"/>
            <p:cNvPicPr>
              <a:picLocks noChangeAspect="1"/>
            </p:cNvPicPr>
            <p:nvPr/>
          </p:nvPicPr>
          <p:blipFill>
            <a:blip r:embed="rId2"/>
            <a:stretch>
              <a:fillRect/>
            </a:stretch>
          </p:blipFill>
          <p:spPr>
            <a:xfrm>
              <a:off x="10782" y="1930"/>
              <a:ext cx="3678" cy="5042"/>
            </a:xfrm>
            <a:prstGeom prst="rect">
              <a:avLst/>
            </a:prstGeom>
            <a:noFill/>
            <a:ln w="9525">
              <a:noFill/>
            </a:ln>
          </p:spPr>
        </p:pic>
      </p:grpSp>
      <p:sp>
        <p:nvSpPr>
          <p:cNvPr id="2" name="文本框 1723393"/>
          <p:cNvSpPr txBox="1"/>
          <p:nvPr/>
        </p:nvSpPr>
        <p:spPr>
          <a:xfrm>
            <a:off x="134620" y="1014730"/>
            <a:ext cx="4141788" cy="4030980"/>
          </a:xfrm>
          <a:prstGeom prst="rect">
            <a:avLst/>
          </a:prstGeom>
          <a:noFill/>
          <a:ln w="9525">
            <a:noFill/>
          </a:ln>
        </p:spPr>
        <p:txBody>
          <a:bodyPr wrap="square" anchor="t">
            <a:spAutoFit/>
          </a:bodyPr>
          <a:p>
            <a:r>
              <a:rPr lang="zh-CN" altLang="en-US" sz="3200" b="1" dirty="0">
                <a:solidFill>
                  <a:schemeClr val="tx1"/>
                </a:solidFill>
                <a:latin typeface="黑体" panose="02010609060101010101" pitchFamily="2" charset="-122"/>
                <a:ea typeface="黑体" panose="02010609060101010101" pitchFamily="2" charset="-122"/>
                <a:sym typeface="+mn-ea"/>
              </a:rPr>
              <a:t>李约瑟的</a:t>
            </a:r>
            <a:r>
              <a:rPr lang="zh-CN" altLang="en-US" sz="3200" b="1" dirty="0">
                <a:solidFill>
                  <a:schemeClr val="tx1"/>
                </a:solidFill>
                <a:latin typeface="黑体" panose="02010609060101010101" pitchFamily="2" charset="-122"/>
                <a:ea typeface="黑体" panose="02010609060101010101" pitchFamily="2" charset="-122"/>
              </a:rPr>
              <a:t>鸿篇巨著《中国科学技术史》以及他在国际学术界的活动，为世界了解中国古代科技成就及其对整个人类文明的影响，做出了不可磨灭的贡献。</a:t>
            </a:r>
            <a:endParaRPr lang="zh-CN" altLang="en-US" sz="3200" b="1" dirty="0">
              <a:solidFill>
                <a:schemeClr val="tx1"/>
              </a:solidFill>
              <a:latin typeface="黑体" panose="02010609060101010101" pitchFamily="2" charset="-122"/>
              <a:ea typeface="黑体" panose="02010609060101010101" pitchFamily="2" charset="-122"/>
            </a:endParaRPr>
          </a:p>
        </p:txBody>
      </p:sp>
      <p:sp>
        <p:nvSpPr>
          <p:cNvPr id="3" name="文本框 1723393"/>
          <p:cNvSpPr txBox="1"/>
          <p:nvPr/>
        </p:nvSpPr>
        <p:spPr>
          <a:xfrm>
            <a:off x="117475" y="5321618"/>
            <a:ext cx="8909050" cy="1383665"/>
          </a:xfrm>
          <a:prstGeom prst="rect">
            <a:avLst/>
          </a:prstGeom>
          <a:noFill/>
          <a:ln w="9525">
            <a:noFill/>
          </a:ln>
        </p:spPr>
        <p:txBody>
          <a:bodyPr wrap="square" anchor="t">
            <a:spAutoFit/>
          </a:bodyPr>
          <a:p>
            <a:r>
              <a:rPr lang="en-US" altLang="zh-CN" sz="2800" b="1" dirty="0">
                <a:solidFill>
                  <a:schemeClr val="tx1"/>
                </a:solidFill>
                <a:latin typeface="黑体" panose="02010609060101010101" pitchFamily="2" charset="-122"/>
                <a:ea typeface="黑体" panose="02010609060101010101" pitchFamily="2" charset="-122"/>
              </a:rPr>
              <a:t>    </a:t>
            </a:r>
            <a:r>
              <a:rPr lang="zh-CN" altLang="en-US" sz="2800" b="1" dirty="0">
                <a:solidFill>
                  <a:schemeClr val="tx1"/>
                </a:solidFill>
                <a:latin typeface="黑体" panose="02010609060101010101" pitchFamily="2" charset="-122"/>
                <a:ea typeface="黑体" panose="02010609060101010101" pitchFamily="2" charset="-122"/>
              </a:rPr>
              <a:t>正如</a:t>
            </a:r>
            <a:r>
              <a:rPr lang="zh-CN" altLang="en-US" sz="2800" b="1" dirty="0">
                <a:solidFill>
                  <a:schemeClr val="tx1"/>
                </a:solidFill>
                <a:latin typeface="黑体" panose="02010609060101010101" pitchFamily="2" charset="-122"/>
                <a:ea typeface="黑体" panose="02010609060101010101" pitchFamily="2" charset="-122"/>
                <a:sym typeface="Arial" panose="020B0604020202020204" pitchFamily="34" charset="0"/>
              </a:rPr>
              <a:t>法拉在《四千年科学史》一书中所说：</a:t>
            </a:r>
            <a:r>
              <a:rPr lang="en-US" altLang="zh-CN" sz="2800" b="1" dirty="0">
                <a:solidFill>
                  <a:schemeClr val="tx1"/>
                </a:solidFill>
                <a:latin typeface="黑体" panose="02010609060101010101" pitchFamily="2" charset="-122"/>
                <a:ea typeface="黑体" panose="02010609060101010101" pitchFamily="2" charset="-122"/>
              </a:rPr>
              <a:t>“</a:t>
            </a:r>
            <a:r>
              <a:rPr lang="zh-CN" altLang="en-US" sz="2800" b="1" dirty="0">
                <a:solidFill>
                  <a:schemeClr val="tx1"/>
                </a:solidFill>
                <a:latin typeface="黑体" panose="02010609060101010101" pitchFamily="2" charset="-122"/>
                <a:ea typeface="黑体" panose="02010609060101010101" pitchFamily="2" charset="-122"/>
              </a:rPr>
              <a:t>多亏了李约瑟，</a:t>
            </a:r>
            <a:r>
              <a:rPr lang="en-US" altLang="zh-CN" sz="2800" b="1" dirty="0">
                <a:solidFill>
                  <a:srgbClr val="FF0000"/>
                </a:solidFill>
                <a:latin typeface="黑体" panose="02010609060101010101" pitchFamily="2" charset="-122"/>
                <a:ea typeface="黑体" panose="02010609060101010101" pitchFamily="2" charset="-122"/>
              </a:rPr>
              <a:t>20</a:t>
            </a:r>
            <a:r>
              <a:rPr lang="zh-CN" altLang="en-US" sz="2800" b="1" dirty="0">
                <a:solidFill>
                  <a:srgbClr val="FF0000"/>
                </a:solidFill>
                <a:latin typeface="黑体" panose="02010609060101010101" pitchFamily="2" charset="-122"/>
                <a:ea typeface="黑体" panose="02010609060101010101" pitchFamily="2" charset="-122"/>
              </a:rPr>
              <a:t>多项以往声称是欧洲的发明被证明中国拥有优先权。</a:t>
            </a:r>
            <a:r>
              <a:rPr lang="en-US" altLang="zh-CN" sz="2800" b="1" dirty="0">
                <a:solidFill>
                  <a:schemeClr val="tx1"/>
                </a:solidFill>
                <a:latin typeface="黑体" panose="02010609060101010101" pitchFamily="2" charset="-122"/>
                <a:ea typeface="黑体" panose="02010609060101010101" pitchFamily="2" charset="-122"/>
              </a:rPr>
              <a:t>”</a:t>
            </a:r>
            <a:endParaRPr lang="en-US" altLang="zh-CN" sz="2800" b="1" dirty="0">
              <a:solidFill>
                <a:schemeClr val="tx1"/>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7169" name="文本框 1723393"/>
          <p:cNvSpPr txBox="1"/>
          <p:nvPr/>
        </p:nvSpPr>
        <p:spPr>
          <a:xfrm>
            <a:off x="379413" y="509588"/>
            <a:ext cx="8640762" cy="517525"/>
          </a:xfrm>
          <a:prstGeom prst="rect">
            <a:avLst/>
          </a:prstGeom>
          <a:noFill/>
          <a:ln w="9525">
            <a:noFill/>
          </a:ln>
        </p:spPr>
        <p:txBody>
          <a:bodyPr anchor="t">
            <a:spAutoFit/>
          </a:bodyPr>
          <a:p>
            <a:r>
              <a:rPr lang="zh-CN" altLang="en-US" sz="2800" b="1" dirty="0">
                <a:solidFill>
                  <a:schemeClr val="tx1"/>
                </a:solidFill>
                <a:latin typeface="黑体" panose="02010609060101010101" pitchFamily="2" charset="-122"/>
                <a:ea typeface="黑体" panose="02010609060101010101" pitchFamily="2" charset="-122"/>
              </a:rPr>
              <a:t>一、从发明权之争看四大发明</a:t>
            </a:r>
            <a:endParaRPr lang="zh-CN" altLang="en-US" sz="2800" b="1" dirty="0">
              <a:solidFill>
                <a:schemeClr val="tx1"/>
              </a:solidFill>
              <a:latin typeface="黑体" panose="02010609060101010101" pitchFamily="2" charset="-122"/>
              <a:ea typeface="黑体" panose="02010609060101010101" pitchFamily="2" charset="-122"/>
            </a:endParaRPr>
          </a:p>
        </p:txBody>
      </p:sp>
      <p:sp>
        <p:nvSpPr>
          <p:cNvPr id="7170" name="文本框 1723393"/>
          <p:cNvSpPr txBox="1"/>
          <p:nvPr/>
        </p:nvSpPr>
        <p:spPr>
          <a:xfrm>
            <a:off x="379413" y="1195388"/>
            <a:ext cx="8640762" cy="3322955"/>
          </a:xfrm>
          <a:prstGeom prst="rect">
            <a:avLst/>
          </a:prstGeom>
          <a:noFill/>
          <a:ln w="9525">
            <a:noFill/>
          </a:ln>
        </p:spPr>
        <p:txBody>
          <a:bodyPr anchor="t">
            <a:spAutoFit/>
          </a:bodyPr>
          <a:p>
            <a:pPr>
              <a:lnSpc>
                <a:spcPct val="150000"/>
              </a:lnSpc>
            </a:pPr>
            <a:r>
              <a:rPr lang="zh-CN" altLang="en-US" sz="2800" b="1" dirty="0">
                <a:solidFill>
                  <a:schemeClr val="tx1"/>
                </a:solidFill>
                <a:latin typeface="黑体" panose="02010609060101010101" pitchFamily="2" charset="-122"/>
                <a:ea typeface="黑体" panose="02010609060101010101" pitchFamily="2" charset="-122"/>
              </a:rPr>
              <a:t>活字印刷术是韩国发明的吗？</a:t>
            </a:r>
            <a:endParaRPr lang="zh-CN" altLang="en-US" sz="2800" b="1" dirty="0">
              <a:solidFill>
                <a:schemeClr val="tx1"/>
              </a:solidFill>
              <a:latin typeface="黑体" panose="02010609060101010101" pitchFamily="2" charset="-122"/>
              <a:ea typeface="黑体" panose="02010609060101010101" pitchFamily="2" charset="-122"/>
            </a:endParaRPr>
          </a:p>
          <a:p>
            <a:pPr>
              <a:lnSpc>
                <a:spcPct val="150000"/>
              </a:lnSpc>
            </a:pPr>
            <a:r>
              <a:rPr lang="zh-CN" altLang="en-US" sz="2800" b="1" dirty="0">
                <a:solidFill>
                  <a:schemeClr val="tx1"/>
                </a:solidFill>
                <a:latin typeface="黑体" panose="02010609060101010101" pitchFamily="2" charset="-122"/>
                <a:ea typeface="黑体" panose="02010609060101010101" pitchFamily="2" charset="-122"/>
              </a:rPr>
              <a:t>材料  2001年6月，联合国教科文组织终于认定，在韩国清州发现的《白云和尚抄录佛祖直指心体要节》（印刷于1377年）为世界最古老的</a:t>
            </a:r>
            <a:r>
              <a:rPr lang="zh-CN" altLang="en-US" sz="2800" b="1" dirty="0">
                <a:solidFill>
                  <a:srgbClr val="FF0000"/>
                </a:solidFill>
                <a:latin typeface="黑体" panose="02010609060101010101" pitchFamily="2" charset="-122"/>
                <a:ea typeface="黑体" panose="02010609060101010101" pitchFamily="2" charset="-122"/>
              </a:rPr>
              <a:t>金属活字印刷品</a:t>
            </a:r>
            <a:r>
              <a:rPr lang="zh-CN" altLang="en-US" sz="2800" b="1" dirty="0">
                <a:solidFill>
                  <a:schemeClr val="tx1"/>
                </a:solidFill>
                <a:latin typeface="黑体" panose="02010609060101010101" pitchFamily="2" charset="-122"/>
                <a:ea typeface="黑体" panose="02010609060101010101" pitchFamily="2" charset="-122"/>
              </a:rPr>
              <a:t>。</a:t>
            </a:r>
            <a:endParaRPr lang="zh-CN" altLang="en-US" sz="2800" b="1" dirty="0">
              <a:solidFill>
                <a:schemeClr val="tx1"/>
              </a:solidFill>
              <a:latin typeface="黑体" panose="02010609060101010101" pitchFamily="2" charset="-122"/>
              <a:ea typeface="黑体" panose="02010609060101010101" pitchFamily="2" charset="-122"/>
            </a:endParaRPr>
          </a:p>
          <a:p>
            <a:pPr algn="r">
              <a:lnSpc>
                <a:spcPct val="150000"/>
              </a:lnSpc>
            </a:pPr>
            <a:r>
              <a:rPr lang="zh-CN" altLang="en-US" sz="2800" b="1" dirty="0">
                <a:solidFill>
                  <a:schemeClr val="tx1"/>
                </a:solidFill>
                <a:latin typeface="黑体" panose="02010609060101010101" pitchFamily="2" charset="-122"/>
                <a:ea typeface="黑体" panose="02010609060101010101" pitchFamily="2" charset="-122"/>
              </a:rPr>
              <a:t>——江晓原：《技术与发明》</a:t>
            </a:r>
            <a:endParaRPr lang="zh-CN" altLang="en-US" sz="2800" b="1" dirty="0">
              <a:solidFill>
                <a:schemeClr val="tx1"/>
              </a:solidFill>
              <a:latin typeface="黑体" panose="02010609060101010101" pitchFamily="2" charset="-122"/>
              <a:ea typeface="黑体" panose="02010609060101010101" pitchFamily="2" charset="-122"/>
            </a:endParaRPr>
          </a:p>
        </p:txBody>
      </p:sp>
      <p:sp>
        <p:nvSpPr>
          <p:cNvPr id="11267" name="文本框 1723393"/>
          <p:cNvSpPr txBox="1"/>
          <p:nvPr/>
        </p:nvSpPr>
        <p:spPr>
          <a:xfrm>
            <a:off x="252730" y="5421630"/>
            <a:ext cx="9161780" cy="694055"/>
          </a:xfrm>
          <a:prstGeom prst="rect">
            <a:avLst/>
          </a:prstGeom>
          <a:noFill/>
          <a:ln w="9525">
            <a:noFill/>
          </a:ln>
        </p:spPr>
        <p:txBody>
          <a:bodyPr wrap="square" anchor="t">
            <a:spAutoFit/>
          </a:bodyPr>
          <a:p>
            <a:pPr>
              <a:lnSpc>
                <a:spcPct val="140000"/>
              </a:lnSpc>
            </a:pP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问题：怎样证明活字印刷术的发明权仍属中国？</a:t>
            </a:r>
            <a:endPar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9217" name="文本框 1723393"/>
          <p:cNvSpPr txBox="1"/>
          <p:nvPr/>
        </p:nvSpPr>
        <p:spPr>
          <a:xfrm>
            <a:off x="251143" y="291783"/>
            <a:ext cx="8640762" cy="517525"/>
          </a:xfrm>
          <a:prstGeom prst="rect">
            <a:avLst/>
          </a:prstGeom>
          <a:noFill/>
          <a:ln w="9525">
            <a:noFill/>
          </a:ln>
        </p:spPr>
        <p:txBody>
          <a:bodyPr anchor="t">
            <a:spAutoFit/>
          </a:bodyPr>
          <a:p>
            <a:r>
              <a:rPr lang="zh-CN" altLang="en-US" sz="2800" b="1" dirty="0">
                <a:solidFill>
                  <a:schemeClr val="tx1"/>
                </a:solidFill>
                <a:latin typeface="黑体" panose="02010609060101010101" pitchFamily="2" charset="-122"/>
                <a:ea typeface="黑体" panose="02010609060101010101" pitchFamily="2" charset="-122"/>
              </a:rPr>
              <a:t>一、从发明权之争看四大发明</a:t>
            </a:r>
            <a:endParaRPr lang="zh-CN" altLang="en-US" sz="2800" b="1" dirty="0">
              <a:solidFill>
                <a:schemeClr val="tx1"/>
              </a:solidFill>
              <a:latin typeface="黑体" panose="02010609060101010101" pitchFamily="2" charset="-122"/>
              <a:ea typeface="黑体" panose="02010609060101010101" pitchFamily="2" charset="-122"/>
            </a:endParaRPr>
          </a:p>
        </p:txBody>
      </p:sp>
      <p:sp>
        <p:nvSpPr>
          <p:cNvPr id="9218" name="文本框 1723393"/>
          <p:cNvSpPr txBox="1"/>
          <p:nvPr/>
        </p:nvSpPr>
        <p:spPr>
          <a:xfrm>
            <a:off x="297815" y="809308"/>
            <a:ext cx="8594725" cy="5262245"/>
          </a:xfrm>
          <a:prstGeom prst="rect">
            <a:avLst/>
          </a:prstGeom>
          <a:noFill/>
          <a:ln w="9525">
            <a:noFill/>
          </a:ln>
        </p:spPr>
        <p:txBody>
          <a:bodyPr wrap="square" anchor="t">
            <a:spAutoFit/>
          </a:bodyPr>
          <a:p>
            <a:pPr>
              <a:lnSpc>
                <a:spcPct val="100000"/>
              </a:lnSpc>
            </a:pPr>
            <a:r>
              <a:rPr lang="zh-CN" altLang="en-US" sz="2800" b="1" dirty="0">
                <a:solidFill>
                  <a:schemeClr val="tx1"/>
                </a:solidFill>
                <a:latin typeface="黑体" panose="02010609060101010101" pitchFamily="2" charset="-122"/>
                <a:ea typeface="黑体" panose="02010609060101010101" pitchFamily="2" charset="-122"/>
              </a:rPr>
              <a:t>司南能指南吗？</a:t>
            </a:r>
            <a:endParaRPr lang="zh-CN" altLang="en-US" sz="2800" b="1" dirty="0">
              <a:solidFill>
                <a:schemeClr val="tx1"/>
              </a:solidFill>
              <a:latin typeface="黑体" panose="02010609060101010101" pitchFamily="2" charset="-122"/>
              <a:ea typeface="黑体" panose="02010609060101010101" pitchFamily="2" charset="-122"/>
            </a:endParaRPr>
          </a:p>
          <a:p>
            <a:pPr>
              <a:lnSpc>
                <a:spcPct val="100000"/>
              </a:lnSpc>
            </a:pPr>
            <a:r>
              <a:rPr lang="zh-CN" altLang="en-US" sz="2800" b="1" dirty="0">
                <a:solidFill>
                  <a:schemeClr val="tx1"/>
                </a:solidFill>
                <a:latin typeface="黑体" panose="02010609060101010101" pitchFamily="2" charset="-122"/>
                <a:ea typeface="黑体" panose="02010609060101010101" pitchFamily="2" charset="-122"/>
              </a:rPr>
              <a:t>材料  1952年，当时的中国科学院院长郭沫若为访问苏联准备礼物时，请中国科学院物理研究所制作一具</a:t>
            </a:r>
            <a:r>
              <a:rPr lang="zh-CN" altLang="en-US" sz="2800" b="1" dirty="0">
                <a:solidFill>
                  <a:srgbClr val="FF0000"/>
                </a:solidFill>
                <a:latin typeface="黑体" panose="02010609060101010101" pitchFamily="2" charset="-122"/>
                <a:ea typeface="黑体" panose="02010609060101010101" pitchFamily="2" charset="-122"/>
              </a:rPr>
              <a:t>司南</a:t>
            </a:r>
            <a:r>
              <a:rPr lang="zh-CN" altLang="en-US" sz="2800" b="1" dirty="0">
                <a:solidFill>
                  <a:schemeClr val="tx1"/>
                </a:solidFill>
                <a:latin typeface="黑体" panose="02010609060101010101" pitchFamily="2" charset="-122"/>
                <a:ea typeface="黑体" panose="02010609060101010101" pitchFamily="2" charset="-122"/>
              </a:rPr>
              <a:t>，谁知用天然磁石制作的司南却无论如何无法指南。主要原因是，即使将磁石加工得极为光滑，并且将地盘的材质从木质换成青铜，天然磁石的磁力仍远不足以克服磁勺和地盘之间的摩擦力。最后只好用电磁线圈给磁勺充磁，它才能够指南。虽然这具司南还是被作为礼物送给了苏联，但战国或汉代当然不可能有充磁的电磁线圈，所以它已经不是真正的“复制”了。</a:t>
            </a:r>
            <a:endParaRPr lang="zh-CN" altLang="en-US" sz="2800" b="1" dirty="0">
              <a:solidFill>
                <a:schemeClr val="tx1"/>
              </a:solidFill>
              <a:latin typeface="黑体" panose="02010609060101010101" pitchFamily="2" charset="-122"/>
              <a:ea typeface="黑体" panose="02010609060101010101" pitchFamily="2" charset="-122"/>
            </a:endParaRPr>
          </a:p>
          <a:p>
            <a:pPr algn="r">
              <a:lnSpc>
                <a:spcPct val="100000"/>
              </a:lnSpc>
            </a:pPr>
            <a:r>
              <a:rPr lang="en-US" altLang="zh-CN" sz="2800" b="1" dirty="0">
                <a:solidFill>
                  <a:schemeClr val="tx1"/>
                </a:solidFill>
                <a:latin typeface="黑体" panose="02010609060101010101" pitchFamily="2" charset="-122"/>
                <a:ea typeface="黑体" panose="02010609060101010101" pitchFamily="2" charset="-122"/>
              </a:rPr>
              <a:t>——</a:t>
            </a:r>
            <a:r>
              <a:rPr lang="zh-CN" altLang="en-US" sz="2800" b="1" dirty="0">
                <a:solidFill>
                  <a:schemeClr val="tx1"/>
                </a:solidFill>
                <a:latin typeface="黑体" panose="02010609060101010101" pitchFamily="2" charset="-122"/>
                <a:ea typeface="黑体" panose="02010609060101010101" pitchFamily="2" charset="-122"/>
              </a:rPr>
              <a:t>江晓原：《科学外史》</a:t>
            </a:r>
            <a:endParaRPr lang="zh-CN" altLang="en-US" sz="2800" b="1" dirty="0">
              <a:solidFill>
                <a:schemeClr val="tx1"/>
              </a:solidFill>
              <a:latin typeface="黑体" panose="02010609060101010101" pitchFamily="2" charset="-122"/>
              <a:ea typeface="黑体" panose="02010609060101010101" pitchFamily="2" charset="-122"/>
            </a:endParaRPr>
          </a:p>
        </p:txBody>
      </p:sp>
      <p:sp>
        <p:nvSpPr>
          <p:cNvPr id="9219" name="文本框 1723393"/>
          <p:cNvSpPr txBox="1"/>
          <p:nvPr/>
        </p:nvSpPr>
        <p:spPr>
          <a:xfrm>
            <a:off x="251460" y="6069013"/>
            <a:ext cx="8640763" cy="521970"/>
          </a:xfrm>
          <a:prstGeom prst="rect">
            <a:avLst/>
          </a:prstGeom>
          <a:noFill/>
          <a:ln w="9525">
            <a:noFill/>
          </a:ln>
        </p:spPr>
        <p:txBody>
          <a:bodyPr anchor="t">
            <a:spAutoFit/>
          </a:bodyPr>
          <a:p>
            <a:r>
              <a:rPr lang="zh-CN" altLang="en-US" sz="2800" b="1" dirty="0">
                <a:solidFill>
                  <a:schemeClr val="tx1"/>
                </a:solidFill>
                <a:latin typeface="黑体" panose="02010609060101010101" pitchFamily="2" charset="-122"/>
                <a:ea typeface="黑体" panose="02010609060101010101" pitchFamily="2" charset="-122"/>
                <a:sym typeface="Arial" panose="020B0604020202020204" pitchFamily="34" charset="0"/>
              </a:rPr>
              <a:t>问题：为什么有很多人愿意维持司南这个神话呢？</a:t>
            </a:r>
            <a:endParaRPr lang="zh-CN" altLang="en-US" sz="2800" b="1" dirty="0">
              <a:solidFill>
                <a:schemeClr val="tx1"/>
              </a:solidFill>
              <a:latin typeface="黑体" panose="02010609060101010101" pitchFamily="2" charset="-122"/>
              <a:ea typeface="黑体" panose="02010609060101010101" pitchFamily="2" charset="-122"/>
              <a:sym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19"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9458" name="文本框 1723393"/>
          <p:cNvSpPr txBox="1"/>
          <p:nvPr/>
        </p:nvSpPr>
        <p:spPr>
          <a:xfrm>
            <a:off x="92710" y="3060700"/>
            <a:ext cx="8876665" cy="521970"/>
          </a:xfrm>
          <a:prstGeom prst="rect">
            <a:avLst/>
          </a:prstGeom>
          <a:noFill/>
          <a:ln w="9525">
            <a:noFill/>
          </a:ln>
        </p:spPr>
        <p:txBody>
          <a:bodyPr wrap="square" anchor="t">
            <a:spAutoFit/>
          </a:bodyPr>
          <a:p>
            <a:r>
              <a:rPr lang="zh-CN" altLang="en-US" sz="2800" b="1" dirty="0">
                <a:solidFill>
                  <a:schemeClr val="tx1"/>
                </a:solidFill>
                <a:latin typeface="黑体" panose="02010609060101010101" pitchFamily="2" charset="-122"/>
                <a:ea typeface="黑体" panose="02010609060101010101" pitchFamily="2" charset="-122"/>
              </a:rPr>
              <a:t>问题：透过“故事中的历史”，我们可以得到什么启示？</a:t>
            </a:r>
            <a:endParaRPr lang="zh-CN" altLang="en-US" sz="2800" b="1" dirty="0">
              <a:solidFill>
                <a:schemeClr val="tx1"/>
              </a:solidFill>
              <a:latin typeface="黑体" panose="02010609060101010101" pitchFamily="2" charset="-122"/>
              <a:ea typeface="黑体" panose="02010609060101010101" pitchFamily="2" charset="-122"/>
            </a:endParaRPr>
          </a:p>
        </p:txBody>
      </p:sp>
      <p:sp>
        <p:nvSpPr>
          <p:cNvPr id="11267" name="文本框 1723393"/>
          <p:cNvSpPr txBox="1"/>
          <p:nvPr/>
        </p:nvSpPr>
        <p:spPr>
          <a:xfrm>
            <a:off x="251460" y="813753"/>
            <a:ext cx="8640763" cy="2245360"/>
          </a:xfrm>
          <a:prstGeom prst="rect">
            <a:avLst/>
          </a:prstGeom>
          <a:noFill/>
          <a:ln w="9525">
            <a:noFill/>
          </a:ln>
        </p:spPr>
        <p:txBody>
          <a:bodyPr anchor="t">
            <a:spAutoFit/>
          </a:bodyPr>
          <a:p>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材料  夸大中国传统科技成就，和贬抑西方古代科学的重要性，虽然好像能够帮助重建民族自尊心，其实是极端危险，是有百害而无一利的。</a:t>
            </a:r>
            <a:endPar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a:p>
            <a:pPr algn="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    ——陈方正：《继承与叛逆：现代科学为何出现于西方》</a:t>
            </a:r>
            <a:endPar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
        <p:nvSpPr>
          <p:cNvPr id="2" name="文本框 1723393"/>
          <p:cNvSpPr txBox="1"/>
          <p:nvPr/>
        </p:nvSpPr>
        <p:spPr>
          <a:xfrm>
            <a:off x="210503" y="3768408"/>
            <a:ext cx="8640762" cy="1383665"/>
          </a:xfrm>
          <a:prstGeom prst="rect">
            <a:avLst/>
          </a:prstGeom>
          <a:noFill/>
          <a:ln w="9525">
            <a:noFill/>
          </a:ln>
        </p:spPr>
        <p:txBody>
          <a:bodyPr anchor="t">
            <a:spAutoFit/>
          </a:bodyPr>
          <a:p>
            <a:r>
              <a:rPr lang="zh-CN" altLang="en-US" sz="2800" b="1" dirty="0">
                <a:solidFill>
                  <a:schemeClr val="tx1"/>
                </a:solidFill>
                <a:latin typeface="黑体" panose="02010609060101010101" pitchFamily="2" charset="-122"/>
                <a:ea typeface="黑体" panose="02010609060101010101" pitchFamily="2" charset="-122"/>
              </a:rPr>
              <a:t>过分拔高中国古代科技成就的</a:t>
            </a:r>
            <a:r>
              <a:rPr lang="zh-CN" altLang="en-US" sz="2800" b="1" dirty="0">
                <a:solidFill>
                  <a:srgbClr val="FF0000"/>
                </a:solidFill>
                <a:latin typeface="黑体" panose="02010609060101010101" pitchFamily="2" charset="-122"/>
                <a:ea typeface="黑体" panose="02010609060101010101" pitchFamily="2" charset="-122"/>
              </a:rPr>
              <a:t>狭隘民族主义</a:t>
            </a:r>
            <a:r>
              <a:rPr lang="zh-CN" altLang="en-US" sz="2800" b="1" dirty="0">
                <a:solidFill>
                  <a:schemeClr val="tx1"/>
                </a:solidFill>
                <a:latin typeface="黑体" panose="02010609060101010101" pitchFamily="2" charset="-122"/>
                <a:ea typeface="黑体" panose="02010609060101010101" pitchFamily="2" charset="-122"/>
              </a:rPr>
              <a:t>和刻意贬低中国中国古代科技发展水平的</a:t>
            </a:r>
            <a:r>
              <a:rPr lang="zh-CN" altLang="en-US" sz="2800" b="1" dirty="0">
                <a:solidFill>
                  <a:srgbClr val="FF0000"/>
                </a:solidFill>
                <a:latin typeface="黑体" panose="02010609060101010101" pitchFamily="2" charset="-122"/>
                <a:ea typeface="黑体" panose="02010609060101010101" pitchFamily="2" charset="-122"/>
              </a:rPr>
              <a:t>民族虚无主义</a:t>
            </a:r>
            <a:r>
              <a:rPr lang="zh-CN" altLang="en-US" sz="2800" b="1" dirty="0">
                <a:solidFill>
                  <a:schemeClr val="tx1"/>
                </a:solidFill>
                <a:latin typeface="黑体" panose="02010609060101010101" pitchFamily="2" charset="-122"/>
                <a:ea typeface="黑体" panose="02010609060101010101" pitchFamily="2" charset="-122"/>
              </a:rPr>
              <a:t>都是不可取的。</a:t>
            </a:r>
            <a:endParaRPr lang="zh-CN" altLang="en-US" sz="2800" b="1" dirty="0">
              <a:solidFill>
                <a:schemeClr val="tx1"/>
              </a:solidFill>
              <a:latin typeface="黑体" panose="02010609060101010101" pitchFamily="2" charset="-122"/>
              <a:ea typeface="黑体" panose="02010609060101010101" pitchFamily="2" charset="-122"/>
            </a:endParaRPr>
          </a:p>
        </p:txBody>
      </p:sp>
      <p:sp>
        <p:nvSpPr>
          <p:cNvPr id="23553" name="文本框 1723393"/>
          <p:cNvSpPr txBox="1"/>
          <p:nvPr/>
        </p:nvSpPr>
        <p:spPr>
          <a:xfrm>
            <a:off x="251778" y="5397818"/>
            <a:ext cx="8640762" cy="953135"/>
          </a:xfrm>
          <a:prstGeom prst="rect">
            <a:avLst/>
          </a:prstGeom>
          <a:noFill/>
          <a:ln w="9525">
            <a:noFill/>
          </a:ln>
        </p:spPr>
        <p:txBody>
          <a:bodyPr anchor="t">
            <a:spAutoFit/>
          </a:bodyPr>
          <a:p>
            <a:r>
              <a:rPr lang="zh-CN" altLang="en-US" sz="2800" b="1" dirty="0">
                <a:solidFill>
                  <a:schemeClr val="tx1"/>
                </a:solidFill>
                <a:latin typeface="黑体" panose="02010609060101010101" pitchFamily="2" charset="-122"/>
                <a:ea typeface="黑体" panose="02010609060101010101" pitchFamily="2" charset="-122"/>
              </a:rPr>
              <a:t>问题：大约什么时候出现“四大发明”这个名词，并让中国人引以为自豪和骄傲的？</a:t>
            </a:r>
            <a:endParaRPr lang="zh-CN" altLang="en-US" sz="2800" b="1" dirty="0">
              <a:solidFill>
                <a:schemeClr val="tx1"/>
              </a:solidFill>
              <a:latin typeface="黑体" panose="02010609060101010101" pitchFamily="2" charset="-122"/>
              <a:ea typeface="黑体" panose="02010609060101010101" pitchFamily="2" charset="-122"/>
            </a:endParaRPr>
          </a:p>
        </p:txBody>
      </p:sp>
      <p:sp>
        <p:nvSpPr>
          <p:cNvPr id="9217" name="文本框 1723393"/>
          <p:cNvSpPr txBox="1"/>
          <p:nvPr/>
        </p:nvSpPr>
        <p:spPr>
          <a:xfrm>
            <a:off x="251143" y="291783"/>
            <a:ext cx="8640762" cy="521970"/>
          </a:xfrm>
          <a:prstGeom prst="rect">
            <a:avLst/>
          </a:prstGeom>
          <a:noFill/>
          <a:ln w="9525">
            <a:noFill/>
          </a:ln>
        </p:spPr>
        <p:txBody>
          <a:bodyPr anchor="t">
            <a:spAutoFit/>
          </a:bodyPr>
          <a:p>
            <a:r>
              <a:rPr lang="zh-CN" altLang="en-US" sz="2800" b="1" dirty="0">
                <a:solidFill>
                  <a:schemeClr val="tx1"/>
                </a:solidFill>
                <a:latin typeface="黑体" panose="02010609060101010101" pitchFamily="2" charset="-122"/>
                <a:ea typeface="黑体" panose="02010609060101010101" pitchFamily="2" charset="-122"/>
              </a:rPr>
              <a:t>一、从发明权之争看四大发明</a:t>
            </a:r>
            <a:endParaRPr lang="zh-CN" altLang="en-US" sz="2800" b="1" dirty="0">
              <a:solidFill>
                <a:schemeClr val="tx1"/>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5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2" grpId="0"/>
      <p:bldP spid="23553"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3350" name="文本框 1726465"/>
          <p:cNvSpPr txBox="1"/>
          <p:nvPr/>
        </p:nvSpPr>
        <p:spPr>
          <a:xfrm>
            <a:off x="1433830" y="1819910"/>
            <a:ext cx="6276340" cy="645160"/>
          </a:xfrm>
          <a:prstGeom prst="rect">
            <a:avLst/>
          </a:prstGeom>
          <a:noFill/>
          <a:ln w="9525">
            <a:noFill/>
          </a:ln>
        </p:spPr>
        <p:txBody>
          <a:bodyPr wrap="square" anchor="t">
            <a:spAutoFit/>
          </a:bodyPr>
          <a:p>
            <a:r>
              <a:rPr lang="zh-CN" altLang="en-US" sz="3600" b="1" dirty="0">
                <a:solidFill>
                  <a:schemeClr val="tx1"/>
                </a:solidFill>
                <a:latin typeface="黑体" panose="02010609060101010101" pitchFamily="2" charset="-122"/>
                <a:ea typeface="黑体" panose="02010609060101010101" pitchFamily="2" charset="-122"/>
                <a:sym typeface="宋体" panose="02010600030101010101" pitchFamily="2" charset="-122"/>
              </a:rPr>
              <a:t>二、从名称的提出看四大发明</a:t>
            </a:r>
            <a:endParaRPr lang="zh-CN" altLang="en-US" sz="36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aphicFrame>
        <p:nvGraphicFramePr>
          <p:cNvPr id="11" name="表格 10"/>
          <p:cNvGraphicFramePr>
            <a:graphicFrameLocks noGrp="1"/>
          </p:cNvGraphicFramePr>
          <p:nvPr/>
        </p:nvGraphicFramePr>
        <p:xfrm>
          <a:off x="56515" y="73025"/>
          <a:ext cx="8983345" cy="6739255"/>
        </p:xfrm>
        <a:graphic>
          <a:graphicData uri="http://schemas.openxmlformats.org/drawingml/2006/table">
            <a:tbl>
              <a:tblPr/>
              <a:tblGrid>
                <a:gridCol w="871220"/>
                <a:gridCol w="1135380"/>
                <a:gridCol w="4787900"/>
                <a:gridCol w="2188845"/>
              </a:tblGrid>
              <a:tr h="561340">
                <a:tc>
                  <a:txBody>
                    <a:bodyPr/>
                    <a:p>
                      <a:pPr algn="just">
                        <a:spcAft>
                          <a:spcPts val="0"/>
                        </a:spcAft>
                      </a:pPr>
                      <a:r>
                        <a:rPr lang="zh-CN" sz="2400" b="1" kern="100" dirty="0">
                          <a:solidFill>
                            <a:schemeClr val="tx1"/>
                          </a:solidFill>
                          <a:latin typeface="黑体" panose="02010609060101010101" pitchFamily="2" charset="-122"/>
                          <a:ea typeface="黑体" panose="02010609060101010101" pitchFamily="2" charset="-122"/>
                          <a:cs typeface="Times New Roman" panose="02020603050405020304"/>
                        </a:rPr>
                        <a:t>时间</a:t>
                      </a:r>
                      <a:endParaRPr lang="zh-CN" sz="24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just">
                        <a:spcAft>
                          <a:spcPts val="0"/>
                        </a:spcAft>
                      </a:pPr>
                      <a:r>
                        <a:rPr lang="zh-CN" sz="2400" b="1" kern="100" dirty="0">
                          <a:solidFill>
                            <a:schemeClr val="tx1"/>
                          </a:solidFill>
                          <a:latin typeface="黑体" panose="02010609060101010101" pitchFamily="2" charset="-122"/>
                          <a:ea typeface="黑体" panose="02010609060101010101" pitchFamily="2" charset="-122"/>
                          <a:cs typeface="Times New Roman" panose="02020603050405020304"/>
                        </a:rPr>
                        <a:t>人物</a:t>
                      </a:r>
                      <a:endParaRPr lang="zh-CN" sz="24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just">
                        <a:spcAft>
                          <a:spcPts val="0"/>
                        </a:spcAft>
                      </a:pPr>
                      <a:r>
                        <a:rPr lang="zh-CN" sz="2400" b="1" kern="100" dirty="0">
                          <a:solidFill>
                            <a:schemeClr val="tx1"/>
                          </a:solidFill>
                          <a:latin typeface="黑体" panose="02010609060101010101" pitchFamily="2" charset="-122"/>
                          <a:ea typeface="黑体" panose="02010609060101010101" pitchFamily="2" charset="-122"/>
                          <a:cs typeface="Times New Roman" panose="02020603050405020304"/>
                        </a:rPr>
                        <a:t>言论</a:t>
                      </a:r>
                      <a:endParaRPr lang="zh-CN" sz="24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just">
                        <a:spcAft>
                          <a:spcPts val="0"/>
                        </a:spcAft>
                      </a:pPr>
                      <a:r>
                        <a:rPr lang="zh-CN" sz="2400" b="1" kern="100" dirty="0">
                          <a:solidFill>
                            <a:schemeClr val="tx1"/>
                          </a:solidFill>
                          <a:latin typeface="黑体" panose="02010609060101010101" pitchFamily="2" charset="-122"/>
                          <a:ea typeface="黑体" panose="02010609060101010101" pitchFamily="2" charset="-122"/>
                          <a:cs typeface="Times New Roman" panose="02020603050405020304"/>
                        </a:rPr>
                        <a:t>备注</a:t>
                      </a:r>
                      <a:endParaRPr lang="zh-CN" sz="24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66825">
                <a:tc>
                  <a:txBody>
                    <a:bodyPr/>
                    <a:p>
                      <a:pPr algn="just">
                        <a:spcAft>
                          <a:spcPts val="0"/>
                        </a:spcAft>
                      </a:pPr>
                      <a:r>
                        <a:rPr lang="en-US" sz="2400" b="1" kern="100" dirty="0">
                          <a:solidFill>
                            <a:schemeClr val="tx1"/>
                          </a:solidFill>
                          <a:latin typeface="黑体" panose="02010609060101010101" pitchFamily="2" charset="-122"/>
                          <a:ea typeface="黑体" panose="02010609060101010101" pitchFamily="2" charset="-122"/>
                          <a:cs typeface="Times New Roman" panose="02020603050405020304"/>
                        </a:rPr>
                        <a:t>1620</a:t>
                      </a:r>
                      <a:endParaRPr lang="en-US" sz="24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just">
                        <a:spcAft>
                          <a:spcPts val="0"/>
                        </a:spcAft>
                      </a:pPr>
                      <a:r>
                        <a:rPr lang="zh-CN" sz="2400" b="1" kern="100" dirty="0">
                          <a:solidFill>
                            <a:schemeClr val="tx1"/>
                          </a:solidFill>
                          <a:latin typeface="黑体" panose="02010609060101010101" pitchFamily="2" charset="-122"/>
                          <a:ea typeface="黑体" panose="02010609060101010101" pitchFamily="2" charset="-122"/>
                          <a:cs typeface="Times New Roman" panose="02020603050405020304"/>
                        </a:rPr>
                        <a:t>培根</a:t>
                      </a:r>
                      <a:endParaRPr lang="zh-CN" sz="24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just">
                        <a:spcAft>
                          <a:spcPts val="0"/>
                        </a:spcAft>
                      </a:pPr>
                      <a:r>
                        <a:rPr lang="zh-CN" sz="2400" b="1" kern="100" dirty="0">
                          <a:solidFill>
                            <a:schemeClr val="tx1"/>
                          </a:solidFill>
                          <a:latin typeface="黑体" panose="02010609060101010101" pitchFamily="2" charset="-122"/>
                          <a:ea typeface="黑体" panose="02010609060101010101" pitchFamily="2" charset="-122"/>
                          <a:cs typeface="Times New Roman" panose="02020603050405020304"/>
                        </a:rPr>
                        <a:t>这三种发明（印刷、火药和磁石）已经在世界范围内把事物的全部面貌和情况都改变了。</a:t>
                      </a:r>
                      <a:endParaRPr lang="zh-CN" sz="24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p>
                      <a:pPr algn="just">
                        <a:spcAft>
                          <a:spcPts val="0"/>
                        </a:spcAft>
                      </a:pPr>
                      <a:r>
                        <a:rPr lang="zh-CN" sz="2400" b="1" kern="100">
                          <a:solidFill>
                            <a:schemeClr val="tx1"/>
                          </a:solidFill>
                          <a:latin typeface="黑体" panose="02010609060101010101" pitchFamily="2" charset="-122"/>
                          <a:ea typeface="黑体" panose="02010609060101010101" pitchFamily="2" charset="-122"/>
                          <a:cs typeface="Times New Roman" panose="02020603050405020304"/>
                        </a:rPr>
                        <a:t>并未指明三大发明均来源于中国</a:t>
                      </a:r>
                      <a:endParaRPr lang="zh-CN" sz="2400" b="1" kern="10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57580">
                <a:tc>
                  <a:txBody>
                    <a:bodyPr/>
                    <a:p>
                      <a:pPr algn="just">
                        <a:spcAft>
                          <a:spcPts val="0"/>
                        </a:spcAft>
                      </a:pPr>
                      <a:r>
                        <a:rPr lang="en-US" sz="2400" b="1" kern="100">
                          <a:solidFill>
                            <a:schemeClr val="tx1"/>
                          </a:solidFill>
                          <a:latin typeface="黑体" panose="02010609060101010101" pitchFamily="2" charset="-122"/>
                          <a:ea typeface="黑体" panose="02010609060101010101" pitchFamily="2" charset="-122"/>
                          <a:cs typeface="Times New Roman" panose="02020603050405020304"/>
                        </a:rPr>
                        <a:t>1863</a:t>
                      </a:r>
                      <a:endParaRPr lang="en-US" sz="2400" b="1" kern="10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just">
                        <a:spcAft>
                          <a:spcPts val="0"/>
                        </a:spcAft>
                      </a:pPr>
                      <a:r>
                        <a:rPr lang="zh-CN" sz="2400" b="1" kern="100">
                          <a:solidFill>
                            <a:schemeClr val="tx1"/>
                          </a:solidFill>
                          <a:latin typeface="黑体" panose="02010609060101010101" pitchFamily="2" charset="-122"/>
                          <a:ea typeface="黑体" panose="02010609060101010101" pitchFamily="2" charset="-122"/>
                          <a:cs typeface="Times New Roman" panose="02020603050405020304"/>
                        </a:rPr>
                        <a:t>马克思</a:t>
                      </a:r>
                      <a:endParaRPr lang="zh-CN" sz="2400" b="1" kern="10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just">
                        <a:spcAft>
                          <a:spcPts val="0"/>
                        </a:spcAft>
                      </a:pPr>
                      <a:r>
                        <a:rPr lang="zh-CN" sz="2400" b="1" kern="100" dirty="0">
                          <a:solidFill>
                            <a:schemeClr val="tx1"/>
                          </a:solidFill>
                          <a:latin typeface="黑体" panose="02010609060101010101" pitchFamily="2" charset="-122"/>
                          <a:ea typeface="黑体" panose="02010609060101010101" pitchFamily="2" charset="-122"/>
                          <a:cs typeface="Times New Roman" panose="02020603050405020304"/>
                        </a:rPr>
                        <a:t>火药、罗盘针、印刷术，这是预兆资产阶级社会到来的三项伟大发明。</a:t>
                      </a:r>
                      <a:endParaRPr lang="zh-CN" sz="24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68095">
                <a:tc>
                  <a:txBody>
                    <a:bodyPr/>
                    <a:p>
                      <a:pPr algn="just">
                        <a:spcAft>
                          <a:spcPts val="0"/>
                        </a:spcAft>
                      </a:pPr>
                      <a:r>
                        <a:rPr lang="en-US" sz="2400" b="1" kern="100">
                          <a:solidFill>
                            <a:schemeClr val="tx1"/>
                          </a:solidFill>
                          <a:latin typeface="黑体" panose="02010609060101010101" pitchFamily="2" charset="-122"/>
                          <a:ea typeface="黑体" panose="02010609060101010101" pitchFamily="2" charset="-122"/>
                          <a:cs typeface="Times New Roman" panose="02020603050405020304"/>
                        </a:rPr>
                        <a:t>1884</a:t>
                      </a:r>
                      <a:endParaRPr lang="en-US" sz="2400" b="1" kern="10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just">
                        <a:spcAft>
                          <a:spcPts val="0"/>
                        </a:spcAft>
                      </a:pPr>
                      <a:r>
                        <a:rPr lang="zh-CN" sz="2400" b="1" kern="100">
                          <a:solidFill>
                            <a:schemeClr val="tx1"/>
                          </a:solidFill>
                          <a:latin typeface="黑体" panose="02010609060101010101" pitchFamily="2" charset="-122"/>
                          <a:ea typeface="黑体" panose="02010609060101010101" pitchFamily="2" charset="-122"/>
                          <a:cs typeface="Times New Roman" panose="02020603050405020304"/>
                        </a:rPr>
                        <a:t>艾约瑟</a:t>
                      </a:r>
                      <a:endParaRPr lang="zh-CN" sz="2400" b="1" kern="10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just">
                        <a:spcAft>
                          <a:spcPts val="0"/>
                        </a:spcAft>
                      </a:pPr>
                      <a:r>
                        <a:rPr lang="zh-CN" sz="2400" b="1" kern="100" dirty="0">
                          <a:solidFill>
                            <a:schemeClr val="tx1"/>
                          </a:solidFill>
                          <a:latin typeface="黑体" panose="02010609060101010101" pitchFamily="2" charset="-122"/>
                          <a:ea typeface="黑体" panose="02010609060101010101" pitchFamily="2" charset="-122"/>
                          <a:cs typeface="Times New Roman" panose="02020603050405020304"/>
                        </a:rPr>
                        <a:t>我们必须永远记住，他们（指日本）没有如同印刷术、造纸、指南针和火药那种卓越的发明</a:t>
                      </a:r>
                      <a:endParaRPr lang="zh-CN" sz="24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just">
                        <a:spcAft>
                          <a:spcPts val="0"/>
                        </a:spcAft>
                      </a:pPr>
                      <a:r>
                        <a:rPr lang="zh-CN" sz="2400" b="1" kern="100" dirty="0">
                          <a:solidFill>
                            <a:schemeClr val="tx1"/>
                          </a:solidFill>
                          <a:latin typeface="黑体" panose="02010609060101010101" pitchFamily="2" charset="-122"/>
                          <a:ea typeface="黑体" panose="02010609060101010101" pitchFamily="2" charset="-122"/>
                          <a:cs typeface="Times New Roman" panose="02020603050405020304"/>
                        </a:rPr>
                        <a:t>首次提出四大发明</a:t>
                      </a:r>
                      <a:endParaRPr lang="zh-CN" sz="24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1255">
                <a:tc>
                  <a:txBody>
                    <a:bodyPr/>
                    <a:p>
                      <a:pPr algn="just">
                        <a:spcAft>
                          <a:spcPts val="0"/>
                        </a:spcAft>
                      </a:pPr>
                      <a:r>
                        <a:rPr lang="en-US" sz="2400" b="1" kern="100">
                          <a:solidFill>
                            <a:schemeClr val="tx1"/>
                          </a:solidFill>
                          <a:latin typeface="黑体" panose="02010609060101010101" pitchFamily="2" charset="-122"/>
                          <a:ea typeface="黑体" panose="02010609060101010101" pitchFamily="2" charset="-122"/>
                          <a:cs typeface="Times New Roman" panose="02020603050405020304"/>
                        </a:rPr>
                        <a:t>1933</a:t>
                      </a:r>
                      <a:endParaRPr lang="en-US" sz="2400" b="1" kern="10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just">
                        <a:spcAft>
                          <a:spcPts val="0"/>
                        </a:spcAft>
                      </a:pPr>
                      <a:r>
                        <a:rPr lang="zh-CN" sz="2400" b="1" kern="100">
                          <a:solidFill>
                            <a:schemeClr val="tx1"/>
                          </a:solidFill>
                          <a:latin typeface="黑体" panose="02010609060101010101" pitchFamily="2" charset="-122"/>
                          <a:ea typeface="黑体" panose="02010609060101010101" pitchFamily="2" charset="-122"/>
                          <a:cs typeface="Times New Roman" panose="02020603050405020304"/>
                        </a:rPr>
                        <a:t>陈登原</a:t>
                      </a:r>
                      <a:endParaRPr lang="zh-CN" sz="2400" b="1" kern="10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just">
                        <a:spcAft>
                          <a:spcPts val="0"/>
                        </a:spcAft>
                      </a:pPr>
                      <a:r>
                        <a:rPr lang="en-US" sz="2400" b="1" kern="100" dirty="0">
                          <a:solidFill>
                            <a:schemeClr val="tx1"/>
                          </a:solidFill>
                          <a:latin typeface="黑体" panose="02010609060101010101" pitchFamily="2" charset="-122"/>
                          <a:ea typeface="黑体" panose="02010609060101010101" pitchFamily="2" charset="-122"/>
                          <a:cs typeface="Times New Roman" panose="02020603050405020304"/>
                        </a:rPr>
                        <a:t>1933</a:t>
                      </a:r>
                      <a:r>
                        <a:rPr lang="zh-CN" sz="2400" b="1" kern="100" dirty="0">
                          <a:solidFill>
                            <a:schemeClr val="tx1"/>
                          </a:solidFill>
                          <a:latin typeface="黑体" panose="02010609060101010101" pitchFamily="2" charset="-122"/>
                          <a:ea typeface="黑体" panose="02010609060101010101" pitchFamily="2" charset="-122"/>
                          <a:cs typeface="Times New Roman" panose="02020603050405020304"/>
                        </a:rPr>
                        <a:t>年编著的《陈氏高中本国史》中，冠名有“四大发明”一目</a:t>
                      </a:r>
                      <a:endParaRPr lang="zh-CN" sz="24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just">
                        <a:spcAft>
                          <a:spcPts val="0"/>
                        </a:spcAft>
                      </a:pPr>
                      <a:r>
                        <a:rPr lang="zh-CN" sz="2400" b="1" kern="100" dirty="0">
                          <a:solidFill>
                            <a:schemeClr val="tx1"/>
                          </a:solidFill>
                          <a:latin typeface="黑体" panose="02010609060101010101" pitchFamily="2" charset="-122"/>
                          <a:ea typeface="黑体" panose="02010609060101010101" pitchFamily="2" charset="-122"/>
                          <a:cs typeface="Times New Roman" panose="02020603050405020304"/>
                        </a:rPr>
                        <a:t>最早在中国教科书中提出四大发明</a:t>
                      </a:r>
                      <a:endParaRPr lang="zh-CN" sz="24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34160">
                <a:tc>
                  <a:txBody>
                    <a:bodyPr/>
                    <a:p>
                      <a:pPr algn="just">
                        <a:spcAft>
                          <a:spcPts val="0"/>
                        </a:spcAft>
                      </a:pPr>
                      <a:r>
                        <a:rPr lang="en-US" sz="2400" b="1" kern="100">
                          <a:solidFill>
                            <a:schemeClr val="tx1"/>
                          </a:solidFill>
                          <a:latin typeface="黑体" panose="02010609060101010101" pitchFamily="2" charset="-122"/>
                          <a:ea typeface="黑体" panose="02010609060101010101" pitchFamily="2" charset="-122"/>
                          <a:cs typeface="Times New Roman" panose="02020603050405020304"/>
                        </a:rPr>
                        <a:t>1946</a:t>
                      </a:r>
                      <a:endParaRPr lang="en-US" sz="2400" b="1" kern="10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just">
                        <a:spcAft>
                          <a:spcPts val="0"/>
                        </a:spcAft>
                      </a:pPr>
                      <a:r>
                        <a:rPr lang="zh-CN" sz="2400" b="1" kern="100">
                          <a:solidFill>
                            <a:schemeClr val="tx1"/>
                          </a:solidFill>
                          <a:latin typeface="黑体" panose="02010609060101010101" pitchFamily="2" charset="-122"/>
                          <a:ea typeface="黑体" panose="02010609060101010101" pitchFamily="2" charset="-122"/>
                          <a:cs typeface="Times New Roman" panose="02020603050405020304"/>
                        </a:rPr>
                        <a:t>李约瑟</a:t>
                      </a:r>
                      <a:endParaRPr lang="zh-CN" sz="2400" b="1" kern="10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just">
                        <a:spcAft>
                          <a:spcPts val="0"/>
                        </a:spcAft>
                      </a:pPr>
                      <a:r>
                        <a:rPr lang="zh-CN" sz="2400" b="1" kern="100" dirty="0">
                          <a:solidFill>
                            <a:schemeClr val="tx1"/>
                          </a:solidFill>
                          <a:latin typeface="黑体" panose="02010609060101010101" pitchFamily="2" charset="-122"/>
                          <a:ea typeface="黑体" panose="02010609060101010101" pitchFamily="2" charset="-122"/>
                          <a:cs typeface="Times New Roman" panose="02020603050405020304"/>
                        </a:rPr>
                        <a:t>中国人最伟大的三项发明无疑是造纸及印刷术、磁罗盘和黑火药。——在巴黎联合国教科文组织发表的演说</a:t>
                      </a:r>
                      <a:endParaRPr lang="zh-CN" sz="24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just">
                        <a:spcAft>
                          <a:spcPts val="0"/>
                        </a:spcAft>
                      </a:pPr>
                      <a:r>
                        <a:rPr lang="zh-CN" sz="2400" b="1" kern="100" dirty="0">
                          <a:solidFill>
                            <a:schemeClr val="tx1"/>
                          </a:solidFill>
                          <a:latin typeface="黑体" panose="02010609060101010101" pitchFamily="2" charset="-122"/>
                          <a:ea typeface="黑体" panose="02010609060101010101" pitchFamily="2" charset="-122"/>
                          <a:cs typeface="Times New Roman" panose="02020603050405020304"/>
                        </a:rPr>
                        <a:t>李约瑟的研究，使得“四大发明”之说更有说</a:t>
                      </a:r>
                      <a:r>
                        <a:rPr lang="zh-CN" sz="2400" b="1" kern="100" dirty="0" smtClean="0">
                          <a:solidFill>
                            <a:schemeClr val="tx1"/>
                          </a:solidFill>
                          <a:latin typeface="黑体" panose="02010609060101010101" pitchFamily="2" charset="-122"/>
                          <a:ea typeface="黑体" panose="02010609060101010101" pitchFamily="2" charset="-122"/>
                          <a:cs typeface="Times New Roman" panose="02020603050405020304"/>
                        </a:rPr>
                        <a:t>服</a:t>
                      </a:r>
                      <a:r>
                        <a:rPr lang="zh-CN" altLang="en-US" sz="2400" b="1" kern="100" dirty="0" smtClean="0">
                          <a:solidFill>
                            <a:schemeClr val="tx1"/>
                          </a:solidFill>
                          <a:latin typeface="黑体" panose="02010609060101010101" pitchFamily="2" charset="-122"/>
                          <a:ea typeface="黑体" panose="02010609060101010101" pitchFamily="2" charset="-122"/>
                          <a:cs typeface="Times New Roman" panose="02020603050405020304"/>
                        </a:rPr>
                        <a:t>力</a:t>
                      </a:r>
                      <a:endParaRPr lang="zh-CN" altLang="en-US" sz="2400" b="1" kern="100" dirty="0" smtClean="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0" showMasterSp="0">
  <p:cSld>
    <p:spTree>
      <p:nvGrpSpPr>
        <p:cNvPr id="1" name=""/>
        <p:cNvGrpSpPr/>
        <p:nvPr/>
      </p:nvGrpSpPr>
      <p:grpSpPr/>
      <p:sp>
        <p:nvSpPr>
          <p:cNvPr id="15361" name="文本框 1726465"/>
          <p:cNvSpPr txBox="1"/>
          <p:nvPr/>
        </p:nvSpPr>
        <p:spPr>
          <a:xfrm>
            <a:off x="379413" y="236538"/>
            <a:ext cx="8640762" cy="521970"/>
          </a:xfrm>
          <a:prstGeom prst="rect">
            <a:avLst/>
          </a:prstGeom>
          <a:noFill/>
          <a:ln w="9525">
            <a:noFill/>
          </a:ln>
        </p:spPr>
        <p:txBody>
          <a:bodyPr anchor="t">
            <a:spAutoFit/>
          </a:bodyPr>
          <a:p>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二、从名称的提出看四大发明</a:t>
            </a:r>
            <a:endPar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
        <p:nvSpPr>
          <p:cNvPr id="15362" name="文本框 1726465"/>
          <p:cNvSpPr txBox="1"/>
          <p:nvPr/>
        </p:nvSpPr>
        <p:spPr>
          <a:xfrm>
            <a:off x="379413" y="1018223"/>
            <a:ext cx="8640762" cy="1641475"/>
          </a:xfrm>
          <a:prstGeom prst="rect">
            <a:avLst/>
          </a:prstGeom>
          <a:noFill/>
          <a:ln w="9525">
            <a:noFill/>
          </a:ln>
        </p:spPr>
        <p:txBody>
          <a:bodyPr anchor="t">
            <a:spAutoFit/>
          </a:bodyPr>
          <a:p>
            <a:pPr>
              <a:lnSpc>
                <a:spcPct val="120000"/>
              </a:lnSpc>
            </a:pPr>
            <a:r>
              <a:rPr lang="zh-CN"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rPr>
              <a:t>问题</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：为什么中国的四大发明由外国人命名呢？培根和马克思最初提出“三大发明”是为了印证中国古代科技的发达吗？</a:t>
            </a:r>
            <a:endPar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
        <p:nvSpPr>
          <p:cNvPr id="15363" name="文本框 1726465"/>
          <p:cNvSpPr txBox="1"/>
          <p:nvPr/>
        </p:nvSpPr>
        <p:spPr>
          <a:xfrm>
            <a:off x="379730" y="2807335"/>
            <a:ext cx="8219440" cy="3322955"/>
          </a:xfrm>
          <a:prstGeom prst="rect">
            <a:avLst/>
          </a:prstGeom>
          <a:noFill/>
          <a:ln w="9525">
            <a:noFill/>
          </a:ln>
        </p:spPr>
        <p:txBody>
          <a:bodyPr wrap="square" anchor="t">
            <a:spAutoFit/>
          </a:bodyPr>
          <a:p>
            <a:pPr>
              <a:lnSpc>
                <a:spcPct val="150000"/>
              </a:lnSpc>
            </a:pP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材料</a:t>
            </a:r>
            <a:r>
              <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rPr>
              <a:t>4</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  “这三种发明（印刷、火药和磁石）已经在世界范围内把事物的全部面貌和情况都</a:t>
            </a:r>
            <a:r>
              <a:rPr lang="zh-CN" altLang="en-US" sz="2800" b="1" dirty="0">
                <a:solidFill>
                  <a:srgbClr val="FF0000"/>
                </a:solidFill>
                <a:latin typeface="黑体" panose="02010609060101010101" pitchFamily="2" charset="-122"/>
                <a:ea typeface="黑体" panose="02010609060101010101" pitchFamily="2" charset="-122"/>
                <a:sym typeface="宋体" panose="02010600030101010101" pitchFamily="2" charset="-122"/>
              </a:rPr>
              <a:t>改变了</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；第一种是在</a:t>
            </a:r>
            <a:r>
              <a:rPr lang="zh-CN" altLang="en-US" sz="2800" b="1" dirty="0">
                <a:solidFill>
                  <a:srgbClr val="FF0000"/>
                </a:solidFill>
                <a:latin typeface="黑体" panose="02010609060101010101" pitchFamily="2" charset="-122"/>
                <a:ea typeface="黑体" panose="02010609060101010101" pitchFamily="2" charset="-122"/>
                <a:sym typeface="宋体" panose="02010600030101010101" pitchFamily="2" charset="-122"/>
              </a:rPr>
              <a:t>学术</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方面，第二种是在</a:t>
            </a:r>
            <a:r>
              <a:rPr lang="zh-CN" altLang="en-US" sz="2800" b="1" dirty="0">
                <a:solidFill>
                  <a:srgbClr val="FF0000"/>
                </a:solidFill>
                <a:latin typeface="黑体" panose="02010609060101010101" pitchFamily="2" charset="-122"/>
                <a:ea typeface="黑体" panose="02010609060101010101" pitchFamily="2" charset="-122"/>
                <a:sym typeface="宋体" panose="02010600030101010101" pitchFamily="2" charset="-122"/>
              </a:rPr>
              <a:t>战事</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方面，第三种是在</a:t>
            </a:r>
            <a:r>
              <a:rPr lang="zh-CN" altLang="en-US" sz="2800" b="1" dirty="0">
                <a:solidFill>
                  <a:srgbClr val="FF0000"/>
                </a:solidFill>
                <a:latin typeface="黑体" panose="02010609060101010101" pitchFamily="2" charset="-122"/>
                <a:ea typeface="黑体" panose="02010609060101010101" pitchFamily="2" charset="-122"/>
                <a:sym typeface="宋体" panose="02010600030101010101" pitchFamily="2" charset="-122"/>
              </a:rPr>
              <a:t>航行</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方面。”</a:t>
            </a:r>
            <a:endPar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a:p>
            <a:pPr algn="r">
              <a:lnSpc>
                <a:spcPct val="150000"/>
              </a:lnSpc>
            </a:pP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    </a:t>
            </a:r>
            <a:r>
              <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rPr>
              <a:t>——</a:t>
            </a:r>
            <a:r>
              <a:rPr lang="en-US" altLang="zh-CN" sz="2800" b="1" dirty="0">
                <a:solidFill>
                  <a:srgbClr val="FF0000"/>
                </a:solidFill>
                <a:latin typeface="黑体" panose="02010609060101010101" pitchFamily="2" charset="-122"/>
                <a:ea typeface="黑体" panose="02010609060101010101" pitchFamily="2" charset="-122"/>
                <a:sym typeface="宋体" panose="02010600030101010101" pitchFamily="2" charset="-122"/>
              </a:rPr>
              <a:t>1620</a:t>
            </a:r>
            <a:r>
              <a:rPr lang="zh-CN" altLang="en-US" sz="2800" b="1" dirty="0">
                <a:solidFill>
                  <a:srgbClr val="FF0000"/>
                </a:solidFill>
                <a:latin typeface="黑体" panose="02010609060101010101" pitchFamily="2" charset="-122"/>
                <a:ea typeface="黑体" panose="02010609060101010101" pitchFamily="2" charset="-122"/>
                <a:sym typeface="宋体" panose="02010600030101010101" pitchFamily="2" charset="-122"/>
              </a:rPr>
              <a:t>年</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培根：</a:t>
            </a:r>
            <a:r>
              <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rPr>
              <a:t>《</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新工具</a:t>
            </a:r>
            <a:r>
              <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rPr>
              <a:t>》</a:t>
            </a:r>
            <a:endPar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6385" name="文本框 1726465"/>
          <p:cNvSpPr txBox="1"/>
          <p:nvPr/>
        </p:nvSpPr>
        <p:spPr>
          <a:xfrm>
            <a:off x="379413" y="512763"/>
            <a:ext cx="8640762" cy="517525"/>
          </a:xfrm>
          <a:prstGeom prst="rect">
            <a:avLst/>
          </a:prstGeom>
          <a:noFill/>
          <a:ln w="9525">
            <a:noFill/>
          </a:ln>
        </p:spPr>
        <p:txBody>
          <a:bodyPr anchor="t">
            <a:spAutoFit/>
          </a:bodyPr>
          <a:p>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二、从名称的提出看四大发明</a:t>
            </a:r>
            <a:endPar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
        <p:nvSpPr>
          <p:cNvPr id="16386" name="文本框 1726465"/>
          <p:cNvSpPr txBox="1"/>
          <p:nvPr/>
        </p:nvSpPr>
        <p:spPr>
          <a:xfrm>
            <a:off x="379413" y="1210628"/>
            <a:ext cx="8640762" cy="3322955"/>
          </a:xfrm>
          <a:prstGeom prst="rect">
            <a:avLst/>
          </a:prstGeom>
          <a:noFill/>
          <a:ln w="9525">
            <a:noFill/>
          </a:ln>
        </p:spPr>
        <p:txBody>
          <a:bodyPr anchor="t">
            <a:spAutoFit/>
          </a:bodyPr>
          <a:p>
            <a:pPr>
              <a:lnSpc>
                <a:spcPct val="150000"/>
              </a:lnSpc>
            </a:pP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材料</a:t>
            </a:r>
            <a:r>
              <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rPr>
              <a:t>5</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  </a:t>
            </a:r>
            <a:r>
              <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rPr>
              <a:t>1933</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年鲁迅在《电的利弊》一文中说：“外国用火药造子弹御敌，中国却用它做爆竹敬神；外国用罗盘针航海，中国却用它看风水……”。他在《随感录》中还写道：“火药除了做鞭爆，罗盘除了看风水，还有什么用处么?”</a:t>
            </a:r>
            <a:endPar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
        <p:nvSpPr>
          <p:cNvPr id="25612" name="文本框 25611"/>
          <p:cNvSpPr txBox="1"/>
          <p:nvPr/>
        </p:nvSpPr>
        <p:spPr>
          <a:xfrm>
            <a:off x="307658" y="5482590"/>
            <a:ext cx="8528050" cy="1137285"/>
          </a:xfrm>
          <a:prstGeom prst="rect">
            <a:avLst/>
          </a:prstGeom>
          <a:noFill/>
          <a:ln w="9525">
            <a:noFill/>
          </a:ln>
        </p:spPr>
        <p:txBody>
          <a:bodyPr>
            <a:spAutoFit/>
          </a:bodyPr>
          <a:p>
            <a:pPr algn="ctr"/>
            <a:r>
              <a:rPr lang="zh-CN" altLang="en-US" sz="3200" b="1">
                <a:solidFill>
                  <a:schemeClr val="tx1"/>
                </a:solidFill>
                <a:latin typeface="微软雅黑" panose="020B0503020204020204" charset="-122"/>
                <a:ea typeface="微软雅黑" panose="020B0503020204020204" charset="-122"/>
              </a:rPr>
              <a:t>科学技术能否产生巨大的经济效益和社会效益</a:t>
            </a:r>
            <a:endParaRPr lang="zh-CN" altLang="en-US" sz="3200" b="1">
              <a:solidFill>
                <a:schemeClr val="tx1"/>
              </a:solidFill>
              <a:latin typeface="微软雅黑" panose="020B0503020204020204" charset="-122"/>
              <a:ea typeface="微软雅黑" panose="020B0503020204020204" charset="-122"/>
            </a:endParaRPr>
          </a:p>
          <a:p>
            <a:pPr algn="ctr"/>
            <a:r>
              <a:rPr lang="zh-CN" altLang="en-US" sz="3200" b="1">
                <a:solidFill>
                  <a:schemeClr val="tx1"/>
                </a:solidFill>
                <a:latin typeface="微软雅黑" panose="020B0503020204020204" charset="-122"/>
                <a:ea typeface="微软雅黑" panose="020B0503020204020204" charset="-122"/>
              </a:rPr>
              <a:t>取决于</a:t>
            </a:r>
            <a:r>
              <a:rPr lang="zh-CN" altLang="en-US" sz="3600" b="1">
                <a:solidFill>
                  <a:srgbClr val="FF0000"/>
                </a:solidFill>
                <a:latin typeface="微软雅黑" panose="020B0503020204020204" charset="-122"/>
                <a:ea typeface="微软雅黑" panose="020B0503020204020204" charset="-122"/>
              </a:rPr>
              <a:t>社会环境</a:t>
            </a:r>
            <a:r>
              <a:rPr lang="zh-CN" altLang="en-US" sz="3200" b="1">
                <a:solidFill>
                  <a:srgbClr val="FF0000"/>
                </a:solidFill>
                <a:latin typeface="微软雅黑" panose="020B0503020204020204" charset="-122"/>
                <a:ea typeface="微软雅黑" panose="020B0503020204020204" charset="-122"/>
              </a:rPr>
              <a:t>。</a:t>
            </a:r>
            <a:endParaRPr lang="zh-CN" altLang="en-US" sz="3200" b="1">
              <a:solidFill>
                <a:srgbClr val="FF0000"/>
              </a:solidFill>
              <a:latin typeface="微软雅黑" panose="020B0503020204020204" charset="-122"/>
              <a:ea typeface="微软雅黑" panose="020B0503020204020204" charset="-122"/>
            </a:endParaRPr>
          </a:p>
        </p:txBody>
      </p:sp>
      <p:sp>
        <p:nvSpPr>
          <p:cNvPr id="2" name="文本框 1"/>
          <p:cNvSpPr txBox="1"/>
          <p:nvPr/>
        </p:nvSpPr>
        <p:spPr>
          <a:xfrm>
            <a:off x="322898" y="4529455"/>
            <a:ext cx="8528050" cy="953135"/>
          </a:xfrm>
          <a:prstGeom prst="rect">
            <a:avLst/>
          </a:prstGeom>
          <a:noFill/>
          <a:ln w="9525">
            <a:noFill/>
          </a:ln>
        </p:spPr>
        <p:txBody>
          <a:bodyPr>
            <a:spAutoFit/>
          </a:bodyPr>
          <a:p>
            <a:r>
              <a:rPr lang="zh-CN" altLang="zh-CN" sz="2800">
                <a:solidFill>
                  <a:schemeClr val="tx1"/>
                </a:solidFill>
                <a:latin typeface="黑体" panose="02010609060101010101" pitchFamily="2" charset="-122"/>
                <a:ea typeface="黑体" panose="02010609060101010101" pitchFamily="2" charset="-122"/>
              </a:rPr>
              <a:t>火药、指南针在近代欧洲和中国的不同用途说明了什么？</a:t>
            </a:r>
            <a:endParaRPr lang="zh-CN" altLang="zh-CN" sz="2800">
              <a:solidFill>
                <a:schemeClr val="tx1"/>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childTnLst>
                                    <p:set>
                                      <p:cBhvr>
                                        <p:cTn id="6" dur="1" fill="hold">
                                          <p:stCondLst>
                                            <p:cond delay="0"/>
                                          </p:stCondLst>
                                        </p:cTn>
                                        <p:tgtEl>
                                          <p:spTgt spid="25612"/>
                                        </p:tgtEl>
                                        <p:attrNameLst>
                                          <p:attrName>style.visibility</p:attrName>
                                        </p:attrNameLst>
                                      </p:cBhvr>
                                      <p:to>
                                        <p:strVal val="visible"/>
                                      </p:to>
                                    </p:set>
                                    <p:anim calcmode="lin" valueType="num">
                                      <p:cBhvr additive="base">
                                        <p:cTn id="7" dur="500" fill="hold"/>
                                        <p:tgtEl>
                                          <p:spTgt spid="25612"/>
                                        </p:tgtEl>
                                        <p:attrNameLst>
                                          <p:attrName>ppt_x</p:attrName>
                                        </p:attrNameLst>
                                      </p:cBhvr>
                                      <p:tavLst>
                                        <p:tav tm="0">
                                          <p:val>
                                            <p:strVal val="#ppt_x"/>
                                          </p:val>
                                        </p:tav>
                                        <p:tav tm="100000">
                                          <p:val>
                                            <p:strVal val="#ppt_x"/>
                                          </p:val>
                                        </p:tav>
                                      </p:tavLst>
                                    </p:anim>
                                    <p:anim calcmode="lin" valueType="num">
                                      <p:cBhvr additive="base">
                                        <p:cTn id="8" dur="500" fill="hold"/>
                                        <p:tgtEl>
                                          <p:spTgt spid="256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2" grpId="0" bldLvl="0"/>
      <p:bldP spid="25612" grpId="1" bldLvl="0"/>
      <p:bldP spid="2" grpId="0" bldLvl="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7409" name="文本框 1726465"/>
          <p:cNvSpPr txBox="1"/>
          <p:nvPr/>
        </p:nvSpPr>
        <p:spPr>
          <a:xfrm>
            <a:off x="395288" y="1347788"/>
            <a:ext cx="8640762" cy="2889885"/>
          </a:xfrm>
          <a:prstGeom prst="rect">
            <a:avLst/>
          </a:prstGeom>
          <a:noFill/>
          <a:ln w="9525">
            <a:noFill/>
          </a:ln>
        </p:spPr>
        <p:txBody>
          <a:bodyPr anchor="t">
            <a:spAutoFit/>
          </a:bodyPr>
          <a:p>
            <a:pPr>
              <a:lnSpc>
                <a:spcPct val="130000"/>
              </a:lnSpc>
            </a:pPr>
            <a:r>
              <a:rPr lang="zh-CN" altLang="en-US" sz="2800" b="1" dirty="0">
                <a:solidFill>
                  <a:schemeClr val="tx1"/>
                </a:solidFill>
                <a:latin typeface="黑体" panose="02010609060101010101" pitchFamily="2" charset="-122"/>
                <a:ea typeface="黑体" panose="02010609060101010101" pitchFamily="2" charset="-122"/>
                <a:sym typeface="Arial" panose="020B0604020202020204" pitchFamily="34" charset="0"/>
              </a:rPr>
              <a:t>材料  最早在教科书中提出“四大发明”的是陈登原先生。陈先生在其</a:t>
            </a:r>
            <a:r>
              <a:rPr lang="en-US" altLang="zh-CN" sz="2800" b="1" dirty="0">
                <a:solidFill>
                  <a:schemeClr val="tx1"/>
                </a:solidFill>
                <a:latin typeface="黑体" panose="02010609060101010101" pitchFamily="2" charset="-122"/>
                <a:ea typeface="黑体" panose="02010609060101010101" pitchFamily="2" charset="-122"/>
                <a:sym typeface="Arial" panose="020B0604020202020204" pitchFamily="34" charset="0"/>
              </a:rPr>
              <a:t>1933</a:t>
            </a:r>
            <a:r>
              <a:rPr lang="zh-CN" altLang="en-US" sz="2800" b="1" dirty="0">
                <a:solidFill>
                  <a:schemeClr val="tx1"/>
                </a:solidFill>
                <a:latin typeface="黑体" panose="02010609060101010101" pitchFamily="2" charset="-122"/>
                <a:ea typeface="黑体" panose="02010609060101010101" pitchFamily="2" charset="-122"/>
                <a:sym typeface="Arial" panose="020B0604020202020204" pitchFamily="34" charset="0"/>
              </a:rPr>
              <a:t>年编著的</a:t>
            </a:r>
            <a:r>
              <a:rPr lang="en-US" altLang="zh-CN" sz="2800" b="1" dirty="0">
                <a:solidFill>
                  <a:schemeClr val="tx1"/>
                </a:solidFill>
                <a:latin typeface="黑体" panose="02010609060101010101" pitchFamily="2" charset="-122"/>
                <a:ea typeface="黑体" panose="02010609060101010101" pitchFamily="2" charset="-122"/>
                <a:sym typeface="Arial" panose="020B0604020202020204" pitchFamily="34" charset="0"/>
              </a:rPr>
              <a:t>《</a:t>
            </a:r>
            <a:r>
              <a:rPr lang="zh-CN" altLang="en-US" sz="2800" b="1" dirty="0">
                <a:solidFill>
                  <a:schemeClr val="tx1"/>
                </a:solidFill>
                <a:latin typeface="黑体" panose="02010609060101010101" pitchFamily="2" charset="-122"/>
                <a:ea typeface="黑体" panose="02010609060101010101" pitchFamily="2" charset="-122"/>
                <a:sym typeface="Arial" panose="020B0604020202020204" pitchFamily="34" charset="0"/>
              </a:rPr>
              <a:t>陈氏高中本国史</a:t>
            </a:r>
            <a:r>
              <a:rPr lang="en-US" altLang="zh-CN" sz="2800" b="1" dirty="0">
                <a:solidFill>
                  <a:schemeClr val="tx1"/>
                </a:solidFill>
                <a:latin typeface="黑体" panose="02010609060101010101" pitchFamily="2" charset="-122"/>
                <a:ea typeface="黑体" panose="02010609060101010101" pitchFamily="2" charset="-122"/>
                <a:sym typeface="Arial" panose="020B0604020202020204" pitchFamily="34" charset="0"/>
              </a:rPr>
              <a:t>》</a:t>
            </a:r>
            <a:r>
              <a:rPr lang="zh-CN" altLang="en-US" sz="2800" b="1" dirty="0">
                <a:solidFill>
                  <a:schemeClr val="tx1"/>
                </a:solidFill>
                <a:latin typeface="黑体" panose="02010609060101010101" pitchFamily="2" charset="-122"/>
                <a:ea typeface="黑体" panose="02010609060101010101" pitchFamily="2" charset="-122"/>
                <a:sym typeface="Arial" panose="020B0604020202020204" pitchFamily="34" charset="0"/>
              </a:rPr>
              <a:t>中，就冠名有“四大发明”一目。</a:t>
            </a:r>
            <a:endParaRPr lang="zh-CN" altLang="en-US" sz="2800" b="1" dirty="0">
              <a:solidFill>
                <a:schemeClr val="tx1"/>
              </a:solidFill>
              <a:latin typeface="黑体" panose="02010609060101010101" pitchFamily="2" charset="-122"/>
              <a:ea typeface="黑体" panose="02010609060101010101" pitchFamily="2" charset="-122"/>
              <a:sym typeface="Arial" panose="020B0604020202020204" pitchFamily="34" charset="0"/>
            </a:endParaRPr>
          </a:p>
          <a:p>
            <a:pPr>
              <a:lnSpc>
                <a:spcPct val="130000"/>
              </a:lnSpc>
            </a:pPr>
            <a:r>
              <a:rPr lang="en-US" altLang="en-US" sz="2800" b="1" dirty="0">
                <a:solidFill>
                  <a:schemeClr val="tx1"/>
                </a:solidFill>
                <a:latin typeface="黑体" panose="02010609060101010101" pitchFamily="2" charset="-122"/>
                <a:ea typeface="黑体" panose="02010609060101010101" pitchFamily="2" charset="-122"/>
                <a:sym typeface="Arial" panose="020B0604020202020204" pitchFamily="34" charset="0"/>
              </a:rPr>
              <a:t>     ——张国荣：《民族主义与历史知识的重构——以民国中小学历史教科书中的“四大发明”表述为例》</a:t>
            </a:r>
            <a:endParaRPr lang="en-US" altLang="en-US" sz="2800" b="1" dirty="0">
              <a:solidFill>
                <a:schemeClr val="tx1"/>
              </a:solidFill>
              <a:latin typeface="黑体" panose="02010609060101010101" pitchFamily="2" charset="-122"/>
              <a:ea typeface="黑体" panose="02010609060101010101" pitchFamily="2" charset="-122"/>
              <a:sym typeface="Arial" panose="020B0604020202020204" pitchFamily="34" charset="0"/>
            </a:endParaRPr>
          </a:p>
        </p:txBody>
      </p:sp>
      <p:sp>
        <p:nvSpPr>
          <p:cNvPr id="17410" name="文本框 1726465"/>
          <p:cNvSpPr txBox="1"/>
          <p:nvPr/>
        </p:nvSpPr>
        <p:spPr>
          <a:xfrm>
            <a:off x="395288" y="512763"/>
            <a:ext cx="8640762" cy="517525"/>
          </a:xfrm>
          <a:prstGeom prst="rect">
            <a:avLst/>
          </a:prstGeom>
          <a:noFill/>
          <a:ln w="9525">
            <a:noFill/>
          </a:ln>
        </p:spPr>
        <p:txBody>
          <a:bodyPr anchor="t">
            <a:spAutoFit/>
          </a:bodyPr>
          <a:p>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二、从名称的提出看四大发明</a:t>
            </a:r>
            <a:endPar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
        <p:nvSpPr>
          <p:cNvPr id="17411" name="文本框 1726465"/>
          <p:cNvSpPr txBox="1"/>
          <p:nvPr/>
        </p:nvSpPr>
        <p:spPr>
          <a:xfrm>
            <a:off x="395288" y="4503420"/>
            <a:ext cx="8640762" cy="1210945"/>
          </a:xfrm>
          <a:prstGeom prst="rect">
            <a:avLst/>
          </a:prstGeom>
          <a:noFill/>
          <a:ln w="9525">
            <a:noFill/>
          </a:ln>
        </p:spPr>
        <p:txBody>
          <a:bodyPr anchor="t">
            <a:spAutoFit/>
          </a:bodyPr>
          <a:p>
            <a:pPr>
              <a:lnSpc>
                <a:spcPct val="130000"/>
              </a:lnSpc>
            </a:pPr>
            <a:r>
              <a:rPr lang="zh-CN" altLang="en-US" sz="2800" b="1" dirty="0">
                <a:solidFill>
                  <a:schemeClr val="tx1"/>
                </a:solidFill>
                <a:latin typeface="黑体" panose="02010609060101010101" pitchFamily="2" charset="-122"/>
                <a:ea typeface="黑体" panose="02010609060101010101" pitchFamily="2" charset="-122"/>
                <a:sym typeface="Arial" panose="020B0604020202020204" pitchFamily="34" charset="0"/>
              </a:rPr>
              <a:t>问题：结合时代背景，想一想：为什么在193</a:t>
            </a:r>
            <a:r>
              <a:rPr lang="en-US" altLang="zh-CN" sz="2800" b="1" dirty="0">
                <a:solidFill>
                  <a:schemeClr val="tx1"/>
                </a:solidFill>
                <a:latin typeface="黑体" panose="02010609060101010101" pitchFamily="2" charset="-122"/>
                <a:ea typeface="黑体" panose="02010609060101010101" pitchFamily="2" charset="-122"/>
                <a:sym typeface="Arial" panose="020B0604020202020204" pitchFamily="34" charset="0"/>
              </a:rPr>
              <a:t>3</a:t>
            </a:r>
            <a:r>
              <a:rPr lang="zh-CN" altLang="en-US" sz="2800" b="1" dirty="0">
                <a:solidFill>
                  <a:schemeClr val="tx1"/>
                </a:solidFill>
                <a:latin typeface="黑体" panose="02010609060101010101" pitchFamily="2" charset="-122"/>
                <a:ea typeface="黑体" panose="02010609060101010101" pitchFamily="2" charset="-122"/>
                <a:sym typeface="Arial" panose="020B0604020202020204" pitchFamily="34" charset="0"/>
              </a:rPr>
              <a:t>年将“四大发明”写进教科书？</a:t>
            </a:r>
            <a:endParaRPr lang="zh-CN" altLang="en-US" sz="2800" b="1" dirty="0">
              <a:solidFill>
                <a:schemeClr val="tx1"/>
              </a:solidFill>
              <a:latin typeface="黑体" panose="02010609060101010101" pitchFamily="2" charset="-122"/>
              <a:ea typeface="黑体" panose="02010609060101010101" pitchFamily="2" charset="-122"/>
              <a:sym typeface="Arial" panose="020B0604020202020204" pitchFamily="34" charset="0"/>
            </a:endParaRPr>
          </a:p>
        </p:txBody>
      </p:sp>
      <p:sp>
        <p:nvSpPr>
          <p:cNvPr id="2" name="文本框 1726465"/>
          <p:cNvSpPr txBox="1"/>
          <p:nvPr/>
        </p:nvSpPr>
        <p:spPr>
          <a:xfrm>
            <a:off x="395288" y="5714365"/>
            <a:ext cx="8640762" cy="650875"/>
          </a:xfrm>
          <a:prstGeom prst="rect">
            <a:avLst/>
          </a:prstGeom>
          <a:noFill/>
          <a:ln w="9525">
            <a:noFill/>
          </a:ln>
        </p:spPr>
        <p:txBody>
          <a:bodyPr anchor="t">
            <a:spAutoFit/>
          </a:bodyPr>
          <a:p>
            <a:pPr>
              <a:lnSpc>
                <a:spcPct val="130000"/>
              </a:lnSpc>
            </a:pPr>
            <a:r>
              <a:rPr lang="zh-CN" altLang="en-US" sz="2800">
                <a:latin typeface="微软雅黑" panose="020B0503020204020204" charset="-122"/>
                <a:ea typeface="微软雅黑" panose="020B0503020204020204" charset="-122"/>
                <a:sym typeface="+mn-ea"/>
              </a:rPr>
              <a:t>借西方学者的话语，来论证</a:t>
            </a:r>
            <a:r>
              <a:rPr lang="zh-CN" altLang="en-US" sz="2800" b="1">
                <a:latin typeface="微软雅黑" panose="020B0503020204020204" charset="-122"/>
                <a:ea typeface="微软雅黑" panose="020B0503020204020204" charset="-122"/>
                <a:sym typeface="+mn-ea"/>
              </a:rPr>
              <a:t>中国古代历史的光荣</a:t>
            </a:r>
            <a:r>
              <a:rPr lang="zh-CN" altLang="en-US" sz="2800">
                <a:latin typeface="微软雅黑" panose="020B0503020204020204" charset="-122"/>
                <a:ea typeface="微软雅黑" panose="020B0503020204020204" charset="-122"/>
                <a:sym typeface="+mn-ea"/>
              </a:rPr>
              <a:t>。</a:t>
            </a:r>
            <a:endParaRPr lang="zh-CN" altLang="en-US" sz="2800" b="1" dirty="0">
              <a:solidFill>
                <a:schemeClr val="tx1"/>
              </a:solidFill>
              <a:latin typeface="微软雅黑" panose="020B0503020204020204" charset="-122"/>
              <a:ea typeface="微软雅黑" panose="020B050302020402020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8433" name="文本框 1"/>
          <p:cNvSpPr txBox="1"/>
          <p:nvPr/>
        </p:nvSpPr>
        <p:spPr>
          <a:xfrm>
            <a:off x="363538" y="1015683"/>
            <a:ext cx="8640762" cy="953135"/>
          </a:xfrm>
          <a:prstGeom prst="rect">
            <a:avLst/>
          </a:prstGeom>
          <a:noFill/>
          <a:ln w="9525">
            <a:noFill/>
          </a:ln>
        </p:spPr>
        <p:txBody>
          <a:bodyPr anchor="t">
            <a:spAutoFit/>
          </a:bodyPr>
          <a:p>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问题：四大发明非得是这四种发明吗？可以换成其他的吗？替换的依据是什么？</a:t>
            </a:r>
            <a:endPar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
        <p:nvSpPr>
          <p:cNvPr id="3" name="文本框 2"/>
          <p:cNvSpPr txBox="1"/>
          <p:nvPr/>
        </p:nvSpPr>
        <p:spPr>
          <a:xfrm>
            <a:off x="363538" y="2111375"/>
            <a:ext cx="8640762" cy="1568450"/>
          </a:xfrm>
          <a:prstGeom prst="rect">
            <a:avLst/>
          </a:prstGeom>
          <a:noFill/>
          <a:ln w="9525">
            <a:noFill/>
          </a:ln>
        </p:spPr>
        <p:txBody>
          <a:bodyPr anchor="t">
            <a:spAutoFit/>
          </a:bodyPr>
          <a:p>
            <a:r>
              <a:rPr lang="zh-CN" altLang="en-US" sz="2400" b="1" dirty="0">
                <a:solidFill>
                  <a:schemeClr val="tx1"/>
                </a:solidFill>
                <a:latin typeface="黑体" panose="02010609060101010101" pitchFamily="2" charset="-122"/>
                <a:ea typeface="黑体" panose="02010609060101010101" pitchFamily="2" charset="-122"/>
                <a:sym typeface="宋体" panose="02010600030101010101" pitchFamily="2" charset="-122"/>
              </a:rPr>
              <a:t>材料  </a:t>
            </a:r>
            <a:r>
              <a:rPr lang="en-US" altLang="zh-CN" sz="2400" b="1" dirty="0">
                <a:solidFill>
                  <a:schemeClr val="tx1"/>
                </a:solidFill>
                <a:latin typeface="黑体" panose="02010609060101010101" pitchFamily="2" charset="-122"/>
                <a:ea typeface="黑体" panose="02010609060101010101" pitchFamily="2" charset="-122"/>
                <a:sym typeface="宋体" panose="02010600030101010101" pitchFamily="2" charset="-122"/>
              </a:rPr>
              <a:t>2008</a:t>
            </a:r>
            <a:r>
              <a:rPr lang="zh-CN" altLang="en-US" sz="2400" b="1" dirty="0">
                <a:solidFill>
                  <a:schemeClr val="tx1"/>
                </a:solidFill>
                <a:latin typeface="黑体" panose="02010609060101010101" pitchFamily="2" charset="-122"/>
                <a:ea typeface="黑体" panose="02010609060101010101" pitchFamily="2" charset="-122"/>
                <a:sym typeface="宋体" panose="02010600030101010101" pitchFamily="2" charset="-122"/>
              </a:rPr>
              <a:t>年，中国科技馆新馆推出由国家文物局和中国科协联合主办的</a:t>
            </a:r>
            <a:r>
              <a:rPr lang="en-US" altLang="zh-CN" sz="2400" b="1" dirty="0">
                <a:solidFill>
                  <a:schemeClr val="tx1"/>
                </a:solidFill>
                <a:latin typeface="黑体" panose="02010609060101010101" pitchFamily="2" charset="-122"/>
                <a:ea typeface="黑体" panose="02010609060101010101" pitchFamily="2" charset="-122"/>
                <a:sym typeface="宋体" panose="02010600030101010101" pitchFamily="2" charset="-122"/>
              </a:rPr>
              <a:t>《</a:t>
            </a:r>
            <a:r>
              <a:rPr lang="zh-CN" altLang="en-US" sz="2400" b="1" dirty="0">
                <a:solidFill>
                  <a:schemeClr val="tx1"/>
                </a:solidFill>
                <a:latin typeface="黑体" panose="02010609060101010101" pitchFamily="2" charset="-122"/>
                <a:ea typeface="黑体" panose="02010609060101010101" pitchFamily="2" charset="-122"/>
                <a:sym typeface="宋体" panose="02010600030101010101" pitchFamily="2" charset="-122"/>
              </a:rPr>
              <a:t>奇迹天工</a:t>
            </a:r>
            <a:r>
              <a:rPr lang="en-US" altLang="zh-CN" sz="2400" b="1" dirty="0">
                <a:solidFill>
                  <a:schemeClr val="tx1"/>
                </a:solidFill>
                <a:latin typeface="黑体" panose="02010609060101010101" pitchFamily="2" charset="-122"/>
                <a:ea typeface="黑体" panose="02010609060101010101" pitchFamily="2" charset="-122"/>
                <a:sym typeface="宋体" panose="02010600030101010101" pitchFamily="2" charset="-122"/>
              </a:rPr>
              <a:t>——</a:t>
            </a:r>
            <a:r>
              <a:rPr lang="zh-CN" altLang="en-US" sz="2400" b="1" dirty="0">
                <a:solidFill>
                  <a:schemeClr val="tx1"/>
                </a:solidFill>
                <a:latin typeface="黑体" panose="02010609060101010101" pitchFamily="2" charset="-122"/>
                <a:ea typeface="黑体" panose="02010609060101010101" pitchFamily="2" charset="-122"/>
                <a:sym typeface="宋体" panose="02010600030101010101" pitchFamily="2" charset="-122"/>
              </a:rPr>
              <a:t>中国古代发明创造文物展</a:t>
            </a:r>
            <a:r>
              <a:rPr lang="en-US" altLang="zh-CN" sz="2400" b="1" dirty="0">
                <a:solidFill>
                  <a:schemeClr val="tx1"/>
                </a:solidFill>
                <a:latin typeface="黑体" panose="02010609060101010101" pitchFamily="2" charset="-122"/>
                <a:ea typeface="黑体" panose="02010609060101010101" pitchFamily="2" charset="-122"/>
                <a:sym typeface="宋体" panose="02010600030101010101" pitchFamily="2" charset="-122"/>
              </a:rPr>
              <a:t>》</a:t>
            </a:r>
            <a:r>
              <a:rPr lang="zh-CN" altLang="en-US" sz="2400" b="1" dirty="0">
                <a:solidFill>
                  <a:schemeClr val="tx1"/>
                </a:solidFill>
                <a:latin typeface="黑体" panose="02010609060101010101" pitchFamily="2" charset="-122"/>
                <a:ea typeface="黑体" panose="02010609060101010101" pitchFamily="2" charset="-122"/>
                <a:sym typeface="宋体" panose="02010600030101010101" pitchFamily="2" charset="-122"/>
              </a:rPr>
              <a:t>，该展重新定义了新的“四大发明”为丝绸、青铜、瓷器、造纸印刷。</a:t>
            </a:r>
            <a:endParaRPr lang="zh-CN" altLang="en-US" sz="24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a:p>
            <a:pPr algn="r"/>
            <a:r>
              <a:rPr lang="en-US" altLang="zh-CN" sz="2400" b="1" dirty="0">
                <a:solidFill>
                  <a:schemeClr val="tx1"/>
                </a:solidFill>
                <a:latin typeface="黑体" panose="02010609060101010101" pitchFamily="2" charset="-122"/>
                <a:ea typeface="黑体" panose="02010609060101010101" pitchFamily="2" charset="-122"/>
                <a:sym typeface="宋体" panose="02010600030101010101" pitchFamily="2" charset="-122"/>
              </a:rPr>
              <a:t>——</a:t>
            </a:r>
            <a:r>
              <a:rPr lang="zh-CN" altLang="en-US" sz="2400" b="1" dirty="0">
                <a:solidFill>
                  <a:schemeClr val="tx1"/>
                </a:solidFill>
                <a:latin typeface="黑体" panose="02010609060101010101" pitchFamily="2" charset="-122"/>
                <a:ea typeface="黑体" panose="02010609060101010101" pitchFamily="2" charset="-122"/>
                <a:sym typeface="宋体" panose="02010600030101010101" pitchFamily="2" charset="-122"/>
              </a:rPr>
              <a:t>江晓原：《技术与发明》</a:t>
            </a:r>
            <a:endParaRPr lang="zh-CN" altLang="en-US" sz="24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
        <p:nvSpPr>
          <p:cNvPr id="4" name="文本框 3"/>
          <p:cNvSpPr txBox="1"/>
          <p:nvPr/>
        </p:nvSpPr>
        <p:spPr>
          <a:xfrm>
            <a:off x="346075" y="3602038"/>
            <a:ext cx="8640763" cy="1568450"/>
          </a:xfrm>
          <a:prstGeom prst="rect">
            <a:avLst/>
          </a:prstGeom>
          <a:noFill/>
          <a:ln w="9525">
            <a:noFill/>
          </a:ln>
        </p:spPr>
        <p:txBody>
          <a:bodyPr anchor="t">
            <a:spAutoFit/>
          </a:bodyPr>
          <a:p>
            <a:r>
              <a:rPr lang="zh-CN" altLang="en-US" sz="2400" b="1" dirty="0">
                <a:solidFill>
                  <a:schemeClr val="tx1"/>
                </a:solidFill>
                <a:latin typeface="黑体" panose="02010609060101010101" pitchFamily="2" charset="-122"/>
                <a:ea typeface="黑体" panose="02010609060101010101" pitchFamily="2" charset="-122"/>
                <a:sym typeface="宋体" panose="02010600030101010101" pitchFamily="2" charset="-122"/>
              </a:rPr>
              <a:t>新四大发明（备选项）：</a:t>
            </a:r>
            <a:endParaRPr lang="zh-CN" altLang="en-US" sz="24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a:p>
            <a:r>
              <a:rPr lang="en-US" altLang="zh-CN" sz="2400" b="1" dirty="0">
                <a:solidFill>
                  <a:schemeClr val="tx1"/>
                </a:solidFill>
                <a:latin typeface="黑体" panose="02010609060101010101" pitchFamily="2" charset="-122"/>
                <a:ea typeface="黑体" panose="02010609060101010101" pitchFamily="2" charset="-122"/>
                <a:sym typeface="宋体" panose="02010600030101010101" pitchFamily="2" charset="-122"/>
              </a:rPr>
              <a:t>A.</a:t>
            </a:r>
            <a:r>
              <a:rPr lang="zh-CN" altLang="en-US" sz="2400" b="1" dirty="0">
                <a:solidFill>
                  <a:schemeClr val="tx1"/>
                </a:solidFill>
                <a:latin typeface="黑体" panose="02010609060101010101" pitchFamily="2" charset="-122"/>
                <a:ea typeface="黑体" panose="02010609060101010101" pitchFamily="2" charset="-122"/>
                <a:sym typeface="宋体" panose="02010600030101010101" pitchFamily="2" charset="-122"/>
              </a:rPr>
              <a:t>丝绸、中医药、雕版印刷、十进制计数</a:t>
            </a:r>
            <a:endParaRPr lang="zh-CN" altLang="en-US" sz="24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a:p>
            <a:r>
              <a:rPr lang="en-US" altLang="zh-CN" sz="2400" b="1" dirty="0">
                <a:solidFill>
                  <a:schemeClr val="tx1"/>
                </a:solidFill>
                <a:latin typeface="黑体" panose="02010609060101010101" pitchFamily="2" charset="-122"/>
                <a:ea typeface="黑体" panose="02010609060101010101" pitchFamily="2" charset="-122"/>
                <a:sym typeface="宋体" panose="02010600030101010101" pitchFamily="2" charset="-122"/>
              </a:rPr>
              <a:t>B.</a:t>
            </a:r>
            <a:r>
              <a:rPr lang="zh-CN" altLang="en-US" sz="2400" b="1" dirty="0">
                <a:solidFill>
                  <a:schemeClr val="tx1"/>
                </a:solidFill>
                <a:latin typeface="黑体" panose="02010609060101010101" pitchFamily="2" charset="-122"/>
                <a:ea typeface="黑体" panose="02010609060101010101" pitchFamily="2" charset="-122"/>
                <a:sym typeface="宋体" panose="02010600030101010101" pitchFamily="2" charset="-122"/>
              </a:rPr>
              <a:t>陶瓷、珠算、交子、农历</a:t>
            </a:r>
            <a:endParaRPr lang="zh-CN" altLang="en-US" sz="24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a:p>
            <a:r>
              <a:rPr lang="en-US" altLang="zh-CN" sz="2400" b="1" dirty="0">
                <a:solidFill>
                  <a:schemeClr val="tx1"/>
                </a:solidFill>
                <a:latin typeface="黑体" panose="02010609060101010101" pitchFamily="2" charset="-122"/>
                <a:ea typeface="黑体" panose="02010609060101010101" pitchFamily="2" charset="-122"/>
                <a:sym typeface="宋体" panose="02010600030101010101" pitchFamily="2" charset="-122"/>
              </a:rPr>
              <a:t>C.</a:t>
            </a:r>
            <a:r>
              <a:rPr lang="zh-CN" altLang="en-US" sz="2400" b="1" dirty="0">
                <a:solidFill>
                  <a:schemeClr val="tx1"/>
                </a:solidFill>
                <a:latin typeface="黑体" panose="02010609060101010101" pitchFamily="2" charset="-122"/>
                <a:ea typeface="黑体" panose="02010609060101010101" pitchFamily="2" charset="-122"/>
                <a:sym typeface="宋体" panose="02010600030101010101" pitchFamily="2" charset="-122"/>
              </a:rPr>
              <a:t>雕版印刷、十进制计数法、中医中药</a:t>
            </a:r>
            <a:endParaRPr lang="zh-CN" altLang="en-US" sz="24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
        <p:nvSpPr>
          <p:cNvPr id="18436" name="文本框 1726465"/>
          <p:cNvSpPr txBox="1"/>
          <p:nvPr/>
        </p:nvSpPr>
        <p:spPr>
          <a:xfrm>
            <a:off x="323533" y="355283"/>
            <a:ext cx="8640762" cy="517525"/>
          </a:xfrm>
          <a:prstGeom prst="rect">
            <a:avLst/>
          </a:prstGeom>
          <a:noFill/>
          <a:ln w="9525">
            <a:noFill/>
          </a:ln>
        </p:spPr>
        <p:txBody>
          <a:bodyPr anchor="t">
            <a:spAutoFit/>
          </a:bodyPr>
          <a:p>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二、从名称的提出看四大发明</a:t>
            </a:r>
            <a:endPar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
        <p:nvSpPr>
          <p:cNvPr id="8" name="文本框 7"/>
          <p:cNvSpPr txBox="1"/>
          <p:nvPr/>
        </p:nvSpPr>
        <p:spPr>
          <a:xfrm>
            <a:off x="312738" y="5291773"/>
            <a:ext cx="8640762" cy="517525"/>
          </a:xfrm>
          <a:prstGeom prst="rect">
            <a:avLst/>
          </a:prstGeom>
          <a:noFill/>
          <a:ln w="9525">
            <a:noFill/>
          </a:ln>
        </p:spPr>
        <p:txBody>
          <a:bodyPr anchor="t">
            <a:spAutoFit/>
          </a:bodyPr>
          <a:p>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原则：发明优先权、科技含金量、重大影响力。</a:t>
            </a:r>
            <a:endPar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9457" name="文本框 1726465"/>
          <p:cNvSpPr txBox="1"/>
          <p:nvPr/>
        </p:nvSpPr>
        <p:spPr>
          <a:xfrm>
            <a:off x="379413" y="1195388"/>
            <a:ext cx="8640762" cy="517525"/>
          </a:xfrm>
          <a:prstGeom prst="rect">
            <a:avLst/>
          </a:prstGeom>
          <a:noFill/>
          <a:ln w="9525">
            <a:noFill/>
          </a:ln>
        </p:spPr>
        <p:txBody>
          <a:bodyPr anchor="t">
            <a:spAutoFit/>
          </a:bodyPr>
          <a:p>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1.东学西传</a:t>
            </a:r>
            <a:endPar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endParaRPr>
          </a:p>
        </p:txBody>
      </p:sp>
      <p:sp>
        <p:nvSpPr>
          <p:cNvPr id="19458" name="文本框 1726465"/>
          <p:cNvSpPr txBox="1"/>
          <p:nvPr/>
        </p:nvSpPr>
        <p:spPr>
          <a:xfrm>
            <a:off x="361950" y="1681163"/>
            <a:ext cx="8640763" cy="3192145"/>
          </a:xfrm>
          <a:prstGeom prst="rect">
            <a:avLst/>
          </a:prstGeom>
          <a:noFill/>
          <a:ln w="9525">
            <a:noFill/>
          </a:ln>
        </p:spPr>
        <p:txBody>
          <a:bodyPr anchor="t">
            <a:spAutoFit/>
          </a:bodyPr>
          <a:p>
            <a:pPr>
              <a:lnSpc>
                <a:spcPct val="120000"/>
              </a:lnSpc>
            </a:pPr>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材料  “火药、罗盘针、印刷术——这是预兆资产阶级社会到来的三项伟大发明。火药把骑士炸得粉碎，罗盘针打开了世界市场并建立了殖民地，而印刷术变成新教的工具，变成科学复兴的手段，变成制造精神发展的必要前提的最强大的推动力。”</a:t>
            </a:r>
            <a:endPar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endParaRPr>
          </a:p>
          <a:p>
            <a:pPr algn="r">
              <a:lnSpc>
                <a:spcPct val="120000"/>
              </a:lnSpc>
            </a:pPr>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    ——马克思：《机器、自然力与科学的应用》</a:t>
            </a:r>
            <a:endPar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endParaRPr>
          </a:p>
        </p:txBody>
      </p:sp>
      <p:sp>
        <p:nvSpPr>
          <p:cNvPr id="19459" name="文本框 1726465"/>
          <p:cNvSpPr txBox="1"/>
          <p:nvPr/>
        </p:nvSpPr>
        <p:spPr>
          <a:xfrm>
            <a:off x="251460" y="5206683"/>
            <a:ext cx="8640763" cy="953135"/>
          </a:xfrm>
          <a:prstGeom prst="rect">
            <a:avLst/>
          </a:prstGeom>
          <a:noFill/>
          <a:ln w="9525">
            <a:noFill/>
          </a:ln>
        </p:spPr>
        <p:txBody>
          <a:bodyPr anchor="t">
            <a:spAutoFit/>
          </a:bodyPr>
          <a:p>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问题：结合史实，说明从中国传入的四大发明怎样预兆资产阶级社会的到来。</a:t>
            </a:r>
            <a:endPar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endParaRPr>
          </a:p>
        </p:txBody>
      </p:sp>
      <p:sp>
        <p:nvSpPr>
          <p:cNvPr id="19460" name="文本框 1726465"/>
          <p:cNvSpPr txBox="1"/>
          <p:nvPr/>
        </p:nvSpPr>
        <p:spPr>
          <a:xfrm>
            <a:off x="251143" y="434023"/>
            <a:ext cx="8640762" cy="517525"/>
          </a:xfrm>
          <a:prstGeom prst="rect">
            <a:avLst/>
          </a:prstGeom>
          <a:noFill/>
          <a:ln w="9525">
            <a:noFill/>
          </a:ln>
        </p:spPr>
        <p:txBody>
          <a:bodyPr anchor="t">
            <a:spAutoFit/>
          </a:bodyPr>
          <a:p>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三、从传播的效果看四大发明</a:t>
            </a:r>
            <a:endPar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0481" name="文本框 1726465"/>
          <p:cNvSpPr txBox="1"/>
          <p:nvPr/>
        </p:nvSpPr>
        <p:spPr>
          <a:xfrm>
            <a:off x="379413" y="1195388"/>
            <a:ext cx="8640762" cy="944562"/>
          </a:xfrm>
          <a:prstGeom prst="rect">
            <a:avLst/>
          </a:prstGeom>
          <a:noFill/>
          <a:ln w="9525">
            <a:noFill/>
          </a:ln>
        </p:spPr>
        <p:txBody>
          <a:bodyPr anchor="t">
            <a:spAutoFit/>
          </a:bodyPr>
          <a:p>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2.西学东渐</a:t>
            </a:r>
            <a:endPar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endParaRPr>
          </a:p>
          <a:p>
            <a:pPr algn="ctr"/>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四大发明回传</a:t>
            </a:r>
            <a:endPar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endParaRPr>
          </a:p>
        </p:txBody>
      </p:sp>
      <p:graphicFrame>
        <p:nvGraphicFramePr>
          <p:cNvPr id="11" name="表格 10"/>
          <p:cNvGraphicFramePr>
            <a:graphicFrameLocks noGrp="1"/>
          </p:cNvGraphicFramePr>
          <p:nvPr/>
        </p:nvGraphicFramePr>
        <p:xfrm>
          <a:off x="379730" y="2411730"/>
          <a:ext cx="8470900" cy="3128010"/>
        </p:xfrm>
        <a:graphic>
          <a:graphicData uri="http://schemas.openxmlformats.org/drawingml/2006/table">
            <a:tbl>
              <a:tblPr/>
              <a:tblGrid>
                <a:gridCol w="2342515"/>
                <a:gridCol w="2164080"/>
                <a:gridCol w="2273935"/>
                <a:gridCol w="1690370"/>
              </a:tblGrid>
              <a:tr h="1266190">
                <a:tc>
                  <a:txBody>
                    <a:bodyPr/>
                    <a:p>
                      <a:pPr algn="ctr">
                        <a:spcAft>
                          <a:spcPts val="0"/>
                        </a:spcAft>
                      </a:pPr>
                      <a:r>
                        <a:rPr lang="zh-CN" sz="3200" b="1" kern="100" dirty="0">
                          <a:solidFill>
                            <a:schemeClr val="tx1"/>
                          </a:solidFill>
                          <a:latin typeface="黑体" panose="02010609060101010101" pitchFamily="2" charset="-122"/>
                          <a:ea typeface="黑体" panose="02010609060101010101" pitchFamily="2" charset="-122"/>
                          <a:cs typeface="Times New Roman" panose="02020603050405020304"/>
                        </a:rPr>
                        <a:t>造纸术</a:t>
                      </a:r>
                      <a:endParaRPr lang="zh-CN" sz="32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nchor="ctr" anchorCtr="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ctr">
                        <a:spcAft>
                          <a:spcPts val="0"/>
                        </a:spcAft>
                      </a:pPr>
                      <a:r>
                        <a:rPr lang="zh-CN" sz="3200" b="1" kern="100" dirty="0">
                          <a:solidFill>
                            <a:schemeClr val="tx1"/>
                          </a:solidFill>
                          <a:latin typeface="黑体" panose="02010609060101010101" pitchFamily="2" charset="-122"/>
                          <a:ea typeface="黑体" panose="02010609060101010101" pitchFamily="2" charset="-122"/>
                          <a:cs typeface="Times New Roman" panose="02020603050405020304"/>
                        </a:rPr>
                        <a:t>印刷术</a:t>
                      </a:r>
                      <a:endParaRPr lang="zh-CN" sz="32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nchor="ctr" anchorCtr="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ctr">
                        <a:spcAft>
                          <a:spcPts val="0"/>
                        </a:spcAft>
                      </a:pPr>
                      <a:r>
                        <a:rPr lang="zh-CN" sz="3200" b="1" kern="100" dirty="0">
                          <a:solidFill>
                            <a:schemeClr val="tx1"/>
                          </a:solidFill>
                          <a:latin typeface="黑体" panose="02010609060101010101" pitchFamily="2" charset="-122"/>
                          <a:ea typeface="黑体" panose="02010609060101010101" pitchFamily="2" charset="-122"/>
                          <a:cs typeface="Times New Roman" panose="02020603050405020304"/>
                        </a:rPr>
                        <a:t>火药</a:t>
                      </a:r>
                      <a:endParaRPr lang="zh-CN" sz="32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nchor="ctr" anchorCtr="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ctr">
                        <a:spcAft>
                          <a:spcPts val="0"/>
                        </a:spcAft>
                      </a:pPr>
                      <a:r>
                        <a:rPr lang="zh-CN" sz="3200" b="1" kern="100" dirty="0">
                          <a:solidFill>
                            <a:schemeClr val="tx1"/>
                          </a:solidFill>
                          <a:latin typeface="黑体" panose="02010609060101010101" pitchFamily="2" charset="-122"/>
                          <a:ea typeface="黑体" panose="02010609060101010101" pitchFamily="2" charset="-122"/>
                          <a:cs typeface="Times New Roman" panose="02020603050405020304"/>
                        </a:rPr>
                        <a:t>指南针</a:t>
                      </a:r>
                      <a:endParaRPr lang="zh-CN" sz="32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nchor="ctr" anchorCtr="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61820">
                <a:tc>
                  <a:txBody>
                    <a:bodyPr/>
                    <a:p>
                      <a:pPr algn="ctr">
                        <a:spcAft>
                          <a:spcPts val="0"/>
                        </a:spcAft>
                      </a:pPr>
                      <a:r>
                        <a:rPr lang="zh-CN" altLang="en-US" sz="3200" b="1" kern="100" dirty="0">
                          <a:solidFill>
                            <a:schemeClr val="tx1"/>
                          </a:solidFill>
                          <a:latin typeface="黑体" panose="02010609060101010101" pitchFamily="2" charset="-122"/>
                          <a:ea typeface="黑体" panose="02010609060101010101" pitchFamily="2" charset="-122"/>
                          <a:cs typeface="Times New Roman" panose="02020603050405020304"/>
                          <a:sym typeface="+mn-ea"/>
                        </a:rPr>
                        <a:t>法国人罗伯特发明</a:t>
                      </a:r>
                      <a:r>
                        <a:rPr lang="zh-CN" altLang="en-US" sz="3200" b="1" kern="100" dirty="0">
                          <a:solidFill>
                            <a:schemeClr val="tx1"/>
                          </a:solidFill>
                          <a:latin typeface="黑体" panose="02010609060101010101" pitchFamily="2" charset="-122"/>
                          <a:ea typeface="黑体" panose="02010609060101010101" pitchFamily="2" charset="-122"/>
                          <a:cs typeface="Times New Roman" panose="02020603050405020304"/>
                        </a:rPr>
                        <a:t>现代造纸机</a:t>
                      </a:r>
                      <a:endParaRPr lang="zh-CN" altLang="en-US" sz="32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nchor="ctr" anchorCtr="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ctr">
                        <a:spcAft>
                          <a:spcPts val="0"/>
                        </a:spcAft>
                      </a:pPr>
                      <a:r>
                        <a:rPr lang="zh-CN" sz="3200" b="1" kern="100" dirty="0">
                          <a:solidFill>
                            <a:schemeClr val="tx1"/>
                          </a:solidFill>
                          <a:latin typeface="黑体" panose="02010609060101010101" pitchFamily="2" charset="-122"/>
                          <a:ea typeface="黑体" panose="02010609060101010101" pitchFamily="2" charset="-122"/>
                          <a:cs typeface="Times New Roman" panose="02020603050405020304"/>
                        </a:rPr>
                        <a:t>古登堡印刷机、铅活字</a:t>
                      </a:r>
                      <a:endParaRPr lang="zh-CN" sz="32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nchor="ctr" anchorCtr="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ctr">
                        <a:spcAft>
                          <a:spcPts val="0"/>
                        </a:spcAft>
                      </a:pPr>
                      <a:r>
                        <a:rPr lang="zh-CN" sz="3200" b="1" kern="100" dirty="0">
                          <a:solidFill>
                            <a:schemeClr val="tx1"/>
                          </a:solidFill>
                          <a:latin typeface="黑体" panose="02010609060101010101" pitchFamily="2" charset="-122"/>
                          <a:ea typeface="黑体" panose="02010609060101010101" pitchFamily="2" charset="-122"/>
                          <a:cs typeface="Times New Roman" panose="02020603050405020304"/>
                        </a:rPr>
                        <a:t>黄火药、</a:t>
                      </a:r>
                      <a:endParaRPr lang="zh-CN" sz="3200" b="1" kern="100" dirty="0">
                        <a:solidFill>
                          <a:schemeClr val="tx1"/>
                        </a:solidFill>
                        <a:latin typeface="黑体" panose="02010609060101010101" pitchFamily="2" charset="-122"/>
                        <a:ea typeface="黑体" panose="02010609060101010101" pitchFamily="2" charset="-122"/>
                        <a:cs typeface="Times New Roman" panose="02020603050405020304"/>
                      </a:endParaRPr>
                    </a:p>
                    <a:p>
                      <a:pPr algn="ctr">
                        <a:spcAft>
                          <a:spcPts val="0"/>
                        </a:spcAft>
                      </a:pPr>
                      <a:r>
                        <a:rPr lang="zh-CN" sz="3200" b="1" kern="100" dirty="0">
                          <a:solidFill>
                            <a:schemeClr val="tx1"/>
                          </a:solidFill>
                          <a:latin typeface="黑体" panose="02010609060101010101" pitchFamily="2" charset="-122"/>
                          <a:ea typeface="黑体" panose="02010609060101010101" pitchFamily="2" charset="-122"/>
                          <a:cs typeface="Times New Roman" panose="02020603050405020304"/>
                        </a:rPr>
                        <a:t>红夷大炮</a:t>
                      </a:r>
                      <a:endParaRPr lang="zh-CN" sz="3200" b="1" kern="100" dirty="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nchor="ctr" anchorCtr="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ctr">
                        <a:spcAft>
                          <a:spcPts val="0"/>
                        </a:spcAft>
                      </a:pPr>
                      <a:r>
                        <a:rPr lang="zh-CN" sz="3200" b="1" kern="100">
                          <a:solidFill>
                            <a:schemeClr val="tx1"/>
                          </a:solidFill>
                          <a:latin typeface="黑体" panose="02010609060101010101" pitchFamily="2" charset="-122"/>
                          <a:ea typeface="黑体" panose="02010609060101010101" pitchFamily="2" charset="-122"/>
                          <a:cs typeface="Times New Roman" panose="02020603050405020304"/>
                        </a:rPr>
                        <a:t>旱罗盘</a:t>
                      </a:r>
                      <a:endParaRPr lang="zh-CN" sz="3200" b="1" kern="100">
                        <a:solidFill>
                          <a:schemeClr val="tx1"/>
                        </a:solidFill>
                        <a:latin typeface="黑体" panose="02010609060101010101" pitchFamily="2" charset="-122"/>
                        <a:ea typeface="黑体" panose="02010609060101010101" pitchFamily="2" charset="-122"/>
                        <a:cs typeface="Times New Roman" panose="02020603050405020304"/>
                      </a:endParaRPr>
                    </a:p>
                  </a:txBody>
                  <a:tcPr marL="68580" marR="68580" marT="0" marB="0" anchor="ctr" anchorCtr="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0499" name="文本框 1726465"/>
          <p:cNvSpPr txBox="1"/>
          <p:nvPr/>
        </p:nvSpPr>
        <p:spPr>
          <a:xfrm>
            <a:off x="379413" y="532448"/>
            <a:ext cx="8640762" cy="517525"/>
          </a:xfrm>
          <a:prstGeom prst="rect">
            <a:avLst/>
          </a:prstGeom>
          <a:noFill/>
          <a:ln w="9525">
            <a:noFill/>
          </a:ln>
        </p:spPr>
        <p:txBody>
          <a:bodyPr anchor="t">
            <a:spAutoFit/>
          </a:bodyPr>
          <a:p>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三、从传播的效果看四大发明</a:t>
            </a:r>
            <a:endPar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1505" name="文本框 1726465"/>
          <p:cNvSpPr txBox="1"/>
          <p:nvPr/>
        </p:nvSpPr>
        <p:spPr>
          <a:xfrm>
            <a:off x="379413" y="1195388"/>
            <a:ext cx="8640762" cy="517525"/>
          </a:xfrm>
          <a:prstGeom prst="rect">
            <a:avLst/>
          </a:prstGeom>
          <a:noFill/>
          <a:ln w="9525">
            <a:noFill/>
          </a:ln>
        </p:spPr>
        <p:txBody>
          <a:bodyPr anchor="t">
            <a:spAutoFit/>
          </a:bodyPr>
          <a:p>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2.西学东渐</a:t>
            </a:r>
            <a:endPar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endParaRPr>
          </a:p>
        </p:txBody>
      </p:sp>
      <p:pic>
        <p:nvPicPr>
          <p:cNvPr id="21506" name="图片 2" descr="ee7f441fd348ecf2a786698a"/>
          <p:cNvPicPr>
            <a:picLocks noChangeAspect="1"/>
          </p:cNvPicPr>
          <p:nvPr/>
        </p:nvPicPr>
        <p:blipFill>
          <a:blip r:embed="rId1"/>
          <a:stretch>
            <a:fillRect/>
          </a:stretch>
        </p:blipFill>
        <p:spPr>
          <a:xfrm>
            <a:off x="628650" y="2101215"/>
            <a:ext cx="3660775" cy="3245485"/>
          </a:xfrm>
          <a:prstGeom prst="rect">
            <a:avLst/>
          </a:prstGeom>
          <a:noFill/>
          <a:ln w="9525">
            <a:noFill/>
          </a:ln>
        </p:spPr>
      </p:pic>
      <p:pic>
        <p:nvPicPr>
          <p:cNvPr id="21507" name="图片 4" descr="10995753_11"/>
          <p:cNvPicPr>
            <a:picLocks noChangeAspect="1"/>
          </p:cNvPicPr>
          <p:nvPr/>
        </p:nvPicPr>
        <p:blipFill>
          <a:blip r:embed="rId2"/>
          <a:stretch>
            <a:fillRect/>
          </a:stretch>
        </p:blipFill>
        <p:spPr>
          <a:xfrm>
            <a:off x="5410200" y="1484313"/>
            <a:ext cx="2735263" cy="3867150"/>
          </a:xfrm>
          <a:prstGeom prst="rect">
            <a:avLst/>
          </a:prstGeom>
          <a:noFill/>
          <a:ln w="9525">
            <a:noFill/>
          </a:ln>
        </p:spPr>
      </p:pic>
      <p:sp>
        <p:nvSpPr>
          <p:cNvPr id="21508" name="文本框 5"/>
          <p:cNvSpPr txBox="1"/>
          <p:nvPr/>
        </p:nvSpPr>
        <p:spPr>
          <a:xfrm>
            <a:off x="1148080" y="5351780"/>
            <a:ext cx="1999615" cy="521970"/>
          </a:xfrm>
          <a:prstGeom prst="rect">
            <a:avLst/>
          </a:prstGeom>
          <a:noFill/>
          <a:ln w="9525">
            <a:noFill/>
          </a:ln>
        </p:spPr>
        <p:txBody>
          <a:bodyPr wrap="square" anchor="t">
            <a:spAutoFit/>
          </a:bodyPr>
          <a:p>
            <a:r>
              <a:rPr lang="zh-CN" altLang="en-US" sz="2800" b="1" dirty="0">
                <a:solidFill>
                  <a:schemeClr val="tx1"/>
                </a:solidFill>
                <a:latin typeface="黑体" panose="02010609060101010101" pitchFamily="2" charset="-122"/>
                <a:ea typeface="黑体" panose="02010609060101010101" pitchFamily="2" charset="-122"/>
              </a:rPr>
              <a:t>佛郎机炮</a:t>
            </a:r>
            <a:endParaRPr lang="zh-CN" altLang="en-US" sz="2800" b="1" dirty="0">
              <a:solidFill>
                <a:schemeClr val="tx1"/>
              </a:solidFill>
              <a:latin typeface="黑体" panose="02010609060101010101" pitchFamily="2" charset="-122"/>
              <a:ea typeface="黑体" panose="02010609060101010101" pitchFamily="2" charset="-122"/>
            </a:endParaRPr>
          </a:p>
        </p:txBody>
      </p:sp>
      <p:sp>
        <p:nvSpPr>
          <p:cNvPr id="21509" name="文本框 6"/>
          <p:cNvSpPr txBox="1"/>
          <p:nvPr/>
        </p:nvSpPr>
        <p:spPr>
          <a:xfrm>
            <a:off x="6189663" y="5346700"/>
            <a:ext cx="1447800" cy="457200"/>
          </a:xfrm>
          <a:prstGeom prst="rect">
            <a:avLst/>
          </a:prstGeom>
          <a:noFill/>
          <a:ln w="9525">
            <a:noFill/>
          </a:ln>
        </p:spPr>
        <p:txBody>
          <a:bodyPr anchor="t">
            <a:spAutoFit/>
          </a:bodyPr>
          <a:p>
            <a:r>
              <a:rPr lang="zh-CN" altLang="en-US" sz="2400" b="1" dirty="0">
                <a:solidFill>
                  <a:schemeClr val="tx1"/>
                </a:solidFill>
                <a:latin typeface="黑体" panose="02010609060101010101" pitchFamily="2" charset="-122"/>
                <a:ea typeface="黑体" panose="02010609060101010101" pitchFamily="2" charset="-122"/>
              </a:rPr>
              <a:t>红夷大炮</a:t>
            </a:r>
            <a:endParaRPr lang="zh-CN" altLang="en-US" sz="2400" b="1" dirty="0">
              <a:solidFill>
                <a:schemeClr val="tx1"/>
              </a:solidFill>
              <a:latin typeface="黑体" panose="02010609060101010101" pitchFamily="2" charset="-122"/>
              <a:ea typeface="黑体" panose="02010609060101010101" pitchFamily="2" charset="-122"/>
            </a:endParaRPr>
          </a:p>
        </p:txBody>
      </p:sp>
      <p:sp>
        <p:nvSpPr>
          <p:cNvPr id="21510" name="文本框 1726465"/>
          <p:cNvSpPr txBox="1"/>
          <p:nvPr/>
        </p:nvSpPr>
        <p:spPr>
          <a:xfrm>
            <a:off x="395288" y="709613"/>
            <a:ext cx="8640762" cy="517525"/>
          </a:xfrm>
          <a:prstGeom prst="rect">
            <a:avLst/>
          </a:prstGeom>
          <a:noFill/>
          <a:ln w="9525">
            <a:noFill/>
          </a:ln>
        </p:spPr>
        <p:txBody>
          <a:bodyPr anchor="t">
            <a:spAutoFit/>
          </a:bodyPr>
          <a:p>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三、从传播的效果看四大发明</a:t>
            </a:r>
            <a:endPar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2529" name="文本框 1726465"/>
          <p:cNvSpPr txBox="1"/>
          <p:nvPr/>
        </p:nvSpPr>
        <p:spPr>
          <a:xfrm>
            <a:off x="362268" y="695008"/>
            <a:ext cx="8640762" cy="517525"/>
          </a:xfrm>
          <a:prstGeom prst="rect">
            <a:avLst/>
          </a:prstGeom>
          <a:noFill/>
          <a:ln w="9525">
            <a:noFill/>
          </a:ln>
        </p:spPr>
        <p:txBody>
          <a:bodyPr anchor="t">
            <a:spAutoFit/>
          </a:bodyPr>
          <a:p>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2.西学东渐</a:t>
            </a:r>
            <a:endPar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endParaRPr>
          </a:p>
        </p:txBody>
      </p:sp>
      <p:sp>
        <p:nvSpPr>
          <p:cNvPr id="22530" name="文本框 1726465"/>
          <p:cNvSpPr txBox="1"/>
          <p:nvPr/>
        </p:nvSpPr>
        <p:spPr>
          <a:xfrm>
            <a:off x="179705" y="1157605"/>
            <a:ext cx="8823325" cy="2245360"/>
          </a:xfrm>
          <a:prstGeom prst="rect">
            <a:avLst/>
          </a:prstGeom>
          <a:noFill/>
          <a:ln w="9525">
            <a:noFill/>
          </a:ln>
        </p:spPr>
        <p:txBody>
          <a:bodyPr wrap="square" anchor="t">
            <a:spAutoFit/>
          </a:bodyPr>
          <a:p>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材料    1715年山西总兵奏请自造子母炮，康熙帝即予严斥：“子母炮系八旗火器，</a:t>
            </a:r>
            <a:r>
              <a:rPr lang="zh-CN" altLang="en-US" sz="2800" b="1" dirty="0">
                <a:solidFill>
                  <a:srgbClr val="FF0000"/>
                </a:solidFill>
                <a:latin typeface="Arial" panose="020B0604020202020204" pitchFamily="34" charset="0"/>
                <a:ea typeface="黑体" panose="02010609060101010101" pitchFamily="2" charset="-122"/>
                <a:sym typeface="Arial" panose="020B0604020202020204" pitchFamily="34" charset="0"/>
              </a:rPr>
              <a:t>各省概造，断乎不可</a:t>
            </a:r>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。”甚至前朝撰述火器制造的《武备志》等亦被列为禁书。此后一百多年，</a:t>
            </a:r>
            <a:r>
              <a:rPr lang="zh-CN" altLang="en-US" sz="2800" b="1" dirty="0">
                <a:solidFill>
                  <a:srgbClr val="FF0000"/>
                </a:solidFill>
                <a:latin typeface="Arial" panose="020B0604020202020204" pitchFamily="34" charset="0"/>
                <a:ea typeface="黑体" panose="02010609060101010101" pitchFamily="2" charset="-122"/>
                <a:sym typeface="Arial" panose="020B0604020202020204" pitchFamily="34" charset="0"/>
              </a:rPr>
              <a:t>中国火器的制造进入停滞阶段</a:t>
            </a:r>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a:t>
            </a:r>
            <a:endPar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endParaRPr>
          </a:p>
          <a:p>
            <a:pPr algn="r"/>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    ——马克垚：《世界文明史》（下册）</a:t>
            </a:r>
            <a:endPar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endParaRPr>
          </a:p>
        </p:txBody>
      </p:sp>
      <p:sp>
        <p:nvSpPr>
          <p:cNvPr id="22531" name="文本框 1726465"/>
          <p:cNvSpPr txBox="1"/>
          <p:nvPr/>
        </p:nvSpPr>
        <p:spPr>
          <a:xfrm>
            <a:off x="251778" y="177483"/>
            <a:ext cx="8640762" cy="517525"/>
          </a:xfrm>
          <a:prstGeom prst="rect">
            <a:avLst/>
          </a:prstGeom>
          <a:noFill/>
          <a:ln w="9525">
            <a:noFill/>
          </a:ln>
        </p:spPr>
        <p:txBody>
          <a:bodyPr anchor="t">
            <a:spAutoFit/>
          </a:bodyPr>
          <a:p>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三、从传播的效果看四大发明</a:t>
            </a:r>
            <a:endPar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endParaRPr>
          </a:p>
        </p:txBody>
      </p:sp>
      <p:sp>
        <p:nvSpPr>
          <p:cNvPr id="34818" name="文本框 1726465"/>
          <p:cNvSpPr txBox="1"/>
          <p:nvPr/>
        </p:nvSpPr>
        <p:spPr>
          <a:xfrm>
            <a:off x="218440" y="3331210"/>
            <a:ext cx="8784590" cy="3538220"/>
          </a:xfrm>
          <a:prstGeom prst="rect">
            <a:avLst/>
          </a:prstGeom>
          <a:noFill/>
          <a:ln w="9525">
            <a:noFill/>
          </a:ln>
        </p:spPr>
        <p:txBody>
          <a:bodyPr wrap="square" anchor="t">
            <a:spAutoFit/>
          </a:bodyPr>
          <a:p>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材料    最令人费解的是，对于最能显示当时英国军事力量与科技水平的军舰模型及新式枪支武器等，乾隆帝也毫不介意，没有进行研究，而是统统送入圆明园库房封存。直到第二次鸦片战争英法联军焚毁圆明园时，侵略军见到英王送给乾隆帝的马车和榴弹炮等，仍然零件俱全、完整无损地堆积着。清政府丧失了一次了解外部世界的大好机会！</a:t>
            </a:r>
            <a:endPar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endParaRPr>
          </a:p>
          <a:p>
            <a:pPr algn="r"/>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       ——林延清：《对马戛尔尼使团“贡品”的思考》</a:t>
            </a:r>
            <a:endPar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6082" name="文本框 1726465"/>
          <p:cNvSpPr txBox="1"/>
          <p:nvPr/>
        </p:nvSpPr>
        <p:spPr>
          <a:xfrm>
            <a:off x="251460" y="715963"/>
            <a:ext cx="8640763" cy="2011045"/>
          </a:xfrm>
          <a:prstGeom prst="rect">
            <a:avLst/>
          </a:prstGeom>
          <a:noFill/>
          <a:ln w="9525">
            <a:noFill/>
          </a:ln>
        </p:spPr>
        <p:txBody>
          <a:bodyPr anchor="t">
            <a:spAutoFit/>
          </a:bodyPr>
          <a:p>
            <a:pPr>
              <a:lnSpc>
                <a:spcPct val="130000"/>
              </a:lnSpc>
            </a:pPr>
            <a:r>
              <a:rPr lang="zh-CN" altLang="en-US" sz="3200" b="1" dirty="0">
                <a:solidFill>
                  <a:schemeClr val="tx1"/>
                </a:solidFill>
                <a:latin typeface="黑体" panose="02010609060101010101" pitchFamily="2" charset="-122"/>
                <a:ea typeface="黑体" panose="02010609060101010101" pitchFamily="2" charset="-122"/>
                <a:sym typeface="宋体" panose="02010600030101010101" pitchFamily="2" charset="-122"/>
              </a:rPr>
              <a:t>中国古代在</a:t>
            </a:r>
            <a:r>
              <a:rPr lang="zh-CN" altLang="en-US" sz="3200" b="1" dirty="0">
                <a:solidFill>
                  <a:srgbClr val="FF0000"/>
                </a:solidFill>
                <a:latin typeface="黑体" panose="02010609060101010101" pitchFamily="2" charset="-122"/>
                <a:ea typeface="黑体" panose="02010609060101010101" pitchFamily="2" charset="-122"/>
                <a:sym typeface="宋体" panose="02010600030101010101" pitchFamily="2" charset="-122"/>
              </a:rPr>
              <a:t>经验技术</a:t>
            </a:r>
            <a:r>
              <a:rPr lang="zh-CN" altLang="en-US" sz="3200" b="1" dirty="0">
                <a:solidFill>
                  <a:schemeClr val="tx1"/>
                </a:solidFill>
                <a:latin typeface="黑体" panose="02010609060101010101" pitchFamily="2" charset="-122"/>
                <a:ea typeface="黑体" panose="02010609060101010101" pitchFamily="2" charset="-122"/>
                <a:sym typeface="宋体" panose="02010600030101010101" pitchFamily="2" charset="-122"/>
              </a:rPr>
              <a:t>的发展水平上远远超过西方，但为什么近代</a:t>
            </a:r>
            <a:r>
              <a:rPr lang="zh-CN" altLang="en-US" sz="3200" b="1" dirty="0">
                <a:solidFill>
                  <a:srgbClr val="FF0000"/>
                </a:solidFill>
                <a:latin typeface="黑体" panose="02010609060101010101" pitchFamily="2" charset="-122"/>
                <a:ea typeface="黑体" panose="02010609060101010101" pitchFamily="2" charset="-122"/>
                <a:sym typeface="宋体" panose="02010600030101010101" pitchFamily="2" charset="-122"/>
              </a:rPr>
              <a:t>科学</a:t>
            </a:r>
            <a:r>
              <a:rPr lang="zh-CN" altLang="en-US" sz="3200" b="1" dirty="0">
                <a:solidFill>
                  <a:schemeClr val="tx1"/>
                </a:solidFill>
                <a:latin typeface="黑体" panose="02010609060101010101" pitchFamily="2" charset="-122"/>
                <a:ea typeface="黑体" panose="02010609060101010101" pitchFamily="2" charset="-122"/>
                <a:sym typeface="宋体" panose="02010600030101010101" pitchFamily="2" charset="-122"/>
              </a:rPr>
              <a:t>却首先在西方诞生，而中国反而远远落在西方后面呢？</a:t>
            </a:r>
            <a:endParaRPr lang="zh-CN" altLang="en-US" sz="32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
        <p:nvSpPr>
          <p:cNvPr id="2" name="文本框 1726465"/>
          <p:cNvSpPr txBox="1"/>
          <p:nvPr/>
        </p:nvSpPr>
        <p:spPr>
          <a:xfrm>
            <a:off x="251460" y="-64452"/>
            <a:ext cx="8640763" cy="780415"/>
          </a:xfrm>
          <a:prstGeom prst="rect">
            <a:avLst/>
          </a:prstGeom>
          <a:noFill/>
          <a:ln w="9525">
            <a:noFill/>
          </a:ln>
        </p:spPr>
        <p:txBody>
          <a:bodyPr anchor="t">
            <a:spAutoFit/>
          </a:bodyPr>
          <a:p>
            <a:pPr>
              <a:lnSpc>
                <a:spcPct val="140000"/>
              </a:lnSpc>
            </a:pPr>
            <a:r>
              <a:rPr lang="en-US" altLang="zh-CN" sz="3200" b="1" dirty="0">
                <a:solidFill>
                  <a:schemeClr val="tx1"/>
                </a:solidFill>
                <a:latin typeface="黑体" panose="02010609060101010101" pitchFamily="2" charset="-122"/>
                <a:ea typeface="黑体" panose="02010609060101010101" pitchFamily="2" charset="-122"/>
                <a:sym typeface="宋体" panose="02010600030101010101" pitchFamily="2" charset="-122"/>
              </a:rPr>
              <a:t>“</a:t>
            </a:r>
            <a:r>
              <a:rPr lang="zh-CN" altLang="en-US" sz="3200" b="1" dirty="0">
                <a:solidFill>
                  <a:schemeClr val="tx1"/>
                </a:solidFill>
                <a:latin typeface="黑体" panose="02010609060101010101" pitchFamily="2" charset="-122"/>
                <a:ea typeface="黑体" panose="02010609060101010101" pitchFamily="2" charset="-122"/>
                <a:sym typeface="宋体" panose="02010600030101010101" pitchFamily="2" charset="-122"/>
              </a:rPr>
              <a:t>李约瑟难题”</a:t>
            </a:r>
            <a:endParaRPr lang="zh-CN" altLang="en-US" sz="32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
        <p:nvSpPr>
          <p:cNvPr id="45058" name="文本框 1726465"/>
          <p:cNvSpPr txBox="1"/>
          <p:nvPr/>
        </p:nvSpPr>
        <p:spPr>
          <a:xfrm>
            <a:off x="251460" y="2863850"/>
            <a:ext cx="8640763" cy="3105150"/>
          </a:xfrm>
          <a:prstGeom prst="rect">
            <a:avLst/>
          </a:prstGeom>
          <a:noFill/>
          <a:ln w="9525">
            <a:noFill/>
          </a:ln>
        </p:spPr>
        <p:txBody>
          <a:bodyPr anchor="t">
            <a:spAutoFit/>
          </a:bodyPr>
          <a:p>
            <a:pPr>
              <a:lnSpc>
                <a:spcPct val="140000"/>
              </a:lnSpc>
            </a:pP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科学：运用范畴、定理、定律等思维形式反映现实世界各种现象的</a:t>
            </a:r>
            <a:r>
              <a:rPr lang="zh-CN" altLang="en-US" sz="2800" b="1" dirty="0">
                <a:solidFill>
                  <a:srgbClr val="FF0000"/>
                </a:solidFill>
                <a:latin typeface="黑体" panose="02010609060101010101" pitchFamily="2" charset="-122"/>
                <a:ea typeface="黑体" panose="02010609060101010101" pitchFamily="2" charset="-122"/>
                <a:sym typeface="宋体" panose="02010600030101010101" pitchFamily="2" charset="-122"/>
              </a:rPr>
              <a:t>本质和规律</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的知识体系，以</a:t>
            </a:r>
            <a:r>
              <a:rPr lang="zh-CN" altLang="en-US" sz="2800" b="1" dirty="0">
                <a:solidFill>
                  <a:srgbClr val="FF0000"/>
                </a:solidFill>
                <a:latin typeface="黑体" panose="02010609060101010101" pitchFamily="2" charset="-122"/>
                <a:ea typeface="黑体" panose="02010609060101010101" pitchFamily="2" charset="-122"/>
                <a:sym typeface="宋体" panose="02010600030101010101" pitchFamily="2" charset="-122"/>
              </a:rPr>
              <a:t>实验事实为</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根据并具有</a:t>
            </a:r>
            <a:r>
              <a:rPr lang="zh-CN" altLang="en-US" sz="2800" b="1" dirty="0">
                <a:solidFill>
                  <a:srgbClr val="FF0000"/>
                </a:solidFill>
                <a:latin typeface="黑体" panose="02010609060101010101" pitchFamily="2" charset="-122"/>
                <a:ea typeface="黑体" panose="02010609060101010101" pitchFamily="2" charset="-122"/>
                <a:sym typeface="宋体" panose="02010600030101010101" pitchFamily="2" charset="-122"/>
              </a:rPr>
              <a:t>严密逻辑体系</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，近代西方才出现科学。</a:t>
            </a:r>
            <a:endPar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a:p>
            <a:pPr>
              <a:lnSpc>
                <a:spcPct val="140000"/>
              </a:lnSpc>
            </a:pP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技术：泛指根据</a:t>
            </a:r>
            <a:r>
              <a:rPr lang="zh-CN" altLang="en-US" sz="2800" b="1" dirty="0">
                <a:solidFill>
                  <a:srgbClr val="FF0000"/>
                </a:solidFill>
                <a:latin typeface="黑体" panose="02010609060101010101" pitchFamily="2" charset="-122"/>
                <a:ea typeface="黑体" panose="02010609060101010101" pitchFamily="2" charset="-122"/>
                <a:sym typeface="宋体" panose="02010600030101010101" pitchFamily="2" charset="-122"/>
              </a:rPr>
              <a:t>生产实践经验和自然科学原理</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而发展成的各种工艺操作</a:t>
            </a:r>
            <a:r>
              <a:rPr lang="zh-CN" altLang="en-US" sz="2800" b="1" dirty="0">
                <a:solidFill>
                  <a:srgbClr val="FF0000"/>
                </a:solidFill>
                <a:latin typeface="黑体" panose="02010609060101010101" pitchFamily="2" charset="-122"/>
                <a:ea typeface="黑体" panose="02010609060101010101" pitchFamily="2" charset="-122"/>
                <a:sym typeface="宋体" panose="02010600030101010101" pitchFamily="2" charset="-122"/>
              </a:rPr>
              <a:t>方法与技能</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a:t>
            </a:r>
            <a:endPar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608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50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p:bldP spid="2" grpId="0"/>
      <p:bldP spid="45058"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4577" name="文本框 1726465"/>
          <p:cNvSpPr txBox="1"/>
          <p:nvPr/>
        </p:nvSpPr>
        <p:spPr>
          <a:xfrm>
            <a:off x="395288" y="1125538"/>
            <a:ext cx="8640762" cy="521970"/>
          </a:xfrm>
          <a:prstGeom prst="rect">
            <a:avLst/>
          </a:prstGeom>
          <a:noFill/>
          <a:ln w="9525">
            <a:noFill/>
          </a:ln>
        </p:spPr>
        <p:txBody>
          <a:bodyPr anchor="t">
            <a:spAutoFit/>
          </a:bodyPr>
          <a:p>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问题：下列材料反映了中国古代科技的特点是什么？</a:t>
            </a:r>
            <a:endPar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
        <p:nvSpPr>
          <p:cNvPr id="24578" name="文本框 1726465"/>
          <p:cNvSpPr txBox="1"/>
          <p:nvPr/>
        </p:nvSpPr>
        <p:spPr>
          <a:xfrm>
            <a:off x="395288" y="1926273"/>
            <a:ext cx="8640762" cy="3192145"/>
          </a:xfrm>
          <a:prstGeom prst="rect">
            <a:avLst/>
          </a:prstGeom>
          <a:noFill/>
          <a:ln w="9525">
            <a:noFill/>
          </a:ln>
        </p:spPr>
        <p:txBody>
          <a:bodyPr anchor="t">
            <a:spAutoFit/>
          </a:bodyPr>
          <a:p>
            <a:pPr>
              <a:lnSpc>
                <a:spcPct val="120000"/>
              </a:lnSpc>
            </a:pP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材料</a:t>
            </a:r>
            <a:r>
              <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rPr>
              <a:t>  </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在火药的配比方面，英国化学家歇夫列里在</a:t>
            </a:r>
            <a:r>
              <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rPr>
              <a:t>1825</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年经过多次</a:t>
            </a:r>
            <a:r>
              <a:rPr lang="zh-CN" altLang="en-US" sz="2800" b="1" dirty="0">
                <a:solidFill>
                  <a:srgbClr val="FF0000"/>
                </a:solidFill>
                <a:latin typeface="黑体" panose="02010609060101010101" pitchFamily="2" charset="-122"/>
                <a:ea typeface="黑体" panose="02010609060101010101" pitchFamily="2" charset="-122"/>
                <a:sym typeface="宋体" panose="02010600030101010101" pitchFamily="2" charset="-122"/>
              </a:rPr>
              <a:t>实验</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后，提出了黑色火药的最佳化学反应方程式。据此，在</a:t>
            </a:r>
            <a:r>
              <a:rPr lang="zh-CN" altLang="en-US" sz="2800" b="1" dirty="0">
                <a:solidFill>
                  <a:srgbClr val="FF0000"/>
                </a:solidFill>
                <a:latin typeface="黑体" panose="02010609060101010101" pitchFamily="2" charset="-122"/>
                <a:ea typeface="黑体" panose="02010609060101010101" pitchFamily="2" charset="-122"/>
                <a:sym typeface="宋体" panose="02010600030101010101" pitchFamily="2" charset="-122"/>
              </a:rPr>
              <a:t>理论</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上，硝、硫、炭的组配比率以</a:t>
            </a:r>
            <a:r>
              <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rPr>
              <a:t>74.84%</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a:t>
            </a:r>
            <a:r>
              <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rPr>
              <a:t>11.84%</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a:t>
            </a:r>
            <a:r>
              <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rPr>
              <a:t>11.32%</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为最佳火药配方。</a:t>
            </a:r>
            <a:endPar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a:p>
            <a:pPr>
              <a:lnSpc>
                <a:spcPct val="120000"/>
              </a:lnSpc>
            </a:pP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    </a:t>
            </a:r>
            <a:r>
              <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rPr>
              <a:t>——</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刘鸿亮：</a:t>
            </a:r>
            <a:r>
              <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rPr>
              <a:t>《</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第一次鸦片战争时期中英双方火炮的技术比较</a:t>
            </a:r>
            <a:r>
              <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rPr>
              <a:t>》</a:t>
            </a:r>
            <a:endPar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
        <p:nvSpPr>
          <p:cNvPr id="24579" name="文本框 1726465"/>
          <p:cNvSpPr txBox="1"/>
          <p:nvPr/>
        </p:nvSpPr>
        <p:spPr>
          <a:xfrm>
            <a:off x="395288" y="318135"/>
            <a:ext cx="8640762" cy="519113"/>
          </a:xfrm>
          <a:prstGeom prst="rect">
            <a:avLst/>
          </a:prstGeom>
          <a:noFill/>
          <a:ln w="9525">
            <a:noFill/>
          </a:ln>
        </p:spPr>
        <p:txBody>
          <a:bodyPr anchor="t">
            <a:spAutoFit/>
          </a:bodyPr>
          <a:p>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四、透过四大发明看中国古代科技的特点</a:t>
            </a:r>
            <a:endPar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5601" name="文本框 27649"/>
          <p:cNvSpPr txBox="1"/>
          <p:nvPr/>
        </p:nvSpPr>
        <p:spPr>
          <a:xfrm>
            <a:off x="190183" y="75248"/>
            <a:ext cx="8763000" cy="460375"/>
          </a:xfrm>
          <a:prstGeom prst="rect">
            <a:avLst/>
          </a:prstGeom>
          <a:noFill/>
          <a:ln w="9525">
            <a:noFill/>
          </a:ln>
        </p:spPr>
        <p:txBody>
          <a:bodyPr wrap="square" anchor="t">
            <a:spAutoFit/>
          </a:bodyPr>
          <a:p>
            <a:r>
              <a:rPr lang="zh-CN" altLang="en-US" sz="2400" b="1" dirty="0">
                <a:solidFill>
                  <a:schemeClr val="tx1"/>
                </a:solidFill>
                <a:latin typeface="黑体" panose="02010609060101010101" pitchFamily="2" charset="-122"/>
                <a:ea typeface="黑体" panose="02010609060101010101" pitchFamily="2" charset="-122"/>
                <a:sym typeface="宋体" panose="02010600030101010101" pitchFamily="2" charset="-122"/>
              </a:rPr>
              <a:t>材料</a:t>
            </a:r>
            <a:r>
              <a:rPr lang="en-US" altLang="zh-CN" sz="2400" b="1" dirty="0">
                <a:solidFill>
                  <a:schemeClr val="tx1"/>
                </a:solidFill>
                <a:latin typeface="黑体" panose="02010609060101010101" pitchFamily="2" charset="-122"/>
                <a:ea typeface="黑体" panose="02010609060101010101" pitchFamily="2" charset="-122"/>
                <a:sym typeface="宋体" panose="02010600030101010101" pitchFamily="2" charset="-122"/>
              </a:rPr>
              <a:t> </a:t>
            </a:r>
            <a:r>
              <a:rPr lang="zh-CN" altLang="en-US" sz="2400" b="1" dirty="0">
                <a:solidFill>
                  <a:schemeClr val="tx1"/>
                </a:solidFill>
                <a:latin typeface="黑体" panose="02010609060101010101" pitchFamily="2" charset="-122"/>
                <a:ea typeface="黑体" panose="02010609060101010101" pitchFamily="2" charset="-122"/>
                <a:sym typeface="宋体" panose="02010600030101010101" pitchFamily="2" charset="-122"/>
              </a:rPr>
              <a:t>东西</a:t>
            </a:r>
            <a:r>
              <a:rPr lang="zh-CN" altLang="zh-CN" sz="2400" b="1" dirty="0">
                <a:solidFill>
                  <a:schemeClr val="tx1"/>
                </a:solidFill>
                <a:latin typeface="黑体" panose="02010609060101010101" pitchFamily="2" charset="-122"/>
                <a:ea typeface="黑体" panose="02010609060101010101" pitchFamily="2" charset="-122"/>
                <a:sym typeface="宋体" panose="02010600030101010101" pitchFamily="2" charset="-122"/>
              </a:rPr>
              <a:t>方理论、实验、技术在各世纪总积分中所占比重（%）</a:t>
            </a:r>
            <a:endParaRPr lang="zh-CN" altLang="zh-CN" sz="24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graphicFrame>
        <p:nvGraphicFramePr>
          <p:cNvPr id="6" name="表格 -1"/>
          <p:cNvGraphicFramePr>
            <a:graphicFrameLocks noGrp="1"/>
          </p:cNvGraphicFramePr>
          <p:nvPr/>
        </p:nvGraphicFramePr>
        <p:xfrm>
          <a:off x="406400" y="612775"/>
          <a:ext cx="3596640" cy="5867400"/>
        </p:xfrm>
        <a:graphic>
          <a:graphicData uri="http://schemas.openxmlformats.org/drawingml/2006/table">
            <a:tbl>
              <a:tblPr>
                <a:tableStyleId>{5940675A-B579-460E-94D1-54222C63F5DA}</a:tableStyleId>
              </a:tblPr>
              <a:tblGrid>
                <a:gridCol w="1438910"/>
                <a:gridCol w="686435"/>
                <a:gridCol w="751205"/>
                <a:gridCol w="720090"/>
              </a:tblGrid>
              <a:tr h="304800">
                <a:tc>
                  <a:txBody>
                    <a:bodyPr/>
                    <a:p>
                      <a:pPr marL="0" marR="0" lvl="0" indent="0" algn="ctr" defTabSz="914400" rtl="0" eaLnBrk="1" fontAlgn="base" latinLnBrk="0" hangingPunct="1">
                        <a:spcBef>
                          <a:spcPct val="0"/>
                        </a:spcBef>
                        <a:spcAft>
                          <a:spcPct val="0"/>
                        </a:spcAft>
                        <a:buClrTx/>
                        <a:buSzTx/>
                        <a:buFontTx/>
                        <a:buNone/>
                      </a:pPr>
                      <a:r>
                        <a:rPr kumimoji="0" lang="zh-CN" altLang="en-US" sz="2000" u="none" strike="noStrike" cap="none" normalizeH="0" baseline="0" smtClean="0">
                          <a:ln>
                            <a:noFill/>
                          </a:ln>
                          <a:effectLst/>
                          <a:latin typeface="宋体" panose="02010600030101010101" pitchFamily="2" charset="-122"/>
                          <a:ea typeface="宋体" panose="02010600030101010101" pitchFamily="2" charset="-122"/>
                        </a:rPr>
                        <a:t>时间（世纪）</a:t>
                      </a:r>
                      <a:endParaRPr kumimoji="0" lang="zh-CN" altLang="en-US" sz="20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zh-CN" altLang="en-US" sz="2000" u="none" strike="noStrike" cap="none" normalizeH="0" baseline="0" smtClean="0">
                          <a:ln>
                            <a:noFill/>
                          </a:ln>
                          <a:effectLst/>
                          <a:latin typeface="宋体" panose="02010600030101010101" pitchFamily="2" charset="-122"/>
                          <a:ea typeface="宋体" panose="02010600030101010101" pitchFamily="2" charset="-122"/>
                        </a:rPr>
                        <a:t>理论</a:t>
                      </a:r>
                      <a:endParaRPr kumimoji="0" lang="zh-CN" altLang="en-US" sz="20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zh-CN" altLang="en-US" sz="2000" u="none" strike="noStrike" cap="none" normalizeH="0" baseline="0" smtClean="0">
                          <a:ln>
                            <a:noFill/>
                          </a:ln>
                          <a:effectLst/>
                          <a:latin typeface="宋体" panose="02010600030101010101" pitchFamily="2" charset="-122"/>
                          <a:ea typeface="宋体" panose="02010600030101010101" pitchFamily="2" charset="-122"/>
                        </a:rPr>
                        <a:t>实验</a:t>
                      </a:r>
                      <a:endParaRPr kumimoji="0" lang="zh-CN" altLang="en-US" sz="20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zh-CN" altLang="en-US" sz="2000" u="none" strike="noStrike" cap="none" normalizeH="0" baseline="0" smtClean="0">
                          <a:ln>
                            <a:noFill/>
                          </a:ln>
                          <a:effectLst/>
                          <a:latin typeface="宋体" panose="02010600030101010101" pitchFamily="2" charset="-122"/>
                          <a:ea typeface="宋体" panose="02010600030101010101" pitchFamily="2" charset="-122"/>
                        </a:rPr>
                        <a:t>技术</a:t>
                      </a:r>
                      <a:endParaRPr kumimoji="0" lang="zh-CN" altLang="en-US" sz="20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r>
              <a:tr h="293370">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-4</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77</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11</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12</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r>
              <a:tr h="293370">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-3</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72</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12</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16</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r>
              <a:tr h="293370">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-2</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38</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37</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25</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r>
              <a:tr h="293370">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51</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25</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24</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r>
              <a:tr h="293370">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70</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13</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17</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r>
              <a:tr h="293370">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2</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60</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6</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34</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r>
              <a:tr h="293370">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3</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75</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6</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19</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r>
              <a:tr h="293370">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r>
              <a:tr h="293370">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12</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90</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5</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5</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r>
              <a:tr h="293370">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13</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21</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23</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56</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r>
              <a:tr h="293370">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14</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2</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97</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r>
              <a:tr h="304800">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15</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5</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6</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89</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r>
              <a:tr h="293370">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16</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47</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20</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33</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r>
              <a:tr h="293370">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17</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61</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22</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17</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r>
              <a:tr h="293370">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18</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31</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20</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49</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r>
              <a:tr h="293370">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19</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33</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29</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c>
                  <a:txBody>
                    <a:bodyPr/>
                    <a:p>
                      <a:pPr marL="0" marR="0" lvl="0" indent="0" algn="ctr" defTabSz="914400" rtl="0" eaLnBrk="1" fontAlgn="base" latinLnBrk="0" hangingPunct="1">
                        <a:spcBef>
                          <a:spcPct val="0"/>
                        </a:spcBef>
                        <a:spcAft>
                          <a:spcPct val="0"/>
                        </a:spcAft>
                        <a:buClrTx/>
                        <a:buSzTx/>
                        <a:buFontTx/>
                        <a:buNone/>
                      </a:pPr>
                      <a:r>
                        <a:rPr kumimoji="0" lang="en-US" altLang="zh-CN" sz="2400" u="none" strike="noStrike" cap="none" normalizeH="0" baseline="0" smtClean="0">
                          <a:ln>
                            <a:noFill/>
                          </a:ln>
                          <a:effectLst/>
                          <a:latin typeface="宋体" panose="02010600030101010101" pitchFamily="2" charset="-122"/>
                          <a:ea typeface="宋体" panose="02010600030101010101" pitchFamily="2" charset="-122"/>
                        </a:rPr>
                        <a:t>38</a:t>
                      </a:r>
                      <a:endParaRPr kumimoji="0" lang="en-US" altLang="zh-CN" sz="2400" u="none" strike="noStrike" cap="none" normalizeH="0" baseline="0" smtClean="0">
                        <a:ln>
                          <a:noFill/>
                        </a:ln>
                        <a:effectLst/>
                        <a:latin typeface="宋体" panose="02010600030101010101" pitchFamily="2" charset="-122"/>
                        <a:ea typeface="宋体" panose="02010600030101010101" pitchFamily="2" charset="-122"/>
                      </a:endParaRPr>
                    </a:p>
                  </a:txBody>
                  <a:tcPr marL="0" marR="0" marT="0" marB="1" horzOverflow="overflow"/>
                </a:tc>
              </a:tr>
            </a:tbl>
          </a:graphicData>
        </a:graphic>
      </p:graphicFrame>
      <p:graphicFrame>
        <p:nvGraphicFramePr>
          <p:cNvPr id="8" name="表格 7"/>
          <p:cNvGraphicFramePr/>
          <p:nvPr/>
        </p:nvGraphicFramePr>
        <p:xfrm>
          <a:off x="4547870" y="612775"/>
          <a:ext cx="3518535" cy="5527675"/>
        </p:xfrm>
        <a:graphic>
          <a:graphicData uri="http://schemas.openxmlformats.org/drawingml/2006/table">
            <a:tbl>
              <a:tblPr firstRow="1" bandRow="1">
                <a:tableStyleId>{5940675A-B579-460E-94D1-54222C63F5DA}</a:tableStyleId>
              </a:tblPr>
              <a:tblGrid>
                <a:gridCol w="1245870"/>
                <a:gridCol w="723900"/>
                <a:gridCol w="791210"/>
                <a:gridCol w="757555"/>
              </a:tblGrid>
              <a:tr h="344170">
                <a:tc>
                  <a:txBody>
                    <a:bodyPr/>
                    <a:p>
                      <a:pPr marL="0" algn="ctr">
                        <a:buNone/>
                      </a:pPr>
                      <a:r>
                        <a:rPr lang="en-US" altLang="zh-CN" sz="2400" u="none" dirty="0" err="1"/>
                        <a:t>朝代</a:t>
                      </a:r>
                      <a:endParaRPr lang="en-US" altLang="zh-CN" sz="2400" u="none" dirty="0" err="1"/>
                    </a:p>
                  </a:txBody>
                  <a:tcPr marL="0" marR="0" marT="0" marB="1"/>
                </a:tc>
                <a:tc>
                  <a:txBody>
                    <a:bodyPr/>
                    <a:p>
                      <a:pPr marL="0" algn="ctr">
                        <a:buNone/>
                      </a:pPr>
                      <a:r>
                        <a:rPr lang="en-US" altLang="zh-CN" sz="2400" u="none" dirty="0" err="1"/>
                        <a:t>理论</a:t>
                      </a:r>
                      <a:endParaRPr lang="en-US" altLang="zh-CN" sz="2400" u="none" dirty="0" err="1"/>
                    </a:p>
                  </a:txBody>
                  <a:tcPr marL="0" marR="0" marT="0" marB="1"/>
                </a:tc>
                <a:tc>
                  <a:txBody>
                    <a:bodyPr/>
                    <a:p>
                      <a:pPr marL="0" algn="ctr">
                        <a:buNone/>
                      </a:pPr>
                      <a:r>
                        <a:rPr lang="en-US" altLang="zh-CN" sz="2400" u="none"/>
                        <a:t>实验</a:t>
                      </a:r>
                      <a:endParaRPr lang="en-US" altLang="zh-CN" sz="2400" u="none"/>
                    </a:p>
                  </a:txBody>
                  <a:tcPr marL="0" marR="0" marT="0" marB="1"/>
                </a:tc>
                <a:tc>
                  <a:txBody>
                    <a:bodyPr/>
                    <a:p>
                      <a:pPr marL="0" algn="ctr">
                        <a:buNone/>
                      </a:pPr>
                      <a:r>
                        <a:rPr lang="en-US" altLang="zh-CN" sz="2400" u="none"/>
                        <a:t>技术</a:t>
                      </a:r>
                      <a:endParaRPr lang="en-US" altLang="zh-CN" sz="2400" u="none"/>
                    </a:p>
                  </a:txBody>
                  <a:tcPr marL="0" marR="0" marT="0" marB="1"/>
                </a:tc>
              </a:tr>
              <a:tr h="343535">
                <a:tc>
                  <a:txBody>
                    <a:bodyPr/>
                    <a:p>
                      <a:pPr marL="0" algn="ctr">
                        <a:buNone/>
                      </a:pPr>
                      <a:r>
                        <a:rPr lang="en-US" altLang="zh-CN" sz="2400" u="none"/>
                        <a:t>春秋</a:t>
                      </a:r>
                      <a:endParaRPr lang="en-US" altLang="zh-CN" sz="2400" u="none"/>
                    </a:p>
                  </a:txBody>
                  <a:tcPr marL="0" marR="0" marT="0" marB="1"/>
                </a:tc>
                <a:tc>
                  <a:txBody>
                    <a:bodyPr/>
                    <a:p>
                      <a:pPr marL="0" algn="ctr">
                        <a:buNone/>
                      </a:pPr>
                      <a:r>
                        <a:rPr lang="en-US" altLang="zh-CN" sz="2400" u="none" dirty="0"/>
                        <a:t>12</a:t>
                      </a:r>
                      <a:endParaRPr lang="en-US" altLang="zh-CN" sz="2400" u="none" dirty="0"/>
                    </a:p>
                  </a:txBody>
                  <a:tcPr marL="0" marR="0" marT="0" marB="1"/>
                </a:tc>
                <a:tc>
                  <a:txBody>
                    <a:bodyPr/>
                    <a:p>
                      <a:pPr marL="0" algn="ctr">
                        <a:buNone/>
                      </a:pPr>
                      <a:r>
                        <a:rPr lang="en-US" altLang="zh-CN" sz="2400" u="none" dirty="0"/>
                        <a:t>2</a:t>
                      </a:r>
                      <a:endParaRPr lang="en-US" altLang="zh-CN" sz="2400" u="none" dirty="0"/>
                    </a:p>
                  </a:txBody>
                  <a:tcPr marL="0" marR="0" marT="0" marB="1"/>
                </a:tc>
                <a:tc>
                  <a:txBody>
                    <a:bodyPr/>
                    <a:p>
                      <a:pPr marL="0" algn="ctr">
                        <a:buNone/>
                      </a:pPr>
                      <a:r>
                        <a:rPr lang="en-US" altLang="zh-CN" sz="2400" u="none"/>
                        <a:t>86</a:t>
                      </a:r>
                      <a:endParaRPr lang="en-US" altLang="zh-CN" sz="2400" u="none"/>
                    </a:p>
                  </a:txBody>
                  <a:tcPr marL="0" marR="0" marT="0" marB="1"/>
                </a:tc>
              </a:tr>
              <a:tr h="344170">
                <a:tc>
                  <a:txBody>
                    <a:bodyPr/>
                    <a:p>
                      <a:pPr marL="0" algn="ctr">
                        <a:buNone/>
                      </a:pPr>
                      <a:r>
                        <a:rPr lang="en-US" altLang="zh-CN" sz="2400" u="none"/>
                        <a:t>战国</a:t>
                      </a:r>
                      <a:endParaRPr lang="en-US" altLang="zh-CN" sz="2400" u="none"/>
                    </a:p>
                  </a:txBody>
                  <a:tcPr marL="0" marR="0" marT="0" marB="1"/>
                </a:tc>
                <a:tc>
                  <a:txBody>
                    <a:bodyPr/>
                    <a:p>
                      <a:pPr marL="0" algn="ctr">
                        <a:buNone/>
                      </a:pPr>
                      <a:r>
                        <a:rPr lang="en-US" altLang="zh-CN" sz="2400" u="none"/>
                        <a:t>23</a:t>
                      </a:r>
                      <a:endParaRPr lang="en-US" altLang="zh-CN" sz="2400" u="none"/>
                    </a:p>
                  </a:txBody>
                  <a:tcPr marL="0" marR="0" marT="0" marB="1"/>
                </a:tc>
                <a:tc>
                  <a:txBody>
                    <a:bodyPr/>
                    <a:p>
                      <a:pPr marL="0" algn="ctr">
                        <a:buNone/>
                      </a:pPr>
                      <a:r>
                        <a:rPr lang="en-US" altLang="zh-CN" sz="2400" u="none" dirty="0"/>
                        <a:t>8</a:t>
                      </a:r>
                      <a:endParaRPr lang="en-US" altLang="zh-CN" sz="2400" u="none" dirty="0"/>
                    </a:p>
                  </a:txBody>
                  <a:tcPr marL="0" marR="0" marT="0" marB="1"/>
                </a:tc>
                <a:tc>
                  <a:txBody>
                    <a:bodyPr/>
                    <a:p>
                      <a:pPr marL="0" algn="ctr">
                        <a:buNone/>
                      </a:pPr>
                      <a:r>
                        <a:rPr lang="en-US" altLang="zh-CN" sz="2400" u="none"/>
                        <a:t>69</a:t>
                      </a:r>
                      <a:endParaRPr lang="en-US" altLang="zh-CN" sz="2400" u="none"/>
                    </a:p>
                  </a:txBody>
                  <a:tcPr marL="0" marR="0" marT="0" marB="1"/>
                </a:tc>
              </a:tr>
              <a:tr h="344805">
                <a:tc>
                  <a:txBody>
                    <a:bodyPr/>
                    <a:p>
                      <a:pPr marL="0" algn="ctr">
                        <a:buNone/>
                      </a:pPr>
                      <a:r>
                        <a:rPr lang="en-US" altLang="zh-CN" sz="2400" u="none"/>
                        <a:t>秦</a:t>
                      </a:r>
                      <a:endParaRPr lang="en-US" altLang="zh-CN" sz="2400" u="none"/>
                    </a:p>
                  </a:txBody>
                  <a:tcPr marL="0" marR="0" marT="0" marB="1"/>
                </a:tc>
                <a:tc>
                  <a:txBody>
                    <a:bodyPr/>
                    <a:p>
                      <a:pPr marL="0" algn="ctr">
                        <a:buNone/>
                      </a:pPr>
                      <a:r>
                        <a:rPr lang="en-US" altLang="zh-CN" sz="2400" u="none"/>
                        <a:t>0</a:t>
                      </a:r>
                      <a:endParaRPr lang="en-US" altLang="zh-CN" sz="2400" u="none"/>
                    </a:p>
                  </a:txBody>
                  <a:tcPr marL="0" marR="0" marT="0" marB="1"/>
                </a:tc>
                <a:tc>
                  <a:txBody>
                    <a:bodyPr/>
                    <a:p>
                      <a:pPr marL="0" algn="ctr">
                        <a:buNone/>
                      </a:pPr>
                      <a:r>
                        <a:rPr lang="en-US" altLang="zh-CN" sz="2400" u="none" dirty="0"/>
                        <a:t>0</a:t>
                      </a:r>
                      <a:endParaRPr lang="en-US" altLang="zh-CN" sz="2400" u="none" dirty="0"/>
                    </a:p>
                  </a:txBody>
                  <a:tcPr marL="0" marR="0" marT="0" marB="1"/>
                </a:tc>
                <a:tc>
                  <a:txBody>
                    <a:bodyPr/>
                    <a:p>
                      <a:pPr marL="0" algn="ctr">
                        <a:buNone/>
                      </a:pPr>
                      <a:r>
                        <a:rPr lang="en-US" altLang="zh-CN" sz="2400" u="none"/>
                        <a:t>100</a:t>
                      </a:r>
                      <a:endParaRPr lang="en-US" altLang="zh-CN" sz="2400" u="none"/>
                    </a:p>
                  </a:txBody>
                  <a:tcPr marL="0" marR="0" marT="0" marB="1"/>
                </a:tc>
              </a:tr>
              <a:tr h="344170">
                <a:tc>
                  <a:txBody>
                    <a:bodyPr/>
                    <a:p>
                      <a:pPr marL="0" algn="ctr">
                        <a:buNone/>
                      </a:pPr>
                      <a:r>
                        <a:rPr lang="en-US" altLang="zh-CN" sz="2400" u="none"/>
                        <a:t>西汉</a:t>
                      </a:r>
                      <a:endParaRPr lang="en-US" altLang="zh-CN" sz="2400" u="none"/>
                    </a:p>
                  </a:txBody>
                  <a:tcPr marL="0" marR="0" marT="0" marB="1"/>
                </a:tc>
                <a:tc>
                  <a:txBody>
                    <a:bodyPr/>
                    <a:p>
                      <a:pPr marL="0" algn="ctr">
                        <a:buNone/>
                      </a:pPr>
                      <a:r>
                        <a:rPr lang="en-US" altLang="zh-CN" sz="2400" u="none"/>
                        <a:t>6</a:t>
                      </a:r>
                      <a:endParaRPr lang="en-US" altLang="zh-CN" sz="2400" u="none"/>
                    </a:p>
                  </a:txBody>
                  <a:tcPr marL="0" marR="0" marT="0" marB="1"/>
                </a:tc>
                <a:tc>
                  <a:txBody>
                    <a:bodyPr/>
                    <a:p>
                      <a:pPr marL="0" algn="ctr">
                        <a:buNone/>
                      </a:pPr>
                      <a:r>
                        <a:rPr lang="en-US" altLang="zh-CN" sz="2400" u="none" dirty="0"/>
                        <a:t>9</a:t>
                      </a:r>
                      <a:endParaRPr lang="en-US" altLang="zh-CN" sz="2400" u="none" dirty="0"/>
                    </a:p>
                  </a:txBody>
                  <a:tcPr marL="0" marR="0" marT="0" marB="1"/>
                </a:tc>
                <a:tc>
                  <a:txBody>
                    <a:bodyPr/>
                    <a:p>
                      <a:pPr marL="0" algn="ctr">
                        <a:buNone/>
                      </a:pPr>
                      <a:r>
                        <a:rPr lang="en-US" altLang="zh-CN" sz="2400" u="none" dirty="0"/>
                        <a:t>85</a:t>
                      </a:r>
                      <a:endParaRPr lang="en-US" altLang="zh-CN" sz="2400" u="none" dirty="0"/>
                    </a:p>
                  </a:txBody>
                  <a:tcPr marL="0" marR="0" marT="0" marB="1"/>
                </a:tc>
              </a:tr>
              <a:tr h="344170">
                <a:tc>
                  <a:txBody>
                    <a:bodyPr/>
                    <a:p>
                      <a:pPr marL="0" algn="ctr">
                        <a:buNone/>
                      </a:pPr>
                      <a:r>
                        <a:rPr lang="en-US" altLang="zh-CN" sz="2400" u="none"/>
                        <a:t>东汉</a:t>
                      </a:r>
                      <a:endParaRPr lang="en-US" altLang="zh-CN" sz="2400" u="none"/>
                    </a:p>
                  </a:txBody>
                  <a:tcPr marL="0" marR="0" marT="0" marB="1"/>
                </a:tc>
                <a:tc>
                  <a:txBody>
                    <a:bodyPr/>
                    <a:p>
                      <a:pPr marL="0" algn="ctr">
                        <a:buNone/>
                      </a:pPr>
                      <a:r>
                        <a:rPr lang="en-US" altLang="zh-CN" sz="2400" u="none"/>
                        <a:t>10</a:t>
                      </a:r>
                      <a:endParaRPr lang="en-US" altLang="zh-CN" sz="2400" u="none"/>
                    </a:p>
                  </a:txBody>
                  <a:tcPr marL="0" marR="0" marT="0" marB="1"/>
                </a:tc>
                <a:tc>
                  <a:txBody>
                    <a:bodyPr/>
                    <a:p>
                      <a:pPr marL="0" algn="ctr">
                        <a:buNone/>
                      </a:pPr>
                      <a:r>
                        <a:rPr lang="en-US" altLang="zh-CN" sz="2400" u="none"/>
                        <a:t>14</a:t>
                      </a:r>
                      <a:endParaRPr lang="en-US" altLang="zh-CN" sz="2400" u="none"/>
                    </a:p>
                  </a:txBody>
                  <a:tcPr marL="0" marR="0" marT="0" marB="1"/>
                </a:tc>
                <a:tc>
                  <a:txBody>
                    <a:bodyPr/>
                    <a:p>
                      <a:pPr marL="0" algn="ctr">
                        <a:buNone/>
                      </a:pPr>
                      <a:r>
                        <a:rPr lang="en-US" altLang="zh-CN" sz="2400" u="none" dirty="0"/>
                        <a:t>76</a:t>
                      </a:r>
                      <a:endParaRPr lang="en-US" altLang="zh-CN" sz="2400" u="none" dirty="0"/>
                    </a:p>
                  </a:txBody>
                  <a:tcPr marL="0" marR="0" marT="0" marB="1"/>
                </a:tc>
              </a:tr>
              <a:tr h="365760">
                <a:tc>
                  <a:txBody>
                    <a:bodyPr/>
                    <a:p>
                      <a:pPr marL="0" algn="ctr">
                        <a:buNone/>
                      </a:pPr>
                      <a:r>
                        <a:rPr lang="en-US" altLang="zh-CN" sz="2400" u="none"/>
                        <a:t>魏、西晋</a:t>
                      </a:r>
                      <a:endParaRPr lang="en-US" altLang="zh-CN" sz="2400" u="none"/>
                    </a:p>
                  </a:txBody>
                  <a:tcPr marL="0" marR="0" marT="0" marB="1"/>
                </a:tc>
                <a:tc>
                  <a:txBody>
                    <a:bodyPr/>
                    <a:p>
                      <a:pPr marL="0" algn="ctr">
                        <a:buNone/>
                      </a:pPr>
                      <a:r>
                        <a:rPr lang="en-US" altLang="zh-CN" sz="2400" u="none"/>
                        <a:t>13</a:t>
                      </a:r>
                      <a:endParaRPr lang="en-US" altLang="zh-CN" sz="2400" u="none"/>
                    </a:p>
                  </a:txBody>
                  <a:tcPr marL="0" marR="0" marT="0" marB="1"/>
                </a:tc>
                <a:tc>
                  <a:txBody>
                    <a:bodyPr/>
                    <a:p>
                      <a:pPr marL="0" algn="ctr">
                        <a:buNone/>
                      </a:pPr>
                      <a:r>
                        <a:rPr lang="en-US" altLang="zh-CN" sz="2400" u="none"/>
                        <a:t>1</a:t>
                      </a:r>
                      <a:endParaRPr lang="en-US" altLang="zh-CN" sz="2400" u="none"/>
                    </a:p>
                  </a:txBody>
                  <a:tcPr marL="0" marR="0" marT="0" marB="1"/>
                </a:tc>
                <a:tc>
                  <a:txBody>
                    <a:bodyPr/>
                    <a:p>
                      <a:pPr marL="0" algn="ctr">
                        <a:buNone/>
                      </a:pPr>
                      <a:r>
                        <a:rPr lang="en-US" altLang="zh-CN" sz="2400" u="none" dirty="0"/>
                        <a:t>86</a:t>
                      </a:r>
                      <a:endParaRPr lang="en-US" altLang="zh-CN" sz="2400" u="none" dirty="0"/>
                    </a:p>
                  </a:txBody>
                  <a:tcPr marL="0" marR="0" marT="0" marB="1"/>
                </a:tc>
              </a:tr>
              <a:tr h="344170">
                <a:tc>
                  <a:txBody>
                    <a:bodyPr/>
                    <a:p>
                      <a:pPr marL="0" algn="ctr">
                        <a:buNone/>
                      </a:pPr>
                      <a:r>
                        <a:rPr lang="en-US" altLang="zh-CN" sz="2400" u="none"/>
                        <a:t>南北朝</a:t>
                      </a:r>
                      <a:endParaRPr lang="en-US" altLang="zh-CN" sz="2400" u="none"/>
                    </a:p>
                  </a:txBody>
                  <a:tcPr marL="0" marR="0" marT="0" marB="1"/>
                </a:tc>
                <a:tc>
                  <a:txBody>
                    <a:bodyPr/>
                    <a:p>
                      <a:pPr marL="0" algn="ctr">
                        <a:buNone/>
                      </a:pPr>
                      <a:r>
                        <a:rPr lang="en-US" altLang="zh-CN" sz="2400" u="none"/>
                        <a:t>15</a:t>
                      </a:r>
                      <a:endParaRPr lang="en-US" altLang="zh-CN" sz="2400" u="none"/>
                    </a:p>
                  </a:txBody>
                  <a:tcPr marL="0" marR="0" marT="0" marB="1"/>
                </a:tc>
                <a:tc>
                  <a:txBody>
                    <a:bodyPr/>
                    <a:p>
                      <a:pPr marL="0" algn="ctr">
                        <a:buNone/>
                      </a:pPr>
                      <a:r>
                        <a:rPr lang="en-US" altLang="zh-CN" sz="2400" u="none"/>
                        <a:t>13</a:t>
                      </a:r>
                      <a:endParaRPr lang="en-US" altLang="zh-CN" sz="2400" u="none"/>
                    </a:p>
                  </a:txBody>
                  <a:tcPr marL="0" marR="0" marT="0" marB="1"/>
                </a:tc>
                <a:tc>
                  <a:txBody>
                    <a:bodyPr/>
                    <a:p>
                      <a:pPr marL="0" algn="ctr">
                        <a:buNone/>
                      </a:pPr>
                      <a:r>
                        <a:rPr lang="en-US" altLang="zh-CN" sz="2400" u="none" dirty="0"/>
                        <a:t>72</a:t>
                      </a:r>
                      <a:endParaRPr lang="en-US" altLang="zh-CN" sz="2400" u="none" dirty="0"/>
                    </a:p>
                  </a:txBody>
                  <a:tcPr marL="0" marR="0" marT="0" marB="1"/>
                </a:tc>
              </a:tr>
              <a:tr h="344170">
                <a:tc>
                  <a:txBody>
                    <a:bodyPr/>
                    <a:p>
                      <a:pPr marL="0" algn="ctr">
                        <a:buNone/>
                      </a:pPr>
                      <a:r>
                        <a:rPr lang="en-US" altLang="zh-CN" sz="2400" u="none"/>
                        <a:t>隋</a:t>
                      </a:r>
                      <a:endParaRPr lang="en-US" altLang="zh-CN" sz="2400" u="none"/>
                    </a:p>
                  </a:txBody>
                  <a:tcPr marL="0" marR="0" marT="0" marB="1"/>
                </a:tc>
                <a:tc>
                  <a:txBody>
                    <a:bodyPr/>
                    <a:p>
                      <a:pPr marL="0" algn="ctr">
                        <a:buNone/>
                      </a:pPr>
                      <a:r>
                        <a:rPr lang="en-US" altLang="zh-CN" sz="2400" u="none"/>
                        <a:t>2</a:t>
                      </a:r>
                      <a:endParaRPr lang="en-US" altLang="zh-CN" sz="2400" u="none"/>
                    </a:p>
                  </a:txBody>
                  <a:tcPr marL="0" marR="0" marT="0" marB="1"/>
                </a:tc>
                <a:tc>
                  <a:txBody>
                    <a:bodyPr/>
                    <a:p>
                      <a:pPr marL="0" algn="ctr">
                        <a:buNone/>
                      </a:pPr>
                      <a:r>
                        <a:rPr lang="en-US" altLang="zh-CN" sz="2400" u="none"/>
                        <a:t>0</a:t>
                      </a:r>
                      <a:endParaRPr lang="en-US" altLang="zh-CN" sz="2400" u="none"/>
                    </a:p>
                  </a:txBody>
                  <a:tcPr marL="0" marR="0" marT="0" marB="1"/>
                </a:tc>
                <a:tc>
                  <a:txBody>
                    <a:bodyPr/>
                    <a:p>
                      <a:pPr marL="0" algn="ctr">
                        <a:buNone/>
                      </a:pPr>
                      <a:r>
                        <a:rPr lang="en-US" altLang="zh-CN" sz="2400" u="none" dirty="0"/>
                        <a:t>98</a:t>
                      </a:r>
                      <a:endParaRPr lang="en-US" altLang="zh-CN" sz="2400" u="none" dirty="0"/>
                    </a:p>
                  </a:txBody>
                  <a:tcPr marL="0" marR="0" marT="0" marB="1"/>
                </a:tc>
              </a:tr>
              <a:tr h="343535">
                <a:tc>
                  <a:txBody>
                    <a:bodyPr/>
                    <a:p>
                      <a:pPr marL="0" algn="ctr">
                        <a:buNone/>
                      </a:pPr>
                      <a:r>
                        <a:rPr lang="en-US" altLang="zh-CN" sz="2400" u="none"/>
                        <a:t>唐</a:t>
                      </a:r>
                      <a:endParaRPr lang="en-US" altLang="zh-CN" sz="2400" u="none"/>
                    </a:p>
                  </a:txBody>
                  <a:tcPr marL="0" marR="0" marT="0" marB="1"/>
                </a:tc>
                <a:tc>
                  <a:txBody>
                    <a:bodyPr/>
                    <a:p>
                      <a:pPr marL="0" algn="ctr">
                        <a:buNone/>
                      </a:pPr>
                      <a:r>
                        <a:rPr lang="en-US" altLang="zh-CN" sz="2400" u="none"/>
                        <a:t>8</a:t>
                      </a:r>
                      <a:endParaRPr lang="en-US" altLang="zh-CN" sz="2400" u="none"/>
                    </a:p>
                  </a:txBody>
                  <a:tcPr marL="0" marR="0" marT="0" marB="1"/>
                </a:tc>
                <a:tc>
                  <a:txBody>
                    <a:bodyPr/>
                    <a:p>
                      <a:pPr marL="0" algn="ctr">
                        <a:buNone/>
                      </a:pPr>
                      <a:r>
                        <a:rPr lang="en-US" altLang="zh-CN" sz="2400" u="none"/>
                        <a:t>11</a:t>
                      </a:r>
                      <a:endParaRPr lang="en-US" altLang="zh-CN" sz="2400" u="none"/>
                    </a:p>
                  </a:txBody>
                  <a:tcPr marL="0" marR="0" marT="0" marB="1"/>
                </a:tc>
                <a:tc>
                  <a:txBody>
                    <a:bodyPr/>
                    <a:p>
                      <a:pPr marL="0" algn="ctr">
                        <a:buNone/>
                      </a:pPr>
                      <a:r>
                        <a:rPr lang="en-US" altLang="zh-CN" sz="2400" u="none" dirty="0"/>
                        <a:t>81</a:t>
                      </a:r>
                      <a:endParaRPr lang="en-US" altLang="zh-CN" sz="2400" u="none" dirty="0"/>
                    </a:p>
                  </a:txBody>
                  <a:tcPr marL="0" marR="0" marT="0" marB="1"/>
                </a:tc>
              </a:tr>
              <a:tr h="344170">
                <a:tc>
                  <a:txBody>
                    <a:bodyPr/>
                    <a:p>
                      <a:pPr marL="0" algn="ctr">
                        <a:buNone/>
                      </a:pPr>
                      <a:r>
                        <a:rPr lang="en-US" altLang="zh-CN" sz="2400" u="none"/>
                        <a:t>五代</a:t>
                      </a:r>
                      <a:endParaRPr lang="en-US" altLang="zh-CN" sz="2400" u="none"/>
                    </a:p>
                  </a:txBody>
                  <a:tcPr marL="0" marR="0" marT="0" marB="1"/>
                </a:tc>
                <a:tc>
                  <a:txBody>
                    <a:bodyPr/>
                    <a:p>
                      <a:pPr marL="0" algn="ctr">
                        <a:buNone/>
                      </a:pPr>
                      <a:r>
                        <a:rPr lang="en-US" altLang="zh-CN" sz="2400" u="none"/>
                        <a:t>/</a:t>
                      </a:r>
                      <a:endParaRPr lang="en-US" altLang="zh-CN" sz="2400" u="none"/>
                    </a:p>
                  </a:txBody>
                  <a:tcPr marL="0" marR="0" marT="0" marB="1"/>
                </a:tc>
                <a:tc>
                  <a:txBody>
                    <a:bodyPr/>
                    <a:p>
                      <a:pPr marL="0" algn="ctr">
                        <a:buNone/>
                      </a:pPr>
                      <a:r>
                        <a:rPr lang="en-US" altLang="zh-CN" sz="2400" u="none"/>
                        <a:t>/</a:t>
                      </a:r>
                      <a:endParaRPr lang="en-US" altLang="zh-CN" sz="2400" u="none"/>
                    </a:p>
                  </a:txBody>
                  <a:tcPr marL="0" marR="0" marT="0" marB="1"/>
                </a:tc>
                <a:tc>
                  <a:txBody>
                    <a:bodyPr/>
                    <a:p>
                      <a:pPr marL="0" algn="ctr">
                        <a:buNone/>
                      </a:pPr>
                      <a:r>
                        <a:rPr lang="en-US" altLang="zh-CN" sz="2400" u="none" dirty="0"/>
                        <a:t>/</a:t>
                      </a:r>
                      <a:endParaRPr lang="en-US" altLang="zh-CN" sz="2400" u="none" dirty="0"/>
                    </a:p>
                  </a:txBody>
                  <a:tcPr marL="0" marR="0" marT="0" marB="1"/>
                </a:tc>
              </a:tr>
              <a:tr h="344170">
                <a:tc>
                  <a:txBody>
                    <a:bodyPr/>
                    <a:p>
                      <a:pPr marL="0" algn="ctr">
                        <a:buNone/>
                      </a:pPr>
                      <a:r>
                        <a:rPr lang="en-US" altLang="zh-CN" sz="2400" u="none"/>
                        <a:t>北宋</a:t>
                      </a:r>
                      <a:endParaRPr lang="en-US" altLang="zh-CN" sz="2400" u="none"/>
                    </a:p>
                  </a:txBody>
                  <a:tcPr marL="0" marR="0" marT="0" marB="1"/>
                </a:tc>
                <a:tc>
                  <a:txBody>
                    <a:bodyPr/>
                    <a:p>
                      <a:pPr marL="0" algn="ctr">
                        <a:buNone/>
                      </a:pPr>
                      <a:r>
                        <a:rPr lang="en-US" altLang="zh-CN" sz="2400" u="none"/>
                        <a:t>4</a:t>
                      </a:r>
                      <a:endParaRPr lang="en-US" altLang="zh-CN" sz="2400" u="none"/>
                    </a:p>
                  </a:txBody>
                  <a:tcPr marL="0" marR="0" marT="0" marB="1"/>
                </a:tc>
                <a:tc>
                  <a:txBody>
                    <a:bodyPr/>
                    <a:p>
                      <a:pPr marL="0" algn="ctr">
                        <a:buNone/>
                      </a:pPr>
                      <a:r>
                        <a:rPr lang="en-US" altLang="zh-CN" sz="2400" u="none"/>
                        <a:t>6</a:t>
                      </a:r>
                      <a:endParaRPr lang="en-US" altLang="zh-CN" sz="2400" u="none"/>
                    </a:p>
                  </a:txBody>
                  <a:tcPr marL="0" marR="0" marT="0" marB="1"/>
                </a:tc>
                <a:tc>
                  <a:txBody>
                    <a:bodyPr/>
                    <a:p>
                      <a:pPr marL="0" algn="ctr">
                        <a:buNone/>
                      </a:pPr>
                      <a:r>
                        <a:rPr lang="en-US" altLang="zh-CN" sz="2400" u="none" dirty="0"/>
                        <a:t>90</a:t>
                      </a:r>
                      <a:endParaRPr lang="en-US" altLang="zh-CN" sz="2400" u="none" dirty="0"/>
                    </a:p>
                  </a:txBody>
                  <a:tcPr marL="0" marR="0" marT="0" marB="1"/>
                </a:tc>
              </a:tr>
              <a:tr h="344805">
                <a:tc>
                  <a:txBody>
                    <a:bodyPr/>
                    <a:p>
                      <a:pPr marL="0" algn="ctr">
                        <a:buNone/>
                      </a:pPr>
                      <a:r>
                        <a:rPr lang="en-US" altLang="zh-CN" sz="2400" u="none"/>
                        <a:t>南宋</a:t>
                      </a:r>
                      <a:endParaRPr lang="en-US" altLang="zh-CN" sz="2400" u="none"/>
                    </a:p>
                  </a:txBody>
                  <a:tcPr marL="0" marR="0" marT="0" marB="1"/>
                </a:tc>
                <a:tc>
                  <a:txBody>
                    <a:bodyPr/>
                    <a:p>
                      <a:pPr marL="0" algn="ctr">
                        <a:buNone/>
                      </a:pPr>
                      <a:r>
                        <a:rPr lang="en-US" altLang="zh-CN" sz="2400" u="none"/>
                        <a:t>19</a:t>
                      </a:r>
                      <a:endParaRPr lang="en-US" altLang="zh-CN" sz="2400" u="none"/>
                    </a:p>
                  </a:txBody>
                  <a:tcPr marL="0" marR="0" marT="0" marB="1"/>
                </a:tc>
                <a:tc>
                  <a:txBody>
                    <a:bodyPr/>
                    <a:p>
                      <a:pPr marL="0" algn="ctr">
                        <a:buNone/>
                      </a:pPr>
                      <a:r>
                        <a:rPr lang="en-US" altLang="zh-CN" sz="2400" u="none"/>
                        <a:t>7</a:t>
                      </a:r>
                      <a:endParaRPr lang="en-US" altLang="zh-CN" sz="2400" u="none"/>
                    </a:p>
                  </a:txBody>
                  <a:tcPr marL="0" marR="0" marT="0" marB="1"/>
                </a:tc>
                <a:tc>
                  <a:txBody>
                    <a:bodyPr/>
                    <a:p>
                      <a:pPr marL="0" algn="ctr">
                        <a:buNone/>
                      </a:pPr>
                      <a:r>
                        <a:rPr lang="en-US" altLang="zh-CN" sz="2400" u="none" dirty="0"/>
                        <a:t>74</a:t>
                      </a:r>
                      <a:endParaRPr lang="en-US" altLang="zh-CN" sz="2400" u="none" dirty="0"/>
                    </a:p>
                  </a:txBody>
                  <a:tcPr marL="0" marR="0" marT="0" marB="1"/>
                </a:tc>
              </a:tr>
              <a:tr h="344170">
                <a:tc>
                  <a:txBody>
                    <a:bodyPr/>
                    <a:p>
                      <a:pPr marL="0" algn="ctr">
                        <a:buNone/>
                      </a:pPr>
                      <a:r>
                        <a:rPr lang="en-US" altLang="zh-CN" sz="2400" u="none"/>
                        <a:t>元</a:t>
                      </a:r>
                      <a:endParaRPr lang="en-US" altLang="zh-CN" sz="2400" u="none"/>
                    </a:p>
                  </a:txBody>
                  <a:tcPr marL="0" marR="0" marT="0" marB="1"/>
                </a:tc>
                <a:tc>
                  <a:txBody>
                    <a:bodyPr/>
                    <a:p>
                      <a:pPr marL="0" algn="ctr">
                        <a:buNone/>
                      </a:pPr>
                      <a:r>
                        <a:rPr lang="en-US" altLang="zh-CN" sz="2400" u="none"/>
                        <a:t>8</a:t>
                      </a:r>
                      <a:endParaRPr lang="en-US" altLang="zh-CN" sz="2400" u="none"/>
                    </a:p>
                  </a:txBody>
                  <a:tcPr marL="0" marR="0" marT="0" marB="1"/>
                </a:tc>
                <a:tc>
                  <a:txBody>
                    <a:bodyPr/>
                    <a:p>
                      <a:pPr marL="0" algn="ctr">
                        <a:buNone/>
                      </a:pPr>
                      <a:r>
                        <a:rPr lang="en-US" altLang="zh-CN" sz="2400" u="none"/>
                        <a:t>12</a:t>
                      </a:r>
                      <a:endParaRPr lang="en-US" altLang="zh-CN" sz="2400" u="none"/>
                    </a:p>
                  </a:txBody>
                  <a:tcPr marL="0" marR="0" marT="0" marB="1"/>
                </a:tc>
                <a:tc>
                  <a:txBody>
                    <a:bodyPr/>
                    <a:p>
                      <a:pPr marL="0" algn="ctr">
                        <a:buNone/>
                      </a:pPr>
                      <a:r>
                        <a:rPr lang="en-US" altLang="zh-CN" sz="2400" u="none" dirty="0"/>
                        <a:t>80</a:t>
                      </a:r>
                      <a:endParaRPr lang="en-US" altLang="zh-CN" sz="2400" u="none" dirty="0"/>
                    </a:p>
                  </a:txBody>
                  <a:tcPr marL="0" marR="0" marT="0" marB="1"/>
                </a:tc>
              </a:tr>
              <a:tr h="343535">
                <a:tc>
                  <a:txBody>
                    <a:bodyPr/>
                    <a:p>
                      <a:pPr marL="0" algn="ctr">
                        <a:buNone/>
                      </a:pPr>
                      <a:r>
                        <a:rPr lang="en-US" altLang="zh-CN" sz="2400" u="none"/>
                        <a:t>明</a:t>
                      </a:r>
                      <a:endParaRPr lang="en-US" altLang="zh-CN" sz="2400" u="none"/>
                    </a:p>
                  </a:txBody>
                  <a:tcPr marL="0" marR="0" marT="0" marB="1"/>
                </a:tc>
                <a:tc>
                  <a:txBody>
                    <a:bodyPr/>
                    <a:p>
                      <a:pPr marL="0" algn="ctr">
                        <a:buNone/>
                      </a:pPr>
                      <a:r>
                        <a:rPr lang="en-US" altLang="zh-CN" sz="2400" u="none"/>
                        <a:t>16</a:t>
                      </a:r>
                      <a:endParaRPr lang="en-US" altLang="zh-CN" sz="2400" u="none"/>
                    </a:p>
                  </a:txBody>
                  <a:tcPr marL="0" marR="0" marT="0" marB="1"/>
                </a:tc>
                <a:tc>
                  <a:txBody>
                    <a:bodyPr/>
                    <a:p>
                      <a:pPr marL="0" algn="ctr">
                        <a:buNone/>
                      </a:pPr>
                      <a:r>
                        <a:rPr lang="en-US" altLang="zh-CN" sz="2400" u="none"/>
                        <a:t>3</a:t>
                      </a:r>
                      <a:endParaRPr lang="en-US" altLang="zh-CN" sz="2400" u="none"/>
                    </a:p>
                  </a:txBody>
                  <a:tcPr marL="0" marR="0" marT="0" marB="1"/>
                </a:tc>
                <a:tc>
                  <a:txBody>
                    <a:bodyPr/>
                    <a:p>
                      <a:pPr marL="0" algn="ctr">
                        <a:buNone/>
                      </a:pPr>
                      <a:r>
                        <a:rPr lang="en-US" altLang="zh-CN" sz="2400" u="none" dirty="0"/>
                        <a:t>81</a:t>
                      </a:r>
                      <a:endParaRPr lang="en-US" altLang="zh-CN" sz="2400" u="none" dirty="0"/>
                    </a:p>
                  </a:txBody>
                  <a:tcPr marL="0" marR="0" marT="0" marB="1"/>
                </a:tc>
              </a:tr>
              <a:tr h="344170">
                <a:tc>
                  <a:txBody>
                    <a:bodyPr/>
                    <a:p>
                      <a:pPr marL="0" algn="ctr">
                        <a:buNone/>
                      </a:pPr>
                      <a:r>
                        <a:rPr lang="en-US" altLang="zh-CN" sz="2400" u="none"/>
                        <a:t>清</a:t>
                      </a:r>
                      <a:endParaRPr lang="en-US" altLang="zh-CN" sz="2400" u="none"/>
                    </a:p>
                  </a:txBody>
                  <a:tcPr marL="0" marR="0" marT="0" marB="1"/>
                </a:tc>
                <a:tc>
                  <a:txBody>
                    <a:bodyPr/>
                    <a:p>
                      <a:pPr marL="0" algn="ctr">
                        <a:buNone/>
                      </a:pPr>
                      <a:r>
                        <a:rPr lang="en-US" altLang="zh-CN" sz="2400" u="none"/>
                        <a:t>40</a:t>
                      </a:r>
                      <a:endParaRPr lang="en-US" altLang="zh-CN" sz="2400" u="none"/>
                    </a:p>
                  </a:txBody>
                  <a:tcPr marL="0" marR="0" marT="0" marB="1"/>
                </a:tc>
                <a:tc>
                  <a:txBody>
                    <a:bodyPr/>
                    <a:p>
                      <a:pPr marL="0" algn="ctr">
                        <a:buNone/>
                      </a:pPr>
                      <a:r>
                        <a:rPr lang="en-US" altLang="zh-CN" sz="2400" u="none"/>
                        <a:t>1</a:t>
                      </a:r>
                      <a:endParaRPr lang="en-US" altLang="zh-CN" sz="2400" u="none"/>
                    </a:p>
                  </a:txBody>
                  <a:tcPr marL="0" marR="0" marT="0" marB="1"/>
                </a:tc>
                <a:tc>
                  <a:txBody>
                    <a:bodyPr/>
                    <a:p>
                      <a:pPr marL="0" algn="ctr">
                        <a:buNone/>
                      </a:pPr>
                      <a:r>
                        <a:rPr lang="en-US" altLang="zh-CN" sz="2400" u="none" dirty="0"/>
                        <a:t>59</a:t>
                      </a:r>
                      <a:endParaRPr lang="en-US" altLang="zh-CN" sz="2400" u="none" dirty="0"/>
                    </a:p>
                  </a:txBody>
                  <a:tcPr marL="0" marR="0" marT="0" marB="1"/>
                </a:tc>
              </a:tr>
            </a:tbl>
          </a:graphicData>
        </a:graphic>
      </p:graphicFrame>
      <p:graphicFrame>
        <p:nvGraphicFramePr>
          <p:cNvPr id="9" name="表格 8"/>
          <p:cNvGraphicFramePr>
            <a:graphicFrameLocks noGrp="1"/>
          </p:cNvGraphicFramePr>
          <p:nvPr/>
        </p:nvGraphicFramePr>
        <p:xfrm>
          <a:off x="4547870" y="6486525"/>
          <a:ext cx="3590290" cy="365760"/>
        </p:xfrm>
        <a:graphic>
          <a:graphicData uri="http://schemas.openxmlformats.org/drawingml/2006/table">
            <a:tbl>
              <a:tblPr firstRow="1" bandRow="1">
                <a:tableStyleId>{5940675A-B579-460E-94D1-54222C63F5DA}</a:tableStyleId>
              </a:tblPr>
              <a:tblGrid>
                <a:gridCol w="1212215"/>
                <a:gridCol w="798195"/>
                <a:gridCol w="727710"/>
                <a:gridCol w="852170"/>
              </a:tblGrid>
              <a:tr h="365760">
                <a:tc>
                  <a:txBody>
                    <a:bodyPr/>
                    <a:p>
                      <a:pPr marL="0" algn="ctr">
                        <a:buNone/>
                      </a:pPr>
                      <a:r>
                        <a:rPr lang="en-US" altLang="zh-CN" sz="2400" u="none" dirty="0" err="1"/>
                        <a:t>平均</a:t>
                      </a:r>
                      <a:endParaRPr lang="en-US" altLang="zh-CN" sz="2400" u="none" dirty="0" err="1"/>
                    </a:p>
                  </a:txBody>
                  <a:tcPr marL="0" marR="0" marT="0" marB="1"/>
                </a:tc>
                <a:tc>
                  <a:txBody>
                    <a:bodyPr/>
                    <a:p>
                      <a:pPr marL="0" algn="ctr">
                        <a:buNone/>
                      </a:pPr>
                      <a:r>
                        <a:rPr lang="en-US" altLang="zh-CN" sz="2400" u="none" dirty="0"/>
                        <a:t>13</a:t>
                      </a:r>
                      <a:endParaRPr lang="en-US" altLang="zh-CN" sz="2400" u="none" dirty="0"/>
                    </a:p>
                  </a:txBody>
                  <a:tcPr marL="0" marR="0" marT="0" marB="1"/>
                </a:tc>
                <a:tc>
                  <a:txBody>
                    <a:bodyPr/>
                    <a:p>
                      <a:pPr marL="0" algn="ctr">
                        <a:buNone/>
                      </a:pPr>
                      <a:r>
                        <a:rPr lang="en-US" altLang="zh-CN" sz="2400" u="none" dirty="0"/>
                        <a:t>7</a:t>
                      </a:r>
                      <a:endParaRPr lang="en-US" altLang="zh-CN" sz="2400" u="none" dirty="0"/>
                    </a:p>
                  </a:txBody>
                  <a:tcPr marL="0" marR="0" marT="0" marB="1"/>
                </a:tc>
                <a:tc>
                  <a:txBody>
                    <a:bodyPr/>
                    <a:p>
                      <a:pPr marL="0" algn="ctr">
                        <a:buNone/>
                      </a:pPr>
                      <a:r>
                        <a:rPr lang="en-US" altLang="zh-CN" sz="2400" u="none" dirty="0"/>
                        <a:t>80</a:t>
                      </a:r>
                      <a:endParaRPr lang="en-US" altLang="zh-CN" sz="2400" u="none" dirty="0"/>
                    </a:p>
                  </a:txBody>
                  <a:tcPr marL="0" marR="0" marT="0" marB="1"/>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6625" name="文本框 1726465"/>
          <p:cNvSpPr txBox="1"/>
          <p:nvPr/>
        </p:nvSpPr>
        <p:spPr>
          <a:xfrm>
            <a:off x="361633" y="619443"/>
            <a:ext cx="8640762" cy="521970"/>
          </a:xfrm>
          <a:prstGeom prst="rect">
            <a:avLst/>
          </a:prstGeom>
          <a:noFill/>
          <a:ln w="9525">
            <a:noFill/>
          </a:ln>
        </p:spPr>
        <p:txBody>
          <a:bodyPr anchor="t">
            <a:spAutoFit/>
          </a:bodyPr>
          <a:p>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问题：下列材料反映了中国古代科技的特点是什么？</a:t>
            </a:r>
            <a:endPar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
        <p:nvSpPr>
          <p:cNvPr id="26626" name="文本框 1726465"/>
          <p:cNvSpPr txBox="1"/>
          <p:nvPr/>
        </p:nvSpPr>
        <p:spPr>
          <a:xfrm>
            <a:off x="395288" y="100330"/>
            <a:ext cx="8640762" cy="519113"/>
          </a:xfrm>
          <a:prstGeom prst="rect">
            <a:avLst/>
          </a:prstGeom>
          <a:noFill/>
          <a:ln w="9525">
            <a:noFill/>
          </a:ln>
        </p:spPr>
        <p:txBody>
          <a:bodyPr anchor="t">
            <a:spAutoFit/>
          </a:bodyPr>
          <a:p>
            <a:r>
              <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rPr>
              <a:t>四、透过四大发明看中国古代科技的特点</a:t>
            </a:r>
            <a:endParaRPr lang="zh-CN" altLang="en-US" sz="2800" b="1" dirty="0">
              <a:solidFill>
                <a:schemeClr val="tx1"/>
              </a:solidFill>
              <a:latin typeface="Arial" panose="020B0604020202020204" pitchFamily="34" charset="0"/>
              <a:ea typeface="黑体" panose="02010609060101010101" pitchFamily="2" charset="-122"/>
              <a:sym typeface="Arial" panose="020B0604020202020204" pitchFamily="34" charset="0"/>
            </a:endParaRPr>
          </a:p>
        </p:txBody>
      </p:sp>
      <p:sp>
        <p:nvSpPr>
          <p:cNvPr id="26627" name="文本框 1726465"/>
          <p:cNvSpPr txBox="1"/>
          <p:nvPr/>
        </p:nvSpPr>
        <p:spPr>
          <a:xfrm>
            <a:off x="252095" y="1141730"/>
            <a:ext cx="8783955" cy="2245360"/>
          </a:xfrm>
          <a:prstGeom prst="rect">
            <a:avLst/>
          </a:prstGeom>
          <a:noFill/>
          <a:ln w="9525">
            <a:noFill/>
          </a:ln>
        </p:spPr>
        <p:txBody>
          <a:bodyPr wrap="square" anchor="t">
            <a:spAutoFit/>
          </a:bodyPr>
          <a:p>
            <a:r>
              <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rPr>
              <a:t>    </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西方科学的发展是以两个伟大的成就为基础，那就是：希腊哲学家发明形式逻辑体系（在欧几里得几何学中）以及通过系统的实验发现有可能找出因果关系（在文艺复兴时期）。</a:t>
            </a:r>
            <a:endPar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a:p>
            <a:pPr algn="r"/>
            <a:r>
              <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rPr>
              <a:t>——《</a:t>
            </a:r>
            <a:r>
              <a:rPr lang="zh-CN" altLang="en-US" sz="2800" b="1" dirty="0">
                <a:solidFill>
                  <a:schemeClr val="tx1"/>
                </a:solidFill>
                <a:latin typeface="黑体" panose="02010609060101010101" pitchFamily="2" charset="-122"/>
                <a:ea typeface="黑体" panose="02010609060101010101" pitchFamily="2" charset="-122"/>
                <a:sym typeface="宋体" panose="02010600030101010101" pitchFamily="2" charset="-122"/>
              </a:rPr>
              <a:t>爱因斯坦文集</a:t>
            </a:r>
            <a:r>
              <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rPr>
              <a:t>》</a:t>
            </a:r>
            <a:endParaRPr lang="en-US" altLang="zh-CN" sz="2800" b="1" dirty="0">
              <a:solidFill>
                <a:schemeClr val="tx1"/>
              </a:solidFill>
              <a:latin typeface="黑体" panose="02010609060101010101" pitchFamily="2" charset="-122"/>
              <a:ea typeface="黑体" panose="02010609060101010101" pitchFamily="2" charset="-122"/>
              <a:sym typeface="宋体" panose="02010600030101010101" pitchFamily="2" charset="-122"/>
            </a:endParaRPr>
          </a:p>
        </p:txBody>
      </p:sp>
      <p:sp>
        <p:nvSpPr>
          <p:cNvPr id="2" name="文本框 1726465"/>
          <p:cNvSpPr txBox="1"/>
          <p:nvPr/>
        </p:nvSpPr>
        <p:spPr>
          <a:xfrm>
            <a:off x="467360" y="3653155"/>
            <a:ext cx="8070850" cy="2848610"/>
          </a:xfrm>
          <a:prstGeom prst="rect">
            <a:avLst/>
          </a:prstGeom>
          <a:noFill/>
          <a:ln w="9525">
            <a:noFill/>
          </a:ln>
        </p:spPr>
        <p:txBody>
          <a:bodyPr wrap="square" anchor="t">
            <a:spAutoFit/>
          </a:bodyPr>
          <a:p>
            <a:pPr>
              <a:lnSpc>
                <a:spcPct val="140000"/>
              </a:lnSpc>
            </a:pPr>
            <a:r>
              <a:rPr lang="zh-CN" altLang="en-US" sz="3200" b="1" dirty="0">
                <a:solidFill>
                  <a:srgbClr val="FF0000"/>
                </a:solidFill>
                <a:latin typeface="黑体" panose="02010609060101010101" pitchFamily="2" charset="-122"/>
                <a:ea typeface="黑体" panose="02010609060101010101" pitchFamily="2" charset="-122"/>
                <a:sym typeface="宋体" panose="02010600030101010101" pitchFamily="2" charset="-122"/>
              </a:rPr>
              <a:t>中国古代科技的特点：</a:t>
            </a:r>
            <a:endParaRPr lang="zh-CN" altLang="en-US" sz="3200" b="1" dirty="0">
              <a:solidFill>
                <a:srgbClr val="FF0000"/>
              </a:solidFill>
              <a:latin typeface="黑体" panose="02010609060101010101" pitchFamily="2" charset="-122"/>
              <a:ea typeface="黑体" panose="02010609060101010101" pitchFamily="2" charset="-122"/>
              <a:sym typeface="宋体" panose="02010600030101010101" pitchFamily="2" charset="-122"/>
            </a:endParaRPr>
          </a:p>
          <a:p>
            <a:pPr>
              <a:lnSpc>
                <a:spcPct val="140000"/>
              </a:lnSpc>
            </a:pPr>
            <a:r>
              <a:rPr lang="zh-CN" altLang="en-US" sz="3200" b="1" dirty="0">
                <a:solidFill>
                  <a:srgbClr val="FF0000"/>
                </a:solidFill>
                <a:latin typeface="黑体" panose="02010609060101010101" pitchFamily="2" charset="-122"/>
                <a:ea typeface="黑体" panose="02010609060101010101" pitchFamily="2" charset="-122"/>
                <a:sym typeface="宋体" panose="02010600030101010101" pitchFamily="2" charset="-122"/>
              </a:rPr>
              <a:t>重实用</a:t>
            </a:r>
            <a:r>
              <a:rPr lang="en-US" altLang="zh-CN" sz="3200" b="1" dirty="0">
                <a:solidFill>
                  <a:srgbClr val="FF0000"/>
                </a:solidFill>
                <a:latin typeface="黑体" panose="02010609060101010101" pitchFamily="2" charset="-122"/>
                <a:ea typeface="黑体" panose="02010609060101010101" pitchFamily="2" charset="-122"/>
                <a:sym typeface="宋体" panose="02010600030101010101" pitchFamily="2" charset="-122"/>
              </a:rPr>
              <a:t>(</a:t>
            </a:r>
            <a:r>
              <a:rPr lang="zh-CN" altLang="en-US" sz="3200" b="1" dirty="0">
                <a:solidFill>
                  <a:srgbClr val="FF0000"/>
                </a:solidFill>
                <a:latin typeface="黑体" panose="02010609060101010101" pitchFamily="2" charset="-122"/>
                <a:ea typeface="黑体" panose="02010609060101010101" pitchFamily="2" charset="-122"/>
                <a:sym typeface="宋体" panose="02010600030101010101" pitchFamily="2" charset="-122"/>
              </a:rPr>
              <a:t>服务于农业</a:t>
            </a:r>
            <a:r>
              <a:rPr lang="en-US" altLang="zh-CN" sz="3200" b="1" dirty="0">
                <a:solidFill>
                  <a:srgbClr val="FF0000"/>
                </a:solidFill>
                <a:latin typeface="黑体" panose="02010609060101010101" pitchFamily="2" charset="-122"/>
                <a:ea typeface="黑体" panose="02010609060101010101" pitchFamily="2" charset="-122"/>
                <a:sym typeface="宋体" panose="02010600030101010101" pitchFamily="2" charset="-122"/>
              </a:rPr>
              <a:t>)</a:t>
            </a:r>
            <a:endParaRPr lang="zh-CN" altLang="en-US" sz="3200" b="1" dirty="0">
              <a:solidFill>
                <a:srgbClr val="FF0000"/>
              </a:solidFill>
              <a:latin typeface="黑体" panose="02010609060101010101" pitchFamily="2" charset="-122"/>
              <a:ea typeface="黑体" panose="02010609060101010101" pitchFamily="2" charset="-122"/>
              <a:sym typeface="宋体" panose="02010600030101010101" pitchFamily="2" charset="-122"/>
            </a:endParaRPr>
          </a:p>
          <a:p>
            <a:pPr>
              <a:lnSpc>
                <a:spcPct val="140000"/>
              </a:lnSpc>
            </a:pPr>
            <a:r>
              <a:rPr lang="zh-CN" altLang="en-US" sz="3200" b="1" dirty="0">
                <a:solidFill>
                  <a:srgbClr val="FF0000"/>
                </a:solidFill>
                <a:latin typeface="黑体" panose="02010609060101010101" pitchFamily="2" charset="-122"/>
                <a:ea typeface="黑体" panose="02010609060101010101" pitchFamily="2" charset="-122"/>
                <a:sym typeface="宋体" panose="02010600030101010101" pitchFamily="2" charset="-122"/>
              </a:rPr>
              <a:t>轻理论</a:t>
            </a:r>
            <a:r>
              <a:rPr lang="en-US" altLang="zh-CN" sz="3200" b="1" dirty="0">
                <a:solidFill>
                  <a:srgbClr val="FF0000"/>
                </a:solidFill>
                <a:latin typeface="黑体" panose="02010609060101010101" pitchFamily="2" charset="-122"/>
                <a:ea typeface="黑体" panose="02010609060101010101" pitchFamily="2" charset="-122"/>
                <a:sym typeface="宋体" panose="02010600030101010101" pitchFamily="2" charset="-122"/>
              </a:rPr>
              <a:t>(</a:t>
            </a:r>
            <a:r>
              <a:rPr lang="zh-CN" altLang="zh-CN" sz="3200" b="1" dirty="0">
                <a:solidFill>
                  <a:srgbClr val="FF0000"/>
                </a:solidFill>
                <a:latin typeface="黑体" panose="02010609060101010101" pitchFamily="2" charset="-122"/>
                <a:ea typeface="黑体" panose="02010609060101010101" pitchFamily="2" charset="-122"/>
                <a:sym typeface="宋体" panose="02010600030101010101" pitchFamily="2" charset="-122"/>
              </a:rPr>
              <a:t>总结前代科技</a:t>
            </a:r>
            <a:r>
              <a:rPr lang="en-US" altLang="zh-CN" sz="3200" b="1" dirty="0">
                <a:solidFill>
                  <a:srgbClr val="FF0000"/>
                </a:solidFill>
                <a:latin typeface="黑体" panose="02010609060101010101" pitchFamily="2" charset="-122"/>
                <a:ea typeface="黑体" panose="02010609060101010101" pitchFamily="2" charset="-122"/>
                <a:sym typeface="宋体" panose="02010600030101010101" pitchFamily="2" charset="-122"/>
              </a:rPr>
              <a:t>)</a:t>
            </a:r>
            <a:endParaRPr lang="zh-CN" altLang="en-US" sz="3200" b="1" dirty="0">
              <a:solidFill>
                <a:srgbClr val="FF0000"/>
              </a:solidFill>
              <a:latin typeface="黑体" panose="02010609060101010101" pitchFamily="2" charset="-122"/>
              <a:ea typeface="黑体" panose="02010609060101010101" pitchFamily="2" charset="-122"/>
              <a:sym typeface="宋体" panose="02010600030101010101" pitchFamily="2" charset="-122"/>
            </a:endParaRPr>
          </a:p>
          <a:p>
            <a:pPr>
              <a:lnSpc>
                <a:spcPct val="140000"/>
              </a:lnSpc>
            </a:pPr>
            <a:r>
              <a:rPr lang="zh-CN" altLang="en-US" sz="3200" b="1" dirty="0">
                <a:solidFill>
                  <a:srgbClr val="FF0000"/>
                </a:solidFill>
                <a:latin typeface="黑体" panose="02010609060101010101" pitchFamily="2" charset="-122"/>
                <a:ea typeface="黑体" panose="02010609060101010101" pitchFamily="2" charset="-122"/>
                <a:sym typeface="宋体" panose="02010600030101010101" pitchFamily="2" charset="-122"/>
              </a:rPr>
              <a:t>轻实验</a:t>
            </a:r>
            <a:endParaRPr lang="zh-CN" altLang="en-US" sz="3200" b="1" dirty="0">
              <a:solidFill>
                <a:srgbClr val="FF0000"/>
              </a:solidFill>
              <a:latin typeface="黑体" panose="02010609060101010101" pitchFamily="2" charset="-122"/>
              <a:ea typeface="黑体" panose="02010609060101010101" pitchFamily="2"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aphicFrame>
        <p:nvGraphicFramePr>
          <p:cNvPr id="34819" name="表格 34818"/>
          <p:cNvGraphicFramePr/>
          <p:nvPr/>
        </p:nvGraphicFramePr>
        <p:xfrm>
          <a:off x="538480" y="1487170"/>
          <a:ext cx="8190865" cy="3672840"/>
        </p:xfrm>
        <a:graphic>
          <a:graphicData uri="http://schemas.openxmlformats.org/drawingml/2006/table">
            <a:tbl>
              <a:tblPr/>
              <a:tblGrid>
                <a:gridCol w="8190865"/>
              </a:tblGrid>
              <a:tr h="3225800">
                <a:tc>
                  <a:txBody>
                    <a:bodyPr wrap="square"/>
                    <a:lstStyle>
                      <a:lvl1pPr marL="342900" lvl="0" indent="-342900" algn="l" defTabSz="914400" eaLnBrk="0" fontAlgn="base" latinLnBrk="0" hangingPunct="0">
                        <a:lnSpc>
                          <a:spcPct val="100000"/>
                        </a:lnSpc>
                        <a:spcBef>
                          <a:spcPct val="20000"/>
                        </a:spcBef>
                        <a:spcAft>
                          <a:spcPct val="0"/>
                        </a:spcAft>
                        <a:buFont typeface="Wingdings" panose="05000000000000000000" pitchFamily="2" charset="2"/>
                        <a:buChar char="n"/>
                        <a:defRPr sz="1800" u="none" kern="1200" baseline="0">
                          <a:solidFill>
                            <a:schemeClr val="tx1"/>
                          </a:solidFill>
                          <a:latin typeface="黑体" panose="02010609060101010101" pitchFamily="2" charset="-122"/>
                          <a:ea typeface="黑体" panose="02010609060101010101" pitchFamily="2" charset="-122"/>
                        </a:defRPr>
                      </a:lvl1pPr>
                      <a:lvl2pPr marL="742950" lvl="1" indent="-285750" algn="l" defTabSz="914400" eaLnBrk="0" fontAlgn="base" latinLnBrk="0" hangingPunct="0">
                        <a:lnSpc>
                          <a:spcPct val="100000"/>
                        </a:lnSpc>
                        <a:spcBef>
                          <a:spcPct val="20000"/>
                        </a:spcBef>
                        <a:spcAft>
                          <a:spcPct val="0"/>
                        </a:spcAft>
                        <a:buFont typeface="Wingdings" panose="05000000000000000000" pitchFamily="2" charset="2"/>
                        <a:buChar char="–"/>
                        <a:defRPr sz="1600" b="0" i="0" u="none" kern="1200" baseline="0">
                          <a:solidFill>
                            <a:schemeClr val="tx1"/>
                          </a:solidFill>
                          <a:latin typeface="黑体" panose="02010609060101010101" pitchFamily="2" charset="-122"/>
                          <a:ea typeface="黑体" panose="02010609060101010101" pitchFamily="2" charset="-122"/>
                        </a:defRPr>
                      </a:lvl2pPr>
                      <a:lvl3pPr marL="1143000" lvl="2" indent="-228600" algn="l" defTabSz="914400" eaLnBrk="0" fontAlgn="base" latinLnBrk="0" hangingPunct="0">
                        <a:lnSpc>
                          <a:spcPct val="100000"/>
                        </a:lnSpc>
                        <a:spcBef>
                          <a:spcPct val="20000"/>
                        </a:spcBef>
                        <a:spcAft>
                          <a:spcPct val="0"/>
                        </a:spcAft>
                        <a:buFont typeface="Wingdings" panose="05000000000000000000" pitchFamily="2" charset="2"/>
                        <a:buChar char="•"/>
                        <a:defRPr sz="1400" b="0" i="0" u="none" kern="1200" baseline="0">
                          <a:solidFill>
                            <a:schemeClr val="tx1"/>
                          </a:solidFill>
                          <a:latin typeface="黑体" panose="02010609060101010101" pitchFamily="2" charset="-122"/>
                          <a:ea typeface="黑体" panose="02010609060101010101" pitchFamily="2" charset="-122"/>
                        </a:defRPr>
                      </a:lvl3pPr>
                      <a:lvl4pPr marL="1600200" lvl="3"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4pPr>
                      <a:lvl5pPr marL="2057400" lvl="4"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5pPr>
                    </a:lstStyle>
                    <a:p>
                      <a:pPr marL="0" lvl="0" indent="0">
                        <a:lnSpc>
                          <a:spcPct val="105000"/>
                        </a:lnSpc>
                        <a:spcBef>
                          <a:spcPct val="0"/>
                        </a:spcBef>
                        <a:buNone/>
                      </a:pPr>
                      <a:r>
                        <a:rPr lang="zh-CN" altLang="en-US" sz="2800" b="1" dirty="0">
                          <a:latin typeface="微软雅黑" panose="020B0503020204020204" charset="-122"/>
                          <a:ea typeface="微软雅黑" panose="020B0503020204020204" charset="-122"/>
                          <a:cs typeface="微软雅黑" panose="020B0503020204020204" charset="-122"/>
                        </a:rPr>
                        <a:t>材料一：</a:t>
                      </a:r>
                      <a:endParaRPr lang="zh-CN" altLang="en-US" sz="2800" b="1" dirty="0">
                        <a:latin typeface="微软雅黑" panose="020B0503020204020204" charset="-122"/>
                        <a:ea typeface="微软雅黑" panose="020B0503020204020204" charset="-122"/>
                        <a:cs typeface="微软雅黑" panose="020B0503020204020204" charset="-122"/>
                      </a:endParaRPr>
                    </a:p>
                    <a:p>
                      <a:pPr marL="0" lvl="0" indent="0">
                        <a:lnSpc>
                          <a:spcPct val="105000"/>
                        </a:lnSpc>
                        <a:spcBef>
                          <a:spcPct val="0"/>
                        </a:spcBef>
                        <a:buNone/>
                      </a:pPr>
                      <a:r>
                        <a:rPr lang="zh-CN" altLang="en-US" sz="2800" b="1" dirty="0">
                          <a:latin typeface="微软雅黑" panose="020B0503020204020204" charset="-122"/>
                          <a:ea typeface="微软雅黑" panose="020B0503020204020204" charset="-122"/>
                          <a:cs typeface="微软雅黑" panose="020B0503020204020204" charset="-122"/>
                        </a:rPr>
                        <a:t>    “康乾盛世”、满清帝国”不过是一个泥足巨人</a:t>
                      </a:r>
                      <a:r>
                        <a:rPr lang="en-US" altLang="zh-CN" sz="2800" b="1" dirty="0">
                          <a:latin typeface="微软雅黑" panose="020B0503020204020204" charset="-122"/>
                          <a:ea typeface="微软雅黑" panose="020B0503020204020204" charset="-122"/>
                          <a:cs typeface="微软雅黑" panose="020B0503020204020204" charset="-122"/>
                        </a:rPr>
                        <a:t>……</a:t>
                      </a:r>
                      <a:r>
                        <a:rPr lang="zh-CN" altLang="en-US" sz="2800" b="1" dirty="0">
                          <a:latin typeface="微软雅黑" panose="020B0503020204020204" charset="-122"/>
                          <a:ea typeface="微软雅黑" panose="020B0503020204020204" charset="-122"/>
                          <a:cs typeface="微软雅黑" panose="020B0503020204020204" charset="-122"/>
                        </a:rPr>
                        <a:t>当我们每天都在艺术和科学领域前进时，他们实际上正在变成半野蛮人</a:t>
                      </a:r>
                      <a:r>
                        <a:rPr lang="en-US" altLang="zh-CN" sz="2800" b="1" dirty="0">
                          <a:latin typeface="微软雅黑" panose="020B0503020204020204" charset="-122"/>
                          <a:ea typeface="微软雅黑" panose="020B0503020204020204" charset="-122"/>
                          <a:cs typeface="微软雅黑" panose="020B0503020204020204" charset="-122"/>
                        </a:rPr>
                        <a:t>……</a:t>
                      </a:r>
                      <a:r>
                        <a:rPr lang="zh-CN" altLang="en-US" sz="2800" b="1" dirty="0">
                          <a:latin typeface="微软雅黑" panose="020B0503020204020204" charset="-122"/>
                          <a:ea typeface="微软雅黑" panose="020B0503020204020204" charset="-122"/>
                          <a:cs typeface="微软雅黑" panose="020B0503020204020204" charset="-122"/>
                        </a:rPr>
                        <a:t>中国人生活在最为卑鄙的          之下，生活在恐惧之中。 </a:t>
                      </a:r>
                      <a:endParaRPr lang="zh-CN" altLang="en-US" sz="2800" b="1" dirty="0">
                        <a:latin typeface="微软雅黑" panose="020B0503020204020204" charset="-122"/>
                        <a:ea typeface="微软雅黑" panose="020B0503020204020204" charset="-122"/>
                        <a:cs typeface="微软雅黑" panose="020B0503020204020204" charset="-122"/>
                      </a:endParaRPr>
                    </a:p>
                    <a:p>
                      <a:pPr marL="0" lvl="0" indent="0" algn="r">
                        <a:lnSpc>
                          <a:spcPct val="105000"/>
                        </a:lnSpc>
                        <a:spcBef>
                          <a:spcPct val="0"/>
                        </a:spcBef>
                        <a:buNone/>
                      </a:pPr>
                      <a:r>
                        <a:rPr lang="en-US" altLang="zh-CN" sz="2800" b="1" dirty="0">
                          <a:latin typeface="微软雅黑" panose="020B0503020204020204" charset="-122"/>
                          <a:ea typeface="微软雅黑" panose="020B0503020204020204" charset="-122"/>
                          <a:cs typeface="微软雅黑" panose="020B0503020204020204" charset="-122"/>
                        </a:rPr>
                        <a:t>——[</a:t>
                      </a:r>
                      <a:r>
                        <a:rPr lang="zh-CN" altLang="en-US" sz="2800" b="1" dirty="0">
                          <a:latin typeface="微软雅黑" panose="020B0503020204020204" charset="-122"/>
                          <a:ea typeface="微软雅黑" panose="020B0503020204020204" charset="-122"/>
                          <a:cs typeface="微软雅黑" panose="020B0503020204020204" charset="-122"/>
                        </a:rPr>
                        <a:t>法国</a:t>
                      </a:r>
                      <a:r>
                        <a:rPr lang="en-US" altLang="zh-CN" sz="2800" b="1" dirty="0">
                          <a:latin typeface="微软雅黑" panose="020B0503020204020204" charset="-122"/>
                          <a:ea typeface="微软雅黑" panose="020B0503020204020204" charset="-122"/>
                          <a:cs typeface="微软雅黑" panose="020B0503020204020204" charset="-122"/>
                        </a:rPr>
                        <a:t>]</a:t>
                      </a:r>
                      <a:r>
                        <a:rPr lang="zh-CN" altLang="en-US" sz="2800" b="1" dirty="0">
                          <a:latin typeface="微软雅黑" panose="020B0503020204020204" charset="-122"/>
                          <a:ea typeface="微软雅黑" panose="020B0503020204020204" charset="-122"/>
                          <a:cs typeface="微软雅黑" panose="020B0503020204020204" charset="-122"/>
                        </a:rPr>
                        <a:t>阿兰</a:t>
                      </a:r>
                      <a:r>
                        <a:rPr lang="en-US" altLang="zh-CN" sz="2800" b="1" dirty="0">
                          <a:latin typeface="微软雅黑" panose="020B0503020204020204" charset="-122"/>
                          <a:ea typeface="微软雅黑" panose="020B0503020204020204" charset="-122"/>
                          <a:cs typeface="微软雅黑" panose="020B0503020204020204" charset="-122"/>
                        </a:rPr>
                        <a:t>·</a:t>
                      </a:r>
                      <a:r>
                        <a:rPr lang="zh-CN" altLang="en-US" sz="2800" b="1" dirty="0">
                          <a:latin typeface="微软雅黑" panose="020B0503020204020204" charset="-122"/>
                          <a:ea typeface="微软雅黑" panose="020B0503020204020204" charset="-122"/>
                          <a:cs typeface="微软雅黑" panose="020B0503020204020204" charset="-122"/>
                        </a:rPr>
                        <a:t>佩雷菲特</a:t>
                      </a:r>
                      <a:endParaRPr lang="zh-CN" altLang="en-US" sz="2800" b="1" dirty="0">
                        <a:latin typeface="微软雅黑" panose="020B0503020204020204" charset="-122"/>
                        <a:ea typeface="微软雅黑" panose="020B0503020204020204" charset="-122"/>
                        <a:cs typeface="微软雅黑" panose="020B0503020204020204" charset="-122"/>
                      </a:endParaRPr>
                    </a:p>
                    <a:p>
                      <a:pPr marL="0" lvl="0" indent="0" algn="r">
                        <a:lnSpc>
                          <a:spcPct val="105000"/>
                        </a:lnSpc>
                        <a:spcBef>
                          <a:spcPct val="0"/>
                        </a:spcBef>
                        <a:buNone/>
                      </a:pPr>
                      <a:r>
                        <a:rPr lang="en-US" altLang="zh-CN" sz="2800" b="1" dirty="0">
                          <a:latin typeface="微软雅黑" panose="020B0503020204020204" charset="-122"/>
                          <a:ea typeface="微软雅黑" panose="020B0503020204020204" charset="-122"/>
                          <a:cs typeface="微软雅黑" panose="020B0503020204020204" charset="-122"/>
                        </a:rPr>
                        <a:t>《</a:t>
                      </a:r>
                      <a:r>
                        <a:rPr lang="zh-CN" altLang="en-US" sz="2800" b="1" dirty="0">
                          <a:latin typeface="微软雅黑" panose="020B0503020204020204" charset="-122"/>
                          <a:ea typeface="微软雅黑" panose="020B0503020204020204" charset="-122"/>
                          <a:cs typeface="微软雅黑" panose="020B0503020204020204" charset="-122"/>
                        </a:rPr>
                        <a:t>停滞的帝国</a:t>
                      </a:r>
                      <a:r>
                        <a:rPr lang="en-US" altLang="zh-CN" sz="2800" b="1" dirty="0">
                          <a:latin typeface="微软雅黑" panose="020B0503020204020204" charset="-122"/>
                          <a:ea typeface="微软雅黑" panose="020B0503020204020204" charset="-122"/>
                          <a:cs typeface="微软雅黑" panose="020B0503020204020204" charset="-122"/>
                        </a:rPr>
                        <a:t>—</a:t>
                      </a:r>
                      <a:r>
                        <a:rPr lang="zh-CN" altLang="en-US" sz="2800" b="1" dirty="0">
                          <a:latin typeface="微软雅黑" panose="020B0503020204020204" charset="-122"/>
                          <a:ea typeface="微软雅黑" panose="020B0503020204020204" charset="-122"/>
                          <a:cs typeface="微软雅黑" panose="020B0503020204020204" charset="-122"/>
                        </a:rPr>
                        <a:t>两个世界的撞击</a:t>
                      </a:r>
                      <a:r>
                        <a:rPr lang="en-US" altLang="zh-CN" sz="2800" b="1" dirty="0">
                          <a:latin typeface="微软雅黑" panose="020B0503020204020204" charset="-122"/>
                          <a:ea typeface="微软雅黑" panose="020B0503020204020204" charset="-122"/>
                          <a:cs typeface="微软雅黑" panose="020B0503020204020204" charset="-122"/>
                        </a:rPr>
                        <a:t>》</a:t>
                      </a:r>
                      <a:endParaRPr lang="en-US" altLang="zh-CN" sz="2800" b="1" dirty="0">
                        <a:latin typeface="微软雅黑" panose="020B0503020204020204" charset="-122"/>
                        <a:ea typeface="微软雅黑" panose="020B0503020204020204" charset="-122"/>
                        <a:cs typeface="微软雅黑" panose="020B0503020204020204" charset="-122"/>
                      </a:endParaRPr>
                    </a:p>
                  </a:txBody>
                  <a:tcPr vert="horz" anchor="t">
                    <a:lnL cap="flat">
                      <a:noFill/>
                    </a:lnL>
                    <a:lnR cap="flat">
                      <a:noFill/>
                    </a:lnR>
                    <a:lnT cap="flat">
                      <a:noFill/>
                    </a:lnT>
                    <a:lnB cap="flat">
                      <a:noFill/>
                    </a:lnB>
                    <a:lnTlToBr>
                      <a:noFill/>
                    </a:lnTlToBr>
                    <a:lnBlToTr>
                      <a:noFill/>
                    </a:lnBlToTr>
                    <a:noFill/>
                  </a:tcPr>
                </a:tc>
              </a:tr>
            </a:tbl>
          </a:graphicData>
        </a:graphic>
      </p:graphicFrame>
      <p:sp>
        <p:nvSpPr>
          <p:cNvPr id="34825" name="文本框 34824"/>
          <p:cNvSpPr txBox="1"/>
          <p:nvPr/>
        </p:nvSpPr>
        <p:spPr>
          <a:xfrm>
            <a:off x="1421130" y="3272155"/>
            <a:ext cx="893763" cy="517525"/>
          </a:xfrm>
          <a:prstGeom prst="rect">
            <a:avLst/>
          </a:prstGeom>
          <a:noFill/>
          <a:ln w="9525">
            <a:noFill/>
          </a:ln>
        </p:spPr>
        <p:txBody>
          <a:bodyPr vert="horz" wrap="none" anchor="t">
            <a:spAutoFit/>
          </a:bodyPr>
          <a:p>
            <a:pPr algn="ctr"/>
            <a:r>
              <a:rPr lang="zh-CN" altLang="en-US" sz="2800" b="1" dirty="0">
                <a:latin typeface="微软雅黑" panose="020B0503020204020204" charset="-122"/>
                <a:ea typeface="微软雅黑" panose="020B0503020204020204" charset="-122"/>
              </a:rPr>
              <a:t>暴政</a:t>
            </a:r>
            <a:endParaRPr lang="zh-CN" altLang="en-US" sz="2800" b="1" dirty="0">
              <a:latin typeface="微软雅黑" panose="020B0503020204020204" charset="-122"/>
              <a:ea typeface="微软雅黑" panose="020B0503020204020204" charset="-122"/>
            </a:endParaRPr>
          </a:p>
        </p:txBody>
      </p:sp>
      <p:sp>
        <p:nvSpPr>
          <p:cNvPr id="34826" name="文本框 34825"/>
          <p:cNvSpPr txBox="1"/>
          <p:nvPr/>
        </p:nvSpPr>
        <p:spPr>
          <a:xfrm>
            <a:off x="396875" y="4797108"/>
            <a:ext cx="8208963" cy="546100"/>
          </a:xfrm>
          <a:prstGeom prst="rect">
            <a:avLst/>
          </a:prstGeom>
          <a:solidFill>
            <a:srgbClr val="FFFF99">
              <a:alpha val="100000"/>
            </a:srgbClr>
          </a:solidFill>
          <a:ln w="25400" cap="flat" cmpd="sng">
            <a:solidFill>
              <a:srgbClr val="0000FF"/>
            </a:solidFill>
            <a:prstDash val="solid"/>
            <a:miter/>
            <a:headEnd type="none" w="med" len="med"/>
            <a:tailEnd type="none" w="med" len="med"/>
          </a:ln>
        </p:spPr>
        <p:txBody>
          <a:bodyPr vert="horz" wrap="square" lIns="90170" tIns="46990" rIns="90170" bIns="46990" anchor="t">
            <a:spAutoFit/>
          </a:bodyPr>
          <a:p>
            <a:pPr>
              <a:spcBef>
                <a:spcPct val="50000"/>
              </a:spcBef>
            </a:pPr>
            <a:r>
              <a:rPr lang="zh-CN" altLang="en-US" sz="2800" b="1" dirty="0">
                <a:latin typeface="微软雅黑" panose="020B0503020204020204" charset="-122"/>
                <a:ea typeface="微软雅黑" panose="020B0503020204020204" charset="-122"/>
              </a:rPr>
              <a:t>政治上：</a:t>
            </a:r>
            <a:r>
              <a:rPr lang="zh-CN" altLang="en-US" sz="2800" b="1" dirty="0">
                <a:solidFill>
                  <a:srgbClr val="FF0000"/>
                </a:solidFill>
                <a:latin typeface="微软雅黑" panose="020B0503020204020204" charset="-122"/>
                <a:ea typeface="微软雅黑" panose="020B0503020204020204" charset="-122"/>
              </a:rPr>
              <a:t>腐朽的封建制度</a:t>
            </a:r>
            <a:r>
              <a:rPr lang="zh-CN" altLang="en-US" sz="2800" b="1" dirty="0">
                <a:latin typeface="微软雅黑" panose="020B0503020204020204" charset="-122"/>
                <a:ea typeface="微软雅黑" panose="020B0503020204020204" charset="-122"/>
              </a:rPr>
              <a:t>的制约；</a:t>
            </a:r>
            <a:endParaRPr lang="zh-CN" altLang="en-US" sz="2400" b="1" dirty="0">
              <a:latin typeface="微软雅黑" panose="020B0503020204020204" charset="-122"/>
              <a:ea typeface="微软雅黑" panose="020B0503020204020204" charset="-122"/>
            </a:endParaRPr>
          </a:p>
        </p:txBody>
      </p:sp>
      <p:sp>
        <p:nvSpPr>
          <p:cNvPr id="34827" name="矩形 5"/>
          <p:cNvSpPr/>
          <p:nvPr/>
        </p:nvSpPr>
        <p:spPr>
          <a:xfrm>
            <a:off x="282575" y="170180"/>
            <a:ext cx="8441055" cy="977265"/>
          </a:xfrm>
          <a:prstGeom prst="rect">
            <a:avLst/>
          </a:prstGeom>
          <a:gradFill rotWithShape="1">
            <a:gsLst>
              <a:gs pos="0">
                <a:srgbClr val="BDBDBD">
                  <a:alpha val="100000"/>
                </a:srgbClr>
              </a:gs>
              <a:gs pos="80000">
                <a:srgbClr val="F7F7F7">
                  <a:alpha val="100000"/>
                </a:srgbClr>
              </a:gs>
              <a:gs pos="100000">
                <a:srgbClr val="F8F8F8">
                  <a:alpha val="100000"/>
                </a:srgbClr>
              </a:gs>
            </a:gsLst>
            <a:lin ang="5400000"/>
            <a:tileRect/>
          </a:gradFill>
          <a:ln w="9525" cap="flat" cmpd="sng">
            <a:solidFill>
              <a:srgbClr val="F9F9F9"/>
            </a:solidFill>
            <a:prstDash val="solid"/>
            <a:miter/>
            <a:headEnd type="none" w="med" len="med"/>
            <a:tailEnd type="none" w="med" len="med"/>
          </a:ln>
          <a:effectLst>
            <a:outerShdw dist="23000" dir="5400000" algn="ctr" rotWithShape="0">
              <a:srgbClr val="000000">
                <a:alpha val="25000"/>
              </a:srgbClr>
            </a:outerShdw>
          </a:effectLst>
        </p:spPr>
        <p:txBody>
          <a:bodyPr vert="horz" wrap="square" anchor="t">
            <a:spAutoFit/>
          </a:bodyPr>
          <a:p>
            <a:pPr marL="342900" indent="-342900" algn="ctr">
              <a:lnSpc>
                <a:spcPct val="120000"/>
              </a:lnSpc>
            </a:pPr>
            <a:r>
              <a:rPr lang="zh-CN" altLang="en-US" sz="2400" b="1" dirty="0">
                <a:solidFill>
                  <a:schemeClr val="tx1"/>
                </a:solidFill>
                <a:latin typeface="黑体" panose="02010609060101010101" pitchFamily="2" charset="-122"/>
                <a:ea typeface="黑体" panose="02010609060101010101" pitchFamily="2" charset="-122"/>
              </a:rPr>
              <a:t>探究：中国科技在16世纪落后于西方的原因</a:t>
            </a:r>
            <a:endParaRPr lang="zh-CN" altLang="en-US" sz="2400" b="1" dirty="0">
              <a:solidFill>
                <a:schemeClr val="tx1"/>
              </a:solidFill>
              <a:latin typeface="黑体" panose="02010609060101010101" pitchFamily="2" charset="-122"/>
              <a:ea typeface="黑体" panose="02010609060101010101" pitchFamily="2" charset="-122"/>
            </a:endParaRPr>
          </a:p>
          <a:p>
            <a:pPr marL="342900" indent="-342900" algn="ctr">
              <a:lnSpc>
                <a:spcPct val="120000"/>
              </a:lnSpc>
            </a:pPr>
            <a:r>
              <a:rPr lang="zh-CN" altLang="en-US" sz="2400" b="1" dirty="0">
                <a:solidFill>
                  <a:schemeClr val="tx1"/>
                </a:solidFill>
                <a:latin typeface="黑体" panose="02010609060101010101" pitchFamily="2" charset="-122"/>
                <a:ea typeface="黑体" panose="02010609060101010101" pitchFamily="2" charset="-122"/>
              </a:rPr>
              <a:t>从“政治”、“经济”、“文化”等角度分析</a:t>
            </a:r>
            <a:endParaRPr lang="zh-CN" altLang="en-US" sz="2400" b="1" dirty="0">
              <a:solidFill>
                <a:schemeClr val="tx1"/>
              </a:solidFill>
              <a:latin typeface="黑体" panose="02010609060101010101" pitchFamily="2" charset="-122"/>
              <a:ea typeface="黑体" panose="02010609060101010101" pitchFamily="2" charset="-122"/>
            </a:endParaRPr>
          </a:p>
        </p:txBody>
      </p:sp>
      <p:sp>
        <p:nvSpPr>
          <p:cNvPr id="34828" name="文本框 34827"/>
          <p:cNvSpPr txBox="1"/>
          <p:nvPr/>
        </p:nvSpPr>
        <p:spPr>
          <a:xfrm>
            <a:off x="396875" y="5444808"/>
            <a:ext cx="8207375" cy="973137"/>
          </a:xfrm>
          <a:prstGeom prst="rect">
            <a:avLst/>
          </a:prstGeom>
          <a:solidFill>
            <a:srgbClr val="FFFF99">
              <a:alpha val="100000"/>
            </a:srgbClr>
          </a:solidFill>
          <a:ln w="25400" cap="flat" cmpd="sng">
            <a:solidFill>
              <a:srgbClr val="0000FF"/>
            </a:solidFill>
            <a:prstDash val="solid"/>
            <a:miter/>
            <a:headEnd type="none" w="med" len="med"/>
            <a:tailEnd type="none" w="med" len="med"/>
          </a:ln>
        </p:spPr>
        <p:txBody>
          <a:bodyPr vert="horz" wrap="square" lIns="90170" tIns="46990" rIns="90170" bIns="46990" anchor="t">
            <a:spAutoFit/>
          </a:bodyPr>
          <a:p>
            <a:pPr>
              <a:spcBef>
                <a:spcPct val="50000"/>
              </a:spcBef>
            </a:pPr>
            <a:r>
              <a:rPr lang="zh-CN" altLang="en-US" sz="2800" b="1" dirty="0">
                <a:solidFill>
                  <a:srgbClr val="FF0000"/>
                </a:solidFill>
                <a:latin typeface="微软雅黑" panose="020B0503020204020204" charset="-122"/>
                <a:ea typeface="微软雅黑" panose="020B0503020204020204" charset="-122"/>
              </a:rPr>
              <a:t>重农抑商</a:t>
            </a:r>
            <a:r>
              <a:rPr lang="zh-CN" altLang="en-US" sz="2800" b="1" dirty="0">
                <a:latin typeface="微软雅黑" panose="020B0503020204020204" charset="-122"/>
                <a:ea typeface="微软雅黑" panose="020B0503020204020204" charset="-122"/>
              </a:rPr>
              <a:t>政策和</a:t>
            </a:r>
            <a:r>
              <a:rPr lang="zh-CN" altLang="en-US" sz="2800" b="1" dirty="0">
                <a:solidFill>
                  <a:srgbClr val="FF0000"/>
                </a:solidFill>
                <a:latin typeface="微软雅黑" panose="020B0503020204020204" charset="-122"/>
                <a:ea typeface="微软雅黑" panose="020B0503020204020204" charset="-122"/>
              </a:rPr>
              <a:t>闭关锁国</a:t>
            </a:r>
            <a:r>
              <a:rPr lang="zh-CN" altLang="en-US" sz="2800" b="1" dirty="0">
                <a:latin typeface="微软雅黑" panose="020B0503020204020204" charset="-122"/>
                <a:ea typeface="微软雅黑" panose="020B0503020204020204" charset="-122"/>
              </a:rPr>
              <a:t>政策，进一步限制中国古代科技的发展。</a:t>
            </a:r>
            <a:endParaRPr lang="zh-CN" altLang="en-US" sz="24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mph" presetSubtype="0" grpId="0" nodeType="clickEffect">
                                  <p:stCondLst>
                                    <p:cond delay="0"/>
                                  </p:stCondLst>
                                  <p:childTnLst>
                                    <p:set>
                                      <p:cBhvr override="childStyle">
                                        <p:cTn id="6" dur="indefinite" fill="hold"/>
                                        <p:tgtEl>
                                          <p:spTgt spid="34825"/>
                                        </p:tgtEl>
                                        <p:attrNameLst>
                                          <p:attrName>style.color</p:attrName>
                                        </p:attrNameLst>
                                      </p:cBhvr>
                                      <p:to>
                                        <p:clrVal>
                                          <a:srgbClr val="0000cc"/>
                                        </p:clrVal>
                                      </p:to>
                                    </p:set>
                                    <p:set>
                                      <p:cBhvr override="childStyle">
                                        <p:cTn id="7" dur="indefinite" fill="hold"/>
                                        <p:tgtEl>
                                          <p:spTgt spid="34825"/>
                                        </p:tgtEl>
                                        <p:attrNameLst>
                                          <p:attrName>style.fontStyle</p:attrName>
                                        </p:attrNameLst>
                                      </p:cBhvr>
                                      <p:to>
                                        <p:strVal val="italic"/>
                                      </p:to>
                                    </p:set>
                                    <p:set>
                                      <p:cBhvr>
                                        <p:cTn id="8" dur="indefinite" fill="hold"/>
                                        <p:tgtEl>
                                          <p:spTgt spid="34825"/>
                                        </p:tgtEl>
                                        <p:attrNameLst>
                                          <p:attrName>style.fontWeight</p:attrName>
                                        </p:attrNameLst>
                                      </p:cBhvr>
                                      <p:to>
                                        <p:strVal val="bold"/>
                                      </p:to>
                                    </p:set>
                                    <p:set>
                                      <p:cBhvr>
                                        <p:cTn id="9" dur="indefinite" fill="hold"/>
                                        <p:tgtEl>
                                          <p:spTgt spid="34825"/>
                                        </p:tgtEl>
                                        <p:attrNameLst>
                                          <p:attrName>style.textDecorationUnderline</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grpId="0" nodeType="clickEffect">
                                  <p:stCondLst>
                                    <p:cond delay="0"/>
                                  </p:stCondLst>
                                  <p:iterate type="lt">
                                    <p:tmPct val="10000"/>
                                  </p:iterate>
                                  <p:childTnLst>
                                    <p:set>
                                      <p:cBhvr>
                                        <p:cTn id="13" dur="1" fill="hold">
                                          <p:stCondLst>
                                            <p:cond delay="0"/>
                                          </p:stCondLst>
                                        </p:cTn>
                                        <p:tgtEl>
                                          <p:spTgt spid="34826"/>
                                        </p:tgtEl>
                                        <p:attrNameLst>
                                          <p:attrName>style.visibility</p:attrName>
                                        </p:attrNameLst>
                                      </p:cBhvr>
                                      <p:to>
                                        <p:strVal val="visible"/>
                                      </p:to>
                                    </p:set>
                                    <p:anim calcmode="lin" valueType="num">
                                      <p:cBhvr>
                                        <p:cTn id="14" dur="500" fill="hold"/>
                                        <p:tgtEl>
                                          <p:spTgt spid="34826"/>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4826"/>
                                        </p:tgtEl>
                                        <p:attrNameLst>
                                          <p:attrName>ppt_y</p:attrName>
                                        </p:attrNameLst>
                                      </p:cBhvr>
                                      <p:tavLst>
                                        <p:tav tm="0">
                                          <p:val>
                                            <p:strVal val="#ppt_y"/>
                                          </p:val>
                                        </p:tav>
                                        <p:tav tm="100000">
                                          <p:val>
                                            <p:strVal val="#ppt_y"/>
                                          </p:val>
                                        </p:tav>
                                      </p:tavLst>
                                    </p:anim>
                                    <p:anim calcmode="lin" valueType="num">
                                      <p:cBhvr>
                                        <p:cTn id="16" dur="500" fill="hold"/>
                                        <p:tgtEl>
                                          <p:spTgt spid="34826"/>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4826"/>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4826"/>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grpId="0" nodeType="clickEffect">
                                  <p:stCondLst>
                                    <p:cond delay="0"/>
                                  </p:stCondLst>
                                  <p:iterate type="lt">
                                    <p:tmPct val="10000"/>
                                  </p:iterate>
                                  <p:childTnLst>
                                    <p:set>
                                      <p:cBhvr>
                                        <p:cTn id="22" dur="1" fill="hold">
                                          <p:stCondLst>
                                            <p:cond delay="0"/>
                                          </p:stCondLst>
                                        </p:cTn>
                                        <p:tgtEl>
                                          <p:spTgt spid="34828"/>
                                        </p:tgtEl>
                                        <p:attrNameLst>
                                          <p:attrName>style.visibility</p:attrName>
                                        </p:attrNameLst>
                                      </p:cBhvr>
                                      <p:to>
                                        <p:strVal val="visible"/>
                                      </p:to>
                                    </p:set>
                                    <p:anim calcmode="lin" valueType="num">
                                      <p:cBhvr>
                                        <p:cTn id="23" dur="500" fill="hold"/>
                                        <p:tgtEl>
                                          <p:spTgt spid="34828"/>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4828"/>
                                        </p:tgtEl>
                                        <p:attrNameLst>
                                          <p:attrName>ppt_y</p:attrName>
                                        </p:attrNameLst>
                                      </p:cBhvr>
                                      <p:tavLst>
                                        <p:tav tm="0">
                                          <p:val>
                                            <p:strVal val="#ppt_y"/>
                                          </p:val>
                                        </p:tav>
                                        <p:tav tm="100000">
                                          <p:val>
                                            <p:strVal val="#ppt_y"/>
                                          </p:val>
                                        </p:tav>
                                      </p:tavLst>
                                    </p:anim>
                                    <p:anim calcmode="lin" valueType="num">
                                      <p:cBhvr>
                                        <p:cTn id="25" dur="500" fill="hold"/>
                                        <p:tgtEl>
                                          <p:spTgt spid="34828"/>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4828"/>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48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5" grpId="0"/>
      <p:bldP spid="34826" grpId="0" bldLvl="0" animBg="1"/>
      <p:bldP spid="34828"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6866" name="文本框 36865"/>
          <p:cNvSpPr txBox="1"/>
          <p:nvPr/>
        </p:nvSpPr>
        <p:spPr>
          <a:xfrm>
            <a:off x="1044575" y="1554163"/>
            <a:ext cx="5292725" cy="368300"/>
          </a:xfrm>
          <a:prstGeom prst="rect">
            <a:avLst/>
          </a:prstGeom>
          <a:noFill/>
          <a:ln w="9525">
            <a:noFill/>
          </a:ln>
        </p:spPr>
        <p:txBody>
          <a:bodyPr vert="horz" wrap="square" anchor="t">
            <a:spAutoFit/>
          </a:bodyPr>
          <a:p>
            <a:pPr algn="ctr">
              <a:spcBef>
                <a:spcPct val="50000"/>
              </a:spcBef>
            </a:pPr>
            <a:endParaRPr lang="zh-CN" altLang="en-US" b="1" dirty="0">
              <a:latin typeface="微软雅黑" panose="020B0503020204020204" charset="-122"/>
              <a:ea typeface="微软雅黑" panose="020B0503020204020204" charset="-122"/>
            </a:endParaRPr>
          </a:p>
        </p:txBody>
      </p:sp>
      <p:sp>
        <p:nvSpPr>
          <p:cNvPr id="36867" name="矩形 36866"/>
          <p:cNvSpPr/>
          <p:nvPr/>
        </p:nvSpPr>
        <p:spPr>
          <a:xfrm>
            <a:off x="0" y="4876800"/>
            <a:ext cx="9144000" cy="973138"/>
          </a:xfrm>
          <a:prstGeom prst="rect">
            <a:avLst/>
          </a:prstGeom>
          <a:solidFill>
            <a:srgbClr val="FFFF99">
              <a:alpha val="100000"/>
            </a:srgbClr>
          </a:solidFill>
          <a:ln w="25400" cap="flat" cmpd="sng">
            <a:solidFill>
              <a:srgbClr val="0000FF"/>
            </a:solidFill>
            <a:prstDash val="solid"/>
            <a:miter/>
            <a:headEnd type="none" w="med" len="med"/>
            <a:tailEnd type="none" w="med" len="med"/>
          </a:ln>
        </p:spPr>
        <p:txBody>
          <a:bodyPr vert="horz" wrap="square" lIns="90170" tIns="46990" rIns="90170" bIns="46990" anchor="t">
            <a:spAutoFit/>
          </a:bodyPr>
          <a:p>
            <a:r>
              <a:rPr lang="zh-CN" altLang="en-US" sz="2800" b="1" dirty="0">
                <a:latin typeface="微软雅黑" panose="020B0503020204020204" charset="-122"/>
                <a:ea typeface="微软雅黑" panose="020B0503020204020204" charset="-122"/>
              </a:rPr>
              <a:t>经济上：自给自足的</a:t>
            </a:r>
            <a:r>
              <a:rPr lang="zh-CN" altLang="en-US" sz="2800" b="1" dirty="0">
                <a:solidFill>
                  <a:srgbClr val="FF0000"/>
                </a:solidFill>
                <a:latin typeface="微软雅黑" panose="020B0503020204020204" charset="-122"/>
                <a:ea typeface="微软雅黑" panose="020B0503020204020204" charset="-122"/>
              </a:rPr>
              <a:t>自然经济占主导地位，</a:t>
            </a:r>
            <a:r>
              <a:rPr lang="zh-CN" altLang="en-US" sz="2800" b="1" dirty="0">
                <a:latin typeface="微软雅黑" panose="020B0503020204020204" charset="-122"/>
                <a:ea typeface="微软雅黑" panose="020B0503020204020204" charset="-122"/>
              </a:rPr>
              <a:t>限制了生产力的发展，使科技发展缺乏足够动力。</a:t>
            </a:r>
            <a:endParaRPr lang="zh-CN" altLang="en-US" sz="2800" b="1" dirty="0">
              <a:latin typeface="微软雅黑" panose="020B0503020204020204" charset="-122"/>
              <a:ea typeface="微软雅黑" panose="020B0503020204020204" charset="-122"/>
            </a:endParaRPr>
          </a:p>
        </p:txBody>
      </p:sp>
      <p:sp>
        <p:nvSpPr>
          <p:cNvPr id="36868" name="矩形 36867"/>
          <p:cNvSpPr/>
          <p:nvPr/>
        </p:nvSpPr>
        <p:spPr>
          <a:xfrm>
            <a:off x="635" y="5886450"/>
            <a:ext cx="9143365" cy="955675"/>
          </a:xfrm>
          <a:prstGeom prst="rect">
            <a:avLst/>
          </a:prstGeom>
          <a:solidFill>
            <a:srgbClr val="FFFF99">
              <a:alpha val="100000"/>
            </a:srgbClr>
          </a:solidFill>
          <a:ln w="25400" cap="flat" cmpd="sng">
            <a:solidFill>
              <a:srgbClr val="333399"/>
            </a:solidFill>
            <a:prstDash val="solid"/>
            <a:miter/>
            <a:headEnd type="none" w="med" len="med"/>
            <a:tailEnd type="none" w="med" len="med"/>
          </a:ln>
        </p:spPr>
        <p:txBody>
          <a:bodyPr vert="horz" wrap="square" lIns="90170" tIns="46990" rIns="90170" bIns="46990" anchor="t">
            <a:spAutoFit/>
          </a:bodyPr>
          <a:p>
            <a:r>
              <a:rPr lang="zh-CN" altLang="en-US" sz="2800" b="1" dirty="0">
                <a:latin typeface="微软雅黑" panose="020B0503020204020204" charset="-122"/>
                <a:ea typeface="微软雅黑" panose="020B0503020204020204" charset="-122"/>
              </a:rPr>
              <a:t>文化上：明清统治者加强</a:t>
            </a:r>
            <a:r>
              <a:rPr lang="zh-CN" altLang="en-US" sz="2800" b="1" dirty="0">
                <a:solidFill>
                  <a:srgbClr val="FF0000"/>
                </a:solidFill>
                <a:latin typeface="微软雅黑" panose="020B0503020204020204" charset="-122"/>
                <a:ea typeface="微软雅黑" panose="020B0503020204020204" charset="-122"/>
              </a:rPr>
              <a:t>文化专制</a:t>
            </a:r>
            <a:r>
              <a:rPr lang="zh-CN" altLang="en-US" sz="2800" b="1" dirty="0">
                <a:latin typeface="微软雅黑" panose="020B0503020204020204" charset="-122"/>
                <a:ea typeface="微软雅黑" panose="020B0503020204020204" charset="-122"/>
              </a:rPr>
              <a:t>，禁锢了思想，不利于自然科学的发展</a:t>
            </a:r>
            <a:endParaRPr lang="zh-CN" altLang="en-US" sz="2800" b="1" dirty="0">
              <a:latin typeface="微软雅黑" panose="020B0503020204020204" charset="-122"/>
              <a:ea typeface="微软雅黑" panose="020B0503020204020204" charset="-122"/>
            </a:endParaRPr>
          </a:p>
        </p:txBody>
      </p:sp>
      <p:pic>
        <p:nvPicPr>
          <p:cNvPr id="36869" name="Picture 5" descr="jiche"/>
          <p:cNvPicPr>
            <a:picLocks noChangeAspect="1"/>
          </p:cNvPicPr>
          <p:nvPr/>
        </p:nvPicPr>
        <p:blipFill>
          <a:blip r:embed="rId1"/>
          <a:stretch>
            <a:fillRect/>
          </a:stretch>
        </p:blipFill>
        <p:spPr>
          <a:xfrm>
            <a:off x="1588" y="623888"/>
            <a:ext cx="2627312" cy="2641600"/>
          </a:xfrm>
          <a:prstGeom prst="rect">
            <a:avLst/>
          </a:prstGeom>
          <a:noFill/>
          <a:ln w="9525">
            <a:noFill/>
          </a:ln>
        </p:spPr>
      </p:pic>
      <p:pic>
        <p:nvPicPr>
          <p:cNvPr id="36870" name="Picture 6" descr="mali2"/>
          <p:cNvPicPr>
            <a:picLocks noChangeAspect="1"/>
          </p:cNvPicPr>
          <p:nvPr/>
        </p:nvPicPr>
        <p:blipFill>
          <a:blip r:embed="rId2"/>
          <a:stretch>
            <a:fillRect/>
          </a:stretch>
        </p:blipFill>
        <p:spPr>
          <a:xfrm>
            <a:off x="2738438" y="552450"/>
            <a:ext cx="2663825" cy="2663825"/>
          </a:xfrm>
          <a:prstGeom prst="rect">
            <a:avLst/>
          </a:prstGeom>
          <a:noFill/>
          <a:ln w="9525">
            <a:noFill/>
          </a:ln>
        </p:spPr>
      </p:pic>
      <p:pic>
        <p:nvPicPr>
          <p:cNvPr id="36871" name="Picture 7" descr="大清"/>
          <p:cNvPicPr>
            <a:picLocks noChangeAspect="1"/>
          </p:cNvPicPr>
          <p:nvPr/>
        </p:nvPicPr>
        <p:blipFill>
          <a:blip r:embed="rId3"/>
          <a:stretch>
            <a:fillRect/>
          </a:stretch>
        </p:blipFill>
        <p:spPr>
          <a:xfrm>
            <a:off x="5580063" y="479425"/>
            <a:ext cx="2286000" cy="3095625"/>
          </a:xfrm>
          <a:prstGeom prst="rect">
            <a:avLst/>
          </a:prstGeom>
          <a:noFill/>
          <a:ln w="9525">
            <a:noFill/>
          </a:ln>
        </p:spPr>
      </p:pic>
      <p:sp>
        <p:nvSpPr>
          <p:cNvPr id="36872" name="Text Box 9"/>
          <p:cNvSpPr txBox="1"/>
          <p:nvPr/>
        </p:nvSpPr>
        <p:spPr>
          <a:xfrm>
            <a:off x="2808288" y="3211513"/>
            <a:ext cx="2663825" cy="822325"/>
          </a:xfrm>
          <a:prstGeom prst="rect">
            <a:avLst/>
          </a:prstGeom>
          <a:noFill/>
          <a:ln w="9525">
            <a:noFill/>
          </a:ln>
        </p:spPr>
        <p:txBody>
          <a:bodyPr vert="horz" wrap="square" anchor="t">
            <a:spAutoFit/>
          </a:bodyPr>
          <a:p>
            <a:pPr latinLnBrk="1">
              <a:spcBef>
                <a:spcPct val="50000"/>
              </a:spcBef>
            </a:pPr>
            <a:r>
              <a:rPr lang="zh-CN" altLang="en-US" sz="2400" b="1" dirty="0">
                <a:latin typeface="微软雅黑" panose="020B0503020204020204" charset="-122"/>
                <a:ea typeface="微软雅黑" panose="020B0503020204020204" charset="-122"/>
              </a:rPr>
              <a:t>▲美国：大功率发电机、电动机</a:t>
            </a:r>
            <a:endParaRPr lang="zh-CN" altLang="en-US" sz="2400" b="1" dirty="0">
              <a:latin typeface="微软雅黑" panose="020B0503020204020204" charset="-122"/>
              <a:ea typeface="微软雅黑" panose="020B0503020204020204" charset="-122"/>
            </a:endParaRPr>
          </a:p>
        </p:txBody>
      </p:sp>
      <p:sp>
        <p:nvSpPr>
          <p:cNvPr id="36873" name="Text Box 11"/>
          <p:cNvSpPr txBox="1"/>
          <p:nvPr/>
        </p:nvSpPr>
        <p:spPr>
          <a:xfrm>
            <a:off x="1588" y="3402013"/>
            <a:ext cx="2627312" cy="457200"/>
          </a:xfrm>
          <a:prstGeom prst="rect">
            <a:avLst/>
          </a:prstGeom>
          <a:noFill/>
          <a:ln w="9525">
            <a:noFill/>
          </a:ln>
        </p:spPr>
        <p:txBody>
          <a:bodyPr vert="horz" wrap="square" anchor="t">
            <a:spAutoFit/>
          </a:bodyPr>
          <a:p>
            <a:pPr latinLnBrk="1">
              <a:spcBef>
                <a:spcPct val="50000"/>
              </a:spcBef>
            </a:pPr>
            <a:r>
              <a:rPr lang="zh-CN" altLang="en-US" sz="2400" b="1" dirty="0">
                <a:latin typeface="微软雅黑" panose="020B0503020204020204" charset="-122"/>
                <a:ea typeface="微软雅黑" panose="020B0503020204020204" charset="-122"/>
              </a:rPr>
              <a:t>▲英国：蒸汽机车</a:t>
            </a:r>
            <a:endParaRPr lang="zh-CN" altLang="en-US" sz="2400" b="1" dirty="0">
              <a:latin typeface="微软雅黑" panose="020B0503020204020204" charset="-122"/>
              <a:ea typeface="微软雅黑" panose="020B0503020204020204" charset="-122"/>
            </a:endParaRPr>
          </a:p>
        </p:txBody>
      </p:sp>
      <p:sp>
        <p:nvSpPr>
          <p:cNvPr id="36874" name="矩形 36873"/>
          <p:cNvSpPr/>
          <p:nvPr/>
        </p:nvSpPr>
        <p:spPr>
          <a:xfrm>
            <a:off x="7812088" y="766763"/>
            <a:ext cx="1474787" cy="460375"/>
          </a:xfrm>
          <a:prstGeom prst="rect">
            <a:avLst/>
          </a:prstGeom>
          <a:noFill/>
          <a:ln w="9525">
            <a:noFill/>
          </a:ln>
        </p:spPr>
        <p:txBody>
          <a:bodyPr vert="horz" wrap="square" anchor="t">
            <a:spAutoFit/>
          </a:bodyPr>
          <a:p>
            <a:pPr latinLnBrk="1">
              <a:spcBef>
                <a:spcPct val="50000"/>
              </a:spcBef>
            </a:pPr>
            <a:r>
              <a:rPr lang="zh-CN" altLang="en-US" sz="2400" b="1" dirty="0">
                <a:latin typeface="微软雅黑" panose="020B0503020204020204" charset="-122"/>
                <a:ea typeface="微软雅黑" panose="020B0503020204020204" charset="-122"/>
              </a:rPr>
              <a:t>清朝：</a:t>
            </a:r>
            <a:endParaRPr lang="zh-CN" altLang="en-US" sz="2400" b="1" dirty="0">
              <a:latin typeface="微软雅黑" panose="020B0503020204020204" charset="-122"/>
              <a:ea typeface="微软雅黑" panose="020B0503020204020204" charset="-122"/>
            </a:endParaRPr>
          </a:p>
        </p:txBody>
      </p:sp>
      <p:sp>
        <p:nvSpPr>
          <p:cNvPr id="36875" name="矩形 36874"/>
          <p:cNvSpPr/>
          <p:nvPr/>
        </p:nvSpPr>
        <p:spPr>
          <a:xfrm rot="16200000">
            <a:off x="7740650" y="415925"/>
            <a:ext cx="488950" cy="457200"/>
          </a:xfrm>
          <a:prstGeom prst="rect">
            <a:avLst/>
          </a:prstGeom>
          <a:noFill/>
          <a:ln w="9525">
            <a:noFill/>
          </a:ln>
        </p:spPr>
        <p:txBody>
          <a:bodyPr vert="horz" wrap="none" anchor="t">
            <a:spAutoFit/>
          </a:bodyPr>
          <a:p>
            <a:pPr algn="ctr"/>
            <a:r>
              <a:rPr lang="zh-CN" altLang="en-US" sz="2400" dirty="0">
                <a:latin typeface="微软雅黑" panose="020B0503020204020204" charset="-122"/>
                <a:ea typeface="微软雅黑" panose="020B0503020204020204" charset="-122"/>
              </a:rPr>
              <a:t>▲</a:t>
            </a:r>
            <a:endParaRPr lang="zh-CN" altLang="en-US" sz="2400" dirty="0">
              <a:latin typeface="微软雅黑" panose="020B0503020204020204" charset="-122"/>
              <a:ea typeface="微软雅黑" panose="020B0503020204020204" charset="-122"/>
            </a:endParaRPr>
          </a:p>
        </p:txBody>
      </p:sp>
      <p:sp>
        <p:nvSpPr>
          <p:cNvPr id="36876" name="文本框 36875"/>
          <p:cNvSpPr txBox="1"/>
          <p:nvPr/>
        </p:nvSpPr>
        <p:spPr>
          <a:xfrm>
            <a:off x="7971790" y="1380808"/>
            <a:ext cx="1011238" cy="1006475"/>
          </a:xfrm>
          <a:prstGeom prst="rect">
            <a:avLst/>
          </a:prstGeom>
          <a:noFill/>
          <a:ln w="9525">
            <a:noFill/>
          </a:ln>
        </p:spPr>
        <p:txBody>
          <a:bodyPr vert="horz" wrap="square" anchor="t">
            <a:spAutoFit/>
          </a:bodyPr>
          <a:p>
            <a:pPr algn="ctr">
              <a:lnSpc>
                <a:spcPct val="125000"/>
              </a:lnSpc>
            </a:pPr>
            <a:r>
              <a:rPr lang="zh-CN" altLang="en-US" sz="2400" b="1" dirty="0">
                <a:latin typeface="微软雅黑" panose="020B0503020204020204" charset="-122"/>
                <a:ea typeface="微软雅黑" panose="020B0503020204020204" charset="-122"/>
              </a:rPr>
              <a:t>茶、</a:t>
            </a:r>
            <a:endParaRPr lang="zh-CN" altLang="en-US" sz="2400" b="1" dirty="0">
              <a:latin typeface="微软雅黑" panose="020B0503020204020204" charset="-122"/>
              <a:ea typeface="微软雅黑" panose="020B0503020204020204" charset="-122"/>
            </a:endParaRPr>
          </a:p>
          <a:p>
            <a:pPr algn="ctr">
              <a:lnSpc>
                <a:spcPct val="125000"/>
              </a:lnSpc>
            </a:pPr>
            <a:r>
              <a:rPr lang="zh-CN" altLang="en-US" sz="2400" b="1" dirty="0">
                <a:latin typeface="微软雅黑" panose="020B0503020204020204" charset="-122"/>
                <a:ea typeface="微软雅黑" panose="020B0503020204020204" charset="-122"/>
              </a:rPr>
              <a:t>丝绸、</a:t>
            </a:r>
            <a:endParaRPr lang="zh-CN" altLang="en-US" sz="2400" b="1" dirty="0">
              <a:latin typeface="微软雅黑" panose="020B0503020204020204" charset="-122"/>
              <a:ea typeface="微软雅黑" panose="020B0503020204020204" charset="-122"/>
            </a:endParaRPr>
          </a:p>
        </p:txBody>
      </p:sp>
      <p:sp>
        <p:nvSpPr>
          <p:cNvPr id="36877" name="文本框 36876"/>
          <p:cNvSpPr txBox="1"/>
          <p:nvPr/>
        </p:nvSpPr>
        <p:spPr>
          <a:xfrm>
            <a:off x="7900353" y="2531745"/>
            <a:ext cx="1171575" cy="457200"/>
          </a:xfrm>
          <a:prstGeom prst="rect">
            <a:avLst/>
          </a:prstGeom>
          <a:noFill/>
          <a:ln w="9525">
            <a:noFill/>
          </a:ln>
        </p:spPr>
        <p:txBody>
          <a:bodyPr vert="horz" wrap="square" anchor="t">
            <a:spAutoFit/>
          </a:bodyPr>
          <a:p>
            <a:pPr algn="ctr">
              <a:spcBef>
                <a:spcPct val="50000"/>
              </a:spcBef>
            </a:pPr>
            <a:r>
              <a:rPr lang="zh-CN" altLang="en-US" sz="2400" b="1" dirty="0">
                <a:latin typeface="微软雅黑" panose="020B0503020204020204" charset="-122"/>
                <a:ea typeface="微软雅黑" panose="020B0503020204020204" charset="-122"/>
              </a:rPr>
              <a:t>绣花鞋</a:t>
            </a:r>
            <a:endParaRPr lang="zh-CN" altLang="en-US" sz="2400" b="1" dirty="0">
              <a:latin typeface="微软雅黑" panose="020B0503020204020204" charset="-122"/>
              <a:ea typeface="微软雅黑" panose="020B0503020204020204" charset="-122"/>
            </a:endParaRPr>
          </a:p>
        </p:txBody>
      </p:sp>
      <p:sp>
        <p:nvSpPr>
          <p:cNvPr id="36878" name="矩形 36877"/>
          <p:cNvSpPr/>
          <p:nvPr/>
        </p:nvSpPr>
        <p:spPr>
          <a:xfrm>
            <a:off x="2898775" y="3330575"/>
            <a:ext cx="309563" cy="457200"/>
          </a:xfrm>
          <a:prstGeom prst="rect">
            <a:avLst/>
          </a:prstGeom>
          <a:noFill/>
          <a:ln w="9525">
            <a:noFill/>
          </a:ln>
        </p:spPr>
        <p:txBody>
          <a:bodyPr vert="horz" wrap="none" anchor="t">
            <a:spAutoFit/>
          </a:bodyPr>
          <a:p>
            <a:pPr algn="ctr"/>
            <a:endParaRPr lang="zh-CN" altLang="en-US" sz="2400" dirty="0">
              <a:latin typeface="微软雅黑" panose="020B0503020204020204" charset="-122"/>
              <a:ea typeface="微软雅黑" panose="020B0503020204020204" charset="-122"/>
            </a:endParaRPr>
          </a:p>
        </p:txBody>
      </p:sp>
      <p:sp>
        <p:nvSpPr>
          <p:cNvPr id="36879" name="矩形 36878"/>
          <p:cNvSpPr/>
          <p:nvPr/>
        </p:nvSpPr>
        <p:spPr>
          <a:xfrm>
            <a:off x="3016" y="117475"/>
            <a:ext cx="5808980" cy="462915"/>
          </a:xfrm>
          <a:prstGeom prst="rect">
            <a:avLst/>
          </a:prstGeom>
          <a:solidFill>
            <a:schemeClr val="bg1">
              <a:alpha val="100000"/>
            </a:schemeClr>
          </a:solidFill>
          <a:ln w="9525">
            <a:noFill/>
          </a:ln>
        </p:spPr>
        <p:txBody>
          <a:bodyPr vert="horz" wrap="none" lIns="90170" tIns="46990" rIns="90170" bIns="46990" anchor="t">
            <a:spAutoFit/>
          </a:bodyPr>
          <a:p>
            <a:pPr algn="ctr"/>
            <a:r>
              <a:rPr lang="zh-CN" altLang="en-US" sz="2400" b="1" dirty="0">
                <a:solidFill>
                  <a:schemeClr val="tx1"/>
                </a:solidFill>
                <a:latin typeface="微软雅黑" panose="020B0503020204020204" charset="-122"/>
                <a:ea typeface="微软雅黑" panose="020B0503020204020204" charset="-122"/>
                <a:cs typeface="微软雅黑" panose="020B0503020204020204" charset="-122"/>
              </a:rPr>
              <a:t>材料二：</a:t>
            </a:r>
            <a:r>
              <a:rPr lang="en-US" altLang="zh-CN" sz="2400" b="1" dirty="0">
                <a:solidFill>
                  <a:schemeClr val="tx1"/>
                </a:solidFill>
                <a:latin typeface="微软雅黑" panose="020B0503020204020204" charset="-122"/>
                <a:ea typeface="微软雅黑" panose="020B0503020204020204" charset="-122"/>
                <a:cs typeface="微软雅黑" panose="020B0503020204020204" charset="-122"/>
              </a:rPr>
              <a:t>1876</a:t>
            </a:r>
            <a:r>
              <a:rPr lang="zh-CN" altLang="en-US" sz="2400" b="1" dirty="0">
                <a:solidFill>
                  <a:schemeClr val="tx1"/>
                </a:solidFill>
                <a:latin typeface="微软雅黑" panose="020B0503020204020204" charset="-122"/>
                <a:ea typeface="微软雅黑" panose="020B0503020204020204" charset="-122"/>
                <a:cs typeface="微软雅黑" panose="020B0503020204020204" charset="-122"/>
              </a:rPr>
              <a:t>年费城国际博览会各国展品</a:t>
            </a:r>
            <a:endParaRPr lang="zh-CN" altLang="en-US" sz="2400" b="1"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36880" name="文本框 36879"/>
          <p:cNvSpPr txBox="1"/>
          <p:nvPr/>
        </p:nvSpPr>
        <p:spPr>
          <a:xfrm>
            <a:off x="1260475" y="4148138"/>
            <a:ext cx="7918450" cy="460375"/>
          </a:xfrm>
          <a:prstGeom prst="rect">
            <a:avLst/>
          </a:prstGeom>
          <a:noFill/>
          <a:ln w="9525">
            <a:noFill/>
          </a:ln>
        </p:spPr>
        <p:txBody>
          <a:bodyPr vert="horz" wrap="square" lIns="90170" tIns="46990" rIns="90170" bIns="46990" anchor="t">
            <a:spAutoFit/>
          </a:bodyPr>
          <a:p>
            <a:pPr eaLnBrk="0" hangingPunct="0">
              <a:spcBef>
                <a:spcPct val="50000"/>
              </a:spcBef>
            </a:pPr>
            <a:r>
              <a:rPr lang="en-US" altLang="zh-CN" sz="2400" b="1" dirty="0">
                <a:latin typeface="微软雅黑" panose="020B0503020204020204" charset="-122"/>
                <a:ea typeface="微软雅黑" panose="020B0503020204020204" charset="-122"/>
                <a:cs typeface="微软雅黑" panose="020B0503020204020204" charset="-122"/>
              </a:rPr>
              <a:t>——</a:t>
            </a:r>
            <a:r>
              <a:rPr lang="zh-CN" altLang="en-US" sz="2400" b="1" dirty="0">
                <a:latin typeface="微软雅黑" panose="020B0503020204020204" charset="-122"/>
                <a:ea typeface="微软雅黑" panose="020B0503020204020204" charset="-122"/>
                <a:cs typeface="微软雅黑" panose="020B0503020204020204" charset="-122"/>
              </a:rPr>
              <a:t>改编自乔兆红</a:t>
            </a:r>
            <a:r>
              <a:rPr lang="en-US" altLang="zh-CN" sz="2400" b="1" dirty="0">
                <a:latin typeface="微软雅黑" panose="020B0503020204020204" charset="-122"/>
                <a:ea typeface="微软雅黑" panose="020B0503020204020204" charset="-122"/>
                <a:cs typeface="微软雅黑" panose="020B0503020204020204" charset="-122"/>
              </a:rPr>
              <a:t>《</a:t>
            </a:r>
            <a:r>
              <a:rPr lang="zh-CN" altLang="en-US" sz="2400" b="1" dirty="0">
                <a:latin typeface="微软雅黑" panose="020B0503020204020204" charset="-122"/>
                <a:ea typeface="微软雅黑" panose="020B0503020204020204" charset="-122"/>
                <a:cs typeface="微软雅黑" panose="020B0503020204020204" charset="-122"/>
              </a:rPr>
              <a:t>百年演绎：中国博览会事业的嬗变</a:t>
            </a:r>
            <a:r>
              <a:rPr lang="en-US" altLang="zh-CN" sz="2400" b="1" dirty="0">
                <a:latin typeface="微软雅黑" panose="020B0503020204020204" charset="-122"/>
                <a:ea typeface="微软雅黑" panose="020B0503020204020204" charset="-122"/>
                <a:cs typeface="微软雅黑" panose="020B0503020204020204" charset="-122"/>
              </a:rPr>
              <a:t>》</a:t>
            </a:r>
            <a:endParaRPr lang="en-US" altLang="zh-CN" sz="2400" b="1"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36869"/>
                                        </p:tgtEl>
                                        <p:attrNameLst>
                                          <p:attrName>style.visibility</p:attrName>
                                        </p:attrNameLst>
                                      </p:cBhvr>
                                      <p:to>
                                        <p:strVal val="visible"/>
                                      </p:to>
                                    </p:set>
                                    <p:animEffect transition="in" filter="dissolve">
                                      <p:cBhvr>
                                        <p:cTn id="7" dur="500"/>
                                        <p:tgtEl>
                                          <p:spTgt spid="3686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6878"/>
                                        </p:tgtEl>
                                        <p:attrNameLst>
                                          <p:attrName>style.visibility</p:attrName>
                                        </p:attrNameLst>
                                      </p:cBhvr>
                                      <p:to>
                                        <p:strVal val="visible"/>
                                      </p:to>
                                    </p:set>
                                    <p:animEffect transition="in" filter="dissolve">
                                      <p:cBhvr>
                                        <p:cTn id="10" dur="500"/>
                                        <p:tgtEl>
                                          <p:spTgt spid="36878"/>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36872"/>
                                        </p:tgtEl>
                                        <p:attrNameLst>
                                          <p:attrName>style.visibility</p:attrName>
                                        </p:attrNameLst>
                                      </p:cBhvr>
                                      <p:to>
                                        <p:strVal val="visible"/>
                                      </p:to>
                                    </p:set>
                                    <p:animEffect transition="in" filter="dissolve">
                                      <p:cBhvr>
                                        <p:cTn id="13" dur="500"/>
                                        <p:tgtEl>
                                          <p:spTgt spid="36872"/>
                                        </p:tgtEl>
                                      </p:cBhvr>
                                    </p:animEffect>
                                  </p:childTnLst>
                                </p:cTn>
                              </p:par>
                              <p:par>
                                <p:cTn id="14" presetID="9" presetClass="entr" presetSubtype="0" fill="hold" nodeType="withEffect">
                                  <p:stCondLst>
                                    <p:cond delay="0"/>
                                  </p:stCondLst>
                                  <p:childTnLst>
                                    <p:set>
                                      <p:cBhvr>
                                        <p:cTn id="15" dur="1" fill="hold">
                                          <p:stCondLst>
                                            <p:cond delay="0"/>
                                          </p:stCondLst>
                                        </p:cTn>
                                        <p:tgtEl>
                                          <p:spTgt spid="36870"/>
                                        </p:tgtEl>
                                        <p:attrNameLst>
                                          <p:attrName>style.visibility</p:attrName>
                                        </p:attrNameLst>
                                      </p:cBhvr>
                                      <p:to>
                                        <p:strVal val="visible"/>
                                      </p:to>
                                    </p:set>
                                    <p:animEffect transition="in" filter="dissolve">
                                      <p:cBhvr>
                                        <p:cTn id="16" dur="500"/>
                                        <p:tgtEl>
                                          <p:spTgt spid="36870"/>
                                        </p:tgtEl>
                                      </p:cBhvr>
                                    </p:animEffect>
                                  </p:childTnLst>
                                </p:cTn>
                              </p:par>
                              <p:par>
                                <p:cTn id="17" presetID="9" presetClass="entr" presetSubtype="0" fill="hold" nodeType="withEffect">
                                  <p:stCondLst>
                                    <p:cond delay="0"/>
                                  </p:stCondLst>
                                  <p:childTnLst>
                                    <p:set>
                                      <p:cBhvr>
                                        <p:cTn id="18" dur="1" fill="hold">
                                          <p:stCondLst>
                                            <p:cond delay="0"/>
                                          </p:stCondLst>
                                        </p:cTn>
                                        <p:tgtEl>
                                          <p:spTgt spid="36871"/>
                                        </p:tgtEl>
                                        <p:attrNameLst>
                                          <p:attrName>style.visibility</p:attrName>
                                        </p:attrNameLst>
                                      </p:cBhvr>
                                      <p:to>
                                        <p:strVal val="visible"/>
                                      </p:to>
                                    </p:set>
                                    <p:animEffect transition="in" filter="dissolve">
                                      <p:cBhvr>
                                        <p:cTn id="19" dur="500"/>
                                        <p:tgtEl>
                                          <p:spTgt spid="36871"/>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36873"/>
                                        </p:tgtEl>
                                        <p:attrNameLst>
                                          <p:attrName>style.visibility</p:attrName>
                                        </p:attrNameLst>
                                      </p:cBhvr>
                                      <p:to>
                                        <p:strVal val="visible"/>
                                      </p:to>
                                    </p:set>
                                    <p:animEffect transition="in" filter="dissolve">
                                      <p:cBhvr>
                                        <p:cTn id="22" dur="500"/>
                                        <p:tgtEl>
                                          <p:spTgt spid="36873"/>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36875"/>
                                        </p:tgtEl>
                                        <p:attrNameLst>
                                          <p:attrName>style.visibility</p:attrName>
                                        </p:attrNameLst>
                                      </p:cBhvr>
                                      <p:to>
                                        <p:strVal val="visible"/>
                                      </p:to>
                                    </p:set>
                                    <p:animEffect transition="in" filter="dissolve">
                                      <p:cBhvr>
                                        <p:cTn id="25" dur="500"/>
                                        <p:tgtEl>
                                          <p:spTgt spid="36875"/>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36874"/>
                                        </p:tgtEl>
                                        <p:attrNameLst>
                                          <p:attrName>style.visibility</p:attrName>
                                        </p:attrNameLst>
                                      </p:cBhvr>
                                      <p:to>
                                        <p:strVal val="visible"/>
                                      </p:to>
                                    </p:set>
                                    <p:animEffect transition="in" filter="dissolve">
                                      <p:cBhvr>
                                        <p:cTn id="28" dur="500"/>
                                        <p:tgtEl>
                                          <p:spTgt spid="36874"/>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36876">
                                            <p:txEl>
                                              <p:charRg st="0" end="3"/>
                                            </p:txEl>
                                          </p:spTgt>
                                        </p:tgtEl>
                                        <p:attrNameLst>
                                          <p:attrName>style.visibility</p:attrName>
                                        </p:attrNameLst>
                                      </p:cBhvr>
                                      <p:to>
                                        <p:strVal val="visible"/>
                                      </p:to>
                                    </p:set>
                                    <p:animEffect transition="in" filter="dissolve">
                                      <p:cBhvr>
                                        <p:cTn id="31" dur="500"/>
                                        <p:tgtEl>
                                          <p:spTgt spid="36876">
                                            <p:txEl>
                                              <p:charRg st="0" end="3"/>
                                            </p:txEl>
                                          </p:spTgt>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36876">
                                            <p:txEl>
                                              <p:charRg st="3" end="7"/>
                                            </p:txEl>
                                          </p:spTgt>
                                        </p:tgtEl>
                                        <p:attrNameLst>
                                          <p:attrName>style.visibility</p:attrName>
                                        </p:attrNameLst>
                                      </p:cBhvr>
                                      <p:to>
                                        <p:strVal val="visible"/>
                                      </p:to>
                                    </p:set>
                                    <p:animEffect transition="in" filter="dissolve">
                                      <p:cBhvr>
                                        <p:cTn id="34" dur="500"/>
                                        <p:tgtEl>
                                          <p:spTgt spid="36876">
                                            <p:txEl>
                                              <p:charRg st="3" end="7"/>
                                            </p:txEl>
                                          </p:spTgt>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36877"/>
                                        </p:tgtEl>
                                        <p:attrNameLst>
                                          <p:attrName>style.visibility</p:attrName>
                                        </p:attrNameLst>
                                      </p:cBhvr>
                                      <p:to>
                                        <p:strVal val="visible"/>
                                      </p:to>
                                    </p:set>
                                    <p:animEffect transition="in" filter="dissolve">
                                      <p:cBhvr>
                                        <p:cTn id="37" dur="500"/>
                                        <p:tgtEl>
                                          <p:spTgt spid="36877"/>
                                        </p:tgtEl>
                                      </p:cBhvr>
                                    </p:animEffect>
                                  </p:childTnLst>
                                </p:cTn>
                              </p:par>
                            </p:childTnLst>
                          </p:cTn>
                        </p:par>
                      </p:childTnLst>
                    </p:cTn>
                  </p:par>
                  <p:par>
                    <p:cTn id="38" fill="hold">
                      <p:stCondLst>
                        <p:cond delay="indefinite"/>
                      </p:stCondLst>
                      <p:childTnLst>
                        <p:par>
                          <p:cTn id="39" fill="hold">
                            <p:stCondLst>
                              <p:cond delay="0"/>
                            </p:stCondLst>
                            <p:childTnLst>
                              <p:par>
                                <p:cTn id="40" presetID="31" presetClass="emph" presetSubtype="0" nodeType="clickEffect">
                                  <p:stCondLst>
                                    <p:cond delay="0"/>
                                  </p:stCondLst>
                                  <p:childTnLst>
                                    <p:set>
                                      <p:cBhvr override="childStyle">
                                        <p:cTn id="41" dur="indefinite" fill="hold"/>
                                        <p:tgtEl>
                                          <p:spTgt spid="36876">
                                            <p:txEl>
                                              <p:charRg st="0" end="3"/>
                                            </p:txEl>
                                          </p:spTgt>
                                        </p:tgtEl>
                                        <p:attrNameLst>
                                          <p:attrName>style.color</p:attrName>
                                        </p:attrNameLst>
                                      </p:cBhvr>
                                      <p:to>
                                        <p:clrVal>
                                          <a:srgbClr val="0000cc"/>
                                        </p:clrVal>
                                      </p:to>
                                    </p:set>
                                    <p:set>
                                      <p:cBhvr override="childStyle">
                                        <p:cTn id="42" dur="indefinite" fill="hold"/>
                                        <p:tgtEl>
                                          <p:spTgt spid="36876">
                                            <p:txEl>
                                              <p:charRg st="0" end="3"/>
                                            </p:txEl>
                                          </p:spTgt>
                                        </p:tgtEl>
                                        <p:attrNameLst>
                                          <p:attrName>style.fontStyle</p:attrName>
                                        </p:attrNameLst>
                                      </p:cBhvr>
                                      <p:to>
                                        <p:strVal val="italic"/>
                                      </p:to>
                                    </p:set>
                                    <p:set>
                                      <p:cBhvr>
                                        <p:cTn id="43" dur="indefinite" fill="hold"/>
                                        <p:tgtEl>
                                          <p:spTgt spid="36876">
                                            <p:txEl>
                                              <p:charRg st="0" end="3"/>
                                            </p:txEl>
                                          </p:spTgt>
                                        </p:tgtEl>
                                        <p:attrNameLst>
                                          <p:attrName>style.fontWeight</p:attrName>
                                        </p:attrNameLst>
                                      </p:cBhvr>
                                      <p:to>
                                        <p:strVal val="bold"/>
                                      </p:to>
                                    </p:set>
                                    <p:set>
                                      <p:cBhvr>
                                        <p:cTn id="44" dur="indefinite" fill="hold"/>
                                        <p:tgtEl>
                                          <p:spTgt spid="36876">
                                            <p:txEl>
                                              <p:charRg st="0" end="3"/>
                                            </p:txEl>
                                          </p:spTgt>
                                        </p:tgtEl>
                                        <p:attrNameLst>
                                          <p:attrName>style.textDecorationUnderline</p:attrName>
                                        </p:attrNameLst>
                                      </p:cBhvr>
                                      <p:to>
                                        <p:strVal val="true"/>
                                      </p:to>
                                    </p:set>
                                  </p:childTnLst>
                                </p:cTn>
                              </p:par>
                              <p:par>
                                <p:cTn id="45" presetID="31" presetClass="emph" presetSubtype="0" nodeType="withEffect">
                                  <p:stCondLst>
                                    <p:cond delay="0"/>
                                  </p:stCondLst>
                                  <p:childTnLst>
                                    <p:set>
                                      <p:cBhvr override="childStyle">
                                        <p:cTn id="46" dur="indefinite" fill="hold"/>
                                        <p:tgtEl>
                                          <p:spTgt spid="36876">
                                            <p:txEl>
                                              <p:charRg st="3" end="7"/>
                                            </p:txEl>
                                          </p:spTgt>
                                        </p:tgtEl>
                                        <p:attrNameLst>
                                          <p:attrName>style.color</p:attrName>
                                        </p:attrNameLst>
                                      </p:cBhvr>
                                      <p:to>
                                        <p:clrVal>
                                          <a:srgbClr val="0000cc"/>
                                        </p:clrVal>
                                      </p:to>
                                    </p:set>
                                    <p:set>
                                      <p:cBhvr override="childStyle">
                                        <p:cTn id="47" dur="indefinite" fill="hold"/>
                                        <p:tgtEl>
                                          <p:spTgt spid="36876">
                                            <p:txEl>
                                              <p:charRg st="3" end="7"/>
                                            </p:txEl>
                                          </p:spTgt>
                                        </p:tgtEl>
                                        <p:attrNameLst>
                                          <p:attrName>style.fontStyle</p:attrName>
                                        </p:attrNameLst>
                                      </p:cBhvr>
                                      <p:to>
                                        <p:strVal val="italic"/>
                                      </p:to>
                                    </p:set>
                                    <p:set>
                                      <p:cBhvr>
                                        <p:cTn id="48" dur="indefinite" fill="hold"/>
                                        <p:tgtEl>
                                          <p:spTgt spid="36876">
                                            <p:txEl>
                                              <p:charRg st="3" end="7"/>
                                            </p:txEl>
                                          </p:spTgt>
                                        </p:tgtEl>
                                        <p:attrNameLst>
                                          <p:attrName>style.fontWeight</p:attrName>
                                        </p:attrNameLst>
                                      </p:cBhvr>
                                      <p:to>
                                        <p:strVal val="bold"/>
                                      </p:to>
                                    </p:set>
                                    <p:set>
                                      <p:cBhvr>
                                        <p:cTn id="49" dur="indefinite" fill="hold"/>
                                        <p:tgtEl>
                                          <p:spTgt spid="36876">
                                            <p:txEl>
                                              <p:charRg st="3" end="7"/>
                                            </p:txEl>
                                          </p:spTgt>
                                        </p:tgtEl>
                                        <p:attrNameLst>
                                          <p:attrName>style.textDecorationUnderline</p:attrName>
                                        </p:attrNameLst>
                                      </p:cBhvr>
                                      <p:to>
                                        <p:strVal val="true"/>
                                      </p:to>
                                    </p:set>
                                  </p:childTnLst>
                                </p:cTn>
                              </p:par>
                            </p:childTnLst>
                          </p:cTn>
                        </p:par>
                      </p:childTnLst>
                    </p:cTn>
                  </p:par>
                  <p:par>
                    <p:cTn id="50" fill="hold">
                      <p:stCondLst>
                        <p:cond delay="indefinite"/>
                      </p:stCondLst>
                      <p:childTnLst>
                        <p:par>
                          <p:cTn id="51" fill="hold">
                            <p:stCondLst>
                              <p:cond delay="0"/>
                            </p:stCondLst>
                            <p:childTnLst>
                              <p:par>
                                <p:cTn id="52" presetID="41" presetClass="entr" presetSubtype="0" fill="hold" grpId="0" nodeType="clickEffect">
                                  <p:stCondLst>
                                    <p:cond delay="0"/>
                                  </p:stCondLst>
                                  <p:iterate type="lt">
                                    <p:tmPct val="10000"/>
                                  </p:iterate>
                                  <p:childTnLst>
                                    <p:set>
                                      <p:cBhvr>
                                        <p:cTn id="53" dur="1" fill="hold">
                                          <p:stCondLst>
                                            <p:cond delay="0"/>
                                          </p:stCondLst>
                                        </p:cTn>
                                        <p:tgtEl>
                                          <p:spTgt spid="36867"/>
                                        </p:tgtEl>
                                        <p:attrNameLst>
                                          <p:attrName>style.visibility</p:attrName>
                                        </p:attrNameLst>
                                      </p:cBhvr>
                                      <p:to>
                                        <p:strVal val="visible"/>
                                      </p:to>
                                    </p:set>
                                    <p:anim calcmode="lin" valueType="num">
                                      <p:cBhvr>
                                        <p:cTn id="54" dur="500" fill="hold"/>
                                        <p:tgtEl>
                                          <p:spTgt spid="36867"/>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36867"/>
                                        </p:tgtEl>
                                        <p:attrNameLst>
                                          <p:attrName>ppt_y</p:attrName>
                                        </p:attrNameLst>
                                      </p:cBhvr>
                                      <p:tavLst>
                                        <p:tav tm="0">
                                          <p:val>
                                            <p:strVal val="#ppt_y"/>
                                          </p:val>
                                        </p:tav>
                                        <p:tav tm="100000">
                                          <p:val>
                                            <p:strVal val="#ppt_y"/>
                                          </p:val>
                                        </p:tav>
                                      </p:tavLst>
                                    </p:anim>
                                    <p:anim calcmode="lin" valueType="num">
                                      <p:cBhvr>
                                        <p:cTn id="56" dur="500" fill="hold"/>
                                        <p:tgtEl>
                                          <p:spTgt spid="36867"/>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36867"/>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tmFilter="0,0; .5, 1; 1, 1"/>
                                        <p:tgtEl>
                                          <p:spTgt spid="36867"/>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mph" presetSubtype="0" grpId="1" nodeType="clickEffect">
                                  <p:stCondLst>
                                    <p:cond delay="0"/>
                                  </p:stCondLst>
                                  <p:childTnLst>
                                    <p:set>
                                      <p:cBhvr override="childStyle">
                                        <p:cTn id="62" dur="indefinite" fill="hold"/>
                                        <p:tgtEl>
                                          <p:spTgt spid="36877"/>
                                        </p:tgtEl>
                                        <p:attrNameLst>
                                          <p:attrName>style.color</p:attrName>
                                        </p:attrNameLst>
                                      </p:cBhvr>
                                      <p:to>
                                        <p:clrVal>
                                          <a:srgbClr val="0000cc"/>
                                        </p:clrVal>
                                      </p:to>
                                    </p:set>
                                    <p:set>
                                      <p:cBhvr override="childStyle">
                                        <p:cTn id="63" dur="indefinite" fill="hold"/>
                                        <p:tgtEl>
                                          <p:spTgt spid="36877"/>
                                        </p:tgtEl>
                                        <p:attrNameLst>
                                          <p:attrName>style.fontStyle</p:attrName>
                                        </p:attrNameLst>
                                      </p:cBhvr>
                                      <p:to>
                                        <p:strVal val="italic"/>
                                      </p:to>
                                    </p:set>
                                    <p:set>
                                      <p:cBhvr>
                                        <p:cTn id="64" dur="indefinite" fill="hold"/>
                                        <p:tgtEl>
                                          <p:spTgt spid="36877"/>
                                        </p:tgtEl>
                                        <p:attrNameLst>
                                          <p:attrName>style.fontWeight</p:attrName>
                                        </p:attrNameLst>
                                      </p:cBhvr>
                                      <p:to>
                                        <p:strVal val="bold"/>
                                      </p:to>
                                    </p:set>
                                    <p:set>
                                      <p:cBhvr>
                                        <p:cTn id="65" dur="indefinite" fill="hold"/>
                                        <p:tgtEl>
                                          <p:spTgt spid="36877"/>
                                        </p:tgtEl>
                                        <p:attrNameLst>
                                          <p:attrName>style.textDecorationUnderline</p:attrName>
                                        </p:attrNameLst>
                                      </p:cBhvr>
                                      <p:to>
                                        <p:strVal val="true"/>
                                      </p:to>
                                    </p:set>
                                  </p:childTnLst>
                                </p:cTn>
                              </p:par>
                            </p:childTnLst>
                          </p:cTn>
                        </p:par>
                      </p:childTnLst>
                    </p:cTn>
                  </p:par>
                  <p:par>
                    <p:cTn id="66" fill="hold">
                      <p:stCondLst>
                        <p:cond delay="indefinite"/>
                      </p:stCondLst>
                      <p:childTnLst>
                        <p:par>
                          <p:cTn id="67" fill="hold">
                            <p:stCondLst>
                              <p:cond delay="0"/>
                            </p:stCondLst>
                            <p:childTnLst>
                              <p:par>
                                <p:cTn id="68" presetID="12" presetClass="entr" presetSubtype="8" fill="hold" grpId="0" nodeType="clickEffect">
                                  <p:stCondLst>
                                    <p:cond delay="0"/>
                                  </p:stCondLst>
                                  <p:childTnLst>
                                    <p:set>
                                      <p:cBhvr>
                                        <p:cTn id="69" dur="1" fill="hold">
                                          <p:stCondLst>
                                            <p:cond delay="0"/>
                                          </p:stCondLst>
                                        </p:cTn>
                                        <p:tgtEl>
                                          <p:spTgt spid="36868"/>
                                        </p:tgtEl>
                                        <p:attrNameLst>
                                          <p:attrName>style.visibility</p:attrName>
                                        </p:attrNameLst>
                                      </p:cBhvr>
                                      <p:to>
                                        <p:strVal val="visible"/>
                                      </p:to>
                                    </p:set>
                                    <p:animEffect transition="in" filter="slide(fromLeft)">
                                      <p:cBhvr>
                                        <p:cTn id="70" dur="500"/>
                                        <p:tgtEl>
                                          <p:spTgt spid="368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ldLvl="0" animBg="1"/>
      <p:bldP spid="36868" grpId="0" bldLvl="0" animBg="1"/>
      <p:bldP spid="36872" grpId="0"/>
      <p:bldP spid="36873" grpId="0"/>
      <p:bldP spid="36874" grpId="0"/>
      <p:bldP spid="36875" grpId="0"/>
      <p:bldP spid="36876" grpId="0" build="allAtOnce"/>
      <p:bldP spid="36877" grpId="0"/>
      <p:bldP spid="36877" grpId="1"/>
      <p:bldP spid="36878"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aphicFrame>
        <p:nvGraphicFramePr>
          <p:cNvPr id="38914" name="内容占位符 38913"/>
          <p:cNvGraphicFramePr/>
          <p:nvPr>
            <p:ph sz="half" idx="1"/>
          </p:nvPr>
        </p:nvGraphicFramePr>
        <p:xfrm>
          <a:off x="180975" y="260350"/>
          <a:ext cx="4392613" cy="6410325"/>
        </p:xfrm>
        <a:graphic>
          <a:graphicData uri="http://schemas.openxmlformats.org/drawingml/2006/table">
            <a:tbl>
              <a:tblPr/>
              <a:tblGrid>
                <a:gridCol w="881063"/>
                <a:gridCol w="3511550"/>
              </a:tblGrid>
              <a:tr h="577850">
                <a:tc gridSpan="2">
                  <a:txBody>
                    <a:bodyPr wrap="square"/>
                    <a:lstStyle>
                      <a:lvl1pPr marL="342900" lvl="0" indent="-342900" algn="l" defTabSz="914400" eaLnBrk="0" fontAlgn="base" latinLnBrk="0" hangingPunct="0">
                        <a:lnSpc>
                          <a:spcPct val="100000"/>
                        </a:lnSpc>
                        <a:spcBef>
                          <a:spcPct val="20000"/>
                        </a:spcBef>
                        <a:spcAft>
                          <a:spcPct val="0"/>
                        </a:spcAft>
                        <a:buFont typeface="Wingdings" panose="05000000000000000000" pitchFamily="2" charset="2"/>
                        <a:buChar char="n"/>
                        <a:defRPr sz="1800" u="none" kern="1200" baseline="0">
                          <a:solidFill>
                            <a:schemeClr val="tx1"/>
                          </a:solidFill>
                          <a:latin typeface="黑体" panose="02010609060101010101" pitchFamily="2" charset="-122"/>
                          <a:ea typeface="黑体" panose="02010609060101010101" pitchFamily="2" charset="-122"/>
                        </a:defRPr>
                      </a:lvl1pPr>
                      <a:lvl2pPr marL="742950" lvl="1" indent="-285750" algn="l" defTabSz="914400" eaLnBrk="0" fontAlgn="base" latinLnBrk="0" hangingPunct="0">
                        <a:lnSpc>
                          <a:spcPct val="100000"/>
                        </a:lnSpc>
                        <a:spcBef>
                          <a:spcPct val="20000"/>
                        </a:spcBef>
                        <a:spcAft>
                          <a:spcPct val="0"/>
                        </a:spcAft>
                        <a:buFont typeface="Wingdings" panose="05000000000000000000" pitchFamily="2" charset="2"/>
                        <a:buChar char="–"/>
                        <a:defRPr sz="1600" b="0" i="0" u="none" kern="1200" baseline="0">
                          <a:solidFill>
                            <a:schemeClr val="tx1"/>
                          </a:solidFill>
                          <a:latin typeface="黑体" panose="02010609060101010101" pitchFamily="2" charset="-122"/>
                          <a:ea typeface="黑体" panose="02010609060101010101" pitchFamily="2" charset="-122"/>
                        </a:defRPr>
                      </a:lvl2pPr>
                      <a:lvl3pPr marL="1143000" lvl="2" indent="-228600" algn="l" defTabSz="914400" eaLnBrk="0" fontAlgn="base" latinLnBrk="0" hangingPunct="0">
                        <a:lnSpc>
                          <a:spcPct val="100000"/>
                        </a:lnSpc>
                        <a:spcBef>
                          <a:spcPct val="20000"/>
                        </a:spcBef>
                        <a:spcAft>
                          <a:spcPct val="0"/>
                        </a:spcAft>
                        <a:buFont typeface="Wingdings" panose="05000000000000000000" pitchFamily="2" charset="2"/>
                        <a:buChar char="•"/>
                        <a:defRPr sz="1400" b="0" i="0" u="none" kern="1200" baseline="0">
                          <a:solidFill>
                            <a:schemeClr val="tx1"/>
                          </a:solidFill>
                          <a:latin typeface="黑体" panose="02010609060101010101" pitchFamily="2" charset="-122"/>
                          <a:ea typeface="黑体" panose="02010609060101010101" pitchFamily="2" charset="-122"/>
                        </a:defRPr>
                      </a:lvl3pPr>
                      <a:lvl4pPr marL="1600200" lvl="3"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4pPr>
                      <a:lvl5pPr marL="2057400" lvl="4"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5pPr>
                    </a:lstStyle>
                    <a:p>
                      <a:pPr marL="0" lvl="0" indent="0" algn="ctr" eaLnBrk="1" hangingPunct="1">
                        <a:buNone/>
                      </a:pPr>
                      <a:r>
                        <a:rPr lang="zh-CN" altLang="en-US" sz="2400" b="1" dirty="0">
                          <a:latin typeface="微软雅黑" panose="020B0503020204020204" charset="-122"/>
                          <a:ea typeface="微软雅黑" panose="020B0503020204020204" charset="-122"/>
                        </a:rPr>
                        <a:t>明清中国科技落后的原因</a:t>
                      </a:r>
                      <a:endParaRPr lang="zh-CN" altLang="en-US" sz="2400" b="1" dirty="0">
                        <a:latin typeface="微软雅黑" panose="020B0503020204020204" charset="-122"/>
                        <a:ea typeface="微软雅黑" panose="020B0503020204020204" charset="-122"/>
                      </a:endParaRPr>
                    </a:p>
                  </a:txBody>
                  <a:tcPr marL="90170" marR="90170" marT="46990" marB="46990" vert="horz" anchor="ctr" anchorCtr="1">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100000"/>
                      </a:schemeClr>
                    </a:solidFill>
                  </a:tcPr>
                </a:tc>
                <a:tc hMerge="1">
                  <a:tcPr>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1609725">
                <a:tc>
                  <a:txBody>
                    <a:bodyPr wrap="square"/>
                    <a:lstStyle>
                      <a:lvl1pPr marL="342900" lvl="0" indent="-342900" algn="l" defTabSz="914400" eaLnBrk="0" fontAlgn="base" latinLnBrk="0" hangingPunct="0">
                        <a:lnSpc>
                          <a:spcPct val="100000"/>
                        </a:lnSpc>
                        <a:spcBef>
                          <a:spcPct val="20000"/>
                        </a:spcBef>
                        <a:spcAft>
                          <a:spcPct val="0"/>
                        </a:spcAft>
                        <a:buFont typeface="Wingdings" panose="05000000000000000000" pitchFamily="2" charset="2"/>
                        <a:buChar char="n"/>
                        <a:defRPr sz="1800" u="none" kern="1200" baseline="0">
                          <a:solidFill>
                            <a:schemeClr val="tx1"/>
                          </a:solidFill>
                          <a:latin typeface="黑体" panose="02010609060101010101" pitchFamily="2" charset="-122"/>
                          <a:ea typeface="黑体" panose="02010609060101010101" pitchFamily="2" charset="-122"/>
                        </a:defRPr>
                      </a:lvl1pPr>
                      <a:lvl2pPr marL="742950" lvl="1" indent="-285750" algn="l" defTabSz="914400" eaLnBrk="0" fontAlgn="base" latinLnBrk="0" hangingPunct="0">
                        <a:lnSpc>
                          <a:spcPct val="100000"/>
                        </a:lnSpc>
                        <a:spcBef>
                          <a:spcPct val="20000"/>
                        </a:spcBef>
                        <a:spcAft>
                          <a:spcPct val="0"/>
                        </a:spcAft>
                        <a:buFont typeface="Wingdings" panose="05000000000000000000" pitchFamily="2" charset="2"/>
                        <a:buChar char="–"/>
                        <a:defRPr sz="1600" b="0" i="0" u="none" kern="1200" baseline="0">
                          <a:solidFill>
                            <a:schemeClr val="tx1"/>
                          </a:solidFill>
                          <a:latin typeface="黑体" panose="02010609060101010101" pitchFamily="2" charset="-122"/>
                          <a:ea typeface="黑体" panose="02010609060101010101" pitchFamily="2" charset="-122"/>
                        </a:defRPr>
                      </a:lvl2pPr>
                      <a:lvl3pPr marL="1143000" lvl="2" indent="-228600" algn="l" defTabSz="914400" eaLnBrk="0" fontAlgn="base" latinLnBrk="0" hangingPunct="0">
                        <a:lnSpc>
                          <a:spcPct val="100000"/>
                        </a:lnSpc>
                        <a:spcBef>
                          <a:spcPct val="20000"/>
                        </a:spcBef>
                        <a:spcAft>
                          <a:spcPct val="0"/>
                        </a:spcAft>
                        <a:buFont typeface="Wingdings" panose="05000000000000000000" pitchFamily="2" charset="2"/>
                        <a:buChar char="•"/>
                        <a:defRPr sz="1400" b="0" i="0" u="none" kern="1200" baseline="0">
                          <a:solidFill>
                            <a:schemeClr val="tx1"/>
                          </a:solidFill>
                          <a:latin typeface="黑体" panose="02010609060101010101" pitchFamily="2" charset="-122"/>
                          <a:ea typeface="黑体" panose="02010609060101010101" pitchFamily="2" charset="-122"/>
                        </a:defRPr>
                      </a:lvl3pPr>
                      <a:lvl4pPr marL="1600200" lvl="3"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4pPr>
                      <a:lvl5pPr marL="2057400" lvl="4"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5pPr>
                    </a:lstStyle>
                    <a:p>
                      <a:pPr marL="0" lvl="0" indent="0" eaLnBrk="1" hangingPunct="1">
                        <a:buNone/>
                      </a:pPr>
                      <a:r>
                        <a:rPr lang="zh-CN" altLang="en-US" sz="2400" b="1" dirty="0">
                          <a:latin typeface="微软雅黑" panose="020B0503020204020204" charset="-122"/>
                          <a:ea typeface="微软雅黑" panose="020B0503020204020204" charset="-122"/>
                        </a:rPr>
                        <a:t>经济基础</a:t>
                      </a:r>
                      <a:endParaRPr lang="zh-CN" altLang="en-US" sz="2400" b="1" dirty="0">
                        <a:latin typeface="微软雅黑" panose="020B0503020204020204" charset="-122"/>
                        <a:ea typeface="微软雅黑" panose="020B0503020204020204" charset="-122"/>
                      </a:endParaRPr>
                    </a:p>
                  </a:txBody>
                  <a:tcPr marL="90170" marR="90170" marT="46990" marB="46990" vert="horz" anchor="ctr" anchorCtr="1">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100000"/>
                      </a:schemeClr>
                    </a:solidFill>
                  </a:tcPr>
                </a:tc>
                <a:tc>
                  <a:txBody>
                    <a:bodyPr wrap="square"/>
                    <a:lstStyle>
                      <a:lvl1pPr marL="342900" lvl="0" indent="-342900" algn="l" defTabSz="914400" eaLnBrk="0" fontAlgn="base" latinLnBrk="0" hangingPunct="0">
                        <a:lnSpc>
                          <a:spcPct val="100000"/>
                        </a:lnSpc>
                        <a:spcBef>
                          <a:spcPct val="20000"/>
                        </a:spcBef>
                        <a:spcAft>
                          <a:spcPct val="0"/>
                        </a:spcAft>
                        <a:buFont typeface="Wingdings" panose="05000000000000000000" pitchFamily="2" charset="2"/>
                        <a:buChar char="n"/>
                        <a:defRPr sz="1800" u="none" kern="1200" baseline="0">
                          <a:solidFill>
                            <a:schemeClr val="tx1"/>
                          </a:solidFill>
                          <a:latin typeface="黑体" panose="02010609060101010101" pitchFamily="2" charset="-122"/>
                          <a:ea typeface="黑体" panose="02010609060101010101" pitchFamily="2" charset="-122"/>
                        </a:defRPr>
                      </a:lvl1pPr>
                      <a:lvl2pPr marL="742950" lvl="1" indent="-285750" algn="l" defTabSz="914400" eaLnBrk="0" fontAlgn="base" latinLnBrk="0" hangingPunct="0">
                        <a:lnSpc>
                          <a:spcPct val="100000"/>
                        </a:lnSpc>
                        <a:spcBef>
                          <a:spcPct val="20000"/>
                        </a:spcBef>
                        <a:spcAft>
                          <a:spcPct val="0"/>
                        </a:spcAft>
                        <a:buFont typeface="Wingdings" panose="05000000000000000000" pitchFamily="2" charset="2"/>
                        <a:buChar char="–"/>
                        <a:defRPr sz="1600" b="0" i="0" u="none" kern="1200" baseline="0">
                          <a:solidFill>
                            <a:schemeClr val="tx1"/>
                          </a:solidFill>
                          <a:latin typeface="黑体" panose="02010609060101010101" pitchFamily="2" charset="-122"/>
                          <a:ea typeface="黑体" panose="02010609060101010101" pitchFamily="2" charset="-122"/>
                        </a:defRPr>
                      </a:lvl2pPr>
                      <a:lvl3pPr marL="1143000" lvl="2" indent="-228600" algn="l" defTabSz="914400" eaLnBrk="0" fontAlgn="base" latinLnBrk="0" hangingPunct="0">
                        <a:lnSpc>
                          <a:spcPct val="100000"/>
                        </a:lnSpc>
                        <a:spcBef>
                          <a:spcPct val="20000"/>
                        </a:spcBef>
                        <a:spcAft>
                          <a:spcPct val="0"/>
                        </a:spcAft>
                        <a:buFont typeface="Wingdings" panose="05000000000000000000" pitchFamily="2" charset="2"/>
                        <a:buChar char="•"/>
                        <a:defRPr sz="1400" b="0" i="0" u="none" kern="1200" baseline="0">
                          <a:solidFill>
                            <a:schemeClr val="tx1"/>
                          </a:solidFill>
                          <a:latin typeface="黑体" panose="02010609060101010101" pitchFamily="2" charset="-122"/>
                          <a:ea typeface="黑体" panose="02010609060101010101" pitchFamily="2" charset="-122"/>
                        </a:defRPr>
                      </a:lvl3pPr>
                      <a:lvl4pPr marL="1600200" lvl="3"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4pPr>
                      <a:lvl5pPr marL="2057400" lvl="4"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5pPr>
                    </a:lstStyle>
                    <a:p>
                      <a:pPr marL="0" lvl="0" indent="0" eaLnBrk="1" hangingPunct="1">
                        <a:buNone/>
                      </a:pPr>
                      <a:r>
                        <a:rPr lang="zh-CN" altLang="en-US" sz="2400" b="1" dirty="0">
                          <a:latin typeface="微软雅黑" panose="020B0503020204020204" charset="-122"/>
                          <a:ea typeface="微软雅黑" panose="020B0503020204020204" charset="-122"/>
                        </a:rPr>
                        <a:t>重农抑商阻碍</a:t>
                      </a:r>
                      <a:r>
                        <a:rPr lang="zh-CN" altLang="en-US" sz="2400" b="1" dirty="0">
                          <a:solidFill>
                            <a:srgbClr val="FF0000"/>
                          </a:solidFill>
                          <a:latin typeface="微软雅黑" panose="020B0503020204020204" charset="-122"/>
                          <a:ea typeface="微软雅黑" panose="020B0503020204020204" charset="-122"/>
                        </a:rPr>
                        <a:t>商品经济</a:t>
                      </a:r>
                      <a:r>
                        <a:rPr lang="zh-CN" altLang="en-US" sz="2400" b="1" dirty="0">
                          <a:latin typeface="微软雅黑" panose="020B0503020204020204" charset="-122"/>
                          <a:ea typeface="微软雅黑" panose="020B0503020204020204" charset="-122"/>
                        </a:rPr>
                        <a:t>发展，固守</a:t>
                      </a:r>
                      <a:r>
                        <a:rPr lang="zh-CN" altLang="en-US" sz="2400" b="1" dirty="0">
                          <a:solidFill>
                            <a:srgbClr val="FF0000"/>
                          </a:solidFill>
                          <a:latin typeface="微软雅黑" panose="020B0503020204020204" charset="-122"/>
                          <a:ea typeface="微软雅黑" panose="020B0503020204020204" charset="-122"/>
                        </a:rPr>
                        <a:t>封建自然经济</a:t>
                      </a:r>
                      <a:r>
                        <a:rPr lang="zh-CN" altLang="en-US" sz="2400" b="1" dirty="0">
                          <a:latin typeface="微软雅黑" panose="020B0503020204020204" charset="-122"/>
                          <a:ea typeface="微软雅黑" panose="020B0503020204020204" charset="-122"/>
                        </a:rPr>
                        <a:t>，使科技缺乏创新的动力</a:t>
                      </a:r>
                      <a:endParaRPr lang="zh-CN" altLang="en-US" sz="2400" b="1" dirty="0">
                        <a:latin typeface="微软雅黑" panose="020B0503020204020204" charset="-122"/>
                        <a:ea typeface="微软雅黑" panose="020B0503020204020204" charset="-122"/>
                      </a:endParaRPr>
                    </a:p>
                  </a:txBody>
                  <a:tcPr marL="90170" marR="90170" marT="46990" marB="46990" vert="horz" anchor="ctr"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100000"/>
                      </a:schemeClr>
                    </a:solidFill>
                  </a:tcPr>
                </a:tc>
              </a:tr>
              <a:tr h="1612900">
                <a:tc>
                  <a:txBody>
                    <a:bodyPr wrap="square"/>
                    <a:lstStyle>
                      <a:lvl1pPr marL="342900" lvl="0" indent="-342900" algn="l" defTabSz="914400" eaLnBrk="0" fontAlgn="base" latinLnBrk="0" hangingPunct="0">
                        <a:lnSpc>
                          <a:spcPct val="100000"/>
                        </a:lnSpc>
                        <a:spcBef>
                          <a:spcPct val="20000"/>
                        </a:spcBef>
                        <a:spcAft>
                          <a:spcPct val="0"/>
                        </a:spcAft>
                        <a:buFont typeface="Wingdings" panose="05000000000000000000" pitchFamily="2" charset="2"/>
                        <a:buChar char="n"/>
                        <a:defRPr sz="1800" u="none" kern="1200" baseline="0">
                          <a:solidFill>
                            <a:schemeClr val="tx1"/>
                          </a:solidFill>
                          <a:latin typeface="黑体" panose="02010609060101010101" pitchFamily="2" charset="-122"/>
                          <a:ea typeface="黑体" panose="02010609060101010101" pitchFamily="2" charset="-122"/>
                        </a:defRPr>
                      </a:lvl1pPr>
                      <a:lvl2pPr marL="742950" lvl="1" indent="-285750" algn="l" defTabSz="914400" eaLnBrk="0" fontAlgn="base" latinLnBrk="0" hangingPunct="0">
                        <a:lnSpc>
                          <a:spcPct val="100000"/>
                        </a:lnSpc>
                        <a:spcBef>
                          <a:spcPct val="20000"/>
                        </a:spcBef>
                        <a:spcAft>
                          <a:spcPct val="0"/>
                        </a:spcAft>
                        <a:buFont typeface="Wingdings" panose="05000000000000000000" pitchFamily="2" charset="2"/>
                        <a:buChar char="–"/>
                        <a:defRPr sz="1600" b="0" i="0" u="none" kern="1200" baseline="0">
                          <a:solidFill>
                            <a:schemeClr val="tx1"/>
                          </a:solidFill>
                          <a:latin typeface="黑体" panose="02010609060101010101" pitchFamily="2" charset="-122"/>
                          <a:ea typeface="黑体" panose="02010609060101010101" pitchFamily="2" charset="-122"/>
                        </a:defRPr>
                      </a:lvl2pPr>
                      <a:lvl3pPr marL="1143000" lvl="2" indent="-228600" algn="l" defTabSz="914400" eaLnBrk="0" fontAlgn="base" latinLnBrk="0" hangingPunct="0">
                        <a:lnSpc>
                          <a:spcPct val="100000"/>
                        </a:lnSpc>
                        <a:spcBef>
                          <a:spcPct val="20000"/>
                        </a:spcBef>
                        <a:spcAft>
                          <a:spcPct val="0"/>
                        </a:spcAft>
                        <a:buFont typeface="Wingdings" panose="05000000000000000000" pitchFamily="2" charset="2"/>
                        <a:buChar char="•"/>
                        <a:defRPr sz="1400" b="0" i="0" u="none" kern="1200" baseline="0">
                          <a:solidFill>
                            <a:schemeClr val="tx1"/>
                          </a:solidFill>
                          <a:latin typeface="黑体" panose="02010609060101010101" pitchFamily="2" charset="-122"/>
                          <a:ea typeface="黑体" panose="02010609060101010101" pitchFamily="2" charset="-122"/>
                        </a:defRPr>
                      </a:lvl3pPr>
                      <a:lvl4pPr marL="1600200" lvl="3"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4pPr>
                      <a:lvl5pPr marL="2057400" lvl="4"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5pPr>
                    </a:lstStyle>
                    <a:p>
                      <a:pPr marL="0" lvl="0" indent="0" eaLnBrk="1" hangingPunct="1">
                        <a:buNone/>
                      </a:pPr>
                      <a:r>
                        <a:rPr lang="zh-CN" altLang="en-US" sz="2400" b="1" dirty="0">
                          <a:latin typeface="微软雅黑" panose="020B0503020204020204" charset="-122"/>
                          <a:ea typeface="微软雅黑" panose="020B0503020204020204" charset="-122"/>
                        </a:rPr>
                        <a:t>政治基础</a:t>
                      </a:r>
                      <a:endParaRPr lang="zh-CN" altLang="en-US" sz="2400" b="1" dirty="0">
                        <a:latin typeface="微软雅黑" panose="020B0503020204020204" charset="-122"/>
                        <a:ea typeface="微软雅黑" panose="020B0503020204020204" charset="-122"/>
                      </a:endParaRPr>
                    </a:p>
                  </a:txBody>
                  <a:tcPr marL="90170" marR="90170" marT="46990" marB="46990" vert="horz" anchor="ctr" anchorCtr="1">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100000"/>
                      </a:schemeClr>
                    </a:solidFill>
                  </a:tcPr>
                </a:tc>
                <a:tc>
                  <a:txBody>
                    <a:bodyPr wrap="square"/>
                    <a:lstStyle>
                      <a:lvl1pPr marL="342900" lvl="0" indent="-342900" algn="l" defTabSz="914400" eaLnBrk="0" fontAlgn="base" latinLnBrk="0" hangingPunct="0">
                        <a:lnSpc>
                          <a:spcPct val="100000"/>
                        </a:lnSpc>
                        <a:spcBef>
                          <a:spcPct val="20000"/>
                        </a:spcBef>
                        <a:spcAft>
                          <a:spcPct val="0"/>
                        </a:spcAft>
                        <a:buFont typeface="Wingdings" panose="05000000000000000000" pitchFamily="2" charset="2"/>
                        <a:buChar char="n"/>
                        <a:defRPr sz="1800" u="none" kern="1200" baseline="0">
                          <a:solidFill>
                            <a:schemeClr val="tx1"/>
                          </a:solidFill>
                          <a:latin typeface="黑体" panose="02010609060101010101" pitchFamily="2" charset="-122"/>
                          <a:ea typeface="黑体" panose="02010609060101010101" pitchFamily="2" charset="-122"/>
                        </a:defRPr>
                      </a:lvl1pPr>
                      <a:lvl2pPr marL="742950" lvl="1" indent="-285750" algn="l" defTabSz="914400" eaLnBrk="0" fontAlgn="base" latinLnBrk="0" hangingPunct="0">
                        <a:lnSpc>
                          <a:spcPct val="100000"/>
                        </a:lnSpc>
                        <a:spcBef>
                          <a:spcPct val="20000"/>
                        </a:spcBef>
                        <a:spcAft>
                          <a:spcPct val="0"/>
                        </a:spcAft>
                        <a:buFont typeface="Wingdings" panose="05000000000000000000" pitchFamily="2" charset="2"/>
                        <a:buChar char="–"/>
                        <a:defRPr sz="1600" b="0" i="0" u="none" kern="1200" baseline="0">
                          <a:solidFill>
                            <a:schemeClr val="tx1"/>
                          </a:solidFill>
                          <a:latin typeface="黑体" panose="02010609060101010101" pitchFamily="2" charset="-122"/>
                          <a:ea typeface="黑体" panose="02010609060101010101" pitchFamily="2" charset="-122"/>
                        </a:defRPr>
                      </a:lvl2pPr>
                      <a:lvl3pPr marL="1143000" lvl="2" indent="-228600" algn="l" defTabSz="914400" eaLnBrk="0" fontAlgn="base" latinLnBrk="0" hangingPunct="0">
                        <a:lnSpc>
                          <a:spcPct val="100000"/>
                        </a:lnSpc>
                        <a:spcBef>
                          <a:spcPct val="20000"/>
                        </a:spcBef>
                        <a:spcAft>
                          <a:spcPct val="0"/>
                        </a:spcAft>
                        <a:buFont typeface="Wingdings" panose="05000000000000000000" pitchFamily="2" charset="2"/>
                        <a:buChar char="•"/>
                        <a:defRPr sz="1400" b="0" i="0" u="none" kern="1200" baseline="0">
                          <a:solidFill>
                            <a:schemeClr val="tx1"/>
                          </a:solidFill>
                          <a:latin typeface="黑体" panose="02010609060101010101" pitchFamily="2" charset="-122"/>
                          <a:ea typeface="黑体" panose="02010609060101010101" pitchFamily="2" charset="-122"/>
                        </a:defRPr>
                      </a:lvl3pPr>
                      <a:lvl4pPr marL="1600200" lvl="3"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4pPr>
                      <a:lvl5pPr marL="2057400" lvl="4"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5pPr>
                    </a:lstStyle>
                    <a:p>
                      <a:pPr marL="0" lvl="0" indent="0" eaLnBrk="1" hangingPunct="1">
                        <a:buNone/>
                      </a:pPr>
                      <a:r>
                        <a:rPr lang="zh-CN" altLang="en-US" sz="2400" b="1" dirty="0">
                          <a:latin typeface="微软雅黑" panose="020B0503020204020204" charset="-122"/>
                          <a:ea typeface="微软雅黑" panose="020B0503020204020204" charset="-122"/>
                        </a:rPr>
                        <a:t>腐朽落后的</a:t>
                      </a:r>
                      <a:r>
                        <a:rPr lang="zh-CN" altLang="en-US" sz="2400" b="1" dirty="0">
                          <a:solidFill>
                            <a:srgbClr val="FF0000"/>
                          </a:solidFill>
                          <a:latin typeface="微软雅黑" panose="020B0503020204020204" charset="-122"/>
                          <a:ea typeface="微软雅黑" panose="020B0503020204020204" charset="-122"/>
                        </a:rPr>
                        <a:t>封建制度</a:t>
                      </a:r>
                      <a:r>
                        <a:rPr lang="zh-CN" altLang="en-US" sz="2400" b="1" dirty="0">
                          <a:latin typeface="微软雅黑" panose="020B0503020204020204" charset="-122"/>
                          <a:ea typeface="微软雅黑" panose="020B0503020204020204" charset="-122"/>
                        </a:rPr>
                        <a:t>，实行</a:t>
                      </a:r>
                      <a:r>
                        <a:rPr lang="zh-CN" altLang="en-US" sz="2400" b="1" dirty="0">
                          <a:solidFill>
                            <a:srgbClr val="FF0000"/>
                          </a:solidFill>
                          <a:latin typeface="微软雅黑" panose="020B0503020204020204" charset="-122"/>
                          <a:ea typeface="微软雅黑" panose="020B0503020204020204" charset="-122"/>
                        </a:rPr>
                        <a:t>重农抑商、闭关锁国</a:t>
                      </a:r>
                      <a:r>
                        <a:rPr lang="zh-CN" altLang="en-US" sz="2400" b="1" dirty="0">
                          <a:latin typeface="微软雅黑" panose="020B0503020204020204" charset="-122"/>
                          <a:ea typeface="微软雅黑" panose="020B0503020204020204" charset="-122"/>
                        </a:rPr>
                        <a:t>政策，限制了正常中外交流</a:t>
                      </a:r>
                      <a:endParaRPr lang="zh-CN" altLang="en-US" sz="2400" b="1" dirty="0">
                        <a:latin typeface="微软雅黑" panose="020B0503020204020204" charset="-122"/>
                        <a:ea typeface="微软雅黑" panose="020B0503020204020204" charset="-122"/>
                      </a:endParaRPr>
                    </a:p>
                  </a:txBody>
                  <a:tcPr marL="90170" marR="90170" marT="46990" marB="46990" vert="horz" anchor="ctr"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100000"/>
                      </a:schemeClr>
                    </a:solidFill>
                  </a:tcPr>
                </a:tc>
              </a:tr>
              <a:tr h="1377950">
                <a:tc>
                  <a:txBody>
                    <a:bodyPr wrap="square"/>
                    <a:lstStyle>
                      <a:lvl1pPr marL="342900" lvl="0" indent="-342900" algn="l" defTabSz="914400" eaLnBrk="0" fontAlgn="base" latinLnBrk="0" hangingPunct="0">
                        <a:lnSpc>
                          <a:spcPct val="100000"/>
                        </a:lnSpc>
                        <a:spcBef>
                          <a:spcPct val="20000"/>
                        </a:spcBef>
                        <a:spcAft>
                          <a:spcPct val="0"/>
                        </a:spcAft>
                        <a:buFont typeface="Wingdings" panose="05000000000000000000" pitchFamily="2" charset="2"/>
                        <a:buChar char="n"/>
                        <a:defRPr sz="1800" u="none" kern="1200" baseline="0">
                          <a:solidFill>
                            <a:schemeClr val="tx1"/>
                          </a:solidFill>
                          <a:latin typeface="黑体" panose="02010609060101010101" pitchFamily="2" charset="-122"/>
                          <a:ea typeface="黑体" panose="02010609060101010101" pitchFamily="2" charset="-122"/>
                        </a:defRPr>
                      </a:lvl1pPr>
                      <a:lvl2pPr marL="742950" lvl="1" indent="-285750" algn="l" defTabSz="914400" eaLnBrk="0" fontAlgn="base" latinLnBrk="0" hangingPunct="0">
                        <a:lnSpc>
                          <a:spcPct val="100000"/>
                        </a:lnSpc>
                        <a:spcBef>
                          <a:spcPct val="20000"/>
                        </a:spcBef>
                        <a:spcAft>
                          <a:spcPct val="0"/>
                        </a:spcAft>
                        <a:buFont typeface="Wingdings" panose="05000000000000000000" pitchFamily="2" charset="2"/>
                        <a:buChar char="–"/>
                        <a:defRPr sz="1600" b="0" i="0" u="none" kern="1200" baseline="0">
                          <a:solidFill>
                            <a:schemeClr val="tx1"/>
                          </a:solidFill>
                          <a:latin typeface="黑体" panose="02010609060101010101" pitchFamily="2" charset="-122"/>
                          <a:ea typeface="黑体" panose="02010609060101010101" pitchFamily="2" charset="-122"/>
                        </a:defRPr>
                      </a:lvl2pPr>
                      <a:lvl3pPr marL="1143000" lvl="2" indent="-228600" algn="l" defTabSz="914400" eaLnBrk="0" fontAlgn="base" latinLnBrk="0" hangingPunct="0">
                        <a:lnSpc>
                          <a:spcPct val="100000"/>
                        </a:lnSpc>
                        <a:spcBef>
                          <a:spcPct val="20000"/>
                        </a:spcBef>
                        <a:spcAft>
                          <a:spcPct val="0"/>
                        </a:spcAft>
                        <a:buFont typeface="Wingdings" panose="05000000000000000000" pitchFamily="2" charset="2"/>
                        <a:buChar char="•"/>
                        <a:defRPr sz="1400" b="0" i="0" u="none" kern="1200" baseline="0">
                          <a:solidFill>
                            <a:schemeClr val="tx1"/>
                          </a:solidFill>
                          <a:latin typeface="黑体" panose="02010609060101010101" pitchFamily="2" charset="-122"/>
                          <a:ea typeface="黑体" panose="02010609060101010101" pitchFamily="2" charset="-122"/>
                        </a:defRPr>
                      </a:lvl3pPr>
                      <a:lvl4pPr marL="1600200" lvl="3"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4pPr>
                      <a:lvl5pPr marL="2057400" lvl="4"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5pPr>
                    </a:lstStyle>
                    <a:p>
                      <a:pPr marL="0" lvl="0" indent="0" eaLnBrk="1" hangingPunct="1">
                        <a:buNone/>
                      </a:pPr>
                      <a:r>
                        <a:rPr lang="zh-CN" altLang="en-US" sz="2400" b="1" dirty="0">
                          <a:latin typeface="微软雅黑" panose="020B0503020204020204" charset="-122"/>
                          <a:ea typeface="微软雅黑" panose="020B0503020204020204" charset="-122"/>
                        </a:rPr>
                        <a:t>思想基础</a:t>
                      </a:r>
                      <a:endParaRPr lang="zh-CN" altLang="en-US" sz="2400" b="1" dirty="0">
                        <a:latin typeface="微软雅黑" panose="020B0503020204020204" charset="-122"/>
                        <a:ea typeface="微软雅黑" panose="020B0503020204020204" charset="-122"/>
                      </a:endParaRPr>
                    </a:p>
                  </a:txBody>
                  <a:tcPr marL="90170" marR="90170" marT="46990" marB="46990" vert="horz" anchor="ctr" anchorCtr="1">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100000"/>
                      </a:schemeClr>
                    </a:solidFill>
                  </a:tcPr>
                </a:tc>
                <a:tc>
                  <a:txBody>
                    <a:bodyPr wrap="square"/>
                    <a:lstStyle>
                      <a:lvl1pPr marL="342900" lvl="0" indent="-342900" algn="l" defTabSz="914400" eaLnBrk="0" fontAlgn="base" latinLnBrk="0" hangingPunct="0">
                        <a:lnSpc>
                          <a:spcPct val="100000"/>
                        </a:lnSpc>
                        <a:spcBef>
                          <a:spcPct val="20000"/>
                        </a:spcBef>
                        <a:spcAft>
                          <a:spcPct val="0"/>
                        </a:spcAft>
                        <a:buFont typeface="Wingdings" panose="05000000000000000000" pitchFamily="2" charset="2"/>
                        <a:buChar char="n"/>
                        <a:defRPr sz="1800" u="none" kern="1200" baseline="0">
                          <a:solidFill>
                            <a:schemeClr val="tx1"/>
                          </a:solidFill>
                          <a:latin typeface="黑体" panose="02010609060101010101" pitchFamily="2" charset="-122"/>
                          <a:ea typeface="黑体" panose="02010609060101010101" pitchFamily="2" charset="-122"/>
                        </a:defRPr>
                      </a:lvl1pPr>
                      <a:lvl2pPr marL="742950" lvl="1" indent="-285750" algn="l" defTabSz="914400" eaLnBrk="0" fontAlgn="base" latinLnBrk="0" hangingPunct="0">
                        <a:lnSpc>
                          <a:spcPct val="100000"/>
                        </a:lnSpc>
                        <a:spcBef>
                          <a:spcPct val="20000"/>
                        </a:spcBef>
                        <a:spcAft>
                          <a:spcPct val="0"/>
                        </a:spcAft>
                        <a:buFont typeface="Wingdings" panose="05000000000000000000" pitchFamily="2" charset="2"/>
                        <a:buChar char="–"/>
                        <a:defRPr sz="1600" b="0" i="0" u="none" kern="1200" baseline="0">
                          <a:solidFill>
                            <a:schemeClr val="tx1"/>
                          </a:solidFill>
                          <a:latin typeface="黑体" panose="02010609060101010101" pitchFamily="2" charset="-122"/>
                          <a:ea typeface="黑体" panose="02010609060101010101" pitchFamily="2" charset="-122"/>
                        </a:defRPr>
                      </a:lvl2pPr>
                      <a:lvl3pPr marL="1143000" lvl="2" indent="-228600" algn="l" defTabSz="914400" eaLnBrk="0" fontAlgn="base" latinLnBrk="0" hangingPunct="0">
                        <a:lnSpc>
                          <a:spcPct val="100000"/>
                        </a:lnSpc>
                        <a:spcBef>
                          <a:spcPct val="20000"/>
                        </a:spcBef>
                        <a:spcAft>
                          <a:spcPct val="0"/>
                        </a:spcAft>
                        <a:buFont typeface="Wingdings" panose="05000000000000000000" pitchFamily="2" charset="2"/>
                        <a:buChar char="•"/>
                        <a:defRPr sz="1400" b="0" i="0" u="none" kern="1200" baseline="0">
                          <a:solidFill>
                            <a:schemeClr val="tx1"/>
                          </a:solidFill>
                          <a:latin typeface="黑体" panose="02010609060101010101" pitchFamily="2" charset="-122"/>
                          <a:ea typeface="黑体" panose="02010609060101010101" pitchFamily="2" charset="-122"/>
                        </a:defRPr>
                      </a:lvl3pPr>
                      <a:lvl4pPr marL="1600200" lvl="3"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4pPr>
                      <a:lvl5pPr marL="2057400" lvl="4"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5pPr>
                    </a:lstStyle>
                    <a:p>
                      <a:pPr marL="0" lvl="0" indent="0" eaLnBrk="1" hangingPunct="1">
                        <a:buNone/>
                      </a:pP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rPr>
                        <a:t>宋明理学</a:t>
                      </a:r>
                      <a:r>
                        <a:rPr lang="zh-CN" altLang="en-US" sz="2400" b="1" dirty="0">
                          <a:latin typeface="微软雅黑" panose="020B0503020204020204" charset="-122"/>
                          <a:ea typeface="微软雅黑" panose="020B0503020204020204" charset="-122"/>
                          <a:cs typeface="微软雅黑" panose="020B0503020204020204" charset="-122"/>
                        </a:rPr>
                        <a:t>禁锢了思想， </a:t>
                      </a: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rPr>
                        <a:t>“重道轻器”</a:t>
                      </a:r>
                      <a:r>
                        <a:rPr lang="zh-CN" altLang="en-US" sz="2400" b="1" dirty="0">
                          <a:latin typeface="微软雅黑" panose="020B0503020204020204" charset="-122"/>
                          <a:ea typeface="微软雅黑" panose="020B0503020204020204" charset="-122"/>
                          <a:cs typeface="微软雅黑" panose="020B0503020204020204" charset="-122"/>
                        </a:rPr>
                        <a:t>的文化传统轻视科技发展</a:t>
                      </a:r>
                      <a:endParaRPr lang="zh-CN" altLang="en-US" sz="2400" b="1" dirty="0">
                        <a:latin typeface="微软雅黑" panose="020B0503020204020204" charset="-122"/>
                        <a:ea typeface="微软雅黑" panose="020B0503020204020204" charset="-122"/>
                        <a:cs typeface="微软雅黑" panose="020B0503020204020204" charset="-122"/>
                      </a:endParaRPr>
                    </a:p>
                  </a:txBody>
                  <a:tcPr marL="90170" marR="90170" marT="46990" marB="46990" vert="horz" anchor="ctr"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100000"/>
                      </a:schemeClr>
                    </a:solidFill>
                  </a:tcPr>
                </a:tc>
              </a:tr>
              <a:tr h="1231900">
                <a:tc>
                  <a:txBody>
                    <a:bodyPr wrap="square"/>
                    <a:lstStyle>
                      <a:lvl1pPr marL="342900" lvl="0" indent="-342900" algn="l" defTabSz="914400" eaLnBrk="0" fontAlgn="base" latinLnBrk="0" hangingPunct="0">
                        <a:lnSpc>
                          <a:spcPct val="100000"/>
                        </a:lnSpc>
                        <a:spcBef>
                          <a:spcPct val="20000"/>
                        </a:spcBef>
                        <a:spcAft>
                          <a:spcPct val="0"/>
                        </a:spcAft>
                        <a:buFont typeface="Wingdings" panose="05000000000000000000" pitchFamily="2" charset="2"/>
                        <a:buChar char="n"/>
                        <a:defRPr sz="1800" u="none" kern="1200" baseline="0">
                          <a:solidFill>
                            <a:schemeClr val="tx1"/>
                          </a:solidFill>
                          <a:latin typeface="黑体" panose="02010609060101010101" pitchFamily="2" charset="-122"/>
                          <a:ea typeface="黑体" panose="02010609060101010101" pitchFamily="2" charset="-122"/>
                        </a:defRPr>
                      </a:lvl1pPr>
                      <a:lvl2pPr marL="742950" lvl="1" indent="-285750" algn="l" defTabSz="914400" eaLnBrk="0" fontAlgn="base" latinLnBrk="0" hangingPunct="0">
                        <a:lnSpc>
                          <a:spcPct val="100000"/>
                        </a:lnSpc>
                        <a:spcBef>
                          <a:spcPct val="20000"/>
                        </a:spcBef>
                        <a:spcAft>
                          <a:spcPct val="0"/>
                        </a:spcAft>
                        <a:buFont typeface="Wingdings" panose="05000000000000000000" pitchFamily="2" charset="2"/>
                        <a:buChar char="–"/>
                        <a:defRPr sz="1600" b="0" i="0" u="none" kern="1200" baseline="0">
                          <a:solidFill>
                            <a:schemeClr val="tx1"/>
                          </a:solidFill>
                          <a:latin typeface="黑体" panose="02010609060101010101" pitchFamily="2" charset="-122"/>
                          <a:ea typeface="黑体" panose="02010609060101010101" pitchFamily="2" charset="-122"/>
                        </a:defRPr>
                      </a:lvl2pPr>
                      <a:lvl3pPr marL="1143000" lvl="2" indent="-228600" algn="l" defTabSz="914400" eaLnBrk="0" fontAlgn="base" latinLnBrk="0" hangingPunct="0">
                        <a:lnSpc>
                          <a:spcPct val="100000"/>
                        </a:lnSpc>
                        <a:spcBef>
                          <a:spcPct val="20000"/>
                        </a:spcBef>
                        <a:spcAft>
                          <a:spcPct val="0"/>
                        </a:spcAft>
                        <a:buFont typeface="Wingdings" panose="05000000000000000000" pitchFamily="2" charset="2"/>
                        <a:buChar char="•"/>
                        <a:defRPr sz="1400" b="0" i="0" u="none" kern="1200" baseline="0">
                          <a:solidFill>
                            <a:schemeClr val="tx1"/>
                          </a:solidFill>
                          <a:latin typeface="黑体" panose="02010609060101010101" pitchFamily="2" charset="-122"/>
                          <a:ea typeface="黑体" panose="02010609060101010101" pitchFamily="2" charset="-122"/>
                        </a:defRPr>
                      </a:lvl3pPr>
                      <a:lvl4pPr marL="1600200" lvl="3"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4pPr>
                      <a:lvl5pPr marL="2057400" lvl="4"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5pPr>
                    </a:lstStyle>
                    <a:p>
                      <a:pPr marL="0" lvl="0" indent="0" eaLnBrk="1" hangingPunct="1">
                        <a:buNone/>
                      </a:pPr>
                      <a:r>
                        <a:rPr lang="zh-CN" altLang="en-US" sz="2400" b="1" dirty="0">
                          <a:latin typeface="微软雅黑" panose="020B0503020204020204" charset="-122"/>
                          <a:ea typeface="微软雅黑" panose="020B0503020204020204" charset="-122"/>
                        </a:rPr>
                        <a:t>文化传统</a:t>
                      </a:r>
                      <a:endParaRPr lang="zh-CN" altLang="en-US" sz="2400" b="1" dirty="0">
                        <a:latin typeface="微软雅黑" panose="020B0503020204020204" charset="-122"/>
                        <a:ea typeface="微软雅黑" panose="020B0503020204020204" charset="-122"/>
                      </a:endParaRPr>
                    </a:p>
                  </a:txBody>
                  <a:tcPr marL="90170" marR="90170" marT="46990" marB="46990" vert="horz" anchor="ctr" anchorCtr="1">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alpha val="100000"/>
                      </a:schemeClr>
                    </a:solidFill>
                  </a:tcPr>
                </a:tc>
                <a:tc>
                  <a:txBody>
                    <a:bodyPr wrap="square"/>
                    <a:lstStyle>
                      <a:lvl1pPr marL="342900" lvl="0" indent="-342900" algn="l" defTabSz="914400" eaLnBrk="0" fontAlgn="base" latinLnBrk="0" hangingPunct="0">
                        <a:lnSpc>
                          <a:spcPct val="100000"/>
                        </a:lnSpc>
                        <a:spcBef>
                          <a:spcPct val="20000"/>
                        </a:spcBef>
                        <a:spcAft>
                          <a:spcPct val="0"/>
                        </a:spcAft>
                        <a:buFont typeface="Wingdings" panose="05000000000000000000" pitchFamily="2" charset="2"/>
                        <a:buChar char="n"/>
                        <a:defRPr sz="1800" u="none" kern="1200" baseline="0">
                          <a:solidFill>
                            <a:schemeClr val="tx1"/>
                          </a:solidFill>
                          <a:latin typeface="黑体" panose="02010609060101010101" pitchFamily="2" charset="-122"/>
                          <a:ea typeface="黑体" panose="02010609060101010101" pitchFamily="2" charset="-122"/>
                        </a:defRPr>
                      </a:lvl1pPr>
                      <a:lvl2pPr marL="742950" lvl="1" indent="-285750" algn="l" defTabSz="914400" eaLnBrk="0" fontAlgn="base" latinLnBrk="0" hangingPunct="0">
                        <a:lnSpc>
                          <a:spcPct val="100000"/>
                        </a:lnSpc>
                        <a:spcBef>
                          <a:spcPct val="20000"/>
                        </a:spcBef>
                        <a:spcAft>
                          <a:spcPct val="0"/>
                        </a:spcAft>
                        <a:buFont typeface="Wingdings" panose="05000000000000000000" pitchFamily="2" charset="2"/>
                        <a:buChar char="–"/>
                        <a:defRPr sz="1600" b="0" i="0" u="none" kern="1200" baseline="0">
                          <a:solidFill>
                            <a:schemeClr val="tx1"/>
                          </a:solidFill>
                          <a:latin typeface="黑体" panose="02010609060101010101" pitchFamily="2" charset="-122"/>
                          <a:ea typeface="黑体" panose="02010609060101010101" pitchFamily="2" charset="-122"/>
                        </a:defRPr>
                      </a:lvl2pPr>
                      <a:lvl3pPr marL="1143000" lvl="2" indent="-228600" algn="l" defTabSz="914400" eaLnBrk="0" fontAlgn="base" latinLnBrk="0" hangingPunct="0">
                        <a:lnSpc>
                          <a:spcPct val="100000"/>
                        </a:lnSpc>
                        <a:spcBef>
                          <a:spcPct val="20000"/>
                        </a:spcBef>
                        <a:spcAft>
                          <a:spcPct val="0"/>
                        </a:spcAft>
                        <a:buFont typeface="Wingdings" panose="05000000000000000000" pitchFamily="2" charset="2"/>
                        <a:buChar char="•"/>
                        <a:defRPr sz="1400" b="0" i="0" u="none" kern="1200" baseline="0">
                          <a:solidFill>
                            <a:schemeClr val="tx1"/>
                          </a:solidFill>
                          <a:latin typeface="黑体" panose="02010609060101010101" pitchFamily="2" charset="-122"/>
                          <a:ea typeface="黑体" panose="02010609060101010101" pitchFamily="2" charset="-122"/>
                        </a:defRPr>
                      </a:lvl3pPr>
                      <a:lvl4pPr marL="1600200" lvl="3"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4pPr>
                      <a:lvl5pPr marL="2057400" lvl="4"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5pPr>
                    </a:lstStyle>
                    <a:p>
                      <a:pPr marL="0" lvl="0" indent="0" eaLnBrk="1" hangingPunct="1">
                        <a:buNone/>
                      </a:pPr>
                      <a:r>
                        <a:rPr lang="zh-CN" altLang="en-US" sz="2400" b="1" dirty="0">
                          <a:solidFill>
                            <a:srgbClr val="FF0000"/>
                          </a:solidFill>
                          <a:latin typeface="微软雅黑" panose="020B0503020204020204" charset="-122"/>
                          <a:ea typeface="微软雅黑" panose="020B0503020204020204" charset="-122"/>
                        </a:rPr>
                        <a:t>文化专制</a:t>
                      </a:r>
                      <a:r>
                        <a:rPr lang="zh-CN" altLang="en-US" sz="2400" b="1" dirty="0">
                          <a:latin typeface="微软雅黑" panose="020B0503020204020204" charset="-122"/>
                          <a:ea typeface="微软雅黑" panose="020B0503020204020204" charset="-122"/>
                        </a:rPr>
                        <a:t>尤其是八股取士，大兴文字狱，缺乏科技人才。</a:t>
                      </a:r>
                      <a:endParaRPr lang="zh-CN" altLang="en-US" sz="2400" b="1" dirty="0">
                        <a:latin typeface="微软雅黑" panose="020B0503020204020204" charset="-122"/>
                        <a:ea typeface="微软雅黑" panose="020B0503020204020204" charset="-122"/>
                      </a:endParaRPr>
                    </a:p>
                  </a:txBody>
                  <a:tcPr marL="90170" marR="90170" marT="46990" marB="46990" vert="horz" anchor="ctr"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alpha val="100000"/>
                      </a:schemeClr>
                    </a:solidFill>
                  </a:tcPr>
                </a:tc>
              </a:tr>
            </a:tbl>
          </a:graphicData>
        </a:graphic>
      </p:graphicFrame>
      <p:graphicFrame>
        <p:nvGraphicFramePr>
          <p:cNvPr id="38933" name="内容占位符 38932"/>
          <p:cNvGraphicFramePr/>
          <p:nvPr>
            <p:ph sz="half" idx="1"/>
          </p:nvPr>
        </p:nvGraphicFramePr>
        <p:xfrm>
          <a:off x="4716463" y="260350"/>
          <a:ext cx="4327525" cy="6407150"/>
        </p:xfrm>
        <a:graphic>
          <a:graphicData uri="http://schemas.openxmlformats.org/drawingml/2006/table">
            <a:tbl>
              <a:tblPr/>
              <a:tblGrid>
                <a:gridCol w="915988"/>
                <a:gridCol w="3411537"/>
              </a:tblGrid>
              <a:tr h="565150">
                <a:tc gridSpan="2">
                  <a:txBody>
                    <a:bodyPr wrap="square"/>
                    <a:lstStyle>
                      <a:lvl1pPr marL="342900" lvl="0" indent="-342900" algn="l" defTabSz="914400" eaLnBrk="0" fontAlgn="base" latinLnBrk="0" hangingPunct="0">
                        <a:lnSpc>
                          <a:spcPct val="100000"/>
                        </a:lnSpc>
                        <a:spcBef>
                          <a:spcPct val="20000"/>
                        </a:spcBef>
                        <a:spcAft>
                          <a:spcPct val="0"/>
                        </a:spcAft>
                        <a:buFont typeface="Wingdings" panose="05000000000000000000" pitchFamily="2" charset="2"/>
                        <a:buChar char="n"/>
                        <a:defRPr sz="1800" u="none" kern="1200" baseline="0">
                          <a:solidFill>
                            <a:schemeClr val="tx1"/>
                          </a:solidFill>
                          <a:latin typeface="黑体" panose="02010609060101010101" pitchFamily="2" charset="-122"/>
                          <a:ea typeface="黑体" panose="02010609060101010101" pitchFamily="2" charset="-122"/>
                        </a:defRPr>
                      </a:lvl1pPr>
                      <a:lvl2pPr marL="742950" lvl="1" indent="-285750" algn="l" defTabSz="914400" eaLnBrk="0" fontAlgn="base" latinLnBrk="0" hangingPunct="0">
                        <a:lnSpc>
                          <a:spcPct val="100000"/>
                        </a:lnSpc>
                        <a:spcBef>
                          <a:spcPct val="20000"/>
                        </a:spcBef>
                        <a:spcAft>
                          <a:spcPct val="0"/>
                        </a:spcAft>
                        <a:buFont typeface="Wingdings" panose="05000000000000000000" pitchFamily="2" charset="2"/>
                        <a:buChar char="–"/>
                        <a:defRPr sz="1600" b="0" i="0" u="none" kern="1200" baseline="0">
                          <a:solidFill>
                            <a:schemeClr val="tx1"/>
                          </a:solidFill>
                          <a:latin typeface="黑体" panose="02010609060101010101" pitchFamily="2" charset="-122"/>
                          <a:ea typeface="黑体" panose="02010609060101010101" pitchFamily="2" charset="-122"/>
                        </a:defRPr>
                      </a:lvl2pPr>
                      <a:lvl3pPr marL="1143000" lvl="2" indent="-228600" algn="l" defTabSz="914400" eaLnBrk="0" fontAlgn="base" latinLnBrk="0" hangingPunct="0">
                        <a:lnSpc>
                          <a:spcPct val="100000"/>
                        </a:lnSpc>
                        <a:spcBef>
                          <a:spcPct val="20000"/>
                        </a:spcBef>
                        <a:spcAft>
                          <a:spcPct val="0"/>
                        </a:spcAft>
                        <a:buFont typeface="Wingdings" panose="05000000000000000000" pitchFamily="2" charset="2"/>
                        <a:buChar char="•"/>
                        <a:defRPr sz="1400" b="0" i="0" u="none" kern="1200" baseline="0">
                          <a:solidFill>
                            <a:schemeClr val="tx1"/>
                          </a:solidFill>
                          <a:latin typeface="黑体" panose="02010609060101010101" pitchFamily="2" charset="-122"/>
                          <a:ea typeface="黑体" panose="02010609060101010101" pitchFamily="2" charset="-122"/>
                        </a:defRPr>
                      </a:lvl3pPr>
                      <a:lvl4pPr marL="1600200" lvl="3"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4pPr>
                      <a:lvl5pPr marL="2057400" lvl="4"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5pPr>
                    </a:lstStyle>
                    <a:p>
                      <a:pPr marL="0" lvl="0" indent="0" algn="ctr" eaLnBrk="1" hangingPunct="1">
                        <a:buNone/>
                      </a:pPr>
                      <a:r>
                        <a:rPr lang="zh-CN" altLang="en-US" sz="2400" b="1" dirty="0">
                          <a:latin typeface="微软雅黑" panose="020B0503020204020204" charset="-122"/>
                          <a:ea typeface="微软雅黑" panose="020B0503020204020204" charset="-122"/>
                          <a:sym typeface="Arial" panose="020B0604020202020204" pitchFamily="34" charset="0"/>
                        </a:rPr>
                        <a:t>近代西方科技领先的原因</a:t>
                      </a:r>
                      <a:endParaRPr lang="zh-CN" altLang="en-US" sz="2400" b="1" dirty="0">
                        <a:latin typeface="微软雅黑" panose="020B0503020204020204" charset="-122"/>
                        <a:ea typeface="微软雅黑" panose="020B0503020204020204" charset="-122"/>
                        <a:sym typeface="Arial" panose="020B0604020202020204" pitchFamily="34" charset="0"/>
                      </a:endParaRPr>
                    </a:p>
                  </a:txBody>
                  <a:tcPr marL="90170" marR="90170" marT="46990" marB="46990" vert="horz" anchor="ctr" anchorCtr="1">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100000"/>
                      </a:schemeClr>
                    </a:solidFill>
                  </a:tcPr>
                </a:tc>
                <a:tc hMerge="1">
                  <a:tcPr>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2727325">
                <a:tc>
                  <a:txBody>
                    <a:bodyPr wrap="square"/>
                    <a:lstStyle>
                      <a:lvl1pPr marL="342900" lvl="0" indent="-342900" algn="l" defTabSz="914400" eaLnBrk="0" fontAlgn="base" latinLnBrk="0" hangingPunct="0">
                        <a:lnSpc>
                          <a:spcPct val="100000"/>
                        </a:lnSpc>
                        <a:spcBef>
                          <a:spcPct val="20000"/>
                        </a:spcBef>
                        <a:spcAft>
                          <a:spcPct val="0"/>
                        </a:spcAft>
                        <a:buFont typeface="Wingdings" panose="05000000000000000000" pitchFamily="2" charset="2"/>
                        <a:buChar char="n"/>
                        <a:defRPr sz="1800" u="none" kern="1200" baseline="0">
                          <a:solidFill>
                            <a:schemeClr val="tx1"/>
                          </a:solidFill>
                          <a:latin typeface="黑体" panose="02010609060101010101" pitchFamily="2" charset="-122"/>
                          <a:ea typeface="黑体" panose="02010609060101010101" pitchFamily="2" charset="-122"/>
                        </a:defRPr>
                      </a:lvl1pPr>
                      <a:lvl2pPr marL="742950" lvl="1" indent="-285750" algn="l" defTabSz="914400" eaLnBrk="0" fontAlgn="base" latinLnBrk="0" hangingPunct="0">
                        <a:lnSpc>
                          <a:spcPct val="100000"/>
                        </a:lnSpc>
                        <a:spcBef>
                          <a:spcPct val="20000"/>
                        </a:spcBef>
                        <a:spcAft>
                          <a:spcPct val="0"/>
                        </a:spcAft>
                        <a:buFont typeface="Wingdings" panose="05000000000000000000" pitchFamily="2" charset="2"/>
                        <a:buChar char="–"/>
                        <a:defRPr sz="1600" b="0" i="0" u="none" kern="1200" baseline="0">
                          <a:solidFill>
                            <a:schemeClr val="tx1"/>
                          </a:solidFill>
                          <a:latin typeface="黑体" panose="02010609060101010101" pitchFamily="2" charset="-122"/>
                          <a:ea typeface="黑体" panose="02010609060101010101" pitchFamily="2" charset="-122"/>
                        </a:defRPr>
                      </a:lvl2pPr>
                      <a:lvl3pPr marL="1143000" lvl="2" indent="-228600" algn="l" defTabSz="914400" eaLnBrk="0" fontAlgn="base" latinLnBrk="0" hangingPunct="0">
                        <a:lnSpc>
                          <a:spcPct val="100000"/>
                        </a:lnSpc>
                        <a:spcBef>
                          <a:spcPct val="20000"/>
                        </a:spcBef>
                        <a:spcAft>
                          <a:spcPct val="0"/>
                        </a:spcAft>
                        <a:buFont typeface="Wingdings" panose="05000000000000000000" pitchFamily="2" charset="2"/>
                        <a:buChar char="•"/>
                        <a:defRPr sz="1400" b="0" i="0" u="none" kern="1200" baseline="0">
                          <a:solidFill>
                            <a:schemeClr val="tx1"/>
                          </a:solidFill>
                          <a:latin typeface="黑体" panose="02010609060101010101" pitchFamily="2" charset="-122"/>
                          <a:ea typeface="黑体" panose="02010609060101010101" pitchFamily="2" charset="-122"/>
                        </a:defRPr>
                      </a:lvl3pPr>
                      <a:lvl4pPr marL="1600200" lvl="3"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4pPr>
                      <a:lvl5pPr marL="2057400" lvl="4"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5pPr>
                    </a:lstStyle>
                    <a:p>
                      <a:pPr marL="0" lvl="0" indent="0" algn="ctr" eaLnBrk="1" hangingPunct="1">
                        <a:buNone/>
                      </a:pPr>
                      <a:r>
                        <a:rPr lang="zh-CN" altLang="en-US" sz="2400" b="1" dirty="0">
                          <a:latin typeface="微软雅黑" panose="020B0503020204020204" charset="-122"/>
                          <a:ea typeface="微软雅黑" panose="020B0503020204020204" charset="-122"/>
                          <a:sym typeface="Arial" panose="020B0604020202020204" pitchFamily="34" charset="0"/>
                        </a:rPr>
                        <a:t>经济基础</a:t>
                      </a:r>
                      <a:endParaRPr lang="zh-CN" altLang="en-US" sz="2400" b="1" dirty="0">
                        <a:latin typeface="微软雅黑" panose="020B0503020204020204" charset="-122"/>
                        <a:ea typeface="微软雅黑" panose="020B0503020204020204" charset="-122"/>
                        <a:sym typeface="Arial" panose="020B0604020202020204" pitchFamily="34" charset="0"/>
                      </a:endParaRPr>
                    </a:p>
                  </a:txBody>
                  <a:tcPr marL="90170" marR="90170" marT="46990" marB="46990" vert="horz" anchor="ctr" anchorCtr="1">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100000"/>
                      </a:schemeClr>
                    </a:solidFill>
                  </a:tcPr>
                </a:tc>
                <a:tc>
                  <a:txBody>
                    <a:bodyPr wrap="square"/>
                    <a:lstStyle>
                      <a:lvl1pPr marL="342900" lvl="0" indent="-342900" algn="l" defTabSz="914400" eaLnBrk="0" fontAlgn="base" latinLnBrk="0" hangingPunct="0">
                        <a:lnSpc>
                          <a:spcPct val="100000"/>
                        </a:lnSpc>
                        <a:spcBef>
                          <a:spcPct val="20000"/>
                        </a:spcBef>
                        <a:spcAft>
                          <a:spcPct val="0"/>
                        </a:spcAft>
                        <a:buFont typeface="Wingdings" panose="05000000000000000000" pitchFamily="2" charset="2"/>
                        <a:buChar char="n"/>
                        <a:defRPr sz="1800" u="none" kern="1200" baseline="0">
                          <a:solidFill>
                            <a:schemeClr val="tx1"/>
                          </a:solidFill>
                          <a:latin typeface="黑体" panose="02010609060101010101" pitchFamily="2" charset="-122"/>
                          <a:ea typeface="黑体" panose="02010609060101010101" pitchFamily="2" charset="-122"/>
                        </a:defRPr>
                      </a:lvl1pPr>
                      <a:lvl2pPr marL="742950" lvl="1" indent="-285750" algn="l" defTabSz="914400" eaLnBrk="0" fontAlgn="base" latinLnBrk="0" hangingPunct="0">
                        <a:lnSpc>
                          <a:spcPct val="100000"/>
                        </a:lnSpc>
                        <a:spcBef>
                          <a:spcPct val="20000"/>
                        </a:spcBef>
                        <a:spcAft>
                          <a:spcPct val="0"/>
                        </a:spcAft>
                        <a:buFont typeface="Wingdings" panose="05000000000000000000" pitchFamily="2" charset="2"/>
                        <a:buChar char="–"/>
                        <a:defRPr sz="1600" b="0" i="0" u="none" kern="1200" baseline="0">
                          <a:solidFill>
                            <a:schemeClr val="tx1"/>
                          </a:solidFill>
                          <a:latin typeface="黑体" panose="02010609060101010101" pitchFamily="2" charset="-122"/>
                          <a:ea typeface="黑体" panose="02010609060101010101" pitchFamily="2" charset="-122"/>
                        </a:defRPr>
                      </a:lvl2pPr>
                      <a:lvl3pPr marL="1143000" lvl="2" indent="-228600" algn="l" defTabSz="914400" eaLnBrk="0" fontAlgn="base" latinLnBrk="0" hangingPunct="0">
                        <a:lnSpc>
                          <a:spcPct val="100000"/>
                        </a:lnSpc>
                        <a:spcBef>
                          <a:spcPct val="20000"/>
                        </a:spcBef>
                        <a:spcAft>
                          <a:spcPct val="0"/>
                        </a:spcAft>
                        <a:buFont typeface="Wingdings" panose="05000000000000000000" pitchFamily="2" charset="2"/>
                        <a:buChar char="•"/>
                        <a:defRPr sz="1400" b="0" i="0" u="none" kern="1200" baseline="0">
                          <a:solidFill>
                            <a:schemeClr val="tx1"/>
                          </a:solidFill>
                          <a:latin typeface="黑体" panose="02010609060101010101" pitchFamily="2" charset="-122"/>
                          <a:ea typeface="黑体" panose="02010609060101010101" pitchFamily="2" charset="-122"/>
                        </a:defRPr>
                      </a:lvl3pPr>
                      <a:lvl4pPr marL="1600200" lvl="3"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4pPr>
                      <a:lvl5pPr marL="2057400" lvl="4"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5pPr>
                    </a:lstStyle>
                    <a:p>
                      <a:pPr marL="0" lvl="0" indent="0" eaLnBrk="1" hangingPunct="1">
                        <a:buNone/>
                      </a:pP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sym typeface="Arial" panose="020B0604020202020204" pitchFamily="34" charset="0"/>
                        </a:rPr>
                        <a:t>资本主义经济</a:t>
                      </a:r>
                      <a:r>
                        <a:rPr lang="zh-CN" altLang="en-US" sz="2400" b="1" dirty="0">
                          <a:latin typeface="微软雅黑" panose="020B0503020204020204" charset="-122"/>
                          <a:ea typeface="微软雅黑" panose="020B0503020204020204" charset="-122"/>
                          <a:cs typeface="微软雅黑" panose="020B0503020204020204" charset="-122"/>
                          <a:sym typeface="Arial" panose="020B0604020202020204" pitchFamily="34" charset="0"/>
                        </a:rPr>
                        <a:t>的发展，为近代科技的发展创造了物质基础；</a:t>
                      </a:r>
                      <a:endParaRPr lang="zh-CN" altLang="en-US" sz="2400" b="1" dirty="0">
                        <a:latin typeface="微软雅黑" panose="020B0503020204020204" charset="-122"/>
                        <a:ea typeface="微软雅黑" panose="020B0503020204020204" charset="-122"/>
                        <a:cs typeface="微软雅黑" panose="020B0503020204020204" charset="-122"/>
                        <a:sym typeface="Arial" panose="020B0604020202020204" pitchFamily="34" charset="0"/>
                      </a:endParaRPr>
                    </a:p>
                    <a:p>
                      <a:pPr marL="0" lvl="0" indent="0" eaLnBrk="1" hangingPunct="1">
                        <a:buNone/>
                      </a:pPr>
                      <a:r>
                        <a:rPr lang="zh-CN" altLang="en-US" sz="2400" b="1" dirty="0">
                          <a:latin typeface="微软雅黑" panose="020B0503020204020204" charset="-122"/>
                          <a:ea typeface="微软雅黑" panose="020B0503020204020204" charset="-122"/>
                          <a:cs typeface="微软雅黑" panose="020B0503020204020204" charset="-122"/>
                          <a:sym typeface="Arial" panose="020B0604020202020204" pitchFamily="34" charset="0"/>
                        </a:rPr>
                        <a:t>18世纪60年代以来，随着</a:t>
                      </a: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sym typeface="Arial" panose="020B0604020202020204" pitchFamily="34" charset="0"/>
                        </a:rPr>
                        <a:t>工业革命</a:t>
                      </a:r>
                      <a:r>
                        <a:rPr lang="zh-CN" altLang="en-US" sz="2400" b="1" dirty="0">
                          <a:latin typeface="微软雅黑" panose="020B0503020204020204" charset="-122"/>
                          <a:ea typeface="微软雅黑" panose="020B0503020204020204" charset="-122"/>
                          <a:cs typeface="微软雅黑" panose="020B0503020204020204" charset="-122"/>
                          <a:sym typeface="Arial" panose="020B0604020202020204" pitchFamily="34" charset="0"/>
                        </a:rPr>
                        <a:t>的开展，科学技术得到了突飞猛进的发展。</a:t>
                      </a:r>
                      <a:endParaRPr lang="zh-CN" altLang="en-US" sz="2400" b="1" dirty="0">
                        <a:latin typeface="微软雅黑" panose="020B0503020204020204" charset="-122"/>
                        <a:ea typeface="微软雅黑" panose="020B0503020204020204" charset="-122"/>
                        <a:cs typeface="微软雅黑" panose="020B0503020204020204" charset="-122"/>
                        <a:sym typeface="Arial" panose="020B0604020202020204" pitchFamily="34" charset="0"/>
                      </a:endParaRPr>
                    </a:p>
                  </a:txBody>
                  <a:tcPr marL="90170" marR="90170" marT="46990" marB="46990" vert="horz" anchor="t">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100000"/>
                      </a:schemeClr>
                    </a:solidFill>
                  </a:tcPr>
                </a:tc>
              </a:tr>
              <a:tr h="1557338">
                <a:tc>
                  <a:txBody>
                    <a:bodyPr wrap="square"/>
                    <a:lstStyle>
                      <a:lvl1pPr marL="342900" lvl="0" indent="-342900" algn="l" defTabSz="914400" eaLnBrk="0" fontAlgn="base" latinLnBrk="0" hangingPunct="0">
                        <a:lnSpc>
                          <a:spcPct val="100000"/>
                        </a:lnSpc>
                        <a:spcBef>
                          <a:spcPct val="20000"/>
                        </a:spcBef>
                        <a:spcAft>
                          <a:spcPct val="0"/>
                        </a:spcAft>
                        <a:buFont typeface="Wingdings" panose="05000000000000000000" pitchFamily="2" charset="2"/>
                        <a:buChar char="n"/>
                        <a:defRPr sz="1800" u="none" kern="1200" baseline="0">
                          <a:solidFill>
                            <a:schemeClr val="tx1"/>
                          </a:solidFill>
                          <a:latin typeface="黑体" panose="02010609060101010101" pitchFamily="2" charset="-122"/>
                          <a:ea typeface="黑体" panose="02010609060101010101" pitchFamily="2" charset="-122"/>
                        </a:defRPr>
                      </a:lvl1pPr>
                      <a:lvl2pPr marL="742950" lvl="1" indent="-285750" algn="l" defTabSz="914400" eaLnBrk="0" fontAlgn="base" latinLnBrk="0" hangingPunct="0">
                        <a:lnSpc>
                          <a:spcPct val="100000"/>
                        </a:lnSpc>
                        <a:spcBef>
                          <a:spcPct val="20000"/>
                        </a:spcBef>
                        <a:spcAft>
                          <a:spcPct val="0"/>
                        </a:spcAft>
                        <a:buFont typeface="Wingdings" panose="05000000000000000000" pitchFamily="2" charset="2"/>
                        <a:buChar char="–"/>
                        <a:defRPr sz="1600" b="0" i="0" u="none" kern="1200" baseline="0">
                          <a:solidFill>
                            <a:schemeClr val="tx1"/>
                          </a:solidFill>
                          <a:latin typeface="黑体" panose="02010609060101010101" pitchFamily="2" charset="-122"/>
                          <a:ea typeface="黑体" panose="02010609060101010101" pitchFamily="2" charset="-122"/>
                        </a:defRPr>
                      </a:lvl2pPr>
                      <a:lvl3pPr marL="1143000" lvl="2" indent="-228600" algn="l" defTabSz="914400" eaLnBrk="0" fontAlgn="base" latinLnBrk="0" hangingPunct="0">
                        <a:lnSpc>
                          <a:spcPct val="100000"/>
                        </a:lnSpc>
                        <a:spcBef>
                          <a:spcPct val="20000"/>
                        </a:spcBef>
                        <a:spcAft>
                          <a:spcPct val="0"/>
                        </a:spcAft>
                        <a:buFont typeface="Wingdings" panose="05000000000000000000" pitchFamily="2" charset="2"/>
                        <a:buChar char="•"/>
                        <a:defRPr sz="1400" b="0" i="0" u="none" kern="1200" baseline="0">
                          <a:solidFill>
                            <a:schemeClr val="tx1"/>
                          </a:solidFill>
                          <a:latin typeface="黑体" panose="02010609060101010101" pitchFamily="2" charset="-122"/>
                          <a:ea typeface="黑体" panose="02010609060101010101" pitchFamily="2" charset="-122"/>
                        </a:defRPr>
                      </a:lvl3pPr>
                      <a:lvl4pPr marL="1600200" lvl="3"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4pPr>
                      <a:lvl5pPr marL="2057400" lvl="4"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5pPr>
                    </a:lstStyle>
                    <a:p>
                      <a:pPr marL="0" lvl="0" indent="0" algn="ctr" eaLnBrk="1" hangingPunct="1">
                        <a:buNone/>
                      </a:pPr>
                      <a:r>
                        <a:rPr lang="zh-CN" altLang="en-US" sz="2400" b="1" dirty="0">
                          <a:latin typeface="微软雅黑" panose="020B0503020204020204" charset="-122"/>
                          <a:ea typeface="微软雅黑" panose="020B0503020204020204" charset="-122"/>
                          <a:sym typeface="Arial" panose="020B0604020202020204" pitchFamily="34" charset="0"/>
                        </a:rPr>
                        <a:t>政治基础</a:t>
                      </a:r>
                      <a:endParaRPr lang="zh-CN" altLang="en-US" sz="2400" b="1" dirty="0">
                        <a:latin typeface="微软雅黑" panose="020B0503020204020204" charset="-122"/>
                        <a:ea typeface="微软雅黑" panose="020B0503020204020204" charset="-122"/>
                        <a:sym typeface="Arial" panose="020B0604020202020204" pitchFamily="34" charset="0"/>
                      </a:endParaRPr>
                    </a:p>
                  </a:txBody>
                  <a:tcPr marL="90170" marR="90170" marT="46990" marB="46990" vert="horz" anchor="ctr" anchorCtr="1">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100000"/>
                      </a:schemeClr>
                    </a:solidFill>
                  </a:tcPr>
                </a:tc>
                <a:tc>
                  <a:txBody>
                    <a:bodyPr wrap="square"/>
                    <a:lstStyle>
                      <a:lvl1pPr marL="342900" lvl="0" indent="-342900" algn="l" defTabSz="914400" eaLnBrk="0" fontAlgn="base" latinLnBrk="0" hangingPunct="0">
                        <a:lnSpc>
                          <a:spcPct val="100000"/>
                        </a:lnSpc>
                        <a:spcBef>
                          <a:spcPct val="20000"/>
                        </a:spcBef>
                        <a:spcAft>
                          <a:spcPct val="0"/>
                        </a:spcAft>
                        <a:buFont typeface="Wingdings" panose="05000000000000000000" pitchFamily="2" charset="2"/>
                        <a:buChar char="n"/>
                        <a:defRPr sz="1800" u="none" kern="1200" baseline="0">
                          <a:solidFill>
                            <a:schemeClr val="tx1"/>
                          </a:solidFill>
                          <a:latin typeface="黑体" panose="02010609060101010101" pitchFamily="2" charset="-122"/>
                          <a:ea typeface="黑体" panose="02010609060101010101" pitchFamily="2" charset="-122"/>
                        </a:defRPr>
                      </a:lvl1pPr>
                      <a:lvl2pPr marL="742950" lvl="1" indent="-285750" algn="l" defTabSz="914400" eaLnBrk="0" fontAlgn="base" latinLnBrk="0" hangingPunct="0">
                        <a:lnSpc>
                          <a:spcPct val="100000"/>
                        </a:lnSpc>
                        <a:spcBef>
                          <a:spcPct val="20000"/>
                        </a:spcBef>
                        <a:spcAft>
                          <a:spcPct val="0"/>
                        </a:spcAft>
                        <a:buFont typeface="Wingdings" panose="05000000000000000000" pitchFamily="2" charset="2"/>
                        <a:buChar char="–"/>
                        <a:defRPr sz="1600" b="0" i="0" u="none" kern="1200" baseline="0">
                          <a:solidFill>
                            <a:schemeClr val="tx1"/>
                          </a:solidFill>
                          <a:latin typeface="黑体" panose="02010609060101010101" pitchFamily="2" charset="-122"/>
                          <a:ea typeface="黑体" panose="02010609060101010101" pitchFamily="2" charset="-122"/>
                        </a:defRPr>
                      </a:lvl2pPr>
                      <a:lvl3pPr marL="1143000" lvl="2" indent="-228600" algn="l" defTabSz="914400" eaLnBrk="0" fontAlgn="base" latinLnBrk="0" hangingPunct="0">
                        <a:lnSpc>
                          <a:spcPct val="100000"/>
                        </a:lnSpc>
                        <a:spcBef>
                          <a:spcPct val="20000"/>
                        </a:spcBef>
                        <a:spcAft>
                          <a:spcPct val="0"/>
                        </a:spcAft>
                        <a:buFont typeface="Wingdings" panose="05000000000000000000" pitchFamily="2" charset="2"/>
                        <a:buChar char="•"/>
                        <a:defRPr sz="1400" b="0" i="0" u="none" kern="1200" baseline="0">
                          <a:solidFill>
                            <a:schemeClr val="tx1"/>
                          </a:solidFill>
                          <a:latin typeface="黑体" panose="02010609060101010101" pitchFamily="2" charset="-122"/>
                          <a:ea typeface="黑体" panose="02010609060101010101" pitchFamily="2" charset="-122"/>
                        </a:defRPr>
                      </a:lvl3pPr>
                      <a:lvl4pPr marL="1600200" lvl="3"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4pPr>
                      <a:lvl5pPr marL="2057400" lvl="4"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5pPr>
                    </a:lstStyle>
                    <a:p>
                      <a:pPr marL="0" lvl="0" indent="0" eaLnBrk="1" hangingPunct="1">
                        <a:buNone/>
                      </a:pPr>
                      <a:r>
                        <a:rPr lang="zh-CN" altLang="en-US" sz="2400" b="1" dirty="0">
                          <a:solidFill>
                            <a:srgbClr val="FF0000"/>
                          </a:solidFill>
                          <a:latin typeface="微软雅黑" panose="020B0503020204020204" charset="-122"/>
                          <a:ea typeface="微软雅黑" panose="020B0503020204020204" charset="-122"/>
                          <a:sym typeface="Arial" panose="020B0604020202020204" pitchFamily="34" charset="0"/>
                        </a:rPr>
                        <a:t>资产阶级革命</a:t>
                      </a:r>
                      <a:r>
                        <a:rPr lang="zh-CN" altLang="en-US" sz="2400" b="1" dirty="0">
                          <a:latin typeface="微软雅黑" panose="020B0503020204020204" charset="-122"/>
                          <a:ea typeface="微软雅黑" panose="020B0503020204020204" charset="-122"/>
                          <a:sym typeface="Arial" panose="020B0604020202020204" pitchFamily="34" charset="0"/>
                        </a:rPr>
                        <a:t>的爆发，</a:t>
                      </a:r>
                      <a:r>
                        <a:rPr lang="zh-CN" altLang="en-US" sz="2400" b="1" dirty="0">
                          <a:solidFill>
                            <a:srgbClr val="FF0000"/>
                          </a:solidFill>
                          <a:latin typeface="微软雅黑" panose="020B0503020204020204" charset="-122"/>
                          <a:ea typeface="微软雅黑" panose="020B0503020204020204" charset="-122"/>
                          <a:sym typeface="Arial" panose="020B0604020202020204" pitchFamily="34" charset="0"/>
                        </a:rPr>
                        <a:t>代议制度</a:t>
                      </a:r>
                      <a:r>
                        <a:rPr lang="zh-CN" altLang="en-US" sz="2400" b="1" dirty="0">
                          <a:latin typeface="微软雅黑" panose="020B0503020204020204" charset="-122"/>
                          <a:ea typeface="微软雅黑" panose="020B0503020204020204" charset="-122"/>
                          <a:sym typeface="Arial" panose="020B0604020202020204" pitchFamily="34" charset="0"/>
                        </a:rPr>
                        <a:t>的建立，为近代科技的发展提供了政治保障</a:t>
                      </a:r>
                      <a:endParaRPr lang="zh-CN" altLang="en-US" sz="2400" b="1" dirty="0">
                        <a:latin typeface="微软雅黑" panose="020B0503020204020204" charset="-122"/>
                        <a:ea typeface="微软雅黑" panose="020B0503020204020204" charset="-122"/>
                        <a:sym typeface="Arial" panose="020B0604020202020204" pitchFamily="34" charset="0"/>
                      </a:endParaRPr>
                    </a:p>
                  </a:txBody>
                  <a:tcPr marL="90170" marR="90170" marT="46990" marB="46990" vert="horz" anchor="t">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100000"/>
                      </a:schemeClr>
                    </a:solidFill>
                  </a:tcPr>
                </a:tc>
              </a:tr>
              <a:tr h="1557337">
                <a:tc>
                  <a:txBody>
                    <a:bodyPr wrap="square"/>
                    <a:lstStyle>
                      <a:lvl1pPr marL="342900" lvl="0" indent="-342900" algn="l" defTabSz="914400" eaLnBrk="0" fontAlgn="base" latinLnBrk="0" hangingPunct="0">
                        <a:lnSpc>
                          <a:spcPct val="100000"/>
                        </a:lnSpc>
                        <a:spcBef>
                          <a:spcPct val="20000"/>
                        </a:spcBef>
                        <a:spcAft>
                          <a:spcPct val="0"/>
                        </a:spcAft>
                        <a:buFont typeface="Wingdings" panose="05000000000000000000" pitchFamily="2" charset="2"/>
                        <a:buChar char="n"/>
                        <a:defRPr sz="1800" u="none" kern="1200" baseline="0">
                          <a:solidFill>
                            <a:schemeClr val="tx1"/>
                          </a:solidFill>
                          <a:latin typeface="黑体" panose="02010609060101010101" pitchFamily="2" charset="-122"/>
                          <a:ea typeface="黑体" panose="02010609060101010101" pitchFamily="2" charset="-122"/>
                        </a:defRPr>
                      </a:lvl1pPr>
                      <a:lvl2pPr marL="742950" lvl="1" indent="-285750" algn="l" defTabSz="914400" eaLnBrk="0" fontAlgn="base" latinLnBrk="0" hangingPunct="0">
                        <a:lnSpc>
                          <a:spcPct val="100000"/>
                        </a:lnSpc>
                        <a:spcBef>
                          <a:spcPct val="20000"/>
                        </a:spcBef>
                        <a:spcAft>
                          <a:spcPct val="0"/>
                        </a:spcAft>
                        <a:buFont typeface="Wingdings" panose="05000000000000000000" pitchFamily="2" charset="2"/>
                        <a:buChar char="–"/>
                        <a:defRPr sz="1600" b="0" i="0" u="none" kern="1200" baseline="0">
                          <a:solidFill>
                            <a:schemeClr val="tx1"/>
                          </a:solidFill>
                          <a:latin typeface="黑体" panose="02010609060101010101" pitchFamily="2" charset="-122"/>
                          <a:ea typeface="黑体" panose="02010609060101010101" pitchFamily="2" charset="-122"/>
                        </a:defRPr>
                      </a:lvl2pPr>
                      <a:lvl3pPr marL="1143000" lvl="2" indent="-228600" algn="l" defTabSz="914400" eaLnBrk="0" fontAlgn="base" latinLnBrk="0" hangingPunct="0">
                        <a:lnSpc>
                          <a:spcPct val="100000"/>
                        </a:lnSpc>
                        <a:spcBef>
                          <a:spcPct val="20000"/>
                        </a:spcBef>
                        <a:spcAft>
                          <a:spcPct val="0"/>
                        </a:spcAft>
                        <a:buFont typeface="Wingdings" panose="05000000000000000000" pitchFamily="2" charset="2"/>
                        <a:buChar char="•"/>
                        <a:defRPr sz="1400" b="0" i="0" u="none" kern="1200" baseline="0">
                          <a:solidFill>
                            <a:schemeClr val="tx1"/>
                          </a:solidFill>
                          <a:latin typeface="黑体" panose="02010609060101010101" pitchFamily="2" charset="-122"/>
                          <a:ea typeface="黑体" panose="02010609060101010101" pitchFamily="2" charset="-122"/>
                        </a:defRPr>
                      </a:lvl3pPr>
                      <a:lvl4pPr marL="1600200" lvl="3"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4pPr>
                      <a:lvl5pPr marL="2057400" lvl="4"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5pPr>
                    </a:lstStyle>
                    <a:p>
                      <a:pPr marL="0" lvl="0" indent="0" algn="ctr" eaLnBrk="1" hangingPunct="1">
                        <a:buNone/>
                      </a:pPr>
                      <a:r>
                        <a:rPr lang="zh-CN" altLang="en-US" sz="2400" b="1" dirty="0">
                          <a:latin typeface="微软雅黑" panose="020B0503020204020204" charset="-122"/>
                          <a:ea typeface="微软雅黑" panose="020B0503020204020204" charset="-122"/>
                          <a:sym typeface="Arial" panose="020B0604020202020204" pitchFamily="34" charset="0"/>
                        </a:rPr>
                        <a:t>思想基础</a:t>
                      </a:r>
                      <a:endParaRPr lang="zh-CN" altLang="en-US" sz="2400" b="1" dirty="0">
                        <a:latin typeface="微软雅黑" panose="020B0503020204020204" charset="-122"/>
                        <a:ea typeface="微软雅黑" panose="020B0503020204020204" charset="-122"/>
                        <a:sym typeface="Arial" panose="020B0604020202020204" pitchFamily="34" charset="0"/>
                      </a:endParaRPr>
                    </a:p>
                  </a:txBody>
                  <a:tcPr marL="90170" marR="90170" marT="46990" marB="46990" vert="horz" anchor="ctr" anchorCtr="1">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alpha val="100000"/>
                      </a:schemeClr>
                    </a:solidFill>
                  </a:tcPr>
                </a:tc>
                <a:tc>
                  <a:txBody>
                    <a:bodyPr wrap="square"/>
                    <a:lstStyle>
                      <a:lvl1pPr marL="342900" lvl="0" indent="-342900" algn="l" defTabSz="914400" eaLnBrk="0" fontAlgn="base" latinLnBrk="0" hangingPunct="0">
                        <a:lnSpc>
                          <a:spcPct val="100000"/>
                        </a:lnSpc>
                        <a:spcBef>
                          <a:spcPct val="20000"/>
                        </a:spcBef>
                        <a:spcAft>
                          <a:spcPct val="0"/>
                        </a:spcAft>
                        <a:buFont typeface="Wingdings" panose="05000000000000000000" pitchFamily="2" charset="2"/>
                        <a:buChar char="n"/>
                        <a:defRPr sz="1800" u="none" kern="1200" baseline="0">
                          <a:solidFill>
                            <a:schemeClr val="tx1"/>
                          </a:solidFill>
                          <a:latin typeface="黑体" panose="02010609060101010101" pitchFamily="2" charset="-122"/>
                          <a:ea typeface="黑体" panose="02010609060101010101" pitchFamily="2" charset="-122"/>
                        </a:defRPr>
                      </a:lvl1pPr>
                      <a:lvl2pPr marL="742950" lvl="1" indent="-285750" algn="l" defTabSz="914400" eaLnBrk="0" fontAlgn="base" latinLnBrk="0" hangingPunct="0">
                        <a:lnSpc>
                          <a:spcPct val="100000"/>
                        </a:lnSpc>
                        <a:spcBef>
                          <a:spcPct val="20000"/>
                        </a:spcBef>
                        <a:spcAft>
                          <a:spcPct val="0"/>
                        </a:spcAft>
                        <a:buFont typeface="Wingdings" panose="05000000000000000000" pitchFamily="2" charset="2"/>
                        <a:buChar char="–"/>
                        <a:defRPr sz="1600" b="0" i="0" u="none" kern="1200" baseline="0">
                          <a:solidFill>
                            <a:schemeClr val="tx1"/>
                          </a:solidFill>
                          <a:latin typeface="黑体" panose="02010609060101010101" pitchFamily="2" charset="-122"/>
                          <a:ea typeface="黑体" panose="02010609060101010101" pitchFamily="2" charset="-122"/>
                        </a:defRPr>
                      </a:lvl2pPr>
                      <a:lvl3pPr marL="1143000" lvl="2" indent="-228600" algn="l" defTabSz="914400" eaLnBrk="0" fontAlgn="base" latinLnBrk="0" hangingPunct="0">
                        <a:lnSpc>
                          <a:spcPct val="100000"/>
                        </a:lnSpc>
                        <a:spcBef>
                          <a:spcPct val="20000"/>
                        </a:spcBef>
                        <a:spcAft>
                          <a:spcPct val="0"/>
                        </a:spcAft>
                        <a:buFont typeface="Wingdings" panose="05000000000000000000" pitchFamily="2" charset="2"/>
                        <a:buChar char="•"/>
                        <a:defRPr sz="1400" b="0" i="0" u="none" kern="1200" baseline="0">
                          <a:solidFill>
                            <a:schemeClr val="tx1"/>
                          </a:solidFill>
                          <a:latin typeface="黑体" panose="02010609060101010101" pitchFamily="2" charset="-122"/>
                          <a:ea typeface="黑体" panose="02010609060101010101" pitchFamily="2" charset="-122"/>
                        </a:defRPr>
                      </a:lvl3pPr>
                      <a:lvl4pPr marL="1600200" lvl="3"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4pPr>
                      <a:lvl5pPr marL="2057400" lvl="4" indent="-228600" algn="l" defTabSz="914400" eaLnBrk="0" fontAlgn="base" latinLnBrk="0" hangingPunct="0">
                        <a:lnSpc>
                          <a:spcPct val="100000"/>
                        </a:lnSpc>
                        <a:spcBef>
                          <a:spcPct val="20000"/>
                        </a:spcBef>
                        <a:spcAft>
                          <a:spcPct val="0"/>
                        </a:spcAft>
                        <a:buFont typeface="Wingdings" panose="05000000000000000000" pitchFamily="2" charset="2"/>
                        <a:buChar char="»"/>
                        <a:defRPr sz="1200" b="0" i="0" u="none" kern="1200" baseline="0">
                          <a:solidFill>
                            <a:schemeClr val="tx1"/>
                          </a:solidFill>
                          <a:latin typeface="黑体" panose="02010609060101010101" pitchFamily="2" charset="-122"/>
                          <a:ea typeface="黑体" panose="02010609060101010101" pitchFamily="2" charset="-122"/>
                        </a:defRPr>
                      </a:lvl5pPr>
                    </a:lstStyle>
                    <a:p>
                      <a:pPr marL="0" lvl="0" indent="0" eaLnBrk="1" hangingPunct="1">
                        <a:buNone/>
                      </a:pPr>
                      <a:r>
                        <a:rPr lang="zh-CN" altLang="en-US" sz="2400" b="1" dirty="0">
                          <a:solidFill>
                            <a:srgbClr val="FF0000"/>
                          </a:solidFill>
                          <a:latin typeface="微软雅黑" panose="020B0503020204020204" charset="-122"/>
                          <a:ea typeface="微软雅黑" panose="020B0503020204020204" charset="-122"/>
                          <a:sym typeface="Arial" panose="020B0604020202020204" pitchFamily="34" charset="0"/>
                        </a:rPr>
                        <a:t>文艺复兴和宗教改革、启蒙运动</a:t>
                      </a:r>
                      <a:r>
                        <a:rPr lang="zh-CN" altLang="en-US" sz="2400" b="1" dirty="0">
                          <a:latin typeface="微软雅黑" panose="020B0503020204020204" charset="-122"/>
                          <a:ea typeface="微软雅黑" panose="020B0503020204020204" charset="-122"/>
                          <a:sym typeface="Arial" panose="020B0604020202020204" pitchFamily="34" charset="0"/>
                        </a:rPr>
                        <a:t>解放了人们的思想，为科技的发展提供了思想武器</a:t>
                      </a:r>
                      <a:endParaRPr lang="zh-CN" altLang="en-US" sz="2400" b="1" dirty="0">
                        <a:latin typeface="微软雅黑" panose="020B0503020204020204" charset="-122"/>
                        <a:ea typeface="微软雅黑" panose="020B0503020204020204" charset="-122"/>
                        <a:sym typeface="Arial" panose="020B0604020202020204" pitchFamily="34" charset="0"/>
                      </a:endParaRPr>
                    </a:p>
                  </a:txBody>
                  <a:tcPr marL="90170" marR="90170" marT="46990" marB="46990" vert="horz" anchor="t">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alpha val="100000"/>
                      </a:schemeClr>
                    </a:solidFill>
                  </a:tcPr>
                </a:tc>
              </a:tr>
            </a:tbl>
          </a:graphicData>
        </a:graphic>
      </p:graphicFrame>
      <p:sp>
        <p:nvSpPr>
          <p:cNvPr id="38949" name="AutoShape 46"/>
          <p:cNvSpPr/>
          <p:nvPr/>
        </p:nvSpPr>
        <p:spPr>
          <a:xfrm>
            <a:off x="4227513" y="3581400"/>
            <a:ext cx="990600" cy="381000"/>
          </a:xfrm>
          <a:prstGeom prst="rightArrow">
            <a:avLst>
              <a:gd name="adj1" fmla="val 50000"/>
              <a:gd name="adj2" fmla="val 65000"/>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8949"/>
                                        </p:tgtEl>
                                        <p:attrNameLst>
                                          <p:attrName>style.visibility</p:attrName>
                                        </p:attrNameLst>
                                      </p:cBhvr>
                                      <p:to>
                                        <p:strVal val="visible"/>
                                      </p:to>
                                    </p:set>
                                    <p:animEffect transition="in" filter="wipe(left)">
                                      <p:cBhvr>
                                        <p:cTn id="7" dur="500"/>
                                        <p:tgtEl>
                                          <p:spTgt spid="3894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8933"/>
                                        </p:tgtEl>
                                        <p:attrNameLst>
                                          <p:attrName>style.visibility</p:attrName>
                                        </p:attrNameLst>
                                      </p:cBhvr>
                                      <p:to>
                                        <p:strVal val="visible"/>
                                      </p:to>
                                    </p:set>
                                    <p:anim calcmode="lin" valueType="num">
                                      <p:cBhvr additive="base">
                                        <p:cTn id="12" dur="500" fill="hold"/>
                                        <p:tgtEl>
                                          <p:spTgt spid="38933"/>
                                        </p:tgtEl>
                                        <p:attrNameLst>
                                          <p:attrName>ppt_x</p:attrName>
                                        </p:attrNameLst>
                                      </p:cBhvr>
                                      <p:tavLst>
                                        <p:tav tm="0">
                                          <p:val>
                                            <p:strVal val="#ppt_x"/>
                                          </p:val>
                                        </p:tav>
                                        <p:tav tm="100000">
                                          <p:val>
                                            <p:strVal val="#ppt_x"/>
                                          </p:val>
                                        </p:tav>
                                      </p:tavLst>
                                    </p:anim>
                                    <p:anim calcmode="lin" valueType="num">
                                      <p:cBhvr additive="base">
                                        <p:cTn id="13" dur="500" fill="hold"/>
                                        <p:tgtEl>
                                          <p:spTgt spid="389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49"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7649" name="文本框 1726465"/>
          <p:cNvSpPr txBox="1"/>
          <p:nvPr/>
        </p:nvSpPr>
        <p:spPr>
          <a:xfrm>
            <a:off x="2608263" y="709613"/>
            <a:ext cx="6427787" cy="5638800"/>
          </a:xfrm>
          <a:prstGeom prst="rect">
            <a:avLst/>
          </a:prstGeom>
          <a:noFill/>
          <a:ln w="9525">
            <a:noFill/>
          </a:ln>
        </p:spPr>
        <p:txBody>
          <a:bodyPr wrap="square" anchor="t">
            <a:spAutoFit/>
          </a:bodyPr>
          <a:p>
            <a:r>
              <a:rPr lang="en-US" altLang="zh-CN" sz="2800" b="1" dirty="0">
                <a:solidFill>
                  <a:srgbClr val="003399"/>
                </a:solidFill>
                <a:latin typeface="黑体" panose="02010609060101010101" pitchFamily="2" charset="-122"/>
                <a:ea typeface="黑体" panose="02010609060101010101" pitchFamily="2" charset="-122"/>
                <a:sym typeface="Arial" panose="020B0604020202020204" pitchFamily="34" charset="0"/>
              </a:rPr>
              <a:t>    </a:t>
            </a:r>
            <a:r>
              <a:rPr lang="zh-CN" altLang="en-US" sz="2800" b="1" dirty="0">
                <a:solidFill>
                  <a:srgbClr val="003399"/>
                </a:solidFill>
                <a:latin typeface="黑体" panose="02010609060101010101" pitchFamily="2" charset="-122"/>
                <a:ea typeface="黑体" panose="02010609060101010101" pitchFamily="2" charset="-122"/>
                <a:sym typeface="Arial" panose="020B0604020202020204" pitchFamily="34" charset="0"/>
              </a:rPr>
              <a:t>科学的历史让后来者少走许多的弯路，过去的成功和失败能给未来的一代指明前进的方向。</a:t>
            </a:r>
            <a:endParaRPr lang="zh-CN" altLang="en-US" sz="2800" b="1" dirty="0">
              <a:solidFill>
                <a:srgbClr val="003399"/>
              </a:solidFill>
              <a:latin typeface="黑体" panose="02010609060101010101" pitchFamily="2" charset="-122"/>
              <a:ea typeface="黑体" panose="02010609060101010101" pitchFamily="2" charset="-122"/>
              <a:sym typeface="Arial" panose="020B0604020202020204" pitchFamily="34" charset="0"/>
            </a:endParaRPr>
          </a:p>
          <a:p>
            <a:r>
              <a:rPr lang="en-US" altLang="zh-CN" sz="2800" b="1" dirty="0">
                <a:solidFill>
                  <a:srgbClr val="003399"/>
                </a:solidFill>
                <a:latin typeface="黑体" panose="02010609060101010101" pitchFamily="2" charset="-122"/>
                <a:ea typeface="黑体" panose="02010609060101010101" pitchFamily="2" charset="-122"/>
                <a:sym typeface="Arial" panose="020B0604020202020204" pitchFamily="34" charset="0"/>
              </a:rPr>
              <a:t>    </a:t>
            </a:r>
            <a:r>
              <a:rPr lang="zh-CN" altLang="en-US" sz="2800" b="1" dirty="0">
                <a:solidFill>
                  <a:srgbClr val="003399"/>
                </a:solidFill>
                <a:latin typeface="黑体" panose="02010609060101010101" pitchFamily="2" charset="-122"/>
                <a:ea typeface="黑体" panose="02010609060101010101" pitchFamily="2" charset="-122"/>
                <a:sym typeface="Arial" panose="020B0604020202020204" pitchFamily="34" charset="0"/>
              </a:rPr>
              <a:t>我们希望从李约瑟那里得到一本我们祖先的“光荣簿”或“功劳簿”，而李约瑟给我们的礼物，却是用他的著作架设起来的一座桥梁</a:t>
            </a:r>
            <a:r>
              <a:rPr lang="en-US" altLang="zh-CN" sz="2800" b="1" dirty="0">
                <a:solidFill>
                  <a:srgbClr val="003399"/>
                </a:solidFill>
                <a:latin typeface="黑体" panose="02010609060101010101" pitchFamily="2" charset="-122"/>
                <a:ea typeface="黑体" panose="02010609060101010101" pitchFamily="2" charset="-122"/>
                <a:sym typeface="Arial" panose="020B0604020202020204" pitchFamily="34" charset="0"/>
              </a:rPr>
              <a:t>——</a:t>
            </a:r>
            <a:r>
              <a:rPr lang="zh-CN" altLang="en-US" sz="2800" b="1" dirty="0">
                <a:solidFill>
                  <a:srgbClr val="003399"/>
                </a:solidFill>
                <a:latin typeface="黑体" panose="02010609060101010101" pitchFamily="2" charset="-122"/>
                <a:ea typeface="黑体" panose="02010609060101010101" pitchFamily="2" charset="-122"/>
                <a:sym typeface="Arial" panose="020B0604020202020204" pitchFamily="34" charset="0"/>
              </a:rPr>
              <a:t>沟通中国和西方文化的桥梁。</a:t>
            </a:r>
            <a:endParaRPr lang="zh-CN" altLang="en-US" sz="2800" b="1" dirty="0">
              <a:solidFill>
                <a:srgbClr val="003399"/>
              </a:solidFill>
              <a:latin typeface="黑体" panose="02010609060101010101" pitchFamily="2" charset="-122"/>
              <a:ea typeface="黑体" panose="02010609060101010101" pitchFamily="2" charset="-122"/>
              <a:sym typeface="Arial" panose="020B0604020202020204" pitchFamily="34" charset="0"/>
            </a:endParaRPr>
          </a:p>
          <a:p>
            <a:r>
              <a:rPr lang="zh-CN" altLang="en-US" sz="2800" b="1" dirty="0">
                <a:solidFill>
                  <a:srgbClr val="003399"/>
                </a:solidFill>
                <a:latin typeface="黑体" panose="02010609060101010101" pitchFamily="2" charset="-122"/>
                <a:ea typeface="黑体" panose="02010609060101010101" pitchFamily="2" charset="-122"/>
                <a:sym typeface="宋体" panose="02010600030101010101" pitchFamily="2" charset="-122"/>
              </a:rPr>
              <a:t>    </a:t>
            </a:r>
            <a:r>
              <a:rPr lang="zh-CN" altLang="en-US" sz="2800" b="1" dirty="0">
                <a:solidFill>
                  <a:srgbClr val="CC3300"/>
                </a:solidFill>
                <a:latin typeface="黑体" panose="02010609060101010101" pitchFamily="2" charset="-122"/>
                <a:ea typeface="黑体" panose="02010609060101010101" pitchFamily="2" charset="-122"/>
                <a:sym typeface="宋体" panose="02010600030101010101" pitchFamily="2" charset="-122"/>
              </a:rPr>
              <a:t>今天，我们重温“四大发明”，一是实事求是，既不虚骄自大，也不妄自菲薄；二是以开放的心态，学习世界一切优秀的文化。“四大发明”已成过去，未来更大的创新有待同学们去创造!</a:t>
            </a:r>
            <a:endParaRPr lang="zh-CN" altLang="en-US" sz="2800" b="1" dirty="0">
              <a:solidFill>
                <a:srgbClr val="CC3300"/>
              </a:solidFill>
              <a:latin typeface="黑体" panose="02010609060101010101" pitchFamily="2" charset="-122"/>
              <a:ea typeface="黑体" panose="02010609060101010101" pitchFamily="2" charset="-122"/>
              <a:sym typeface="宋体" panose="02010600030101010101" pitchFamily="2" charset="-122"/>
            </a:endParaRPr>
          </a:p>
        </p:txBody>
      </p:sp>
      <p:pic>
        <p:nvPicPr>
          <p:cNvPr id="27650" name="图片 2" descr="W020060324355346948264"/>
          <p:cNvPicPr>
            <a:picLocks noChangeAspect="1"/>
          </p:cNvPicPr>
          <p:nvPr/>
        </p:nvPicPr>
        <p:blipFill>
          <a:blip r:embed="rId1"/>
          <a:stretch>
            <a:fillRect/>
          </a:stretch>
        </p:blipFill>
        <p:spPr>
          <a:xfrm>
            <a:off x="-36512" y="0"/>
            <a:ext cx="2752725" cy="3392488"/>
          </a:xfrm>
          <a:prstGeom prst="rect">
            <a:avLst/>
          </a:prstGeom>
          <a:noFill/>
          <a:ln w="9525">
            <a:noFill/>
          </a:ln>
        </p:spPr>
      </p:pic>
      <p:pic>
        <p:nvPicPr>
          <p:cNvPr id="27651" name="图片 2" descr="17941RpKQ20_b"/>
          <p:cNvPicPr>
            <a:picLocks noChangeAspect="1"/>
          </p:cNvPicPr>
          <p:nvPr/>
        </p:nvPicPr>
        <p:blipFill>
          <a:blip r:embed="rId2"/>
          <a:stretch>
            <a:fillRect/>
          </a:stretch>
        </p:blipFill>
        <p:spPr>
          <a:xfrm>
            <a:off x="-33337" y="3284538"/>
            <a:ext cx="2590800" cy="3551237"/>
          </a:xfrm>
          <a:prstGeom prst="rect">
            <a:avLst/>
          </a:prstGeom>
          <a:noFill/>
          <a:ln w="9525">
            <a:noFill/>
          </a:ln>
        </p:spPr>
      </p:pic>
    </p:spTree>
  </p:cSld>
  <p:clrMapOvr>
    <a:masterClrMapping/>
  </p:clrMapOvr>
</p:sld>
</file>

<file path=ppt/theme/theme1.xml><?xml version="1.0" encoding="utf-8"?>
<a:theme xmlns:a="http://schemas.openxmlformats.org/drawingml/2006/main" name="实高.ppt(母版）">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4088</Words>
  <Application>WPS 演示</Application>
  <PresentationFormat>在屏幕上显示</PresentationFormat>
  <Paragraphs>549</Paragraphs>
  <Slides>23</Slides>
  <Notes>0</Notes>
  <HiddenSlides>0</HiddenSlides>
  <MMClips>2</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23</vt:i4>
      </vt:variant>
    </vt:vector>
  </HeadingPairs>
  <TitlesOfParts>
    <vt:vector size="33" baseType="lpstr">
      <vt:lpstr>Arial</vt:lpstr>
      <vt:lpstr>宋体</vt:lpstr>
      <vt:lpstr>Wingdings</vt:lpstr>
      <vt:lpstr>黑体</vt:lpstr>
      <vt:lpstr>Times New Roman</vt:lpstr>
      <vt:lpstr>Times New Roman</vt:lpstr>
      <vt:lpstr>微软雅黑</vt:lpstr>
      <vt:lpstr>Arial Unicode MS</vt:lpstr>
      <vt:lpstr>Calibri</vt:lpstr>
      <vt:lpstr>实高.ppt(母版）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yz</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li</dc:creator>
  <cp:lastModifiedBy>Administrator</cp:lastModifiedBy>
  <cp:revision>1107</cp:revision>
  <dcterms:created xsi:type="dcterms:W3CDTF">2000-09-17T16:38:00Z</dcterms:created>
  <dcterms:modified xsi:type="dcterms:W3CDTF">2019-09-27T12:24:21Z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2052-10.1.0.7698</vt:lpwstr>
  </property>
</Properties>
</file>