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32"/>
  </p:notesMasterIdLst>
  <p:handoutMasterIdLst>
    <p:handoutMasterId r:id="rId33"/>
  </p:handoutMasterIdLst>
  <p:sldIdLst>
    <p:sldId id="487" r:id="rId3"/>
    <p:sldId id="580" r:id="rId4"/>
    <p:sldId id="501" r:id="rId5"/>
    <p:sldId id="581" r:id="rId6"/>
    <p:sldId id="582" r:id="rId7"/>
    <p:sldId id="583" r:id="rId8"/>
    <p:sldId id="585" r:id="rId9"/>
    <p:sldId id="589" r:id="rId10"/>
    <p:sldId id="600" r:id="rId11"/>
    <p:sldId id="604" r:id="rId12"/>
    <p:sldId id="605" r:id="rId13"/>
    <p:sldId id="607" r:id="rId14"/>
    <p:sldId id="608" r:id="rId15"/>
    <p:sldId id="609" r:id="rId16"/>
    <p:sldId id="611" r:id="rId17"/>
    <p:sldId id="612" r:id="rId18"/>
    <p:sldId id="643" r:id="rId19"/>
    <p:sldId id="623" r:id="rId20"/>
    <p:sldId id="624" r:id="rId21"/>
    <p:sldId id="625" r:id="rId22"/>
    <p:sldId id="626" r:id="rId23"/>
    <p:sldId id="634" r:id="rId24"/>
    <p:sldId id="635" r:id="rId25"/>
    <p:sldId id="648" r:id="rId26"/>
    <p:sldId id="649" r:id="rId27"/>
    <p:sldId id="636" r:id="rId28"/>
    <p:sldId id="650" r:id="rId29"/>
    <p:sldId id="378" r:id="rId30"/>
    <p:sldId id="647" r:id="rId31"/>
  </p:sldIdLst>
  <p:sldSz cx="12192000" cy="6858000"/>
  <p:notesSz cx="6797675" cy="9926638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384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  <p15:guide id="3" orient="horz" pos="3127">
          <p15:clr>
            <a:srgbClr val="A4A3A4"/>
          </p15:clr>
        </p15:guide>
        <p15:guide id="4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FF0000"/>
    <a:srgbClr val="0000FF"/>
    <a:srgbClr val="FF0066"/>
    <a:srgbClr val="0450AC"/>
    <a:srgbClr val="6985FB"/>
    <a:srgbClr val="FFFFFF"/>
    <a:srgbClr val="002A7E"/>
    <a:srgbClr val="FF33CC"/>
    <a:srgbClr val="60A7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08" autoAdjust="0"/>
    <p:restoredTop sz="96111" autoAdjust="0"/>
  </p:normalViewPr>
  <p:slideViewPr>
    <p:cSldViewPr snapToGrid="0">
      <p:cViewPr>
        <p:scale>
          <a:sx n="57" d="100"/>
          <a:sy n="57" d="100"/>
        </p:scale>
        <p:origin x="-978" y="-420"/>
      </p:cViewPr>
      <p:guideLst>
        <p:guide orient="horz" pos="2160"/>
        <p:guide pos="3840"/>
        <p:guide pos="3841"/>
      </p:guideLst>
    </p:cSldViewPr>
  </p:slideViewPr>
  <p:outlineViewPr>
    <p:cViewPr>
      <p:scale>
        <a:sx n="33" d="100"/>
        <a:sy n="33" d="100"/>
      </p:scale>
      <p:origin x="0" y="585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notesViewPr>
    <p:cSldViewPr snapToGrid="0">
      <p:cViewPr varScale="1">
        <p:scale>
          <a:sx n="47" d="100"/>
          <a:sy n="47" d="100"/>
        </p:scale>
        <p:origin x="-3012" y="-90"/>
      </p:cViewPr>
      <p:guideLst>
        <p:guide orient="horz" pos="2880"/>
        <p:guide orient="horz" pos="3127"/>
        <p:guide pos="216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image" Target="../media/image2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ea typeface="微软雅黑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DCD59B-E111-42C5-9D5F-5BFB36B28E22}" type="datetimeFigureOut">
              <a:rPr lang="zh-CN" altLang="en-US" smtClean="0">
                <a:ea typeface="微软雅黑" pitchFamily="34" charset="-122"/>
              </a:rPr>
              <a:t>2018/12/27</a:t>
            </a:fld>
            <a:endParaRPr lang="zh-CN" altLang="en-US" dirty="0">
              <a:ea typeface="微软雅黑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ea typeface="微软雅黑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3ACD78-377B-494B-A695-93424B1696F1}" type="slidenum">
              <a:rPr lang="zh-CN" altLang="en-US" smtClean="0">
                <a:ea typeface="微软雅黑" pitchFamily="34" charset="-122"/>
              </a:rPr>
              <a:t>‹#›</a:t>
            </a:fld>
            <a:endParaRPr lang="zh-CN" altLang="en-US" dirty="0"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445078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itchFamily="18" charset="0"/>
                <a:ea typeface="微软雅黑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imes New Roman" pitchFamily="18" charset="0"/>
                <a:ea typeface="微软雅黑" pitchFamily="34" charset="-122"/>
              </a:defRPr>
            </a:lvl1pPr>
          </a:lstStyle>
          <a:p>
            <a:pPr>
              <a:defRPr/>
            </a:pPr>
            <a:fld id="{8C214067-029C-4D46-A0E9-7F404E36FC75}" type="datetimeFigureOut">
              <a:rPr lang="zh-CN" altLang="en-US" smtClean="0"/>
              <a:pPr>
                <a:defRPr/>
              </a:pPr>
              <a:t>2018/12/27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dirty="0"/>
              <a:t>单击此处编辑母版文本样式</a:t>
            </a:r>
          </a:p>
          <a:p>
            <a:pPr lvl="1"/>
            <a:r>
              <a:rPr lang="zh-CN" altLang="en-US" noProof="0" dirty="0"/>
              <a:t>第二级</a:t>
            </a:r>
          </a:p>
          <a:p>
            <a:pPr lvl="2"/>
            <a:r>
              <a:rPr lang="zh-CN" altLang="en-US" noProof="0" dirty="0"/>
              <a:t>第三级</a:t>
            </a:r>
          </a:p>
          <a:p>
            <a:pPr lvl="3"/>
            <a:r>
              <a:rPr lang="zh-CN" altLang="en-US" noProof="0" dirty="0"/>
              <a:t>第四级</a:t>
            </a:r>
          </a:p>
          <a:p>
            <a:pPr lvl="4"/>
            <a:r>
              <a:rPr lang="zh-CN" altLang="en-US" noProof="0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imes New Roman" pitchFamily="18" charset="0"/>
                <a:ea typeface="微软雅黑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imes New Roman" pitchFamily="18" charset="0"/>
                <a:ea typeface="微软雅黑" pitchFamily="34" charset="-122"/>
              </a:defRPr>
            </a:lvl1pPr>
          </a:lstStyle>
          <a:p>
            <a:pPr>
              <a:defRPr/>
            </a:pPr>
            <a:fld id="{1F79EF43-2289-407B-8280-2C7B5D882A18}" type="slidenum">
              <a:rPr lang="zh-CN" altLang="en-US" smtClean="0"/>
              <a:pPr>
                <a:defRPr/>
              </a:pPr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460550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微软雅黑" pitchFamily="34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微软雅黑" pitchFamily="34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微软雅黑" pitchFamily="34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微软雅黑" pitchFamily="34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F79EF43-2289-407B-8280-2C7B5D882A18}" type="slidenum">
              <a:rPr lang="zh-CN" altLang="en-US" smtClean="0"/>
              <a:pPr>
                <a:defRPr/>
              </a:pPr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680768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22275" y="1241425"/>
            <a:ext cx="59531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fld id="{A34C1EDC-6207-4B34-9DCF-4CD46E9CAE53}" type="slidenum">
              <a:rPr lang="zh-CN" altLang="en-US">
                <a:solidFill>
                  <a:prstClr val="black"/>
                </a:solidFill>
                <a:latin typeface="Times New Roman" pitchFamily="18" charset="0"/>
              </a:rPr>
              <a:pPr/>
              <a:t>28</a:t>
            </a:fld>
            <a:endParaRPr lang="zh-CN" altLang="en-US" dirty="0">
              <a:solidFill>
                <a:prstClr val="black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1" y="1122365"/>
            <a:ext cx="9144000" cy="2387600"/>
          </a:xfrm>
        </p:spPr>
        <p:txBody>
          <a:bodyPr anchor="b"/>
          <a:lstStyle>
            <a:lvl1pPr algn="ctr">
              <a:defRPr sz="6000"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ea typeface="微软雅黑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pPr>
              <a:defRPr/>
            </a:pPr>
            <a:fld id="{4F4E1BF8-EAB8-4E6E-8A09-1070A759877E}" type="datetimeFigureOut">
              <a:rPr lang="zh-CN" altLang="en-US" smtClean="0"/>
              <a:pPr>
                <a:defRPr/>
              </a:pPr>
              <a:t>2018/12/27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pPr>
              <a:defRPr/>
            </a:pPr>
            <a:fld id="{17B7E1F5-3A70-4BBB-810C-E6F9A65B953A}" type="slidenum">
              <a:rPr lang="zh-CN" altLang="en-US" smtClean="0"/>
              <a:pPr>
                <a:defRPr/>
              </a:pPr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088557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ea typeface="微软雅黑" pitchFamily="34" charset="-122"/>
              </a:defRPr>
            </a:lvl1pPr>
            <a:lvl2pPr>
              <a:defRPr>
                <a:ea typeface="微软雅黑" pitchFamily="34" charset="-122"/>
              </a:defRPr>
            </a:lvl2pPr>
            <a:lvl3pPr>
              <a:defRPr>
                <a:ea typeface="微软雅黑" pitchFamily="34" charset="-122"/>
              </a:defRPr>
            </a:lvl3pPr>
            <a:lvl4pPr>
              <a:defRPr>
                <a:ea typeface="微软雅黑" pitchFamily="34" charset="-122"/>
              </a:defRPr>
            </a:lvl4pPr>
            <a:lvl5pPr>
              <a:defRPr>
                <a:ea typeface="微软雅黑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pPr>
              <a:defRPr/>
            </a:pPr>
            <a:fld id="{8862A8CB-2A91-49A0-A825-460BC9F0E35B}" type="datetimeFigureOut">
              <a:rPr lang="zh-CN" altLang="en-US" smtClean="0"/>
              <a:pPr>
                <a:defRPr/>
              </a:pPr>
              <a:t>2018/12/27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pPr>
              <a:defRPr/>
            </a:pPr>
            <a:fld id="{F82E89B4-DDC7-4318-873F-2A2FDFBBBC23}" type="slidenum">
              <a:rPr lang="zh-CN" altLang="en-US" smtClean="0"/>
              <a:pPr>
                <a:defRPr/>
              </a:pPr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803379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pPr>
              <a:defRPr/>
            </a:pPr>
            <a:fld id="{98848AF2-B24B-4916-9D5D-CACE62914E9F}" type="datetimeFigureOut">
              <a:rPr lang="zh-CN" altLang="en-US" smtClean="0"/>
              <a:pPr>
                <a:defRPr/>
              </a:pPr>
              <a:t>2018/12/27</a:t>
            </a:fld>
            <a:endParaRPr lang="zh-CN" altLang="en-US" dirty="0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ea typeface="微软雅黑" pitchFamily="34" charset="-122"/>
              </a:defRPr>
            </a:lvl1pPr>
          </a:lstStyle>
          <a:p>
            <a:pPr>
              <a:defRPr/>
            </a:pPr>
            <a:fld id="{0150006F-DCD6-442F-B719-9E8A2FACE1B1}" type="slidenum">
              <a:rPr lang="zh-CN" altLang="en-US" smtClean="0"/>
              <a:pPr>
                <a:defRPr/>
              </a:pPr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09766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1"/>
          <p:cNvSpPr>
            <a:spLocks noChangeArrowheads="1"/>
          </p:cNvSpPr>
          <p:nvPr userDrawn="1"/>
        </p:nvSpPr>
        <p:spPr bwMode="auto">
          <a:xfrm>
            <a:off x="408043" y="271465"/>
            <a:ext cx="1055068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弱电解质的电离平衡</a:t>
            </a:r>
          </a:p>
        </p:txBody>
      </p:sp>
      <p:grpSp>
        <p:nvGrpSpPr>
          <p:cNvPr id="3" name="组合 8"/>
          <p:cNvGrpSpPr>
            <a:grpSpLocks/>
          </p:cNvGrpSpPr>
          <p:nvPr userDrawn="1"/>
        </p:nvGrpSpPr>
        <p:grpSpPr bwMode="auto">
          <a:xfrm>
            <a:off x="517595" y="914402"/>
            <a:ext cx="11131412" cy="53975"/>
            <a:chOff x="765506" y="908720"/>
            <a:chExt cx="5305500" cy="66485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765506" y="908720"/>
              <a:ext cx="5305500" cy="0"/>
            </a:xfrm>
            <a:prstGeom prst="line">
              <a:avLst/>
            </a:prstGeom>
            <a:ln>
              <a:solidFill>
                <a:srgbClr val="36B2E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765506" y="975205"/>
              <a:ext cx="5305500" cy="0"/>
            </a:xfrm>
            <a:prstGeom prst="line">
              <a:avLst/>
            </a:prstGeom>
            <a:ln w="57150">
              <a:solidFill>
                <a:srgbClr val="36B2E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68341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1"/>
          <p:cNvSpPr>
            <a:spLocks noChangeArrowheads="1"/>
          </p:cNvSpPr>
          <p:nvPr userDrawn="1"/>
        </p:nvSpPr>
        <p:spPr bwMode="auto">
          <a:xfrm>
            <a:off x="408043" y="271465"/>
            <a:ext cx="1055068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弱电解质的电离平衡</a:t>
            </a:r>
          </a:p>
        </p:txBody>
      </p:sp>
      <p:grpSp>
        <p:nvGrpSpPr>
          <p:cNvPr id="3" name="组合 8"/>
          <p:cNvGrpSpPr>
            <a:grpSpLocks/>
          </p:cNvGrpSpPr>
          <p:nvPr userDrawn="1"/>
        </p:nvGrpSpPr>
        <p:grpSpPr bwMode="auto">
          <a:xfrm>
            <a:off x="517595" y="914402"/>
            <a:ext cx="11131412" cy="53975"/>
            <a:chOff x="765506" y="908720"/>
            <a:chExt cx="5305500" cy="66485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765506" y="908720"/>
              <a:ext cx="5305500" cy="0"/>
            </a:xfrm>
            <a:prstGeom prst="line">
              <a:avLst/>
            </a:prstGeom>
            <a:ln>
              <a:solidFill>
                <a:srgbClr val="36B2E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>
              <a:off x="765506" y="975205"/>
              <a:ext cx="5305500" cy="0"/>
            </a:xfrm>
            <a:prstGeom prst="line">
              <a:avLst/>
            </a:prstGeom>
            <a:ln w="57150">
              <a:solidFill>
                <a:srgbClr val="36B2E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145664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2" y="365127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2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2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微软雅黑" pitchFamily="34" charset="-122"/>
              </a:defRPr>
            </a:lvl1pPr>
          </a:lstStyle>
          <a:p>
            <a:pPr>
              <a:defRPr/>
            </a:pPr>
            <a:fld id="{04AE08C3-F3EE-41F1-A5CE-35FA3E9F75A4}" type="datetimeFigureOut">
              <a:rPr lang="zh-CN" altLang="en-US" smtClean="0"/>
              <a:pPr>
                <a:defRPr/>
              </a:pPr>
              <a:t>2018/12/27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1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微软雅黑" pitchFamily="34" charset="-122"/>
              </a:defRPr>
            </a:lvl1pPr>
          </a:lstStyle>
          <a:p>
            <a:pPr>
              <a:defRPr/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微软雅黑" pitchFamily="34" charset="-122"/>
              </a:defRPr>
            </a:lvl1pPr>
          </a:lstStyle>
          <a:p>
            <a:pPr>
              <a:defRPr/>
            </a:pPr>
            <a:fld id="{1CC71972-1368-4C61-AF23-0AF37EADB627}" type="slidenum">
              <a:rPr lang="zh-CN" altLang="en-US" smtClean="0"/>
              <a:pPr>
                <a:defRPr/>
              </a:pPr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62" r:id="rId4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80" y="6356351"/>
            <a:ext cx="28451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微软雅黑" pitchFamily="34" charset="-122"/>
              </a:defRPr>
            </a:lvl1pPr>
          </a:lstStyle>
          <a:p>
            <a:pPr eaLnBrk="1" hangingPunct="1">
              <a:defRPr/>
            </a:pPr>
            <a:fld id="{578763CE-CAE2-4654-B68A-F1F7DF1A7449}" type="datetimeFigureOut">
              <a:rPr lang="zh-CN" altLang="en-US" smtClean="0"/>
              <a:pPr eaLnBrk="1" hangingPunct="1">
                <a:defRPr/>
              </a:pPr>
              <a:t>2018/12/27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6145" y="6356351"/>
            <a:ext cx="38597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微软雅黑" pitchFamily="34" charset="-122"/>
              </a:defRPr>
            </a:lvl1pPr>
          </a:lstStyle>
          <a:p>
            <a:pPr eaLnBrk="1" hangingPunct="1">
              <a:defRPr/>
            </a:pPr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150" y="6356351"/>
            <a:ext cx="28451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prstClr val="black">
                    <a:tint val="75000"/>
                  </a:prstClr>
                </a:solidFill>
                <a:latin typeface="Times New Roman" pitchFamily="18" charset="0"/>
                <a:ea typeface="微软雅黑" pitchFamily="34" charset="-122"/>
              </a:defRPr>
            </a:lvl1pPr>
          </a:lstStyle>
          <a:p>
            <a:pPr eaLnBrk="1" hangingPunct="1">
              <a:defRPr/>
            </a:pPr>
            <a:fld id="{B4AE1D45-8921-4CD2-ABA6-2D796F7A3206}" type="slidenum">
              <a:rPr lang="zh-CN" altLang="en-US" smtClean="0"/>
              <a:pPr eaLnBrk="1" hangingPunct="1">
                <a:defRPr/>
              </a:pPr>
              <a:t>‹#›</a:t>
            </a:fld>
            <a:endParaRPr lang="zh-CN" altLang="en-US" dirty="0"/>
          </a:p>
        </p:txBody>
      </p:sp>
      <p:sp>
        <p:nvSpPr>
          <p:cNvPr id="7" name="矩形 11"/>
          <p:cNvSpPr>
            <a:spLocks noChangeArrowheads="1"/>
          </p:cNvSpPr>
          <p:nvPr userDrawn="1"/>
        </p:nvSpPr>
        <p:spPr bwMode="auto">
          <a:xfrm>
            <a:off x="408043" y="271465"/>
            <a:ext cx="1152136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zh-CN" altLang="en-US" sz="3600" b="1" dirty="0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弱电解质的电离平衡</a:t>
            </a:r>
          </a:p>
        </p:txBody>
      </p:sp>
      <p:grpSp>
        <p:nvGrpSpPr>
          <p:cNvPr id="8" name="组合 8"/>
          <p:cNvGrpSpPr>
            <a:grpSpLocks/>
          </p:cNvGrpSpPr>
          <p:nvPr userDrawn="1"/>
        </p:nvGrpSpPr>
        <p:grpSpPr bwMode="auto">
          <a:xfrm>
            <a:off x="517595" y="914402"/>
            <a:ext cx="11131412" cy="53975"/>
            <a:chOff x="765506" y="908720"/>
            <a:chExt cx="5305500" cy="66485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765506" y="908720"/>
              <a:ext cx="5305500" cy="0"/>
            </a:xfrm>
            <a:prstGeom prst="line">
              <a:avLst/>
            </a:prstGeom>
            <a:ln>
              <a:solidFill>
                <a:srgbClr val="36B2E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765506" y="975205"/>
              <a:ext cx="5305500" cy="0"/>
            </a:xfrm>
            <a:prstGeom prst="line">
              <a:avLst/>
            </a:prstGeom>
            <a:ln w="57150">
              <a:solidFill>
                <a:srgbClr val="36B2E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64139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>
    <p:push dir="u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" Target="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.docx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Microsoft_Word___3.docx"/><Relationship Id="rId5" Type="http://schemas.openxmlformats.org/officeDocument/2006/relationships/package" Target="../embeddings/Microsoft_Word___2.docx"/><Relationship Id="rId4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file:///E:\&#26519;&#25991;&#25991;\2017\&#19968;&#36718;\&#21270;&#23398;\7Y-80B.TIF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Relationship Id="rId5" Type="http://schemas.openxmlformats.org/officeDocument/2006/relationships/image" Target="file:///E:\&#26519;&#25991;&#25991;\2017\&#19968;&#36718;\&#21270;&#23398;\7Y-80.TIF" TargetMode="Externa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6" Type="http://schemas.openxmlformats.org/officeDocument/2006/relationships/image" Target="file:///E:\&#26519;&#25991;&#25991;\2017\&#19968;&#36718;\&#21270;&#23398;\7Y-83.TIF" TargetMode="External"/><Relationship Id="rId5" Type="http://schemas.openxmlformats.org/officeDocument/2006/relationships/image" Target="../media/image10.png"/><Relationship Id="rId4" Type="http://schemas.openxmlformats.org/officeDocument/2006/relationships/image" Target="file:///E:\&#26519;&#25991;&#25991;\2017\&#19968;&#36718;\&#21270;&#23398;\7Y-83A.TIF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package" Target="../embeddings/Microsoft_Word___4.docx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2.emf"/><Relationship Id="rId5" Type="http://schemas.openxmlformats.org/officeDocument/2006/relationships/package" Target="../embeddings/Microsoft_Word___5.docx"/><Relationship Id="rId4" Type="http://schemas.openxmlformats.org/officeDocument/2006/relationships/image" Target="../media/image11.emf"/><Relationship Id="rId9" Type="http://schemas.openxmlformats.org/officeDocument/2006/relationships/oleObject" Target="../embeddings/oleObject2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6.docx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4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package" Target="../embeddings/Microsoft_Word___7.docx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6.emf"/><Relationship Id="rId5" Type="http://schemas.openxmlformats.org/officeDocument/2006/relationships/package" Target="../embeddings/Microsoft_Word___8.docx"/><Relationship Id="rId4" Type="http://schemas.openxmlformats.org/officeDocument/2006/relationships/image" Target="../media/image15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9.docx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8.emf"/><Relationship Id="rId5" Type="http://schemas.openxmlformats.org/officeDocument/2006/relationships/package" Target="../embeddings/Microsoft_Word___10.docx"/><Relationship Id="rId4" Type="http://schemas.openxmlformats.org/officeDocument/2006/relationships/image" Target="../media/image17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emf"/><Relationship Id="rId3" Type="http://schemas.openxmlformats.org/officeDocument/2006/relationships/package" Target="../embeddings/Microsoft_Word___11.docx"/><Relationship Id="rId7" Type="http://schemas.openxmlformats.org/officeDocument/2006/relationships/package" Target="../embeddings/Microsoft_Word___13.docx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0.emf"/><Relationship Id="rId5" Type="http://schemas.openxmlformats.org/officeDocument/2006/relationships/package" Target="../embeddings/Microsoft_Word___12.docx"/><Relationship Id="rId4" Type="http://schemas.openxmlformats.org/officeDocument/2006/relationships/image" Target="../media/image19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__14.docx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3.emf"/><Relationship Id="rId5" Type="http://schemas.openxmlformats.org/officeDocument/2006/relationships/package" Target="../embeddings/Microsoft_Word___15.docx"/><Relationship Id="rId4" Type="http://schemas.openxmlformats.org/officeDocument/2006/relationships/image" Target="../media/image22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99606" y="1666329"/>
            <a:ext cx="1095780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</a:pPr>
            <a:r>
              <a:rPr lang="zh-CN" altLang="zh-CN" sz="2800" b="1" kern="100" dirty="0">
                <a:solidFill>
                  <a:srgbClr val="0000FF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考试说明</a:t>
            </a:r>
          </a:p>
          <a:p>
            <a:pPr marL="274638" indent="-274638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</a:pPr>
            <a:r>
              <a:rPr lang="en-US" altLang="zh-CN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1.</a:t>
            </a:r>
            <a:r>
              <a:rPr lang="zh-CN" altLang="en-US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了解电解质的概念</a:t>
            </a:r>
            <a:r>
              <a:rPr lang="zh-CN" altLang="en-US" sz="2800" b="1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，了解</a:t>
            </a:r>
            <a:r>
              <a:rPr lang="zh-CN" altLang="en-US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强电解质和弱电解质的概念。</a:t>
            </a:r>
          </a:p>
          <a:p>
            <a:pPr marL="274638" indent="-274638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</a:pPr>
            <a:r>
              <a:rPr lang="en-US" altLang="zh-CN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2.</a:t>
            </a:r>
            <a:r>
              <a:rPr lang="zh-CN" altLang="en-US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理解电解质在水中的电离以及电解质溶液的导电性。</a:t>
            </a:r>
          </a:p>
          <a:p>
            <a:pPr marL="274638" indent="-274638" algn="just">
              <a:lnSpc>
                <a:spcPct val="150000"/>
              </a:lnSpc>
              <a:spcAft>
                <a:spcPts val="0"/>
              </a:spcAft>
              <a:tabLst>
                <a:tab pos="2430780" algn="l"/>
              </a:tabLst>
            </a:pPr>
            <a:r>
              <a:rPr lang="en-US" altLang="zh-CN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3.</a:t>
            </a:r>
            <a:r>
              <a:rPr lang="zh-CN" altLang="en-US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理解弱电解质在水中的电离平衡</a:t>
            </a:r>
            <a:r>
              <a:rPr lang="zh-CN" altLang="en-US" sz="2800" b="1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，能</a:t>
            </a:r>
            <a:r>
              <a:rPr lang="zh-CN" altLang="en-US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利用电离平衡常数进行相关计算。</a:t>
            </a:r>
          </a:p>
        </p:txBody>
      </p:sp>
    </p:spTree>
    <p:extLst>
      <p:ext uri="{BB962C8B-B14F-4D97-AF65-F5344CB8AC3E}">
        <p14:creationId xmlns:p14="http://schemas.microsoft.com/office/powerpoint/2010/main" val="35740167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>
            <a:off x="2225654" y="2079918"/>
            <a:ext cx="790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2225654" y="3845136"/>
            <a:ext cx="79014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hlinkClick r:id="rId2" action="ppaction://hlinksldjump"/>
          </p:cNvPr>
          <p:cNvSpPr txBox="1"/>
          <p:nvPr/>
        </p:nvSpPr>
        <p:spPr>
          <a:xfrm>
            <a:off x="2260362" y="1556698"/>
            <a:ext cx="6517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 smtClean="0">
                <a:solidFill>
                  <a:srgbClr val="3114AC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考点一　弱电解质的电离平衡</a:t>
            </a:r>
            <a:endParaRPr lang="zh-CN" altLang="zh-CN" sz="2800" b="1">
              <a:solidFill>
                <a:srgbClr val="3114AC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11" name="TextBox 10">
            <a:hlinkClick r:id="" action="ppaction://noaction"/>
          </p:cNvPr>
          <p:cNvSpPr txBox="1"/>
          <p:nvPr/>
        </p:nvSpPr>
        <p:spPr>
          <a:xfrm>
            <a:off x="2260362" y="3320952"/>
            <a:ext cx="59950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>
                <a:solidFill>
                  <a:srgbClr val="3114AC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考点三　强酸</a:t>
            </a:r>
            <a:r>
              <a:rPr lang="en-US" altLang="zh-CN" sz="2800" b="1">
                <a:solidFill>
                  <a:srgbClr val="3114AC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(</a:t>
            </a:r>
            <a:r>
              <a:rPr lang="zh-CN" altLang="zh-CN" sz="2800" b="1">
                <a:solidFill>
                  <a:srgbClr val="3114AC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碱</a:t>
            </a:r>
            <a:r>
              <a:rPr lang="en-US" altLang="zh-CN" sz="2800" b="1">
                <a:solidFill>
                  <a:srgbClr val="3114AC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)</a:t>
            </a:r>
            <a:r>
              <a:rPr lang="zh-CN" altLang="zh-CN" sz="2800" b="1">
                <a:solidFill>
                  <a:srgbClr val="3114AC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与弱酸</a:t>
            </a:r>
            <a:r>
              <a:rPr lang="en-US" altLang="zh-CN" sz="2800" b="1">
                <a:solidFill>
                  <a:srgbClr val="3114AC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(</a:t>
            </a:r>
            <a:r>
              <a:rPr lang="zh-CN" altLang="zh-CN" sz="2800" b="1">
                <a:solidFill>
                  <a:srgbClr val="3114AC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碱</a:t>
            </a:r>
            <a:r>
              <a:rPr lang="en-US" altLang="zh-CN" sz="2800" b="1">
                <a:solidFill>
                  <a:srgbClr val="3114AC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)</a:t>
            </a:r>
            <a:r>
              <a:rPr lang="zh-CN" altLang="zh-CN" sz="2800" b="1">
                <a:solidFill>
                  <a:srgbClr val="3114AC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的比较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2225654" y="2962527"/>
            <a:ext cx="790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hlinkClick r:id="rId3" action="ppaction://hlinksldjump"/>
          </p:cNvPr>
          <p:cNvSpPr txBox="1"/>
          <p:nvPr/>
        </p:nvSpPr>
        <p:spPr>
          <a:xfrm>
            <a:off x="2260362" y="2438825"/>
            <a:ext cx="4285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800" b="1">
                <a:solidFill>
                  <a:srgbClr val="3114AC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考点二　电离平衡常数</a:t>
            </a:r>
          </a:p>
        </p:txBody>
      </p:sp>
    </p:spTree>
    <p:extLst>
      <p:ext uri="{BB962C8B-B14F-4D97-AF65-F5344CB8AC3E}">
        <p14:creationId xmlns:p14="http://schemas.microsoft.com/office/powerpoint/2010/main" val="23558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98363" y="1020623"/>
            <a:ext cx="20689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2800" b="1" dirty="0">
                <a:solidFill>
                  <a:srgbClr val="0000FF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知识梳理</a:t>
            </a:r>
          </a:p>
        </p:txBody>
      </p:sp>
      <p:sp>
        <p:nvSpPr>
          <p:cNvPr id="12" name="矩形 11"/>
          <p:cNvSpPr/>
          <p:nvPr/>
        </p:nvSpPr>
        <p:spPr>
          <a:xfrm>
            <a:off x="450216" y="1403805"/>
            <a:ext cx="11413486" cy="553974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spcAft>
                <a:spcPts val="0"/>
              </a:spcAft>
              <a:tabLst>
                <a:tab pos="2070735" algn="l"/>
              </a:tabLst>
            </a:pPr>
            <a:r>
              <a:rPr lang="zh-CN" altLang="en-US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考点一　弱电解质的电离平衡</a:t>
            </a:r>
          </a:p>
        </p:txBody>
      </p:sp>
      <p:sp>
        <p:nvSpPr>
          <p:cNvPr id="10" name="矩形 9"/>
          <p:cNvSpPr/>
          <p:nvPr/>
        </p:nvSpPr>
        <p:spPr>
          <a:xfrm>
            <a:off x="406574" y="1836016"/>
            <a:ext cx="11449272" cy="1415748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1.</a:t>
            </a:r>
            <a:r>
              <a:rPr lang="zh-CN" altLang="zh-CN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弱电解质</a:t>
            </a:r>
            <a:endParaRPr lang="zh-CN" altLang="zh-CN" sz="1050" b="1" kern="10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(1)</a:t>
            </a:r>
            <a:r>
              <a:rPr lang="zh-CN" altLang="zh-CN" sz="2800" b="1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概念</a:t>
            </a:r>
            <a:endParaRPr lang="zh-CN" altLang="zh-CN" sz="1050" b="1" kern="100" dirty="0">
              <a:effectLst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78934" y="3746150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电解质</a:t>
            </a:r>
            <a:endParaRPr lang="zh-CN" altLang="en-US" sz="2800" b="1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670218" y="3512020"/>
            <a:ext cx="1980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>
                <a:latin typeface="Times New Roman" pitchFamily="18" charset="0"/>
                <a:ea typeface="+mj-ea"/>
                <a:cs typeface="Times New Roman" pitchFamily="18" charset="0"/>
              </a:rPr>
              <a:t>在水溶液里</a:t>
            </a:r>
            <a:endParaRPr lang="zh-CN" altLang="en-US" sz="2800" b="1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696602" y="3026070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>
                <a:latin typeface="Times New Roman" pitchFamily="18" charset="0"/>
                <a:ea typeface="+mj-ea"/>
                <a:cs typeface="Times New Roman" pitchFamily="18" charset="0"/>
              </a:rPr>
              <a:t>全部电离</a:t>
            </a:r>
            <a:endParaRPr lang="zh-CN" altLang="en-US" sz="2800" b="1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696602" y="3980922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>
                <a:latin typeface="Times New Roman" pitchFamily="18" charset="0"/>
                <a:ea typeface="+mj-ea"/>
                <a:cs typeface="Times New Roman" pitchFamily="18" charset="0"/>
              </a:rPr>
              <a:t>部分电离</a:t>
            </a:r>
            <a:endParaRPr lang="zh-CN" altLang="en-US" sz="2800" b="1" kern="10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424794" y="2636981"/>
            <a:ext cx="3942105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强电解质，</a:t>
            </a:r>
            <a:r>
              <a:rPr lang="zh-CN" altLang="zh-CN" sz="2800" b="1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包括</a:t>
            </a:r>
            <a:r>
              <a:rPr lang="en-US" altLang="zh-CN" sz="2800" b="1" u="sng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 	       </a:t>
            </a:r>
            <a:r>
              <a:rPr lang="zh-CN" altLang="zh-CN" sz="2800" b="1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、</a:t>
            </a:r>
            <a:endParaRPr lang="en-US" altLang="zh-CN" sz="2800" b="1" kern="1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u="sng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         </a:t>
            </a:r>
            <a:r>
              <a:rPr lang="zh-CN" altLang="zh-CN" sz="2800" b="1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、</a:t>
            </a:r>
            <a:r>
              <a:rPr lang="en-US" altLang="zh-CN" sz="2800" b="1" u="sng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 		     </a:t>
            </a:r>
            <a:r>
              <a:rPr lang="zh-CN" altLang="zh-CN" sz="2800" b="1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等</a:t>
            </a:r>
            <a:endParaRPr lang="zh-CN" altLang="en-US" sz="2800" b="1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424794" y="3855012"/>
            <a:ext cx="3942105" cy="13086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弱电解质，</a:t>
            </a:r>
            <a:r>
              <a:rPr lang="zh-CN" altLang="zh-CN" sz="2800" b="1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包括</a:t>
            </a:r>
            <a:r>
              <a:rPr lang="en-US" altLang="zh-CN" sz="2800" b="1" u="sng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 	       </a:t>
            </a:r>
            <a:r>
              <a:rPr lang="zh-CN" altLang="zh-CN" sz="2800" b="1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、</a:t>
            </a:r>
            <a:endParaRPr lang="en-US" altLang="zh-CN" sz="2800" b="1" kern="1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u="sng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         </a:t>
            </a:r>
            <a:r>
              <a:rPr lang="zh-CN" altLang="zh-CN" sz="2800" b="1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、</a:t>
            </a:r>
            <a:r>
              <a:rPr lang="en-US" altLang="zh-CN" sz="2800" b="1" u="sng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      </a:t>
            </a:r>
            <a:r>
              <a:rPr lang="zh-CN" altLang="zh-CN" sz="2800" b="1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等</a:t>
            </a:r>
            <a:endParaRPr lang="zh-CN" altLang="en-US" sz="2800" b="1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cxnSp>
        <p:nvCxnSpPr>
          <p:cNvPr id="22" name="直接箭头连接符 21"/>
          <p:cNvCxnSpPr/>
          <p:nvPr/>
        </p:nvCxnSpPr>
        <p:spPr>
          <a:xfrm>
            <a:off x="3651753" y="3530126"/>
            <a:ext cx="1655426" cy="0"/>
          </a:xfrm>
          <a:prstGeom prst="straightConnector1">
            <a:avLst/>
          </a:prstGeom>
          <a:ln w="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箭头连接符 22"/>
          <p:cNvCxnSpPr/>
          <p:nvPr/>
        </p:nvCxnSpPr>
        <p:spPr>
          <a:xfrm>
            <a:off x="3651753" y="4466230"/>
            <a:ext cx="1655426" cy="0"/>
          </a:xfrm>
          <a:prstGeom prst="straightConnector1">
            <a:avLst/>
          </a:prstGeom>
          <a:ln w="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V="1">
            <a:off x="3651753" y="3530126"/>
            <a:ext cx="0" cy="936104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1691490" y="4031919"/>
            <a:ext cx="1951513" cy="405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8060296" y="2737622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强酸</a:t>
            </a:r>
            <a:endParaRPr lang="zh-CN" altLang="en-US" sz="2800" b="1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5447134" y="3369062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强碱</a:t>
            </a:r>
            <a:endParaRPr lang="zh-CN" altLang="en-US" sz="2800" b="1" kern="10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760399" y="3367588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大多数盐</a:t>
            </a:r>
            <a:endParaRPr lang="zh-CN" altLang="en-US" sz="2800" b="1" kern="10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015581" y="3961758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弱酸</a:t>
            </a:r>
            <a:endParaRPr lang="zh-CN" altLang="en-US" sz="2800" b="1" kern="100" dirty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480427" y="4564565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弱碱</a:t>
            </a:r>
            <a:endParaRPr lang="zh-CN" altLang="en-US" sz="2800" b="1" kern="10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703595" y="4556986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水</a:t>
            </a:r>
            <a:endParaRPr lang="zh-CN" altLang="en-US" sz="2800" b="1" kern="10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06574" y="4657611"/>
            <a:ext cx="11449272" cy="2062079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(2)</a:t>
            </a:r>
            <a:r>
              <a:rPr lang="zh-CN" altLang="zh-CN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与化合物类型的关系</a:t>
            </a:r>
            <a:endParaRPr lang="zh-CN" altLang="zh-CN" sz="1050" b="1" kern="100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强电解质主要是</a:t>
            </a:r>
            <a:r>
              <a:rPr lang="zh-CN" altLang="zh-CN" sz="2800" b="1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大部分</a:t>
            </a:r>
            <a:r>
              <a:rPr lang="en-US" altLang="zh-CN" sz="2800" b="1" u="sng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        </a:t>
            </a:r>
            <a:r>
              <a:rPr lang="zh-CN" altLang="zh-CN" sz="2800" b="1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化合物</a:t>
            </a:r>
            <a:r>
              <a:rPr lang="zh-CN" altLang="zh-CN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及</a:t>
            </a:r>
            <a:r>
              <a:rPr lang="zh-CN" altLang="zh-CN" sz="2800" b="1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某些</a:t>
            </a:r>
            <a:r>
              <a:rPr lang="en-US" altLang="zh-CN" sz="2800" b="1" u="sng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        </a:t>
            </a:r>
            <a:r>
              <a:rPr lang="zh-CN" altLang="zh-CN" sz="2800" b="1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化合物</a:t>
            </a:r>
            <a:r>
              <a:rPr lang="zh-CN" altLang="zh-CN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，弱电解质主要是</a:t>
            </a:r>
            <a:r>
              <a:rPr lang="zh-CN" altLang="zh-CN" sz="2800" b="1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某些</a:t>
            </a:r>
            <a:r>
              <a:rPr lang="en-US" altLang="zh-CN" sz="2800" b="1" u="sng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         </a:t>
            </a:r>
            <a:r>
              <a:rPr lang="zh-CN" altLang="zh-CN" sz="2800" b="1" kern="100" dirty="0" smtClean="0">
                <a:latin typeface="Times New Roman" pitchFamily="18" charset="0"/>
                <a:ea typeface="+mj-ea"/>
                <a:cs typeface="Times New Roman" pitchFamily="18" charset="0"/>
              </a:rPr>
              <a:t>化合物</a:t>
            </a:r>
            <a:r>
              <a:rPr lang="zh-CN" altLang="zh-CN" sz="2800" b="1" kern="100" dirty="0">
                <a:latin typeface="Times New Roman" pitchFamily="18" charset="0"/>
                <a:ea typeface="+mj-ea"/>
                <a:cs typeface="Times New Roman" pitchFamily="18" charset="0"/>
              </a:rPr>
              <a:t>。</a:t>
            </a:r>
            <a:endParaRPr lang="zh-CN" altLang="zh-CN" sz="1050" b="1" kern="100" dirty="0">
              <a:effectLst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4078982" y="5396314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离子</a:t>
            </a:r>
            <a:endParaRPr lang="zh-CN" altLang="en-US" sz="2800" b="1" kern="10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6945460" y="5396314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共价</a:t>
            </a:r>
            <a:endParaRPr lang="zh-CN" altLang="en-US" sz="2800" b="1" kern="10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198662" y="6044386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共价</a:t>
            </a:r>
            <a:endParaRPr lang="zh-CN" altLang="en-US" sz="2800" b="1" kern="10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63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3" grpId="0"/>
      <p:bldP spid="34" grpId="0"/>
      <p:bldP spid="3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06627" y="1013657"/>
            <a:ext cx="11450763" cy="286903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2.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弱电解质的电离平衡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(1)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电离平衡的建立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在一定条件下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如温度、压强等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，当弱电解质电离产生离子的速率和离子结合成分子的速率相等时，电离过程达到了平衡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。</a:t>
            </a:r>
            <a:endParaRPr lang="en-US" altLang="zh-CN" sz="2800" b="1" kern="100" dirty="0" smtClean="0">
              <a:latin typeface="Times New Roman"/>
              <a:ea typeface="微软雅黑" pitchFamily="34" charset="-122"/>
              <a:cs typeface="Times New Roman"/>
            </a:endParaRP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(2)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电离平衡的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特征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pic>
        <p:nvPicPr>
          <p:cNvPr id="435202" name="Picture 2" descr="7Y-80A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9487" y="3322196"/>
            <a:ext cx="5578678" cy="3268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01.jpg" descr="id:2147528366;FounderCES">
            <a:extLst>
              <a:ext uri="{FF2B5EF4-FFF2-40B4-BE49-F238E27FC236}">
                <a16:creationId xmlns:a16="http://schemas.microsoft.com/office/drawing/2014/main" xmlns="" id="{2B9C23BE-084B-4413-9C59-F4110DB34480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406628" y="3882688"/>
            <a:ext cx="4331628" cy="2755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23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06627" y="1629217"/>
            <a:ext cx="11450763" cy="2062079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spc="100" dirty="0">
                <a:latin typeface="Times New Roman"/>
                <a:ea typeface="微软雅黑" pitchFamily="34" charset="-122"/>
                <a:cs typeface="Courier New"/>
              </a:rPr>
              <a:t>(3)</a:t>
            </a:r>
            <a:r>
              <a:rPr lang="zh-CN" altLang="zh-CN" sz="2800" b="1" kern="100" spc="100" dirty="0">
                <a:latin typeface="Times New Roman"/>
                <a:ea typeface="微软雅黑" pitchFamily="34" charset="-122"/>
                <a:cs typeface="Times New Roman"/>
              </a:rPr>
              <a:t>外界条件对电离平衡的影响</a:t>
            </a:r>
            <a:endParaRPr lang="zh-CN" altLang="zh-CN" sz="1050" b="1" kern="100" spc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spc="100" dirty="0">
                <a:latin typeface="Times New Roman"/>
                <a:ea typeface="微软雅黑" pitchFamily="34" charset="-122"/>
                <a:cs typeface="Times New Roman"/>
              </a:rPr>
              <a:t>内因：由弱电解质本身的结构或性质决定，电解质越弱，其电离程度越小。</a:t>
            </a:r>
            <a:endParaRPr lang="zh-CN" altLang="zh-CN" sz="1050" b="1" kern="100" spc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391097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06627" y="988094"/>
            <a:ext cx="11450763" cy="98486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2800" b="1" kern="100" dirty="0">
                <a:latin typeface="Times New Roman"/>
                <a:ea typeface="微软雅黑" pitchFamily="34" charset="-122"/>
              </a:rPr>
              <a:t>3.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以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</a:rPr>
              <a:t>0.1 </a:t>
            </a:r>
            <a:r>
              <a:rPr lang="en-US" altLang="zh-CN" sz="2800" b="1" kern="100" dirty="0" err="1">
                <a:latin typeface="Times New Roman"/>
                <a:ea typeface="微软雅黑" pitchFamily="34" charset="-122"/>
              </a:rPr>
              <a:t>mol·L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r>
              <a:rPr lang="en-US" altLang="zh-CN" sz="2800" b="1" kern="100" baseline="30000" dirty="0">
                <a:latin typeface="Times New Roman"/>
                <a:ea typeface="微软雅黑" pitchFamily="34" charset="-122"/>
              </a:rPr>
              <a:t>1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</a:rPr>
              <a:t> CH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</a:rPr>
              <a:t>3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</a:rPr>
              <a:t>COOH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溶液为例，填写外界条件对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</a:rPr>
              <a:t>CH</a:t>
            </a:r>
            <a:r>
              <a:rPr lang="en-US" altLang="zh-CN" sz="2800" b="1" kern="100" baseline="-25000" dirty="0" smtClean="0">
                <a:latin typeface="Times New Roman"/>
                <a:ea typeface="微软雅黑" pitchFamily="34" charset="-122"/>
              </a:rPr>
              <a:t>3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</a:rPr>
              <a:t>COOH</a:t>
            </a:r>
            <a:endParaRPr lang="en-US" altLang="zh-CN" sz="2800" b="1" kern="100" dirty="0" smtClean="0">
              <a:latin typeface="ZBFH"/>
              <a:ea typeface="微软雅黑" pitchFamily="34" charset="-122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en-US" altLang="zh-CN" sz="2800" b="1" kern="100" dirty="0" smtClean="0">
                <a:latin typeface="Times New Roman"/>
                <a:ea typeface="微软雅黑" pitchFamily="34" charset="-122"/>
              </a:rPr>
              <a:t>CH</a:t>
            </a:r>
            <a:r>
              <a:rPr lang="en-US" altLang="zh-CN" sz="2800" b="1" kern="100" baseline="-25000" dirty="0" smtClean="0">
                <a:latin typeface="Times New Roman"/>
                <a:ea typeface="微软雅黑" pitchFamily="34" charset="-122"/>
              </a:rPr>
              <a:t>3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</a:rPr>
              <a:t>COO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</a:rPr>
              <a:t>H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　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</a:rPr>
              <a:t>Δ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</a:rPr>
              <a:t>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＞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</a:rPr>
              <a:t>0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的影响。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9817947"/>
              </p:ext>
            </p:extLst>
          </p:nvPr>
        </p:nvGraphicFramePr>
        <p:xfrm>
          <a:off x="641008" y="2040060"/>
          <a:ext cx="11000329" cy="2133600"/>
        </p:xfrm>
        <a:graphic>
          <a:graphicData uri="http://schemas.openxmlformats.org/drawingml/2006/table">
            <a:tbl>
              <a:tblPr/>
              <a:tblGrid>
                <a:gridCol w="3400514"/>
                <a:gridCol w="2414901"/>
                <a:gridCol w="1155706"/>
                <a:gridCol w="1134475"/>
                <a:gridCol w="1683228"/>
                <a:gridCol w="1211505"/>
              </a:tblGrid>
              <a:tr h="3706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实例</a:t>
                      </a:r>
                      <a:r>
                        <a:rPr lang="en-US" sz="2800" b="1" kern="1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(</a:t>
                      </a: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稀溶液</a:t>
                      </a:r>
                      <a:r>
                        <a:rPr lang="en-US" sz="2800" b="1" kern="1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)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 smtClean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CH</a:t>
                      </a:r>
                      <a:r>
                        <a:rPr lang="en-US" sz="2800" b="1" kern="100" baseline="-25000" dirty="0" smtClean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3</a:t>
                      </a:r>
                      <a:r>
                        <a:rPr lang="en-US" sz="2800" b="1" kern="100" dirty="0" smtClean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COOH</a:t>
                      </a:r>
                      <a:r>
                        <a:rPr lang="en-US" sz="2800" b="1" kern="100" dirty="0" smtClean="0">
                          <a:effectLst/>
                          <a:latin typeface="ZBFH"/>
                          <a:ea typeface="微软雅黑" pitchFamily="34" charset="-122"/>
                          <a:cs typeface="Times New Roman"/>
                        </a:rPr>
                        <a:t>     </a:t>
                      </a:r>
                      <a:r>
                        <a:rPr lang="en-US" sz="2800" b="1" kern="100" dirty="0" smtClean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H</a:t>
                      </a:r>
                      <a:r>
                        <a:rPr lang="zh-CN" sz="2800" b="1" kern="100" baseline="300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＋</a:t>
                      </a: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＋</a:t>
                      </a:r>
                      <a:r>
                        <a:rPr lang="en-US" sz="2800" b="1" kern="1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CH</a:t>
                      </a:r>
                      <a:r>
                        <a:rPr lang="en-US" sz="2800" b="1" kern="100" baseline="-250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3</a:t>
                      </a:r>
                      <a:r>
                        <a:rPr lang="en-US" sz="2800" b="1" kern="1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COO</a:t>
                      </a:r>
                      <a:r>
                        <a:rPr lang="zh-CN" sz="2800" b="1" kern="100" baseline="300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－</a:t>
                      </a:r>
                      <a:r>
                        <a:rPr lang="en-US" sz="2800" b="1" kern="1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 Δ</a:t>
                      </a:r>
                      <a:r>
                        <a:rPr lang="en-US" sz="2800" b="1" i="1" kern="1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H</a:t>
                      </a:r>
                      <a:r>
                        <a:rPr lang="en-US" sz="2800" b="1" kern="1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&gt;0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41501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改变条件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平衡移动方向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1" i="1" kern="1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n</a:t>
                      </a:r>
                      <a:r>
                        <a:rPr lang="en-US" sz="2800" b="1" kern="1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(H</a:t>
                      </a:r>
                      <a:r>
                        <a:rPr lang="zh-CN" sz="2800" b="1" kern="100" baseline="300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＋</a:t>
                      </a:r>
                      <a:r>
                        <a:rPr lang="en-US" sz="2800" b="1" kern="1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)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1" i="1" kern="1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c</a:t>
                      </a:r>
                      <a:r>
                        <a:rPr lang="en-US" sz="2800" b="1" kern="1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(H</a:t>
                      </a:r>
                      <a:r>
                        <a:rPr lang="zh-CN" sz="2800" b="1" kern="100" baseline="300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＋</a:t>
                      </a:r>
                      <a:r>
                        <a:rPr lang="en-US" sz="2800" b="1" kern="1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)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导电能力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800" b="1" i="1" kern="100" dirty="0" err="1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K</a:t>
                      </a:r>
                      <a:r>
                        <a:rPr lang="en-US" sz="2800" b="1" kern="100" baseline="-25000" dirty="0" err="1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a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43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加水稀释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01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加入</a:t>
                      </a:r>
                      <a:r>
                        <a:rPr lang="zh-CN" sz="2800" b="1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少量冰醋酸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u="none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43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通入</a:t>
                      </a:r>
                      <a:r>
                        <a:rPr lang="en-US" sz="2800" b="1" kern="100" dirty="0" err="1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HCl</a:t>
                      </a:r>
                      <a:r>
                        <a:rPr lang="en-US" sz="2800" b="1" kern="1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(g)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矩形 7"/>
          <p:cNvSpPr/>
          <p:nvPr/>
        </p:nvSpPr>
        <p:spPr>
          <a:xfrm>
            <a:off x="6564321" y="2817389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增大</a:t>
            </a:r>
          </a:p>
        </p:txBody>
      </p:sp>
      <p:sp>
        <p:nvSpPr>
          <p:cNvPr id="9" name="矩形 8"/>
          <p:cNvSpPr/>
          <p:nvPr/>
        </p:nvSpPr>
        <p:spPr>
          <a:xfrm>
            <a:off x="7716599" y="2790653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减小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540465" y="2781186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不变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154027" y="2826441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减弱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570456" y="3255748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增大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591067" y="3670980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增大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713679" y="3246697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增大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722734" y="3705710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增大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9120729" y="3265857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增强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126864" y="3670980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增强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594374" y="3246697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不变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594374" y="3680031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不变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graphicFrame>
        <p:nvGraphicFramePr>
          <p:cNvPr id="21" name="表格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6309694"/>
              </p:ext>
            </p:extLst>
          </p:nvPr>
        </p:nvGraphicFramePr>
        <p:xfrm>
          <a:off x="643065" y="4178110"/>
          <a:ext cx="10998087" cy="2560320"/>
        </p:xfrm>
        <a:graphic>
          <a:graphicData uri="http://schemas.openxmlformats.org/drawingml/2006/table">
            <a:tbl>
              <a:tblPr/>
              <a:tblGrid>
                <a:gridCol w="3399821"/>
                <a:gridCol w="2414408"/>
                <a:gridCol w="1155472"/>
                <a:gridCol w="1134243"/>
                <a:gridCol w="1682886"/>
                <a:gridCol w="1211257"/>
              </a:tblGrid>
              <a:tr h="36361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加</a:t>
                      </a:r>
                      <a:r>
                        <a:rPr lang="en-US" sz="2800" b="1" kern="100" dirty="0" err="1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NaOH</a:t>
                      </a:r>
                      <a:r>
                        <a:rPr lang="en-US" sz="2800" b="1" kern="1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(s)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12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加入镁粉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312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升高温度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2800" b="1" u="none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____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2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 smtClean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加</a:t>
                      </a:r>
                      <a:r>
                        <a:rPr lang="en-US" sz="2800" b="1" kern="100" dirty="0" smtClean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CH</a:t>
                      </a:r>
                      <a:r>
                        <a:rPr lang="en-US" sz="2800" b="1" kern="100" baseline="-25000" dirty="0" smtClean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3</a:t>
                      </a:r>
                      <a:r>
                        <a:rPr lang="en-US" sz="2800" b="1" kern="100" dirty="0" smtClean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COONa(s</a:t>
                      </a:r>
                      <a:r>
                        <a:rPr lang="en-US" sz="2800" b="1" kern="1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)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减小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减小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增强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不变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7968" marR="1796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" name="矩形 21"/>
          <p:cNvSpPr/>
          <p:nvPr/>
        </p:nvSpPr>
        <p:spPr>
          <a:xfrm>
            <a:off x="6546212" y="4174558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减小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572959" y="4775356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减小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561401" y="5485161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增大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713679" y="4174558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减小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7689436" y="4793458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减小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713679" y="5495269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增大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154027" y="4173500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增强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144973" y="4828188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增强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9154027" y="5476110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增强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0597294" y="4174558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不变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648283" y="4801035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不变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0633094" y="5495269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增大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pic>
        <p:nvPicPr>
          <p:cNvPr id="34" name="图片 3312">
            <a:extLst>
              <a:ext uri="{FF2B5EF4-FFF2-40B4-BE49-F238E27FC236}">
                <a16:creationId xmlns:a16="http://schemas.microsoft.com/office/drawing/2014/main" xmlns="" id="{B52902EA-56C7-455E-85BA-7917DD7123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1894" y="988094"/>
            <a:ext cx="5715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图片 3312">
            <a:extLst>
              <a:ext uri="{FF2B5EF4-FFF2-40B4-BE49-F238E27FC236}">
                <a16:creationId xmlns:a16="http://schemas.microsoft.com/office/drawing/2014/main" xmlns="" id="{B52902EA-56C7-455E-85BA-7917DD7123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054" y="2090520"/>
            <a:ext cx="5715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5110560" y="2826441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Times New Roman"/>
              </a:rPr>
              <a:t>→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031870" y="3349518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Times New Roman"/>
              </a:rPr>
              <a:t>→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031870" y="3680031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Times New Roman"/>
              </a:rPr>
              <a:t>←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039974" y="4172593"/>
            <a:ext cx="543739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Times New Roman"/>
              </a:rPr>
              <a:t>→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110559" y="4758460"/>
            <a:ext cx="543739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Times New Roman"/>
              </a:rPr>
              <a:t>→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140412" y="5316557"/>
            <a:ext cx="543739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Times New Roman"/>
              </a:rPr>
              <a:t>→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5140412" y="5975921"/>
            <a:ext cx="543739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Times New Roman"/>
              </a:rPr>
              <a:t>←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100042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2" grpId="0"/>
      <p:bldP spid="6" grpId="0"/>
      <p:bldP spid="12" grpId="0"/>
      <p:bldP spid="36" grpId="0"/>
      <p:bldP spid="37" grpId="0"/>
      <p:bldP spid="38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78644" y="837959"/>
            <a:ext cx="11306728" cy="3597114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kern="100" dirty="0" smtClean="0">
                <a:latin typeface="Times New Roman"/>
                <a:ea typeface="微软雅黑" pitchFamily="34" charset="-122"/>
                <a:cs typeface="Courier New"/>
              </a:rPr>
              <a:t>例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1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.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正误判断，正确的打</a:t>
            </a:r>
            <a:r>
              <a:rPr lang="en-US" altLang="zh-CN" sz="2800" b="1" kern="100" dirty="0">
                <a:latin typeface="微软雅黑" pitchFamily="34" charset="-122"/>
                <a:ea typeface="微软雅黑" pitchFamily="34" charset="-122"/>
                <a:cs typeface="Times New Roman"/>
              </a:rPr>
              <a:t>“√”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，错误的打</a:t>
            </a:r>
            <a:r>
              <a:rPr lang="en-US" altLang="zh-CN" sz="2800" b="1" kern="100" dirty="0">
                <a:latin typeface="微软雅黑" pitchFamily="34" charset="-122"/>
                <a:ea typeface="微软雅黑" pitchFamily="34" charset="-122"/>
                <a:cs typeface="Times New Roman"/>
              </a:rPr>
              <a:t>“×”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(1)</a:t>
            </a:r>
            <a:r>
              <a:rPr lang="zh-CN" altLang="zh-CN" sz="2800" b="1" kern="100" spc="-100" dirty="0">
                <a:latin typeface="Times New Roman"/>
                <a:ea typeface="微软雅黑" pitchFamily="34" charset="-122"/>
                <a:cs typeface="Times New Roman"/>
              </a:rPr>
              <a:t>强电解质溶液中不存在溶质分子，弱电解质溶液中存在溶质</a:t>
            </a:r>
            <a:r>
              <a:rPr lang="zh-CN" altLang="zh-CN" sz="2800" b="1" kern="100" spc="-100" dirty="0" smtClean="0">
                <a:latin typeface="Times New Roman"/>
                <a:ea typeface="微软雅黑" pitchFamily="34" charset="-122"/>
                <a:cs typeface="Times New Roman"/>
              </a:rPr>
              <a:t>分子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(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　　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spc="-100" dirty="0">
                <a:latin typeface="Times New Roman"/>
                <a:ea typeface="微软雅黑" pitchFamily="34" charset="-122"/>
                <a:cs typeface="Courier New"/>
              </a:rPr>
              <a:t>(2)</a:t>
            </a:r>
            <a:r>
              <a:rPr lang="zh-CN" altLang="zh-CN" sz="2800" b="1" kern="100" spc="-100" dirty="0">
                <a:latin typeface="Times New Roman"/>
                <a:ea typeface="微软雅黑" pitchFamily="34" charset="-122"/>
                <a:cs typeface="Times New Roman"/>
              </a:rPr>
              <a:t>氨气溶于水，当</a:t>
            </a:r>
            <a:r>
              <a:rPr lang="en-US" altLang="zh-CN" sz="2800" b="1" kern="100" spc="-100" dirty="0" err="1">
                <a:latin typeface="Times New Roman"/>
                <a:ea typeface="微软雅黑" pitchFamily="34" charset="-122"/>
                <a:cs typeface="Courier New"/>
              </a:rPr>
              <a:t>NH</a:t>
            </a:r>
            <a:r>
              <a:rPr lang="en-US" altLang="zh-CN" sz="2800" b="1" kern="100" spc="-100" baseline="-25000" dirty="0" err="1">
                <a:latin typeface="Times New Roman"/>
                <a:ea typeface="微软雅黑" pitchFamily="34" charset="-122"/>
                <a:cs typeface="Courier New"/>
              </a:rPr>
              <a:t>3</a:t>
            </a:r>
            <a:r>
              <a:rPr lang="en-US" altLang="zh-CN" sz="2800" b="1" kern="100" spc="-100" dirty="0" err="1">
                <a:latin typeface="Times New Roman"/>
                <a:ea typeface="微软雅黑" pitchFamily="34" charset="-122"/>
                <a:cs typeface="Courier New"/>
              </a:rPr>
              <a:t>·H</a:t>
            </a:r>
            <a:r>
              <a:rPr lang="en-US" altLang="zh-CN" sz="2800" b="1" kern="100" spc="-100" baseline="-25000" dirty="0" err="1">
                <a:latin typeface="Times New Roman"/>
                <a:ea typeface="微软雅黑" pitchFamily="34" charset="-122"/>
                <a:cs typeface="Courier New"/>
              </a:rPr>
              <a:t>2</a:t>
            </a:r>
            <a:r>
              <a:rPr lang="en-US" altLang="zh-CN" sz="2800" b="1" kern="100" spc="-100" dirty="0" err="1">
                <a:latin typeface="Times New Roman"/>
                <a:ea typeface="微软雅黑" pitchFamily="34" charset="-122"/>
                <a:cs typeface="Courier New"/>
              </a:rPr>
              <a:t>O</a:t>
            </a:r>
            <a:r>
              <a:rPr lang="zh-CN" altLang="zh-CN" sz="2800" b="1" kern="100" spc="-100" dirty="0">
                <a:latin typeface="Times New Roman"/>
                <a:ea typeface="微软雅黑" pitchFamily="34" charset="-122"/>
                <a:cs typeface="Times New Roman"/>
              </a:rPr>
              <a:t>电离出的</a:t>
            </a:r>
            <a:r>
              <a:rPr lang="en-US" altLang="zh-CN" sz="2800" b="1" i="1" kern="100" spc="-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spc="-100" dirty="0">
                <a:latin typeface="Times New Roman"/>
                <a:ea typeface="微软雅黑" pitchFamily="34" charset="-122"/>
                <a:cs typeface="Courier New"/>
              </a:rPr>
              <a:t>(OH</a:t>
            </a:r>
            <a:r>
              <a:rPr lang="zh-CN" altLang="zh-CN" sz="2800" b="1" kern="100" spc="-100" baseline="300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r>
              <a:rPr lang="en-US" altLang="zh-CN" sz="2800" b="1" kern="100" spc="-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zh-CN" altLang="zh-CN" sz="2800" b="1" kern="100" spc="-100" dirty="0">
                <a:latin typeface="Times New Roman"/>
                <a:ea typeface="微软雅黑" pitchFamily="34" charset="-122"/>
                <a:cs typeface="Times New Roman"/>
              </a:rPr>
              <a:t>＝</a:t>
            </a:r>
            <a:r>
              <a:rPr lang="en-US" altLang="zh-CN" sz="2800" b="1" i="1" kern="100" spc="-100" dirty="0" smtClean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spc="-100" dirty="0" smtClean="0">
                <a:latin typeface="Times New Roman"/>
                <a:ea typeface="微软雅黑" pitchFamily="34" charset="-122"/>
                <a:cs typeface="Courier New"/>
              </a:rPr>
              <a:t>(NH   )</a:t>
            </a:r>
            <a:r>
              <a:rPr lang="zh-CN" altLang="zh-CN" sz="2800" b="1" kern="100" spc="-100" dirty="0">
                <a:latin typeface="Times New Roman"/>
                <a:ea typeface="微软雅黑" pitchFamily="34" charset="-122"/>
                <a:cs typeface="Times New Roman"/>
              </a:rPr>
              <a:t>时，</a:t>
            </a:r>
            <a:r>
              <a:rPr lang="zh-CN" altLang="zh-CN" sz="2800" b="1" kern="100" spc="-100" dirty="0" smtClean="0">
                <a:latin typeface="Times New Roman"/>
                <a:ea typeface="微软雅黑" pitchFamily="34" charset="-122"/>
                <a:cs typeface="Times New Roman"/>
              </a:rPr>
              <a:t>表明</a:t>
            </a:r>
            <a:r>
              <a:rPr lang="en-US" altLang="zh-CN" sz="2800" b="1" kern="100" spc="-100" dirty="0" err="1">
                <a:latin typeface="Times New Roman"/>
                <a:ea typeface="微软雅黑" pitchFamily="34" charset="-122"/>
                <a:cs typeface="Courier New"/>
              </a:rPr>
              <a:t>NH</a:t>
            </a:r>
            <a:r>
              <a:rPr lang="en-US" altLang="zh-CN" sz="2800" b="1" kern="100" spc="-100" baseline="-25000" dirty="0" err="1">
                <a:latin typeface="Times New Roman"/>
                <a:ea typeface="微软雅黑" pitchFamily="34" charset="-122"/>
                <a:cs typeface="Courier New"/>
              </a:rPr>
              <a:t>3</a:t>
            </a:r>
            <a:r>
              <a:rPr lang="en-US" altLang="zh-CN" sz="2800" b="1" kern="100" spc="-100" dirty="0" err="1">
                <a:latin typeface="Times New Roman"/>
                <a:ea typeface="微软雅黑" pitchFamily="34" charset="-122"/>
                <a:cs typeface="Courier New"/>
              </a:rPr>
              <a:t>·H</a:t>
            </a:r>
            <a:r>
              <a:rPr lang="en-US" altLang="zh-CN" sz="2800" b="1" kern="100" spc="-100" baseline="-25000" dirty="0" err="1">
                <a:latin typeface="Times New Roman"/>
                <a:ea typeface="微软雅黑" pitchFamily="34" charset="-122"/>
                <a:cs typeface="Courier New"/>
              </a:rPr>
              <a:t>2</a:t>
            </a:r>
            <a:r>
              <a:rPr lang="en-US" altLang="zh-CN" sz="2800" b="1" kern="100" spc="-100" dirty="0" err="1">
                <a:latin typeface="Times New Roman"/>
                <a:ea typeface="微软雅黑" pitchFamily="34" charset="-122"/>
                <a:cs typeface="Courier New"/>
              </a:rPr>
              <a:t>O</a:t>
            </a:r>
            <a:endParaRPr lang="en-US" altLang="zh-CN" sz="2800" b="1" kern="100" spc="-100" dirty="0" smtClean="0">
              <a:latin typeface="Times New Roman"/>
              <a:ea typeface="微软雅黑" pitchFamily="34" charset="-122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电离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处于平衡状态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　　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)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en-US" altLang="zh-CN" sz="2800" b="1" kern="100" dirty="0">
              <a:effectLst/>
              <a:latin typeface="Times New Roman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818985" y="1658432"/>
            <a:ext cx="4363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1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Times New Roman"/>
              </a:rPr>
              <a:t>√</a:t>
            </a:r>
            <a:endParaRPr lang="zh-CN" altLang="en-US" sz="2800" b="1" dirty="0">
              <a:solidFill>
                <a:srgbClr val="C00000"/>
              </a:solidFill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637883" y="2926179"/>
            <a:ext cx="4587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1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Times New Roman"/>
              </a:rPr>
              <a:t>×</a:t>
            </a:r>
            <a:endParaRPr lang="zh-CN" altLang="en-US" sz="2800" b="1" dirty="0">
              <a:solidFill>
                <a:srgbClr val="C00000"/>
              </a:solidFill>
              <a:ea typeface="微软雅黑" pitchFamily="34" charset="-122"/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5319524"/>
              </p:ext>
            </p:extLst>
          </p:nvPr>
        </p:nvGraphicFramePr>
        <p:xfrm>
          <a:off x="8374531" y="2237832"/>
          <a:ext cx="333418" cy="7205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640" name="文档" r:id="rId3" imgW="333073" imgH="720181" progId="Word.Document.12">
                  <p:embed/>
                </p:oleObj>
              </mc:Choice>
              <mc:Fallback>
                <p:oleObj name="文档" r:id="rId3" imgW="333073" imgH="72018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374531" y="2237832"/>
                        <a:ext cx="333418" cy="7205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143966"/>
              </p:ext>
            </p:extLst>
          </p:nvPr>
        </p:nvGraphicFramePr>
        <p:xfrm>
          <a:off x="7026730" y="3597834"/>
          <a:ext cx="333418" cy="7205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641" name="文档" r:id="rId5" imgW="333073" imgH="720181" progId="Word.Document.12">
                  <p:embed/>
                </p:oleObj>
              </mc:Choice>
              <mc:Fallback>
                <p:oleObj name="文档" r:id="rId5" imgW="333073" imgH="720181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26730" y="3597834"/>
                        <a:ext cx="333418" cy="72055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对象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8286827"/>
              </p:ext>
            </p:extLst>
          </p:nvPr>
        </p:nvGraphicFramePr>
        <p:xfrm>
          <a:off x="3031787" y="3839919"/>
          <a:ext cx="333418" cy="7205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1642" name="文档" r:id="rId6" imgW="333073" imgH="720181" progId="Word.Document.12">
                  <p:embed/>
                </p:oleObj>
              </mc:Choice>
              <mc:Fallback>
                <p:oleObj name="文档" r:id="rId6" imgW="333073" imgH="720181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1787" y="3839919"/>
                        <a:ext cx="333418" cy="72055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矩形 18"/>
          <p:cNvSpPr/>
          <p:nvPr/>
        </p:nvSpPr>
        <p:spPr>
          <a:xfrm>
            <a:off x="348015" y="3357448"/>
            <a:ext cx="11306728" cy="133938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(3)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室温下，由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0.1 </a:t>
            </a:r>
            <a:r>
              <a:rPr lang="en-US" altLang="zh-CN" sz="2800" b="1" kern="100" dirty="0" err="1">
                <a:latin typeface="Times New Roman"/>
                <a:ea typeface="微软雅黑" pitchFamily="34" charset="-122"/>
                <a:cs typeface="Courier New"/>
              </a:rPr>
              <a:t>mol·L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r>
              <a:rPr lang="en-US" altLang="zh-CN" sz="2800" b="1" kern="100" baseline="30000" dirty="0">
                <a:latin typeface="Times New Roman"/>
                <a:ea typeface="微软雅黑" pitchFamily="34" charset="-122"/>
                <a:cs typeface="Courier New"/>
              </a:rPr>
              <a:t>1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一元碱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BOH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的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pH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＝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10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，可知溶液中存在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BOH</a:t>
            </a:r>
            <a:r>
              <a:rPr lang="en-US" altLang="zh-CN" sz="2800" b="1" kern="100" spc="-80" dirty="0">
                <a:latin typeface="Times New Roman"/>
                <a:ea typeface="微软雅黑" pitchFamily="34" charset="-122"/>
                <a:cs typeface="Courier New"/>
              </a:rPr>
              <a:t>==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=B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OH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　　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)</a:t>
            </a:r>
            <a:endParaRPr lang="en-US" altLang="zh-CN" sz="2800" b="1" kern="100" dirty="0">
              <a:latin typeface="Times New Roman"/>
              <a:ea typeface="微软雅黑" pitchFamily="34" charset="-122"/>
              <a:cs typeface="Courier New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637883" y="4173463"/>
            <a:ext cx="4587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1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Times New Roman"/>
              </a:rPr>
              <a:t>×</a:t>
            </a:r>
            <a:endParaRPr lang="zh-CN" altLang="en-US" sz="2800" b="1" dirty="0">
              <a:solidFill>
                <a:srgbClr val="C00000"/>
              </a:solidFill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8015" y="4696683"/>
            <a:ext cx="11306728" cy="553974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(4)</a:t>
            </a:r>
            <a:r>
              <a:rPr lang="zh-CN" altLang="zh-CN" sz="2800" b="1" kern="100" spc="-100" dirty="0">
                <a:latin typeface="Times New Roman"/>
                <a:ea typeface="微软雅黑" pitchFamily="34" charset="-122"/>
                <a:cs typeface="Times New Roman"/>
              </a:rPr>
              <a:t>电离平衡右移，电解质分子的浓度一定减小，离子浓度一定</a:t>
            </a:r>
            <a:r>
              <a:rPr lang="zh-CN" altLang="zh-CN" sz="2800" b="1" kern="100" spc="-100" dirty="0" smtClean="0">
                <a:latin typeface="Times New Roman"/>
                <a:ea typeface="微软雅黑" pitchFamily="34" charset="-122"/>
                <a:cs typeface="Times New Roman"/>
              </a:rPr>
              <a:t>增大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(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　　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0675979" y="4689150"/>
            <a:ext cx="4587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1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Times New Roman"/>
              </a:rPr>
              <a:t>×</a:t>
            </a:r>
            <a:endParaRPr lang="zh-CN" altLang="en-US" sz="2800" b="1" dirty="0">
              <a:solidFill>
                <a:srgbClr val="C00000"/>
              </a:solidFill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48015" y="5250657"/>
            <a:ext cx="11306728" cy="553974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(5)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稀释弱电解质溶液时，所有粒子浓度都一定会减小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　　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9007008" y="5281411"/>
            <a:ext cx="4587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1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Times New Roman"/>
              </a:rPr>
              <a:t>×</a:t>
            </a:r>
            <a:endParaRPr lang="zh-CN" altLang="en-US" sz="2800" b="1" dirty="0">
              <a:solidFill>
                <a:srgbClr val="C00000"/>
              </a:solidFill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905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7" grpId="0"/>
      <p:bldP spid="20" grpId="0"/>
      <p:bldP spid="18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50814" y="992933"/>
            <a:ext cx="11841186" cy="769417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kern="100" dirty="0" smtClean="0">
                <a:latin typeface="Times New Roman"/>
                <a:ea typeface="微软雅黑" pitchFamily="34" charset="-122"/>
                <a:cs typeface="Courier New"/>
              </a:rPr>
              <a:t>例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2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.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分别画出冰醋酸和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0.1 </a:t>
            </a:r>
            <a:r>
              <a:rPr lang="en-US" altLang="zh-CN" sz="2800" b="1" kern="100" dirty="0" err="1">
                <a:latin typeface="Times New Roman"/>
                <a:ea typeface="微软雅黑" pitchFamily="34" charset="-122"/>
                <a:cs typeface="Courier New"/>
              </a:rPr>
              <a:t>mol·L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r>
              <a:rPr lang="en-US" altLang="zh-CN" sz="2800" b="1" kern="100" baseline="30000" dirty="0">
                <a:latin typeface="Times New Roman"/>
                <a:ea typeface="微软雅黑" pitchFamily="34" charset="-122"/>
                <a:cs typeface="Courier New"/>
              </a:rPr>
              <a:t>1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的醋酸加水稀释时导电能力的变化图。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pic>
        <p:nvPicPr>
          <p:cNvPr id="285210" name="Picture 538" descr="E:\林文文\2017\一轮\化学\7Y-80B.TIF"/>
          <p:cNvPicPr>
            <a:picLocks noChangeAspect="1" noChangeArrowheads="1"/>
          </p:cNvPicPr>
          <p:nvPr/>
        </p:nvPicPr>
        <p:blipFill>
          <a:blip r:embed="rId2" r:link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297" y="2246337"/>
            <a:ext cx="3447674" cy="3183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5209" name="Picture 537" descr="E:\林文文\2017\一轮\化学\7Y-80.TIF"/>
          <p:cNvPicPr>
            <a:picLocks noChangeAspect="1" noChangeArrowheads="1"/>
          </p:cNvPicPr>
          <p:nvPr/>
        </p:nvPicPr>
        <p:blipFill>
          <a:blip r:embed="rId4" r:link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860" y="2246345"/>
            <a:ext cx="3447674" cy="3183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51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8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379579" y="1028044"/>
            <a:ext cx="115227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en-US" sz="2800" b="1" kern="100" dirty="0" smtClean="0">
                <a:latin typeface="Times New Roman"/>
                <a:ea typeface="微软雅黑" pitchFamily="34" charset="-122"/>
                <a:cs typeface="Courier New"/>
              </a:rPr>
              <a:t>例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2.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电导率是衡量电解质溶液导电能力大小的物理量，根据溶液电导率变化可以确定滴定反应的终点。下图是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KOH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溶液分别滴定</a:t>
            </a:r>
            <a:r>
              <a:rPr lang="en-US" altLang="zh-CN" sz="2800" b="1" kern="100" dirty="0" err="1">
                <a:latin typeface="Times New Roman"/>
                <a:ea typeface="微软雅黑" pitchFamily="34" charset="-122"/>
                <a:cs typeface="Courier New"/>
              </a:rPr>
              <a:t>HCl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溶液和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CH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3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COOH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溶液的滴定曲线示意图。下列示意图中，能正确表示用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NH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3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·H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2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O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溶液滴定</a:t>
            </a:r>
            <a:r>
              <a:rPr lang="en-US" altLang="zh-CN" sz="2800" b="1" kern="100" dirty="0" err="1">
                <a:latin typeface="Times New Roman"/>
                <a:ea typeface="微软雅黑" pitchFamily="34" charset="-122"/>
                <a:cs typeface="Courier New"/>
              </a:rPr>
              <a:t>HCl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和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CH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3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COOH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混合溶液的滴定曲线的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是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pic>
        <p:nvPicPr>
          <p:cNvPr id="443394" name="Picture 2" descr="7Y-8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615" y="3018400"/>
            <a:ext cx="3414592" cy="2632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14"/>
          <p:cNvSpPr txBox="1"/>
          <p:nvPr/>
        </p:nvSpPr>
        <p:spPr>
          <a:xfrm>
            <a:off x="7984088" y="6355831"/>
            <a:ext cx="845118" cy="523220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                                                                               </a:t>
            </a:r>
            <a:endParaRPr lang="en-US" altLang="zh-CN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Picture 2" descr="E:\林文文\2017\一轮\化学\7Y-83A.TIF"/>
          <p:cNvPicPr>
            <a:picLocks noChangeAspect="1" noChangeArrowheads="1"/>
          </p:cNvPicPr>
          <p:nvPr/>
        </p:nvPicPr>
        <p:blipFill>
          <a:blip r:embed="rId3" r:link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4589" y="2843926"/>
            <a:ext cx="4577487" cy="2016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" descr="E:\林文文\2017\一轮\化学\7Y-83.TIF"/>
          <p:cNvPicPr>
            <a:picLocks noChangeAspect="1" noChangeArrowheads="1"/>
          </p:cNvPicPr>
          <p:nvPr/>
        </p:nvPicPr>
        <p:blipFill>
          <a:blip r:embed="rId5" r:link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4589" y="4590782"/>
            <a:ext cx="4990418" cy="2198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085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64589" y="948160"/>
            <a:ext cx="11450763" cy="4862845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kern="100" dirty="0">
                <a:latin typeface="Times New Roman"/>
                <a:ea typeface="微软雅黑" pitchFamily="34" charset="-122"/>
                <a:cs typeface="Courier New"/>
              </a:rPr>
              <a:t>考点二　电离平衡常数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1</a:t>
            </a:r>
            <a:r>
              <a:rPr lang="en-US" altLang="zh-CN" sz="2800" b="1" kern="100" dirty="0">
                <a:latin typeface="微软雅黑" pitchFamily="34" charset="-122"/>
                <a:ea typeface="微软雅黑" pitchFamily="34" charset="-122"/>
                <a:cs typeface="Courier New"/>
              </a:rPr>
              <a:t>.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表达式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(1)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一元弱酸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HA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的电离常数：根据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HA</a:t>
            </a:r>
            <a:r>
              <a:rPr lang="en-US" altLang="zh-CN" sz="2800" b="1" kern="100" dirty="0" smtClean="0">
                <a:latin typeface="ZBFH"/>
                <a:ea typeface="微软雅黑" pitchFamily="34" charset="-122"/>
                <a:cs typeface="Times New Roman"/>
              </a:rPr>
              <a:t> 	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H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A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，可表示为</a:t>
            </a:r>
            <a:r>
              <a:rPr lang="en-US" altLang="zh-CN" sz="2800" b="1" i="1" kern="100" dirty="0" err="1">
                <a:latin typeface="Times New Roman"/>
                <a:ea typeface="微软雅黑" pitchFamily="34" charset="-122"/>
                <a:cs typeface="Courier New"/>
              </a:rPr>
              <a:t>K</a:t>
            </a:r>
            <a:r>
              <a:rPr lang="en-US" altLang="zh-CN" sz="2800" b="1" kern="100" baseline="-25000" dirty="0" err="1">
                <a:latin typeface="Times New Roman"/>
                <a:ea typeface="微软雅黑" pitchFamily="34" charset="-122"/>
                <a:cs typeface="Courier New"/>
              </a:rPr>
              <a:t>a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＝</a:t>
            </a:r>
            <a:endParaRPr lang="en-US" altLang="zh-CN" sz="2800" b="1" kern="100" dirty="0" smtClean="0">
              <a:latin typeface="Times New Roman"/>
              <a:ea typeface="微软雅黑" pitchFamily="34" charset="-122"/>
              <a:cs typeface="Times New Roman"/>
            </a:endParaRPr>
          </a:p>
          <a:p>
            <a:pPr algn="just">
              <a:spcAft>
                <a:spcPts val="0"/>
              </a:spcAft>
            </a:pPr>
            <a:endParaRPr lang="en-US" altLang="zh-CN" sz="2800" b="1" kern="100" dirty="0" smtClean="0">
              <a:latin typeface="Times New Roman"/>
              <a:ea typeface="微软雅黑" pitchFamily="34" charset="-122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	         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。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(2)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一元弱碱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BOH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的电离常数：根据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BOH         B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OH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，可表示为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K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b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＝</a:t>
            </a:r>
            <a:endParaRPr lang="en-US" altLang="zh-CN" sz="2800" b="1" kern="100" dirty="0" smtClean="0">
              <a:latin typeface="Times New Roman"/>
              <a:ea typeface="微软雅黑" pitchFamily="34" charset="-122"/>
              <a:cs typeface="Times New Roman"/>
            </a:endParaRPr>
          </a:p>
          <a:p>
            <a:pPr algn="just">
              <a:spcAft>
                <a:spcPts val="0"/>
              </a:spcAft>
            </a:pPr>
            <a:endParaRPr lang="en-US" altLang="zh-CN" sz="2800" b="1" kern="100" dirty="0">
              <a:latin typeface="Times New Roman"/>
              <a:ea typeface="微软雅黑" pitchFamily="34" charset="-122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	             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。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graphicFrame>
        <p:nvGraphicFramePr>
          <p:cNvPr id="12" name="对象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1660525"/>
              </p:ext>
            </p:extLst>
          </p:nvPr>
        </p:nvGraphicFramePr>
        <p:xfrm>
          <a:off x="499500" y="2987592"/>
          <a:ext cx="2210088" cy="12236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828" name="文档" r:id="rId3" imgW="2209262" imgH="1224415" progId="Word.Document.12">
                  <p:embed/>
                </p:oleObj>
              </mc:Choice>
              <mc:Fallback>
                <p:oleObj name="文档" r:id="rId3" imgW="2209262" imgH="122441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9500" y="2987592"/>
                        <a:ext cx="2210088" cy="12236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3581781"/>
              </p:ext>
            </p:extLst>
          </p:nvPr>
        </p:nvGraphicFramePr>
        <p:xfrm>
          <a:off x="508624" y="4629617"/>
          <a:ext cx="3986731" cy="13157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829" name="文档" r:id="rId5" imgW="3999220" imgH="1317272" progId="Word.Document.12">
                  <p:embed/>
                </p:oleObj>
              </mc:Choice>
              <mc:Fallback>
                <p:oleObj name="文档" r:id="rId5" imgW="3999220" imgH="1317272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624" y="4629617"/>
                        <a:ext cx="3986731" cy="131573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9066918"/>
              </p:ext>
            </p:extLst>
          </p:nvPr>
        </p:nvGraphicFramePr>
        <p:xfrm>
          <a:off x="6239890" y="2361992"/>
          <a:ext cx="620712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830" name="Equation" r:id="rId7" imgW="393529" imgH="279279" progId="Equation.DSMT4">
                  <p:embed/>
                </p:oleObj>
              </mc:Choice>
              <mc:Fallback>
                <p:oleObj name="Equation" r:id="rId7" imgW="393529" imgH="279279" progId="Equation.DSMT4">
                  <p:embed/>
                  <p:pic>
                    <p:nvPicPr>
                      <p:cNvPr id="0" name="对象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39890" y="2361992"/>
                        <a:ext cx="620712" cy="441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8367431"/>
              </p:ext>
            </p:extLst>
          </p:nvPr>
        </p:nvGraphicFramePr>
        <p:xfrm>
          <a:off x="6824506" y="4115841"/>
          <a:ext cx="620712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831" name="Equation" r:id="rId9" imgW="393529" imgH="279279" progId="Equation.DSMT4">
                  <p:embed/>
                </p:oleObj>
              </mc:Choice>
              <mc:Fallback>
                <p:oleObj name="Equation" r:id="rId9" imgW="393529" imgH="279279" progId="Equation.DSMT4">
                  <p:embed/>
                  <p:pic>
                    <p:nvPicPr>
                      <p:cNvPr id="0" name="对象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24506" y="4115841"/>
                        <a:ext cx="620712" cy="441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7174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39035" y="867636"/>
            <a:ext cx="11274320" cy="4044160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2.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意义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相同条件下，</a:t>
            </a:r>
            <a:r>
              <a:rPr lang="en-US" altLang="zh-CN" sz="2800" b="1" i="1" kern="100" dirty="0" smtClean="0">
                <a:latin typeface="Times New Roman"/>
                <a:ea typeface="微软雅黑" pitchFamily="34" charset="-122"/>
                <a:cs typeface="Courier New"/>
              </a:rPr>
              <a:t>K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值越大，表示该弱电解质</a:t>
            </a:r>
            <a:r>
              <a:rPr lang="en-US" altLang="zh-CN" sz="2800" b="1" u="sng" kern="100" dirty="0" smtClean="0">
                <a:latin typeface="Times New Roman"/>
                <a:ea typeface="微软雅黑" pitchFamily="34" charset="-122"/>
                <a:cs typeface="Times New Roman"/>
              </a:rPr>
              <a:t>      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电离，所对应的酸性或碱性相对</a:t>
            </a:r>
            <a:r>
              <a:rPr lang="en-US" altLang="zh-CN" sz="2800" b="1" u="sng" kern="100" dirty="0" smtClean="0">
                <a:latin typeface="Times New Roman"/>
                <a:ea typeface="微软雅黑" pitchFamily="34" charset="-122"/>
                <a:cs typeface="Times New Roman"/>
              </a:rPr>
              <a:t>         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。</a:t>
            </a:r>
            <a:endParaRPr lang="zh-CN" altLang="zh-CN" sz="1050" b="1" kern="100" dirty="0" smtClean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3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.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特点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3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电离常数只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与</a:t>
            </a:r>
            <a:r>
              <a:rPr lang="en-US" altLang="zh-CN" sz="2800" b="1" u="sng" kern="100" dirty="0" smtClean="0">
                <a:latin typeface="Times New Roman"/>
                <a:ea typeface="微软雅黑" pitchFamily="34" charset="-122"/>
                <a:cs typeface="Times New Roman"/>
              </a:rPr>
              <a:t>       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有关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，与电解质的浓度、酸碱性无关，由于电离过程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是</a:t>
            </a:r>
            <a:r>
              <a:rPr lang="en-US" altLang="zh-CN" sz="2800" b="1" u="sng" kern="100" dirty="0" smtClean="0">
                <a:latin typeface="Times New Roman"/>
                <a:ea typeface="微软雅黑" pitchFamily="34" charset="-122"/>
                <a:cs typeface="Times New Roman"/>
              </a:rPr>
              <a:t>       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的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，故温度升高，</a:t>
            </a:r>
            <a:r>
              <a:rPr lang="en-US" altLang="zh-CN" sz="2800" b="1" i="1" kern="100" dirty="0" smtClean="0">
                <a:latin typeface="Times New Roman"/>
                <a:ea typeface="微软雅黑" pitchFamily="34" charset="-122"/>
                <a:cs typeface="Courier New"/>
              </a:rPr>
              <a:t>K</a:t>
            </a:r>
            <a:r>
              <a:rPr lang="en-US" altLang="zh-CN" sz="2800" b="1" u="sng" kern="100" dirty="0" smtClean="0">
                <a:latin typeface="Times New Roman"/>
                <a:ea typeface="微软雅黑" pitchFamily="34" charset="-122"/>
                <a:cs typeface="Times New Roman"/>
              </a:rPr>
              <a:t>        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。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多元弱酸是分步电离的，各级电离常数的大小关系是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K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1</a:t>
            </a:r>
            <a:r>
              <a:rPr lang="en-US" altLang="zh-CN" sz="2800" b="1" kern="1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≫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K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2</a:t>
            </a:r>
            <a:r>
              <a:rPr lang="en-US" altLang="zh-CN" sz="2800" b="1" kern="100" dirty="0">
                <a:latin typeface="微软雅黑" pitchFamily="34" charset="-122"/>
                <a:ea typeface="微软雅黑" pitchFamily="34" charset="-122"/>
                <a:cs typeface="Times New Roman"/>
              </a:rPr>
              <a:t>……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，所以其酸性主要决定于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第</a:t>
            </a:r>
            <a:r>
              <a:rPr lang="en-US" altLang="zh-CN" sz="2800" b="1" u="sng" kern="100" dirty="0" smtClean="0">
                <a:latin typeface="Times New Roman"/>
                <a:ea typeface="微软雅黑" pitchFamily="34" charset="-122"/>
                <a:cs typeface="Times New Roman"/>
              </a:rPr>
              <a:t>      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步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电离。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824967" y="1458864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越</a:t>
            </a:r>
            <a:r>
              <a:rPr lang="zh-CN" altLang="zh-CN" sz="2800" b="1" kern="100" dirty="0" smtClean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易</a:t>
            </a:r>
            <a:endParaRPr lang="zh-CN" altLang="en-US" sz="2800" b="1" dirty="0">
              <a:solidFill>
                <a:srgbClr val="C00000"/>
              </a:solidFill>
              <a:ea typeface="微软雅黑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76597" y="2022002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越强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600446" y="3091939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温度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26758" y="3663272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吸热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691453" y="3679901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增大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048712" y="4255984"/>
            <a:ext cx="543810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一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24046" y="4618361"/>
            <a:ext cx="11274320" cy="69305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4.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影响因素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graphicFrame>
        <p:nvGraphicFramePr>
          <p:cNvPr id="12" name="对象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4092418"/>
              </p:ext>
            </p:extLst>
          </p:nvPr>
        </p:nvGraphicFramePr>
        <p:xfrm>
          <a:off x="544603" y="5338752"/>
          <a:ext cx="1719487" cy="9046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139" name="文档" r:id="rId3" imgW="1719789" imgH="905534" progId="Word.Document.12">
                  <p:embed/>
                </p:oleObj>
              </mc:Choice>
              <mc:Fallback>
                <p:oleObj name="文档" r:id="rId3" imgW="1719789" imgH="90553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44603" y="5338752"/>
                        <a:ext cx="1719487" cy="90466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矩形 13"/>
          <p:cNvSpPr/>
          <p:nvPr/>
        </p:nvSpPr>
        <p:spPr>
          <a:xfrm>
            <a:off x="3134429" y="5001463"/>
            <a:ext cx="6547034" cy="13086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内因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决定因素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：弱电解质本身的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性质</a:t>
            </a:r>
            <a:endParaRPr lang="en-US" altLang="zh-CN" sz="2800" b="1" kern="100" dirty="0" smtClean="0">
              <a:latin typeface="Times New Roman"/>
              <a:ea typeface="微软雅黑" pitchFamily="34" charset="-122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外因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：温度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随温度升高而增大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endParaRPr lang="zh-CN" altLang="zh-CN" sz="280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cxnSp>
        <p:nvCxnSpPr>
          <p:cNvPr id="15" name="直接连接符 14"/>
          <p:cNvCxnSpPr/>
          <p:nvPr/>
        </p:nvCxnSpPr>
        <p:spPr>
          <a:xfrm flipH="1">
            <a:off x="2695778" y="5418421"/>
            <a:ext cx="438651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>
            <a:off x="2695778" y="6054596"/>
            <a:ext cx="438651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2695778" y="5433411"/>
            <a:ext cx="0" cy="621185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2039675" y="5744003"/>
            <a:ext cx="648156" cy="0"/>
          </a:xfrm>
          <a:prstGeom prst="line">
            <a:avLst/>
          </a:prstGeom>
          <a:ln w="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685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  <p:bldP spid="10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39035" y="833961"/>
            <a:ext cx="11274320" cy="5938688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5.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有关电离平衡常数的计算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以弱酸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HX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为例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(1)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已知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(HX)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和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(H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，求电离平衡常数。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　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     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     HX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                        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H</a:t>
            </a:r>
            <a:r>
              <a:rPr lang="zh-CN" altLang="zh-CN" sz="2800" b="1" kern="100" baseline="30000" dirty="0" smtClean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　＋　　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X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起始：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  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(HX)         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           0                   0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平衡：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 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 </a:t>
            </a:r>
            <a:r>
              <a:rPr lang="en-US" altLang="zh-CN" sz="2800" b="1" i="1" kern="100" dirty="0" smtClean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(HX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(H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  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   </a:t>
            </a:r>
            <a:r>
              <a:rPr lang="en-US" altLang="zh-CN" sz="2800" b="1" i="1" kern="100" dirty="0" smtClean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(H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     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       </a:t>
            </a:r>
            <a:r>
              <a:rPr lang="en-US" altLang="zh-CN" sz="2800" b="1" i="1" kern="100" dirty="0" smtClean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(X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50000"/>
              </a:lnSpc>
              <a:spcAft>
                <a:spcPts val="0"/>
              </a:spcAft>
            </a:pPr>
            <a:endParaRPr lang="en-US" altLang="zh-CN" sz="2800" b="1" kern="100" dirty="0" smtClean="0">
              <a:latin typeface="Times New Roman"/>
              <a:ea typeface="微软雅黑" pitchFamily="34" charset="-122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则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：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K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＝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50000"/>
              </a:lnSpc>
              <a:spcAft>
                <a:spcPts val="0"/>
              </a:spcAft>
            </a:pPr>
            <a:endParaRPr lang="en-US" altLang="zh-CN" sz="2800" b="1" kern="100" dirty="0" smtClean="0">
              <a:latin typeface="Times New Roman"/>
              <a:ea typeface="微软雅黑" pitchFamily="34" charset="-122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由于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弱酸只有极少一部分电离，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(H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的数值很小，可做近似处理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：</a:t>
            </a:r>
            <a:endParaRPr lang="en-US" altLang="zh-CN" sz="2800" b="1" kern="100" dirty="0" smtClean="0">
              <a:latin typeface="Times New Roman"/>
              <a:ea typeface="微软雅黑" pitchFamily="34" charset="-122"/>
              <a:cs typeface="Times New Roman"/>
            </a:endParaRPr>
          </a:p>
          <a:p>
            <a:pPr algn="just">
              <a:lnSpc>
                <a:spcPct val="50000"/>
              </a:lnSpc>
              <a:spcAft>
                <a:spcPts val="0"/>
              </a:spcAft>
            </a:pPr>
            <a:endParaRPr lang="en-US" altLang="zh-CN" sz="2800" b="1" i="1" kern="100" dirty="0">
              <a:latin typeface="Times New Roman"/>
              <a:ea typeface="微软雅黑" pitchFamily="34" charset="-122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i="1" kern="100" dirty="0" smtClean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(HX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(H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en-US" altLang="zh-CN" sz="2800" b="1" kern="100" dirty="0">
                <a:latin typeface="微软雅黑" pitchFamily="34" charset="-122"/>
                <a:ea typeface="微软雅黑" pitchFamily="34" charset="-122"/>
                <a:cs typeface="Times New Roman"/>
              </a:rPr>
              <a:t>≈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(HX)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，则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K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＝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           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，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代入数值求解即可。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7489042"/>
              </p:ext>
            </p:extLst>
          </p:nvPr>
        </p:nvGraphicFramePr>
        <p:xfrm>
          <a:off x="1918992" y="4165474"/>
          <a:ext cx="5610955" cy="1491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62" name="文档" r:id="rId3" imgW="5610408" imgH="1492548" progId="Word.Document.12">
                  <p:embed/>
                </p:oleObj>
              </mc:Choice>
              <mc:Fallback>
                <p:oleObj name="文档" r:id="rId3" imgW="5610408" imgH="149254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18992" y="4165474"/>
                        <a:ext cx="5610955" cy="14919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3317593"/>
              </p:ext>
            </p:extLst>
          </p:nvPr>
        </p:nvGraphicFramePr>
        <p:xfrm>
          <a:off x="5231792" y="5873354"/>
          <a:ext cx="1470216" cy="10062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63" name="文档" r:id="rId5" imgW="1480146" imgH="1008469" progId="Word.Document.12">
                  <p:embed/>
                </p:oleObj>
              </mc:Choice>
              <mc:Fallback>
                <p:oleObj name="文档" r:id="rId5" imgW="1480146" imgH="1008469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1792" y="5873354"/>
                        <a:ext cx="1470216" cy="100624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2111847"/>
              </p:ext>
            </p:extLst>
          </p:nvPr>
        </p:nvGraphicFramePr>
        <p:xfrm>
          <a:off x="3106946" y="2287041"/>
          <a:ext cx="620712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64" name="Equation" r:id="rId7" imgW="393529" imgH="279279" progId="Equation.DSMT4">
                  <p:embed/>
                </p:oleObj>
              </mc:Choice>
              <mc:Fallback>
                <p:oleObj name="Equation" r:id="rId7" imgW="393529" imgH="279279" progId="Equation.DSMT4">
                  <p:embed/>
                  <p:pic>
                    <p:nvPicPr>
                      <p:cNvPr id="0" name="对象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6946" y="2287041"/>
                        <a:ext cx="620712" cy="441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42645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39035" y="893921"/>
            <a:ext cx="11274320" cy="5292507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(2)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已知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(HX)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和电离平衡常数，求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(H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。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　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     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     HX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                        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H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　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　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X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起始：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  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(HX)           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	   0                0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平衡：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  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(HX)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(H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    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 </a:t>
            </a:r>
            <a:r>
              <a:rPr lang="en-US" altLang="zh-CN" sz="2800" b="1" i="1" kern="100" dirty="0" smtClean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(H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        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 </a:t>
            </a:r>
            <a:r>
              <a:rPr lang="en-US" altLang="zh-CN" sz="2800" b="1" i="1" kern="100" dirty="0" smtClean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(X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50000"/>
              </a:lnSpc>
              <a:spcAft>
                <a:spcPts val="0"/>
              </a:spcAft>
            </a:pPr>
            <a:endParaRPr lang="en-US" altLang="zh-CN" sz="2800" b="1" kern="100" dirty="0" smtClean="0">
              <a:latin typeface="Times New Roman"/>
              <a:ea typeface="微软雅黑" pitchFamily="34" charset="-122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则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：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K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＝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50000"/>
              </a:lnSpc>
              <a:spcAft>
                <a:spcPts val="0"/>
              </a:spcAft>
            </a:pPr>
            <a:endParaRPr lang="en-US" altLang="zh-CN" sz="2800" b="1" kern="100" dirty="0" smtClean="0">
              <a:latin typeface="Times New Roman"/>
              <a:ea typeface="微软雅黑" pitchFamily="34" charset="-122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spc="100" dirty="0" smtClean="0">
                <a:latin typeface="Times New Roman"/>
                <a:ea typeface="微软雅黑" pitchFamily="34" charset="-122"/>
                <a:cs typeface="Times New Roman"/>
              </a:rPr>
              <a:t>由于</a:t>
            </a:r>
            <a:r>
              <a:rPr lang="en-US" altLang="zh-CN" sz="2800" b="1" i="1" kern="100" spc="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spc="100" dirty="0">
                <a:latin typeface="Times New Roman"/>
                <a:ea typeface="微软雅黑" pitchFamily="34" charset="-122"/>
                <a:cs typeface="Courier New"/>
              </a:rPr>
              <a:t>(H</a:t>
            </a:r>
            <a:r>
              <a:rPr lang="zh-CN" altLang="zh-CN" sz="2800" b="1" kern="100" spc="100" baseline="300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en-US" altLang="zh-CN" sz="2800" b="1" kern="100" spc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zh-CN" altLang="zh-CN" sz="2800" b="1" kern="100" spc="100" dirty="0">
                <a:latin typeface="Times New Roman"/>
                <a:ea typeface="微软雅黑" pitchFamily="34" charset="-122"/>
                <a:cs typeface="Times New Roman"/>
              </a:rPr>
              <a:t>的数值很小，可做近似处理：</a:t>
            </a:r>
            <a:r>
              <a:rPr lang="en-US" altLang="zh-CN" sz="2800" b="1" i="1" kern="100" spc="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spc="100" dirty="0">
                <a:latin typeface="Times New Roman"/>
                <a:ea typeface="微软雅黑" pitchFamily="34" charset="-122"/>
                <a:cs typeface="Courier New"/>
              </a:rPr>
              <a:t>(HX)</a:t>
            </a:r>
            <a:r>
              <a:rPr lang="zh-CN" altLang="zh-CN" sz="2800" b="1" kern="100" spc="1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r>
              <a:rPr lang="en-US" altLang="zh-CN" sz="2800" b="1" i="1" kern="100" spc="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spc="100" dirty="0">
                <a:latin typeface="Times New Roman"/>
                <a:ea typeface="微软雅黑" pitchFamily="34" charset="-122"/>
                <a:cs typeface="Courier New"/>
              </a:rPr>
              <a:t>(H</a:t>
            </a:r>
            <a:r>
              <a:rPr lang="zh-CN" altLang="zh-CN" sz="2800" b="1" kern="100" spc="100" baseline="300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en-US" altLang="zh-CN" sz="2800" b="1" kern="100" spc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en-US" altLang="zh-CN" sz="2800" b="1" kern="100" spc="100" dirty="0">
                <a:latin typeface="微软雅黑" pitchFamily="34" charset="-122"/>
                <a:ea typeface="微软雅黑" pitchFamily="34" charset="-122"/>
                <a:cs typeface="Times New Roman"/>
              </a:rPr>
              <a:t>≈</a:t>
            </a:r>
            <a:r>
              <a:rPr lang="en-US" altLang="zh-CN" sz="2800" b="1" i="1" kern="100" spc="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spc="100" dirty="0">
                <a:latin typeface="Times New Roman"/>
                <a:ea typeface="微软雅黑" pitchFamily="34" charset="-122"/>
                <a:cs typeface="Courier New"/>
              </a:rPr>
              <a:t>(HX)</a:t>
            </a:r>
            <a:r>
              <a:rPr lang="zh-CN" altLang="zh-CN" sz="2800" b="1" kern="100" spc="100" dirty="0">
                <a:latin typeface="Times New Roman"/>
                <a:ea typeface="微软雅黑" pitchFamily="34" charset="-122"/>
                <a:cs typeface="Times New Roman"/>
              </a:rPr>
              <a:t>，</a:t>
            </a:r>
            <a:r>
              <a:rPr lang="zh-CN" altLang="zh-CN" sz="2800" b="1" kern="100" spc="100" dirty="0" smtClean="0">
                <a:latin typeface="Times New Roman"/>
                <a:ea typeface="微软雅黑" pitchFamily="34" charset="-122"/>
                <a:cs typeface="Times New Roman"/>
              </a:rPr>
              <a:t>则</a:t>
            </a:r>
            <a:endParaRPr lang="en-US" altLang="zh-CN" sz="2800" b="1" kern="100" spc="100" dirty="0" smtClean="0">
              <a:latin typeface="Times New Roman"/>
              <a:ea typeface="微软雅黑" pitchFamily="34" charset="-122"/>
              <a:cs typeface="Times New Roman"/>
            </a:endParaRPr>
          </a:p>
          <a:p>
            <a:pPr algn="just">
              <a:lnSpc>
                <a:spcPct val="50000"/>
              </a:lnSpc>
              <a:spcAft>
                <a:spcPts val="0"/>
              </a:spcAft>
            </a:pPr>
            <a:endParaRPr lang="en-US" altLang="zh-CN" sz="2800" b="1" i="1" kern="100" spc="100" dirty="0">
              <a:latin typeface="Times New Roman"/>
              <a:ea typeface="微软雅黑" pitchFamily="34" charset="-122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i="1" kern="100" spc="100" dirty="0" smtClean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spc="100" dirty="0" smtClean="0">
                <a:latin typeface="Times New Roman"/>
                <a:ea typeface="微软雅黑" pitchFamily="34" charset="-122"/>
                <a:cs typeface="Courier New"/>
              </a:rPr>
              <a:t>(H</a:t>
            </a:r>
            <a:r>
              <a:rPr lang="zh-CN" altLang="zh-CN" sz="2800" b="1" kern="100" spc="100" baseline="300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en-US" altLang="zh-CN" sz="2800" b="1" kern="100" spc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zh-CN" altLang="zh-CN" sz="2800" b="1" kern="100" spc="100" dirty="0" smtClean="0">
                <a:latin typeface="Times New Roman"/>
                <a:ea typeface="微软雅黑" pitchFamily="34" charset="-122"/>
                <a:cs typeface="Times New Roman"/>
              </a:rPr>
              <a:t>＝</a:t>
            </a:r>
            <a:r>
              <a:rPr lang="en-US" altLang="zh-CN" sz="2800" b="1" kern="100" spc="100" dirty="0" smtClean="0">
                <a:latin typeface="Times New Roman"/>
                <a:ea typeface="微软雅黑" pitchFamily="34" charset="-122"/>
                <a:cs typeface="Times New Roman"/>
              </a:rPr>
              <a:t>		    </a:t>
            </a:r>
            <a:r>
              <a:rPr lang="zh-CN" altLang="zh-CN" sz="2800" b="1" kern="100" spc="100" dirty="0" smtClean="0">
                <a:latin typeface="Times New Roman"/>
                <a:ea typeface="微软雅黑" pitchFamily="34" charset="-122"/>
                <a:cs typeface="Times New Roman"/>
              </a:rPr>
              <a:t>，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代入数值求解即可。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0705012"/>
              </p:ext>
            </p:extLst>
          </p:nvPr>
        </p:nvGraphicFramePr>
        <p:xfrm>
          <a:off x="1918992" y="3629591"/>
          <a:ext cx="5599842" cy="14792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87" name="文档" r:id="rId3" imgW="5622998" imgH="1491828" progId="Word.Document.12">
                  <p:embed/>
                </p:oleObj>
              </mc:Choice>
              <mc:Fallback>
                <p:oleObj name="文档" r:id="rId3" imgW="5622998" imgH="149182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18992" y="3629591"/>
                        <a:ext cx="5599842" cy="14792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0301089"/>
              </p:ext>
            </p:extLst>
          </p:nvPr>
        </p:nvGraphicFramePr>
        <p:xfrm>
          <a:off x="2035608" y="5447476"/>
          <a:ext cx="2065607" cy="9459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88" name="文档" r:id="rId5" imgW="2070526" imgH="946924" progId="Word.Document.12">
                  <p:embed/>
                </p:oleObj>
              </mc:Choice>
              <mc:Fallback>
                <p:oleObj name="文档" r:id="rId5" imgW="2070526" imgH="946924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5608" y="5447476"/>
                        <a:ext cx="2065607" cy="94593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图片 3312">
            <a:extLst>
              <a:ext uri="{FF2B5EF4-FFF2-40B4-BE49-F238E27FC236}">
                <a16:creationId xmlns:a16="http://schemas.microsoft.com/office/drawing/2014/main" xmlns="" id="{B52902EA-56C7-455E-85BA-7917DD7123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683" y="1669737"/>
            <a:ext cx="571500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62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06627" y="849540"/>
            <a:ext cx="11630475" cy="3354740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kern="100" dirty="0" smtClean="0">
                <a:latin typeface="Times New Roman"/>
                <a:ea typeface="微软雅黑" pitchFamily="34" charset="-122"/>
                <a:cs typeface="Courier New"/>
              </a:rPr>
              <a:t>例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1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.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正误判断，正确的打</a:t>
            </a:r>
            <a:r>
              <a:rPr lang="en-US" altLang="zh-CN" sz="2800" b="1" kern="100" dirty="0">
                <a:latin typeface="微软雅黑" pitchFamily="34" charset="-122"/>
                <a:ea typeface="微软雅黑" pitchFamily="34" charset="-122"/>
                <a:cs typeface="Times New Roman"/>
              </a:rPr>
              <a:t>“√”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，错误的打</a:t>
            </a:r>
            <a:r>
              <a:rPr lang="en-US" altLang="zh-CN" sz="2800" b="1" kern="100" dirty="0">
                <a:latin typeface="微软雅黑" pitchFamily="34" charset="-122"/>
                <a:ea typeface="微软雅黑" pitchFamily="34" charset="-122"/>
                <a:cs typeface="Times New Roman"/>
              </a:rPr>
              <a:t>“×”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(1)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弱电解质的电离平衡右移，电离平衡常数一定增大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　　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spc="100" dirty="0">
                <a:latin typeface="Times New Roman"/>
                <a:ea typeface="微软雅黑" pitchFamily="34" charset="-122"/>
                <a:cs typeface="Courier New"/>
              </a:rPr>
              <a:t>(2)</a:t>
            </a:r>
            <a:r>
              <a:rPr lang="zh-CN" altLang="zh-CN" sz="2800" b="1" kern="100" spc="100" dirty="0">
                <a:latin typeface="Times New Roman"/>
                <a:ea typeface="微软雅黑" pitchFamily="34" charset="-122"/>
                <a:cs typeface="Times New Roman"/>
              </a:rPr>
              <a:t>电离常数大的酸溶液中的</a:t>
            </a:r>
            <a:r>
              <a:rPr lang="en-US" altLang="zh-CN" sz="2800" b="1" i="1" kern="100" spc="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spc="100" dirty="0">
                <a:latin typeface="Times New Roman"/>
                <a:ea typeface="微软雅黑" pitchFamily="34" charset="-122"/>
                <a:cs typeface="Courier New"/>
              </a:rPr>
              <a:t>(H</a:t>
            </a:r>
            <a:r>
              <a:rPr lang="zh-CN" altLang="zh-CN" sz="2800" b="1" kern="100" spc="100" baseline="300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en-US" altLang="zh-CN" sz="2800" b="1" kern="100" spc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zh-CN" altLang="zh-CN" sz="2800" b="1" kern="100" spc="100" dirty="0">
                <a:latin typeface="Times New Roman"/>
                <a:ea typeface="微软雅黑" pitchFamily="34" charset="-122"/>
                <a:cs typeface="Times New Roman"/>
              </a:rPr>
              <a:t>一定比电离常数小的酸溶液中</a:t>
            </a:r>
            <a:r>
              <a:rPr lang="zh-CN" altLang="zh-CN" sz="2800" b="1" kern="100" spc="100" dirty="0" smtClean="0">
                <a:latin typeface="Times New Roman"/>
                <a:ea typeface="微软雅黑" pitchFamily="34" charset="-122"/>
                <a:cs typeface="Times New Roman"/>
              </a:rPr>
              <a:t>的</a:t>
            </a:r>
            <a:endParaRPr lang="en-US" altLang="zh-CN" sz="2800" b="1" kern="100" spc="100" dirty="0" smtClean="0">
              <a:latin typeface="Times New Roman"/>
              <a:ea typeface="微软雅黑" pitchFamily="34" charset="-122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i="1" kern="100" spc="100" dirty="0" smtClean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spc="100" dirty="0" smtClean="0">
                <a:latin typeface="Times New Roman"/>
                <a:ea typeface="微软雅黑" pitchFamily="34" charset="-122"/>
                <a:cs typeface="Courier New"/>
              </a:rPr>
              <a:t>(H</a:t>
            </a:r>
            <a:r>
              <a:rPr lang="zh-CN" altLang="zh-CN" sz="2800" b="1" kern="100" spc="100" baseline="300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en-US" altLang="zh-CN" sz="2800" b="1" kern="100" spc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大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　　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(3)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对于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0.1 </a:t>
            </a:r>
            <a:r>
              <a:rPr lang="en-US" altLang="zh-CN" sz="2800" b="1" kern="100" dirty="0" err="1">
                <a:latin typeface="Times New Roman"/>
                <a:ea typeface="微软雅黑" pitchFamily="34" charset="-122"/>
                <a:cs typeface="Courier New"/>
              </a:rPr>
              <a:t>mol·L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r>
              <a:rPr lang="en-US" altLang="zh-CN" sz="2800" b="1" kern="100" baseline="30000" dirty="0">
                <a:latin typeface="Times New Roman"/>
                <a:ea typeface="微软雅黑" pitchFamily="34" charset="-122"/>
                <a:cs typeface="Courier New"/>
              </a:rPr>
              <a:t>1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的氨水，加水稀释后，溶液中</a:t>
            </a:r>
            <a:r>
              <a:rPr lang="en-US" altLang="zh-CN" sz="2800" b="1" i="1" kern="100" dirty="0" smtClean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(NH  )·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(OH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变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小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(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　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965023" y="1641445"/>
            <a:ext cx="8178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1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Times New Roman"/>
              </a:rPr>
              <a:t>×</a:t>
            </a:r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　</a:t>
            </a:r>
            <a:endParaRPr lang="zh-CN" altLang="en-US" sz="2800" b="1" dirty="0">
              <a:solidFill>
                <a:srgbClr val="C00000"/>
              </a:solidFill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024609" y="2931388"/>
            <a:ext cx="8178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1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Times New Roman"/>
              </a:rPr>
              <a:t>×</a:t>
            </a:r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　</a:t>
            </a:r>
            <a:endParaRPr lang="zh-CN" altLang="en-US" sz="2800" b="1" dirty="0">
              <a:solidFill>
                <a:srgbClr val="C00000"/>
              </a:solidFill>
              <a:ea typeface="微软雅黑" pitchFamily="34" charset="-122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0996023"/>
              </p:ext>
            </p:extLst>
          </p:nvPr>
        </p:nvGraphicFramePr>
        <p:xfrm>
          <a:off x="8937590" y="3515207"/>
          <a:ext cx="609679" cy="9459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98" name="文档" r:id="rId3" imgW="610328" imgH="946924" progId="Word.Document.12">
                  <p:embed/>
                </p:oleObj>
              </mc:Choice>
              <mc:Fallback>
                <p:oleObj name="文档" r:id="rId3" imgW="610328" imgH="94692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937590" y="3515207"/>
                        <a:ext cx="609679" cy="9459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矩形 11"/>
          <p:cNvSpPr/>
          <p:nvPr/>
        </p:nvSpPr>
        <p:spPr>
          <a:xfrm>
            <a:off x="11322904" y="3598033"/>
            <a:ext cx="4363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1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Times New Roman"/>
              </a:rPr>
              <a:t>√</a:t>
            </a:r>
            <a:endParaRPr lang="zh-CN" altLang="en-US" b="1" dirty="0">
              <a:ea typeface="微软雅黑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06627" y="4207301"/>
            <a:ext cx="11630475" cy="2062079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spc="-100" dirty="0">
                <a:latin typeface="Times New Roman"/>
                <a:ea typeface="微软雅黑" pitchFamily="34" charset="-122"/>
                <a:cs typeface="Courier New"/>
              </a:rPr>
              <a:t>(4)</a:t>
            </a:r>
            <a:r>
              <a:rPr lang="zh-CN" altLang="zh-CN" sz="2800" b="1" kern="100" spc="-100" dirty="0">
                <a:latin typeface="Times New Roman"/>
                <a:ea typeface="微软雅黑" pitchFamily="34" charset="-122"/>
                <a:cs typeface="Times New Roman"/>
              </a:rPr>
              <a:t>向</a:t>
            </a:r>
            <a:r>
              <a:rPr lang="en-US" altLang="zh-CN" sz="2800" b="1" kern="100" spc="-100" dirty="0">
                <a:latin typeface="Times New Roman"/>
                <a:ea typeface="微软雅黑" pitchFamily="34" charset="-122"/>
                <a:cs typeface="Courier New"/>
              </a:rPr>
              <a:t>CH</a:t>
            </a:r>
            <a:r>
              <a:rPr lang="en-US" altLang="zh-CN" sz="2800" b="1" kern="100" spc="-100" baseline="-25000" dirty="0">
                <a:latin typeface="Times New Roman"/>
                <a:ea typeface="微软雅黑" pitchFamily="34" charset="-122"/>
                <a:cs typeface="Courier New"/>
              </a:rPr>
              <a:t>3</a:t>
            </a:r>
            <a:r>
              <a:rPr lang="en-US" altLang="zh-CN" sz="2800" b="1" kern="100" spc="-100" dirty="0">
                <a:latin typeface="Times New Roman"/>
                <a:ea typeface="微软雅黑" pitchFamily="34" charset="-122"/>
                <a:cs typeface="Courier New"/>
              </a:rPr>
              <a:t>COOH</a:t>
            </a:r>
            <a:r>
              <a:rPr lang="zh-CN" altLang="zh-CN" sz="2800" b="1" kern="100" spc="-100" dirty="0">
                <a:latin typeface="Times New Roman"/>
                <a:ea typeface="微软雅黑" pitchFamily="34" charset="-122"/>
                <a:cs typeface="Times New Roman"/>
              </a:rPr>
              <a:t>溶液中滴加相同浓度的氨水</a:t>
            </a:r>
            <a:r>
              <a:rPr lang="zh-CN" altLang="zh-CN" sz="2800" b="1" kern="100" spc="-100" dirty="0" smtClean="0">
                <a:latin typeface="Times New Roman"/>
                <a:ea typeface="微软雅黑" pitchFamily="34" charset="-122"/>
                <a:cs typeface="Times New Roman"/>
              </a:rPr>
              <a:t>，</a:t>
            </a:r>
            <a:r>
              <a:rPr lang="en-US" altLang="zh-CN" sz="2800" b="1" kern="100" spc="-100" dirty="0" smtClean="0">
                <a:latin typeface="Times New Roman"/>
                <a:ea typeface="微软雅黑" pitchFamily="34" charset="-122"/>
                <a:cs typeface="Times New Roman"/>
              </a:rPr>
              <a:t>      	</a:t>
            </a:r>
            <a:r>
              <a:rPr lang="en-US" altLang="zh-CN" sz="2800" b="1" kern="100" spc="-100" dirty="0">
                <a:latin typeface="Times New Roman"/>
                <a:ea typeface="微软雅黑" pitchFamily="34" charset="-122"/>
                <a:cs typeface="Times New Roman"/>
              </a:rPr>
              <a:t> </a:t>
            </a:r>
            <a:r>
              <a:rPr lang="en-US" altLang="zh-CN" sz="2800" b="1" kern="100" spc="-100" dirty="0" smtClean="0">
                <a:latin typeface="Times New Roman"/>
                <a:ea typeface="微软雅黑" pitchFamily="34" charset="-122"/>
                <a:cs typeface="Times New Roman"/>
              </a:rPr>
              <a:t>               </a:t>
            </a:r>
            <a:r>
              <a:rPr lang="zh-CN" altLang="zh-CN" sz="2800" b="1" kern="100" spc="-100" dirty="0" smtClean="0">
                <a:latin typeface="Times New Roman"/>
                <a:ea typeface="微软雅黑" pitchFamily="34" charset="-122"/>
                <a:cs typeface="Times New Roman"/>
              </a:rPr>
              <a:t>先</a:t>
            </a:r>
            <a:r>
              <a:rPr lang="zh-CN" altLang="zh-CN" sz="2800" b="1" kern="100" spc="-100" dirty="0">
                <a:latin typeface="Times New Roman"/>
                <a:ea typeface="微软雅黑" pitchFamily="34" charset="-122"/>
                <a:cs typeface="Times New Roman"/>
              </a:rPr>
              <a:t>增大再</a:t>
            </a:r>
            <a:r>
              <a:rPr lang="zh-CN" altLang="zh-CN" sz="2800" b="1" kern="100" spc="-100" dirty="0" smtClean="0">
                <a:latin typeface="Times New Roman"/>
                <a:ea typeface="微软雅黑" pitchFamily="34" charset="-122"/>
                <a:cs typeface="Times New Roman"/>
              </a:rPr>
              <a:t>减小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(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　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spcAft>
                <a:spcPts val="0"/>
              </a:spcAft>
            </a:pPr>
            <a:r>
              <a:rPr lang="en-US" altLang="zh-CN" sz="2800" b="1" kern="100" spc="200" dirty="0">
                <a:latin typeface="Times New Roman"/>
                <a:ea typeface="微软雅黑" pitchFamily="34" charset="-122"/>
                <a:cs typeface="Courier New"/>
              </a:rPr>
              <a:t>(5)</a:t>
            </a:r>
            <a:r>
              <a:rPr lang="zh-CN" altLang="zh-CN" sz="2800" b="1" kern="100" spc="200" dirty="0">
                <a:latin typeface="Times New Roman"/>
                <a:ea typeface="微软雅黑" pitchFamily="34" charset="-122"/>
                <a:cs typeface="Times New Roman"/>
              </a:rPr>
              <a:t>室温下，向</a:t>
            </a:r>
            <a:r>
              <a:rPr lang="en-US" altLang="zh-CN" sz="2800" b="1" kern="100" spc="200" dirty="0">
                <a:latin typeface="Times New Roman"/>
                <a:ea typeface="微软雅黑" pitchFamily="34" charset="-122"/>
                <a:cs typeface="Courier New"/>
              </a:rPr>
              <a:t>10 mL pH</a:t>
            </a:r>
            <a:r>
              <a:rPr lang="zh-CN" altLang="zh-CN" sz="2800" b="1" kern="100" spc="200" dirty="0">
                <a:latin typeface="Times New Roman"/>
                <a:ea typeface="微软雅黑" pitchFamily="34" charset="-122"/>
                <a:cs typeface="Times New Roman"/>
              </a:rPr>
              <a:t>＝</a:t>
            </a:r>
            <a:r>
              <a:rPr lang="en-US" altLang="zh-CN" sz="2800" b="1" kern="100" spc="200" dirty="0">
                <a:latin typeface="Times New Roman"/>
                <a:ea typeface="微软雅黑" pitchFamily="34" charset="-122"/>
                <a:cs typeface="Courier New"/>
              </a:rPr>
              <a:t>3</a:t>
            </a:r>
            <a:r>
              <a:rPr lang="zh-CN" altLang="zh-CN" sz="2800" b="1" kern="100" spc="200" dirty="0">
                <a:latin typeface="Times New Roman"/>
                <a:ea typeface="微软雅黑" pitchFamily="34" charset="-122"/>
                <a:cs typeface="Times New Roman"/>
              </a:rPr>
              <a:t>的醋酸溶液中加水稀释后，溶液</a:t>
            </a:r>
            <a:r>
              <a:rPr lang="zh-CN" altLang="zh-CN" sz="2800" b="1" kern="100" spc="200" dirty="0" smtClean="0">
                <a:latin typeface="Times New Roman"/>
                <a:ea typeface="微软雅黑" pitchFamily="34" charset="-122"/>
                <a:cs typeface="Times New Roman"/>
              </a:rPr>
              <a:t>中</a:t>
            </a:r>
            <a:endParaRPr lang="en-US" altLang="zh-CN" sz="2800" b="1" kern="100" spc="200" dirty="0" smtClean="0">
              <a:latin typeface="Times New Roman"/>
              <a:ea typeface="微软雅黑" pitchFamily="34" charset="-122"/>
              <a:cs typeface="Times New Roman"/>
            </a:endParaRPr>
          </a:p>
          <a:p>
            <a:pPr algn="just">
              <a:spcAft>
                <a:spcPts val="0"/>
              </a:spcAft>
            </a:pPr>
            <a:endParaRPr lang="en-US" altLang="zh-CN" sz="2800" b="1" kern="100" spc="100" dirty="0" smtClean="0">
              <a:latin typeface="Times New Roman"/>
              <a:ea typeface="微软雅黑" pitchFamily="34" charset="-122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en-US" altLang="zh-CN" sz="2800" b="1" kern="100" spc="100" dirty="0" smtClean="0">
                <a:latin typeface="Times New Roman"/>
                <a:ea typeface="微软雅黑" pitchFamily="34" charset="-122"/>
                <a:cs typeface="Times New Roman"/>
              </a:rPr>
              <a:t>	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	           	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不变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　　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endParaRPr lang="zh-CN" altLang="zh-CN" sz="280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1174279" y="4399598"/>
            <a:ext cx="8178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1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Times New Roman"/>
              </a:rPr>
              <a:t>×</a:t>
            </a:r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　</a:t>
            </a:r>
            <a:endParaRPr lang="zh-CN" altLang="en-US" sz="2800" b="1" dirty="0">
              <a:solidFill>
                <a:srgbClr val="C00000"/>
              </a:solidFill>
              <a:ea typeface="微软雅黑" pitchFamily="34" charset="-122"/>
            </a:endParaRPr>
          </a:p>
        </p:txBody>
      </p:sp>
      <p:graphicFrame>
        <p:nvGraphicFramePr>
          <p:cNvPr id="16" name="对象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8319037"/>
              </p:ext>
            </p:extLst>
          </p:nvPr>
        </p:nvGraphicFramePr>
        <p:xfrm>
          <a:off x="7292138" y="3973449"/>
          <a:ext cx="2006861" cy="12855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899" name="文档" r:id="rId5" imgW="2006963" imgH="1286319" progId="Word.Document.12">
                  <p:embed/>
                </p:oleObj>
              </mc:Choice>
              <mc:Fallback>
                <p:oleObj name="文档" r:id="rId5" imgW="2006963" imgH="128631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292138" y="3973449"/>
                        <a:ext cx="2006861" cy="12855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对象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8085120"/>
              </p:ext>
            </p:extLst>
          </p:nvPr>
        </p:nvGraphicFramePr>
        <p:xfrm>
          <a:off x="777842" y="5238340"/>
          <a:ext cx="3731111" cy="1623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900" name="文档" r:id="rId7" imgW="3737232" imgH="1626075" progId="Word.Document.12">
                  <p:embed/>
                </p:oleObj>
              </mc:Choice>
              <mc:Fallback>
                <p:oleObj name="文档" r:id="rId7" imgW="3737232" imgH="1626075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7842" y="5238340"/>
                        <a:ext cx="3731111" cy="1623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矩形 19"/>
          <p:cNvSpPr/>
          <p:nvPr/>
        </p:nvSpPr>
        <p:spPr>
          <a:xfrm>
            <a:off x="5023132" y="5746160"/>
            <a:ext cx="4363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1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  <a:cs typeface="Times New Roman"/>
              </a:rPr>
              <a:t>√</a:t>
            </a:r>
            <a:endParaRPr lang="zh-CN" altLang="en-US" b="1" dirty="0"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714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9" grpId="0"/>
      <p:bldP spid="12" grpId="0"/>
      <p:bldP spid="15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06627" y="1295407"/>
            <a:ext cx="11420612" cy="2062079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kern="100" dirty="0">
                <a:latin typeface="Times New Roman"/>
                <a:ea typeface="微软雅黑" pitchFamily="34" charset="-122"/>
                <a:cs typeface="Courier New"/>
              </a:rPr>
              <a:t>例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2.H</a:t>
            </a:r>
            <a:r>
              <a:rPr lang="en-US" altLang="zh-CN" sz="2800" b="1" kern="100" baseline="-25000" dirty="0" smtClean="0">
                <a:latin typeface="Times New Roman"/>
                <a:ea typeface="微软雅黑" pitchFamily="34" charset="-122"/>
                <a:cs typeface="Courier New"/>
              </a:rPr>
              <a:t>2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CO</a:t>
            </a:r>
            <a:r>
              <a:rPr lang="en-US" altLang="zh-CN" sz="2800" b="1" kern="100" baseline="-25000" dirty="0" smtClean="0">
                <a:latin typeface="Times New Roman"/>
                <a:ea typeface="微软雅黑" pitchFamily="34" charset="-122"/>
                <a:cs typeface="Courier New"/>
              </a:rPr>
              <a:t>3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的电离平衡常数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K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a1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＝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4.3</a:t>
            </a:r>
            <a:r>
              <a:rPr lang="en-US" altLang="zh-CN" sz="2800" b="1" kern="100" dirty="0">
                <a:latin typeface="微软雅黑" pitchFamily="34" charset="-122"/>
                <a:ea typeface="微软雅黑" pitchFamily="34" charset="-122"/>
                <a:cs typeface="Times New Roman"/>
              </a:rPr>
              <a:t>×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10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r>
              <a:rPr lang="en-US" altLang="zh-CN" sz="2800" b="1" kern="100" baseline="30000" dirty="0">
                <a:latin typeface="Times New Roman"/>
                <a:ea typeface="微软雅黑" pitchFamily="34" charset="-122"/>
                <a:cs typeface="Courier New"/>
              </a:rPr>
              <a:t>7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K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a2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＝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5.6</a:t>
            </a:r>
            <a:r>
              <a:rPr lang="en-US" altLang="zh-CN" sz="2800" b="1" kern="100" dirty="0">
                <a:latin typeface="微软雅黑" pitchFamily="34" charset="-122"/>
                <a:ea typeface="微软雅黑" pitchFamily="34" charset="-122"/>
                <a:cs typeface="Times New Roman"/>
              </a:rPr>
              <a:t>×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10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r>
              <a:rPr lang="en-US" altLang="zh-CN" sz="2800" b="1" kern="100" baseline="30000" dirty="0">
                <a:latin typeface="Times New Roman"/>
                <a:ea typeface="微软雅黑" pitchFamily="34" charset="-122"/>
                <a:cs typeface="Courier New"/>
              </a:rPr>
              <a:t>11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，它的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K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a1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、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K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a2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差别很大的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原因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____________________________________________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(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从电离平衡的角度解释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。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431357" y="1907375"/>
            <a:ext cx="8110607" cy="6622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第一步电离产生的</a:t>
            </a:r>
            <a:r>
              <a:rPr lang="en-US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Courier New"/>
              </a:rPr>
              <a:t>H</a:t>
            </a:r>
            <a:r>
              <a:rPr lang="zh-CN" altLang="zh-CN" sz="2800" b="1" kern="100" baseline="300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对第二步的电离起抑制作用</a:t>
            </a:r>
            <a:endParaRPr lang="zh-CN" altLang="zh-CN" sz="2800" b="1" kern="100" dirty="0">
              <a:solidFill>
                <a:srgbClr val="C00000"/>
              </a:solidFill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03285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06627" y="834157"/>
            <a:ext cx="11162693" cy="769417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例</a:t>
            </a:r>
            <a:r>
              <a:rPr lang="en-US" altLang="zh-CN" sz="2800" b="1" kern="1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3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.</a:t>
            </a: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部分弱酸的电离平衡常数如下表：</a:t>
            </a:r>
            <a:endParaRPr lang="zh-CN" altLang="zh-CN" sz="1050" b="1" kern="100" dirty="0">
              <a:effectLst/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2809550"/>
              </p:ext>
            </p:extLst>
          </p:nvPr>
        </p:nvGraphicFramePr>
        <p:xfrm>
          <a:off x="239423" y="1574602"/>
          <a:ext cx="11713157" cy="1935776"/>
        </p:xfrm>
        <a:graphic>
          <a:graphicData uri="http://schemas.openxmlformats.org/drawingml/2006/table">
            <a:tbl>
              <a:tblPr/>
              <a:tblGrid>
                <a:gridCol w="2048766"/>
                <a:gridCol w="2580647"/>
                <a:gridCol w="2640981"/>
                <a:gridCol w="2632153"/>
                <a:gridCol w="1810610"/>
              </a:tblGrid>
              <a:tr h="63993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弱酸</a:t>
                      </a:r>
                    </a:p>
                  </a:txBody>
                  <a:tcPr marL="60645" marR="606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HCOOH</a:t>
                      </a:r>
                      <a:endParaRPr lang="zh-CN" sz="2800" b="1" kern="100" dirty="0">
                        <a:effectLst/>
                        <a:latin typeface="Times New Roman" pitchFamily="18" charset="0"/>
                        <a:ea typeface="微软雅黑" pitchFamily="34" charset="-122"/>
                        <a:cs typeface="Times New Roman" pitchFamily="18" charset="0"/>
                      </a:endParaRPr>
                    </a:p>
                  </a:txBody>
                  <a:tcPr marL="60645" marR="606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H</a:t>
                      </a:r>
                      <a:r>
                        <a:rPr lang="en-US" sz="2800" b="1" kern="100" baseline="-250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2</a:t>
                      </a:r>
                      <a:r>
                        <a:rPr lang="en-US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S</a:t>
                      </a:r>
                      <a:endParaRPr lang="zh-CN" sz="2800" b="1" kern="100" dirty="0">
                        <a:effectLst/>
                        <a:latin typeface="Times New Roman" pitchFamily="18" charset="0"/>
                        <a:ea typeface="微软雅黑" pitchFamily="34" charset="-122"/>
                        <a:cs typeface="Times New Roman" pitchFamily="18" charset="0"/>
                      </a:endParaRPr>
                    </a:p>
                  </a:txBody>
                  <a:tcPr marL="60645" marR="606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H</a:t>
                      </a:r>
                      <a:r>
                        <a:rPr lang="en-US" sz="2800" b="1" kern="100" baseline="-250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2</a:t>
                      </a:r>
                      <a:r>
                        <a:rPr lang="en-US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CO</a:t>
                      </a:r>
                      <a:r>
                        <a:rPr lang="en-US" sz="2800" b="1" kern="100" baseline="-250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3</a:t>
                      </a:r>
                      <a:endParaRPr lang="zh-CN" sz="2800" b="1" kern="100" dirty="0">
                        <a:effectLst/>
                        <a:latin typeface="Times New Roman" pitchFamily="18" charset="0"/>
                        <a:ea typeface="微软雅黑" pitchFamily="34" charset="-122"/>
                        <a:cs typeface="Times New Roman" pitchFamily="18" charset="0"/>
                      </a:endParaRPr>
                    </a:p>
                  </a:txBody>
                  <a:tcPr marL="60645" marR="606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 err="1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HClO</a:t>
                      </a:r>
                      <a:endParaRPr lang="zh-CN" sz="2800" b="1" kern="100" dirty="0">
                        <a:effectLst/>
                        <a:latin typeface="Times New Roman" pitchFamily="18" charset="0"/>
                        <a:ea typeface="微软雅黑" pitchFamily="34" charset="-122"/>
                        <a:cs typeface="Times New Roman" pitchFamily="18" charset="0"/>
                      </a:endParaRPr>
                    </a:p>
                  </a:txBody>
                  <a:tcPr marL="60645" marR="606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569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电离平衡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常数</a:t>
                      </a:r>
                      <a:r>
                        <a:rPr lang="en-US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(25 ℃)</a:t>
                      </a:r>
                      <a:endParaRPr lang="zh-CN" sz="2800" b="1" kern="100" dirty="0">
                        <a:effectLst/>
                        <a:latin typeface="Times New Roman" pitchFamily="18" charset="0"/>
                        <a:ea typeface="微软雅黑" pitchFamily="34" charset="-122"/>
                        <a:cs typeface="Times New Roman" pitchFamily="18" charset="0"/>
                      </a:endParaRPr>
                    </a:p>
                  </a:txBody>
                  <a:tcPr marL="60645" marR="606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i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K</a:t>
                      </a:r>
                      <a:r>
                        <a:rPr lang="zh-CN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＝</a:t>
                      </a:r>
                      <a:r>
                        <a:rPr lang="en-US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1.77×10</a:t>
                      </a:r>
                      <a:r>
                        <a:rPr lang="zh-CN" sz="2800" b="1" kern="100" baseline="300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－</a:t>
                      </a:r>
                      <a:r>
                        <a:rPr lang="en-US" sz="2800" b="1" kern="100" baseline="300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4</a:t>
                      </a:r>
                      <a:endParaRPr lang="zh-CN" sz="2800" b="1" kern="100" dirty="0">
                        <a:effectLst/>
                        <a:latin typeface="Times New Roman" pitchFamily="18" charset="0"/>
                        <a:ea typeface="微软雅黑" pitchFamily="34" charset="-122"/>
                        <a:cs typeface="Times New Roman" pitchFamily="18" charset="0"/>
                      </a:endParaRPr>
                    </a:p>
                  </a:txBody>
                  <a:tcPr marL="60645" marR="606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i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K</a:t>
                      </a:r>
                      <a:r>
                        <a:rPr lang="en-US" sz="2800" b="1" kern="100" baseline="-250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1</a:t>
                      </a:r>
                      <a:r>
                        <a:rPr lang="zh-CN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＝</a:t>
                      </a:r>
                      <a:r>
                        <a:rPr lang="en-US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1.3×10</a:t>
                      </a:r>
                      <a:r>
                        <a:rPr lang="zh-CN" sz="2800" b="1" kern="100" baseline="300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－</a:t>
                      </a:r>
                      <a:r>
                        <a:rPr lang="en-US" sz="2800" b="1" kern="100" baseline="300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7</a:t>
                      </a:r>
                      <a:endParaRPr lang="zh-CN" sz="2800" b="1" kern="100" dirty="0">
                        <a:effectLst/>
                        <a:latin typeface="Times New Roman" pitchFamily="18" charset="0"/>
                        <a:ea typeface="微软雅黑" pitchFamily="34" charset="-122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i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K</a:t>
                      </a:r>
                      <a:r>
                        <a:rPr lang="en-US" sz="2800" b="1" kern="100" baseline="-250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2</a:t>
                      </a:r>
                      <a:r>
                        <a:rPr lang="zh-CN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＝</a:t>
                      </a:r>
                      <a:r>
                        <a:rPr lang="en-US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7.1×10</a:t>
                      </a:r>
                      <a:r>
                        <a:rPr lang="zh-CN" sz="2800" b="1" kern="100" baseline="300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－</a:t>
                      </a:r>
                      <a:r>
                        <a:rPr lang="en-US" sz="2800" b="1" kern="100" baseline="300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15</a:t>
                      </a:r>
                      <a:endParaRPr lang="zh-CN" sz="2800" b="1" kern="100" dirty="0">
                        <a:effectLst/>
                        <a:latin typeface="Times New Roman" pitchFamily="18" charset="0"/>
                        <a:ea typeface="微软雅黑" pitchFamily="34" charset="-122"/>
                        <a:cs typeface="Times New Roman" pitchFamily="18" charset="0"/>
                      </a:endParaRPr>
                    </a:p>
                  </a:txBody>
                  <a:tcPr marL="60645" marR="606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i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K</a:t>
                      </a:r>
                      <a:r>
                        <a:rPr lang="en-US" sz="2800" b="1" kern="100" baseline="-250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1</a:t>
                      </a:r>
                      <a:r>
                        <a:rPr lang="zh-CN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＝</a:t>
                      </a:r>
                      <a:r>
                        <a:rPr lang="en-US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4.4×10</a:t>
                      </a:r>
                      <a:r>
                        <a:rPr lang="zh-CN" sz="2800" b="1" kern="100" baseline="300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－</a:t>
                      </a:r>
                      <a:r>
                        <a:rPr lang="en-US" sz="2800" b="1" kern="100" baseline="300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7</a:t>
                      </a:r>
                      <a:endParaRPr lang="zh-CN" sz="2800" b="1" kern="100" dirty="0">
                        <a:effectLst/>
                        <a:latin typeface="Times New Roman" pitchFamily="18" charset="0"/>
                        <a:ea typeface="微软雅黑" pitchFamily="34" charset="-122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i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K</a:t>
                      </a:r>
                      <a:r>
                        <a:rPr lang="en-US" sz="2800" b="1" kern="100" baseline="-250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2</a:t>
                      </a:r>
                      <a:r>
                        <a:rPr lang="zh-CN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＝</a:t>
                      </a:r>
                      <a:r>
                        <a:rPr lang="en-US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4.7×10</a:t>
                      </a:r>
                      <a:r>
                        <a:rPr lang="zh-CN" sz="2800" b="1" kern="100" baseline="300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－</a:t>
                      </a:r>
                      <a:r>
                        <a:rPr lang="en-US" sz="2800" b="1" kern="100" baseline="300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11</a:t>
                      </a:r>
                      <a:endParaRPr lang="zh-CN" sz="2800" b="1" kern="100" dirty="0">
                        <a:effectLst/>
                        <a:latin typeface="Times New Roman" pitchFamily="18" charset="0"/>
                        <a:ea typeface="微软雅黑" pitchFamily="34" charset="-122"/>
                        <a:cs typeface="Times New Roman" pitchFamily="18" charset="0"/>
                      </a:endParaRPr>
                    </a:p>
                  </a:txBody>
                  <a:tcPr marL="60645" marR="606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3.0×10</a:t>
                      </a:r>
                      <a:r>
                        <a:rPr lang="zh-CN" sz="2800" b="1" kern="100" baseline="300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－</a:t>
                      </a:r>
                      <a:r>
                        <a:rPr lang="en-US" sz="2800" b="1" kern="100" baseline="30000" dirty="0">
                          <a:effectLst/>
                          <a:latin typeface="Times New Roman" pitchFamily="18" charset="0"/>
                          <a:ea typeface="微软雅黑" pitchFamily="34" charset="-122"/>
                          <a:cs typeface="Times New Roman" pitchFamily="18" charset="0"/>
                        </a:rPr>
                        <a:t>8</a:t>
                      </a:r>
                      <a:endParaRPr lang="zh-CN" sz="2800" b="1" kern="100" dirty="0">
                        <a:effectLst/>
                        <a:latin typeface="Times New Roman" pitchFamily="18" charset="0"/>
                        <a:ea typeface="微软雅黑" pitchFamily="34" charset="-122"/>
                        <a:cs typeface="Times New Roman" pitchFamily="18" charset="0"/>
                      </a:endParaRPr>
                    </a:p>
                  </a:txBody>
                  <a:tcPr marL="60645" marR="606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矩形 6"/>
          <p:cNvSpPr/>
          <p:nvPr/>
        </p:nvSpPr>
        <p:spPr>
          <a:xfrm>
            <a:off x="406627" y="3667966"/>
            <a:ext cx="11162693" cy="2061602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按要求书写离子方程式：</a:t>
            </a:r>
            <a:endParaRPr lang="zh-CN" altLang="zh-CN" sz="1050" b="1" kern="1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(1)</a:t>
            </a: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将少量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Na</a:t>
            </a:r>
            <a:r>
              <a:rPr lang="en-US" altLang="zh-CN" sz="2800" b="1" kern="100" baseline="-250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2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CO</a:t>
            </a:r>
            <a:r>
              <a:rPr lang="en-US" altLang="zh-CN" sz="2800" b="1" kern="100" baseline="-250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3</a:t>
            </a: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溶液滴加到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HCOOH</a:t>
            </a: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溶液中</a:t>
            </a:r>
            <a:endParaRPr lang="zh-CN" altLang="zh-CN" sz="1050" b="1" kern="100" dirty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u="sng" kern="1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						</a:t>
            </a:r>
            <a:r>
              <a:rPr lang="zh-CN" altLang="zh-CN" sz="2800" b="1" kern="1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</a:t>
            </a:r>
            <a:endParaRPr lang="zh-CN" altLang="zh-CN" sz="1050" b="1" kern="100" dirty="0">
              <a:effectLst/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5008507"/>
              </p:ext>
            </p:extLst>
          </p:nvPr>
        </p:nvGraphicFramePr>
        <p:xfrm>
          <a:off x="550662" y="5010721"/>
          <a:ext cx="7430467" cy="9348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932" name="文档" r:id="rId3" imgW="7450339" imgH="936487" progId="Word.Document.12">
                  <p:embed/>
                </p:oleObj>
              </mc:Choice>
              <mc:Fallback>
                <p:oleObj name="文档" r:id="rId3" imgW="7450339" imgH="93648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50662" y="5010721"/>
                        <a:ext cx="7430467" cy="9348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矩形 7"/>
          <p:cNvSpPr/>
          <p:nvPr/>
        </p:nvSpPr>
        <p:spPr>
          <a:xfrm>
            <a:off x="406626" y="5442252"/>
            <a:ext cx="11162693" cy="1415748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(2)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将少量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CO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2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气体通入到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Na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2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S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溶液中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u="sng" kern="100" dirty="0" smtClean="0">
                <a:latin typeface="Times New Roman"/>
                <a:ea typeface="微软雅黑" pitchFamily="34" charset="-122"/>
                <a:cs typeface="Courier New"/>
              </a:rPr>
              <a:t> 				  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。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446990"/>
              </p:ext>
            </p:extLst>
          </p:nvPr>
        </p:nvGraphicFramePr>
        <p:xfrm>
          <a:off x="637916" y="5943600"/>
          <a:ext cx="7250112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933" name="文档" r:id="rId5" imgW="7445233" imgH="933308" progId="Word.Document.12">
                  <p:embed/>
                </p:oleObj>
              </mc:Choice>
              <mc:Fallback>
                <p:oleObj name="文档" r:id="rId5" imgW="7445233" imgH="933308" progId="Word.Document.12">
                  <p:embed/>
                  <p:pic>
                    <p:nvPicPr>
                      <p:cNvPr id="0" name="对象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7916" y="5943600"/>
                        <a:ext cx="7250112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8497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25925" y="981907"/>
            <a:ext cx="11359447" cy="5780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zh-CN" sz="2800" b="1" kern="100" dirty="0">
                <a:solidFill>
                  <a:srgbClr val="0000FF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判断弱电解质的三个思维角度</a:t>
            </a:r>
          </a:p>
          <a:p>
            <a:pPr algn="just">
              <a:lnSpc>
                <a:spcPct val="12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角度一：弱电解质的定义，即弱电解质不能完全电离，如测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0.1 </a:t>
            </a:r>
            <a:r>
              <a:rPr lang="en-US" altLang="zh-CN" sz="2800" b="1" kern="100" dirty="0" err="1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mol·L</a:t>
            </a:r>
            <a:r>
              <a:rPr lang="zh-CN" altLang="zh-CN" sz="2800" b="1" kern="100" baseline="300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－</a:t>
            </a:r>
            <a:r>
              <a:rPr lang="en-US" altLang="zh-CN" sz="2800" b="1" kern="100" baseline="300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</a:t>
            </a: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的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CH</a:t>
            </a:r>
            <a:r>
              <a:rPr lang="en-US" altLang="zh-CN" sz="2800" b="1" kern="100" baseline="-250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3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COOH</a:t>
            </a: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溶液的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pH&gt;1</a:t>
            </a: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</a:t>
            </a:r>
          </a:p>
          <a:p>
            <a:pPr algn="just">
              <a:lnSpc>
                <a:spcPct val="12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角度二：弱电解质溶液中存在电离平衡，条件改变，平衡移动，如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pH</a:t>
            </a: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＝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</a:t>
            </a: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的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CH</a:t>
            </a:r>
            <a:r>
              <a:rPr lang="en-US" altLang="zh-CN" sz="2800" b="1" kern="100" baseline="-250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3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COOH</a:t>
            </a: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加水稀释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10</a:t>
            </a: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倍后，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1</a:t>
            </a: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＜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pH</a:t>
            </a: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＜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2</a:t>
            </a:r>
            <a:r>
              <a:rPr lang="zh-CN" altLang="zh-CN" sz="2800" b="1" kern="1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</a:t>
            </a:r>
            <a:endParaRPr lang="en-US" altLang="zh-CN" sz="2800" b="1" kern="100" dirty="0" smtClean="0"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角度三：弱电解质形成的盐类能水解，如判断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CH</a:t>
            </a:r>
            <a:r>
              <a:rPr lang="en-US" altLang="zh-CN" sz="2800" b="1" kern="100" baseline="-250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3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COOH</a:t>
            </a: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为弱酸可用下面两个现象：</a:t>
            </a:r>
          </a:p>
          <a:p>
            <a:pPr algn="just">
              <a:lnSpc>
                <a:spcPct val="12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(1)</a:t>
            </a: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配制某浓度的醋酸钠溶液，向其中加入几滴酚酞溶液。现象：溶液变为浅红色。</a:t>
            </a:r>
          </a:p>
          <a:p>
            <a:pPr algn="just">
              <a:lnSpc>
                <a:spcPct val="120000"/>
              </a:lnSpc>
            </a:pP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(2)</a:t>
            </a: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用玻璃棒蘸取一定浓度的醋酸钠溶液滴在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pH</a:t>
            </a: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试纸上，测其</a:t>
            </a:r>
            <a:r>
              <a:rPr lang="en-US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pH</a:t>
            </a:r>
            <a:r>
              <a:rPr lang="zh-CN" altLang="zh-CN" sz="2800" b="1" kern="100" dirty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。现象：</a:t>
            </a:r>
            <a:r>
              <a:rPr lang="en-US" altLang="zh-CN" sz="2800" b="1" kern="1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pH&gt;7</a:t>
            </a:r>
            <a:r>
              <a:rPr lang="zh-CN" altLang="zh-CN" sz="2800" b="1" kern="100" dirty="0" smtClean="0"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54031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24549" y="975181"/>
            <a:ext cx="11450763" cy="2062079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例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1.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改变下列条件，请在横线上写出下列曲线代表哪种酸的变化曲线。</a:t>
            </a:r>
            <a:endParaRPr lang="zh-CN" altLang="zh-CN" sz="1050" b="1" kern="100" dirty="0" smtClean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(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1)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相同体积、相同浓度的盐酸和醋酸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微软雅黑" pitchFamily="34" charset="-122"/>
                <a:ea typeface="微软雅黑" pitchFamily="34" charset="-122"/>
                <a:cs typeface="Times New Roman"/>
              </a:rPr>
              <a:t>①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加入足量的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Zn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V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(H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2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与时间的变化曲线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pic>
        <p:nvPicPr>
          <p:cNvPr id="312593" name="Picture 273" descr="TZ2-8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838" y="2859474"/>
            <a:ext cx="3986323" cy="337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6168017" y="3481832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盐酸</a:t>
            </a:r>
            <a:endParaRPr lang="zh-CN" altLang="en-US" sz="2800" b="1" dirty="0">
              <a:solidFill>
                <a:srgbClr val="C00000"/>
              </a:solidFill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418178" y="4552651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醋酸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3740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4609" y="992933"/>
            <a:ext cx="11450763" cy="69305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微软雅黑" pitchFamily="34" charset="-122"/>
                <a:ea typeface="微软雅黑" pitchFamily="34" charset="-122"/>
                <a:cs typeface="Times New Roman"/>
              </a:rPr>
              <a:t>②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加水稀释，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pH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变化的曲线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pic>
        <p:nvPicPr>
          <p:cNvPr id="402478" name="Picture 46" descr="TZ2-9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1879" y="2144795"/>
            <a:ext cx="4016224" cy="342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295565" y="3089732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醋酸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265089" y="3726976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盐酸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5233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2850" name="Picture 2" descr="TZ2-1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277" y="2544621"/>
            <a:ext cx="5369465" cy="3690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319618" y="913254"/>
            <a:ext cx="11450763" cy="133938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(2)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相同体积相同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pH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的盐酸和醋酸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微软雅黑" pitchFamily="34" charset="-122"/>
                <a:ea typeface="微软雅黑" pitchFamily="34" charset="-122"/>
                <a:cs typeface="Times New Roman"/>
              </a:rPr>
              <a:t>①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加入足量的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Zn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V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(H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2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与时间的变化曲线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657149" y="2963720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醋酸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690446" y="3808456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盐酸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2624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3874" name="Picture 2" descr="TZ2-1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212" y="2296696"/>
            <a:ext cx="5219575" cy="360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334609" y="1007923"/>
            <a:ext cx="11450763" cy="693051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>
                <a:latin typeface="微软雅黑" pitchFamily="34" charset="-122"/>
                <a:ea typeface="微软雅黑" pitchFamily="34" charset="-122"/>
                <a:cs typeface="Times New Roman"/>
              </a:rPr>
              <a:t>②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加水稀释，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pH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变化的曲线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096000" y="3743593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醋酸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409123" y="2428590"/>
            <a:ext cx="902929" cy="523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 kern="100" dirty="0">
                <a:solidFill>
                  <a:srgbClr val="C00000"/>
                </a:solidFill>
                <a:latin typeface="Times New Roman"/>
                <a:ea typeface="微软雅黑" pitchFamily="34" charset="-122"/>
                <a:cs typeface="Times New Roman"/>
              </a:rPr>
              <a:t>盐酸</a:t>
            </a:r>
            <a:endParaRPr lang="zh-CN" altLang="en-US" sz="2800" b="1" kern="100" dirty="0">
              <a:solidFill>
                <a:srgbClr val="C00000"/>
              </a:solidFill>
              <a:latin typeface="Times New Roman"/>
              <a:ea typeface="微软雅黑" pitchFamily="34" charset="-122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09756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4"/>
          <p:cNvSpPr txBox="1"/>
          <p:nvPr/>
        </p:nvSpPr>
        <p:spPr>
          <a:xfrm>
            <a:off x="6456086" y="4220905"/>
            <a:ext cx="1152278" cy="523099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                                                                               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06627" y="1007726"/>
            <a:ext cx="11378745" cy="1846635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zh-CN" sz="2800" b="1" kern="100" dirty="0" smtClean="0">
                <a:solidFill>
                  <a:srgbClr val="0000FF"/>
                </a:solidFill>
                <a:latin typeface="Times New Roman"/>
                <a:ea typeface="微软雅黑" pitchFamily="34" charset="-122"/>
                <a:cs typeface="Times New Roman"/>
              </a:rPr>
              <a:t>一</a:t>
            </a:r>
            <a:r>
              <a:rPr lang="zh-CN" altLang="zh-CN" sz="2800" b="1" kern="100" dirty="0">
                <a:solidFill>
                  <a:srgbClr val="0000FF"/>
                </a:solidFill>
                <a:latin typeface="Times New Roman"/>
                <a:ea typeface="微软雅黑" pitchFamily="34" charset="-122"/>
                <a:cs typeface="Times New Roman"/>
              </a:rPr>
              <a:t>强一弱比较的图像分析</a:t>
            </a:r>
          </a:p>
          <a:p>
            <a:pPr algn="just">
              <a:spcAft>
                <a:spcPts val="0"/>
              </a:spcAft>
            </a:pPr>
            <a:r>
              <a:rPr lang="zh-CN" altLang="en-US" sz="2800" b="1" kern="100" dirty="0" smtClean="0">
                <a:latin typeface="Times New Roman"/>
                <a:ea typeface="微软雅黑" pitchFamily="34" charset="-122"/>
                <a:cs typeface="Courier New"/>
              </a:rPr>
              <a:t>例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3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.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相同体积、相同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pH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的某一元强酸溶液</a:t>
            </a:r>
            <a:r>
              <a:rPr lang="en-US" altLang="zh-CN" sz="2800" b="1" kern="100" dirty="0">
                <a:latin typeface="微软雅黑" pitchFamily="34" charset="-122"/>
                <a:ea typeface="微软雅黑" pitchFamily="34" charset="-122"/>
                <a:cs typeface="Times New Roman"/>
              </a:rPr>
              <a:t>①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和某一元中强酸溶液</a:t>
            </a:r>
            <a:r>
              <a:rPr lang="en-US" altLang="zh-CN" sz="2800" b="1" kern="100" dirty="0">
                <a:latin typeface="微软雅黑" pitchFamily="34" charset="-122"/>
                <a:ea typeface="微软雅黑" pitchFamily="34" charset="-122"/>
                <a:cs typeface="Times New Roman"/>
              </a:rPr>
              <a:t>②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分别与足量的锌粉发生反应，下列关于氢气体积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V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随时间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t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变化的示意图正确的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是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pic>
        <p:nvPicPr>
          <p:cNvPr id="467970" name="Picture 2" descr="7Y-9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345" y="2349130"/>
            <a:ext cx="7577308" cy="2305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06627" y="4833559"/>
            <a:ext cx="11378745" cy="19328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40000"/>
              </a:lnSpc>
              <a:spcAft>
                <a:spcPts val="0"/>
              </a:spcAft>
            </a:pP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强酸完全电离，中强酸部分电离，随着反应的进行，中强酸会继续电离出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H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＋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，所以溶液</a:t>
            </a:r>
            <a:r>
              <a:rPr lang="en-US" altLang="zh-CN" sz="2800" b="1" kern="100" dirty="0">
                <a:latin typeface="微软雅黑" pitchFamily="34" charset="-122"/>
                <a:ea typeface="微软雅黑" pitchFamily="34" charset="-122"/>
                <a:cs typeface="Times New Roman"/>
              </a:rPr>
              <a:t>②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产生氢气的体积多，在相同时间内，</a:t>
            </a:r>
            <a:r>
              <a:rPr lang="en-US" altLang="zh-CN" sz="2800" b="1" kern="100" dirty="0">
                <a:latin typeface="微软雅黑" pitchFamily="34" charset="-122"/>
                <a:ea typeface="微软雅黑" pitchFamily="34" charset="-122"/>
                <a:cs typeface="Times New Roman"/>
              </a:rPr>
              <a:t>②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的反应速率比</a:t>
            </a:r>
            <a:r>
              <a:rPr lang="en-US" altLang="zh-CN" sz="2800" b="1" kern="100" dirty="0">
                <a:latin typeface="微软雅黑" pitchFamily="34" charset="-122"/>
                <a:ea typeface="微软雅黑" pitchFamily="34" charset="-122"/>
                <a:cs typeface="Times New Roman"/>
              </a:rPr>
              <a:t>①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快。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279183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4"/>
          <p:cNvSpPr txBox="1"/>
          <p:nvPr/>
        </p:nvSpPr>
        <p:spPr>
          <a:xfrm>
            <a:off x="406627" y="4352463"/>
            <a:ext cx="3744903" cy="523099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                                                                                          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06627" y="968870"/>
            <a:ext cx="11378745" cy="4646326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kern="100" dirty="0" smtClean="0">
                <a:latin typeface="Times New Roman"/>
                <a:ea typeface="微软雅黑" pitchFamily="34" charset="-122"/>
                <a:cs typeface="Courier New"/>
              </a:rPr>
              <a:t>例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4.pH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＝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2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的两种一元酸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x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和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y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，体积均为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100 mL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，稀释过程中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pH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与溶液体积的关系如下图所示。分别滴加</a:t>
            </a:r>
            <a:r>
              <a:rPr lang="en-US" altLang="zh-CN" sz="2800" b="1" kern="100" dirty="0" err="1">
                <a:latin typeface="Times New Roman"/>
                <a:ea typeface="微软雅黑" pitchFamily="34" charset="-122"/>
                <a:cs typeface="Courier New"/>
              </a:rPr>
              <a:t>NaOH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溶液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(</a:t>
            </a:r>
            <a:r>
              <a:rPr lang="en-US" altLang="zh-CN" sz="2800" b="1" i="1" kern="100" dirty="0">
                <a:latin typeface="Times New Roman"/>
                <a:ea typeface="微软雅黑" pitchFamily="34" charset="-122"/>
                <a:cs typeface="Courier New"/>
              </a:rPr>
              <a:t>c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＝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0.1 </a:t>
            </a:r>
            <a:r>
              <a:rPr lang="en-US" altLang="zh-CN" sz="2800" b="1" kern="100" dirty="0" err="1">
                <a:latin typeface="Times New Roman"/>
                <a:ea typeface="微软雅黑" pitchFamily="34" charset="-122"/>
                <a:cs typeface="Courier New"/>
              </a:rPr>
              <a:t>mol·L</a:t>
            </a:r>
            <a:r>
              <a:rPr lang="zh-CN" altLang="zh-CN" sz="2800" b="1" kern="100" baseline="30000" dirty="0">
                <a:latin typeface="Times New Roman"/>
                <a:ea typeface="微软雅黑" pitchFamily="34" charset="-122"/>
                <a:cs typeface="Times New Roman"/>
              </a:rPr>
              <a:t>－</a:t>
            </a:r>
            <a:r>
              <a:rPr lang="en-US" altLang="zh-CN" sz="2800" b="1" kern="100" baseline="30000" dirty="0">
                <a:latin typeface="Times New Roman"/>
                <a:ea typeface="微软雅黑" pitchFamily="34" charset="-122"/>
                <a:cs typeface="Courier New"/>
              </a:rPr>
              <a:t>1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)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至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pH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＝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7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，消耗</a:t>
            </a:r>
            <a:r>
              <a:rPr lang="en-US" altLang="zh-CN" sz="2800" b="1" kern="100" dirty="0" err="1">
                <a:latin typeface="Times New Roman"/>
                <a:ea typeface="微软雅黑" pitchFamily="34" charset="-122"/>
                <a:cs typeface="Courier New"/>
              </a:rPr>
              <a:t>NaOH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溶液的体积为</a:t>
            </a:r>
            <a:r>
              <a:rPr lang="en-US" altLang="zh-CN" sz="2800" b="1" i="1" kern="100" dirty="0" err="1">
                <a:latin typeface="Times New Roman"/>
                <a:ea typeface="微软雅黑" pitchFamily="34" charset="-122"/>
                <a:cs typeface="Courier New"/>
              </a:rPr>
              <a:t>V</a:t>
            </a:r>
            <a:r>
              <a:rPr lang="en-US" altLang="zh-CN" sz="2800" b="1" kern="100" baseline="-25000" dirty="0" err="1">
                <a:latin typeface="Times New Roman"/>
                <a:ea typeface="微软雅黑" pitchFamily="34" charset="-122"/>
                <a:cs typeface="Courier New"/>
              </a:rPr>
              <a:t>x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、</a:t>
            </a:r>
            <a:r>
              <a:rPr lang="en-US" altLang="zh-CN" sz="2800" b="1" i="1" kern="100" dirty="0" err="1">
                <a:latin typeface="Times New Roman"/>
                <a:ea typeface="微软雅黑" pitchFamily="34" charset="-122"/>
                <a:cs typeface="Courier New"/>
              </a:rPr>
              <a:t>V</a:t>
            </a:r>
            <a:r>
              <a:rPr lang="en-US" altLang="zh-CN" sz="2800" b="1" kern="100" baseline="-25000" dirty="0" err="1">
                <a:latin typeface="Times New Roman"/>
                <a:ea typeface="微软雅黑" pitchFamily="34" charset="-122"/>
                <a:cs typeface="Courier New"/>
              </a:rPr>
              <a:t>y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，</a:t>
            </a: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则</a:t>
            </a:r>
            <a:endParaRPr lang="en-US" altLang="zh-CN" sz="2800" b="1" kern="100" dirty="0" smtClean="0">
              <a:latin typeface="Times New Roman"/>
              <a:ea typeface="微软雅黑" pitchFamily="34" charset="-122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 err="1">
                <a:latin typeface="Times New Roman"/>
                <a:ea typeface="微软雅黑" pitchFamily="34" charset="-122"/>
                <a:cs typeface="Courier New"/>
              </a:rPr>
              <a:t>A.x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为弱酸，</a:t>
            </a:r>
            <a:r>
              <a:rPr lang="en-US" altLang="zh-CN" sz="2800" b="1" i="1" kern="100" dirty="0" err="1">
                <a:latin typeface="Times New Roman"/>
                <a:ea typeface="微软雅黑" pitchFamily="34" charset="-122"/>
                <a:cs typeface="Courier New"/>
              </a:rPr>
              <a:t>V</a:t>
            </a:r>
            <a:r>
              <a:rPr lang="en-US" altLang="zh-CN" sz="2800" b="1" kern="100" baseline="-25000" dirty="0" err="1">
                <a:latin typeface="Times New Roman"/>
                <a:ea typeface="微软雅黑" pitchFamily="34" charset="-122"/>
                <a:cs typeface="Courier New"/>
              </a:rPr>
              <a:t>x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＜</a:t>
            </a:r>
            <a:r>
              <a:rPr lang="en-US" altLang="zh-CN" sz="2800" b="1" i="1" kern="100" dirty="0" err="1">
                <a:latin typeface="Times New Roman"/>
                <a:ea typeface="微软雅黑" pitchFamily="34" charset="-122"/>
                <a:cs typeface="Courier New"/>
              </a:rPr>
              <a:t>V</a:t>
            </a:r>
            <a:r>
              <a:rPr lang="en-US" altLang="zh-CN" sz="2800" b="1" kern="100" baseline="-25000" dirty="0" err="1">
                <a:latin typeface="Times New Roman"/>
                <a:ea typeface="微软雅黑" pitchFamily="34" charset="-122"/>
                <a:cs typeface="Courier New"/>
              </a:rPr>
              <a:t>y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  	</a:t>
            </a:r>
            <a:endParaRPr lang="en-US" altLang="zh-CN" sz="2800" b="1" kern="100" dirty="0" smtClean="0">
              <a:latin typeface="Times New Roman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 err="1" smtClean="0">
                <a:latin typeface="Times New Roman"/>
                <a:ea typeface="微软雅黑" pitchFamily="34" charset="-122"/>
                <a:cs typeface="Courier New"/>
              </a:rPr>
              <a:t>B.x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为强酸，</a:t>
            </a:r>
            <a:r>
              <a:rPr lang="en-US" altLang="zh-CN" sz="2800" b="1" i="1" kern="100" dirty="0" err="1">
                <a:latin typeface="Times New Roman"/>
                <a:ea typeface="微软雅黑" pitchFamily="34" charset="-122"/>
                <a:cs typeface="Courier New"/>
              </a:rPr>
              <a:t>V</a:t>
            </a:r>
            <a:r>
              <a:rPr lang="en-US" altLang="zh-CN" sz="2800" b="1" kern="100" baseline="-25000" dirty="0" err="1">
                <a:latin typeface="Times New Roman"/>
                <a:ea typeface="微软雅黑" pitchFamily="34" charset="-122"/>
                <a:cs typeface="Courier New"/>
              </a:rPr>
              <a:t>x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&gt;</a:t>
            </a:r>
            <a:r>
              <a:rPr lang="en-US" altLang="zh-CN" sz="2800" b="1" i="1" kern="100" dirty="0" err="1">
                <a:latin typeface="Times New Roman"/>
                <a:ea typeface="微软雅黑" pitchFamily="34" charset="-122"/>
                <a:cs typeface="Courier New"/>
              </a:rPr>
              <a:t>V</a:t>
            </a:r>
            <a:r>
              <a:rPr lang="en-US" altLang="zh-CN" sz="2800" b="1" kern="100" baseline="-25000" dirty="0" err="1">
                <a:latin typeface="Times New Roman"/>
                <a:ea typeface="微软雅黑" pitchFamily="34" charset="-122"/>
                <a:cs typeface="Courier New"/>
              </a:rPr>
              <a:t>y</a:t>
            </a:r>
            <a:endParaRPr lang="zh-CN" altLang="zh-CN" sz="1050" b="1" kern="100" dirty="0"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 err="1">
                <a:latin typeface="Times New Roman"/>
                <a:ea typeface="微软雅黑" pitchFamily="34" charset="-122"/>
                <a:cs typeface="Courier New"/>
              </a:rPr>
              <a:t>C.y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为弱酸，</a:t>
            </a:r>
            <a:r>
              <a:rPr lang="en-US" altLang="zh-CN" sz="2800" b="1" i="1" kern="100" dirty="0" err="1">
                <a:latin typeface="Times New Roman"/>
                <a:ea typeface="微软雅黑" pitchFamily="34" charset="-122"/>
                <a:cs typeface="Courier New"/>
              </a:rPr>
              <a:t>V</a:t>
            </a:r>
            <a:r>
              <a:rPr lang="en-US" altLang="zh-CN" sz="2800" b="1" kern="100" baseline="-25000" dirty="0" err="1">
                <a:latin typeface="Times New Roman"/>
                <a:ea typeface="微软雅黑" pitchFamily="34" charset="-122"/>
                <a:cs typeface="Courier New"/>
              </a:rPr>
              <a:t>x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＜</a:t>
            </a:r>
            <a:r>
              <a:rPr lang="en-US" altLang="zh-CN" sz="2800" b="1" i="1" kern="100" dirty="0" err="1">
                <a:latin typeface="Times New Roman"/>
                <a:ea typeface="微软雅黑" pitchFamily="34" charset="-122"/>
                <a:cs typeface="Courier New"/>
              </a:rPr>
              <a:t>V</a:t>
            </a:r>
            <a:r>
              <a:rPr lang="en-US" altLang="zh-CN" sz="2800" b="1" kern="100" baseline="-25000" dirty="0" err="1">
                <a:latin typeface="Times New Roman"/>
                <a:ea typeface="微软雅黑" pitchFamily="34" charset="-122"/>
                <a:cs typeface="Courier New"/>
              </a:rPr>
              <a:t>y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  	</a:t>
            </a:r>
            <a:endParaRPr lang="en-US" altLang="zh-CN" sz="2800" b="1" kern="100" dirty="0" smtClean="0">
              <a:latin typeface="Times New Roman"/>
              <a:ea typeface="微软雅黑" pitchFamily="34" charset="-122"/>
              <a:cs typeface="Courier New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dirty="0" err="1" smtClean="0">
                <a:latin typeface="Times New Roman"/>
                <a:ea typeface="微软雅黑" pitchFamily="34" charset="-122"/>
                <a:cs typeface="Courier New"/>
              </a:rPr>
              <a:t>D.y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为强酸，</a:t>
            </a:r>
            <a:r>
              <a:rPr lang="en-US" altLang="zh-CN" sz="2800" b="1" i="1" kern="100" dirty="0" err="1" smtClean="0">
                <a:latin typeface="Times New Roman"/>
                <a:ea typeface="微软雅黑" pitchFamily="34" charset="-122"/>
                <a:cs typeface="Courier New"/>
              </a:rPr>
              <a:t>V</a:t>
            </a:r>
            <a:r>
              <a:rPr lang="en-US" altLang="zh-CN" sz="2800" b="1" kern="100" baseline="-25000" dirty="0" err="1" smtClean="0">
                <a:latin typeface="Times New Roman"/>
                <a:ea typeface="微软雅黑" pitchFamily="34" charset="-122"/>
                <a:cs typeface="Courier New"/>
              </a:rPr>
              <a:t>x</a:t>
            </a:r>
            <a:r>
              <a:rPr lang="en-US" altLang="zh-CN" sz="2800" b="1" kern="100" dirty="0" smtClean="0">
                <a:latin typeface="Times New Roman"/>
                <a:ea typeface="微软雅黑" pitchFamily="34" charset="-122"/>
                <a:cs typeface="Courier New"/>
              </a:rPr>
              <a:t>&gt;</a:t>
            </a:r>
            <a:r>
              <a:rPr lang="en-US" altLang="zh-CN" sz="2800" b="1" i="1" kern="100" dirty="0" err="1" smtClean="0">
                <a:latin typeface="Times New Roman"/>
                <a:ea typeface="微软雅黑" pitchFamily="34" charset="-122"/>
                <a:cs typeface="Courier New"/>
              </a:rPr>
              <a:t>V</a:t>
            </a:r>
            <a:r>
              <a:rPr lang="en-US" altLang="zh-CN" sz="2800" b="1" kern="100" baseline="-25000" dirty="0" err="1" smtClean="0">
                <a:latin typeface="Times New Roman"/>
                <a:ea typeface="微软雅黑" pitchFamily="34" charset="-122"/>
                <a:cs typeface="Courier New"/>
              </a:rPr>
              <a:t>y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pic>
        <p:nvPicPr>
          <p:cNvPr id="470018" name="Picture 2" descr="7Y-9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992" y="2916463"/>
            <a:ext cx="5015293" cy="2947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5835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370857" y="945504"/>
            <a:ext cx="11565270" cy="1415748"/>
          </a:xfrm>
          <a:prstGeom prst="rect">
            <a:avLst/>
          </a:prstGeom>
        </p:spPr>
        <p:txBody>
          <a:bodyPr wrap="square" lIns="121898" tIns="60948" rIns="121898" bIns="60948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800" b="1" kern="100" dirty="0">
                <a:latin typeface="Times New Roman"/>
                <a:ea typeface="微软雅黑" pitchFamily="34" charset="-122"/>
                <a:cs typeface="Times New Roman"/>
              </a:rPr>
              <a:t>考点三　强酸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(</a:t>
            </a:r>
            <a:r>
              <a:rPr lang="zh-CN" altLang="en-US" sz="2800" b="1" kern="100" dirty="0">
                <a:latin typeface="Times New Roman"/>
                <a:ea typeface="微软雅黑" pitchFamily="34" charset="-122"/>
                <a:cs typeface="Times New Roman"/>
              </a:rPr>
              <a:t>碱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)</a:t>
            </a:r>
            <a:r>
              <a:rPr lang="zh-CN" altLang="en-US" sz="2800" b="1" kern="100" dirty="0">
                <a:latin typeface="Times New Roman"/>
                <a:ea typeface="微软雅黑" pitchFamily="34" charset="-122"/>
                <a:cs typeface="Times New Roman"/>
              </a:rPr>
              <a:t>与弱酸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(</a:t>
            </a:r>
            <a:r>
              <a:rPr lang="zh-CN" altLang="en-US" sz="2800" b="1" kern="100" dirty="0">
                <a:latin typeface="Times New Roman"/>
                <a:ea typeface="微软雅黑" pitchFamily="34" charset="-122"/>
                <a:cs typeface="Times New Roman"/>
              </a:rPr>
              <a:t>碱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)</a:t>
            </a:r>
            <a:r>
              <a:rPr lang="zh-CN" altLang="en-US" sz="2800" b="1" kern="100" dirty="0">
                <a:latin typeface="Times New Roman"/>
                <a:ea typeface="微软雅黑" pitchFamily="34" charset="-122"/>
                <a:cs typeface="Times New Roman"/>
              </a:rPr>
              <a:t>的比较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dirty="0" smtClean="0">
                <a:latin typeface="Times New Roman"/>
                <a:ea typeface="微软雅黑" pitchFamily="34" charset="-122"/>
                <a:cs typeface="Times New Roman"/>
              </a:rPr>
              <a:t>一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元强酸与一元弱酸的比较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8626832"/>
              </p:ext>
            </p:extLst>
          </p:nvPr>
        </p:nvGraphicFramePr>
        <p:xfrm>
          <a:off x="186354" y="2357810"/>
          <a:ext cx="11819290" cy="3487622"/>
        </p:xfrm>
        <a:graphic>
          <a:graphicData uri="http://schemas.openxmlformats.org/drawingml/2006/table">
            <a:tbl>
              <a:tblPr/>
              <a:tblGrid>
                <a:gridCol w="3105271"/>
                <a:gridCol w="4155633"/>
                <a:gridCol w="4558386"/>
              </a:tblGrid>
              <a:tr h="139505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baseline="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 </a:t>
                      </a:r>
                      <a:endParaRPr lang="zh-CN" sz="2800" b="1" kern="100" baseline="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>
                  <a:txBody>
                    <a:bodyPr/>
                    <a:lstStyle/>
                    <a:p>
                      <a:pPr marL="720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baseline="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等物质的量浓度的盐酸</a:t>
                      </a:r>
                      <a:r>
                        <a:rPr lang="en-US" sz="2800" b="1" kern="100" baseline="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(a)</a:t>
                      </a:r>
                      <a:r>
                        <a:rPr lang="zh-CN" sz="2800" b="1" kern="100" baseline="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与醋酸溶液</a:t>
                      </a:r>
                      <a:r>
                        <a:rPr lang="en-US" sz="2800" b="1" kern="100" baseline="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(b)</a:t>
                      </a:r>
                      <a:endParaRPr lang="zh-CN" sz="2800" b="1" kern="100" baseline="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baseline="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等</a:t>
                      </a:r>
                      <a:r>
                        <a:rPr lang="en-US" sz="2800" b="1" kern="100" baseline="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pH</a:t>
                      </a:r>
                      <a:r>
                        <a:rPr lang="zh-CN" sz="2800" b="1" kern="100" baseline="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的盐酸</a:t>
                      </a:r>
                      <a:r>
                        <a:rPr lang="en-US" sz="2800" b="1" kern="100" baseline="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(a)</a:t>
                      </a:r>
                      <a:r>
                        <a:rPr lang="zh-CN" sz="2800" b="1" kern="100" baseline="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与醋酸溶液</a:t>
                      </a:r>
                      <a:r>
                        <a:rPr lang="en-US" sz="2800" b="1" kern="100" baseline="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(b)</a:t>
                      </a:r>
                      <a:endParaRPr lang="zh-CN" sz="2800" b="1" kern="100" baseline="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752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kern="100" baseline="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pH</a:t>
                      </a:r>
                      <a:r>
                        <a:rPr lang="zh-CN" sz="2800" b="1" kern="100" baseline="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或物质的量浓度</a:t>
                      </a:r>
                      <a:endParaRPr lang="zh-CN" sz="2800" b="1" kern="100" baseline="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baseline="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baseline="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752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baseline="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溶液的导电性</a:t>
                      </a:r>
                      <a:endParaRPr lang="zh-CN" sz="2800" b="1" kern="100" baseline="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baseline="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baseline="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752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baseline="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水的电离程度</a:t>
                      </a:r>
                      <a:endParaRPr lang="zh-CN" sz="2800" b="1" kern="100" baseline="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baseline="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baseline="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矩形 1"/>
          <p:cNvSpPr/>
          <p:nvPr/>
        </p:nvSpPr>
        <p:spPr>
          <a:xfrm>
            <a:off x="4599143" y="3727457"/>
            <a:ext cx="1762021" cy="6622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pH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：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a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＜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b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830589" y="3697258"/>
            <a:ext cx="3728634" cy="662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物质的量浓度：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a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＜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b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961848" y="4419809"/>
            <a:ext cx="769763" cy="6622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a&gt;b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008334" y="4419809"/>
            <a:ext cx="923651" cy="6622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a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＝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b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61848" y="5095449"/>
            <a:ext cx="923651" cy="6622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a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＜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b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008333" y="5125504"/>
            <a:ext cx="923651" cy="6622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a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＝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b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315691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7" grpId="0"/>
      <p:bldP spid="8" grpId="0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7425545"/>
              </p:ext>
            </p:extLst>
          </p:nvPr>
        </p:nvGraphicFramePr>
        <p:xfrm>
          <a:off x="759655" y="1232773"/>
          <a:ext cx="10672693" cy="4979767"/>
        </p:xfrm>
        <a:graphic>
          <a:graphicData uri="http://schemas.openxmlformats.org/drawingml/2006/table">
            <a:tbl>
              <a:tblPr/>
              <a:tblGrid>
                <a:gridCol w="7110155"/>
                <a:gridCol w="1781269"/>
                <a:gridCol w="1781269"/>
              </a:tblGrid>
              <a:tr h="6811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加水稀释等倍数</a:t>
                      </a:r>
                      <a:r>
                        <a:rPr lang="en-US" sz="2800" b="1" kern="1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pH</a:t>
                      </a: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的变化量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74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等体积溶液中和</a:t>
                      </a:r>
                      <a:r>
                        <a:rPr lang="en-US" sz="2800" b="1" kern="100" dirty="0" err="1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NaOH</a:t>
                      </a: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反应的量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2062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分别加该酸的钠盐固体后</a:t>
                      </a:r>
                      <a:r>
                        <a:rPr lang="en-US" sz="2800" b="1" kern="1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pH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11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开始与金属反应的速率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28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等体积溶液与过量活泼金属产生</a:t>
                      </a:r>
                      <a:r>
                        <a:rPr lang="en-US" sz="2800" b="1" kern="1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H</a:t>
                      </a:r>
                      <a:r>
                        <a:rPr lang="en-US" sz="2800" b="1" kern="100" baseline="-25000" dirty="0">
                          <a:effectLst/>
                          <a:latin typeface="Times New Roman"/>
                          <a:ea typeface="微软雅黑" pitchFamily="34" charset="-122"/>
                          <a:cs typeface="Courier New"/>
                        </a:rPr>
                        <a:t>2</a:t>
                      </a: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的量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11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CN" sz="2800" b="1" kern="100" dirty="0">
                          <a:effectLst/>
                          <a:latin typeface="Times New Roman"/>
                          <a:ea typeface="微软雅黑" pitchFamily="34" charset="-122"/>
                          <a:cs typeface="Times New Roman"/>
                        </a:rPr>
                        <a:t>水的电离程度</a:t>
                      </a: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CN" sz="2800" b="1" kern="100" dirty="0">
                        <a:effectLst/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15161" marR="1516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77153" name="Picture 1" descr="D:\Users\qq\AppData\Roaming\Tencent\Users\415128365\QQ\WinTemp\RichOle\M(XQMTFON4({N)MY`F0@F@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156" y="1"/>
            <a:ext cx="6791325" cy="131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8191168" y="1276596"/>
            <a:ext cx="923651" cy="6622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a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＞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b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989697" y="1294282"/>
            <a:ext cx="923651" cy="6622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a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＞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b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191168" y="1956579"/>
            <a:ext cx="923651" cy="6622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a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＝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b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989697" y="1972144"/>
            <a:ext cx="923651" cy="6622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a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＜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b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249059" y="2708013"/>
            <a:ext cx="3048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a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：不变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b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：变大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927522" y="2640964"/>
            <a:ext cx="3048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a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：不变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b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：变大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311233" y="4093008"/>
            <a:ext cx="923651" cy="6622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a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＞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b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989697" y="4093008"/>
            <a:ext cx="902811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相同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332073" y="4803080"/>
            <a:ext cx="902811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相同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9968857" y="4803337"/>
            <a:ext cx="923651" cy="6622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a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＜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b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972999" y="5482259"/>
            <a:ext cx="1600118" cy="6622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HA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＜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HB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9651463" y="5519984"/>
            <a:ext cx="1600118" cy="6622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HA</a:t>
            </a:r>
            <a:r>
              <a:rPr lang="zh-CN" altLang="en-US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Times New Roman"/>
              </a:rPr>
              <a:t>＝</a:t>
            </a:r>
            <a:r>
              <a:rPr lang="en-US" altLang="zh-CN" sz="2800" b="1" kern="100" dirty="0">
                <a:solidFill>
                  <a:srgbClr val="FF0000"/>
                </a:solidFill>
                <a:latin typeface="Times New Roman"/>
                <a:ea typeface="微软雅黑" pitchFamily="34" charset="-122"/>
                <a:cs typeface="Courier New"/>
              </a:rPr>
              <a:t>HB</a:t>
            </a:r>
            <a:endParaRPr lang="zh-CN" altLang="en-US" sz="2800" b="1" kern="1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55473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06627" y="1839900"/>
            <a:ext cx="11306728" cy="203085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zh-CN" altLang="zh-CN" sz="2800" b="1" kern="100" spc="-50" dirty="0">
                <a:latin typeface="Times New Roman"/>
                <a:ea typeface="微软雅黑" pitchFamily="34" charset="-122"/>
                <a:cs typeface="Times New Roman"/>
              </a:rPr>
              <a:t>由图知：将一元酸</a:t>
            </a:r>
            <a:r>
              <a:rPr lang="en-US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x</a:t>
            </a:r>
            <a:r>
              <a:rPr lang="zh-CN" altLang="zh-CN" sz="2800" b="1" kern="100" spc="-50" dirty="0">
                <a:latin typeface="Times New Roman"/>
                <a:ea typeface="微软雅黑" pitchFamily="34" charset="-122"/>
                <a:cs typeface="Times New Roman"/>
              </a:rPr>
              <a:t>和</a:t>
            </a:r>
            <a:r>
              <a:rPr lang="en-US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y</a:t>
            </a:r>
            <a:r>
              <a:rPr lang="zh-CN" altLang="zh-CN" sz="2800" b="1" kern="100" spc="-50" dirty="0">
                <a:latin typeface="Times New Roman"/>
                <a:ea typeface="微软雅黑" pitchFamily="34" charset="-122"/>
                <a:cs typeface="Times New Roman"/>
              </a:rPr>
              <a:t>分别稀释</a:t>
            </a:r>
            <a:r>
              <a:rPr lang="en-US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10</a:t>
            </a:r>
            <a:r>
              <a:rPr lang="zh-CN" altLang="zh-CN" sz="2800" b="1" kern="100" spc="-50" dirty="0">
                <a:latin typeface="Times New Roman"/>
                <a:ea typeface="微软雅黑" pitchFamily="34" charset="-122"/>
                <a:cs typeface="Times New Roman"/>
              </a:rPr>
              <a:t>倍，</a:t>
            </a:r>
            <a:r>
              <a:rPr lang="en-US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pH</a:t>
            </a:r>
            <a:r>
              <a:rPr lang="zh-CN" altLang="zh-CN" sz="2800" b="1" kern="100" spc="-50" dirty="0">
                <a:latin typeface="Times New Roman"/>
                <a:ea typeface="微软雅黑" pitchFamily="34" charset="-122"/>
                <a:cs typeface="Times New Roman"/>
              </a:rPr>
              <a:t>的变化量</a:t>
            </a:r>
            <a:r>
              <a:rPr lang="en-US" altLang="zh-CN" sz="2800" b="1" kern="100" spc="-50" dirty="0" err="1">
                <a:latin typeface="Times New Roman"/>
                <a:ea typeface="微软雅黑" pitchFamily="34" charset="-122"/>
                <a:cs typeface="Courier New"/>
              </a:rPr>
              <a:t>ΔpH</a:t>
            </a:r>
            <a:r>
              <a:rPr lang="en-US" altLang="zh-CN" sz="2800" b="1" kern="100" spc="-50" baseline="-25000" dirty="0" err="1">
                <a:latin typeface="Times New Roman"/>
                <a:ea typeface="微软雅黑" pitchFamily="34" charset="-122"/>
                <a:cs typeface="Courier New"/>
              </a:rPr>
              <a:t>x</a:t>
            </a:r>
            <a:r>
              <a:rPr lang="zh-CN" altLang="zh-CN" sz="2800" b="1" kern="100" spc="-50" dirty="0">
                <a:latin typeface="Times New Roman"/>
                <a:ea typeface="微软雅黑" pitchFamily="34" charset="-122"/>
                <a:cs typeface="Times New Roman"/>
              </a:rPr>
              <a:t>＝</a:t>
            </a:r>
            <a:r>
              <a:rPr lang="en-US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1</a:t>
            </a:r>
            <a:r>
              <a:rPr lang="zh-CN" altLang="zh-CN" sz="2800" b="1" kern="100" spc="-50" dirty="0">
                <a:latin typeface="Times New Roman"/>
                <a:ea typeface="微软雅黑" pitchFamily="34" charset="-122"/>
                <a:cs typeface="Times New Roman"/>
              </a:rPr>
              <a:t>，</a:t>
            </a:r>
            <a:r>
              <a:rPr lang="en-US" altLang="zh-CN" sz="2800" b="1" kern="100" spc="-50" dirty="0" err="1">
                <a:latin typeface="Times New Roman"/>
                <a:ea typeface="微软雅黑" pitchFamily="34" charset="-122"/>
                <a:cs typeface="Courier New"/>
              </a:rPr>
              <a:t>ΔpH</a:t>
            </a:r>
            <a:r>
              <a:rPr lang="en-US" altLang="zh-CN" sz="2800" b="1" kern="100" spc="-50" baseline="-25000" dirty="0" err="1">
                <a:latin typeface="Times New Roman"/>
                <a:ea typeface="微软雅黑" pitchFamily="34" charset="-122"/>
                <a:cs typeface="Courier New"/>
              </a:rPr>
              <a:t>y</a:t>
            </a:r>
            <a:r>
              <a:rPr lang="zh-CN" altLang="zh-CN" sz="2800" b="1" kern="100" spc="-50" dirty="0">
                <a:latin typeface="Times New Roman"/>
                <a:ea typeface="微软雅黑" pitchFamily="34" charset="-122"/>
                <a:cs typeface="Times New Roman"/>
              </a:rPr>
              <a:t>＜</a:t>
            </a:r>
            <a:r>
              <a:rPr lang="en-US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1</a:t>
            </a:r>
            <a:r>
              <a:rPr lang="zh-CN" altLang="zh-CN" sz="2800" b="1" kern="100" spc="-50" dirty="0">
                <a:latin typeface="Times New Roman"/>
                <a:ea typeface="微软雅黑" pitchFamily="34" charset="-122"/>
                <a:cs typeface="Times New Roman"/>
              </a:rPr>
              <a:t>，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所以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x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为强酸，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y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为弱酸。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pH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＝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2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时弱酸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y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的浓度大，滴加</a:t>
            </a:r>
            <a:r>
              <a:rPr lang="en-US" altLang="zh-CN" sz="2800" b="1" kern="100" dirty="0" err="1">
                <a:latin typeface="Times New Roman"/>
                <a:ea typeface="微软雅黑" pitchFamily="34" charset="-122"/>
                <a:cs typeface="Courier New"/>
              </a:rPr>
              <a:t>NaOH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溶液至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pH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＝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7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时消耗</a:t>
            </a:r>
            <a:r>
              <a:rPr lang="en-US" altLang="zh-CN" sz="2800" b="1" kern="100" dirty="0" err="1">
                <a:latin typeface="Times New Roman"/>
                <a:ea typeface="微软雅黑" pitchFamily="34" charset="-122"/>
                <a:cs typeface="Courier New"/>
              </a:rPr>
              <a:t>NaOH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溶液的体积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y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比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x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Times New Roman"/>
              </a:rPr>
              <a:t>大。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178090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8347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9391" y="996953"/>
            <a:ext cx="4062609" cy="2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文本框 4"/>
          <p:cNvSpPr txBox="1">
            <a:spLocks noChangeArrowheads="1"/>
          </p:cNvSpPr>
          <p:nvPr/>
        </p:nvSpPr>
        <p:spPr bwMode="auto">
          <a:xfrm>
            <a:off x="4586514" y="2963865"/>
            <a:ext cx="370571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fontAlgn="base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fontAlgn="base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fontAlgn="base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fontAlgn="base">
              <a:spcAft>
                <a:spcPct val="0"/>
              </a:spcAft>
              <a:buFont typeface="Arial" charset="0"/>
              <a:defRPr sz="13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r" eaLnBrk="1" hangingPunct="1"/>
            <a:r>
              <a:rPr lang="zh-CN" altLang="en-US" sz="6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舒体_GBK" pitchFamily="65" charset="-122"/>
                <a:ea typeface="方正舒体_GBK" pitchFamily="65" charset="-122"/>
              </a:rPr>
              <a:t>助你进步</a:t>
            </a:r>
            <a:r>
              <a:rPr lang="en-US" altLang="zh-CN" sz="6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舒体_GBK" pitchFamily="65" charset="-122"/>
                <a:ea typeface="方正舒体_GBK" pitchFamily="65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8890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510765" y="1161175"/>
            <a:ext cx="11196551" cy="39693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altLang="zh-CN" sz="2800" b="1" kern="100" spc="-50" dirty="0" err="1">
                <a:latin typeface="Times New Roman"/>
                <a:ea typeface="微软雅黑" pitchFamily="34" charset="-122"/>
                <a:cs typeface="Courier New"/>
              </a:rPr>
              <a:t>HCl</a:t>
            </a:r>
            <a:r>
              <a:rPr lang="zh-CN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为强电解质，</a:t>
            </a:r>
            <a:r>
              <a:rPr lang="en-US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CH</a:t>
            </a:r>
            <a:r>
              <a:rPr lang="en-US" altLang="zh-CN" sz="2800" b="1" kern="100" spc="-50" baseline="-25000" dirty="0">
                <a:latin typeface="Times New Roman"/>
                <a:ea typeface="微软雅黑" pitchFamily="34" charset="-122"/>
                <a:cs typeface="Courier New"/>
              </a:rPr>
              <a:t>3</a:t>
            </a:r>
            <a:r>
              <a:rPr lang="en-US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COOH</a:t>
            </a:r>
            <a:r>
              <a:rPr lang="zh-CN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为弱电解质，滴加</a:t>
            </a:r>
            <a:r>
              <a:rPr lang="en-US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NH</a:t>
            </a:r>
            <a:r>
              <a:rPr lang="en-US" altLang="zh-CN" sz="2800" b="1" kern="100" spc="-50" baseline="-25000" dirty="0">
                <a:latin typeface="Times New Roman"/>
                <a:ea typeface="微软雅黑" pitchFamily="34" charset="-122"/>
                <a:cs typeface="Courier New"/>
              </a:rPr>
              <a:t>3</a:t>
            </a:r>
            <a:r>
              <a:rPr lang="en-US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·H</a:t>
            </a:r>
            <a:r>
              <a:rPr lang="en-US" altLang="zh-CN" sz="2800" b="1" kern="100" spc="-50" baseline="-25000" dirty="0">
                <a:latin typeface="Times New Roman"/>
                <a:ea typeface="微软雅黑" pitchFamily="34" charset="-122"/>
                <a:cs typeface="Courier New"/>
              </a:rPr>
              <a:t>2</a:t>
            </a:r>
            <a:r>
              <a:rPr lang="en-US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O</a:t>
            </a:r>
            <a:r>
              <a:rPr lang="zh-CN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，先与</a:t>
            </a:r>
            <a:r>
              <a:rPr lang="en-US" altLang="zh-CN" sz="2800" b="1" kern="100" spc="-50" dirty="0" err="1">
                <a:latin typeface="Times New Roman"/>
                <a:ea typeface="微软雅黑" pitchFamily="34" charset="-122"/>
                <a:cs typeface="Courier New"/>
              </a:rPr>
              <a:t>HCl</a:t>
            </a:r>
            <a:r>
              <a:rPr lang="zh-CN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反应，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Courier New"/>
              </a:rPr>
              <a:t>生成同样为强电解质的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NH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4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Cl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Courier New"/>
              </a:rPr>
              <a:t>，但溶液体积不断增大，溶液稀释，所以电导率下降。当</a:t>
            </a:r>
            <a:r>
              <a:rPr lang="en-US" altLang="zh-CN" sz="2800" b="1" kern="100" dirty="0" err="1">
                <a:latin typeface="Times New Roman"/>
                <a:ea typeface="微软雅黑" pitchFamily="34" charset="-122"/>
                <a:cs typeface="Courier New"/>
              </a:rPr>
              <a:t>HCl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Courier New"/>
              </a:rPr>
              <a:t>被中和完后，继续与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CH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3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COOH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Courier New"/>
              </a:rPr>
              <a:t>弱电解质反应，生成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CH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3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COONH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4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Courier New"/>
              </a:rPr>
              <a:t>，为强电解质，所以电导率增大。</a:t>
            </a:r>
            <a:r>
              <a:rPr lang="en-US" altLang="zh-CN" sz="2800" b="1" kern="100" dirty="0" err="1">
                <a:latin typeface="Times New Roman"/>
                <a:ea typeface="微软雅黑" pitchFamily="34" charset="-122"/>
                <a:cs typeface="Courier New"/>
              </a:rPr>
              <a:t>HCl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Courier New"/>
              </a:rPr>
              <a:t>与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CH</a:t>
            </a:r>
            <a:r>
              <a:rPr lang="en-US" altLang="zh-CN" sz="2800" b="1" kern="100" baseline="-25000" dirty="0">
                <a:latin typeface="Times New Roman"/>
                <a:ea typeface="微软雅黑" pitchFamily="34" charset="-122"/>
                <a:cs typeface="Courier New"/>
              </a:rPr>
              <a:t>3</a:t>
            </a:r>
            <a:r>
              <a:rPr lang="en-US" altLang="zh-CN" sz="2800" b="1" kern="100" dirty="0">
                <a:latin typeface="Times New Roman"/>
                <a:ea typeface="微软雅黑" pitchFamily="34" charset="-122"/>
                <a:cs typeface="Courier New"/>
              </a:rPr>
              <a:t>COOH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Courier New"/>
              </a:rPr>
              <a:t>均反应</a:t>
            </a:r>
            <a:r>
              <a:rPr lang="zh-CN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完后，继续滴加弱电解质</a:t>
            </a:r>
            <a:r>
              <a:rPr lang="en-US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NH</a:t>
            </a:r>
            <a:r>
              <a:rPr lang="en-US" altLang="zh-CN" sz="2800" b="1" kern="100" spc="-50" baseline="-25000" dirty="0">
                <a:latin typeface="Times New Roman"/>
                <a:ea typeface="微软雅黑" pitchFamily="34" charset="-122"/>
                <a:cs typeface="Courier New"/>
              </a:rPr>
              <a:t>3</a:t>
            </a:r>
            <a:r>
              <a:rPr lang="en-US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·H</a:t>
            </a:r>
            <a:r>
              <a:rPr lang="en-US" altLang="zh-CN" sz="2800" b="1" kern="100" spc="-50" baseline="-25000" dirty="0">
                <a:latin typeface="Times New Roman"/>
                <a:ea typeface="微软雅黑" pitchFamily="34" charset="-122"/>
                <a:cs typeface="Courier New"/>
              </a:rPr>
              <a:t>2</a:t>
            </a:r>
            <a:r>
              <a:rPr lang="en-US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O</a:t>
            </a:r>
            <a:r>
              <a:rPr lang="zh-CN" altLang="zh-CN" sz="2800" b="1" kern="100" spc="-50" dirty="0">
                <a:latin typeface="Times New Roman"/>
                <a:ea typeface="微软雅黑" pitchFamily="34" charset="-122"/>
                <a:cs typeface="Courier New"/>
              </a:rPr>
              <a:t>，电导率变化不大，因为溶液被稀释，</a:t>
            </a:r>
            <a:r>
              <a:rPr lang="zh-CN" altLang="zh-CN" sz="2800" b="1" kern="100" dirty="0">
                <a:latin typeface="Times New Roman"/>
                <a:ea typeface="微软雅黑" pitchFamily="34" charset="-122"/>
                <a:cs typeface="Courier New"/>
              </a:rPr>
              <a:t>有下降趋势。</a:t>
            </a:r>
            <a:endParaRPr lang="zh-CN" altLang="zh-CN" sz="1050" b="1" kern="100" dirty="0">
              <a:effectLst/>
              <a:latin typeface="微软雅黑" pitchFamily="34" charset="-122"/>
              <a:ea typeface="微软雅黑" pitchFamily="34" charset="-122"/>
              <a:cs typeface="Courier New"/>
            </a:endParaRPr>
          </a:p>
        </p:txBody>
      </p:sp>
    </p:spTree>
    <p:extLst>
      <p:ext uri="{BB962C8B-B14F-4D97-AF65-F5344CB8AC3E}">
        <p14:creationId xmlns:p14="http://schemas.microsoft.com/office/powerpoint/2010/main" val="5474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暗香扑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53b61e8296919</Template>
  <TotalTime>13507</TotalTime>
  <Words>1574</Words>
  <Application>Microsoft Office PowerPoint</Application>
  <PresentationFormat>自定义</PresentationFormat>
  <Paragraphs>275</Paragraphs>
  <Slides>29</Slides>
  <Notes>2</Notes>
  <HiddenSlides>0</HiddenSlides>
  <MMClips>0</MMClips>
  <ScaleCrop>false</ScaleCrop>
  <HeadingPairs>
    <vt:vector size="6" baseType="variant">
      <vt:variant>
        <vt:lpstr>主题</vt:lpstr>
      </vt:variant>
      <vt:variant>
        <vt:i4>2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29</vt:i4>
      </vt:variant>
    </vt:vector>
  </HeadingPairs>
  <TitlesOfParts>
    <vt:vector size="33" baseType="lpstr">
      <vt:lpstr>Office 主题</vt:lpstr>
      <vt:lpstr>1_Office 主题</vt:lpstr>
      <vt:lpstr>文档</vt:lpstr>
      <vt:lpstr>Equation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qq</cp:lastModifiedBy>
  <cp:revision>1002</cp:revision>
  <cp:lastPrinted>2017-08-21T01:02:26Z</cp:lastPrinted>
  <dcterms:created xsi:type="dcterms:W3CDTF">2013-04-17T01:49:27Z</dcterms:created>
  <dcterms:modified xsi:type="dcterms:W3CDTF">2018-12-27T13:04:55Z</dcterms:modified>
</cp:coreProperties>
</file>