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88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9" r:id="rId20"/>
    <p:sldId id="274" r:id="rId21"/>
    <p:sldId id="275" r:id="rId22"/>
    <p:sldId id="276" r:id="rId23"/>
    <p:sldId id="277" r:id="rId24"/>
    <p:sldId id="278" r:id="rId25"/>
    <p:sldId id="279" r:id="rId26"/>
    <p:sldId id="290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2683C-069E-4645-8DA7-96266611AF6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9134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867EA-A5C2-4443-8698-53D9511F840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5381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EE659-5724-41A4-A711-3F0811C4A7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62711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198A8-5747-4916-8B73-35B4BEAE0B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66051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CB8B7-338B-42CF-A545-2C65F3C6D4F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2923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8EF23-E844-4B4B-A7CD-E7A2170C125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9101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966EC-306B-4A4C-B098-91F57F78F5C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6749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135B9-8CA5-425E-8E2E-7C4B2DE03E1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66712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389A6-418D-452C-B940-263EAEC982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152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B2CC0-4853-4D31-B2A8-1C8E906DAD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585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F6CCF-09B5-46AA-BE90-FD3EC6C348B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68996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E16EF0F-DC2A-4694-ACD8-C0F9D88915F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&#37240;&#38632;&#30340;&#21407;&#29702;.asf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73&#38156;&#12289;&#38108;&#12289;&#31232;&#30827;&#37240;&#21407;&#30005;&#27744;&#21453;&#24212;&#21407;&#29702;.m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audio" Target="../media/audio2.wav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3.png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74&#27700;&#26524;&#30005;&#27744;&#8212;&#21407;&#30005;&#27744;&#21453;&#24212;&#35013;&#32622;&#35774;&#35745;.m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7.png"/><Relationship Id="rId5" Type="http://schemas.openxmlformats.org/officeDocument/2006/relationships/oleObject" Target="../embeddings/oleObject7.bin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file:///D:\&#24352;&#20255;&#25152;&#26377;&#30340;&#24494;&#35838;\&#39640;&#19968;&#21270;&#23398;\&#24517;&#20462;&#20108;\&#29123;&#26009;&#30005;&#27744;&#30005;&#26497;&#21453;&#24212;&#24335;&#30340;&#20070;&#20889;.pptx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&#26085;&#26412;&#27700;&#20451;&#30149;&#21450;&#20854;&#23427;&#22240;&#27745;&#26579;&#23548;&#33268;&#30340;&#30142;&#30149;.flv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hyperlink" Target="&#30475;&#19981;&#35265;&#30340;&#23041;&#32961;2&#20108;&#22081;&#33521;.mp4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梅雁水电---丙村水电站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4932363" cy="304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68313" y="4149725"/>
            <a:ext cx="2209800" cy="701675"/>
          </a:xfrm>
          <a:prstGeom prst="rect">
            <a:avLst/>
          </a:prstGeom>
          <a:solidFill>
            <a:schemeClr val="accent1">
              <a:alpha val="47842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ea typeface="黑体" panose="02010609060101010101" pitchFamily="49" charset="-122"/>
              </a:rPr>
              <a:t>水电站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39750" y="404813"/>
            <a:ext cx="8353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ea typeface="黑体" panose="02010609060101010101" pitchFamily="49" charset="-122"/>
              </a:rPr>
              <a:t>直接从自然界</a:t>
            </a:r>
            <a:r>
              <a:rPr lang="zh-CN" altLang="en-US" sz="3600" b="1">
                <a:solidFill>
                  <a:srgbClr val="FF0066"/>
                </a:solidFill>
                <a:ea typeface="黑体" panose="02010609060101010101" pitchFamily="49" charset="-122"/>
              </a:rPr>
              <a:t>取得</a:t>
            </a:r>
            <a:r>
              <a:rPr lang="zh-CN" altLang="en-US" sz="3600" b="1">
                <a:ea typeface="黑体" panose="02010609060101010101" pitchFamily="49" charset="-122"/>
              </a:rPr>
              <a:t>的能源称为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pitchFamily="49" charset="-122"/>
              </a:rPr>
              <a:t>一次能源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627313" y="4292600"/>
            <a:ext cx="6121400" cy="223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化石燃料（煤、石油、天然气）、</a:t>
            </a:r>
          </a:p>
          <a:p>
            <a:pPr algn="ctr"/>
            <a:r>
              <a:rPr lang="zh-CN" altLang="en-U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核能、生物质能、水能、风能、</a:t>
            </a:r>
          </a:p>
          <a:p>
            <a:pPr algn="ctr"/>
            <a:r>
              <a:rPr lang="zh-CN" altLang="en-U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太阳能、地热能、海洋能、潮汐能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how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76825" cy="367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076825" y="333375"/>
            <a:ext cx="4067175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accent2"/>
                </a:solidFill>
                <a:ea typeface="幼圆" panose="02010509060101010101" pitchFamily="49" charset="-122"/>
              </a:rPr>
              <a:t>       </a:t>
            </a:r>
            <a:r>
              <a:rPr lang="zh-CN" altLang="en-US" sz="3200" b="1">
                <a:ea typeface="幼圆" panose="02010509060101010101" pitchFamily="49" charset="-122"/>
              </a:rPr>
              <a:t>电能是现代社会中应用最广泛、使用最方便、污染最小的一种二次能源，又称为电力。</a:t>
            </a: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042988" y="4221163"/>
            <a:ext cx="68580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电力、蒸汽、煤气、汽油、柴油、</a:t>
            </a:r>
          </a:p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重油、液化石油气、酒精、沼气、</a:t>
            </a:r>
          </a:p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氢气、焦炭</a:t>
            </a: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563938" y="5829300"/>
            <a:ext cx="1828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二次能源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_large_wZjI_77e5000296e62d0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711827e-ff32-4e58-bdc6-89abbdfa1b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800"/>
            <a:ext cx="48006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6096000"/>
            <a:ext cx="4495800" cy="7620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b="1" smtClean="0">
                <a:solidFill>
                  <a:srgbClr val="FF0000"/>
                </a:solidFill>
              </a:rPr>
              <a:t>中国馆采用太阳能发电</a:t>
            </a:r>
            <a:r>
              <a:rPr lang="zh-CN" altLang="en-US" sz="2000" b="1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7173" name="Picture 5" descr="d002b34b7f9e59a583025c4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800"/>
            <a:ext cx="4343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6248400" y="4114800"/>
            <a:ext cx="2133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核电站</a:t>
            </a:r>
          </a:p>
        </p:txBody>
      </p:sp>
      <p:pic>
        <p:nvPicPr>
          <p:cNvPr id="7175" name="Picture 7" descr="按此在新窗口浏览图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0"/>
            <a:ext cx="44196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水力发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006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  <p:bldP spid="71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28600" y="990600"/>
            <a:ext cx="7239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电能（电力）：二次能源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28600" y="1828800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一次能源和二次能源</a:t>
            </a:r>
            <a:r>
              <a:rPr lang="en-US" altLang="zh-CN" sz="3200" b="1">
                <a:solidFill>
                  <a:srgbClr val="FF0000"/>
                </a:solidFill>
              </a:rPr>
              <a:t>P39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819400"/>
            <a:ext cx="4537075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228600"/>
            <a:ext cx="6858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一、化学能与电能的相互转化</a:t>
            </a:r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685800" y="5562600"/>
            <a:ext cx="7391400" cy="1100138"/>
            <a:chOff x="240" y="3312"/>
            <a:chExt cx="4656" cy="693"/>
          </a:xfrm>
        </p:grpSpPr>
        <p:sp>
          <p:nvSpPr>
            <p:cNvPr id="5147" name="Text Box 7"/>
            <p:cNvSpPr txBox="1">
              <a:spLocks noChangeArrowheads="1"/>
            </p:cNvSpPr>
            <p:nvPr/>
          </p:nvSpPr>
          <p:spPr bwMode="auto">
            <a:xfrm>
              <a:off x="1152" y="3499"/>
              <a:ext cx="374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kumimoji="1" lang="zh-CN" altLang="zh-CN" sz="2800" b="1">
                <a:solidFill>
                  <a:srgbClr val="FF0000"/>
                </a:solidFill>
                <a:latin typeface="宋体" panose="02010600030101010101" pitchFamily="2" charset="-122"/>
              </a:endParaRPr>
            </a:p>
          </p:txBody>
        </p:sp>
        <p:graphicFrame>
          <p:nvGraphicFramePr>
            <p:cNvPr id="5148" name="Object 8"/>
            <p:cNvGraphicFramePr>
              <a:graphicFrameLocks noChangeAspect="1"/>
            </p:cNvGraphicFramePr>
            <p:nvPr/>
          </p:nvGraphicFramePr>
          <p:xfrm>
            <a:off x="240" y="3312"/>
            <a:ext cx="768" cy="6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78" name="剪辑" r:id="rId4" imgW="3717925" imgH="3352800" progId="MS_ClipArt_Gallery.2">
                    <p:embed/>
                  </p:oleObj>
                </mc:Choice>
                <mc:Fallback>
                  <p:oleObj name="剪辑" r:id="rId4" imgW="3717925" imgH="3352800" progId="MS_ClipArt_Gallery.2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" y="3312"/>
                          <a:ext cx="768" cy="6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5292725" y="981075"/>
            <a:ext cx="3455988" cy="1800225"/>
          </a:xfrm>
          <a:prstGeom prst="wedgeRectCallout">
            <a:avLst>
              <a:gd name="adj1" fmla="val -41870"/>
              <a:gd name="adj2" fmla="val 63051"/>
            </a:avLst>
          </a:prstGeom>
          <a:solidFill>
            <a:srgbClr val="BDDE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/>
              <a:t>利用煤、石油、天然气等自然界蕴藏极为丰富的化石燃料来发电称为</a:t>
            </a:r>
            <a:r>
              <a:rPr lang="zh-CN" altLang="en-US" sz="2800" b="1">
                <a:solidFill>
                  <a:srgbClr val="FF0000"/>
                </a:solidFill>
              </a:rPr>
              <a:t>火力发电</a:t>
            </a:r>
            <a:r>
              <a:rPr lang="zh-CN" altLang="en-US" sz="2800"/>
              <a:t>。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981200" y="5867400"/>
            <a:ext cx="655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FF"/>
                </a:solidFill>
              </a:rPr>
              <a:t>估计在</a:t>
            </a:r>
            <a:r>
              <a:rPr lang="en-US" altLang="zh-CN" sz="3600" b="1">
                <a:solidFill>
                  <a:srgbClr val="FF00FF"/>
                </a:solidFill>
              </a:rPr>
              <a:t>2050</a:t>
            </a:r>
            <a:r>
              <a:rPr lang="zh-CN" altLang="en-US" sz="3600" b="1">
                <a:solidFill>
                  <a:srgbClr val="FF00FF"/>
                </a:solidFill>
              </a:rPr>
              <a:t>年火电仍居首位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0" y="6597650"/>
            <a:ext cx="9144000" cy="260350"/>
            <a:chOff x="0" y="1117"/>
            <a:chExt cx="5553" cy="136"/>
          </a:xfrm>
        </p:grpSpPr>
        <p:grpSp>
          <p:nvGrpSpPr>
            <p:cNvPr id="5139" name="Group 12"/>
            <p:cNvGrpSpPr>
              <a:grpSpLocks/>
            </p:cNvGrpSpPr>
            <p:nvPr/>
          </p:nvGrpSpPr>
          <p:grpSpPr bwMode="auto">
            <a:xfrm>
              <a:off x="0" y="1117"/>
              <a:ext cx="2809" cy="136"/>
              <a:chOff x="431" y="346"/>
              <a:chExt cx="5805" cy="227"/>
            </a:xfrm>
          </p:grpSpPr>
          <p:pic>
            <p:nvPicPr>
              <p:cNvPr id="5144" name="Picture 13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31" y="391"/>
                <a:ext cx="2586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145" name="Picture 14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014" y="391"/>
                <a:ext cx="2222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5146" name="Picture 15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372" r="42354" b="-24725"/>
              <a:stretch>
                <a:fillRect/>
              </a:stretch>
            </p:blipFill>
            <p:spPr bwMode="auto">
              <a:xfrm flipV="1">
                <a:off x="2971" y="346"/>
                <a:ext cx="1090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40" name="Group 16"/>
            <p:cNvGrpSpPr>
              <a:grpSpLocks/>
            </p:cNvGrpSpPr>
            <p:nvPr/>
          </p:nvGrpSpPr>
          <p:grpSpPr bwMode="auto">
            <a:xfrm>
              <a:off x="2744" y="1117"/>
              <a:ext cx="2809" cy="136"/>
              <a:chOff x="431" y="346"/>
              <a:chExt cx="5805" cy="227"/>
            </a:xfrm>
          </p:grpSpPr>
          <p:pic>
            <p:nvPicPr>
              <p:cNvPr id="5141" name="Picture 17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31" y="391"/>
                <a:ext cx="2586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142" name="Picture 18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014" y="391"/>
                <a:ext cx="2222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5143" name="Picture 19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372" r="42354" b="-24725"/>
              <a:stretch>
                <a:fillRect/>
              </a:stretch>
            </p:blipFill>
            <p:spPr bwMode="auto">
              <a:xfrm flipV="1">
                <a:off x="2971" y="346"/>
                <a:ext cx="1090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0" y="0"/>
            <a:ext cx="9144000" cy="260350"/>
            <a:chOff x="0" y="1117"/>
            <a:chExt cx="5553" cy="136"/>
          </a:xfrm>
        </p:grpSpPr>
        <p:grpSp>
          <p:nvGrpSpPr>
            <p:cNvPr id="5131" name="Group 21"/>
            <p:cNvGrpSpPr>
              <a:grpSpLocks/>
            </p:cNvGrpSpPr>
            <p:nvPr/>
          </p:nvGrpSpPr>
          <p:grpSpPr bwMode="auto">
            <a:xfrm>
              <a:off x="0" y="1117"/>
              <a:ext cx="2809" cy="136"/>
              <a:chOff x="431" y="346"/>
              <a:chExt cx="5805" cy="227"/>
            </a:xfrm>
          </p:grpSpPr>
          <p:pic>
            <p:nvPicPr>
              <p:cNvPr id="5136" name="Picture 22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31" y="391"/>
                <a:ext cx="2586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137" name="Picture 23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014" y="391"/>
                <a:ext cx="2222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5138" name="Picture 24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372" r="42354" b="-24725"/>
              <a:stretch>
                <a:fillRect/>
              </a:stretch>
            </p:blipFill>
            <p:spPr bwMode="auto">
              <a:xfrm flipV="1">
                <a:off x="2971" y="346"/>
                <a:ext cx="1090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5132" name="Group 25"/>
            <p:cNvGrpSpPr>
              <a:grpSpLocks/>
            </p:cNvGrpSpPr>
            <p:nvPr/>
          </p:nvGrpSpPr>
          <p:grpSpPr bwMode="auto">
            <a:xfrm>
              <a:off x="2744" y="1117"/>
              <a:ext cx="2809" cy="136"/>
              <a:chOff x="431" y="346"/>
              <a:chExt cx="5805" cy="227"/>
            </a:xfrm>
          </p:grpSpPr>
          <p:pic>
            <p:nvPicPr>
              <p:cNvPr id="5133" name="Picture 26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31" y="391"/>
                <a:ext cx="2586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134" name="Picture 27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4014" y="391"/>
                <a:ext cx="2222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5135" name="Picture 28" descr="9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372" r="42354" b="-24725"/>
              <a:stretch>
                <a:fillRect/>
              </a:stretch>
            </p:blipFill>
            <p:spPr bwMode="auto">
              <a:xfrm flipV="1">
                <a:off x="2971" y="346"/>
                <a:ext cx="1090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autoUpdateAnimBg="0"/>
      <p:bldP spid="5129" grpId="0" animBg="1"/>
      <p:bldP spid="51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569325" cy="594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想一想：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3200" b="1">
                <a:solidFill>
                  <a:srgbClr val="FF5050"/>
                </a:solidFill>
                <a:latin typeface="Times New Roman" panose="02020603050405020304" pitchFamily="18" charset="0"/>
              </a:rPr>
              <a:t>电流</a:t>
            </a:r>
            <a:r>
              <a:rPr kumimoji="1" lang="zh-CN" altLang="en-US" sz="3200" b="1">
                <a:latin typeface="Times New Roman" panose="02020603050405020304" pitchFamily="18" charset="0"/>
              </a:rPr>
              <a:t>是如何形成的？</a:t>
            </a:r>
          </a:p>
          <a:p>
            <a:pPr eaLnBrk="1" hangingPunct="1">
              <a:spcBef>
                <a:spcPct val="50000"/>
              </a:spcBef>
            </a:pPr>
            <a:endParaRPr kumimoji="1" lang="zh-CN" altLang="en-US" sz="3200" b="1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3200" b="1">
                <a:solidFill>
                  <a:srgbClr val="FF5050"/>
                </a:solidFill>
                <a:latin typeface="Times New Roman" panose="02020603050405020304" pitchFamily="18" charset="0"/>
              </a:rPr>
              <a:t>火力发电</a:t>
            </a:r>
            <a:r>
              <a:rPr kumimoji="1" lang="zh-CN" altLang="en-US" sz="3200" b="1">
                <a:latin typeface="Times New Roman" panose="02020603050405020304" pitchFamily="18" charset="0"/>
              </a:rPr>
              <a:t>的原理是什么？</a:t>
            </a:r>
          </a:p>
          <a:p>
            <a:pPr eaLnBrk="1" hangingPunct="1">
              <a:spcBef>
                <a:spcPct val="50000"/>
              </a:spcBef>
            </a:pPr>
            <a:endParaRPr kumimoji="1" lang="zh-CN" altLang="en-US" sz="3200" b="1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endParaRPr kumimoji="1" lang="zh-CN" altLang="en-US" sz="3200" b="1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、若将氧化还原反应中的电子转移形成电流，则化学能就可转化为电能。有没有能将化学能直接转化成电能的装置？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411413" y="1773238"/>
            <a:ext cx="46815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FF5050"/>
                </a:solidFill>
                <a:latin typeface="Times New Roman" panose="02020603050405020304" pitchFamily="18" charset="0"/>
              </a:rPr>
              <a:t>带电粒子定向移动形成电流</a:t>
            </a: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68313" y="2997200"/>
            <a:ext cx="8064500" cy="735013"/>
            <a:chOff x="295" y="1525"/>
            <a:chExt cx="5080" cy="463"/>
          </a:xfrm>
        </p:grpSpPr>
        <p:sp>
          <p:nvSpPr>
            <p:cNvPr id="6155" name="Text Box 5"/>
            <p:cNvSpPr txBox="1">
              <a:spLocks noChangeArrowheads="1"/>
            </p:cNvSpPr>
            <p:nvPr/>
          </p:nvSpPr>
          <p:spPr bwMode="auto">
            <a:xfrm>
              <a:off x="295" y="1661"/>
              <a:ext cx="508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化学能          热能             机械能                   电能</a:t>
              </a:r>
            </a:p>
          </p:txBody>
        </p:sp>
        <p:sp>
          <p:nvSpPr>
            <p:cNvPr id="2" name="Line 6"/>
            <p:cNvSpPr>
              <a:spLocks noChangeShapeType="1"/>
            </p:cNvSpPr>
            <p:nvPr/>
          </p:nvSpPr>
          <p:spPr bwMode="auto">
            <a:xfrm>
              <a:off x="1066" y="1842"/>
              <a:ext cx="453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" name="Line 7"/>
            <p:cNvSpPr>
              <a:spLocks noChangeShapeType="1"/>
            </p:cNvSpPr>
            <p:nvPr/>
          </p:nvSpPr>
          <p:spPr bwMode="auto">
            <a:xfrm>
              <a:off x="2154" y="1842"/>
              <a:ext cx="453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Line 8"/>
            <p:cNvSpPr>
              <a:spLocks noChangeShapeType="1"/>
            </p:cNvSpPr>
            <p:nvPr/>
          </p:nvSpPr>
          <p:spPr bwMode="auto">
            <a:xfrm>
              <a:off x="3560" y="1797"/>
              <a:ext cx="77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9" name="Text Box 9"/>
            <p:cNvSpPr txBox="1">
              <a:spLocks noChangeArrowheads="1"/>
            </p:cNvSpPr>
            <p:nvPr/>
          </p:nvSpPr>
          <p:spPr bwMode="auto">
            <a:xfrm>
              <a:off x="1020" y="1570"/>
              <a:ext cx="63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00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燃烧</a:t>
              </a:r>
            </a:p>
          </p:txBody>
        </p:sp>
        <p:sp>
          <p:nvSpPr>
            <p:cNvPr id="6160" name="Text Box 10"/>
            <p:cNvSpPr txBox="1">
              <a:spLocks noChangeArrowheads="1"/>
            </p:cNvSpPr>
            <p:nvPr/>
          </p:nvSpPr>
          <p:spPr bwMode="auto">
            <a:xfrm>
              <a:off x="2109" y="1570"/>
              <a:ext cx="5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蒸汽</a:t>
              </a:r>
            </a:p>
          </p:txBody>
        </p:sp>
        <p:sp>
          <p:nvSpPr>
            <p:cNvPr id="4" name="Text Box 11"/>
            <p:cNvSpPr txBox="1">
              <a:spLocks noChangeArrowheads="1"/>
            </p:cNvSpPr>
            <p:nvPr/>
          </p:nvSpPr>
          <p:spPr bwMode="auto">
            <a:xfrm>
              <a:off x="3470" y="1525"/>
              <a:ext cx="77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发电机</a:t>
              </a:r>
            </a:p>
          </p:txBody>
        </p:sp>
      </p:grp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5003800" y="5876925"/>
            <a:ext cx="28813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各种各样的电池</a:t>
            </a:r>
          </a:p>
        </p:txBody>
      </p:sp>
      <p:grpSp>
        <p:nvGrpSpPr>
          <p:cNvPr id="6157" name="Group 13"/>
          <p:cNvGrpSpPr>
            <a:grpSpLocks/>
          </p:cNvGrpSpPr>
          <p:nvPr/>
        </p:nvGrpSpPr>
        <p:grpSpPr bwMode="auto">
          <a:xfrm>
            <a:off x="900113" y="3500438"/>
            <a:ext cx="6840537" cy="1152525"/>
            <a:chOff x="385" y="2387"/>
            <a:chExt cx="4582" cy="635"/>
          </a:xfrm>
        </p:grpSpPr>
        <p:sp>
          <p:nvSpPr>
            <p:cNvPr id="6152" name="Line 14"/>
            <p:cNvSpPr>
              <a:spLocks noChangeShapeType="1"/>
            </p:cNvSpPr>
            <p:nvPr/>
          </p:nvSpPr>
          <p:spPr bwMode="auto">
            <a:xfrm>
              <a:off x="385" y="2432"/>
              <a:ext cx="0" cy="544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53" name="Line 15"/>
            <p:cNvSpPr>
              <a:spLocks noChangeShapeType="1"/>
            </p:cNvSpPr>
            <p:nvPr/>
          </p:nvSpPr>
          <p:spPr bwMode="auto">
            <a:xfrm>
              <a:off x="385" y="2976"/>
              <a:ext cx="4582" cy="46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54" name="Line 16"/>
            <p:cNvSpPr>
              <a:spLocks noChangeShapeType="1"/>
            </p:cNvSpPr>
            <p:nvPr/>
          </p:nvSpPr>
          <p:spPr bwMode="auto">
            <a:xfrm flipV="1">
              <a:off x="4967" y="2387"/>
              <a:ext cx="0" cy="635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971550" y="4149725"/>
            <a:ext cx="741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 type="none" w="med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</a:rPr>
              <a:t>经</a:t>
            </a:r>
            <a:r>
              <a:rPr lang="zh-CN" altLang="en-US" b="1" u="sng">
                <a:solidFill>
                  <a:srgbClr val="0000FF"/>
                </a:solidFill>
              </a:rPr>
              <a:t>多次</a:t>
            </a:r>
            <a:r>
              <a:rPr lang="zh-CN" altLang="en-US" b="1">
                <a:solidFill>
                  <a:srgbClr val="0000FF"/>
                </a:solidFill>
              </a:rPr>
              <a:t>转换，能量损耗大，燃料的</a:t>
            </a:r>
            <a:r>
              <a:rPr lang="zh-CN" altLang="en-US" b="1">
                <a:solidFill>
                  <a:srgbClr val="0033CC"/>
                </a:solidFill>
              </a:rPr>
              <a:t>利用率低</a:t>
            </a:r>
            <a:r>
              <a:rPr lang="zh-CN" altLang="en-US" b="1">
                <a:solidFill>
                  <a:srgbClr val="0000FF"/>
                </a:solidFill>
              </a:rPr>
              <a:t>； </a:t>
            </a:r>
            <a:r>
              <a:rPr lang="zh-CN" altLang="en-US" b="1">
                <a:solidFill>
                  <a:srgbClr val="0000FF"/>
                </a:solidFill>
                <a:hlinkClick r:id="rId2" action="ppaction://hlinkfile"/>
              </a:rPr>
              <a:t>环境污染</a:t>
            </a:r>
            <a:r>
              <a:rPr lang="zh-CN" altLang="en-US" b="1">
                <a:solidFill>
                  <a:srgbClr val="0000FF"/>
                </a:solidFill>
              </a:rPr>
              <a:t>严重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7129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</a:rPr>
              <a:t>1</a:t>
            </a:r>
            <a:r>
              <a:rPr lang="zh-CN" altLang="en-US" sz="3600" b="1">
                <a:solidFill>
                  <a:srgbClr val="FF0000"/>
                </a:solidFill>
              </a:rPr>
              <a:t>、原电池：化学能　　　    电能</a:t>
            </a:r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4292600" y="620713"/>
            <a:ext cx="1719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516688" y="333375"/>
            <a:ext cx="20875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</a:rPr>
              <a:t>     </a:t>
            </a:r>
            <a:r>
              <a:rPr lang="zh-CN" altLang="en-US" sz="3600" b="1">
                <a:solidFill>
                  <a:srgbClr val="FF0000"/>
                </a:solidFill>
              </a:rPr>
              <a:t>？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877050" y="576263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2000" b="1">
              <a:solidFill>
                <a:srgbClr val="663300"/>
              </a:solidFill>
            </a:endParaRPr>
          </a:p>
        </p:txBody>
      </p:sp>
      <p:pic>
        <p:nvPicPr>
          <p:cNvPr id="7174" name="Picture 6" descr="实物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52525"/>
            <a:ext cx="6985000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675061"/>
              </p:ext>
            </p:extLst>
          </p:nvPr>
        </p:nvGraphicFramePr>
        <p:xfrm>
          <a:off x="179388" y="1798638"/>
          <a:ext cx="6480175" cy="4479924"/>
        </p:xfrm>
        <a:graphic>
          <a:graphicData uri="http://schemas.openxmlformats.org/drawingml/2006/table">
            <a:tbl>
              <a:tblPr/>
              <a:tblGrid>
                <a:gridCol w="3430587"/>
                <a:gridCol w="3049588"/>
              </a:tblGrid>
              <a:tr h="6938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现象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铜片插入稀硫酸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44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锌片插入稀硫酸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46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hlinkClick r:id="rId2" action="ppaction://hlinkfile"/>
                        </a:rPr>
                        <a:t>锌片和铜片上端连接在一起插入稀硫酸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250825" y="333375"/>
            <a:ext cx="6227763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实验</a:t>
            </a:r>
            <a:r>
              <a:rPr kumimoji="1"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kumimoji="1"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：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用锌片、铜片、稀硫酸、烧杯、电流表、导线等按要求完成实验。</a:t>
            </a: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3851275" y="2708275"/>
            <a:ext cx="36004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铜片上无气泡</a:t>
            </a: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3779838" y="3573463"/>
            <a:ext cx="34559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CC0000"/>
                </a:solidFill>
                <a:latin typeface="Times New Roman" panose="02020603050405020304" pitchFamily="18" charset="0"/>
              </a:rPr>
              <a:t>锌片上有气泡</a:t>
            </a:r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3635375" y="4724400"/>
            <a:ext cx="2808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CC0000"/>
                </a:solidFill>
                <a:latin typeface="Times New Roman" panose="02020603050405020304" pitchFamily="18" charset="0"/>
              </a:rPr>
              <a:t>铜片上有气泡</a:t>
            </a:r>
            <a:r>
              <a:rPr kumimoji="1" lang="en-US" altLang="zh-CN" b="1">
                <a:solidFill>
                  <a:srgbClr val="CC0000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b="1">
                <a:solidFill>
                  <a:srgbClr val="CC0000"/>
                </a:solidFill>
              </a:rPr>
              <a:t> </a:t>
            </a:r>
            <a:r>
              <a:rPr lang="zh-CN" altLang="en-US" b="1">
                <a:solidFill>
                  <a:srgbClr val="CC0000"/>
                </a:solidFill>
              </a:rPr>
              <a:t>锌片溶解</a:t>
            </a:r>
            <a:r>
              <a:rPr lang="en-US" altLang="zh-CN" b="1">
                <a:solidFill>
                  <a:srgbClr val="CC0000"/>
                </a:solidFill>
              </a:rPr>
              <a:t>,</a:t>
            </a:r>
            <a:r>
              <a:rPr lang="zh-CN" altLang="en-US" b="1">
                <a:solidFill>
                  <a:srgbClr val="CC0000"/>
                </a:solidFill>
              </a:rPr>
              <a:t>电流表指针偏转</a:t>
            </a:r>
            <a:endParaRPr kumimoji="1"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6084888" y="5013325"/>
            <a:ext cx="18732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5400" b="1">
                <a:latin typeface="Times New Roman" panose="02020603050405020304" pitchFamily="18" charset="0"/>
              </a:rPr>
              <a:t>？</a:t>
            </a:r>
          </a:p>
        </p:txBody>
      </p:sp>
      <p:pic>
        <p:nvPicPr>
          <p:cNvPr id="8216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565400"/>
            <a:ext cx="1192212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549275"/>
            <a:ext cx="1192212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8" name="Picture 2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652963"/>
            <a:ext cx="12049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6" grpId="0" autoUpdateAnimBg="0"/>
      <p:bldP spid="9237" grpId="0" autoUpdateAnimBg="0"/>
      <p:bldP spid="9238" grpId="0" autoUpdateAnimBg="0"/>
      <p:bldP spid="923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1557338"/>
            <a:ext cx="9372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宋体" panose="02010600030101010101" pitchFamily="2" charset="-122"/>
              </a:rPr>
              <a:t>怎样才能使氧化还原反应中的电子定向移动？</a:t>
            </a:r>
          </a:p>
        </p:txBody>
      </p:sp>
      <p:grpSp>
        <p:nvGrpSpPr>
          <p:cNvPr id="10243" name="Group 3"/>
          <p:cNvGrpSpPr>
            <a:grpSpLocks/>
          </p:cNvGrpSpPr>
          <p:nvPr/>
        </p:nvGrpSpPr>
        <p:grpSpPr bwMode="auto">
          <a:xfrm>
            <a:off x="685800" y="762000"/>
            <a:ext cx="7543800" cy="641350"/>
            <a:chOff x="336" y="384"/>
            <a:chExt cx="4752" cy="404"/>
          </a:xfrm>
        </p:grpSpPr>
        <p:sp>
          <p:nvSpPr>
            <p:cNvPr id="9304" name="Text Box 4"/>
            <p:cNvSpPr txBox="1">
              <a:spLocks noChangeArrowheads="1"/>
            </p:cNvSpPr>
            <p:nvPr/>
          </p:nvSpPr>
          <p:spPr bwMode="auto">
            <a:xfrm>
              <a:off x="336" y="384"/>
              <a:ext cx="475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600" b="1">
                  <a:solidFill>
                    <a:srgbClr val="FF0000"/>
                  </a:solidFill>
                </a:rPr>
                <a:t>化学能　　　                    电能？</a:t>
              </a:r>
            </a:p>
          </p:txBody>
        </p:sp>
        <p:sp>
          <p:nvSpPr>
            <p:cNvPr id="9305" name="Line 5"/>
            <p:cNvSpPr>
              <a:spLocks noChangeShapeType="1"/>
            </p:cNvSpPr>
            <p:nvPr/>
          </p:nvSpPr>
          <p:spPr bwMode="auto">
            <a:xfrm>
              <a:off x="1392" y="624"/>
              <a:ext cx="225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438400" y="533400"/>
            <a:ext cx="3429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FF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FF00FF"/>
                </a:solidFill>
                <a:latin typeface="宋体" panose="02010600030101010101" pitchFamily="2" charset="-122"/>
              </a:rPr>
              <a:t>如何直接转化为</a:t>
            </a:r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228600" y="2420938"/>
            <a:ext cx="1666875" cy="2174875"/>
            <a:chOff x="144" y="2208"/>
            <a:chExt cx="1050" cy="1370"/>
          </a:xfrm>
        </p:grpSpPr>
        <p:grpSp>
          <p:nvGrpSpPr>
            <p:cNvPr id="9283" name="Group 8"/>
            <p:cNvGrpSpPr>
              <a:grpSpLocks/>
            </p:cNvGrpSpPr>
            <p:nvPr/>
          </p:nvGrpSpPr>
          <p:grpSpPr bwMode="auto">
            <a:xfrm>
              <a:off x="144" y="2208"/>
              <a:ext cx="1050" cy="1370"/>
              <a:chOff x="1383" y="550"/>
              <a:chExt cx="744" cy="1046"/>
            </a:xfrm>
          </p:grpSpPr>
          <p:sp>
            <p:nvSpPr>
              <p:cNvPr id="9287" name="Line 9"/>
              <p:cNvSpPr>
                <a:spLocks noChangeShapeType="1"/>
              </p:cNvSpPr>
              <p:nvPr/>
            </p:nvSpPr>
            <p:spPr bwMode="auto">
              <a:xfrm>
                <a:off x="1609" y="1238"/>
                <a:ext cx="45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88" name="Line 10"/>
              <p:cNvSpPr>
                <a:spLocks noChangeShapeType="1"/>
              </p:cNvSpPr>
              <p:nvPr/>
            </p:nvSpPr>
            <p:spPr bwMode="auto">
              <a:xfrm>
                <a:off x="1574" y="1137"/>
                <a:ext cx="52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289" name="Group 11"/>
              <p:cNvGrpSpPr>
                <a:grpSpLocks/>
              </p:cNvGrpSpPr>
              <p:nvPr/>
            </p:nvGrpSpPr>
            <p:grpSpPr bwMode="auto">
              <a:xfrm>
                <a:off x="1505" y="822"/>
                <a:ext cx="622" cy="626"/>
                <a:chOff x="2592" y="2382"/>
                <a:chExt cx="861" cy="894"/>
              </a:xfrm>
            </p:grpSpPr>
            <p:sp>
              <p:nvSpPr>
                <p:cNvPr id="9296" name="Line 12"/>
                <p:cNvSpPr>
                  <a:spLocks noChangeShapeType="1"/>
                </p:cNvSpPr>
                <p:nvPr/>
              </p:nvSpPr>
              <p:spPr bwMode="auto">
                <a:xfrm>
                  <a:off x="2688" y="2496"/>
                  <a:ext cx="0" cy="72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97" name="Line 13"/>
                <p:cNvSpPr>
                  <a:spLocks noChangeShapeType="1"/>
                </p:cNvSpPr>
                <p:nvPr/>
              </p:nvSpPr>
              <p:spPr bwMode="auto">
                <a:xfrm rot="5400000">
                  <a:off x="3048" y="2952"/>
                  <a:ext cx="0" cy="62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98" name="Line 14"/>
                <p:cNvSpPr>
                  <a:spLocks noChangeShapeType="1"/>
                </p:cNvSpPr>
                <p:nvPr/>
              </p:nvSpPr>
              <p:spPr bwMode="auto">
                <a:xfrm>
                  <a:off x="3408" y="2496"/>
                  <a:ext cx="0" cy="72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99" name="Line 15"/>
                <p:cNvSpPr>
                  <a:spLocks noChangeShapeType="1"/>
                </p:cNvSpPr>
                <p:nvPr/>
              </p:nvSpPr>
              <p:spPr bwMode="auto">
                <a:xfrm rot="5400000">
                  <a:off x="3048" y="2040"/>
                  <a:ext cx="0" cy="72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00" name="Freeform 16"/>
                <p:cNvSpPr>
                  <a:spLocks/>
                </p:cNvSpPr>
                <p:nvPr/>
              </p:nvSpPr>
              <p:spPr bwMode="auto">
                <a:xfrm>
                  <a:off x="2688" y="3204"/>
                  <a:ext cx="108" cy="72"/>
                </a:xfrm>
                <a:custGeom>
                  <a:avLst/>
                  <a:gdLst>
                    <a:gd name="T0" fmla="*/ 0 w 108"/>
                    <a:gd name="T1" fmla="*/ 0 h 72"/>
                    <a:gd name="T2" fmla="*/ 108 w 108"/>
                    <a:gd name="T3" fmla="*/ 72 h 7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108" h="72">
                      <a:moveTo>
                        <a:pt x="0" y="0"/>
                      </a:moveTo>
                      <a:cubicBezTo>
                        <a:pt x="26" y="39"/>
                        <a:pt x="57" y="72"/>
                        <a:pt x="108" y="72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01" name="Freeform 17"/>
                <p:cNvSpPr>
                  <a:spLocks/>
                </p:cNvSpPr>
                <p:nvPr/>
              </p:nvSpPr>
              <p:spPr bwMode="auto">
                <a:xfrm>
                  <a:off x="3324" y="3192"/>
                  <a:ext cx="84" cy="72"/>
                </a:xfrm>
                <a:custGeom>
                  <a:avLst/>
                  <a:gdLst>
                    <a:gd name="T0" fmla="*/ 84 w 84"/>
                    <a:gd name="T1" fmla="*/ 0 h 72"/>
                    <a:gd name="T2" fmla="*/ 36 w 84"/>
                    <a:gd name="T3" fmla="*/ 60 h 72"/>
                    <a:gd name="T4" fmla="*/ 0 w 84"/>
                    <a:gd name="T5" fmla="*/ 72 h 7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4" h="72">
                      <a:moveTo>
                        <a:pt x="84" y="0"/>
                      </a:moveTo>
                      <a:cubicBezTo>
                        <a:pt x="70" y="42"/>
                        <a:pt x="79" y="38"/>
                        <a:pt x="36" y="60"/>
                      </a:cubicBezTo>
                      <a:cubicBezTo>
                        <a:pt x="25" y="66"/>
                        <a:pt x="0" y="72"/>
                        <a:pt x="0" y="72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02" name="Freeform 18"/>
                <p:cNvSpPr>
                  <a:spLocks/>
                </p:cNvSpPr>
                <p:nvPr/>
              </p:nvSpPr>
              <p:spPr bwMode="auto">
                <a:xfrm>
                  <a:off x="3408" y="2400"/>
                  <a:ext cx="45" cy="120"/>
                </a:xfrm>
                <a:custGeom>
                  <a:avLst/>
                  <a:gdLst>
                    <a:gd name="T0" fmla="*/ 0 w 45"/>
                    <a:gd name="T1" fmla="*/ 0 h 120"/>
                    <a:gd name="T2" fmla="*/ 36 w 45"/>
                    <a:gd name="T3" fmla="*/ 12 h 120"/>
                    <a:gd name="T4" fmla="*/ 0 w 45"/>
                    <a:gd name="T5" fmla="*/ 120 h 12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5" h="120">
                      <a:moveTo>
                        <a:pt x="0" y="0"/>
                      </a:moveTo>
                      <a:cubicBezTo>
                        <a:pt x="12" y="4"/>
                        <a:pt x="31" y="0"/>
                        <a:pt x="36" y="12"/>
                      </a:cubicBezTo>
                      <a:cubicBezTo>
                        <a:pt x="45" y="34"/>
                        <a:pt x="11" y="99"/>
                        <a:pt x="0" y="120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03" name="Freeform 19"/>
                <p:cNvSpPr>
                  <a:spLocks/>
                </p:cNvSpPr>
                <p:nvPr/>
              </p:nvSpPr>
              <p:spPr bwMode="auto">
                <a:xfrm>
                  <a:off x="2592" y="2382"/>
                  <a:ext cx="108" cy="118"/>
                </a:xfrm>
                <a:custGeom>
                  <a:avLst/>
                  <a:gdLst>
                    <a:gd name="T0" fmla="*/ 108 w 108"/>
                    <a:gd name="T1" fmla="*/ 6 h 118"/>
                    <a:gd name="T2" fmla="*/ 12 w 108"/>
                    <a:gd name="T3" fmla="*/ 18 h 118"/>
                    <a:gd name="T4" fmla="*/ 36 w 108"/>
                    <a:gd name="T5" fmla="*/ 54 h 118"/>
                    <a:gd name="T6" fmla="*/ 72 w 108"/>
                    <a:gd name="T7" fmla="*/ 78 h 118"/>
                    <a:gd name="T8" fmla="*/ 96 w 108"/>
                    <a:gd name="T9" fmla="*/ 114 h 1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8" h="118">
                      <a:moveTo>
                        <a:pt x="108" y="6"/>
                      </a:moveTo>
                      <a:cubicBezTo>
                        <a:pt x="76" y="10"/>
                        <a:pt x="39" y="0"/>
                        <a:pt x="12" y="18"/>
                      </a:cubicBezTo>
                      <a:cubicBezTo>
                        <a:pt x="0" y="26"/>
                        <a:pt x="26" y="44"/>
                        <a:pt x="36" y="54"/>
                      </a:cubicBezTo>
                      <a:cubicBezTo>
                        <a:pt x="46" y="64"/>
                        <a:pt x="60" y="70"/>
                        <a:pt x="72" y="78"/>
                      </a:cubicBezTo>
                      <a:cubicBezTo>
                        <a:pt x="85" y="118"/>
                        <a:pt x="71" y="114"/>
                        <a:pt x="96" y="114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260" name="Text Box 20"/>
              <p:cNvSpPr txBox="1">
                <a:spLocks noChangeArrowheads="1"/>
              </p:cNvSpPr>
              <p:nvPr/>
            </p:nvSpPr>
            <p:spPr bwMode="auto">
              <a:xfrm>
                <a:off x="1565" y="1405"/>
                <a:ext cx="512" cy="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kumimoji="1" lang="zh-CN" altLang="en-US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稀</a:t>
                </a:r>
                <a:r>
                  <a:rPr kumimoji="1" lang="en-US" altLang="zh-CN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H</a:t>
                </a:r>
                <a:r>
                  <a:rPr kumimoji="1" lang="en-US" altLang="zh-CN" sz="2000" b="1" baseline="-2500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SO</a:t>
                </a:r>
                <a:r>
                  <a:rPr kumimoji="1" lang="en-US" altLang="zh-CN" sz="2000" b="1" baseline="-2500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9291" name="Rectangle 21"/>
              <p:cNvSpPr>
                <a:spLocks noChangeArrowheads="1"/>
              </p:cNvSpPr>
              <p:nvPr/>
            </p:nvSpPr>
            <p:spPr bwMode="auto">
              <a:xfrm>
                <a:off x="1641" y="768"/>
                <a:ext cx="69" cy="605"/>
              </a:xfrm>
              <a:prstGeom prst="rect">
                <a:avLst/>
              </a:prstGeom>
              <a:solidFill>
                <a:srgbClr val="C0C0C0">
                  <a:alpha val="32941"/>
                </a:srgbClr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9292" name="Rectangle 22"/>
              <p:cNvSpPr>
                <a:spLocks noChangeArrowheads="1"/>
              </p:cNvSpPr>
              <p:nvPr/>
            </p:nvSpPr>
            <p:spPr bwMode="auto">
              <a:xfrm>
                <a:off x="1918" y="768"/>
                <a:ext cx="71" cy="6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9900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en-US" altLang="zh-CN" b="1"/>
              </a:p>
            </p:txBody>
          </p:sp>
          <p:sp>
            <p:nvSpPr>
              <p:cNvPr id="9293" name="Text Box 23"/>
              <p:cNvSpPr txBox="1">
                <a:spLocks noChangeArrowheads="1"/>
              </p:cNvSpPr>
              <p:nvPr/>
            </p:nvSpPr>
            <p:spPr bwMode="auto">
              <a:xfrm>
                <a:off x="1383" y="558"/>
                <a:ext cx="222" cy="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2000" b="1">
                    <a:solidFill>
                      <a:srgbClr val="660033"/>
                    </a:solidFill>
                    <a:latin typeface="Times New Roman" panose="02020603050405020304" pitchFamily="18" charset="0"/>
                  </a:rPr>
                  <a:t>Zn</a:t>
                </a:r>
              </a:p>
            </p:txBody>
          </p:sp>
          <p:sp>
            <p:nvSpPr>
              <p:cNvPr id="9294" name="Text Box 24"/>
              <p:cNvSpPr txBox="1">
                <a:spLocks noChangeArrowheads="1"/>
              </p:cNvSpPr>
              <p:nvPr/>
            </p:nvSpPr>
            <p:spPr bwMode="auto">
              <a:xfrm>
                <a:off x="1926" y="550"/>
                <a:ext cx="82" cy="1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kumimoji="1" lang="zh-CN" altLang="zh-CN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95" name="Line 25"/>
              <p:cNvSpPr>
                <a:spLocks noChangeShapeType="1"/>
              </p:cNvSpPr>
              <p:nvPr/>
            </p:nvSpPr>
            <p:spPr bwMode="auto">
              <a:xfrm>
                <a:off x="1663" y="1365"/>
                <a:ext cx="38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284" name="Rectangle 26"/>
            <p:cNvSpPr>
              <a:spLocks noChangeArrowheads="1"/>
            </p:cNvSpPr>
            <p:nvPr/>
          </p:nvSpPr>
          <p:spPr bwMode="auto">
            <a:xfrm>
              <a:off x="576" y="2832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  <p:sp>
          <p:nvSpPr>
            <p:cNvPr id="9285" name="Rectangle 27"/>
            <p:cNvSpPr>
              <a:spLocks noChangeArrowheads="1"/>
            </p:cNvSpPr>
            <p:nvPr/>
          </p:nvSpPr>
          <p:spPr bwMode="auto">
            <a:xfrm>
              <a:off x="480" y="2976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  <p:sp>
          <p:nvSpPr>
            <p:cNvPr id="9286" name="Rectangle 28"/>
            <p:cNvSpPr>
              <a:spLocks noChangeArrowheads="1"/>
            </p:cNvSpPr>
            <p:nvPr/>
          </p:nvSpPr>
          <p:spPr bwMode="auto">
            <a:xfrm>
              <a:off x="528" y="3120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</p:grp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0" y="4724400"/>
            <a:ext cx="289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</a:rPr>
              <a:t>Zn</a:t>
            </a:r>
            <a:r>
              <a:rPr lang="zh-CN" altLang="en-US" sz="2400" b="1">
                <a:solidFill>
                  <a:srgbClr val="0000FF"/>
                </a:solidFill>
              </a:rPr>
              <a:t>片有气泡产生，无法看到有电子转移</a:t>
            </a:r>
          </a:p>
        </p:txBody>
      </p:sp>
      <p:grpSp>
        <p:nvGrpSpPr>
          <p:cNvPr id="10270" name="Group 30"/>
          <p:cNvGrpSpPr>
            <a:grpSpLocks/>
          </p:cNvGrpSpPr>
          <p:nvPr/>
        </p:nvGrpSpPr>
        <p:grpSpPr bwMode="auto">
          <a:xfrm>
            <a:off x="3048000" y="2276475"/>
            <a:ext cx="1727200" cy="2159000"/>
            <a:chOff x="2016" y="2256"/>
            <a:chExt cx="1088" cy="1360"/>
          </a:xfrm>
        </p:grpSpPr>
        <p:grpSp>
          <p:nvGrpSpPr>
            <p:cNvPr id="9262" name="Group 31"/>
            <p:cNvGrpSpPr>
              <a:grpSpLocks/>
            </p:cNvGrpSpPr>
            <p:nvPr/>
          </p:nvGrpSpPr>
          <p:grpSpPr bwMode="auto">
            <a:xfrm>
              <a:off x="2016" y="2256"/>
              <a:ext cx="1088" cy="1360"/>
              <a:chOff x="1383" y="558"/>
              <a:chExt cx="771" cy="1038"/>
            </a:xfrm>
          </p:grpSpPr>
          <p:sp>
            <p:nvSpPr>
              <p:cNvPr id="9266" name="Line 32"/>
              <p:cNvSpPr>
                <a:spLocks noChangeShapeType="1"/>
              </p:cNvSpPr>
              <p:nvPr/>
            </p:nvSpPr>
            <p:spPr bwMode="auto">
              <a:xfrm>
                <a:off x="1609" y="1238"/>
                <a:ext cx="45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67" name="Line 33"/>
              <p:cNvSpPr>
                <a:spLocks noChangeShapeType="1"/>
              </p:cNvSpPr>
              <p:nvPr/>
            </p:nvSpPr>
            <p:spPr bwMode="auto">
              <a:xfrm>
                <a:off x="1574" y="1137"/>
                <a:ext cx="52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268" name="Group 34"/>
              <p:cNvGrpSpPr>
                <a:grpSpLocks/>
              </p:cNvGrpSpPr>
              <p:nvPr/>
            </p:nvGrpSpPr>
            <p:grpSpPr bwMode="auto">
              <a:xfrm>
                <a:off x="1505" y="822"/>
                <a:ext cx="622" cy="626"/>
                <a:chOff x="2592" y="2382"/>
                <a:chExt cx="861" cy="894"/>
              </a:xfrm>
            </p:grpSpPr>
            <p:sp>
              <p:nvSpPr>
                <p:cNvPr id="9275" name="Line 35"/>
                <p:cNvSpPr>
                  <a:spLocks noChangeShapeType="1"/>
                </p:cNvSpPr>
                <p:nvPr/>
              </p:nvSpPr>
              <p:spPr bwMode="auto">
                <a:xfrm>
                  <a:off x="2688" y="2496"/>
                  <a:ext cx="0" cy="72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76" name="Line 36"/>
                <p:cNvSpPr>
                  <a:spLocks noChangeShapeType="1"/>
                </p:cNvSpPr>
                <p:nvPr/>
              </p:nvSpPr>
              <p:spPr bwMode="auto">
                <a:xfrm rot="5400000">
                  <a:off x="3048" y="2952"/>
                  <a:ext cx="0" cy="62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77" name="Line 37"/>
                <p:cNvSpPr>
                  <a:spLocks noChangeShapeType="1"/>
                </p:cNvSpPr>
                <p:nvPr/>
              </p:nvSpPr>
              <p:spPr bwMode="auto">
                <a:xfrm>
                  <a:off x="3408" y="2496"/>
                  <a:ext cx="0" cy="72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78" name="Line 38"/>
                <p:cNvSpPr>
                  <a:spLocks noChangeShapeType="1"/>
                </p:cNvSpPr>
                <p:nvPr/>
              </p:nvSpPr>
              <p:spPr bwMode="auto">
                <a:xfrm rot="5400000">
                  <a:off x="3048" y="2040"/>
                  <a:ext cx="0" cy="72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79" name="Freeform 39"/>
                <p:cNvSpPr>
                  <a:spLocks/>
                </p:cNvSpPr>
                <p:nvPr/>
              </p:nvSpPr>
              <p:spPr bwMode="auto">
                <a:xfrm>
                  <a:off x="2688" y="3204"/>
                  <a:ext cx="108" cy="72"/>
                </a:xfrm>
                <a:custGeom>
                  <a:avLst/>
                  <a:gdLst>
                    <a:gd name="T0" fmla="*/ 0 w 108"/>
                    <a:gd name="T1" fmla="*/ 0 h 72"/>
                    <a:gd name="T2" fmla="*/ 108 w 108"/>
                    <a:gd name="T3" fmla="*/ 72 h 7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108" h="72">
                      <a:moveTo>
                        <a:pt x="0" y="0"/>
                      </a:moveTo>
                      <a:cubicBezTo>
                        <a:pt x="26" y="39"/>
                        <a:pt x="57" y="72"/>
                        <a:pt x="108" y="72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80" name="Freeform 40"/>
                <p:cNvSpPr>
                  <a:spLocks/>
                </p:cNvSpPr>
                <p:nvPr/>
              </p:nvSpPr>
              <p:spPr bwMode="auto">
                <a:xfrm>
                  <a:off x="3324" y="3192"/>
                  <a:ext cx="84" cy="72"/>
                </a:xfrm>
                <a:custGeom>
                  <a:avLst/>
                  <a:gdLst>
                    <a:gd name="T0" fmla="*/ 84 w 84"/>
                    <a:gd name="T1" fmla="*/ 0 h 72"/>
                    <a:gd name="T2" fmla="*/ 36 w 84"/>
                    <a:gd name="T3" fmla="*/ 60 h 72"/>
                    <a:gd name="T4" fmla="*/ 0 w 84"/>
                    <a:gd name="T5" fmla="*/ 72 h 7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4" h="72">
                      <a:moveTo>
                        <a:pt x="84" y="0"/>
                      </a:moveTo>
                      <a:cubicBezTo>
                        <a:pt x="70" y="42"/>
                        <a:pt x="79" y="38"/>
                        <a:pt x="36" y="60"/>
                      </a:cubicBezTo>
                      <a:cubicBezTo>
                        <a:pt x="25" y="66"/>
                        <a:pt x="0" y="72"/>
                        <a:pt x="0" y="72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81" name="Freeform 41"/>
                <p:cNvSpPr>
                  <a:spLocks/>
                </p:cNvSpPr>
                <p:nvPr/>
              </p:nvSpPr>
              <p:spPr bwMode="auto">
                <a:xfrm>
                  <a:off x="3408" y="2400"/>
                  <a:ext cx="45" cy="120"/>
                </a:xfrm>
                <a:custGeom>
                  <a:avLst/>
                  <a:gdLst>
                    <a:gd name="T0" fmla="*/ 0 w 45"/>
                    <a:gd name="T1" fmla="*/ 0 h 120"/>
                    <a:gd name="T2" fmla="*/ 36 w 45"/>
                    <a:gd name="T3" fmla="*/ 12 h 120"/>
                    <a:gd name="T4" fmla="*/ 0 w 45"/>
                    <a:gd name="T5" fmla="*/ 120 h 12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5" h="120">
                      <a:moveTo>
                        <a:pt x="0" y="0"/>
                      </a:moveTo>
                      <a:cubicBezTo>
                        <a:pt x="12" y="4"/>
                        <a:pt x="31" y="0"/>
                        <a:pt x="36" y="12"/>
                      </a:cubicBezTo>
                      <a:cubicBezTo>
                        <a:pt x="45" y="34"/>
                        <a:pt x="11" y="99"/>
                        <a:pt x="0" y="120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82" name="Freeform 42"/>
                <p:cNvSpPr>
                  <a:spLocks/>
                </p:cNvSpPr>
                <p:nvPr/>
              </p:nvSpPr>
              <p:spPr bwMode="auto">
                <a:xfrm>
                  <a:off x="2592" y="2382"/>
                  <a:ext cx="108" cy="118"/>
                </a:xfrm>
                <a:custGeom>
                  <a:avLst/>
                  <a:gdLst>
                    <a:gd name="T0" fmla="*/ 108 w 108"/>
                    <a:gd name="T1" fmla="*/ 6 h 118"/>
                    <a:gd name="T2" fmla="*/ 12 w 108"/>
                    <a:gd name="T3" fmla="*/ 18 h 118"/>
                    <a:gd name="T4" fmla="*/ 36 w 108"/>
                    <a:gd name="T5" fmla="*/ 54 h 118"/>
                    <a:gd name="T6" fmla="*/ 72 w 108"/>
                    <a:gd name="T7" fmla="*/ 78 h 118"/>
                    <a:gd name="T8" fmla="*/ 96 w 108"/>
                    <a:gd name="T9" fmla="*/ 114 h 1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8" h="118">
                      <a:moveTo>
                        <a:pt x="108" y="6"/>
                      </a:moveTo>
                      <a:cubicBezTo>
                        <a:pt x="76" y="10"/>
                        <a:pt x="39" y="0"/>
                        <a:pt x="12" y="18"/>
                      </a:cubicBezTo>
                      <a:cubicBezTo>
                        <a:pt x="0" y="26"/>
                        <a:pt x="26" y="44"/>
                        <a:pt x="36" y="54"/>
                      </a:cubicBezTo>
                      <a:cubicBezTo>
                        <a:pt x="46" y="64"/>
                        <a:pt x="60" y="70"/>
                        <a:pt x="72" y="78"/>
                      </a:cubicBezTo>
                      <a:cubicBezTo>
                        <a:pt x="85" y="118"/>
                        <a:pt x="71" y="114"/>
                        <a:pt x="96" y="114"/>
                      </a:cubicBezTo>
                    </a:path>
                  </a:pathLst>
                </a:custGeom>
                <a:noFill/>
                <a:ln w="3810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283" name="Text Box 43"/>
              <p:cNvSpPr txBox="1">
                <a:spLocks noChangeArrowheads="1"/>
              </p:cNvSpPr>
              <p:nvPr/>
            </p:nvSpPr>
            <p:spPr bwMode="auto">
              <a:xfrm>
                <a:off x="1565" y="1405"/>
                <a:ext cx="512" cy="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kumimoji="1" lang="zh-CN" altLang="en-US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稀</a:t>
                </a:r>
                <a:r>
                  <a:rPr kumimoji="1" lang="en-US" altLang="zh-CN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H</a:t>
                </a:r>
                <a:r>
                  <a:rPr kumimoji="1" lang="en-US" altLang="zh-CN" sz="2000" b="1" baseline="-2500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SO</a:t>
                </a:r>
                <a:r>
                  <a:rPr kumimoji="1" lang="en-US" altLang="zh-CN" sz="2000" b="1" baseline="-2500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9270" name="Rectangle 44"/>
              <p:cNvSpPr>
                <a:spLocks noChangeArrowheads="1"/>
              </p:cNvSpPr>
              <p:nvPr/>
            </p:nvSpPr>
            <p:spPr bwMode="auto">
              <a:xfrm>
                <a:off x="1641" y="768"/>
                <a:ext cx="69" cy="605"/>
              </a:xfrm>
              <a:prstGeom prst="rect">
                <a:avLst/>
              </a:prstGeom>
              <a:solidFill>
                <a:srgbClr val="C0C0C0">
                  <a:alpha val="32941"/>
                </a:srgbClr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9271" name="Rectangle 45"/>
              <p:cNvSpPr>
                <a:spLocks noChangeArrowheads="1"/>
              </p:cNvSpPr>
              <p:nvPr/>
            </p:nvSpPr>
            <p:spPr bwMode="auto">
              <a:xfrm>
                <a:off x="1918" y="768"/>
                <a:ext cx="71" cy="605"/>
              </a:xfrm>
              <a:prstGeom prst="rect">
                <a:avLst/>
              </a:prstGeom>
              <a:solidFill>
                <a:srgbClr val="FF9900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en-US" altLang="zh-CN" b="1"/>
              </a:p>
            </p:txBody>
          </p:sp>
          <p:sp>
            <p:nvSpPr>
              <p:cNvPr id="9272" name="Text Box 46"/>
              <p:cNvSpPr txBox="1">
                <a:spLocks noChangeArrowheads="1"/>
              </p:cNvSpPr>
              <p:nvPr/>
            </p:nvSpPr>
            <p:spPr bwMode="auto">
              <a:xfrm>
                <a:off x="1383" y="558"/>
                <a:ext cx="222" cy="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2000" b="1">
                    <a:solidFill>
                      <a:srgbClr val="660033"/>
                    </a:solidFill>
                    <a:latin typeface="Times New Roman" panose="02020603050405020304" pitchFamily="18" charset="0"/>
                  </a:rPr>
                  <a:t>Zn</a:t>
                </a:r>
              </a:p>
            </p:txBody>
          </p:sp>
          <p:sp>
            <p:nvSpPr>
              <p:cNvPr id="9273" name="Text Box 47"/>
              <p:cNvSpPr txBox="1">
                <a:spLocks noChangeArrowheads="1"/>
              </p:cNvSpPr>
              <p:nvPr/>
            </p:nvSpPr>
            <p:spPr bwMode="auto">
              <a:xfrm>
                <a:off x="1926" y="558"/>
                <a:ext cx="228" cy="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2000" b="1">
                    <a:solidFill>
                      <a:srgbClr val="660033"/>
                    </a:solidFill>
                    <a:latin typeface="Times New Roman" panose="02020603050405020304" pitchFamily="18" charset="0"/>
                  </a:rPr>
                  <a:t>Cu</a:t>
                </a:r>
              </a:p>
            </p:txBody>
          </p:sp>
          <p:sp>
            <p:nvSpPr>
              <p:cNvPr id="9274" name="Line 48"/>
              <p:cNvSpPr>
                <a:spLocks noChangeShapeType="1"/>
              </p:cNvSpPr>
              <p:nvPr/>
            </p:nvSpPr>
            <p:spPr bwMode="auto">
              <a:xfrm>
                <a:off x="1663" y="1365"/>
                <a:ext cx="38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263" name="Rectangle 49"/>
            <p:cNvSpPr>
              <a:spLocks noChangeArrowheads="1"/>
            </p:cNvSpPr>
            <p:nvPr/>
          </p:nvSpPr>
          <p:spPr bwMode="auto">
            <a:xfrm>
              <a:off x="2400" y="2832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  <p:sp>
          <p:nvSpPr>
            <p:cNvPr id="9264" name="Rectangle 50"/>
            <p:cNvSpPr>
              <a:spLocks noChangeArrowheads="1"/>
            </p:cNvSpPr>
            <p:nvPr/>
          </p:nvSpPr>
          <p:spPr bwMode="auto">
            <a:xfrm>
              <a:off x="2352" y="2976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  <p:sp>
          <p:nvSpPr>
            <p:cNvPr id="9265" name="Rectangle 51"/>
            <p:cNvSpPr>
              <a:spLocks noChangeArrowheads="1"/>
            </p:cNvSpPr>
            <p:nvPr/>
          </p:nvSpPr>
          <p:spPr bwMode="auto">
            <a:xfrm>
              <a:off x="2400" y="3120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</p:grpSp>
      <p:sp>
        <p:nvSpPr>
          <p:cNvPr id="10292" name="Text Box 52"/>
          <p:cNvSpPr txBox="1">
            <a:spLocks noChangeArrowheads="1"/>
          </p:cNvSpPr>
          <p:nvPr/>
        </p:nvSpPr>
        <p:spPr bwMode="auto">
          <a:xfrm>
            <a:off x="2971800" y="4652963"/>
            <a:ext cx="2819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</a:rPr>
              <a:t>Zn</a:t>
            </a:r>
            <a:r>
              <a:rPr lang="zh-CN" altLang="en-US" sz="2400" b="1">
                <a:solidFill>
                  <a:srgbClr val="0000FF"/>
                </a:solidFill>
              </a:rPr>
              <a:t>片有气泡产生，铜片无变化，无法看到有电子转移</a:t>
            </a:r>
          </a:p>
        </p:txBody>
      </p:sp>
      <p:grpSp>
        <p:nvGrpSpPr>
          <p:cNvPr id="10293" name="Group 53"/>
          <p:cNvGrpSpPr>
            <a:grpSpLocks/>
          </p:cNvGrpSpPr>
          <p:nvPr/>
        </p:nvGrpSpPr>
        <p:grpSpPr bwMode="auto">
          <a:xfrm>
            <a:off x="6096000" y="2276475"/>
            <a:ext cx="2160588" cy="2439988"/>
            <a:chOff x="4224" y="2208"/>
            <a:chExt cx="1361" cy="1537"/>
          </a:xfrm>
        </p:grpSpPr>
        <p:grpSp>
          <p:nvGrpSpPr>
            <p:cNvPr id="9227" name="Group 54"/>
            <p:cNvGrpSpPr>
              <a:grpSpLocks/>
            </p:cNvGrpSpPr>
            <p:nvPr/>
          </p:nvGrpSpPr>
          <p:grpSpPr bwMode="auto">
            <a:xfrm>
              <a:off x="4656" y="2208"/>
              <a:ext cx="480" cy="417"/>
              <a:chOff x="1861" y="255"/>
              <a:chExt cx="449" cy="329"/>
            </a:xfrm>
          </p:grpSpPr>
          <p:grpSp>
            <p:nvGrpSpPr>
              <p:cNvPr id="9252" name="Group 55"/>
              <p:cNvGrpSpPr>
                <a:grpSpLocks/>
              </p:cNvGrpSpPr>
              <p:nvPr/>
            </p:nvGrpSpPr>
            <p:grpSpPr bwMode="auto">
              <a:xfrm>
                <a:off x="1861" y="259"/>
                <a:ext cx="449" cy="325"/>
                <a:chOff x="2071" y="1615"/>
                <a:chExt cx="413" cy="296"/>
              </a:xfrm>
            </p:grpSpPr>
            <p:grpSp>
              <p:nvGrpSpPr>
                <p:cNvPr id="9254" name="Group 56"/>
                <p:cNvGrpSpPr>
                  <a:grpSpLocks/>
                </p:cNvGrpSpPr>
                <p:nvPr/>
              </p:nvGrpSpPr>
              <p:grpSpPr bwMode="auto">
                <a:xfrm>
                  <a:off x="2071" y="1615"/>
                  <a:ext cx="413" cy="296"/>
                  <a:chOff x="2071" y="1615"/>
                  <a:chExt cx="413" cy="296"/>
                </a:xfrm>
              </p:grpSpPr>
              <p:sp>
                <p:nvSpPr>
                  <p:cNvPr id="9256" name="Line 57"/>
                  <p:cNvSpPr>
                    <a:spLocks noChangeShapeType="1"/>
                  </p:cNvSpPr>
                  <p:nvPr/>
                </p:nvSpPr>
                <p:spPr bwMode="auto">
                  <a:xfrm>
                    <a:off x="2071" y="1750"/>
                    <a:ext cx="2" cy="161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257" name="Line 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83" y="1750"/>
                    <a:ext cx="1" cy="161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258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2071" y="1750"/>
                    <a:ext cx="160" cy="1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9259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2196" y="1615"/>
                    <a:ext cx="186" cy="230"/>
                    <a:chOff x="403" y="2809"/>
                    <a:chExt cx="269" cy="311"/>
                  </a:xfrm>
                </p:grpSpPr>
                <p:sp>
                  <p:nvSpPr>
                    <p:cNvPr id="9260" name="Oval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2" y="2880"/>
                      <a:ext cx="240" cy="240"/>
                    </a:xfrm>
                    <a:prstGeom prst="ellips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9261" name="Text Box 6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3" y="2809"/>
                      <a:ext cx="144" cy="27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kumimoji="1" lang="en-US" altLang="zh-CN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</p:grpSp>
            <p:sp>
              <p:nvSpPr>
                <p:cNvPr id="9255" name="Line 63"/>
                <p:cNvSpPr>
                  <a:spLocks noChangeShapeType="1"/>
                </p:cNvSpPr>
                <p:nvPr/>
              </p:nvSpPr>
              <p:spPr bwMode="auto">
                <a:xfrm>
                  <a:off x="2389" y="1747"/>
                  <a:ext cx="94" cy="3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304" name="Text Box 64"/>
              <p:cNvSpPr txBox="1">
                <a:spLocks noChangeArrowheads="1"/>
              </p:cNvSpPr>
              <p:nvPr/>
            </p:nvSpPr>
            <p:spPr bwMode="auto">
              <a:xfrm>
                <a:off x="1927" y="255"/>
                <a:ext cx="382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kumimoji="1"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A</a:t>
                </a:r>
              </a:p>
            </p:txBody>
          </p:sp>
        </p:grpSp>
        <p:grpSp>
          <p:nvGrpSpPr>
            <p:cNvPr id="9228" name="Group 65"/>
            <p:cNvGrpSpPr>
              <a:grpSpLocks/>
            </p:cNvGrpSpPr>
            <p:nvPr/>
          </p:nvGrpSpPr>
          <p:grpSpPr bwMode="auto">
            <a:xfrm>
              <a:off x="4224" y="2384"/>
              <a:ext cx="1361" cy="1361"/>
              <a:chOff x="1474" y="572"/>
              <a:chExt cx="1136" cy="1223"/>
            </a:xfrm>
          </p:grpSpPr>
          <p:sp>
            <p:nvSpPr>
              <p:cNvPr id="9233" name="Line 66"/>
              <p:cNvSpPr>
                <a:spLocks noChangeShapeType="1"/>
              </p:cNvSpPr>
              <p:nvPr/>
            </p:nvSpPr>
            <p:spPr bwMode="auto">
              <a:xfrm>
                <a:off x="1811" y="1450"/>
                <a:ext cx="442" cy="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234" name="Group 67"/>
              <p:cNvGrpSpPr>
                <a:grpSpLocks/>
              </p:cNvGrpSpPr>
              <p:nvPr/>
            </p:nvGrpSpPr>
            <p:grpSpPr bwMode="auto">
              <a:xfrm>
                <a:off x="1474" y="572"/>
                <a:ext cx="1136" cy="1223"/>
                <a:chOff x="1474" y="572"/>
                <a:chExt cx="1136" cy="1223"/>
              </a:xfrm>
            </p:grpSpPr>
            <p:sp>
              <p:nvSpPr>
                <p:cNvPr id="9235" name="Text Box 68"/>
                <p:cNvSpPr txBox="1">
                  <a:spLocks noChangeArrowheads="1"/>
                </p:cNvSpPr>
                <p:nvPr/>
              </p:nvSpPr>
              <p:spPr bwMode="auto">
                <a:xfrm>
                  <a:off x="1474" y="572"/>
                  <a:ext cx="260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en-US" altLang="zh-CN" sz="2000" b="1">
                      <a:solidFill>
                        <a:srgbClr val="660033"/>
                      </a:solidFill>
                      <a:latin typeface="Times New Roman" panose="02020603050405020304" pitchFamily="18" charset="0"/>
                    </a:rPr>
                    <a:t>Zn</a:t>
                  </a:r>
                </a:p>
              </p:txBody>
            </p:sp>
            <p:sp>
              <p:nvSpPr>
                <p:cNvPr id="9236" name="Text Box 69"/>
                <p:cNvSpPr txBox="1">
                  <a:spLocks noChangeArrowheads="1"/>
                </p:cNvSpPr>
                <p:nvPr/>
              </p:nvSpPr>
              <p:spPr bwMode="auto">
                <a:xfrm>
                  <a:off x="2245" y="572"/>
                  <a:ext cx="268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en-US" altLang="zh-CN" sz="2000" b="1">
                      <a:solidFill>
                        <a:srgbClr val="660033"/>
                      </a:solidFill>
                      <a:latin typeface="Times New Roman" panose="02020603050405020304" pitchFamily="18" charset="0"/>
                    </a:rPr>
                    <a:t>Cu</a:t>
                  </a:r>
                </a:p>
              </p:txBody>
            </p:sp>
            <p:sp>
              <p:nvSpPr>
                <p:cNvPr id="10310" name="Text Box 70"/>
                <p:cNvSpPr txBox="1">
                  <a:spLocks noChangeArrowheads="1"/>
                </p:cNvSpPr>
                <p:nvPr/>
              </p:nvSpPr>
              <p:spPr bwMode="auto">
                <a:xfrm>
                  <a:off x="1746" y="1570"/>
                  <a:ext cx="864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kumimoji="1" lang="zh-CN" altLang="en-US" sz="2000" b="1">
                      <a:solidFill>
                        <a:srgbClr val="660033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稀</a:t>
                  </a:r>
                  <a:r>
                    <a:rPr kumimoji="1" lang="en-US" altLang="zh-CN" sz="2000" b="1">
                      <a:solidFill>
                        <a:srgbClr val="660033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H</a:t>
                  </a:r>
                  <a:r>
                    <a:rPr kumimoji="1" lang="en-US" altLang="zh-CN" sz="2000" b="1" baseline="-25000">
                      <a:solidFill>
                        <a:srgbClr val="660033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2</a:t>
                  </a:r>
                  <a:r>
                    <a:rPr kumimoji="1" lang="en-US" altLang="zh-CN" sz="2000" b="1">
                      <a:solidFill>
                        <a:srgbClr val="660033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SO</a:t>
                  </a:r>
                  <a:r>
                    <a:rPr kumimoji="1" lang="en-US" altLang="zh-CN" sz="2000" b="1" baseline="-25000">
                      <a:solidFill>
                        <a:srgbClr val="660033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4</a:t>
                  </a:r>
                  <a:endParaRPr kumimoji="1" lang="en-US" altLang="zh-CN" sz="2000" b="1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endParaRPr>
                </a:p>
              </p:txBody>
            </p:sp>
            <p:grpSp>
              <p:nvGrpSpPr>
                <p:cNvPr id="9238" name="Group 71"/>
                <p:cNvGrpSpPr>
                  <a:grpSpLocks/>
                </p:cNvGrpSpPr>
                <p:nvPr/>
              </p:nvGrpSpPr>
              <p:grpSpPr bwMode="auto">
                <a:xfrm>
                  <a:off x="1610" y="754"/>
                  <a:ext cx="804" cy="826"/>
                  <a:chOff x="1610" y="754"/>
                  <a:chExt cx="804" cy="826"/>
                </a:xfrm>
              </p:grpSpPr>
              <p:grpSp>
                <p:nvGrpSpPr>
                  <p:cNvPr id="9239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1610" y="825"/>
                    <a:ext cx="804" cy="755"/>
                    <a:chOff x="2592" y="2382"/>
                    <a:chExt cx="861" cy="894"/>
                  </a:xfrm>
                </p:grpSpPr>
                <p:sp>
                  <p:nvSpPr>
                    <p:cNvPr id="9244" name="Line 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88" y="2496"/>
                      <a:ext cx="0" cy="72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45" name="Line 74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048" y="2952"/>
                      <a:ext cx="0" cy="624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46" name="Line 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08" y="2496"/>
                      <a:ext cx="0" cy="72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47" name="Line 76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048" y="2040"/>
                      <a:ext cx="0" cy="72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48" name="Freeform 77"/>
                    <p:cNvSpPr>
                      <a:spLocks/>
                    </p:cNvSpPr>
                    <p:nvPr/>
                  </p:nvSpPr>
                  <p:spPr bwMode="auto">
                    <a:xfrm>
                      <a:off x="2688" y="3204"/>
                      <a:ext cx="108" cy="72"/>
                    </a:xfrm>
                    <a:custGeom>
                      <a:avLst/>
                      <a:gdLst>
                        <a:gd name="T0" fmla="*/ 0 w 108"/>
                        <a:gd name="T1" fmla="*/ 0 h 72"/>
                        <a:gd name="T2" fmla="*/ 108 w 108"/>
                        <a:gd name="T3" fmla="*/ 72 h 72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08" h="72">
                          <a:moveTo>
                            <a:pt x="0" y="0"/>
                          </a:moveTo>
                          <a:cubicBezTo>
                            <a:pt x="26" y="39"/>
                            <a:pt x="57" y="72"/>
                            <a:pt x="108" y="72"/>
                          </a:cubicBezTo>
                        </a:path>
                      </a:pathLst>
                    </a:custGeom>
                    <a:noFill/>
                    <a:ln w="38100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49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3324" y="3192"/>
                      <a:ext cx="84" cy="72"/>
                    </a:xfrm>
                    <a:custGeom>
                      <a:avLst/>
                      <a:gdLst>
                        <a:gd name="T0" fmla="*/ 84 w 84"/>
                        <a:gd name="T1" fmla="*/ 0 h 72"/>
                        <a:gd name="T2" fmla="*/ 36 w 84"/>
                        <a:gd name="T3" fmla="*/ 60 h 72"/>
                        <a:gd name="T4" fmla="*/ 0 w 84"/>
                        <a:gd name="T5" fmla="*/ 72 h 72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84" h="72">
                          <a:moveTo>
                            <a:pt x="84" y="0"/>
                          </a:moveTo>
                          <a:cubicBezTo>
                            <a:pt x="70" y="42"/>
                            <a:pt x="79" y="38"/>
                            <a:pt x="36" y="60"/>
                          </a:cubicBezTo>
                          <a:cubicBezTo>
                            <a:pt x="25" y="66"/>
                            <a:pt x="0" y="72"/>
                            <a:pt x="0" y="72"/>
                          </a:cubicBezTo>
                        </a:path>
                      </a:pathLst>
                    </a:custGeom>
                    <a:noFill/>
                    <a:ln w="38100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50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3408" y="2400"/>
                      <a:ext cx="45" cy="120"/>
                    </a:xfrm>
                    <a:custGeom>
                      <a:avLst/>
                      <a:gdLst>
                        <a:gd name="T0" fmla="*/ 0 w 45"/>
                        <a:gd name="T1" fmla="*/ 0 h 120"/>
                        <a:gd name="T2" fmla="*/ 36 w 45"/>
                        <a:gd name="T3" fmla="*/ 12 h 120"/>
                        <a:gd name="T4" fmla="*/ 0 w 45"/>
                        <a:gd name="T5" fmla="*/ 120 h 120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45" h="120">
                          <a:moveTo>
                            <a:pt x="0" y="0"/>
                          </a:moveTo>
                          <a:cubicBezTo>
                            <a:pt x="12" y="4"/>
                            <a:pt x="31" y="0"/>
                            <a:pt x="36" y="12"/>
                          </a:cubicBezTo>
                          <a:cubicBezTo>
                            <a:pt x="45" y="34"/>
                            <a:pt x="11" y="99"/>
                            <a:pt x="0" y="120"/>
                          </a:cubicBezTo>
                        </a:path>
                      </a:pathLst>
                    </a:custGeom>
                    <a:noFill/>
                    <a:ln w="38100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9251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2592" y="2382"/>
                      <a:ext cx="108" cy="118"/>
                    </a:xfrm>
                    <a:custGeom>
                      <a:avLst/>
                      <a:gdLst>
                        <a:gd name="T0" fmla="*/ 108 w 108"/>
                        <a:gd name="T1" fmla="*/ 6 h 118"/>
                        <a:gd name="T2" fmla="*/ 12 w 108"/>
                        <a:gd name="T3" fmla="*/ 18 h 118"/>
                        <a:gd name="T4" fmla="*/ 36 w 108"/>
                        <a:gd name="T5" fmla="*/ 54 h 118"/>
                        <a:gd name="T6" fmla="*/ 72 w 108"/>
                        <a:gd name="T7" fmla="*/ 78 h 118"/>
                        <a:gd name="T8" fmla="*/ 96 w 108"/>
                        <a:gd name="T9" fmla="*/ 114 h 118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108" h="118">
                          <a:moveTo>
                            <a:pt x="108" y="6"/>
                          </a:moveTo>
                          <a:cubicBezTo>
                            <a:pt x="76" y="10"/>
                            <a:pt x="39" y="0"/>
                            <a:pt x="12" y="18"/>
                          </a:cubicBezTo>
                          <a:cubicBezTo>
                            <a:pt x="0" y="26"/>
                            <a:pt x="26" y="44"/>
                            <a:pt x="36" y="54"/>
                          </a:cubicBezTo>
                          <a:cubicBezTo>
                            <a:pt x="46" y="64"/>
                            <a:pt x="60" y="70"/>
                            <a:pt x="72" y="78"/>
                          </a:cubicBezTo>
                          <a:cubicBezTo>
                            <a:pt x="85" y="118"/>
                            <a:pt x="71" y="114"/>
                            <a:pt x="96" y="114"/>
                          </a:cubicBezTo>
                        </a:path>
                      </a:pathLst>
                    </a:custGeom>
                    <a:noFill/>
                    <a:ln w="38100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9240" name="Line 81"/>
                  <p:cNvSpPr>
                    <a:spLocks noChangeShapeType="1"/>
                  </p:cNvSpPr>
                  <p:nvPr/>
                </p:nvSpPr>
                <p:spPr bwMode="auto">
                  <a:xfrm>
                    <a:off x="1729" y="1327"/>
                    <a:ext cx="524" cy="2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241" name="Line 82"/>
                  <p:cNvSpPr>
                    <a:spLocks noChangeShapeType="1"/>
                  </p:cNvSpPr>
                  <p:nvPr/>
                </p:nvSpPr>
                <p:spPr bwMode="auto">
                  <a:xfrm>
                    <a:off x="1689" y="1207"/>
                    <a:ext cx="604" cy="1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242" name="Rectangle 83"/>
                  <p:cNvSpPr>
                    <a:spLocks noChangeArrowheads="1"/>
                  </p:cNvSpPr>
                  <p:nvPr/>
                </p:nvSpPr>
                <p:spPr bwMode="auto">
                  <a:xfrm>
                    <a:off x="1791" y="754"/>
                    <a:ext cx="88" cy="653"/>
                  </a:xfrm>
                  <a:prstGeom prst="rect">
                    <a:avLst/>
                  </a:prstGeom>
                  <a:solidFill>
                    <a:srgbClr val="969696">
                      <a:alpha val="14902"/>
                    </a:srgbClr>
                  </a:solidFill>
                  <a:ln w="381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9243" name="Rectangle 84"/>
                  <p:cNvSpPr>
                    <a:spLocks noChangeArrowheads="1"/>
                  </p:cNvSpPr>
                  <p:nvPr/>
                </p:nvSpPr>
                <p:spPr bwMode="auto">
                  <a:xfrm>
                    <a:off x="2200" y="754"/>
                    <a:ext cx="87" cy="653"/>
                  </a:xfrm>
                  <a:prstGeom prst="rect">
                    <a:avLst/>
                  </a:prstGeom>
                  <a:solidFill>
                    <a:srgbClr val="FF9900"/>
                  </a:solidFill>
                  <a:ln w="381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</p:grpSp>
          </p:grpSp>
        </p:grpSp>
        <p:sp>
          <p:nvSpPr>
            <p:cNvPr id="9229" name="Line 85"/>
            <p:cNvSpPr>
              <a:spLocks noChangeShapeType="1"/>
            </p:cNvSpPr>
            <p:nvPr/>
          </p:nvSpPr>
          <p:spPr bwMode="auto">
            <a:xfrm flipV="1">
              <a:off x="4848" y="2352"/>
              <a:ext cx="14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Rectangle 86"/>
            <p:cNvSpPr>
              <a:spLocks noChangeArrowheads="1"/>
            </p:cNvSpPr>
            <p:nvPr/>
          </p:nvSpPr>
          <p:spPr bwMode="auto">
            <a:xfrm>
              <a:off x="4944" y="2736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  <p:sp>
          <p:nvSpPr>
            <p:cNvPr id="9231" name="Rectangle 87"/>
            <p:cNvSpPr>
              <a:spLocks noChangeArrowheads="1"/>
            </p:cNvSpPr>
            <p:nvPr/>
          </p:nvSpPr>
          <p:spPr bwMode="auto">
            <a:xfrm>
              <a:off x="4896" y="2880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  <p:sp>
          <p:nvSpPr>
            <p:cNvPr id="9232" name="Rectangle 88"/>
            <p:cNvSpPr>
              <a:spLocks noChangeArrowheads="1"/>
            </p:cNvSpPr>
            <p:nvPr/>
          </p:nvSpPr>
          <p:spPr bwMode="auto">
            <a:xfrm>
              <a:off x="4944" y="3072"/>
              <a:ext cx="26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0033CC"/>
                  </a:solidFill>
                </a:rPr>
                <a:t>○</a:t>
              </a:r>
            </a:p>
          </p:txBody>
        </p:sp>
      </p:grpSp>
      <p:sp>
        <p:nvSpPr>
          <p:cNvPr id="10329" name="Text Box 89"/>
          <p:cNvSpPr txBox="1">
            <a:spLocks noChangeArrowheads="1"/>
          </p:cNvSpPr>
          <p:nvPr/>
        </p:nvSpPr>
        <p:spPr bwMode="auto">
          <a:xfrm>
            <a:off x="6019800" y="4868863"/>
            <a:ext cx="31242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</a:rPr>
              <a:t>Zn</a:t>
            </a:r>
            <a:r>
              <a:rPr lang="zh-CN" altLang="en-US" sz="2400" b="1">
                <a:solidFill>
                  <a:srgbClr val="0000FF"/>
                </a:solidFill>
              </a:rPr>
              <a:t>片溶解，铜片上有气泡，有电流形成，说明电子定向移动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6" grpId="0" autoUpdateAnimBg="0"/>
      <p:bldP spid="10246" grpId="1"/>
      <p:bldP spid="10269" grpId="0"/>
      <p:bldP spid="10292" grpId="0"/>
      <p:bldP spid="103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50825" y="2492375"/>
            <a:ext cx="6481763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sz="2800" b="1">
                <a:solidFill>
                  <a:schemeClr val="folHlink"/>
                </a:solidFill>
              </a:rPr>
              <a:t> </a:t>
            </a:r>
            <a:r>
              <a:rPr lang="zh-CN" altLang="en-US" sz="2800" b="1"/>
              <a:t>外电路：</a:t>
            </a:r>
            <a:r>
              <a:rPr lang="zh-CN" altLang="en-US" sz="2800" b="1">
                <a:solidFill>
                  <a:srgbClr val="A50021"/>
                </a:solidFill>
              </a:rPr>
              <a:t>电子由负极流向正极，</a:t>
            </a:r>
          </a:p>
          <a:p>
            <a:pPr eaLnBrk="1" hangingPunct="1">
              <a:buFontTx/>
              <a:buNone/>
            </a:pPr>
            <a:r>
              <a:rPr lang="zh-CN" altLang="en-US" sz="2800" b="1">
                <a:solidFill>
                  <a:srgbClr val="A50021"/>
                </a:solidFill>
              </a:rPr>
              <a:t>               电流由正极流向负极</a:t>
            </a:r>
          </a:p>
          <a:p>
            <a:pPr eaLnBrk="1" hangingPunct="1">
              <a:buFontTx/>
              <a:buNone/>
            </a:pPr>
            <a:r>
              <a:rPr lang="zh-CN" altLang="en-US" sz="2800" b="1"/>
              <a:t>内电路：</a:t>
            </a:r>
            <a:r>
              <a:rPr lang="zh-CN" altLang="en-US" sz="2800" b="1">
                <a:solidFill>
                  <a:srgbClr val="A50021"/>
                </a:solidFill>
              </a:rPr>
              <a:t>阴离子移向负极，阳离 </a:t>
            </a:r>
          </a:p>
          <a:p>
            <a:pPr eaLnBrk="1" hangingPunct="1">
              <a:buFontTx/>
              <a:buNone/>
            </a:pPr>
            <a:r>
              <a:rPr lang="zh-CN" altLang="en-US" sz="2800" b="1">
                <a:solidFill>
                  <a:srgbClr val="A50021"/>
                </a:solidFill>
              </a:rPr>
              <a:t>              子移向正极，电流由负</a:t>
            </a:r>
          </a:p>
          <a:p>
            <a:pPr eaLnBrk="1" hangingPunct="1">
              <a:buFontTx/>
              <a:buNone/>
            </a:pPr>
            <a:r>
              <a:rPr lang="zh-CN" altLang="en-US" sz="2800" b="1">
                <a:solidFill>
                  <a:srgbClr val="A50021"/>
                </a:solidFill>
              </a:rPr>
              <a:t>               极流向正极</a:t>
            </a:r>
          </a:p>
          <a:p>
            <a:pPr eaLnBrk="1" hangingPunct="1"/>
            <a:r>
              <a:rPr lang="zh-CN" altLang="en-US" b="1"/>
              <a:t>小结：原电池</a:t>
            </a:r>
          </a:p>
          <a:p>
            <a:pPr eaLnBrk="1" hangingPunct="1"/>
            <a:r>
              <a:rPr lang="zh-CN" altLang="en-US" b="1"/>
              <a:t>定义</a:t>
            </a:r>
            <a:r>
              <a:rPr lang="en-US" altLang="zh-CN" b="1"/>
              <a:t>:</a:t>
            </a:r>
            <a:r>
              <a:rPr lang="zh-CN" altLang="en-US" b="1"/>
              <a:t>把</a:t>
            </a:r>
            <a:r>
              <a:rPr lang="zh-CN" altLang="en-US" b="1">
                <a:solidFill>
                  <a:srgbClr val="FF0000"/>
                </a:solidFill>
              </a:rPr>
              <a:t>化学能</a:t>
            </a:r>
            <a:r>
              <a:rPr lang="zh-CN" altLang="en-US" b="1"/>
              <a:t>转变为</a:t>
            </a:r>
            <a:r>
              <a:rPr lang="zh-CN" altLang="en-US" b="1">
                <a:solidFill>
                  <a:srgbClr val="FF0000"/>
                </a:solidFill>
              </a:rPr>
              <a:t>电能</a:t>
            </a:r>
            <a:r>
              <a:rPr lang="zh-CN" altLang="en-US" b="1"/>
              <a:t>的装置</a:t>
            </a:r>
            <a:r>
              <a:rPr lang="en-US" altLang="zh-CN" b="1"/>
              <a:t>.</a:t>
            </a:r>
          </a:p>
          <a:p>
            <a:pPr eaLnBrk="1" hangingPunct="1"/>
            <a:endParaRPr lang="en-US" altLang="zh-CN" sz="2800" b="1">
              <a:solidFill>
                <a:srgbClr val="A50021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989138"/>
            <a:ext cx="266382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6588125" y="1412875"/>
            <a:ext cx="1512888" cy="714375"/>
            <a:chOff x="0" y="0"/>
            <a:chExt cx="953" cy="450"/>
          </a:xfrm>
        </p:grpSpPr>
        <p:sp>
          <p:nvSpPr>
            <p:cNvPr id="10252" name="Line 5"/>
            <p:cNvSpPr>
              <a:spLocks noChangeShapeType="1"/>
            </p:cNvSpPr>
            <p:nvPr/>
          </p:nvSpPr>
          <p:spPr bwMode="auto">
            <a:xfrm flipV="1">
              <a:off x="194" y="450"/>
              <a:ext cx="454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3" name="Text Box 6"/>
            <p:cNvSpPr txBox="1">
              <a:spLocks noChangeArrowheads="1"/>
            </p:cNvSpPr>
            <p:nvPr/>
          </p:nvSpPr>
          <p:spPr bwMode="auto">
            <a:xfrm>
              <a:off x="0" y="0"/>
              <a:ext cx="95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40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e</a:t>
              </a:r>
              <a:r>
                <a:rPr lang="zh-CN" altLang="en-US" sz="4000" b="1" baseline="30000">
                  <a:solidFill>
                    <a:srgbClr val="A50021"/>
                  </a:solidFill>
                  <a:latin typeface="Times New Roman" panose="02020603050405020304" pitchFamily="18" charset="0"/>
                </a:rPr>
                <a:t>－</a:t>
              </a:r>
            </a:p>
          </p:txBody>
        </p:sp>
      </p:grp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6877050" y="4221163"/>
            <a:ext cx="5048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 flipH="1">
            <a:off x="6443663" y="5157788"/>
            <a:ext cx="4333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47" name="Text Box 9"/>
          <p:cNvSpPr txBox="1">
            <a:spLocks noChangeArrowheads="1"/>
          </p:cNvSpPr>
          <p:nvPr/>
        </p:nvSpPr>
        <p:spPr bwMode="auto">
          <a:xfrm>
            <a:off x="250825" y="1484313"/>
            <a:ext cx="6769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34" charset="0"/>
                <a:ea typeface="隶书" panose="02010509060101010101" pitchFamily="49" charset="-122"/>
              </a:rPr>
              <a:t>电荷流向电流流向：</a:t>
            </a:r>
          </a:p>
        </p:txBody>
      </p:sp>
      <p:pic>
        <p:nvPicPr>
          <p:cNvPr id="10248" name="Picture 10" descr="gif0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5364163" y="2276475"/>
            <a:ext cx="936625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负极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8388350" y="2276475"/>
            <a:ext cx="936625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正极</a:t>
            </a:r>
          </a:p>
        </p:txBody>
      </p:sp>
      <p:sp>
        <p:nvSpPr>
          <p:cNvPr id="10251" name="Text Box 13"/>
          <p:cNvSpPr txBox="1">
            <a:spLocks noChangeArrowheads="1"/>
          </p:cNvSpPr>
          <p:nvPr/>
        </p:nvSpPr>
        <p:spPr bwMode="auto">
          <a:xfrm>
            <a:off x="323850" y="0"/>
            <a:ext cx="2808288" cy="701675"/>
          </a:xfrm>
          <a:prstGeom prst="rect">
            <a:avLst/>
          </a:prstGeom>
          <a:solidFill>
            <a:srgbClr val="33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学与问</a:t>
            </a:r>
            <a:r>
              <a:rPr lang="en-US" altLang="zh-CN" sz="4000" b="1">
                <a:solidFill>
                  <a:srgbClr val="FF0000"/>
                </a:solidFill>
              </a:rPr>
              <a:t>P41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71" grpId="0" animBg="1"/>
      <p:bldP spid="11272" grpId="0" animBg="1"/>
      <p:bldP spid="11275" grpId="0" animBg="1"/>
      <p:bldP spid="112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122134"/>
              </p:ext>
            </p:extLst>
          </p:nvPr>
        </p:nvGraphicFramePr>
        <p:xfrm>
          <a:off x="395536" y="1412776"/>
          <a:ext cx="7597191" cy="3816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8" name="包装程序外壳对象" showAsIcon="1" r:id="rId3" imgW="1015200" imgH="509400" progId="Package">
                  <p:embed/>
                </p:oleObj>
              </mc:Choice>
              <mc:Fallback>
                <p:oleObj name="包装程序外壳对象" showAsIcon="1" r:id="rId3" imgW="1015200" imgH="5094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536" y="1412776"/>
                        <a:ext cx="7597191" cy="3816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402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90800"/>
            <a:ext cx="2819400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5219700" y="1196975"/>
            <a:ext cx="2952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A50021"/>
                </a:solidFill>
                <a:latin typeface="Tahoma" panose="020B0604030504040204" pitchFamily="34" charset="0"/>
              </a:rPr>
              <a:t>（氧化反应）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292725" y="1844675"/>
            <a:ext cx="2879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A50021"/>
                </a:solidFill>
                <a:latin typeface="Tahoma" panose="020B0604030504040204" pitchFamily="34" charset="0"/>
              </a:rPr>
              <a:t>（还原反应）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755650" y="1268413"/>
            <a:ext cx="4537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Zn</a:t>
            </a:r>
            <a:r>
              <a:rPr lang="zh-CN" altLang="en-US" sz="2800" b="1">
                <a:solidFill>
                  <a:srgbClr val="A50021"/>
                </a:solidFill>
                <a:latin typeface="Tahoma" panose="020B0604030504040204" pitchFamily="34" charset="0"/>
              </a:rPr>
              <a:t>片： 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Zn </a:t>
            </a:r>
            <a:r>
              <a:rPr lang="zh-CN" altLang="en-US" sz="2800" b="1">
                <a:solidFill>
                  <a:srgbClr val="A50021"/>
                </a:solidFill>
                <a:latin typeface="Tahoma" panose="020B0604030504040204" pitchFamily="34" charset="0"/>
              </a:rPr>
              <a:t>－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2e</a:t>
            </a:r>
            <a:r>
              <a:rPr lang="en-US" altLang="zh-CN" sz="2800" b="1" baseline="30000">
                <a:solidFill>
                  <a:srgbClr val="A50021"/>
                </a:solidFill>
                <a:latin typeface="Tahoma" panose="020B0604030504040204" pitchFamily="34" charset="0"/>
              </a:rPr>
              <a:t>- 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= Zn</a:t>
            </a:r>
            <a:r>
              <a:rPr lang="en-US" altLang="zh-CN" sz="2800" b="1" baseline="30000">
                <a:solidFill>
                  <a:srgbClr val="A50021"/>
                </a:solidFill>
                <a:latin typeface="Tahoma" panose="020B0604030504040204" pitchFamily="34" charset="0"/>
              </a:rPr>
              <a:t>2+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755650" y="1916113"/>
            <a:ext cx="4752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Cu</a:t>
            </a:r>
            <a:r>
              <a:rPr lang="zh-CN" altLang="en-US" sz="2800" b="1">
                <a:solidFill>
                  <a:srgbClr val="A50021"/>
                </a:solidFill>
                <a:latin typeface="Tahoma" panose="020B0604030504040204" pitchFamily="34" charset="0"/>
              </a:rPr>
              <a:t>片：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2H</a:t>
            </a:r>
            <a:r>
              <a:rPr lang="en-US" altLang="zh-CN" sz="2800" b="1" baseline="30000">
                <a:solidFill>
                  <a:srgbClr val="A50021"/>
                </a:solidFill>
                <a:latin typeface="Tahoma" panose="020B0604030504040204" pitchFamily="34" charset="0"/>
              </a:rPr>
              <a:t>+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+2e</a:t>
            </a:r>
            <a:r>
              <a:rPr lang="en-US" altLang="zh-CN" sz="2800" b="1" baseline="30000">
                <a:solidFill>
                  <a:srgbClr val="A50021"/>
                </a:solidFill>
                <a:latin typeface="Tahoma" panose="020B0604030504040204" pitchFamily="34" charset="0"/>
              </a:rPr>
              <a:t>-  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= H</a:t>
            </a:r>
            <a:r>
              <a:rPr lang="en-US" altLang="zh-CN" sz="2800" b="1" baseline="-25000">
                <a:solidFill>
                  <a:srgbClr val="A50021"/>
                </a:solidFill>
                <a:latin typeface="Tahoma" panose="020B0604030504040204" pitchFamily="34" charset="0"/>
              </a:rPr>
              <a:t>2</a:t>
            </a:r>
            <a:r>
              <a:rPr lang="en-US" altLang="zh-CN" sz="2800" b="1">
                <a:solidFill>
                  <a:srgbClr val="A50021"/>
                </a:solidFill>
                <a:latin typeface="Tahoma" panose="020B0604030504040204" pitchFamily="34" charset="0"/>
              </a:rPr>
              <a:t> </a:t>
            </a:r>
            <a:r>
              <a:rPr lang="en-US" altLang="zh-CN" sz="2800" b="1">
                <a:solidFill>
                  <a:srgbClr val="A50021"/>
                </a:solidFill>
                <a:latin typeface="宋体" panose="02010600030101010101" pitchFamily="2" charset="-122"/>
              </a:rPr>
              <a:t>↑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395288" y="2636838"/>
            <a:ext cx="5905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2800" b="1">
                <a:solidFill>
                  <a:schemeClr val="tx2"/>
                </a:solidFill>
                <a:latin typeface="Tahoma" panose="020B0604030504040204" pitchFamily="34" charset="0"/>
              </a:rPr>
              <a:t>（铜片在这里起</a:t>
            </a:r>
            <a:r>
              <a:rPr lang="zh-CN" altLang="en-US" sz="2800" b="1">
                <a:solidFill>
                  <a:srgbClr val="BC0A3D"/>
                </a:solidFill>
                <a:latin typeface="Tahoma" panose="020B0604030504040204" pitchFamily="34" charset="0"/>
              </a:rPr>
              <a:t>传导电子</a:t>
            </a:r>
            <a:r>
              <a:rPr lang="zh-CN" altLang="en-US" sz="2800" b="1">
                <a:solidFill>
                  <a:schemeClr val="tx2"/>
                </a:solidFill>
                <a:latin typeface="Tahoma" panose="020B0604030504040204" pitchFamily="34" charset="0"/>
              </a:rPr>
              <a:t>的作用）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84213" y="692150"/>
            <a:ext cx="3816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chemeClr val="tx2"/>
                </a:solidFill>
                <a:latin typeface="Tahoma" panose="020B0604030504040204" pitchFamily="34" charset="0"/>
              </a:rPr>
              <a:t>电极反应式：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684213" y="3357563"/>
            <a:ext cx="5181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Zn+H</a:t>
            </a:r>
            <a:r>
              <a:rPr lang="en-US" altLang="zh-CN" sz="3200" b="1" baseline="-25000"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SO</a:t>
            </a:r>
            <a:r>
              <a:rPr lang="en-US" altLang="zh-CN" sz="3200" b="1" baseline="-2500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=ZnSO</a:t>
            </a:r>
            <a:r>
              <a:rPr lang="en-US" altLang="zh-CN" sz="3200" b="1" baseline="-2500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+H</a:t>
            </a:r>
            <a:r>
              <a:rPr lang="en-US" altLang="zh-CN" sz="3200" b="1" baseline="-25000"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↑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395288" y="4149725"/>
            <a:ext cx="4464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ea typeface="楷体_GB2312" pitchFamily="49" charset="-122"/>
              </a:rPr>
              <a:t>电极反应总式：</a:t>
            </a:r>
          </a:p>
        </p:txBody>
      </p:sp>
      <p:grpSp>
        <p:nvGrpSpPr>
          <p:cNvPr id="12299" name="Group 11"/>
          <p:cNvGrpSpPr>
            <a:grpSpLocks/>
          </p:cNvGrpSpPr>
          <p:nvPr/>
        </p:nvGrpSpPr>
        <p:grpSpPr bwMode="auto">
          <a:xfrm>
            <a:off x="468313" y="4868863"/>
            <a:ext cx="5192712" cy="1371600"/>
            <a:chOff x="0" y="0"/>
            <a:chExt cx="3271" cy="864"/>
          </a:xfrm>
        </p:grpSpPr>
        <p:grpSp>
          <p:nvGrpSpPr>
            <p:cNvPr id="11277" name="Group 12"/>
            <p:cNvGrpSpPr>
              <a:grpSpLocks/>
            </p:cNvGrpSpPr>
            <p:nvPr/>
          </p:nvGrpSpPr>
          <p:grpSpPr bwMode="auto">
            <a:xfrm>
              <a:off x="0" y="336"/>
              <a:ext cx="3271" cy="528"/>
              <a:chOff x="0" y="0"/>
              <a:chExt cx="3271" cy="528"/>
            </a:xfrm>
          </p:grpSpPr>
          <p:sp>
            <p:nvSpPr>
              <p:cNvPr id="12301" name="Text Box 13"/>
              <p:cNvSpPr txBox="1">
                <a:spLocks noChangeArrowheads="1"/>
              </p:cNvSpPr>
              <p:nvPr/>
            </p:nvSpPr>
            <p:spPr bwMode="auto">
              <a:xfrm>
                <a:off x="0" y="124"/>
                <a:ext cx="3271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en-US" altLang="zh-CN" sz="36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Zn + 2H</a:t>
                </a:r>
                <a:r>
                  <a:rPr lang="en-US" altLang="zh-CN" sz="3600" b="1" baseline="30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+</a:t>
                </a:r>
                <a:r>
                  <a:rPr lang="en-US" altLang="zh-CN" sz="36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 == Zn</a:t>
                </a:r>
                <a:r>
                  <a:rPr lang="en-US" altLang="zh-CN" sz="3600" b="1" baseline="30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2+</a:t>
                </a:r>
                <a:r>
                  <a:rPr lang="en-US" altLang="zh-CN" sz="36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 + H</a:t>
                </a:r>
                <a:r>
                  <a:rPr lang="en-US" altLang="zh-CN" sz="36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2</a:t>
                </a:r>
                <a:r>
                  <a:rPr lang="en-US" altLang="zh-CN" sz="36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↑</a:t>
                </a:r>
                <a:r>
                  <a:rPr lang="en-US" altLang="zh-CN" sz="3600">
                    <a:latin typeface="Times New Roman" panose="02020603050405020304" pitchFamily="18" charset="0"/>
                  </a:rPr>
                  <a:t> </a:t>
                </a:r>
              </a:p>
            </p:txBody>
          </p:sp>
          <p:sp>
            <p:nvSpPr>
              <p:cNvPr id="11280" name="Line 14"/>
              <p:cNvSpPr>
                <a:spLocks noChangeShapeType="1"/>
              </p:cNvSpPr>
              <p:nvPr/>
            </p:nvSpPr>
            <p:spPr bwMode="auto">
              <a:xfrm>
                <a:off x="202" y="0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1" name="Line 15"/>
              <p:cNvSpPr>
                <a:spLocks noChangeShapeType="1"/>
              </p:cNvSpPr>
              <p:nvPr/>
            </p:nvSpPr>
            <p:spPr bwMode="auto">
              <a:xfrm>
                <a:off x="202" y="0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2" name="Line 16"/>
              <p:cNvSpPr>
                <a:spLocks noChangeShapeType="1"/>
              </p:cNvSpPr>
              <p:nvPr/>
            </p:nvSpPr>
            <p:spPr bwMode="auto">
              <a:xfrm>
                <a:off x="874" y="0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305" name="Text Box 17"/>
            <p:cNvSpPr txBox="1">
              <a:spLocks noChangeArrowheads="1"/>
            </p:cNvSpPr>
            <p:nvPr/>
          </p:nvSpPr>
          <p:spPr bwMode="auto">
            <a:xfrm>
              <a:off x="288" y="0"/>
              <a:ext cx="45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sz="36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</a:rPr>
                <a:t>2e</a:t>
              </a:r>
              <a:r>
                <a:rPr lang="en-US" altLang="zh-CN" sz="3600" b="1" baseline="30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</a:rPr>
                <a:t>-</a:t>
              </a:r>
            </a:p>
          </p:txBody>
        </p:sp>
      </p:grpSp>
      <p:sp>
        <p:nvSpPr>
          <p:cNvPr id="11276" name="Rectangle 18"/>
          <p:cNvSpPr>
            <a:spLocks noChangeArrowheads="1"/>
          </p:cNvSpPr>
          <p:nvPr/>
        </p:nvSpPr>
        <p:spPr bwMode="auto">
          <a:xfrm>
            <a:off x="179388" y="188913"/>
            <a:ext cx="9144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latin typeface="华文隶书" panose="02010800040101010101" pitchFamily="2" charset="-122"/>
                <a:ea typeface="华文隶书" panose="02010800040101010101" pitchFamily="2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.Zn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Cu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原电池的工作原理：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utoUpdateAnimBg="0"/>
      <p:bldP spid="12293" grpId="0" autoUpdateAnimBg="0"/>
      <p:bldP spid="12294" grpId="0" autoUpdateAnimBg="0"/>
      <p:bldP spid="12295" grpId="0" autoUpdateAnimBg="0"/>
      <p:bldP spid="12296" grpId="0" autoUpdateAnimBg="0"/>
      <p:bldP spid="12297" grpId="0" autoUpdateAnimBg="0"/>
      <p:bldP spid="1229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611188" y="1484313"/>
            <a:ext cx="8077200" cy="301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讨论：</a:t>
            </a:r>
            <a:endParaRPr kumimoji="1" lang="zh-CN" altLang="en-US" sz="3200" b="1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通过刚才的实验我们可以体会到</a:t>
            </a:r>
            <a:r>
              <a:rPr kumimoji="1" lang="en-US" altLang="zh-CN" sz="3200" b="1">
                <a:latin typeface="Times New Roman" panose="02020603050405020304" pitchFamily="18" charset="0"/>
              </a:rPr>
              <a:t>,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化学能在原电池装置中可以直接转化为电能</a:t>
            </a:r>
            <a:r>
              <a:rPr kumimoji="1" lang="en-US" altLang="zh-CN" sz="3200" b="1">
                <a:latin typeface="Times New Roman" panose="02020603050405020304" pitchFamily="18" charset="0"/>
              </a:rPr>
              <a:t>,</a:t>
            </a:r>
            <a:r>
              <a:rPr kumimoji="1" lang="zh-CN" altLang="en-US" sz="3200" b="1">
                <a:latin typeface="Times New Roman" panose="02020603050405020304" pitchFamily="18" charset="0"/>
              </a:rPr>
              <a:t>那么</a:t>
            </a:r>
            <a:r>
              <a:rPr kumimoji="1" lang="en-US" altLang="zh-CN" sz="3200" b="1">
                <a:latin typeface="Times New Roman" panose="02020603050405020304" pitchFamily="18" charset="0"/>
              </a:rPr>
              <a:t>,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符合什么条件的装置</a:t>
            </a:r>
            <a:r>
              <a:rPr kumimoji="1" lang="zh-CN" altLang="en-US" sz="3200" b="1">
                <a:solidFill>
                  <a:schemeClr val="tx2"/>
                </a:solidFill>
                <a:latin typeface="Times New Roman" panose="02020603050405020304" pitchFamily="18" charset="0"/>
              </a:rPr>
              <a:t>才能构成原电池呢</a:t>
            </a:r>
            <a:r>
              <a:rPr kumimoji="1"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/>
        </p:nvSpPr>
        <p:spPr bwMode="auto">
          <a:xfrm>
            <a:off x="684213" y="188913"/>
            <a:ext cx="7164387" cy="69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latin typeface="Tahoma" panose="020B0604030504040204" pitchFamily="34" charset="0"/>
              </a:rPr>
              <a:t>实验探究形成原电池的条件</a:t>
            </a:r>
            <a:endParaRPr lang="zh-CN" altLang="en-US" sz="3200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17525" y="22304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304800" y="838200"/>
            <a:ext cx="7867650" cy="4030663"/>
            <a:chOff x="192" y="768"/>
            <a:chExt cx="5328" cy="2832"/>
          </a:xfrm>
        </p:grpSpPr>
        <p:pic>
          <p:nvPicPr>
            <p:cNvPr id="13324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816"/>
              <a:ext cx="1488" cy="1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5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816"/>
              <a:ext cx="1536" cy="12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aphicFrame>
          <p:nvGraphicFramePr>
            <p:cNvPr id="13326" name="Object 7"/>
            <p:cNvGraphicFramePr>
              <a:graphicFrameLocks noChangeAspect="1"/>
            </p:cNvGraphicFramePr>
            <p:nvPr/>
          </p:nvGraphicFramePr>
          <p:xfrm>
            <a:off x="4032" y="768"/>
            <a:ext cx="1488" cy="1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57" name="位图图像" r:id="rId7" imgW="2095793" imgH="1514686" progId="Paint.Picture">
                    <p:embed/>
                  </p:oleObj>
                </mc:Choice>
                <mc:Fallback>
                  <p:oleObj name="位图图像" r:id="rId7" imgW="2095793" imgH="1514686" progId="Paint.Picture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32" y="768"/>
                          <a:ext cx="1488" cy="1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3327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2448"/>
              <a:ext cx="1632" cy="1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95288" y="2790825"/>
            <a:ext cx="1816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可以</a:t>
            </a:r>
            <a:r>
              <a:rPr lang="zh-CN" altLang="en-US" sz="3600" b="1">
                <a:latin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3708400" y="2867025"/>
            <a:ext cx="1816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可以</a:t>
            </a:r>
            <a:r>
              <a:rPr lang="zh-CN" altLang="en-US" sz="3600" b="1">
                <a:latin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6588125" y="2867025"/>
            <a:ext cx="1816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可以</a:t>
            </a:r>
            <a:r>
              <a:rPr lang="zh-CN" altLang="en-US" sz="3600" b="1">
                <a:latin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50825" y="5373688"/>
            <a:ext cx="25923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不可以</a:t>
            </a:r>
            <a:r>
              <a:rPr lang="zh-CN" altLang="en-US" sz="3600" b="1">
                <a:latin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276600" y="3486150"/>
            <a:ext cx="56165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Times New Roman" panose="02020603050405020304" pitchFamily="18" charset="0"/>
              </a:rPr>
              <a:t>形成条件一：</a:t>
            </a:r>
          </a:p>
          <a:p>
            <a:pPr eaLnBrk="1" hangingPunct="1"/>
            <a:r>
              <a:rPr lang="zh-CN" altLang="en-US" sz="3600" b="1">
                <a:solidFill>
                  <a:srgbClr val="FF5050"/>
                </a:solidFill>
                <a:latin typeface="Times New Roman" panose="02020603050405020304" pitchFamily="18" charset="0"/>
              </a:rPr>
              <a:t>活泼性不同的两个电极</a:t>
            </a:r>
            <a:endParaRPr lang="zh-CN" altLang="en-US" sz="3600">
              <a:solidFill>
                <a:srgbClr val="FF5050"/>
              </a:solidFill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3306763" y="4892675"/>
            <a:ext cx="58737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CC0000"/>
                </a:solidFill>
                <a:latin typeface="Times New Roman" panose="02020603050405020304" pitchFamily="18" charset="0"/>
              </a:rPr>
              <a:t>负极：</a:t>
            </a:r>
            <a:r>
              <a:rPr lang="zh-CN" altLang="en-US" sz="2800" b="1">
                <a:latin typeface="Times New Roman" panose="02020603050405020304" pitchFamily="18" charset="0"/>
              </a:rPr>
              <a:t>较活泼的金属</a:t>
            </a:r>
          </a:p>
          <a:p>
            <a:pPr eaLnBrk="1" hangingPunct="1"/>
            <a:r>
              <a:rPr lang="zh-CN" altLang="en-US" sz="2800" b="1">
                <a:solidFill>
                  <a:srgbClr val="CC0000"/>
                </a:solidFill>
                <a:latin typeface="Times New Roman" panose="02020603050405020304" pitchFamily="18" charset="0"/>
              </a:rPr>
              <a:t>正极：</a:t>
            </a:r>
            <a:r>
              <a:rPr lang="zh-CN" altLang="en-US" sz="2800" b="1">
                <a:latin typeface="Times New Roman" panose="02020603050405020304" pitchFamily="18" charset="0"/>
              </a:rPr>
              <a:t>较不活泼的金属、石墨等</a:t>
            </a:r>
            <a:endParaRPr lang="zh-CN" altLang="en-US" sz="2800"/>
          </a:p>
        </p:txBody>
      </p:sp>
      <p:sp>
        <p:nvSpPr>
          <p:cNvPr id="14351" name="AutoShape 15"/>
          <p:cNvSpPr>
            <a:spLocks/>
          </p:cNvSpPr>
          <p:nvPr/>
        </p:nvSpPr>
        <p:spPr bwMode="auto">
          <a:xfrm>
            <a:off x="2916238" y="5157788"/>
            <a:ext cx="433387" cy="647700"/>
          </a:xfrm>
          <a:prstGeom prst="leftBrace">
            <a:avLst>
              <a:gd name="adj1" fmla="val 12454"/>
              <a:gd name="adj2" fmla="val 50000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  <p:bldP spid="14346" grpId="0"/>
      <p:bldP spid="14347" grpId="0"/>
      <p:bldP spid="14348" grpId="0"/>
      <p:bldP spid="14349" grpId="0" autoUpdateAnimBg="0"/>
      <p:bldP spid="14350" grpId="0" autoUpdateAnimBg="0"/>
      <p:bldP spid="143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116013" y="981075"/>
            <a:ext cx="6624637" cy="2514600"/>
            <a:chOff x="432" y="672"/>
            <a:chExt cx="4848" cy="1584"/>
          </a:xfrm>
        </p:grpSpPr>
        <p:pic>
          <p:nvPicPr>
            <p:cNvPr id="14343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672"/>
              <a:ext cx="1872" cy="15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aphicFrame>
          <p:nvGraphicFramePr>
            <p:cNvPr id="14344" name="Object 4"/>
            <p:cNvGraphicFramePr>
              <a:graphicFrameLocks noChangeAspect="1"/>
            </p:cNvGraphicFramePr>
            <p:nvPr/>
          </p:nvGraphicFramePr>
          <p:xfrm>
            <a:off x="3264" y="720"/>
            <a:ext cx="2016" cy="15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4" name="位图图像" r:id="rId6" imgW="2048161" imgH="1600000" progId="Paint.Picture">
                    <p:embed/>
                  </p:oleObj>
                </mc:Choice>
                <mc:Fallback>
                  <p:oleObj name="位图图像" r:id="rId6" imgW="2048161" imgH="1600000" progId="Paint.Picture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64" y="720"/>
                          <a:ext cx="2016" cy="15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431925" y="3644900"/>
            <a:ext cx="20193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可以</a:t>
            </a:r>
            <a:r>
              <a:rPr lang="zh-CN" altLang="en-US" sz="4400" b="1">
                <a:latin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5724525" y="3573463"/>
            <a:ext cx="23764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不可以</a:t>
            </a:r>
            <a:r>
              <a:rPr lang="zh-CN" altLang="en-US" sz="4400" b="1">
                <a:latin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684213" y="4940300"/>
            <a:ext cx="46720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imes New Roman" panose="02020603050405020304" pitchFamily="18" charset="0"/>
              </a:rPr>
              <a:t>形成条件二：</a:t>
            </a:r>
          </a:p>
          <a:p>
            <a:pPr eaLnBrk="1" hangingPunct="1"/>
            <a:r>
              <a:rPr lang="zh-CN" altLang="en-US" sz="3200" b="1">
                <a:solidFill>
                  <a:srgbClr val="FF5050"/>
                </a:solidFill>
                <a:latin typeface="Times New Roman" panose="02020603050405020304" pitchFamily="18" charset="0"/>
              </a:rPr>
              <a:t>电极需插进电解质溶液中</a:t>
            </a:r>
            <a:endParaRPr lang="zh-CN" altLang="en-US" sz="3200">
              <a:solidFill>
                <a:srgbClr val="FF5050"/>
              </a:solidFill>
            </a:endParaRPr>
          </a:p>
        </p:txBody>
      </p:sp>
      <p:sp>
        <p:nvSpPr>
          <p:cNvPr id="14342" name="Text Box 8"/>
          <p:cNvSpPr txBox="1">
            <a:spLocks noChangeArrowheads="1"/>
          </p:cNvSpPr>
          <p:nvPr/>
        </p:nvSpPr>
        <p:spPr bwMode="auto">
          <a:xfrm>
            <a:off x="468313" y="188913"/>
            <a:ext cx="7416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ahoma" panose="020B0604030504040204" pitchFamily="34" charset="0"/>
              </a:rPr>
              <a:t>实验探究形成原电池的条件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utoUpdateAnimBg="0"/>
      <p:bldP spid="15366" grpId="0" autoUpdateAnimBg="0"/>
      <p:bldP spid="1536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23850" y="188913"/>
            <a:ext cx="81359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ahoma" panose="020B0604030504040204" pitchFamily="34" charset="0"/>
              </a:rPr>
              <a:t>实验探究形成原电池的条件</a:t>
            </a:r>
            <a:endParaRPr lang="zh-CN" altLang="en-US" sz="320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20763"/>
            <a:ext cx="79248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39750" y="4292600"/>
            <a:ext cx="66246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imes New Roman" panose="02020603050405020304" pitchFamily="18" charset="0"/>
              </a:rPr>
              <a:t>形成条件三：</a:t>
            </a:r>
          </a:p>
          <a:p>
            <a:pPr eaLnBrk="1" hangingPunct="1"/>
            <a:r>
              <a:rPr lang="zh-CN" altLang="en-US" sz="3200" b="1">
                <a:solidFill>
                  <a:srgbClr val="FF5050"/>
                </a:solidFill>
                <a:latin typeface="Times New Roman" panose="02020603050405020304" pitchFamily="18" charset="0"/>
              </a:rPr>
              <a:t>必须形成闭合回路</a:t>
            </a:r>
            <a:endParaRPr lang="zh-CN" altLang="en-US" sz="3200">
              <a:solidFill>
                <a:srgbClr val="FF5050"/>
              </a:solidFill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003925" y="4211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227638" y="4260850"/>
            <a:ext cx="2481262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latin typeface="Times New Roman" panose="02020603050405020304" pitchFamily="18" charset="0"/>
              </a:rPr>
              <a:t>（</a:t>
            </a:r>
            <a:r>
              <a:rPr lang="zh-CN" altLang="en-US" sz="2800" b="1">
                <a:latin typeface="Times New Roman" panose="02020603050405020304" pitchFamily="18" charset="0"/>
              </a:rPr>
              <a:t>不可以</a:t>
            </a:r>
            <a:r>
              <a:rPr lang="zh-CN" altLang="en-US" sz="4800" b="1">
                <a:latin typeface="Times New Roman" panose="02020603050405020304" pitchFamily="18" charset="0"/>
              </a:rPr>
              <a:t>）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utoUpdateAnimBg="0"/>
      <p:bldP spid="1639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395288" y="5157788"/>
            <a:ext cx="8748712" cy="1368425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CN" altLang="en-US" sz="3700" b="1" smtClean="0"/>
              <a:t>形成条件四：</a:t>
            </a:r>
            <a:r>
              <a:rPr lang="zh-CN" altLang="en-US" sz="3700" b="1" smtClean="0">
                <a:solidFill>
                  <a:srgbClr val="FF5050"/>
                </a:solidFill>
              </a:rPr>
              <a:t>基于一个自发进行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CN" altLang="en-US" sz="3700" b="1" smtClean="0">
                <a:solidFill>
                  <a:srgbClr val="FF5050"/>
                </a:solidFill>
              </a:rPr>
              <a:t>                      的氧化还原反应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68313" y="3743325"/>
            <a:ext cx="5327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6600"/>
                </a:solidFill>
              </a:rPr>
              <a:t>将两电极反应式相加可得到</a:t>
            </a:r>
            <a:r>
              <a:rPr lang="en-US" altLang="zh-CN" sz="3200" b="1">
                <a:solidFill>
                  <a:srgbClr val="FF6600"/>
                </a:solidFill>
              </a:rPr>
              <a:t>?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84213" y="260350"/>
            <a:ext cx="7489825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正极（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Cu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片）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:2H</a:t>
            </a: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+ 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+ 2e</a:t>
            </a: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- 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= H</a:t>
            </a:r>
            <a:r>
              <a:rPr kumimoji="1" lang="en-US" altLang="zh-CN" sz="3200" b="1" baseline="-25000"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↑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             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还原反应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负极（ 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Zn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片）：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Zn- 2e</a:t>
            </a: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- 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= Zn</a:t>
            </a: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2+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                      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氧化反应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8062913" y="0"/>
            <a:ext cx="1081087" cy="2835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000" b="1">
                <a:ea typeface="华文行楷" panose="02010800040101010101" pitchFamily="2" charset="-122"/>
              </a:rPr>
              <a:t>试</a:t>
            </a:r>
          </a:p>
          <a:p>
            <a:pPr eaLnBrk="1" hangingPunct="1"/>
            <a:r>
              <a:rPr lang="zh-CN" altLang="en-US" sz="6000" b="1">
                <a:ea typeface="华文行楷" panose="02010800040101010101" pitchFamily="2" charset="-122"/>
              </a:rPr>
              <a:t>一</a:t>
            </a:r>
          </a:p>
          <a:p>
            <a:pPr eaLnBrk="1" hangingPunct="1"/>
            <a:r>
              <a:rPr lang="zh-CN" altLang="en-US" sz="6000" b="1">
                <a:ea typeface="华文行楷" panose="02010800040101010101" pitchFamily="2" charset="-122"/>
              </a:rPr>
              <a:t>试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763713" y="4365625"/>
            <a:ext cx="4895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2H</a:t>
            </a: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+ 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+Zn = H</a:t>
            </a:r>
            <a:r>
              <a:rPr kumimoji="1" lang="en-US" altLang="zh-CN" sz="3200" b="1" baseline="-25000"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↑ + Zn</a:t>
            </a:r>
            <a:r>
              <a:rPr kumimoji="1" lang="en-US" altLang="zh-CN" sz="3200" b="1" baseline="30000">
                <a:latin typeface="楷体_GB2312" pitchFamily="49" charset="-122"/>
                <a:ea typeface="楷体_GB2312" pitchFamily="49" charset="-122"/>
              </a:rPr>
              <a:t>2+</a:t>
            </a:r>
            <a:r>
              <a:rPr kumimoji="1" lang="en-US" altLang="zh-CN" sz="4000" b="1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0" y="0"/>
            <a:ext cx="8382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4000" b="1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4000" b="1">
                <a:latin typeface="Times New Roman" panose="02020603050405020304" pitchFamily="18" charset="0"/>
              </a:rPr>
              <a:t>构成原电池的条件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11188" y="5300663"/>
            <a:ext cx="8153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注意</a:t>
            </a:r>
            <a:r>
              <a:rPr kumimoji="1" lang="en-US" altLang="zh-CN" sz="2800" b="1">
                <a:latin typeface="Times New Roman" panose="02020603050405020304" pitchFamily="18" charset="0"/>
              </a:rPr>
              <a:t>: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没有氧化还原反应</a:t>
            </a:r>
            <a:r>
              <a:rPr kumimoji="1" lang="en-US" altLang="zh-CN" sz="2800" b="1">
                <a:latin typeface="Times New Roman" panose="02020603050405020304" pitchFamily="18" charset="0"/>
              </a:rPr>
              <a:t>,</a:t>
            </a:r>
            <a:r>
              <a:rPr kumimoji="1" lang="zh-CN" altLang="en-US" sz="2800" b="1">
                <a:latin typeface="Times New Roman" panose="02020603050405020304" pitchFamily="18" charset="0"/>
              </a:rPr>
              <a:t>就不可能有原电池</a:t>
            </a:r>
            <a:r>
              <a:rPr kumimoji="1"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,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换句话说</a:t>
            </a:r>
            <a:r>
              <a:rPr kumimoji="1"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,</a:t>
            </a:r>
            <a:r>
              <a:rPr kumimoji="1" lang="en-US" altLang="zh-CN" sz="2800" b="1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氧化还原反应</a:t>
            </a:r>
            <a:r>
              <a:rPr kumimoji="1" lang="en-US" altLang="zh-CN" sz="2800" b="1">
                <a:latin typeface="Times New Roman" panose="02020603050405020304" pitchFamily="18" charset="0"/>
              </a:rPr>
              <a:t>,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可以设计成原电池</a:t>
            </a:r>
          </a:p>
        </p:txBody>
      </p:sp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228600" y="990600"/>
            <a:ext cx="1828800" cy="2971800"/>
            <a:chOff x="384" y="2544"/>
            <a:chExt cx="1248" cy="1344"/>
          </a:xfrm>
        </p:grpSpPr>
        <p:sp>
          <p:nvSpPr>
            <p:cNvPr id="17418" name="Text Box 5"/>
            <p:cNvSpPr txBox="1">
              <a:spLocks noChangeArrowheads="1"/>
            </p:cNvSpPr>
            <p:nvPr/>
          </p:nvSpPr>
          <p:spPr bwMode="auto">
            <a:xfrm>
              <a:off x="384" y="3072"/>
              <a:ext cx="1152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构成条件</a:t>
              </a:r>
            </a:p>
          </p:txBody>
        </p:sp>
        <p:sp>
          <p:nvSpPr>
            <p:cNvPr id="17419" name="AutoShape 6"/>
            <p:cNvSpPr>
              <a:spLocks/>
            </p:cNvSpPr>
            <p:nvPr/>
          </p:nvSpPr>
          <p:spPr bwMode="auto">
            <a:xfrm>
              <a:off x="1296" y="2544"/>
              <a:ext cx="336" cy="1344"/>
            </a:xfrm>
            <a:prstGeom prst="leftBrace">
              <a:avLst>
                <a:gd name="adj1" fmla="val 33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2133600" y="685800"/>
            <a:ext cx="6629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①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有两种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活动性不同的金属（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或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一种是非金属</a:t>
            </a:r>
            <a:r>
              <a:rPr kumimoji="1" lang="zh-CN" altLang="en-US" sz="2800" b="1">
                <a:latin typeface="Times New Roman" panose="02020603050405020304" pitchFamily="18" charset="0"/>
              </a:rPr>
              <a:t>导体）作电极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195513" y="1700213"/>
            <a:ext cx="47386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②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有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电解质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溶液；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195513" y="2492375"/>
            <a:ext cx="4800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③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电极间构成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闭合电路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；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051050" y="3573463"/>
            <a:ext cx="6248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④</a:t>
            </a:r>
            <a:r>
              <a:rPr kumimoji="1"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能自发进行的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氧化还原反应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58888" y="4437063"/>
            <a:ext cx="7885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即：两极一液一连环，负极氧化正极还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9" grpId="0" autoUpdateAnimBg="0"/>
      <p:bldP spid="18440" grpId="0" autoUpdateAnimBg="0"/>
      <p:bldP spid="18441" grpId="0" autoUpdateAnimBg="0"/>
      <p:bldP spid="18442" grpId="0" autoUpdateAnimBg="0"/>
      <p:bldP spid="1844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69900"/>
            <a:ext cx="8101012" cy="828675"/>
          </a:xfrm>
        </p:spPr>
        <p:txBody>
          <a:bodyPr/>
          <a:lstStyle/>
          <a:p>
            <a:pPr eaLnBrk="1" hangingPunct="1"/>
            <a:r>
              <a:rPr lang="zh-CN" altLang="en-US" sz="4300" smtClean="0">
                <a:latin typeface="黑体" panose="02010609060101010101" pitchFamily="49" charset="-122"/>
                <a:ea typeface="黑体" panose="02010609060101010101" pitchFamily="49" charset="-122"/>
              </a:rPr>
              <a:t>下列各装置能否形成原电池反应？</a:t>
            </a:r>
          </a:p>
        </p:txBody>
      </p:sp>
      <p:grpSp>
        <p:nvGrpSpPr>
          <p:cNvPr id="18435" name="Group 3"/>
          <p:cNvGrpSpPr>
            <a:grpSpLocks/>
          </p:cNvGrpSpPr>
          <p:nvPr/>
        </p:nvGrpSpPr>
        <p:grpSpPr bwMode="auto">
          <a:xfrm>
            <a:off x="2411413" y="2054225"/>
            <a:ext cx="1258887" cy="1427163"/>
            <a:chOff x="1338" y="1480"/>
            <a:chExt cx="793" cy="899"/>
          </a:xfrm>
        </p:grpSpPr>
        <p:grpSp>
          <p:nvGrpSpPr>
            <p:cNvPr id="18577" name="Group 4"/>
            <p:cNvGrpSpPr>
              <a:grpSpLocks/>
            </p:cNvGrpSpPr>
            <p:nvPr/>
          </p:nvGrpSpPr>
          <p:grpSpPr bwMode="auto">
            <a:xfrm>
              <a:off x="1338" y="1481"/>
              <a:ext cx="793" cy="898"/>
              <a:chOff x="182" y="1616"/>
              <a:chExt cx="793" cy="898"/>
            </a:xfrm>
          </p:grpSpPr>
          <p:sp>
            <p:nvSpPr>
              <p:cNvPr id="18581" name="Line 5"/>
              <p:cNvSpPr>
                <a:spLocks noChangeShapeType="1"/>
              </p:cNvSpPr>
              <p:nvPr/>
            </p:nvSpPr>
            <p:spPr bwMode="auto">
              <a:xfrm>
                <a:off x="249" y="1842"/>
                <a:ext cx="0" cy="4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2" name="Line 6"/>
              <p:cNvSpPr>
                <a:spLocks noChangeShapeType="1"/>
              </p:cNvSpPr>
              <p:nvPr/>
            </p:nvSpPr>
            <p:spPr bwMode="auto">
              <a:xfrm>
                <a:off x="249" y="2296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3" name="Line 7"/>
              <p:cNvSpPr>
                <a:spLocks noChangeShapeType="1"/>
              </p:cNvSpPr>
              <p:nvPr/>
            </p:nvSpPr>
            <p:spPr bwMode="auto">
              <a:xfrm flipV="1">
                <a:off x="839" y="1842"/>
                <a:ext cx="0" cy="4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4" name="Line 8"/>
              <p:cNvSpPr>
                <a:spLocks noChangeShapeType="1"/>
              </p:cNvSpPr>
              <p:nvPr/>
            </p:nvSpPr>
            <p:spPr bwMode="auto">
              <a:xfrm>
                <a:off x="249" y="2024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5" name="Line 9"/>
              <p:cNvSpPr>
                <a:spLocks noChangeShapeType="1"/>
              </p:cNvSpPr>
              <p:nvPr/>
            </p:nvSpPr>
            <p:spPr bwMode="auto">
              <a:xfrm>
                <a:off x="249" y="2096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6" name="Line 10"/>
              <p:cNvSpPr>
                <a:spLocks noChangeShapeType="1"/>
              </p:cNvSpPr>
              <p:nvPr/>
            </p:nvSpPr>
            <p:spPr bwMode="auto">
              <a:xfrm>
                <a:off x="249" y="2169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7" name="Line 11"/>
              <p:cNvSpPr>
                <a:spLocks noChangeShapeType="1"/>
              </p:cNvSpPr>
              <p:nvPr/>
            </p:nvSpPr>
            <p:spPr bwMode="auto">
              <a:xfrm>
                <a:off x="249" y="2241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88" name="Rectangle 12"/>
              <p:cNvSpPr>
                <a:spLocks noChangeArrowheads="1"/>
              </p:cNvSpPr>
              <p:nvPr/>
            </p:nvSpPr>
            <p:spPr bwMode="auto">
              <a:xfrm>
                <a:off x="385" y="1661"/>
                <a:ext cx="46" cy="54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8589" name="Rectangle 13"/>
              <p:cNvSpPr>
                <a:spLocks noChangeArrowheads="1"/>
              </p:cNvSpPr>
              <p:nvPr/>
            </p:nvSpPr>
            <p:spPr bwMode="auto">
              <a:xfrm>
                <a:off x="657" y="1661"/>
                <a:ext cx="46" cy="54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8590" name="Text Box 14"/>
              <p:cNvSpPr txBox="1">
                <a:spLocks noChangeArrowheads="1"/>
              </p:cNvSpPr>
              <p:nvPr/>
            </p:nvSpPr>
            <p:spPr bwMode="auto">
              <a:xfrm>
                <a:off x="182" y="1616"/>
                <a:ext cx="249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 Zn</a:t>
                </a:r>
              </a:p>
            </p:txBody>
          </p:sp>
          <p:sp>
            <p:nvSpPr>
              <p:cNvPr id="18591" name="Text Box 15"/>
              <p:cNvSpPr txBox="1">
                <a:spLocks noChangeArrowheads="1"/>
              </p:cNvSpPr>
              <p:nvPr/>
            </p:nvSpPr>
            <p:spPr bwMode="auto">
              <a:xfrm>
                <a:off x="748" y="1616"/>
                <a:ext cx="227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Cu</a:t>
                </a:r>
              </a:p>
            </p:txBody>
          </p:sp>
          <p:sp>
            <p:nvSpPr>
              <p:cNvPr id="18592" name="Text Box 16"/>
              <p:cNvSpPr txBox="1">
                <a:spLocks noChangeArrowheads="1"/>
              </p:cNvSpPr>
              <p:nvPr/>
            </p:nvSpPr>
            <p:spPr bwMode="auto">
              <a:xfrm>
                <a:off x="339" y="2341"/>
                <a:ext cx="454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H</a:t>
                </a:r>
                <a:r>
                  <a:rPr lang="en-US" altLang="zh-CN" b="1" baseline="-25000"/>
                  <a:t>2</a:t>
                </a:r>
                <a:r>
                  <a:rPr lang="en-US" altLang="zh-CN" b="1"/>
                  <a:t>SO</a:t>
                </a:r>
                <a:r>
                  <a:rPr lang="en-US" altLang="zh-CN" b="1" baseline="-25000"/>
                  <a:t>4</a:t>
                </a:r>
                <a:endParaRPr lang="en-US" altLang="zh-CN" b="1"/>
              </a:p>
            </p:txBody>
          </p:sp>
        </p:grpSp>
        <p:sp>
          <p:nvSpPr>
            <p:cNvPr id="18578" name="Line 17"/>
            <p:cNvSpPr>
              <a:spLocks noChangeShapeType="1"/>
            </p:cNvSpPr>
            <p:nvPr/>
          </p:nvSpPr>
          <p:spPr bwMode="auto">
            <a:xfrm flipV="1">
              <a:off x="1569" y="1481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79" name="Line 18"/>
            <p:cNvSpPr>
              <a:spLocks noChangeShapeType="1"/>
            </p:cNvSpPr>
            <p:nvPr/>
          </p:nvSpPr>
          <p:spPr bwMode="auto">
            <a:xfrm>
              <a:off x="1831" y="1480"/>
              <a:ext cx="0" cy="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80" name="Line 19"/>
            <p:cNvSpPr>
              <a:spLocks noChangeShapeType="1"/>
            </p:cNvSpPr>
            <p:nvPr/>
          </p:nvSpPr>
          <p:spPr bwMode="auto">
            <a:xfrm flipV="1">
              <a:off x="1578" y="1480"/>
              <a:ext cx="25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36" name="Group 20"/>
          <p:cNvGrpSpPr>
            <a:grpSpLocks/>
          </p:cNvGrpSpPr>
          <p:nvPr/>
        </p:nvGrpSpPr>
        <p:grpSpPr bwMode="auto">
          <a:xfrm>
            <a:off x="4249738" y="2054225"/>
            <a:ext cx="1258887" cy="1425575"/>
            <a:chOff x="2405" y="1480"/>
            <a:chExt cx="793" cy="898"/>
          </a:xfrm>
        </p:grpSpPr>
        <p:grpSp>
          <p:nvGrpSpPr>
            <p:cNvPr id="18561" name="Group 21"/>
            <p:cNvGrpSpPr>
              <a:grpSpLocks/>
            </p:cNvGrpSpPr>
            <p:nvPr/>
          </p:nvGrpSpPr>
          <p:grpSpPr bwMode="auto">
            <a:xfrm>
              <a:off x="2405" y="1480"/>
              <a:ext cx="793" cy="898"/>
              <a:chOff x="182" y="1616"/>
              <a:chExt cx="793" cy="898"/>
            </a:xfrm>
          </p:grpSpPr>
          <p:sp>
            <p:nvSpPr>
              <p:cNvPr id="18565" name="Line 22"/>
              <p:cNvSpPr>
                <a:spLocks noChangeShapeType="1"/>
              </p:cNvSpPr>
              <p:nvPr/>
            </p:nvSpPr>
            <p:spPr bwMode="auto">
              <a:xfrm>
                <a:off x="249" y="1842"/>
                <a:ext cx="0" cy="4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66" name="Line 23"/>
              <p:cNvSpPr>
                <a:spLocks noChangeShapeType="1"/>
              </p:cNvSpPr>
              <p:nvPr/>
            </p:nvSpPr>
            <p:spPr bwMode="auto">
              <a:xfrm>
                <a:off x="249" y="2296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67" name="Line 24"/>
              <p:cNvSpPr>
                <a:spLocks noChangeShapeType="1"/>
              </p:cNvSpPr>
              <p:nvPr/>
            </p:nvSpPr>
            <p:spPr bwMode="auto">
              <a:xfrm flipV="1">
                <a:off x="839" y="1842"/>
                <a:ext cx="0" cy="4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68" name="Line 25"/>
              <p:cNvSpPr>
                <a:spLocks noChangeShapeType="1"/>
              </p:cNvSpPr>
              <p:nvPr/>
            </p:nvSpPr>
            <p:spPr bwMode="auto">
              <a:xfrm>
                <a:off x="249" y="2024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69" name="Line 26"/>
              <p:cNvSpPr>
                <a:spLocks noChangeShapeType="1"/>
              </p:cNvSpPr>
              <p:nvPr/>
            </p:nvSpPr>
            <p:spPr bwMode="auto">
              <a:xfrm>
                <a:off x="249" y="2096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70" name="Line 27"/>
              <p:cNvSpPr>
                <a:spLocks noChangeShapeType="1"/>
              </p:cNvSpPr>
              <p:nvPr/>
            </p:nvSpPr>
            <p:spPr bwMode="auto">
              <a:xfrm>
                <a:off x="249" y="2169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71" name="Line 28"/>
              <p:cNvSpPr>
                <a:spLocks noChangeShapeType="1"/>
              </p:cNvSpPr>
              <p:nvPr/>
            </p:nvSpPr>
            <p:spPr bwMode="auto">
              <a:xfrm>
                <a:off x="249" y="2241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72" name="Rectangle 29"/>
              <p:cNvSpPr>
                <a:spLocks noChangeArrowheads="1"/>
              </p:cNvSpPr>
              <p:nvPr/>
            </p:nvSpPr>
            <p:spPr bwMode="auto">
              <a:xfrm>
                <a:off x="385" y="1661"/>
                <a:ext cx="46" cy="54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8573" name="Rectangle 30"/>
              <p:cNvSpPr>
                <a:spLocks noChangeArrowheads="1"/>
              </p:cNvSpPr>
              <p:nvPr/>
            </p:nvSpPr>
            <p:spPr bwMode="auto">
              <a:xfrm>
                <a:off x="657" y="1661"/>
                <a:ext cx="46" cy="54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8574" name="Text Box 31"/>
              <p:cNvSpPr txBox="1">
                <a:spLocks noChangeArrowheads="1"/>
              </p:cNvSpPr>
              <p:nvPr/>
            </p:nvSpPr>
            <p:spPr bwMode="auto">
              <a:xfrm>
                <a:off x="182" y="1616"/>
                <a:ext cx="249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 Zn</a:t>
                </a:r>
              </a:p>
            </p:txBody>
          </p:sp>
          <p:sp>
            <p:nvSpPr>
              <p:cNvPr id="18575" name="Text Box 32"/>
              <p:cNvSpPr txBox="1">
                <a:spLocks noChangeArrowheads="1"/>
              </p:cNvSpPr>
              <p:nvPr/>
            </p:nvSpPr>
            <p:spPr bwMode="auto">
              <a:xfrm>
                <a:off x="748" y="1616"/>
                <a:ext cx="227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Cu</a:t>
                </a:r>
              </a:p>
            </p:txBody>
          </p:sp>
          <p:sp>
            <p:nvSpPr>
              <p:cNvPr id="18576" name="Text Box 33"/>
              <p:cNvSpPr txBox="1">
                <a:spLocks noChangeArrowheads="1"/>
              </p:cNvSpPr>
              <p:nvPr/>
            </p:nvSpPr>
            <p:spPr bwMode="auto">
              <a:xfrm>
                <a:off x="339" y="2341"/>
                <a:ext cx="454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  </a:t>
                </a:r>
                <a:r>
                  <a:rPr lang="zh-CN" altLang="en-US" b="1"/>
                  <a:t>酒精</a:t>
                </a:r>
              </a:p>
            </p:txBody>
          </p:sp>
        </p:grpSp>
        <p:sp>
          <p:nvSpPr>
            <p:cNvPr id="18562" name="Line 34"/>
            <p:cNvSpPr>
              <a:spLocks noChangeShapeType="1"/>
            </p:cNvSpPr>
            <p:nvPr/>
          </p:nvSpPr>
          <p:spPr bwMode="auto">
            <a:xfrm flipV="1">
              <a:off x="2626" y="1480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63" name="Line 35"/>
            <p:cNvSpPr>
              <a:spLocks noChangeShapeType="1"/>
            </p:cNvSpPr>
            <p:nvPr/>
          </p:nvSpPr>
          <p:spPr bwMode="auto">
            <a:xfrm flipV="1">
              <a:off x="2907" y="1480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64" name="Line 36"/>
            <p:cNvSpPr>
              <a:spLocks noChangeShapeType="1"/>
            </p:cNvSpPr>
            <p:nvPr/>
          </p:nvSpPr>
          <p:spPr bwMode="auto">
            <a:xfrm>
              <a:off x="2635" y="148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37" name="Group 37"/>
          <p:cNvGrpSpPr>
            <a:grpSpLocks/>
          </p:cNvGrpSpPr>
          <p:nvPr/>
        </p:nvGrpSpPr>
        <p:grpSpPr bwMode="auto">
          <a:xfrm>
            <a:off x="6408738" y="1982788"/>
            <a:ext cx="1258887" cy="1425575"/>
            <a:chOff x="4558" y="1580"/>
            <a:chExt cx="793" cy="898"/>
          </a:xfrm>
        </p:grpSpPr>
        <p:sp>
          <p:nvSpPr>
            <p:cNvPr id="18546" name="Line 38"/>
            <p:cNvSpPr>
              <a:spLocks noChangeShapeType="1"/>
            </p:cNvSpPr>
            <p:nvPr/>
          </p:nvSpPr>
          <p:spPr bwMode="auto">
            <a:xfrm>
              <a:off x="4625" y="1806"/>
              <a:ext cx="0" cy="4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47" name="Line 39"/>
            <p:cNvSpPr>
              <a:spLocks noChangeShapeType="1"/>
            </p:cNvSpPr>
            <p:nvPr/>
          </p:nvSpPr>
          <p:spPr bwMode="auto">
            <a:xfrm>
              <a:off x="4625" y="2260"/>
              <a:ext cx="59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48" name="Line 40"/>
            <p:cNvSpPr>
              <a:spLocks noChangeShapeType="1"/>
            </p:cNvSpPr>
            <p:nvPr/>
          </p:nvSpPr>
          <p:spPr bwMode="auto">
            <a:xfrm flipV="1">
              <a:off x="5215" y="1806"/>
              <a:ext cx="0" cy="4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49" name="Line 41"/>
            <p:cNvSpPr>
              <a:spLocks noChangeShapeType="1"/>
            </p:cNvSpPr>
            <p:nvPr/>
          </p:nvSpPr>
          <p:spPr bwMode="auto">
            <a:xfrm>
              <a:off x="4625" y="1988"/>
              <a:ext cx="59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50" name="Line 42"/>
            <p:cNvSpPr>
              <a:spLocks noChangeShapeType="1"/>
            </p:cNvSpPr>
            <p:nvPr/>
          </p:nvSpPr>
          <p:spPr bwMode="auto">
            <a:xfrm>
              <a:off x="4625" y="2060"/>
              <a:ext cx="59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51" name="Line 43"/>
            <p:cNvSpPr>
              <a:spLocks noChangeShapeType="1"/>
            </p:cNvSpPr>
            <p:nvPr/>
          </p:nvSpPr>
          <p:spPr bwMode="auto">
            <a:xfrm>
              <a:off x="4625" y="2133"/>
              <a:ext cx="59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52" name="Line 44"/>
            <p:cNvSpPr>
              <a:spLocks noChangeShapeType="1"/>
            </p:cNvSpPr>
            <p:nvPr/>
          </p:nvSpPr>
          <p:spPr bwMode="auto">
            <a:xfrm>
              <a:off x="4625" y="2205"/>
              <a:ext cx="59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53" name="Rectangle 45"/>
            <p:cNvSpPr>
              <a:spLocks noChangeArrowheads="1"/>
            </p:cNvSpPr>
            <p:nvPr/>
          </p:nvSpPr>
          <p:spPr bwMode="auto">
            <a:xfrm>
              <a:off x="4761" y="1625"/>
              <a:ext cx="46" cy="54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554" name="Rectangle 46"/>
            <p:cNvSpPr>
              <a:spLocks noChangeArrowheads="1"/>
            </p:cNvSpPr>
            <p:nvPr/>
          </p:nvSpPr>
          <p:spPr bwMode="auto">
            <a:xfrm>
              <a:off x="5033" y="1625"/>
              <a:ext cx="46" cy="54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555" name="Text Box 47"/>
            <p:cNvSpPr txBox="1">
              <a:spLocks noChangeArrowheads="1"/>
            </p:cNvSpPr>
            <p:nvPr/>
          </p:nvSpPr>
          <p:spPr bwMode="auto">
            <a:xfrm>
              <a:off x="4558" y="1580"/>
              <a:ext cx="24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Cu</a:t>
              </a:r>
            </a:p>
          </p:txBody>
        </p:sp>
        <p:sp>
          <p:nvSpPr>
            <p:cNvPr id="18556" name="Text Box 48"/>
            <p:cNvSpPr txBox="1">
              <a:spLocks noChangeArrowheads="1"/>
            </p:cNvSpPr>
            <p:nvPr/>
          </p:nvSpPr>
          <p:spPr bwMode="auto">
            <a:xfrm>
              <a:off x="5124" y="1580"/>
              <a:ext cx="2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Ag</a:t>
              </a:r>
            </a:p>
          </p:txBody>
        </p:sp>
        <p:sp>
          <p:nvSpPr>
            <p:cNvPr id="18557" name="Text Box 49"/>
            <p:cNvSpPr txBox="1">
              <a:spLocks noChangeArrowheads="1"/>
            </p:cNvSpPr>
            <p:nvPr/>
          </p:nvSpPr>
          <p:spPr bwMode="auto">
            <a:xfrm>
              <a:off x="4715" y="2305"/>
              <a:ext cx="478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AgNO</a:t>
              </a:r>
              <a:r>
                <a:rPr lang="en-US" altLang="zh-CN" b="1" baseline="-25000"/>
                <a:t>3</a:t>
              </a:r>
              <a:endParaRPr lang="en-US" altLang="zh-CN" b="1"/>
            </a:p>
          </p:txBody>
        </p:sp>
        <p:sp>
          <p:nvSpPr>
            <p:cNvPr id="18558" name="Line 50"/>
            <p:cNvSpPr>
              <a:spLocks noChangeShapeType="1"/>
            </p:cNvSpPr>
            <p:nvPr/>
          </p:nvSpPr>
          <p:spPr bwMode="auto">
            <a:xfrm flipV="1">
              <a:off x="4785" y="1580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59" name="Line 51"/>
            <p:cNvSpPr>
              <a:spLocks noChangeShapeType="1"/>
            </p:cNvSpPr>
            <p:nvPr/>
          </p:nvSpPr>
          <p:spPr bwMode="auto">
            <a:xfrm flipV="1">
              <a:off x="5057" y="1580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60" name="Line 52"/>
            <p:cNvSpPr>
              <a:spLocks noChangeShapeType="1"/>
            </p:cNvSpPr>
            <p:nvPr/>
          </p:nvSpPr>
          <p:spPr bwMode="auto">
            <a:xfrm>
              <a:off x="4785" y="158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38" name="Group 53"/>
          <p:cNvGrpSpPr>
            <a:grpSpLocks/>
          </p:cNvGrpSpPr>
          <p:nvPr/>
        </p:nvGrpSpPr>
        <p:grpSpPr bwMode="auto">
          <a:xfrm>
            <a:off x="5003800" y="4149725"/>
            <a:ext cx="1728788" cy="1354138"/>
            <a:chOff x="3515" y="2886"/>
            <a:chExt cx="1089" cy="853"/>
          </a:xfrm>
        </p:grpSpPr>
        <p:grpSp>
          <p:nvGrpSpPr>
            <p:cNvPr id="18528" name="Group 54"/>
            <p:cNvGrpSpPr>
              <a:grpSpLocks/>
            </p:cNvGrpSpPr>
            <p:nvPr/>
          </p:nvGrpSpPr>
          <p:grpSpPr bwMode="auto">
            <a:xfrm>
              <a:off x="3515" y="2886"/>
              <a:ext cx="1089" cy="636"/>
              <a:chOff x="3515" y="2976"/>
              <a:chExt cx="1089" cy="636"/>
            </a:xfrm>
          </p:grpSpPr>
          <p:sp>
            <p:nvSpPr>
              <p:cNvPr id="18532" name="Line 55"/>
              <p:cNvSpPr>
                <a:spLocks noChangeShapeType="1"/>
              </p:cNvSpPr>
              <p:nvPr/>
            </p:nvSpPr>
            <p:spPr bwMode="auto">
              <a:xfrm>
                <a:off x="3560" y="3158"/>
                <a:ext cx="0" cy="4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3" name="Line 56"/>
              <p:cNvSpPr>
                <a:spLocks noChangeShapeType="1"/>
              </p:cNvSpPr>
              <p:nvPr/>
            </p:nvSpPr>
            <p:spPr bwMode="auto">
              <a:xfrm>
                <a:off x="3560" y="3612"/>
                <a:ext cx="10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4" name="Line 57"/>
              <p:cNvSpPr>
                <a:spLocks noChangeShapeType="1"/>
              </p:cNvSpPr>
              <p:nvPr/>
            </p:nvSpPr>
            <p:spPr bwMode="auto">
              <a:xfrm>
                <a:off x="4604" y="3159"/>
                <a:ext cx="0" cy="4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5" name="Line 58"/>
              <p:cNvSpPr>
                <a:spLocks noChangeShapeType="1"/>
              </p:cNvSpPr>
              <p:nvPr/>
            </p:nvSpPr>
            <p:spPr bwMode="auto">
              <a:xfrm>
                <a:off x="3560" y="3294"/>
                <a:ext cx="10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6" name="Line 59"/>
              <p:cNvSpPr>
                <a:spLocks noChangeShapeType="1"/>
              </p:cNvSpPr>
              <p:nvPr/>
            </p:nvSpPr>
            <p:spPr bwMode="auto">
              <a:xfrm>
                <a:off x="3560" y="3367"/>
                <a:ext cx="10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7" name="Line 60"/>
              <p:cNvSpPr>
                <a:spLocks noChangeShapeType="1"/>
              </p:cNvSpPr>
              <p:nvPr/>
            </p:nvSpPr>
            <p:spPr bwMode="auto">
              <a:xfrm>
                <a:off x="3560" y="3430"/>
                <a:ext cx="10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8" name="Line 61"/>
              <p:cNvSpPr>
                <a:spLocks noChangeShapeType="1"/>
              </p:cNvSpPr>
              <p:nvPr/>
            </p:nvSpPr>
            <p:spPr bwMode="auto">
              <a:xfrm>
                <a:off x="3560" y="3521"/>
                <a:ext cx="10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39" name="Line 62"/>
              <p:cNvSpPr>
                <a:spLocks noChangeShapeType="1"/>
              </p:cNvSpPr>
              <p:nvPr/>
            </p:nvSpPr>
            <p:spPr bwMode="auto">
              <a:xfrm>
                <a:off x="3515" y="3022"/>
                <a:ext cx="499" cy="4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0" name="Line 63"/>
              <p:cNvSpPr>
                <a:spLocks noChangeShapeType="1"/>
              </p:cNvSpPr>
              <p:nvPr/>
            </p:nvSpPr>
            <p:spPr bwMode="auto">
              <a:xfrm>
                <a:off x="3560" y="2976"/>
                <a:ext cx="499" cy="4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1" name="Line 64"/>
              <p:cNvSpPr>
                <a:spLocks noChangeShapeType="1"/>
              </p:cNvSpPr>
              <p:nvPr/>
            </p:nvSpPr>
            <p:spPr bwMode="auto">
              <a:xfrm flipH="1">
                <a:off x="4014" y="3022"/>
                <a:ext cx="499" cy="4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2" name="Line 65"/>
              <p:cNvSpPr>
                <a:spLocks noChangeShapeType="1"/>
              </p:cNvSpPr>
              <p:nvPr/>
            </p:nvSpPr>
            <p:spPr bwMode="auto">
              <a:xfrm flipH="1">
                <a:off x="4059" y="3067"/>
                <a:ext cx="499" cy="4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3" name="Line 66"/>
              <p:cNvSpPr>
                <a:spLocks noChangeShapeType="1"/>
              </p:cNvSpPr>
              <p:nvPr/>
            </p:nvSpPr>
            <p:spPr bwMode="auto">
              <a:xfrm flipV="1">
                <a:off x="3515" y="2976"/>
                <a:ext cx="45" cy="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4" name="Line 67"/>
              <p:cNvSpPr>
                <a:spLocks noChangeShapeType="1"/>
              </p:cNvSpPr>
              <p:nvPr/>
            </p:nvSpPr>
            <p:spPr bwMode="auto">
              <a:xfrm flipV="1">
                <a:off x="4005" y="3466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5" name="Line 68"/>
              <p:cNvSpPr>
                <a:spLocks noChangeShapeType="1"/>
              </p:cNvSpPr>
              <p:nvPr/>
            </p:nvSpPr>
            <p:spPr bwMode="auto">
              <a:xfrm>
                <a:off x="4513" y="3022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529" name="Text Box 69"/>
            <p:cNvSpPr txBox="1">
              <a:spLocks noChangeArrowheads="1"/>
            </p:cNvSpPr>
            <p:nvPr/>
          </p:nvSpPr>
          <p:spPr bwMode="auto">
            <a:xfrm>
              <a:off x="3742" y="2886"/>
              <a:ext cx="27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Cu</a:t>
              </a:r>
            </a:p>
          </p:txBody>
        </p:sp>
        <p:sp>
          <p:nvSpPr>
            <p:cNvPr id="18530" name="Text Box 70"/>
            <p:cNvSpPr txBox="1">
              <a:spLocks noChangeArrowheads="1"/>
            </p:cNvSpPr>
            <p:nvPr/>
          </p:nvSpPr>
          <p:spPr bwMode="auto">
            <a:xfrm>
              <a:off x="4195" y="2931"/>
              <a:ext cx="27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Zn</a:t>
              </a:r>
            </a:p>
          </p:txBody>
        </p:sp>
        <p:sp>
          <p:nvSpPr>
            <p:cNvPr id="18531" name="Text Box 71"/>
            <p:cNvSpPr txBox="1">
              <a:spLocks noChangeArrowheads="1"/>
            </p:cNvSpPr>
            <p:nvPr/>
          </p:nvSpPr>
          <p:spPr bwMode="auto">
            <a:xfrm>
              <a:off x="3878" y="3566"/>
              <a:ext cx="72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H</a:t>
              </a:r>
              <a:r>
                <a:rPr lang="en-US" altLang="zh-CN" b="1" baseline="-25000"/>
                <a:t>2</a:t>
              </a:r>
              <a:r>
                <a:rPr lang="en-US" altLang="zh-CN" b="1"/>
                <a:t>SO</a:t>
              </a:r>
              <a:r>
                <a:rPr lang="en-US" altLang="zh-CN" b="1" baseline="-25000"/>
                <a:t>4</a:t>
              </a:r>
              <a:endParaRPr lang="en-US" altLang="zh-CN" b="1"/>
            </a:p>
          </p:txBody>
        </p:sp>
      </p:grpSp>
      <p:grpSp>
        <p:nvGrpSpPr>
          <p:cNvPr id="18439" name="Group 72"/>
          <p:cNvGrpSpPr>
            <a:grpSpLocks/>
          </p:cNvGrpSpPr>
          <p:nvPr/>
        </p:nvGrpSpPr>
        <p:grpSpPr bwMode="auto">
          <a:xfrm>
            <a:off x="719138" y="1982788"/>
            <a:ext cx="1258887" cy="1498600"/>
            <a:chOff x="204" y="935"/>
            <a:chExt cx="793" cy="944"/>
          </a:xfrm>
        </p:grpSpPr>
        <p:sp>
          <p:nvSpPr>
            <p:cNvPr id="18511" name="Line 73"/>
            <p:cNvSpPr>
              <a:spLocks noChangeShapeType="1"/>
            </p:cNvSpPr>
            <p:nvPr/>
          </p:nvSpPr>
          <p:spPr bwMode="auto">
            <a:xfrm>
              <a:off x="385" y="944"/>
              <a:ext cx="31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512" name="Group 74"/>
            <p:cNvGrpSpPr>
              <a:grpSpLocks/>
            </p:cNvGrpSpPr>
            <p:nvPr/>
          </p:nvGrpSpPr>
          <p:grpSpPr bwMode="auto">
            <a:xfrm>
              <a:off x="204" y="935"/>
              <a:ext cx="793" cy="944"/>
              <a:chOff x="204" y="935"/>
              <a:chExt cx="793" cy="944"/>
            </a:xfrm>
          </p:grpSpPr>
          <p:grpSp>
            <p:nvGrpSpPr>
              <p:cNvPr id="18513" name="Group 75"/>
              <p:cNvGrpSpPr>
                <a:grpSpLocks/>
              </p:cNvGrpSpPr>
              <p:nvPr/>
            </p:nvGrpSpPr>
            <p:grpSpPr bwMode="auto">
              <a:xfrm>
                <a:off x="204" y="981"/>
                <a:ext cx="793" cy="898"/>
                <a:chOff x="182" y="1616"/>
                <a:chExt cx="793" cy="898"/>
              </a:xfrm>
            </p:grpSpPr>
            <p:sp>
              <p:nvSpPr>
                <p:cNvPr id="18516" name="Line 76"/>
                <p:cNvSpPr>
                  <a:spLocks noChangeShapeType="1"/>
                </p:cNvSpPr>
                <p:nvPr/>
              </p:nvSpPr>
              <p:spPr bwMode="auto">
                <a:xfrm>
                  <a:off x="249" y="1842"/>
                  <a:ext cx="0" cy="45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17" name="Line 77"/>
                <p:cNvSpPr>
                  <a:spLocks noChangeShapeType="1"/>
                </p:cNvSpPr>
                <p:nvPr/>
              </p:nvSpPr>
              <p:spPr bwMode="auto">
                <a:xfrm>
                  <a:off x="249" y="2296"/>
                  <a:ext cx="59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18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839" y="1842"/>
                  <a:ext cx="0" cy="45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19" name="Line 79"/>
                <p:cNvSpPr>
                  <a:spLocks noChangeShapeType="1"/>
                </p:cNvSpPr>
                <p:nvPr/>
              </p:nvSpPr>
              <p:spPr bwMode="auto">
                <a:xfrm>
                  <a:off x="249" y="2024"/>
                  <a:ext cx="59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20" name="Line 80"/>
                <p:cNvSpPr>
                  <a:spLocks noChangeShapeType="1"/>
                </p:cNvSpPr>
                <p:nvPr/>
              </p:nvSpPr>
              <p:spPr bwMode="auto">
                <a:xfrm>
                  <a:off x="249" y="2096"/>
                  <a:ext cx="59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21" name="Line 81"/>
                <p:cNvSpPr>
                  <a:spLocks noChangeShapeType="1"/>
                </p:cNvSpPr>
                <p:nvPr/>
              </p:nvSpPr>
              <p:spPr bwMode="auto">
                <a:xfrm>
                  <a:off x="249" y="2169"/>
                  <a:ext cx="59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22" name="Line 82"/>
                <p:cNvSpPr>
                  <a:spLocks noChangeShapeType="1"/>
                </p:cNvSpPr>
                <p:nvPr/>
              </p:nvSpPr>
              <p:spPr bwMode="auto">
                <a:xfrm>
                  <a:off x="249" y="2241"/>
                  <a:ext cx="59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523" name="Rectangle 83"/>
                <p:cNvSpPr>
                  <a:spLocks noChangeArrowheads="1"/>
                </p:cNvSpPr>
                <p:nvPr/>
              </p:nvSpPr>
              <p:spPr bwMode="auto">
                <a:xfrm>
                  <a:off x="385" y="1661"/>
                  <a:ext cx="46" cy="544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8524" name="Rectangle 84"/>
                <p:cNvSpPr>
                  <a:spLocks noChangeArrowheads="1"/>
                </p:cNvSpPr>
                <p:nvPr/>
              </p:nvSpPr>
              <p:spPr bwMode="auto">
                <a:xfrm>
                  <a:off x="657" y="1661"/>
                  <a:ext cx="46" cy="544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8525" name="Text Box 85"/>
                <p:cNvSpPr txBox="1">
                  <a:spLocks noChangeArrowheads="1"/>
                </p:cNvSpPr>
                <p:nvPr/>
              </p:nvSpPr>
              <p:spPr bwMode="auto">
                <a:xfrm>
                  <a:off x="182" y="1616"/>
                  <a:ext cx="249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/>
                    <a:t>Cu</a:t>
                  </a:r>
                </a:p>
              </p:txBody>
            </p:sp>
            <p:sp>
              <p:nvSpPr>
                <p:cNvPr id="18526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748" y="1616"/>
                  <a:ext cx="227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/>
                    <a:t>Cu</a:t>
                  </a:r>
                </a:p>
              </p:txBody>
            </p:sp>
            <p:sp>
              <p:nvSpPr>
                <p:cNvPr id="18527" name="Text Box 87"/>
                <p:cNvSpPr txBox="1">
                  <a:spLocks noChangeArrowheads="1"/>
                </p:cNvSpPr>
                <p:nvPr/>
              </p:nvSpPr>
              <p:spPr bwMode="auto">
                <a:xfrm>
                  <a:off x="339" y="2341"/>
                  <a:ext cx="454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/>
                    <a:t>H</a:t>
                  </a:r>
                  <a:r>
                    <a:rPr lang="en-US" altLang="zh-CN" b="1" baseline="-25000"/>
                    <a:t>2</a:t>
                  </a:r>
                  <a:r>
                    <a:rPr lang="en-US" altLang="zh-CN" b="1"/>
                    <a:t>SO</a:t>
                  </a:r>
                  <a:r>
                    <a:rPr lang="en-US" altLang="zh-CN" b="1" baseline="-25000"/>
                    <a:t>4</a:t>
                  </a:r>
                  <a:endParaRPr lang="en-US" altLang="zh-CN" b="1"/>
                </a:p>
              </p:txBody>
            </p:sp>
          </p:grpSp>
          <p:sp>
            <p:nvSpPr>
              <p:cNvPr id="18514" name="Line 88"/>
              <p:cNvSpPr>
                <a:spLocks noChangeShapeType="1"/>
              </p:cNvSpPr>
              <p:nvPr/>
            </p:nvSpPr>
            <p:spPr bwMode="auto">
              <a:xfrm flipH="1">
                <a:off x="385" y="935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15" name="Line 89"/>
              <p:cNvSpPr>
                <a:spLocks noChangeShapeType="1"/>
              </p:cNvSpPr>
              <p:nvPr/>
            </p:nvSpPr>
            <p:spPr bwMode="auto">
              <a:xfrm flipV="1">
                <a:off x="703" y="935"/>
                <a:ext cx="0" cy="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8440" name="Group 90"/>
          <p:cNvGrpSpPr>
            <a:grpSpLocks/>
          </p:cNvGrpSpPr>
          <p:nvPr/>
        </p:nvGrpSpPr>
        <p:grpSpPr bwMode="auto">
          <a:xfrm>
            <a:off x="468313" y="3998913"/>
            <a:ext cx="1784350" cy="1735137"/>
            <a:chOff x="113" y="2432"/>
            <a:chExt cx="1124" cy="1093"/>
          </a:xfrm>
        </p:grpSpPr>
        <p:grpSp>
          <p:nvGrpSpPr>
            <p:cNvPr id="18483" name="Group 91"/>
            <p:cNvGrpSpPr>
              <a:grpSpLocks/>
            </p:cNvGrpSpPr>
            <p:nvPr/>
          </p:nvGrpSpPr>
          <p:grpSpPr bwMode="auto">
            <a:xfrm>
              <a:off x="113" y="2432"/>
              <a:ext cx="1088" cy="1080"/>
              <a:chOff x="113" y="2432"/>
              <a:chExt cx="1088" cy="1080"/>
            </a:xfrm>
          </p:grpSpPr>
          <p:grpSp>
            <p:nvGrpSpPr>
              <p:cNvPr id="18485" name="Group 92"/>
              <p:cNvGrpSpPr>
                <a:grpSpLocks/>
              </p:cNvGrpSpPr>
              <p:nvPr/>
            </p:nvGrpSpPr>
            <p:grpSpPr bwMode="auto">
              <a:xfrm>
                <a:off x="204" y="2432"/>
                <a:ext cx="997" cy="816"/>
                <a:chOff x="295" y="2750"/>
                <a:chExt cx="997" cy="816"/>
              </a:xfrm>
            </p:grpSpPr>
            <p:sp>
              <p:nvSpPr>
                <p:cNvPr id="18487" name="Line 93"/>
                <p:cNvSpPr>
                  <a:spLocks noChangeShapeType="1"/>
                </p:cNvSpPr>
                <p:nvPr/>
              </p:nvSpPr>
              <p:spPr bwMode="auto">
                <a:xfrm>
                  <a:off x="385" y="3566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8488" name="Group 94"/>
                <p:cNvGrpSpPr>
                  <a:grpSpLocks/>
                </p:cNvGrpSpPr>
                <p:nvPr/>
              </p:nvGrpSpPr>
              <p:grpSpPr bwMode="auto">
                <a:xfrm>
                  <a:off x="295" y="2750"/>
                  <a:ext cx="997" cy="816"/>
                  <a:chOff x="295" y="2750"/>
                  <a:chExt cx="997" cy="816"/>
                </a:xfrm>
              </p:grpSpPr>
              <p:grpSp>
                <p:nvGrpSpPr>
                  <p:cNvPr id="18489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85" y="2840"/>
                    <a:ext cx="318" cy="726"/>
                    <a:chOff x="385" y="2840"/>
                    <a:chExt cx="318" cy="726"/>
                  </a:xfrm>
                </p:grpSpPr>
                <p:sp>
                  <p:nvSpPr>
                    <p:cNvPr id="18504" name="Line 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067"/>
                      <a:ext cx="0" cy="499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5" name="Line 9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03" y="3067"/>
                      <a:ext cx="0" cy="499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6" name="Rectangle 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1" y="2840"/>
                      <a:ext cx="46" cy="635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18507" name="Line 9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294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8" name="Line 1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367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9" name="Line 1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502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10" name="Line 1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430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8490" name="Group 103"/>
                  <p:cNvGrpSpPr>
                    <a:grpSpLocks/>
                  </p:cNvGrpSpPr>
                  <p:nvPr/>
                </p:nvGrpSpPr>
                <p:grpSpPr bwMode="auto">
                  <a:xfrm>
                    <a:off x="793" y="2840"/>
                    <a:ext cx="318" cy="726"/>
                    <a:chOff x="385" y="2840"/>
                    <a:chExt cx="318" cy="726"/>
                  </a:xfrm>
                </p:grpSpPr>
                <p:sp>
                  <p:nvSpPr>
                    <p:cNvPr id="18497" name="Line 10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067"/>
                      <a:ext cx="0" cy="499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498" name="Line 10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03" y="3067"/>
                      <a:ext cx="0" cy="499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499" name="Rectangle 1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1" y="2840"/>
                      <a:ext cx="46" cy="635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18500" name="Line 10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294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1" name="Line 10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367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2" name="Line 10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502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503" name="Line 1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" y="3430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8491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793" y="3566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92" name="Line 11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39" y="2750"/>
                    <a:ext cx="0" cy="9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93" name="Line 11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948" y="2750"/>
                    <a:ext cx="0" cy="9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94" name="Line 114"/>
                  <p:cNvSpPr>
                    <a:spLocks noChangeShapeType="1"/>
                  </p:cNvSpPr>
                  <p:nvPr/>
                </p:nvSpPr>
                <p:spPr bwMode="auto">
                  <a:xfrm>
                    <a:off x="530" y="2750"/>
                    <a:ext cx="409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95" name="Text Box 1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5" y="2886"/>
                    <a:ext cx="272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0" tIns="0" rIns="0" bIns="0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en-US" altLang="zh-CN" b="1"/>
                      <a:t>Cu</a:t>
                    </a:r>
                  </a:p>
                </p:txBody>
              </p:sp>
              <p:sp>
                <p:nvSpPr>
                  <p:cNvPr id="18496" name="Text Box 1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020" y="2894"/>
                    <a:ext cx="272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0" tIns="0" rIns="0" bIns="0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en-US" altLang="zh-CN" b="1"/>
                      <a:t>Zn</a:t>
                    </a:r>
                  </a:p>
                </p:txBody>
              </p:sp>
            </p:grpSp>
          </p:grpSp>
          <p:sp>
            <p:nvSpPr>
              <p:cNvPr id="18486" name="Text Box 117"/>
              <p:cNvSpPr txBox="1">
                <a:spLocks noChangeArrowheads="1"/>
              </p:cNvSpPr>
              <p:nvPr/>
            </p:nvSpPr>
            <p:spPr bwMode="auto">
              <a:xfrm>
                <a:off x="113" y="3339"/>
                <a:ext cx="545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CuSO</a:t>
                </a:r>
                <a:r>
                  <a:rPr lang="en-US" altLang="zh-CN" b="1" baseline="-25000"/>
                  <a:t>4</a:t>
                </a:r>
                <a:r>
                  <a:rPr lang="en-US" altLang="zh-CN" b="1"/>
                  <a:t>   </a:t>
                </a:r>
              </a:p>
            </p:txBody>
          </p:sp>
        </p:grpSp>
        <p:sp>
          <p:nvSpPr>
            <p:cNvPr id="18484" name="Text Box 118"/>
            <p:cNvSpPr txBox="1">
              <a:spLocks noChangeArrowheads="1"/>
            </p:cNvSpPr>
            <p:nvPr/>
          </p:nvSpPr>
          <p:spPr bwMode="auto">
            <a:xfrm>
              <a:off x="657" y="3294"/>
              <a:ext cx="58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/>
                <a:t>ZnSO</a:t>
              </a:r>
              <a:r>
                <a:rPr lang="en-US" altLang="zh-CN" b="1" baseline="-25000"/>
                <a:t>4</a:t>
              </a:r>
            </a:p>
          </p:txBody>
        </p:sp>
      </p:grpSp>
      <p:grpSp>
        <p:nvGrpSpPr>
          <p:cNvPr id="18441" name="Group 119"/>
          <p:cNvGrpSpPr>
            <a:grpSpLocks/>
          </p:cNvGrpSpPr>
          <p:nvPr/>
        </p:nvGrpSpPr>
        <p:grpSpPr bwMode="auto">
          <a:xfrm>
            <a:off x="2447925" y="3925888"/>
            <a:ext cx="1885950" cy="1735137"/>
            <a:chOff x="1429" y="2387"/>
            <a:chExt cx="1188" cy="1093"/>
          </a:xfrm>
        </p:grpSpPr>
        <p:grpSp>
          <p:nvGrpSpPr>
            <p:cNvPr id="18450" name="Group 120"/>
            <p:cNvGrpSpPr>
              <a:grpSpLocks/>
            </p:cNvGrpSpPr>
            <p:nvPr/>
          </p:nvGrpSpPr>
          <p:grpSpPr bwMode="auto">
            <a:xfrm>
              <a:off x="1565" y="2387"/>
              <a:ext cx="997" cy="1044"/>
              <a:chOff x="1746" y="2795"/>
              <a:chExt cx="997" cy="1044"/>
            </a:xfrm>
          </p:grpSpPr>
          <p:grpSp>
            <p:nvGrpSpPr>
              <p:cNvPr id="18453" name="Group 121"/>
              <p:cNvGrpSpPr>
                <a:grpSpLocks/>
              </p:cNvGrpSpPr>
              <p:nvPr/>
            </p:nvGrpSpPr>
            <p:grpSpPr bwMode="auto">
              <a:xfrm>
                <a:off x="1746" y="2795"/>
                <a:ext cx="997" cy="1044"/>
                <a:chOff x="1746" y="2795"/>
                <a:chExt cx="997" cy="1044"/>
              </a:xfrm>
            </p:grpSpPr>
            <p:grpSp>
              <p:nvGrpSpPr>
                <p:cNvPr id="18457" name="Group 122"/>
                <p:cNvGrpSpPr>
                  <a:grpSpLocks/>
                </p:cNvGrpSpPr>
                <p:nvPr/>
              </p:nvGrpSpPr>
              <p:grpSpPr bwMode="auto">
                <a:xfrm>
                  <a:off x="1746" y="2795"/>
                  <a:ext cx="997" cy="817"/>
                  <a:chOff x="1746" y="2795"/>
                  <a:chExt cx="997" cy="817"/>
                </a:xfrm>
              </p:grpSpPr>
              <p:grpSp>
                <p:nvGrpSpPr>
                  <p:cNvPr id="18459" name="Group 123"/>
                  <p:cNvGrpSpPr>
                    <a:grpSpLocks/>
                  </p:cNvGrpSpPr>
                  <p:nvPr/>
                </p:nvGrpSpPr>
                <p:grpSpPr bwMode="auto">
                  <a:xfrm>
                    <a:off x="1746" y="2795"/>
                    <a:ext cx="997" cy="816"/>
                    <a:chOff x="295" y="2750"/>
                    <a:chExt cx="997" cy="816"/>
                  </a:xfrm>
                </p:grpSpPr>
                <p:grpSp>
                  <p:nvGrpSpPr>
                    <p:cNvPr id="18461" name="Group 12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5" y="2840"/>
                      <a:ext cx="318" cy="726"/>
                      <a:chOff x="385" y="2840"/>
                      <a:chExt cx="318" cy="726"/>
                    </a:xfrm>
                  </p:grpSpPr>
                  <p:sp>
                    <p:nvSpPr>
                      <p:cNvPr id="18476" name="Line 12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067"/>
                        <a:ext cx="0" cy="499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7" name="Line 1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03" y="3067"/>
                        <a:ext cx="0" cy="499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8" name="Rectangle 1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21" y="2840"/>
                        <a:ext cx="46" cy="63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eaLnBrk="1" hangingPunct="1"/>
                        <a:endParaRPr lang="zh-CN" altLang="en-US"/>
                      </a:p>
                    </p:txBody>
                  </p:sp>
                  <p:sp>
                    <p:nvSpPr>
                      <p:cNvPr id="18479" name="Line 12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294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80" name="Line 12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367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81" name="Line 13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502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82" name="Line 13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430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8462" name="Group 13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93" y="2840"/>
                      <a:ext cx="318" cy="726"/>
                      <a:chOff x="385" y="2840"/>
                      <a:chExt cx="318" cy="726"/>
                    </a:xfrm>
                  </p:grpSpPr>
                  <p:sp>
                    <p:nvSpPr>
                      <p:cNvPr id="18469" name="Line 13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067"/>
                        <a:ext cx="0" cy="499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0" name="Line 13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03" y="3067"/>
                        <a:ext cx="0" cy="499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1" name="Rectangle 13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21" y="2840"/>
                        <a:ext cx="46" cy="63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eaLnBrk="1" hangingPunct="1"/>
                        <a:endParaRPr lang="zh-CN" altLang="en-US"/>
                      </a:p>
                    </p:txBody>
                  </p:sp>
                  <p:sp>
                    <p:nvSpPr>
                      <p:cNvPr id="18472" name="Line 13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294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3" name="Line 13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367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4" name="Line 13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502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75" name="Line 13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85" y="3430"/>
                        <a:ext cx="318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18463" name="Line 1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93" y="3566"/>
                      <a:ext cx="318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464" name="Line 14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539" y="2750"/>
                      <a:ext cx="0" cy="9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465" name="Line 14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948" y="2750"/>
                      <a:ext cx="0" cy="9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466" name="Line 1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30" y="2750"/>
                      <a:ext cx="409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467" name="Text Box 14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95" y="2886"/>
                      <a:ext cx="272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lIns="0" tIns="0" rIns="0" bIns="0">
                      <a:spAutoFit/>
                    </a:bodyPr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</a:pPr>
                      <a:r>
                        <a:rPr lang="en-US" altLang="zh-CN" b="1"/>
                        <a:t>Cu</a:t>
                      </a:r>
                    </a:p>
                  </p:txBody>
                </p:sp>
                <p:sp>
                  <p:nvSpPr>
                    <p:cNvPr id="18468" name="Text Box 14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20" y="2894"/>
                      <a:ext cx="272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lIns="0" tIns="0" rIns="0" bIns="0">
                      <a:spAutoFit/>
                    </a:bodyPr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</a:pPr>
                      <a:r>
                        <a:rPr lang="en-US" altLang="zh-CN" b="1"/>
                        <a:t>Zn</a:t>
                      </a:r>
                    </a:p>
                  </p:txBody>
                </p:sp>
              </p:grpSp>
              <p:sp>
                <p:nvSpPr>
                  <p:cNvPr id="18460" name="Line 146"/>
                  <p:cNvSpPr>
                    <a:spLocks noChangeShapeType="1"/>
                  </p:cNvSpPr>
                  <p:nvPr/>
                </p:nvSpPr>
                <p:spPr bwMode="auto">
                  <a:xfrm>
                    <a:off x="1837" y="3612"/>
                    <a:ext cx="317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8458" name="Text Box 147"/>
                <p:cNvSpPr txBox="1">
                  <a:spLocks noChangeArrowheads="1"/>
                </p:cNvSpPr>
                <p:nvPr/>
              </p:nvSpPr>
              <p:spPr bwMode="auto">
                <a:xfrm>
                  <a:off x="1991" y="3666"/>
                  <a:ext cx="635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/>
                    <a:t> </a:t>
                  </a:r>
                </a:p>
              </p:txBody>
            </p:sp>
          </p:grpSp>
          <p:sp>
            <p:nvSpPr>
              <p:cNvPr id="18454" name="Line 148"/>
              <p:cNvSpPr>
                <a:spLocks noChangeShapeType="1"/>
              </p:cNvSpPr>
              <p:nvPr/>
            </p:nvSpPr>
            <p:spPr bwMode="auto">
              <a:xfrm>
                <a:off x="2109" y="3022"/>
                <a:ext cx="0" cy="499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55" name="Line 149"/>
              <p:cNvSpPr>
                <a:spLocks noChangeShapeType="1"/>
              </p:cNvSpPr>
              <p:nvPr/>
            </p:nvSpPr>
            <p:spPr bwMode="auto">
              <a:xfrm>
                <a:off x="2308" y="3022"/>
                <a:ext cx="0" cy="499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56" name="Line 150"/>
              <p:cNvSpPr>
                <a:spLocks noChangeShapeType="1"/>
              </p:cNvSpPr>
              <p:nvPr/>
            </p:nvSpPr>
            <p:spPr bwMode="auto">
              <a:xfrm>
                <a:off x="2118" y="3021"/>
                <a:ext cx="181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451" name="Rectangle 151"/>
            <p:cNvSpPr>
              <a:spLocks noChangeArrowheads="1"/>
            </p:cNvSpPr>
            <p:nvPr/>
          </p:nvSpPr>
          <p:spPr bwMode="auto">
            <a:xfrm>
              <a:off x="1429" y="3249"/>
              <a:ext cx="56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/>
                <a:t>CuSO</a:t>
              </a:r>
              <a:r>
                <a:rPr lang="en-US" altLang="zh-CN" b="1" baseline="-25000"/>
                <a:t>4</a:t>
              </a:r>
            </a:p>
          </p:txBody>
        </p:sp>
        <p:sp>
          <p:nvSpPr>
            <p:cNvPr id="18452" name="Rectangle 152"/>
            <p:cNvSpPr>
              <a:spLocks noChangeArrowheads="1"/>
            </p:cNvSpPr>
            <p:nvPr/>
          </p:nvSpPr>
          <p:spPr bwMode="auto">
            <a:xfrm>
              <a:off x="2064" y="3249"/>
              <a:ext cx="55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/>
                <a:t>ZnSO</a:t>
              </a:r>
              <a:r>
                <a:rPr lang="en-US" altLang="zh-CN" b="1" baseline="-25000"/>
                <a:t>4</a:t>
              </a:r>
            </a:p>
          </p:txBody>
        </p:sp>
      </p:grpSp>
      <p:sp>
        <p:nvSpPr>
          <p:cNvPr id="19609" name="Text Box 153"/>
          <p:cNvSpPr txBox="1">
            <a:spLocks noChangeArrowheads="1"/>
          </p:cNvSpPr>
          <p:nvPr/>
        </p:nvSpPr>
        <p:spPr bwMode="auto">
          <a:xfrm>
            <a:off x="2771775" y="2924175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9610" name="Text Box 154"/>
          <p:cNvSpPr txBox="1">
            <a:spLocks noChangeArrowheads="1"/>
          </p:cNvSpPr>
          <p:nvPr/>
        </p:nvSpPr>
        <p:spPr bwMode="auto">
          <a:xfrm>
            <a:off x="1079500" y="2990850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9611" name="Text Box 155"/>
          <p:cNvSpPr txBox="1">
            <a:spLocks noChangeArrowheads="1"/>
          </p:cNvSpPr>
          <p:nvPr/>
        </p:nvSpPr>
        <p:spPr bwMode="auto">
          <a:xfrm>
            <a:off x="4643438" y="3141663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9612" name="Text Box 156"/>
          <p:cNvSpPr txBox="1">
            <a:spLocks noChangeArrowheads="1"/>
          </p:cNvSpPr>
          <p:nvPr/>
        </p:nvSpPr>
        <p:spPr bwMode="auto">
          <a:xfrm>
            <a:off x="6769100" y="2990850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9613" name="Text Box 157"/>
          <p:cNvSpPr txBox="1">
            <a:spLocks noChangeArrowheads="1"/>
          </p:cNvSpPr>
          <p:nvPr/>
        </p:nvSpPr>
        <p:spPr bwMode="auto">
          <a:xfrm>
            <a:off x="1008063" y="5006975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9614" name="Text Box 158"/>
          <p:cNvSpPr txBox="1">
            <a:spLocks noChangeArrowheads="1"/>
          </p:cNvSpPr>
          <p:nvPr/>
        </p:nvSpPr>
        <p:spPr bwMode="auto">
          <a:xfrm>
            <a:off x="2952750" y="4933950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9615" name="Text Box 159"/>
          <p:cNvSpPr txBox="1">
            <a:spLocks noChangeArrowheads="1"/>
          </p:cNvSpPr>
          <p:nvPr/>
        </p:nvSpPr>
        <p:spPr bwMode="auto">
          <a:xfrm>
            <a:off x="5688013" y="4933950"/>
            <a:ext cx="693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8449" name="Text Box 160"/>
          <p:cNvSpPr txBox="1">
            <a:spLocks noChangeArrowheads="1"/>
          </p:cNvSpPr>
          <p:nvPr/>
        </p:nvSpPr>
        <p:spPr bwMode="auto">
          <a:xfrm>
            <a:off x="323850" y="260350"/>
            <a:ext cx="2736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练习：</a:t>
            </a:r>
          </a:p>
        </p:txBody>
      </p:sp>
      <p:sp>
        <p:nvSpPr>
          <p:cNvPr id="161" name="矩形 160">
            <a:hlinkClick r:id="rId2" action="ppaction://hlinkfile"/>
          </p:cNvPr>
          <p:cNvSpPr/>
          <p:nvPr/>
        </p:nvSpPr>
        <p:spPr>
          <a:xfrm>
            <a:off x="3008433" y="5899152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水果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电池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09" grpId="0"/>
      <p:bldP spid="19610" grpId="0"/>
      <p:bldP spid="19611" grpId="0"/>
      <p:bldP spid="19612" grpId="0"/>
      <p:bldP spid="19613" grpId="0"/>
      <p:bldP spid="19614" grpId="0"/>
      <p:bldP spid="196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853770"/>
              </p:ext>
            </p:extLst>
          </p:nvPr>
        </p:nvGraphicFramePr>
        <p:xfrm>
          <a:off x="179514" y="1052736"/>
          <a:ext cx="8964486" cy="51869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04054"/>
                <a:gridCol w="504056"/>
                <a:gridCol w="2880320"/>
                <a:gridCol w="504056"/>
                <a:gridCol w="2736304"/>
                <a:gridCol w="504056"/>
                <a:gridCol w="504056"/>
                <a:gridCol w="432048"/>
                <a:gridCol w="395536"/>
              </a:tblGrid>
              <a:tr h="953003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装置序号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负极材料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负极反应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正极材料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正极反应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阴离子流向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阳离子流向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电子流向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电流流向</a:t>
                      </a:r>
                      <a:endParaRPr lang="zh-CN" altLang="en-US" dirty="0"/>
                    </a:p>
                  </a:txBody>
                  <a:tcPr/>
                </a:tc>
              </a:tr>
              <a:tr h="74478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甲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Mg-2e</a:t>
                      </a:r>
                      <a:r>
                        <a:rPr lang="en-US" altLang="zh-CN" sz="2800" baseline="30000" dirty="0" smtClean="0"/>
                        <a:t>-</a:t>
                      </a:r>
                      <a:r>
                        <a:rPr lang="en-US" altLang="zh-CN" dirty="0" smtClean="0"/>
                        <a:t>=Mg=</a:t>
                      </a:r>
                      <a:r>
                        <a:rPr lang="en-US" altLang="zh-CN" sz="1800" baseline="30000" dirty="0" smtClean="0"/>
                        <a:t>2+</a:t>
                      </a:r>
                      <a:endParaRPr lang="zh-CN" altLang="en-US" sz="18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2H</a:t>
                      </a:r>
                      <a:r>
                        <a:rPr lang="en-US" altLang="zh-CN" baseline="30000" dirty="0" smtClean="0"/>
                        <a:t>+</a:t>
                      </a:r>
                      <a:r>
                        <a:rPr lang="en-US" altLang="zh-CN" dirty="0" smtClean="0"/>
                        <a:t>+2e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↑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Mg</a:t>
                      </a:r>
                      <a:endParaRPr lang="zh-CN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Al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Mg-Al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Al-Mg</a:t>
                      </a:r>
                      <a:endParaRPr lang="zh-CN" altLang="en-US" sz="1200" dirty="0"/>
                    </a:p>
                  </a:txBody>
                  <a:tcPr/>
                </a:tc>
              </a:tr>
              <a:tr h="74478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Fe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Fe-2e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=Fe</a:t>
                      </a:r>
                      <a:r>
                        <a:rPr lang="en-US" altLang="zh-CN" baseline="30000" dirty="0" smtClean="0"/>
                        <a:t>2+</a:t>
                      </a:r>
                      <a:endParaRPr lang="zh-CN" alt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Pt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Cu</a:t>
                      </a:r>
                      <a:r>
                        <a:rPr lang="en-US" altLang="zh-CN" baseline="30000" dirty="0" smtClean="0"/>
                        <a:t>2+</a:t>
                      </a:r>
                      <a:r>
                        <a:rPr lang="en-US" altLang="zh-CN" dirty="0" smtClean="0"/>
                        <a:t>+2e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=Cu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Fe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Pt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Fe-Pt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Pt-Fe</a:t>
                      </a:r>
                      <a:endParaRPr lang="zh-CN" altLang="en-US" sz="1200" dirty="0"/>
                    </a:p>
                  </a:txBody>
                  <a:tcPr/>
                </a:tc>
              </a:tr>
              <a:tr h="74478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Al-3e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+4OH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=AlO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2H</a:t>
                      </a:r>
                      <a:r>
                        <a:rPr lang="en-US" altLang="zh-CN" baseline="30000" dirty="0" smtClean="0"/>
                        <a:t>+</a:t>
                      </a:r>
                      <a:r>
                        <a:rPr lang="en-US" altLang="zh-CN" dirty="0" smtClean="0"/>
                        <a:t>+2e-=H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↑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或</a:t>
                      </a:r>
                      <a:r>
                        <a:rPr lang="en-US" altLang="zh-CN" dirty="0" smtClean="0"/>
                        <a:t>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O+2e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↑+2OH</a:t>
                      </a:r>
                      <a:r>
                        <a:rPr lang="en-US" altLang="zh-CN" baseline="30000" dirty="0" smtClean="0"/>
                        <a:t>-</a:t>
                      </a:r>
                      <a:endParaRPr lang="zh-CN" alt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Al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Mg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Al-Mg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Mg-Al</a:t>
                      </a:r>
                      <a:endParaRPr lang="zh-CN" altLang="en-US" sz="1200" dirty="0"/>
                    </a:p>
                  </a:txBody>
                  <a:tcPr/>
                </a:tc>
              </a:tr>
              <a:tr h="74478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丁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Cu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Cu-2e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=Cu</a:t>
                      </a:r>
                      <a:r>
                        <a:rPr lang="en-US" altLang="zh-CN" baseline="30000" dirty="0" smtClean="0"/>
                        <a:t>2+</a:t>
                      </a:r>
                      <a:endParaRPr lang="zh-CN" alt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2H</a:t>
                      </a:r>
                      <a:r>
                        <a:rPr lang="en-US" altLang="zh-CN" baseline="30000" dirty="0" smtClean="0"/>
                        <a:t>+</a:t>
                      </a:r>
                      <a:r>
                        <a:rPr lang="en-US" altLang="zh-CN" dirty="0" smtClean="0"/>
                        <a:t>+NO</a:t>
                      </a:r>
                      <a:r>
                        <a:rPr lang="en-US" altLang="zh-CN" baseline="-25000" dirty="0" smtClean="0"/>
                        <a:t>3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=NO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↑+H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Cu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Al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Cu-Al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 smtClean="0"/>
                        <a:t>Al-Cu</a:t>
                      </a:r>
                      <a:endParaRPr lang="zh-CN" altLang="en-US" sz="1200" dirty="0"/>
                    </a:p>
                  </a:txBody>
                  <a:tcPr/>
                </a:tc>
              </a:tr>
              <a:tr h="74478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戊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Pt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-2e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+2OH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O=4OH</a:t>
                      </a:r>
                      <a:r>
                        <a:rPr lang="en-US" altLang="zh-CN" baseline="30000" dirty="0" smtClean="0"/>
                        <a:t>-</a:t>
                      </a:r>
                      <a:endParaRPr lang="zh-CN" alt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Pt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C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Pt-C</a:t>
                      </a:r>
                      <a:endParaRPr lang="zh-CN" altLang="en-US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C-Pt</a:t>
                      </a:r>
                      <a:endParaRPr lang="zh-CN" altLang="en-US" sz="1200" dirty="0" smtClean="0"/>
                    </a:p>
                    <a:p>
                      <a:endParaRPr lang="zh-CN" altLang="en-US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02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815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chemeClr val="tx2"/>
                </a:solidFill>
                <a:latin typeface="Times New Roman" panose="02020603050405020304" pitchFamily="18" charset="0"/>
              </a:rPr>
              <a:t>二、发展中的化学电源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04800" y="2743200"/>
            <a:ext cx="2286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化学电池</a:t>
            </a:r>
          </a:p>
        </p:txBody>
      </p:sp>
      <p:sp>
        <p:nvSpPr>
          <p:cNvPr id="20484" name="AutoShape 4"/>
          <p:cNvSpPr>
            <a:spLocks/>
          </p:cNvSpPr>
          <p:nvPr/>
        </p:nvSpPr>
        <p:spPr bwMode="auto">
          <a:xfrm>
            <a:off x="2362200" y="1828800"/>
            <a:ext cx="381000" cy="2667000"/>
          </a:xfrm>
          <a:prstGeom prst="leftBrace">
            <a:avLst>
              <a:gd name="adj1" fmla="val 58333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895600" y="1676400"/>
            <a:ext cx="533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一次性电池：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如干电池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771775" y="2708275"/>
            <a:ext cx="59436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二次电池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（可充电电池）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：</a:t>
            </a:r>
            <a:endParaRPr kumimoji="1" lang="en-US" altLang="zh-CN" sz="3200" b="1" dirty="0" smtClean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 smtClean="0">
                <a:latin typeface="Times New Roman" panose="02020603050405020304" pitchFamily="18" charset="0"/>
              </a:rPr>
              <a:t>电动车铅蓄电池、手机锂电池等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2771775" y="4149725"/>
            <a:ext cx="5638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燃料电池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：氢氧燃料电池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4" grpId="0" animBg="1"/>
      <p:bldP spid="20485" grpId="0" autoUpdateAnimBg="0"/>
      <p:bldP spid="20486" grpId="0" autoUpdateAnimBg="0"/>
      <p:bldP spid="20487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563938" y="692150"/>
            <a:ext cx="3854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负极：</a:t>
            </a:r>
            <a:r>
              <a:rPr lang="en-US" altLang="zh-CN" sz="2400" b="1">
                <a:latin typeface="Times New Roman" panose="02020603050405020304" pitchFamily="18" charset="0"/>
              </a:rPr>
              <a:t>Zn </a:t>
            </a:r>
            <a:r>
              <a:rPr lang="en-US" altLang="zh-CN" sz="2400" b="1">
                <a:latin typeface="宋体" panose="02010600030101010101" pitchFamily="2" charset="-122"/>
              </a:rPr>
              <a:t>–</a:t>
            </a:r>
            <a:r>
              <a:rPr lang="en-US" altLang="zh-CN" sz="2400" b="1">
                <a:latin typeface="Times New Roman" panose="02020603050405020304" pitchFamily="18" charset="0"/>
              </a:rPr>
              <a:t> 2e</a:t>
            </a:r>
            <a:r>
              <a:rPr lang="en-US" altLang="zh-CN" sz="2400" b="1" baseline="30000">
                <a:latin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 = Zn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2+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563938" y="1268413"/>
            <a:ext cx="417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正极：</a:t>
            </a:r>
            <a:r>
              <a:rPr lang="en-US" altLang="zh-CN" sz="2400" b="1">
                <a:latin typeface="Times New Roman" panose="02020603050405020304" pitchFamily="18" charset="0"/>
              </a:rPr>
              <a:t>2NH</a:t>
            </a:r>
            <a:r>
              <a:rPr lang="en-US" altLang="zh-CN" sz="2400" b="1" baseline="-25000">
                <a:latin typeface="宋体" panose="02010600030101010101" pitchFamily="2" charset="-122"/>
              </a:rPr>
              <a:t>4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+</a:t>
            </a:r>
            <a:r>
              <a:rPr lang="en-US" altLang="zh-CN" sz="2400" b="1">
                <a:latin typeface="Times New Roman" panose="02020603050405020304" pitchFamily="18" charset="0"/>
              </a:rPr>
              <a:t>+ 2e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 = 2NH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</a:rPr>
              <a:t>+H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2</a:t>
            </a:r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3419475" y="1919288"/>
            <a:ext cx="5399088" cy="1725612"/>
            <a:chOff x="2064" y="1162"/>
            <a:chExt cx="3401" cy="1087"/>
          </a:xfrm>
        </p:grpSpPr>
        <p:sp>
          <p:nvSpPr>
            <p:cNvPr id="20508" name="Text Box 5"/>
            <p:cNvSpPr txBox="1">
              <a:spLocks noChangeArrowheads="1"/>
            </p:cNvSpPr>
            <p:nvPr/>
          </p:nvSpPr>
          <p:spPr bwMode="auto">
            <a:xfrm>
              <a:off x="2064" y="1162"/>
              <a:ext cx="337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/>
                <a:t>总反应：</a:t>
              </a:r>
              <a:r>
                <a:rPr lang="en-US" altLang="zh-CN" sz="2400" b="1">
                  <a:latin typeface="Times New Roman" panose="02020603050405020304" pitchFamily="18" charset="0"/>
                </a:rPr>
                <a:t>Zn +2NH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4</a:t>
              </a:r>
              <a:r>
                <a:rPr lang="en-US" altLang="zh-CN" sz="2400" b="1" baseline="30000">
                  <a:latin typeface="Times New Roman" panose="02020603050405020304" pitchFamily="18" charset="0"/>
                </a:rPr>
                <a:t>+</a:t>
              </a:r>
              <a:r>
                <a:rPr lang="en-US" altLang="zh-CN" sz="2400" b="1">
                  <a:latin typeface="Times New Roman" panose="02020603050405020304" pitchFamily="18" charset="0"/>
                </a:rPr>
                <a:t>= Zn</a:t>
              </a:r>
              <a:r>
                <a:rPr lang="en-US" altLang="zh-CN" sz="2400" b="1" baseline="30000">
                  <a:latin typeface="Times New Roman" panose="02020603050405020304" pitchFamily="18" charset="0"/>
                </a:rPr>
                <a:t>2+</a:t>
              </a:r>
              <a:r>
                <a:rPr lang="en-US" altLang="zh-CN" sz="2400" b="1">
                  <a:latin typeface="Times New Roman" panose="02020603050405020304" pitchFamily="18" charset="0"/>
                </a:rPr>
                <a:t>+ 2NH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3</a:t>
              </a:r>
              <a:r>
                <a:rPr lang="en-US" altLang="zh-CN" sz="2400" b="1">
                  <a:latin typeface="Times New Roman" panose="02020603050405020304" pitchFamily="18" charset="0"/>
                </a:rPr>
                <a:t>+H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0509" name="Text Box 6"/>
            <p:cNvSpPr txBox="1">
              <a:spLocks noChangeArrowheads="1"/>
            </p:cNvSpPr>
            <p:nvPr/>
          </p:nvSpPr>
          <p:spPr bwMode="auto">
            <a:xfrm>
              <a:off x="2880" y="1616"/>
              <a:ext cx="2585" cy="6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2MnO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+H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=2MnO(OH)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ZnCl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+4NH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3</a:t>
              </a:r>
              <a:r>
                <a:rPr lang="en-US" altLang="zh-CN" sz="2400" b="1">
                  <a:latin typeface="Times New Roman" panose="02020603050405020304" pitchFamily="18" charset="0"/>
                </a:rPr>
                <a:t>=[Zn(NH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3</a:t>
              </a:r>
              <a:r>
                <a:rPr lang="en-US" altLang="zh-CN" sz="2400" b="1">
                  <a:latin typeface="Times New Roman" panose="02020603050405020304" pitchFamily="18" charset="0"/>
                </a:rPr>
                <a:t>)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4</a:t>
              </a:r>
              <a:r>
                <a:rPr lang="en-US" altLang="zh-CN" sz="2400" b="1">
                  <a:latin typeface="Times New Roman" panose="02020603050405020304" pitchFamily="18" charset="0"/>
                </a:rPr>
                <a:t>]Cl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</a:p>
          </p:txBody>
        </p:sp>
      </p:grp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4140200" y="3716338"/>
            <a:ext cx="4752975" cy="1187450"/>
            <a:chOff x="2608" y="2341"/>
            <a:chExt cx="2994" cy="748"/>
          </a:xfrm>
        </p:grpSpPr>
        <p:sp>
          <p:nvSpPr>
            <p:cNvPr id="20506" name="Text Box 8"/>
            <p:cNvSpPr txBox="1">
              <a:spLocks noChangeArrowheads="1"/>
            </p:cNvSpPr>
            <p:nvPr/>
          </p:nvSpPr>
          <p:spPr bwMode="auto">
            <a:xfrm>
              <a:off x="2608" y="2432"/>
              <a:ext cx="136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宋体" panose="02010600030101010101" pitchFamily="2" charset="-122"/>
                </a:rPr>
                <a:t>其他干电池：</a:t>
              </a:r>
            </a:p>
          </p:txBody>
        </p:sp>
        <p:sp>
          <p:nvSpPr>
            <p:cNvPr id="20507" name="Text Box 9"/>
            <p:cNvSpPr txBox="1">
              <a:spLocks noChangeArrowheads="1"/>
            </p:cNvSpPr>
            <p:nvPr/>
          </p:nvSpPr>
          <p:spPr bwMode="auto">
            <a:xfrm>
              <a:off x="3696" y="2341"/>
              <a:ext cx="1906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400" b="1">
                  <a:latin typeface="楷体_GB2312" pitchFamily="49" charset="-122"/>
                  <a:ea typeface="楷体_GB2312" pitchFamily="49" charset="-122"/>
                </a:rPr>
                <a:t>碱性锌</a:t>
              </a:r>
              <a:r>
                <a:rPr lang="en-US" altLang="zh-CN" sz="2400" b="1">
                  <a:latin typeface="楷体_GB2312" pitchFamily="49" charset="-122"/>
                  <a:ea typeface="楷体_GB2312" pitchFamily="49" charset="-122"/>
                </a:rPr>
                <a:t>-</a:t>
              </a:r>
              <a:r>
                <a:rPr lang="zh-CN" altLang="en-US" sz="2400" b="1">
                  <a:latin typeface="楷体_GB2312" pitchFamily="49" charset="-122"/>
                  <a:ea typeface="楷体_GB2312" pitchFamily="49" charset="-122"/>
                </a:rPr>
                <a:t>锰干电池、银</a:t>
              </a:r>
              <a:r>
                <a:rPr lang="en-US" altLang="zh-CN" sz="2400" b="1">
                  <a:latin typeface="楷体_GB2312" pitchFamily="49" charset="-122"/>
                  <a:ea typeface="楷体_GB2312" pitchFamily="49" charset="-122"/>
                </a:rPr>
                <a:t>-</a:t>
              </a:r>
              <a:r>
                <a:rPr lang="zh-CN" altLang="en-US" sz="2400" b="1">
                  <a:latin typeface="楷体_GB2312" pitchFamily="49" charset="-122"/>
                  <a:ea typeface="楷体_GB2312" pitchFamily="49" charset="-122"/>
                </a:rPr>
                <a:t>锌纽扣电池等</a:t>
              </a:r>
            </a:p>
          </p:txBody>
        </p:sp>
      </p:grpSp>
      <p:grpSp>
        <p:nvGrpSpPr>
          <p:cNvPr id="21514" name="Group 10"/>
          <p:cNvGrpSpPr>
            <a:grpSpLocks/>
          </p:cNvGrpSpPr>
          <p:nvPr/>
        </p:nvGrpSpPr>
        <p:grpSpPr bwMode="auto">
          <a:xfrm>
            <a:off x="4211638" y="5084763"/>
            <a:ext cx="3600450" cy="962025"/>
            <a:chOff x="2653" y="3203"/>
            <a:chExt cx="2268" cy="606"/>
          </a:xfrm>
        </p:grpSpPr>
        <p:sp>
          <p:nvSpPr>
            <p:cNvPr id="20504" name="Text Box 11"/>
            <p:cNvSpPr txBox="1">
              <a:spLocks noChangeArrowheads="1"/>
            </p:cNvSpPr>
            <p:nvPr/>
          </p:nvSpPr>
          <p:spPr bwMode="auto">
            <a:xfrm>
              <a:off x="2653" y="3203"/>
              <a:ext cx="226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优点：</a:t>
              </a:r>
              <a:r>
                <a:rPr lang="zh-CN" altLang="en-US" sz="2400" b="1">
                  <a:ea typeface="楷体_GB2312" pitchFamily="49" charset="-122"/>
                </a:rPr>
                <a:t>携带方便</a:t>
              </a:r>
            </a:p>
          </p:txBody>
        </p:sp>
        <p:sp>
          <p:nvSpPr>
            <p:cNvPr id="20505" name="Text Box 12"/>
            <p:cNvSpPr txBox="1">
              <a:spLocks noChangeArrowheads="1"/>
            </p:cNvSpPr>
            <p:nvPr/>
          </p:nvSpPr>
          <p:spPr bwMode="auto">
            <a:xfrm>
              <a:off x="2653" y="3521"/>
              <a:ext cx="217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缺点：</a:t>
              </a:r>
              <a:r>
                <a:rPr lang="zh-CN" altLang="en-US" sz="2400" b="1">
                  <a:ea typeface="楷体_GB2312" pitchFamily="49" charset="-122"/>
                </a:rPr>
                <a:t>电量小，污染大</a:t>
              </a:r>
            </a:p>
          </p:txBody>
        </p:sp>
      </p:grpSp>
      <p:grpSp>
        <p:nvGrpSpPr>
          <p:cNvPr id="21517" name="Group 13"/>
          <p:cNvGrpSpPr>
            <a:grpSpLocks/>
          </p:cNvGrpSpPr>
          <p:nvPr/>
        </p:nvGrpSpPr>
        <p:grpSpPr bwMode="auto">
          <a:xfrm>
            <a:off x="250825" y="908050"/>
            <a:ext cx="3744913" cy="4938713"/>
            <a:chOff x="158" y="572"/>
            <a:chExt cx="2359" cy="3111"/>
          </a:xfrm>
        </p:grpSpPr>
        <p:sp>
          <p:nvSpPr>
            <p:cNvPr id="20489" name="Text Box 14"/>
            <p:cNvSpPr txBox="1">
              <a:spLocks noChangeArrowheads="1"/>
            </p:cNvSpPr>
            <p:nvPr/>
          </p:nvSpPr>
          <p:spPr bwMode="auto">
            <a:xfrm>
              <a:off x="340" y="572"/>
              <a:ext cx="117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600">
                  <a:ea typeface="黑体" panose="02010609060101010101" pitchFamily="49" charset="-122"/>
                </a:rPr>
                <a:t>干电池</a:t>
              </a:r>
            </a:p>
          </p:txBody>
        </p:sp>
        <p:sp>
          <p:nvSpPr>
            <p:cNvPr id="20490" name="Text Box 15"/>
            <p:cNvSpPr txBox="1">
              <a:spLocks noChangeArrowheads="1"/>
            </p:cNvSpPr>
            <p:nvPr/>
          </p:nvSpPr>
          <p:spPr bwMode="auto">
            <a:xfrm>
              <a:off x="1519" y="1570"/>
              <a:ext cx="8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/>
                <a:t>（负极）</a:t>
              </a:r>
            </a:p>
          </p:txBody>
        </p:sp>
        <p:sp>
          <p:nvSpPr>
            <p:cNvPr id="20491" name="Text Box 16"/>
            <p:cNvSpPr txBox="1">
              <a:spLocks noChangeArrowheads="1"/>
            </p:cNvSpPr>
            <p:nvPr/>
          </p:nvSpPr>
          <p:spPr bwMode="auto">
            <a:xfrm>
              <a:off x="1655" y="1933"/>
              <a:ext cx="86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/>
                <a:t>（正极）</a:t>
              </a:r>
            </a:p>
          </p:txBody>
        </p:sp>
        <p:grpSp>
          <p:nvGrpSpPr>
            <p:cNvPr id="20492" name="Group 17"/>
            <p:cNvGrpSpPr>
              <a:grpSpLocks/>
            </p:cNvGrpSpPr>
            <p:nvPr/>
          </p:nvGrpSpPr>
          <p:grpSpPr bwMode="auto">
            <a:xfrm>
              <a:off x="158" y="981"/>
              <a:ext cx="2268" cy="2702"/>
              <a:chOff x="385" y="1752"/>
              <a:chExt cx="1996" cy="1800"/>
            </a:xfrm>
          </p:grpSpPr>
          <p:sp>
            <p:nvSpPr>
              <p:cNvPr id="20493" name="Text Box 18"/>
              <p:cNvSpPr txBox="1">
                <a:spLocks noChangeArrowheads="1"/>
              </p:cNvSpPr>
              <p:nvPr/>
            </p:nvSpPr>
            <p:spPr bwMode="auto">
              <a:xfrm>
                <a:off x="385" y="3067"/>
                <a:ext cx="1905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graphicFrame>
            <p:nvGraphicFramePr>
              <p:cNvPr id="20494" name="Object 19"/>
              <p:cNvGraphicFramePr>
                <a:graphicFrameLocks noChangeAspect="1"/>
              </p:cNvGraphicFramePr>
              <p:nvPr/>
            </p:nvGraphicFramePr>
            <p:xfrm>
              <a:off x="385" y="1752"/>
              <a:ext cx="848" cy="15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0539" name="位图图像" r:id="rId3" imgW="1704762" imgH="3134162" progId="Paint.Picture">
                      <p:embed/>
                    </p:oleObj>
                  </mc:Choice>
                  <mc:Fallback>
                    <p:oleObj name="位图图像" r:id="rId3" imgW="1704762" imgH="3134162" progId="Paint.Picture">
                      <p:embed/>
                      <p:pic>
                        <p:nvPicPr>
                          <p:cNvPr id="0" name="Object 1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85" y="1752"/>
                            <a:ext cx="848" cy="158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495" name="Line 20"/>
              <p:cNvSpPr>
                <a:spLocks noChangeShapeType="1"/>
              </p:cNvSpPr>
              <p:nvPr/>
            </p:nvSpPr>
            <p:spPr bwMode="auto">
              <a:xfrm flipV="1">
                <a:off x="839" y="2489"/>
                <a:ext cx="462" cy="7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6" name="Line 21"/>
              <p:cNvSpPr>
                <a:spLocks noChangeShapeType="1"/>
              </p:cNvSpPr>
              <p:nvPr/>
            </p:nvSpPr>
            <p:spPr bwMode="auto">
              <a:xfrm>
                <a:off x="884" y="2976"/>
                <a:ext cx="425" cy="1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7" name="Text Box 22"/>
              <p:cNvSpPr txBox="1">
                <a:spLocks noChangeArrowheads="1"/>
              </p:cNvSpPr>
              <p:nvPr/>
            </p:nvSpPr>
            <p:spPr bwMode="auto">
              <a:xfrm>
                <a:off x="1268" y="1988"/>
                <a:ext cx="458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b="1"/>
                  <a:t>锌筒</a:t>
                </a:r>
              </a:p>
            </p:txBody>
          </p:sp>
          <p:sp>
            <p:nvSpPr>
              <p:cNvPr id="20498" name="Text Box 23"/>
              <p:cNvSpPr txBox="1">
                <a:spLocks noChangeArrowheads="1"/>
              </p:cNvSpPr>
              <p:nvPr/>
            </p:nvSpPr>
            <p:spPr bwMode="auto">
              <a:xfrm>
                <a:off x="1268" y="2356"/>
                <a:ext cx="655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b="1"/>
                  <a:t>石墨棒</a:t>
                </a:r>
              </a:p>
            </p:txBody>
          </p:sp>
          <p:sp>
            <p:nvSpPr>
              <p:cNvPr id="20499" name="Text Box 24"/>
              <p:cNvSpPr txBox="1">
                <a:spLocks noChangeArrowheads="1"/>
              </p:cNvSpPr>
              <p:nvPr/>
            </p:nvSpPr>
            <p:spPr bwMode="auto">
              <a:xfrm>
                <a:off x="1292" y="3067"/>
                <a:ext cx="772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MnO</a:t>
                </a:r>
                <a:r>
                  <a:rPr lang="en-US" altLang="zh-CN" b="1" baseline="-25000">
                    <a:latin typeface="Times New Roman" panose="02020603050405020304" pitchFamily="18" charset="0"/>
                  </a:rPr>
                  <a:t>2</a:t>
                </a:r>
                <a:r>
                  <a:rPr lang="zh-CN" altLang="en-US" b="1"/>
                  <a:t>和</a:t>
                </a:r>
                <a:r>
                  <a:rPr lang="en-US" altLang="zh-CN" b="1"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20500" name="Text Box 25"/>
              <p:cNvSpPr txBox="1">
                <a:spLocks noChangeArrowheads="1"/>
              </p:cNvSpPr>
              <p:nvPr/>
            </p:nvSpPr>
            <p:spPr bwMode="auto">
              <a:xfrm>
                <a:off x="385" y="3385"/>
                <a:ext cx="1815" cy="1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000" b="1">
                    <a:latin typeface="楷体_GB2312" pitchFamily="49" charset="-122"/>
                    <a:ea typeface="楷体_GB2312" pitchFamily="49" charset="-122"/>
                  </a:rPr>
                  <a:t>普通锌</a:t>
                </a:r>
                <a:r>
                  <a:rPr lang="en-US" altLang="zh-CN" sz="2000" b="1">
                    <a:latin typeface="楷体_GB2312" pitchFamily="49" charset="-122"/>
                    <a:ea typeface="楷体_GB2312" pitchFamily="49" charset="-122"/>
                  </a:rPr>
                  <a:t>-</a:t>
                </a:r>
                <a:r>
                  <a:rPr lang="zh-CN" altLang="en-US" sz="2000" b="1">
                    <a:latin typeface="楷体_GB2312" pitchFamily="49" charset="-122"/>
                    <a:ea typeface="楷体_GB2312" pitchFamily="49" charset="-122"/>
                  </a:rPr>
                  <a:t>锰干电池的结构</a:t>
                </a:r>
              </a:p>
            </p:txBody>
          </p:sp>
          <p:sp>
            <p:nvSpPr>
              <p:cNvPr id="20501" name="Text Box 26"/>
              <p:cNvSpPr txBox="1">
                <a:spLocks noChangeArrowheads="1"/>
              </p:cNvSpPr>
              <p:nvPr/>
            </p:nvSpPr>
            <p:spPr bwMode="auto">
              <a:xfrm>
                <a:off x="1247" y="2614"/>
                <a:ext cx="1134" cy="26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NH</a:t>
                </a:r>
                <a:r>
                  <a:rPr lang="en-US" altLang="zh-CN" b="1" baseline="-25000">
                    <a:latin typeface="Times New Roman" panose="02020603050405020304" pitchFamily="18" charset="0"/>
                  </a:rPr>
                  <a:t>4</a:t>
                </a:r>
                <a:r>
                  <a:rPr lang="en-US" altLang="zh-CN" b="1">
                    <a:latin typeface="Times New Roman" panose="02020603050405020304" pitchFamily="18" charset="0"/>
                  </a:rPr>
                  <a:t>Cl</a:t>
                </a:r>
                <a:r>
                  <a:rPr lang="zh-CN" altLang="en-US" b="1">
                    <a:latin typeface="Times New Roman" panose="02020603050405020304" pitchFamily="18" charset="0"/>
                  </a:rPr>
                  <a:t>、</a:t>
                </a:r>
                <a:r>
                  <a:rPr lang="en-US" altLang="zh-CN" b="1">
                    <a:latin typeface="Times New Roman" panose="02020603050405020304" pitchFamily="18" charset="0"/>
                  </a:rPr>
                  <a:t>ZnCl</a:t>
                </a:r>
                <a:r>
                  <a:rPr lang="en-US" altLang="zh-CN" b="1" baseline="-25000">
                    <a:latin typeface="Times New Roman" panose="02020603050405020304" pitchFamily="18" charset="0"/>
                  </a:rPr>
                  <a:t>2</a:t>
                </a:r>
                <a:r>
                  <a:rPr lang="en-US" altLang="zh-CN" b="1">
                    <a:latin typeface="Times New Roman" panose="02020603050405020304" pitchFamily="18" charset="0"/>
                  </a:rPr>
                  <a:t> </a:t>
                </a:r>
                <a:r>
                  <a:rPr lang="zh-CN" altLang="en-US" b="1">
                    <a:latin typeface="Times New Roman" panose="02020603050405020304" pitchFamily="18" charset="0"/>
                  </a:rPr>
                  <a:t>和</a:t>
                </a:r>
                <a:r>
                  <a:rPr lang="zh-CN" altLang="en-US">
                    <a:latin typeface="Times New Roman" panose="02020603050405020304" pitchFamily="18" charset="0"/>
                  </a:rPr>
                  <a:t> </a:t>
                </a:r>
                <a:r>
                  <a:rPr lang="en-US" altLang="zh-CN" b="1">
                    <a:latin typeface="Times New Roman" panose="02020603050405020304" pitchFamily="18" charset="0"/>
                  </a:rPr>
                  <a:t>H</a:t>
                </a:r>
                <a:r>
                  <a:rPr lang="en-US" altLang="zh-CN" b="1" baseline="-25000">
                    <a:latin typeface="Times New Roman" panose="02020603050405020304" pitchFamily="18" charset="0"/>
                  </a:rPr>
                  <a:t>2</a:t>
                </a:r>
                <a:r>
                  <a:rPr lang="en-US" altLang="zh-CN" b="1">
                    <a:latin typeface="Times New Roman" panose="02020603050405020304" pitchFamily="18" charset="0"/>
                  </a:rPr>
                  <a:t>O</a:t>
                </a:r>
                <a:r>
                  <a:rPr lang="zh-CN" altLang="en-US" b="1">
                    <a:latin typeface="Times New Roman" panose="02020603050405020304" pitchFamily="18" charset="0"/>
                  </a:rPr>
                  <a:t>等</a:t>
                </a:r>
              </a:p>
            </p:txBody>
          </p:sp>
          <p:sp>
            <p:nvSpPr>
              <p:cNvPr id="20502" name="Line 27"/>
              <p:cNvSpPr>
                <a:spLocks noChangeShapeType="1"/>
              </p:cNvSpPr>
              <p:nvPr/>
            </p:nvSpPr>
            <p:spPr bwMode="auto">
              <a:xfrm>
                <a:off x="1066" y="2704"/>
                <a:ext cx="226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3" name="Line 28"/>
              <p:cNvSpPr>
                <a:spLocks noChangeShapeType="1"/>
              </p:cNvSpPr>
              <p:nvPr/>
            </p:nvSpPr>
            <p:spPr bwMode="auto">
              <a:xfrm flipV="1">
                <a:off x="1111" y="2115"/>
                <a:ext cx="181" cy="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488" name="Text Box 29"/>
          <p:cNvSpPr txBox="1">
            <a:spLocks noChangeArrowheads="1"/>
          </p:cNvSpPr>
          <p:nvPr/>
        </p:nvSpPr>
        <p:spPr bwMode="auto">
          <a:xfrm>
            <a:off x="250825" y="188913"/>
            <a:ext cx="655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</a:rPr>
              <a:t>干电池结构及电极反应原理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1403350" y="5013325"/>
            <a:ext cx="6480175" cy="817563"/>
            <a:chOff x="884" y="3294"/>
            <a:chExt cx="4082" cy="515"/>
          </a:xfrm>
        </p:grpSpPr>
        <p:sp>
          <p:nvSpPr>
            <p:cNvPr id="21514" name="Text Box 3"/>
            <p:cNvSpPr txBox="1">
              <a:spLocks noChangeArrowheads="1"/>
            </p:cNvSpPr>
            <p:nvPr/>
          </p:nvSpPr>
          <p:spPr bwMode="auto">
            <a:xfrm>
              <a:off x="884" y="3294"/>
              <a:ext cx="39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latin typeface="Times New Roman" panose="02020603050405020304" pitchFamily="18" charset="0"/>
                </a:rPr>
                <a:t>总反应：</a:t>
              </a:r>
              <a:r>
                <a:rPr lang="en-US" altLang="zh-CN" sz="2400" b="1">
                  <a:latin typeface="Times New Roman" panose="02020603050405020304" pitchFamily="18" charset="0"/>
                </a:rPr>
                <a:t>Pb+PbO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+2H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SO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4</a:t>
              </a:r>
              <a:r>
                <a:rPr lang="en-US" altLang="zh-CN" sz="2400" b="1">
                  <a:latin typeface="Times New Roman" panose="02020603050405020304" pitchFamily="18" charset="0"/>
                </a:rPr>
                <a:t>=2PbSO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4</a:t>
              </a:r>
              <a:r>
                <a:rPr lang="en-US" altLang="zh-CN" sz="2400" b="1">
                  <a:latin typeface="Times New Roman" panose="02020603050405020304" pitchFamily="18" charset="0"/>
                </a:rPr>
                <a:t>+2H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21515" name="Text Box 4"/>
            <p:cNvSpPr txBox="1">
              <a:spLocks noChangeArrowheads="1"/>
            </p:cNvSpPr>
            <p:nvPr/>
          </p:nvSpPr>
          <p:spPr bwMode="auto">
            <a:xfrm>
              <a:off x="1655" y="3521"/>
              <a:ext cx="33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Pb+PbO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+4H</a:t>
              </a:r>
              <a:r>
                <a:rPr lang="en-US" altLang="zh-CN" sz="2400" b="1" baseline="30000">
                  <a:latin typeface="Times New Roman" panose="02020603050405020304" pitchFamily="18" charset="0"/>
                </a:rPr>
                <a:t>+</a:t>
              </a:r>
              <a:r>
                <a:rPr lang="en-US" altLang="zh-CN" sz="2400" b="1">
                  <a:latin typeface="Times New Roman" panose="02020603050405020304" pitchFamily="18" charset="0"/>
                </a:rPr>
                <a:t>+2SO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4</a:t>
              </a:r>
              <a:r>
                <a:rPr lang="en-US" altLang="zh-CN" sz="2400" b="1" baseline="30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 baseline="30000">
                  <a:latin typeface="宋体" panose="02010600030101010101" pitchFamily="2" charset="-122"/>
                </a:rPr>
                <a:t>-</a:t>
              </a:r>
              <a:r>
                <a:rPr lang="en-US" altLang="zh-CN" sz="2400" b="1">
                  <a:latin typeface="Times New Roman" panose="02020603050405020304" pitchFamily="18" charset="0"/>
                </a:rPr>
                <a:t>=2PbSO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4</a:t>
              </a:r>
              <a:r>
                <a:rPr lang="en-US" altLang="zh-CN" sz="2400" b="1">
                  <a:latin typeface="Times New Roman" panose="02020603050405020304" pitchFamily="18" charset="0"/>
                </a:rPr>
                <a:t>+2H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</a:rPr>
                <a:t>O</a:t>
              </a:r>
            </a:p>
          </p:txBody>
        </p:sp>
      </p:grp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692275" y="3860800"/>
            <a:ext cx="4176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负极：</a:t>
            </a:r>
            <a:r>
              <a:rPr lang="en-US" altLang="zh-CN" sz="2400" b="1">
                <a:latin typeface="Times New Roman" panose="02020603050405020304" pitchFamily="18" charset="0"/>
              </a:rPr>
              <a:t>Pb</a:t>
            </a:r>
            <a:r>
              <a:rPr lang="en-US" altLang="zh-CN" sz="2400" b="1">
                <a:latin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2e</a:t>
            </a:r>
            <a:r>
              <a:rPr lang="en-US" altLang="zh-CN" sz="2400" b="1" baseline="30000">
                <a:latin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+SO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400" b="1" baseline="30000">
                <a:latin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=PbSO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692275" y="4437063"/>
            <a:ext cx="6192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正极：</a:t>
            </a:r>
            <a:r>
              <a:rPr lang="en-US" altLang="zh-CN" sz="2400" b="1">
                <a:latin typeface="Times New Roman" panose="02020603050405020304" pitchFamily="18" charset="0"/>
              </a:rPr>
              <a:t>PbO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</a:rPr>
              <a:t>+2e</a:t>
            </a:r>
            <a:r>
              <a:rPr lang="en-US" altLang="zh-CN" sz="2400" b="1" baseline="30000">
                <a:latin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+4H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+</a:t>
            </a:r>
            <a:r>
              <a:rPr lang="en-US" altLang="zh-CN" sz="2400" b="1">
                <a:latin typeface="Times New Roman" panose="02020603050405020304" pitchFamily="18" charset="0"/>
              </a:rPr>
              <a:t>+SO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400" b="1" baseline="30000">
                <a:latin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</a:rPr>
              <a:t>=PbSO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lang="en-US" altLang="zh-CN" sz="2400" b="1">
                <a:latin typeface="Times New Roman" panose="02020603050405020304" pitchFamily="18" charset="0"/>
              </a:rPr>
              <a:t>+2H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</a:rPr>
              <a:t>O</a:t>
            </a:r>
          </a:p>
        </p:txBody>
      </p:sp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4932363" y="981075"/>
          <a:ext cx="2292350" cy="287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4" name="位图图像" r:id="rId3" imgW="1943371" imgH="2542857" progId="Paint.Picture">
                  <p:embed/>
                </p:oleObj>
              </mc:Choice>
              <mc:Fallback>
                <p:oleObj name="位图图像" r:id="rId3" imgW="1943371" imgH="2542857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981075"/>
                        <a:ext cx="2292350" cy="287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1331913" y="981075"/>
          <a:ext cx="2879725" cy="275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5" name="位图图像" r:id="rId5" imgW="2600000" imgH="2486372" progId="Paint.Picture">
                  <p:embed/>
                </p:oleObj>
              </mc:Choice>
              <mc:Fallback>
                <p:oleObj name="位图图像" r:id="rId5" imgW="2600000" imgH="2486372" progId="Paint.Picture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981075"/>
                        <a:ext cx="2879725" cy="275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755650" y="5805488"/>
            <a:ext cx="72723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/>
              <a:t>其他蓄电池：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镍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-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镉蓄电池、银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-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锌蓄电池等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1619250" y="6400800"/>
            <a:ext cx="6842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260EB8"/>
                </a:solidFill>
              </a:rPr>
              <a:t>优点：</a:t>
            </a:r>
            <a:r>
              <a:rPr lang="zh-CN" altLang="en-US" sz="2400" b="1">
                <a:solidFill>
                  <a:srgbClr val="260EB8"/>
                </a:solidFill>
                <a:ea typeface="楷体_GB2312" pitchFamily="49" charset="-122"/>
              </a:rPr>
              <a:t>可反复使用</a:t>
            </a:r>
            <a:r>
              <a:rPr lang="zh-CN" altLang="en-US" sz="2400" b="1">
                <a:solidFill>
                  <a:srgbClr val="260EB8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400" b="1">
                <a:solidFill>
                  <a:srgbClr val="260EB8"/>
                </a:solidFill>
              </a:rPr>
              <a:t>缺点：</a:t>
            </a:r>
            <a:r>
              <a:rPr lang="zh-CN" altLang="en-US" sz="2400" b="1">
                <a:solidFill>
                  <a:srgbClr val="260EB8"/>
                </a:solidFill>
                <a:ea typeface="楷体_GB2312" pitchFamily="49" charset="-122"/>
              </a:rPr>
              <a:t>污染大</a:t>
            </a:r>
          </a:p>
        </p:txBody>
      </p:sp>
      <p:sp>
        <p:nvSpPr>
          <p:cNvPr id="21513" name="Text Box 11"/>
          <p:cNvSpPr txBox="1">
            <a:spLocks noChangeArrowheads="1"/>
          </p:cNvSpPr>
          <p:nvPr/>
        </p:nvSpPr>
        <p:spPr bwMode="auto">
          <a:xfrm>
            <a:off x="1042988" y="404813"/>
            <a:ext cx="3168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</a:rPr>
              <a:t>2</a:t>
            </a:r>
            <a:r>
              <a:rPr lang="zh-CN" altLang="en-US" sz="3600" b="1">
                <a:solidFill>
                  <a:srgbClr val="FF0000"/>
                </a:solidFill>
              </a:rPr>
              <a:t>、铅蓄电池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7" grpId="0" autoUpdateAnimBg="0"/>
      <p:bldP spid="22538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79388" y="1052513"/>
            <a:ext cx="8713787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用锂作为电池的负极，跟用相同质量的其他金属作负极相比较，使用寿命大大延长。优点：质量轻、电压高、工效高和贮存寿命长。用途：用于电脑、照相机、手表、心脏起搏器上，及火箭、导弹等的动力电源。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50825" y="228600"/>
            <a:ext cx="2216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3.</a:t>
            </a:r>
            <a:r>
              <a:rPr kumimoji="1" lang="zh-CN" altLang="en-US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锂电池</a:t>
            </a:r>
          </a:p>
        </p:txBody>
      </p:sp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5076825" y="3716338"/>
          <a:ext cx="3529013" cy="281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3" name="Photo Editor 照片" r:id="rId3" imgW="1943371" imgH="1286055" progId="MSPhotoEd.3">
                  <p:embed/>
                </p:oleObj>
              </mc:Choice>
              <mc:Fallback>
                <p:oleObj name="Photo Editor 照片" r:id="rId3" imgW="1943371" imgH="1286055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825" y="3716338"/>
                        <a:ext cx="3529013" cy="2814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3" name="Picture 5" descr="锂电池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149725"/>
            <a:ext cx="38354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95288" y="188913"/>
            <a:ext cx="457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4</a:t>
            </a:r>
            <a:r>
              <a:rPr kumimoji="1"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、新型燃料电池</a:t>
            </a:r>
          </a:p>
        </p:txBody>
      </p:sp>
      <p:pic>
        <p:nvPicPr>
          <p:cNvPr id="23555" name="Picture 3" descr="燃料电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3024187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68313" y="4652963"/>
            <a:ext cx="8001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        </a:t>
            </a:r>
            <a:r>
              <a:rPr kumimoji="1"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燃料电池不是把还原剂、氧化剂物质全部贮藏在电池内，而是在工作时，不断从外界输入，同时将电极反应产物不断排出电池                                  </a:t>
            </a:r>
          </a:p>
        </p:txBody>
      </p:sp>
      <p:grpSp>
        <p:nvGrpSpPr>
          <p:cNvPr id="23557" name="Group 5"/>
          <p:cNvGrpSpPr>
            <a:grpSpLocks/>
          </p:cNvGrpSpPr>
          <p:nvPr/>
        </p:nvGrpSpPr>
        <p:grpSpPr bwMode="auto">
          <a:xfrm>
            <a:off x="4211638" y="620713"/>
            <a:ext cx="4321175" cy="3141662"/>
            <a:chOff x="192" y="336"/>
            <a:chExt cx="5376" cy="4396"/>
          </a:xfrm>
        </p:grpSpPr>
        <p:sp>
          <p:nvSpPr>
            <p:cNvPr id="23558" name="Text Box 6"/>
            <p:cNvSpPr txBox="1">
              <a:spLocks noChangeArrowheads="1"/>
            </p:cNvSpPr>
            <p:nvPr/>
          </p:nvSpPr>
          <p:spPr bwMode="auto">
            <a:xfrm>
              <a:off x="1393" y="3408"/>
              <a:ext cx="2631" cy="1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chemeClr val="accent2"/>
                  </a:solidFill>
                  <a:latin typeface="Times New Roman" panose="02020603050405020304" pitchFamily="18" charset="0"/>
                </a:rPr>
                <a:t>使用燃料电池的汽车</a:t>
              </a:r>
            </a:p>
          </p:txBody>
        </p:sp>
        <p:pic>
          <p:nvPicPr>
            <p:cNvPr id="23559" name="Picture 7" descr="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336"/>
              <a:ext cx="5376" cy="2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2339752" y="1268760"/>
            <a:ext cx="3995738" cy="3825875"/>
            <a:chOff x="3264" y="480"/>
            <a:chExt cx="2544" cy="3106"/>
          </a:xfrm>
        </p:grpSpPr>
        <p:grpSp>
          <p:nvGrpSpPr>
            <p:cNvPr id="24579" name="Group 3"/>
            <p:cNvGrpSpPr>
              <a:grpSpLocks/>
            </p:cNvGrpSpPr>
            <p:nvPr/>
          </p:nvGrpSpPr>
          <p:grpSpPr bwMode="auto">
            <a:xfrm>
              <a:off x="3264" y="480"/>
              <a:ext cx="2400" cy="3106"/>
              <a:chOff x="3360" y="96"/>
              <a:chExt cx="2400" cy="3106"/>
            </a:xfrm>
          </p:grpSpPr>
          <p:grpSp>
            <p:nvGrpSpPr>
              <p:cNvPr id="24582" name="Group 4"/>
              <p:cNvGrpSpPr>
                <a:grpSpLocks/>
              </p:cNvGrpSpPr>
              <p:nvPr/>
            </p:nvGrpSpPr>
            <p:grpSpPr bwMode="auto">
              <a:xfrm>
                <a:off x="3360" y="96"/>
                <a:ext cx="2400" cy="2592"/>
                <a:chOff x="3360" y="96"/>
                <a:chExt cx="2400" cy="2592"/>
              </a:xfrm>
            </p:grpSpPr>
            <p:grpSp>
              <p:nvGrpSpPr>
                <p:cNvPr id="24584" name="Group 5"/>
                <p:cNvGrpSpPr>
                  <a:grpSpLocks/>
                </p:cNvGrpSpPr>
                <p:nvPr/>
              </p:nvGrpSpPr>
              <p:grpSpPr bwMode="auto">
                <a:xfrm>
                  <a:off x="3744" y="288"/>
                  <a:ext cx="1689" cy="2400"/>
                  <a:chOff x="3744" y="384"/>
                  <a:chExt cx="1689" cy="2400"/>
                </a:xfrm>
              </p:grpSpPr>
              <p:grpSp>
                <p:nvGrpSpPr>
                  <p:cNvPr id="24594" name="Group 6"/>
                  <p:cNvGrpSpPr>
                    <a:grpSpLocks/>
                  </p:cNvGrpSpPr>
                  <p:nvPr/>
                </p:nvGrpSpPr>
                <p:grpSpPr bwMode="auto">
                  <a:xfrm>
                    <a:off x="3744" y="384"/>
                    <a:ext cx="1689" cy="2400"/>
                    <a:chOff x="3744" y="384"/>
                    <a:chExt cx="1689" cy="2400"/>
                  </a:xfrm>
                </p:grpSpPr>
                <p:pic>
                  <p:nvPicPr>
                    <p:cNvPr id="24600" name="Picture 7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4025" y="1536"/>
                      <a:ext cx="1117" cy="1248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grpSp>
                  <p:nvGrpSpPr>
                    <p:cNvPr id="24601" name="Group 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44" y="384"/>
                      <a:ext cx="624" cy="2208"/>
                      <a:chOff x="3744" y="384"/>
                      <a:chExt cx="624" cy="2208"/>
                    </a:xfrm>
                  </p:grpSpPr>
                  <p:sp>
                    <p:nvSpPr>
                      <p:cNvPr id="24615" name="Line 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176" y="1104"/>
                        <a:ext cx="0" cy="1488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6" name="Line 1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176" y="2592"/>
                        <a:ext cx="192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7" name="Line 11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4368" y="1104"/>
                        <a:ext cx="0" cy="1488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8" name="Freeform 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174" y="926"/>
                        <a:ext cx="146" cy="226"/>
                      </a:xfrm>
                      <a:custGeom>
                        <a:avLst/>
                        <a:gdLst>
                          <a:gd name="T0" fmla="*/ 2 w 146"/>
                          <a:gd name="T1" fmla="*/ 226 h 226"/>
                          <a:gd name="T2" fmla="*/ 28 w 146"/>
                          <a:gd name="T3" fmla="*/ 95 h 226"/>
                          <a:gd name="T4" fmla="*/ 67 w 146"/>
                          <a:gd name="T5" fmla="*/ 69 h 226"/>
                          <a:gd name="T6" fmla="*/ 146 w 146"/>
                          <a:gd name="T7" fmla="*/ 3 h 226"/>
                          <a:gd name="T8" fmla="*/ 0 60000 65536"/>
                          <a:gd name="T9" fmla="*/ 0 60000 65536"/>
                          <a:gd name="T10" fmla="*/ 0 60000 65536"/>
                          <a:gd name="T11" fmla="*/ 0 60000 65536"/>
                        </a:gdLst>
                        <a:ahLst/>
                        <a:cxnLst>
                          <a:cxn ang="T8">
                            <a:pos x="T0" y="T1"/>
                          </a:cxn>
                          <a:cxn ang="T9">
                            <a:pos x="T2" y="T3"/>
                          </a:cxn>
                          <a:cxn ang="T10">
                            <a:pos x="T4" y="T5"/>
                          </a:cxn>
                          <a:cxn ang="T11">
                            <a:pos x="T6" y="T7"/>
                          </a:cxn>
                        </a:cxnLst>
                        <a:rect l="0" t="0" r="r" b="b"/>
                        <a:pathLst>
                          <a:path w="146" h="226">
                            <a:moveTo>
                              <a:pt x="2" y="226"/>
                            </a:moveTo>
                            <a:cubicBezTo>
                              <a:pt x="8" y="182"/>
                              <a:pt x="0" y="130"/>
                              <a:pt x="28" y="95"/>
                            </a:cubicBezTo>
                            <a:cubicBezTo>
                              <a:pt x="38" y="83"/>
                              <a:pt x="55" y="79"/>
                              <a:pt x="67" y="69"/>
                            </a:cubicBezTo>
                            <a:cubicBezTo>
                              <a:pt x="146" y="0"/>
                              <a:pt x="101" y="3"/>
                              <a:pt x="146" y="3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9" name="Freeform 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03" y="960"/>
                        <a:ext cx="65" cy="171"/>
                      </a:xfrm>
                      <a:custGeom>
                        <a:avLst/>
                        <a:gdLst>
                          <a:gd name="T0" fmla="*/ 65 w 65"/>
                          <a:gd name="T1" fmla="*/ 171 h 171"/>
                          <a:gd name="T2" fmla="*/ 0 w 65"/>
                          <a:gd name="T3" fmla="*/ 0 h 171"/>
                          <a:gd name="T4" fmla="*/ 0 60000 65536"/>
                          <a:gd name="T5" fmla="*/ 0 60000 65536"/>
                        </a:gdLst>
                        <a:ahLst/>
                        <a:cxnLst>
                          <a:cxn ang="T4">
                            <a:pos x="T0" y="T1"/>
                          </a:cxn>
                          <a:cxn ang="T5">
                            <a:pos x="T2" y="T3"/>
                          </a:cxn>
                        </a:cxnLst>
                        <a:rect l="0" t="0" r="r" b="b"/>
                        <a:pathLst>
                          <a:path w="65" h="171">
                            <a:moveTo>
                              <a:pt x="65" y="171"/>
                            </a:moveTo>
                            <a:cubicBezTo>
                              <a:pt x="49" y="123"/>
                              <a:pt x="37" y="40"/>
                              <a:pt x="0" y="0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20" name="Freeform 1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44" y="384"/>
                        <a:ext cx="576" cy="576"/>
                      </a:xfrm>
                      <a:custGeom>
                        <a:avLst/>
                        <a:gdLst>
                          <a:gd name="T0" fmla="*/ 576 w 576"/>
                          <a:gd name="T1" fmla="*/ 576 h 576"/>
                          <a:gd name="T2" fmla="*/ 563 w 576"/>
                          <a:gd name="T3" fmla="*/ 418 h 576"/>
                          <a:gd name="T4" fmla="*/ 445 w 576"/>
                          <a:gd name="T5" fmla="*/ 353 h 576"/>
                          <a:gd name="T6" fmla="*/ 105 w 576"/>
                          <a:gd name="T7" fmla="*/ 248 h 576"/>
                          <a:gd name="T8" fmla="*/ 65 w 576"/>
                          <a:gd name="T9" fmla="*/ 222 h 576"/>
                          <a:gd name="T10" fmla="*/ 52 w 576"/>
                          <a:gd name="T11" fmla="*/ 170 h 576"/>
                          <a:gd name="T12" fmla="*/ 13 w 576"/>
                          <a:gd name="T13" fmla="*/ 91 h 576"/>
                          <a:gd name="T14" fmla="*/ 65 w 576"/>
                          <a:gd name="T15" fmla="*/ 13 h 576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0" t="0" r="r" b="b"/>
                        <a:pathLst>
                          <a:path w="576" h="576">
                            <a:moveTo>
                              <a:pt x="576" y="576"/>
                            </a:moveTo>
                            <a:cubicBezTo>
                              <a:pt x="572" y="523"/>
                              <a:pt x="576" y="469"/>
                              <a:pt x="563" y="418"/>
                            </a:cubicBezTo>
                            <a:cubicBezTo>
                              <a:pt x="552" y="376"/>
                              <a:pt x="470" y="359"/>
                              <a:pt x="445" y="353"/>
                            </a:cubicBezTo>
                            <a:cubicBezTo>
                              <a:pt x="329" y="324"/>
                              <a:pt x="225" y="268"/>
                              <a:pt x="105" y="248"/>
                            </a:cubicBezTo>
                            <a:cubicBezTo>
                              <a:pt x="92" y="239"/>
                              <a:pt x="74" y="235"/>
                              <a:pt x="65" y="222"/>
                            </a:cubicBezTo>
                            <a:cubicBezTo>
                              <a:pt x="55" y="207"/>
                              <a:pt x="57" y="187"/>
                              <a:pt x="52" y="170"/>
                            </a:cubicBezTo>
                            <a:cubicBezTo>
                              <a:pt x="38" y="121"/>
                              <a:pt x="42" y="135"/>
                              <a:pt x="13" y="91"/>
                            </a:cubicBezTo>
                            <a:cubicBezTo>
                              <a:pt x="28" y="0"/>
                              <a:pt x="0" y="13"/>
                              <a:pt x="65" y="13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24602" name="Group 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88" y="1152"/>
                      <a:ext cx="432" cy="1296"/>
                      <a:chOff x="3888" y="1152"/>
                      <a:chExt cx="432" cy="1296"/>
                    </a:xfrm>
                  </p:grpSpPr>
                  <p:sp>
                    <p:nvSpPr>
                      <p:cNvPr id="24610" name="Freeform 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88" y="1152"/>
                        <a:ext cx="432" cy="105"/>
                      </a:xfrm>
                      <a:custGeom>
                        <a:avLst/>
                        <a:gdLst>
                          <a:gd name="T0" fmla="*/ 0 w 432"/>
                          <a:gd name="T1" fmla="*/ 0 h 105"/>
                          <a:gd name="T2" fmla="*/ 366 w 432"/>
                          <a:gd name="T3" fmla="*/ 65 h 105"/>
                          <a:gd name="T4" fmla="*/ 406 w 432"/>
                          <a:gd name="T5" fmla="*/ 78 h 105"/>
                          <a:gd name="T6" fmla="*/ 432 w 432"/>
                          <a:gd name="T7" fmla="*/ 105 h 105"/>
                          <a:gd name="T8" fmla="*/ 0 60000 65536"/>
                          <a:gd name="T9" fmla="*/ 0 60000 65536"/>
                          <a:gd name="T10" fmla="*/ 0 60000 65536"/>
                          <a:gd name="T11" fmla="*/ 0 60000 65536"/>
                        </a:gdLst>
                        <a:ahLst/>
                        <a:cxnLst>
                          <a:cxn ang="T8">
                            <a:pos x="T0" y="T1"/>
                          </a:cxn>
                          <a:cxn ang="T9">
                            <a:pos x="T2" y="T3"/>
                          </a:cxn>
                          <a:cxn ang="T10">
                            <a:pos x="T4" y="T5"/>
                          </a:cxn>
                          <a:cxn ang="T11">
                            <a:pos x="T6" y="T7"/>
                          </a:cxn>
                        </a:cxnLst>
                        <a:rect l="0" t="0" r="r" b="b"/>
                        <a:pathLst>
                          <a:path w="432" h="105">
                            <a:moveTo>
                              <a:pt x="0" y="0"/>
                            </a:moveTo>
                            <a:cubicBezTo>
                              <a:pt x="119" y="30"/>
                              <a:pt x="244" y="48"/>
                              <a:pt x="366" y="65"/>
                            </a:cubicBezTo>
                            <a:cubicBezTo>
                              <a:pt x="379" y="69"/>
                              <a:pt x="394" y="71"/>
                              <a:pt x="406" y="78"/>
                            </a:cubicBezTo>
                            <a:cubicBezTo>
                              <a:pt x="417" y="84"/>
                              <a:pt x="432" y="105"/>
                              <a:pt x="432" y="105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1" name="Freeform 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88" y="1200"/>
                        <a:ext cx="336" cy="105"/>
                      </a:xfrm>
                      <a:custGeom>
                        <a:avLst/>
                        <a:gdLst>
                          <a:gd name="T0" fmla="*/ 0 w 432"/>
                          <a:gd name="T1" fmla="*/ 0 h 105"/>
                          <a:gd name="T2" fmla="*/ 285 w 432"/>
                          <a:gd name="T3" fmla="*/ 65 h 105"/>
                          <a:gd name="T4" fmla="*/ 316 w 432"/>
                          <a:gd name="T5" fmla="*/ 78 h 105"/>
                          <a:gd name="T6" fmla="*/ 336 w 432"/>
                          <a:gd name="T7" fmla="*/ 105 h 105"/>
                          <a:gd name="T8" fmla="*/ 0 60000 65536"/>
                          <a:gd name="T9" fmla="*/ 0 60000 65536"/>
                          <a:gd name="T10" fmla="*/ 0 60000 65536"/>
                          <a:gd name="T11" fmla="*/ 0 60000 65536"/>
                        </a:gdLst>
                        <a:ahLst/>
                        <a:cxnLst>
                          <a:cxn ang="T8">
                            <a:pos x="T0" y="T1"/>
                          </a:cxn>
                          <a:cxn ang="T9">
                            <a:pos x="T2" y="T3"/>
                          </a:cxn>
                          <a:cxn ang="T10">
                            <a:pos x="T4" y="T5"/>
                          </a:cxn>
                          <a:cxn ang="T11">
                            <a:pos x="T6" y="T7"/>
                          </a:cxn>
                        </a:cxnLst>
                        <a:rect l="0" t="0" r="r" b="b"/>
                        <a:pathLst>
                          <a:path w="432" h="105">
                            <a:moveTo>
                              <a:pt x="0" y="0"/>
                            </a:moveTo>
                            <a:cubicBezTo>
                              <a:pt x="119" y="30"/>
                              <a:pt x="244" y="48"/>
                              <a:pt x="366" y="65"/>
                            </a:cubicBezTo>
                            <a:cubicBezTo>
                              <a:pt x="379" y="69"/>
                              <a:pt x="394" y="71"/>
                              <a:pt x="406" y="78"/>
                            </a:cubicBezTo>
                            <a:cubicBezTo>
                              <a:pt x="417" y="84"/>
                              <a:pt x="432" y="105"/>
                              <a:pt x="432" y="105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2" name="Line 1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224" y="1296"/>
                        <a:ext cx="0" cy="1152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3" name="Line 1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320" y="1248"/>
                        <a:ext cx="0" cy="120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14" name="Line 2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224" y="2448"/>
                        <a:ext cx="96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24603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4791" y="555"/>
                      <a:ext cx="642" cy="401"/>
                    </a:xfrm>
                    <a:custGeom>
                      <a:avLst/>
                      <a:gdLst>
                        <a:gd name="T0" fmla="*/ 0 w 642"/>
                        <a:gd name="T1" fmla="*/ 401 h 401"/>
                        <a:gd name="T2" fmla="*/ 236 w 642"/>
                        <a:gd name="T3" fmla="*/ 165 h 401"/>
                        <a:gd name="T4" fmla="*/ 642 w 642"/>
                        <a:gd name="T5" fmla="*/ 21 h 401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642" h="401">
                          <a:moveTo>
                            <a:pt x="0" y="401"/>
                          </a:moveTo>
                          <a:cubicBezTo>
                            <a:pt x="53" y="320"/>
                            <a:pt x="151" y="221"/>
                            <a:pt x="236" y="165"/>
                          </a:cubicBezTo>
                          <a:cubicBezTo>
                            <a:pt x="291" y="0"/>
                            <a:pt x="508" y="21"/>
                            <a:pt x="642" y="21"/>
                          </a:cubicBezTo>
                        </a:path>
                      </a:pathLst>
                    </a:cu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24604" name="Group 2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704" y="1008"/>
                      <a:ext cx="432" cy="1440"/>
                      <a:chOff x="4704" y="1008"/>
                      <a:chExt cx="432" cy="1440"/>
                    </a:xfrm>
                  </p:grpSpPr>
                  <p:sp>
                    <p:nvSpPr>
                      <p:cNvPr id="24605" name="Line 2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704" y="1296"/>
                        <a:ext cx="0" cy="1152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06" name="Line 2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800" y="1248"/>
                        <a:ext cx="0" cy="120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07" name="Line 2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704" y="2448"/>
                        <a:ext cx="96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08" name="Freeform 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04" y="1008"/>
                        <a:ext cx="384" cy="336"/>
                      </a:xfrm>
                      <a:custGeom>
                        <a:avLst/>
                        <a:gdLst>
                          <a:gd name="T0" fmla="*/ 0 w 563"/>
                          <a:gd name="T1" fmla="*/ 336 h 327"/>
                          <a:gd name="T2" fmla="*/ 80 w 563"/>
                          <a:gd name="T3" fmla="*/ 175 h 327"/>
                          <a:gd name="T4" fmla="*/ 98 w 563"/>
                          <a:gd name="T5" fmla="*/ 148 h 327"/>
                          <a:gd name="T6" fmla="*/ 151 w 563"/>
                          <a:gd name="T7" fmla="*/ 121 h 327"/>
                          <a:gd name="T8" fmla="*/ 196 w 563"/>
                          <a:gd name="T9" fmla="*/ 80 h 327"/>
                          <a:gd name="T10" fmla="*/ 250 w 563"/>
                          <a:gd name="T11" fmla="*/ 27 h 327"/>
                          <a:gd name="T12" fmla="*/ 304 w 563"/>
                          <a:gd name="T13" fmla="*/ 0 h 327"/>
                          <a:gd name="T14" fmla="*/ 384 w 563"/>
                          <a:gd name="T15" fmla="*/ 13 h 327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0" t="0" r="r" b="b"/>
                        <a:pathLst>
                          <a:path w="563" h="327">
                            <a:moveTo>
                              <a:pt x="0" y="327"/>
                            </a:moveTo>
                            <a:cubicBezTo>
                              <a:pt x="23" y="257"/>
                              <a:pt x="41" y="195"/>
                              <a:pt x="117" y="170"/>
                            </a:cubicBezTo>
                            <a:cubicBezTo>
                              <a:pt x="126" y="161"/>
                              <a:pt x="133" y="150"/>
                              <a:pt x="144" y="144"/>
                            </a:cubicBezTo>
                            <a:cubicBezTo>
                              <a:pt x="169" y="132"/>
                              <a:pt x="222" y="118"/>
                              <a:pt x="222" y="118"/>
                            </a:cubicBezTo>
                            <a:cubicBezTo>
                              <a:pt x="279" y="59"/>
                              <a:pt x="212" y="120"/>
                              <a:pt x="288" y="78"/>
                            </a:cubicBezTo>
                            <a:cubicBezTo>
                              <a:pt x="315" y="63"/>
                              <a:pt x="336" y="36"/>
                              <a:pt x="366" y="26"/>
                            </a:cubicBezTo>
                            <a:cubicBezTo>
                              <a:pt x="392" y="17"/>
                              <a:pt x="445" y="0"/>
                              <a:pt x="445" y="0"/>
                            </a:cubicBezTo>
                            <a:cubicBezTo>
                              <a:pt x="518" y="18"/>
                              <a:pt x="479" y="13"/>
                              <a:pt x="563" y="13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609" name="Freeform 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817" y="1056"/>
                        <a:ext cx="319" cy="179"/>
                      </a:xfrm>
                      <a:custGeom>
                        <a:avLst/>
                        <a:gdLst>
                          <a:gd name="T0" fmla="*/ 0 w 356"/>
                          <a:gd name="T1" fmla="*/ 179 h 131"/>
                          <a:gd name="T2" fmla="*/ 235 w 356"/>
                          <a:gd name="T3" fmla="*/ 53 h 131"/>
                          <a:gd name="T4" fmla="*/ 317 w 356"/>
                          <a:gd name="T5" fmla="*/ 0 h 131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356" h="131">
                            <a:moveTo>
                              <a:pt x="0" y="131"/>
                            </a:moveTo>
                            <a:cubicBezTo>
                              <a:pt x="89" y="102"/>
                              <a:pt x="175" y="73"/>
                              <a:pt x="262" y="39"/>
                            </a:cubicBezTo>
                            <a:cubicBezTo>
                              <a:pt x="356" y="2"/>
                              <a:pt x="319" y="35"/>
                              <a:pt x="354" y="0"/>
                            </a:cubicBezTo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24595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4656" y="1104"/>
                    <a:ext cx="0" cy="148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96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4656" y="2592"/>
                    <a:ext cx="192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97" name="Freeform 30"/>
                  <p:cNvSpPr>
                    <a:spLocks/>
                  </p:cNvSpPr>
                  <p:nvPr/>
                </p:nvSpPr>
                <p:spPr bwMode="auto">
                  <a:xfrm>
                    <a:off x="4783" y="960"/>
                    <a:ext cx="65" cy="171"/>
                  </a:xfrm>
                  <a:custGeom>
                    <a:avLst/>
                    <a:gdLst>
                      <a:gd name="T0" fmla="*/ 65 w 65"/>
                      <a:gd name="T1" fmla="*/ 171 h 171"/>
                      <a:gd name="T2" fmla="*/ 0 w 65"/>
                      <a:gd name="T3" fmla="*/ 0 h 17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65" h="171">
                        <a:moveTo>
                          <a:pt x="65" y="171"/>
                        </a:moveTo>
                        <a:cubicBezTo>
                          <a:pt x="49" y="123"/>
                          <a:pt x="37" y="40"/>
                          <a:pt x="0" y="0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98" name="Freeform 31"/>
                  <p:cNvSpPr>
                    <a:spLocks/>
                  </p:cNvSpPr>
                  <p:nvPr/>
                </p:nvSpPr>
                <p:spPr bwMode="auto">
                  <a:xfrm>
                    <a:off x="4654" y="926"/>
                    <a:ext cx="146" cy="226"/>
                  </a:xfrm>
                  <a:custGeom>
                    <a:avLst/>
                    <a:gdLst>
                      <a:gd name="T0" fmla="*/ 2 w 146"/>
                      <a:gd name="T1" fmla="*/ 226 h 226"/>
                      <a:gd name="T2" fmla="*/ 28 w 146"/>
                      <a:gd name="T3" fmla="*/ 95 h 226"/>
                      <a:gd name="T4" fmla="*/ 67 w 146"/>
                      <a:gd name="T5" fmla="*/ 69 h 226"/>
                      <a:gd name="T6" fmla="*/ 146 w 146"/>
                      <a:gd name="T7" fmla="*/ 3 h 22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46" h="226">
                        <a:moveTo>
                          <a:pt x="2" y="226"/>
                        </a:moveTo>
                        <a:cubicBezTo>
                          <a:pt x="8" y="182"/>
                          <a:pt x="0" y="130"/>
                          <a:pt x="28" y="95"/>
                        </a:cubicBezTo>
                        <a:cubicBezTo>
                          <a:pt x="38" y="83"/>
                          <a:pt x="55" y="79"/>
                          <a:pt x="67" y="69"/>
                        </a:cubicBezTo>
                        <a:cubicBezTo>
                          <a:pt x="146" y="0"/>
                          <a:pt x="101" y="3"/>
                          <a:pt x="146" y="3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99" name="Line 3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848" y="1104"/>
                    <a:ext cx="0" cy="148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4585" name="Group 33"/>
                <p:cNvGrpSpPr>
                  <a:grpSpLocks/>
                </p:cNvGrpSpPr>
                <p:nvPr/>
              </p:nvGrpSpPr>
              <p:grpSpPr bwMode="auto">
                <a:xfrm>
                  <a:off x="4128" y="96"/>
                  <a:ext cx="1104" cy="960"/>
                  <a:chOff x="4128" y="96"/>
                  <a:chExt cx="1104" cy="960"/>
                </a:xfrm>
              </p:grpSpPr>
              <p:sp>
                <p:nvSpPr>
                  <p:cNvPr id="24591" name="Text Box 3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128" y="96"/>
                    <a:ext cx="1104" cy="52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en-US" altLang="zh-CN" sz="3600" u="sng">
                        <a:latin typeface="Times New Roman" panose="02020603050405020304" pitchFamily="18" charset="0"/>
                      </a:rPr>
                      <a:t>Pt</a:t>
                    </a:r>
                    <a:r>
                      <a:rPr kumimoji="1" lang="zh-CN" altLang="en-US" sz="3600" u="sng">
                        <a:latin typeface="Times New Roman" panose="02020603050405020304" pitchFamily="18" charset="0"/>
                      </a:rPr>
                      <a:t>电极</a:t>
                    </a:r>
                  </a:p>
                </p:txBody>
              </p:sp>
              <p:sp>
                <p:nvSpPr>
                  <p:cNvPr id="24592" name="Line 3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272" y="528"/>
                    <a:ext cx="288" cy="528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93" name="Line 36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4656" y="528"/>
                    <a:ext cx="96" cy="528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4586" name="Group 37"/>
                <p:cNvGrpSpPr>
                  <a:grpSpLocks/>
                </p:cNvGrpSpPr>
                <p:nvPr/>
              </p:nvGrpSpPr>
              <p:grpSpPr bwMode="auto">
                <a:xfrm>
                  <a:off x="3360" y="576"/>
                  <a:ext cx="2400" cy="586"/>
                  <a:chOff x="3360" y="576"/>
                  <a:chExt cx="2400" cy="586"/>
                </a:xfrm>
              </p:grpSpPr>
              <p:sp>
                <p:nvSpPr>
                  <p:cNvPr id="24587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1056"/>
                    <a:ext cx="432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88" name="Line 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184" y="960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89" name="Text Box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360" y="692"/>
                    <a:ext cx="529" cy="470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en-US" altLang="zh-CN" sz="3200">
                        <a:latin typeface="Times New Roman" panose="02020603050405020304" pitchFamily="18" charset="0"/>
                      </a:rPr>
                      <a:t>H</a:t>
                    </a:r>
                    <a:r>
                      <a:rPr kumimoji="1" lang="en-US" altLang="zh-CN" sz="3200" baseline="-25000">
                        <a:latin typeface="Times New Roman" panose="02020603050405020304" pitchFamily="18" charset="0"/>
                      </a:rPr>
                      <a:t>2</a:t>
                    </a:r>
                  </a:p>
                </p:txBody>
              </p:sp>
              <p:sp>
                <p:nvSpPr>
                  <p:cNvPr id="24590" name="Text Box 4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33" y="576"/>
                    <a:ext cx="527" cy="470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en-US" altLang="zh-CN" sz="3200">
                        <a:latin typeface="Times New Roman" panose="02020603050405020304" pitchFamily="18" charset="0"/>
                      </a:rPr>
                      <a:t>O</a:t>
                    </a:r>
                    <a:r>
                      <a:rPr kumimoji="1" lang="en-US" altLang="zh-CN" sz="3200" baseline="-25000">
                        <a:latin typeface="Times New Roman" panose="02020603050405020304" pitchFamily="18" charset="0"/>
                      </a:rPr>
                      <a:t>2</a:t>
                    </a:r>
                  </a:p>
                </p:txBody>
              </p:sp>
            </p:grpSp>
          </p:grpSp>
          <p:sp>
            <p:nvSpPr>
              <p:cNvPr id="24583" name="Text Box 42"/>
              <p:cNvSpPr txBox="1">
                <a:spLocks noChangeArrowheads="1"/>
              </p:cNvSpPr>
              <p:nvPr/>
            </p:nvSpPr>
            <p:spPr bwMode="auto">
              <a:xfrm>
                <a:off x="3936" y="2831"/>
                <a:ext cx="1824" cy="37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zh-CN" altLang="en-US" sz="2400" b="1">
                    <a:latin typeface="Times New Roman" panose="02020603050405020304" pitchFamily="18" charset="0"/>
                    <a:ea typeface="楷体_GB2312" pitchFamily="49" charset="-122"/>
                  </a:rPr>
                  <a:t>氢氧燃料电池模拟</a:t>
                </a:r>
              </a:p>
            </p:txBody>
          </p:sp>
        </p:grpSp>
        <p:sp>
          <p:nvSpPr>
            <p:cNvPr id="24580" name="Line 43"/>
            <p:cNvSpPr>
              <a:spLocks noChangeShapeType="1"/>
            </p:cNvSpPr>
            <p:nvPr/>
          </p:nvSpPr>
          <p:spPr bwMode="auto">
            <a:xfrm>
              <a:off x="4656" y="2976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1" name="Text Box 44"/>
            <p:cNvSpPr txBox="1">
              <a:spLocks noChangeArrowheads="1"/>
            </p:cNvSpPr>
            <p:nvPr/>
          </p:nvSpPr>
          <p:spPr bwMode="auto">
            <a:xfrm>
              <a:off x="5088" y="2783"/>
              <a:ext cx="720" cy="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KOH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1341"/>
            <a:ext cx="8229600" cy="706090"/>
          </a:xfrm>
        </p:spPr>
        <p:txBody>
          <a:bodyPr/>
          <a:lstStyle/>
          <a:p>
            <a:r>
              <a:rPr lang="zh-CN" altLang="en-US" dirty="0" smtClean="0">
                <a:hlinkClick r:id="rId2" action="ppaction://hlinkpres?slideindex=1&amp;slidetitle="/>
              </a:rPr>
              <a:t>燃料电池电极反应式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759475"/>
              </p:ext>
            </p:extLst>
          </p:nvPr>
        </p:nvGraphicFramePr>
        <p:xfrm>
          <a:off x="181479" y="836712"/>
          <a:ext cx="8856984" cy="21602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72208"/>
                <a:gridCol w="2556284"/>
                <a:gridCol w="2214246"/>
                <a:gridCol w="2214246"/>
              </a:tblGrid>
              <a:tr h="377267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介质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负极燃料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正极助燃剂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电池总反应</a:t>
                      </a:r>
                      <a:endParaRPr lang="zh-CN" altLang="en-US" dirty="0"/>
                    </a:p>
                  </a:txBody>
                  <a:tcPr/>
                </a:tc>
              </a:tr>
              <a:tr h="37726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endParaRPr lang="zh-CN" alt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endParaRPr lang="zh-CN" alt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7267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(</a:t>
                      </a:r>
                      <a:r>
                        <a:rPr lang="en-US" altLang="zh-CN" dirty="0" err="1" smtClean="0"/>
                        <a:t>aq</a:t>
                      </a:r>
                      <a:r>
                        <a:rPr lang="en-US" altLang="zh-CN" dirty="0" smtClean="0"/>
                        <a:t>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7267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KOH(</a:t>
                      </a:r>
                      <a:r>
                        <a:rPr lang="en-US" altLang="zh-CN" dirty="0" err="1" smtClean="0"/>
                        <a:t>aq</a:t>
                      </a:r>
                      <a:r>
                        <a:rPr lang="en-US" altLang="zh-CN" dirty="0" smtClean="0"/>
                        <a:t>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651173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MO</a:t>
                      </a:r>
                      <a:r>
                        <a:rPr lang="zh-CN" altLang="en-US" dirty="0" smtClean="0"/>
                        <a:t>（熔融盐</a:t>
                      </a:r>
                      <a:r>
                        <a:rPr lang="en-US" altLang="zh-CN" dirty="0" smtClean="0"/>
                        <a:t>O</a:t>
                      </a:r>
                      <a:r>
                        <a:rPr lang="en-US" altLang="zh-CN" baseline="30000" dirty="0" smtClean="0"/>
                        <a:t>2-</a:t>
                      </a:r>
                      <a:r>
                        <a:rPr lang="zh-CN" altLang="en-US" dirty="0" smtClean="0"/>
                        <a:t>可移动）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226968"/>
              </p:ext>
            </p:extLst>
          </p:nvPr>
        </p:nvGraphicFramePr>
        <p:xfrm>
          <a:off x="2485735" y="1628799"/>
          <a:ext cx="1368152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-2e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30000" dirty="0" smtClean="0"/>
                        <a:t>+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865411"/>
              </p:ext>
            </p:extLst>
          </p:nvPr>
        </p:nvGraphicFramePr>
        <p:xfrm>
          <a:off x="4645975" y="1628799"/>
          <a:ext cx="2160240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024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+4H</a:t>
                      </a:r>
                      <a:r>
                        <a:rPr lang="en-US" altLang="zh-CN" baseline="30000" dirty="0" smtClean="0"/>
                        <a:t>+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981823"/>
              </p:ext>
            </p:extLst>
          </p:nvPr>
        </p:nvGraphicFramePr>
        <p:xfrm>
          <a:off x="7032583" y="1628799"/>
          <a:ext cx="16561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5618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496158"/>
              </p:ext>
            </p:extLst>
          </p:nvPr>
        </p:nvGraphicFramePr>
        <p:xfrm>
          <a:off x="2197703" y="1988839"/>
          <a:ext cx="2160240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024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-2e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baseline="0" dirty="0" smtClean="0"/>
                        <a:t>+2OH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baseline="0" dirty="0" smtClean="0"/>
                        <a:t>O</a:t>
                      </a:r>
                      <a:endParaRPr lang="zh-CN" altLang="en-US" baseline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260319"/>
              </p:ext>
            </p:extLst>
          </p:nvPr>
        </p:nvGraphicFramePr>
        <p:xfrm>
          <a:off x="4501959" y="1988839"/>
          <a:ext cx="2376264" cy="365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6264"/>
              </a:tblGrid>
              <a:tr h="2988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O=4OH</a:t>
                      </a:r>
                      <a:r>
                        <a:rPr lang="en-US" altLang="zh-CN" baseline="30000" dirty="0" smtClean="0"/>
                        <a:t>-</a:t>
                      </a:r>
                      <a:endParaRPr lang="zh-CN" altLang="en-US" baseline="3000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961865"/>
              </p:ext>
            </p:extLst>
          </p:nvPr>
        </p:nvGraphicFramePr>
        <p:xfrm>
          <a:off x="7032583" y="1988839"/>
          <a:ext cx="16561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5618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903908"/>
              </p:ext>
            </p:extLst>
          </p:nvPr>
        </p:nvGraphicFramePr>
        <p:xfrm>
          <a:off x="2197703" y="2420887"/>
          <a:ext cx="2160240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024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-2e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baseline="0" dirty="0" smtClean="0"/>
                        <a:t>+O</a:t>
                      </a:r>
                      <a:r>
                        <a:rPr lang="en-US" altLang="zh-CN" baseline="30000" dirty="0" smtClean="0"/>
                        <a:t>2-</a:t>
                      </a:r>
                      <a:r>
                        <a:rPr lang="en-US" altLang="zh-CN" dirty="0" smtClean="0"/>
                        <a:t>=H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baseline="0" dirty="0" smtClean="0"/>
                        <a:t>O</a:t>
                      </a:r>
                      <a:endParaRPr lang="zh-CN" altLang="en-US" baseline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917165"/>
              </p:ext>
            </p:extLst>
          </p:nvPr>
        </p:nvGraphicFramePr>
        <p:xfrm>
          <a:off x="4645975" y="2420887"/>
          <a:ext cx="1512168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1216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=2O</a:t>
                      </a:r>
                      <a:r>
                        <a:rPr lang="en-US" altLang="zh-CN" baseline="30000" dirty="0" smtClean="0"/>
                        <a:t>2-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006445"/>
              </p:ext>
            </p:extLst>
          </p:nvPr>
        </p:nvGraphicFramePr>
        <p:xfrm>
          <a:off x="7032583" y="2492895"/>
          <a:ext cx="16561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5618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16979"/>
              </p:ext>
            </p:extLst>
          </p:nvPr>
        </p:nvGraphicFramePr>
        <p:xfrm>
          <a:off x="93196" y="3510298"/>
          <a:ext cx="8856984" cy="21602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72208"/>
                <a:gridCol w="2556284"/>
                <a:gridCol w="2214246"/>
                <a:gridCol w="2214246"/>
              </a:tblGrid>
              <a:tr h="377267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介质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负极燃料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正极助燃剂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电池总反应</a:t>
                      </a:r>
                      <a:endParaRPr lang="zh-CN" altLang="en-US" dirty="0"/>
                    </a:p>
                  </a:txBody>
                  <a:tcPr/>
                </a:tc>
              </a:tr>
              <a:tr h="37726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CH</a:t>
                      </a:r>
                      <a:r>
                        <a:rPr lang="en-US" altLang="zh-CN" baseline="-25000" dirty="0" smtClean="0"/>
                        <a:t>4</a:t>
                      </a:r>
                      <a:endParaRPr lang="zh-CN" alt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endParaRPr lang="zh-CN" alt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7267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(</a:t>
                      </a:r>
                      <a:r>
                        <a:rPr lang="en-US" altLang="zh-CN" dirty="0" err="1" smtClean="0"/>
                        <a:t>aq</a:t>
                      </a:r>
                      <a:r>
                        <a:rPr lang="en-US" altLang="zh-CN" dirty="0" smtClean="0"/>
                        <a:t>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7267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KOH(</a:t>
                      </a:r>
                      <a:r>
                        <a:rPr lang="en-US" altLang="zh-CN" dirty="0" err="1" smtClean="0"/>
                        <a:t>aq</a:t>
                      </a:r>
                      <a:r>
                        <a:rPr lang="en-US" altLang="zh-CN" dirty="0" smtClean="0"/>
                        <a:t>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651173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MO</a:t>
                      </a:r>
                      <a:r>
                        <a:rPr lang="zh-CN" altLang="en-US" dirty="0" smtClean="0"/>
                        <a:t>（熔融盐</a:t>
                      </a:r>
                      <a:r>
                        <a:rPr lang="en-US" altLang="zh-CN" dirty="0" smtClean="0"/>
                        <a:t>O</a:t>
                      </a:r>
                      <a:r>
                        <a:rPr lang="en-US" altLang="zh-CN" baseline="30000" dirty="0" smtClean="0"/>
                        <a:t>2-</a:t>
                      </a:r>
                      <a:r>
                        <a:rPr lang="zh-CN" altLang="en-US" dirty="0" smtClean="0"/>
                        <a:t>可移动）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2053687" y="4221087"/>
            <a:ext cx="2409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-8e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O=CO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+8H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+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105888"/>
              </p:ext>
            </p:extLst>
          </p:nvPr>
        </p:nvGraphicFramePr>
        <p:xfrm>
          <a:off x="4717983" y="4219579"/>
          <a:ext cx="2160240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024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+4H</a:t>
                      </a:r>
                      <a:r>
                        <a:rPr lang="en-US" altLang="zh-CN" baseline="30000" dirty="0" smtClean="0"/>
                        <a:t>+</a:t>
                      </a:r>
                      <a:r>
                        <a:rPr lang="en-US" altLang="zh-CN" dirty="0" smtClean="0"/>
                        <a:t>=2H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矩形 17"/>
          <p:cNvSpPr/>
          <p:nvPr/>
        </p:nvSpPr>
        <p:spPr>
          <a:xfrm>
            <a:off x="6878223" y="4221087"/>
            <a:ext cx="2069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=CO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242830"/>
              </p:ext>
            </p:extLst>
          </p:nvPr>
        </p:nvGraphicFramePr>
        <p:xfrm>
          <a:off x="3997903" y="4607823"/>
          <a:ext cx="2278968" cy="365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78968"/>
              </a:tblGrid>
              <a:tr h="2988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+2H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O=4OH</a:t>
                      </a:r>
                      <a:r>
                        <a:rPr lang="en-US" altLang="zh-CN" baseline="30000" dirty="0" smtClean="0"/>
                        <a:t>-</a:t>
                      </a:r>
                      <a:endParaRPr lang="zh-CN" altLang="en-US" baseline="300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矩形 20"/>
          <p:cNvSpPr/>
          <p:nvPr/>
        </p:nvSpPr>
        <p:spPr>
          <a:xfrm>
            <a:off x="1261599" y="4604159"/>
            <a:ext cx="2825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-8e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+10OH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= 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2-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+7H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69210" y="4646037"/>
            <a:ext cx="2769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+2OH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=CO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2-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+3H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997583" y="5085183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-8e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+4O</a:t>
            </a:r>
            <a:r>
              <a:rPr lang="en-US" altLang="zh-CN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2-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=CO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表格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157690"/>
              </p:ext>
            </p:extLst>
          </p:nvPr>
        </p:nvGraphicFramePr>
        <p:xfrm>
          <a:off x="4717983" y="5110531"/>
          <a:ext cx="1512168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1216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+4e</a:t>
                      </a:r>
                      <a:r>
                        <a:rPr lang="en-US" altLang="zh-CN" baseline="30000" dirty="0" smtClean="0"/>
                        <a:t>-</a:t>
                      </a:r>
                      <a:r>
                        <a:rPr lang="en-US" altLang="zh-CN" dirty="0" smtClean="0"/>
                        <a:t>=2O</a:t>
                      </a:r>
                      <a:r>
                        <a:rPr lang="en-US" altLang="zh-CN" baseline="30000" dirty="0" smtClean="0"/>
                        <a:t>2-</a:t>
                      </a:r>
                      <a:endParaRPr lang="zh-CN" altLang="en-US" baseline="30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矩形 24"/>
          <p:cNvSpPr/>
          <p:nvPr/>
        </p:nvSpPr>
        <p:spPr>
          <a:xfrm>
            <a:off x="6878222" y="5091678"/>
            <a:ext cx="2069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=CO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+2H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3115" y="5949279"/>
            <a:ext cx="88424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en-US" sz="3200" kern="1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燃料电池训练</a:t>
            </a:r>
            <a:r>
              <a:rPr lang="en-US" altLang="zh-CN" sz="3200" kern="1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sz="3200" kern="100" baseline="-250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kern="1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=CH</a:t>
            </a:r>
            <a:r>
              <a:rPr lang="en-US" altLang="zh-CN" sz="3200" kern="100" baseline="-250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kern="1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altLang="zh-CN" sz="3200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zh-CN" altLang="zh-CN" sz="3200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≡</a:t>
            </a:r>
            <a:r>
              <a:rPr lang="en-US" altLang="zh-CN" sz="3200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CH  CH</a:t>
            </a:r>
            <a:r>
              <a:rPr lang="en-US" altLang="zh-CN" sz="3200" kern="100" baseline="-250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altLang="zh-CN" sz="3200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altLang="zh-CN" sz="3200" kern="100" baseline="-250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OH   HCHO</a:t>
            </a:r>
            <a:endParaRPr lang="zh-CN" altLang="zh-CN" sz="3200" kern="100" dirty="0">
              <a:solidFill>
                <a:srgbClr val="C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791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1" grpId="0"/>
      <p:bldP spid="22" grpId="0"/>
      <p:bldP spid="23" grpId="0"/>
      <p:bldP spid="25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92100"/>
            <a:ext cx="8229600" cy="927100"/>
          </a:xfrm>
        </p:spPr>
        <p:txBody>
          <a:bodyPr/>
          <a:lstStyle/>
          <a:p>
            <a:pPr eaLnBrk="1" hangingPunct="1"/>
            <a:r>
              <a:rPr lang="zh-CN" altLang="en-US" sz="4000" b="1" dirty="0" smtClean="0">
                <a:solidFill>
                  <a:srgbClr val="FF0000"/>
                </a:solidFill>
                <a:hlinkClick r:id="rId2" action="ppaction://hlinkfile"/>
              </a:rPr>
              <a:t>废电池对环境的危害</a:t>
            </a:r>
            <a:endParaRPr lang="zh-CN" altLang="en-US" sz="4000" b="1" dirty="0" smtClean="0">
              <a:solidFill>
                <a:srgbClr val="FF00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686800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sz="3600" b="1" smtClean="0">
                <a:latin typeface="Times New Roman" panose="02020603050405020304" pitchFamily="18" charset="0"/>
              </a:rPr>
              <a:t>电池中含有汞、镉、铅等有毒金属。随意丢弃废电池会对环境造成严重的污染。</a:t>
            </a:r>
          </a:p>
        </p:txBody>
      </p:sp>
      <p:pic>
        <p:nvPicPr>
          <p:cNvPr id="26628" name="Picture 4" descr="shuiyubing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314575"/>
            <a:ext cx="188912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shuiyubing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619375"/>
            <a:ext cx="25400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 descr="zlg107_01s_p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695575"/>
            <a:ext cx="1571625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395288" y="5229225"/>
            <a:ext cx="82184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上世纪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50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年代，震惊世界的日本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“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水俣病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就是因汞中毒引起的。</a:t>
            </a: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</a:rPr>
              <a:t>Minamata disease</a:t>
            </a:r>
            <a:r>
              <a:rPr lang="en-US" altLang="zh-CN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xin_b39874d4c55744c2a3aa8160a63b82f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96975"/>
            <a:ext cx="4211637" cy="416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xin_a02b16c7b6804ecf9567abbb0da164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698500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908175" y="5546725"/>
            <a:ext cx="5256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  <a:hlinkClick r:id="rId4" action="ppaction://hlinkfile"/>
              </a:rPr>
              <a:t>减 少 污 染    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节 约 资 源</a:t>
            </a:r>
          </a:p>
        </p:txBody>
      </p:sp>
      <p:pic>
        <p:nvPicPr>
          <p:cNvPr id="27653" name="Picture 5" descr="xin_55a2b9ebd0254097bcd57fb9791db75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6975"/>
            <a:ext cx="3889375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276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0" y="692150"/>
            <a:ext cx="87487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小结：原电池原理的应用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242093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/>
              <a:t>                    </a:t>
            </a:r>
          </a:p>
        </p:txBody>
      </p:sp>
      <p:grpSp>
        <p:nvGrpSpPr>
          <p:cNvPr id="27652" name="Group 4"/>
          <p:cNvGrpSpPr>
            <a:grpSpLocks/>
          </p:cNvGrpSpPr>
          <p:nvPr/>
        </p:nvGrpSpPr>
        <p:grpSpPr bwMode="auto">
          <a:xfrm>
            <a:off x="71437" y="1556792"/>
            <a:ext cx="9001125" cy="4579937"/>
            <a:chOff x="90" y="527"/>
            <a:chExt cx="5670" cy="2885"/>
          </a:xfrm>
        </p:grpSpPr>
        <p:sp>
          <p:nvSpPr>
            <p:cNvPr id="27653" name="Text Box 5"/>
            <p:cNvSpPr txBox="1">
              <a:spLocks noChangeArrowheads="1"/>
            </p:cNvSpPr>
            <p:nvPr/>
          </p:nvSpPr>
          <p:spPr bwMode="auto">
            <a:xfrm>
              <a:off x="90" y="527"/>
              <a:ext cx="5670" cy="28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/>
                <a:t>①</a:t>
              </a:r>
              <a:r>
                <a:rPr lang="zh-CN" altLang="en-US" sz="2800" b="1"/>
                <a:t>制作化学电源</a:t>
              </a:r>
              <a:endParaRPr lang="zh-CN" altLang="en-US" sz="2800" b="1">
                <a:solidFill>
                  <a:srgbClr val="0000FF"/>
                </a:solidFill>
              </a:endParaRP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②加快反应速率：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        </a:t>
              </a:r>
              <a:r>
                <a:rPr lang="zh-CN" altLang="en-US" sz="2800" b="1">
                  <a:solidFill>
                    <a:srgbClr val="0000FF"/>
                  </a:solidFill>
                </a:rPr>
                <a:t>例如，实验室制</a:t>
              </a:r>
              <a:r>
                <a:rPr lang="en-US" altLang="zh-CN" sz="2800" b="1">
                  <a:solidFill>
                    <a:srgbClr val="0000FF"/>
                  </a:solidFill>
                </a:rPr>
                <a:t>H</a:t>
              </a:r>
              <a:r>
                <a:rPr lang="en-US" altLang="zh-CN" sz="2800" b="1" baseline="-25000">
                  <a:solidFill>
                    <a:srgbClr val="0000FF"/>
                  </a:solidFill>
                </a:rPr>
                <a:t>2</a:t>
              </a:r>
              <a:r>
                <a:rPr lang="zh-CN" altLang="en-US" sz="2800" b="1">
                  <a:solidFill>
                    <a:srgbClr val="0000FF"/>
                  </a:solidFill>
                </a:rPr>
                <a:t>时，由于锌太纯，反应一般较慢，可加入少量</a:t>
              </a:r>
              <a:r>
                <a:rPr lang="en-US" altLang="zh-CN" sz="2800" b="1">
                  <a:solidFill>
                    <a:srgbClr val="0000FF"/>
                  </a:solidFill>
                </a:rPr>
                <a:t>CuSO</a:t>
              </a:r>
              <a:r>
                <a:rPr lang="en-US" altLang="zh-CN" sz="2800" b="1" baseline="-25000">
                  <a:solidFill>
                    <a:srgbClr val="0000FF"/>
                  </a:solidFill>
                </a:rPr>
                <a:t>4</a:t>
              </a:r>
              <a:r>
                <a:rPr lang="zh-CN" altLang="en-US" sz="2800" b="1">
                  <a:solidFill>
                    <a:srgbClr val="0000FF"/>
                  </a:solidFill>
                </a:rPr>
                <a:t>以加快反应速率。</a:t>
              </a:r>
              <a:endParaRPr lang="zh-CN" altLang="en-US" sz="2800" b="1" baseline="-25000">
                <a:solidFill>
                  <a:srgbClr val="0000FF"/>
                </a:solidFill>
              </a:endParaRP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③判断金属活动性的强弱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④揭示钢铁腐蚀的原因及防止钢铁的腐蚀。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     </a:t>
              </a:r>
              <a:r>
                <a:rPr lang="zh-CN" altLang="en-US" sz="2800" b="1">
                  <a:solidFill>
                    <a:srgbClr val="0000FF"/>
                  </a:solidFill>
                </a:rPr>
                <a:t>钢铁中含有碳，可与</a:t>
              </a:r>
              <a:r>
                <a:rPr lang="en-US" altLang="zh-CN" sz="2800" b="1">
                  <a:solidFill>
                    <a:srgbClr val="0000FF"/>
                  </a:solidFill>
                </a:rPr>
                <a:t>Fe</a:t>
              </a:r>
              <a:r>
                <a:rPr lang="zh-CN" altLang="en-US" sz="2800" b="1">
                  <a:solidFill>
                    <a:srgbClr val="0000FF"/>
                  </a:solidFill>
                </a:rPr>
                <a:t>组成原电池，发生原电池反应而使钢铁遭到腐蚀</a:t>
              </a:r>
              <a:endParaRPr lang="zh-CN" altLang="en-US" sz="2800" b="1">
                <a:solidFill>
                  <a:srgbClr val="0000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7654" name="AutoShape 6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auto">
            <a:xfrm>
              <a:off x="3515" y="2478"/>
              <a:ext cx="454" cy="181"/>
            </a:xfrm>
            <a:prstGeom prst="actionButtonHelp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539750" y="1196975"/>
            <a:ext cx="8027988" cy="399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、为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加快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制取氢气的速率</a:t>
            </a:r>
            <a:r>
              <a:rPr kumimoji="1" lang="en-US" altLang="zh-CN" sz="3200" b="1">
                <a:latin typeface="Times New Roman" panose="02020603050405020304" pitchFamily="18" charset="0"/>
              </a:rPr>
              <a:t>,</a:t>
            </a:r>
            <a:r>
              <a:rPr kumimoji="1" lang="zh-CN" altLang="en-US" sz="3200" b="1">
                <a:latin typeface="Times New Roman" panose="02020603050405020304" pitchFamily="18" charset="0"/>
              </a:rPr>
              <a:t>最好的方法是</a:t>
            </a:r>
            <a:r>
              <a:rPr kumimoji="1" lang="en-US" altLang="zh-CN" sz="3200" b="1">
                <a:latin typeface="Times New Roman" panose="02020603050405020304" pitchFamily="18" charset="0"/>
              </a:rPr>
              <a:t>(                      )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A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、纯锌与稀硫酸反应       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B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、纯锌与浓硫酸反应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C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、含杂质的锌与稀硝酸反应    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>
                <a:latin typeface="Times New Roman" panose="02020603050405020304" pitchFamily="18" charset="0"/>
              </a:rPr>
              <a:t>D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、含杂质的锌与稀硫酸反应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547813" y="1700213"/>
            <a:ext cx="7921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0"/>
            <a:ext cx="2736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练习：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0" y="1065213"/>
            <a:ext cx="9144000" cy="515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400" b="1">
                <a:latin typeface="Times New Roman" panose="02020603050405020304" pitchFamily="18" charset="0"/>
              </a:rPr>
              <a:t>        </a:t>
            </a:r>
            <a:r>
              <a:rPr lang="zh-CN" altLang="en-US" sz="3200" b="1">
                <a:latin typeface="Times New Roman" panose="02020603050405020304" pitchFamily="18" charset="0"/>
              </a:rPr>
              <a:t>随着人们生活质量的不断提高，废电池必须进行集中处理的问题被提到议事日程，其首要原因是（    ）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latin typeface="Times New Roman" panose="02020603050405020304" pitchFamily="18" charset="0"/>
              </a:rPr>
              <a:t>．利用电池外壳的金属材料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r>
              <a:rPr lang="zh-CN" altLang="en-US" sz="3200" b="1">
                <a:latin typeface="Times New Roman" panose="02020603050405020304" pitchFamily="18" charset="0"/>
              </a:rPr>
              <a:t>．防止电池中汞、镉和铅等重金属离子对土壤和水源的污染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r>
              <a:rPr lang="zh-CN" altLang="en-US" sz="3200" b="1">
                <a:latin typeface="Times New Roman" panose="02020603050405020304" pitchFamily="18" charset="0"/>
              </a:rPr>
              <a:t>．不使电池中渗泄的电解液腐蚀其他物品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latin typeface="Times New Roman" panose="02020603050405020304" pitchFamily="18" charset="0"/>
              </a:rPr>
              <a:t>D</a:t>
            </a:r>
            <a:r>
              <a:rPr lang="zh-CN" altLang="en-US" sz="3200" b="1">
                <a:latin typeface="Times New Roman" panose="02020603050405020304" pitchFamily="18" charset="0"/>
              </a:rPr>
              <a:t>．回收其中石墨电极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39750" y="476250"/>
            <a:ext cx="2879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ea typeface="黑体" panose="02010609060101010101" pitchFamily="49" charset="-122"/>
              </a:rPr>
              <a:t>练习</a:t>
            </a:r>
            <a:r>
              <a:rPr lang="en-US" altLang="zh-CN" sz="3200">
                <a:ea typeface="黑体" panose="02010609060101010101" pitchFamily="49" charset="-122"/>
              </a:rPr>
              <a:t>2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900113" y="2420938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0" y="476250"/>
            <a:ext cx="8569325" cy="399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某原电池总反应的离子方程式为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2Fe</a:t>
            </a:r>
            <a:r>
              <a:rPr kumimoji="1" lang="en-US" altLang="zh-CN" sz="2800" b="1" baseline="30000">
                <a:latin typeface="Times New Roman" panose="02020603050405020304" pitchFamily="18" charset="0"/>
              </a:rPr>
              <a:t>3+</a:t>
            </a:r>
            <a:r>
              <a:rPr kumimoji="1" lang="en-US" altLang="zh-CN" sz="2800" b="1">
                <a:latin typeface="Times New Roman" panose="02020603050405020304" pitchFamily="18" charset="0"/>
              </a:rPr>
              <a:t>+Fe==3Fe</a:t>
            </a:r>
            <a:r>
              <a:rPr kumimoji="1" lang="en-US" altLang="zh-CN" sz="2800" b="1" baseline="30000">
                <a:latin typeface="Times New Roman" panose="02020603050405020304" pitchFamily="18" charset="0"/>
              </a:rPr>
              <a:t>2+</a:t>
            </a:r>
            <a:r>
              <a:rPr kumimoji="1" lang="en-US" altLang="zh-CN" sz="2800" b="1">
                <a:latin typeface="Times New Roman" panose="02020603050405020304" pitchFamily="18" charset="0"/>
              </a:rPr>
              <a:t>,</a:t>
            </a:r>
            <a:r>
              <a:rPr kumimoji="1" lang="zh-CN" altLang="en-US" sz="2800" b="1">
                <a:latin typeface="Times New Roman" panose="02020603050405020304" pitchFamily="18" charset="0"/>
              </a:rPr>
              <a:t>不能实现该反应的原电池是</a:t>
            </a:r>
            <a:r>
              <a:rPr kumimoji="1" lang="en-US" altLang="zh-CN" sz="2800" b="1">
                <a:latin typeface="Times New Roman" panose="02020603050405020304" pitchFamily="18" charset="0"/>
              </a:rPr>
              <a:t>(                      )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A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、正极为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Cu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、负极为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Fe,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电解质溶液为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FeCl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溶液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B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、正极为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、负极为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Fe,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电解质溶液为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Fe(NO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>
                <a:latin typeface="Times New Roman" panose="02020603050405020304" pitchFamily="18" charset="0"/>
              </a:rPr>
              <a:t>)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溶液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C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、正极为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、负极为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Zn,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电解质溶液为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(SO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800" b="1">
                <a:latin typeface="Times New Roman" panose="02020603050405020304" pitchFamily="18" charset="0"/>
              </a:rPr>
              <a:t>) 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溶液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D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、正极为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Ag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、负极为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Fe,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电解质溶液为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CuSO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溶液</a:t>
            </a: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4643438" y="908050"/>
            <a:ext cx="1295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CD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87087706</a:t>
            </a:r>
            <a:r>
              <a:rPr lang="zh-CN" altLang="en-US" smtClean="0"/>
              <a:t>广州市废旧电池回收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广州市城市管理机械化作业中心 </a:t>
            </a:r>
          </a:p>
          <a:p>
            <a:pPr eaLnBrk="1" hangingPunct="1"/>
            <a:r>
              <a:rPr lang="zh-CN" altLang="en-US" smtClean="0"/>
              <a:t>天河区雁岭路</a:t>
            </a:r>
            <a:r>
              <a:rPr lang="en-US" altLang="zh-CN" smtClean="0"/>
              <a:t>438</a:t>
            </a:r>
            <a:r>
              <a:rPr lang="zh-CN" altLang="en-US" smtClean="0"/>
              <a:t>号 </a:t>
            </a:r>
          </a:p>
          <a:p>
            <a:pPr eaLnBrk="1" hangingPunct="1"/>
            <a:r>
              <a:rPr lang="zh-CN" altLang="en-US" smtClean="0"/>
              <a:t>地铁 天河客运站 回行 过马路 往银河园方向</a:t>
            </a:r>
          </a:p>
          <a:p>
            <a:pPr eaLnBrk="1" hangingPunct="1"/>
            <a:r>
              <a:rPr lang="zh-CN" altLang="en-US" smtClean="0"/>
              <a:t>周一到周五  </a:t>
            </a:r>
            <a:r>
              <a:rPr lang="en-US" altLang="zh-CN" smtClean="0"/>
              <a:t>8:30-16:00</a:t>
            </a:r>
            <a:r>
              <a:rPr lang="zh-CN" altLang="en-US" smtClean="0"/>
              <a:t>之间接待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</TotalTime>
  <Words>1696</Words>
  <Application>Microsoft Office PowerPoint</Application>
  <PresentationFormat>全屏显示(4:3)</PresentationFormat>
  <Paragraphs>333</Paragraphs>
  <Slides>33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33</vt:i4>
      </vt:variant>
    </vt:vector>
  </HeadingPairs>
  <TitlesOfParts>
    <vt:vector size="52" baseType="lpstr">
      <vt:lpstr>黑体</vt:lpstr>
      <vt:lpstr>华文行楷</vt:lpstr>
      <vt:lpstr>华文隶书</vt:lpstr>
      <vt:lpstr>华文新魏</vt:lpstr>
      <vt:lpstr>华文中宋</vt:lpstr>
      <vt:lpstr>楷体_GB2312</vt:lpstr>
      <vt:lpstr>隶书</vt:lpstr>
      <vt:lpstr>宋体</vt:lpstr>
      <vt:lpstr>幼圆</vt:lpstr>
      <vt:lpstr>Arial</vt:lpstr>
      <vt:lpstr>Calibri</vt:lpstr>
      <vt:lpstr>Tahoma</vt:lpstr>
      <vt:lpstr>Times New Roman</vt:lpstr>
      <vt:lpstr>Wingdings</vt:lpstr>
      <vt:lpstr>默认设计模板</vt:lpstr>
      <vt:lpstr>剪辑</vt:lpstr>
      <vt:lpstr>包装程序外壳对象</vt:lpstr>
      <vt:lpstr>位图图像</vt:lpstr>
      <vt:lpstr>Photo Editor 照片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下列各装置能否形成原电池反应？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燃料电池电极反应式</vt:lpstr>
      <vt:lpstr>废电池对环境的危害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87087706广州市废旧电池回收</vt:lpstr>
    </vt:vector>
  </TitlesOfParts>
  <Company>WWW.YlmF.CoM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zhangwei</dc:creator>
  <cp:lastModifiedBy>oscarfox</cp:lastModifiedBy>
  <cp:revision>32</cp:revision>
  <dcterms:created xsi:type="dcterms:W3CDTF">2013-05-06T01:19:35Z</dcterms:created>
  <dcterms:modified xsi:type="dcterms:W3CDTF">2016-04-08T01:35:30Z</dcterms:modified>
</cp:coreProperties>
</file>