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58" r:id="rId5"/>
    <p:sldId id="260" r:id="rId6"/>
    <p:sldId id="261" r:id="rId7"/>
    <p:sldId id="262" r:id="rId8"/>
    <p:sldId id="263" r:id="rId9"/>
    <p:sldId id="264" r:id="rId10"/>
    <p:sldId id="268" r:id="rId11"/>
    <p:sldId id="265" r:id="rId12"/>
    <p:sldId id="266" r:id="rId13"/>
    <p:sldId id="270" r:id="rId14"/>
    <p:sldId id="269" r:id="rId15"/>
    <p:sldId id="271" r:id="rId16"/>
    <p:sldId id="272" r:id="rId17"/>
    <p:sldId id="279" r:id="rId18"/>
    <p:sldId id="274" r:id="rId19"/>
    <p:sldId id="276" r:id="rId20"/>
    <p:sldId id="277" r:id="rId21"/>
    <p:sldId id="278" r:id="rId2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1" d="100"/>
          <a:sy n="61" d="100"/>
        </p:scale>
        <p:origin x="-154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CDCFD7-B279-428F-8E00-2620D54B81C3}" type="datetimeFigureOut">
              <a:rPr lang="zh-CN" altLang="en-US" smtClean="0"/>
              <a:t>2016/8/12</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FC476B-08F0-4A44-9B71-49F2524A6C47}"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759B302-AC6A-4F97-85BA-1927BBFF2ABC}" type="datetimeFigureOut">
              <a:rPr lang="zh-CN" altLang="en-US" smtClean="0"/>
              <a:pPr/>
              <a:t>2016/8/12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FB59A1B-B072-47A9-A1A0-F590D2C503CF}"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59B302-AC6A-4F97-85BA-1927BBFF2ABC}" type="datetimeFigureOut">
              <a:rPr lang="zh-CN" altLang="en-US" smtClean="0"/>
              <a:pPr/>
              <a:t>2016/8/12</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B59A1B-B072-47A9-A1A0-F590D2C503CF}"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customXml" Target="../../customXml/item1.xml"/><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slideLayout" Target="../slideLayouts/slideLayout2.xml"/><Relationship Id="rId7" Type="http://schemas.openxmlformats.org/officeDocument/2006/relationships/image" Target="../media/image8.jpeg"/><Relationship Id="rId2" Type="http://schemas.openxmlformats.org/officeDocument/2006/relationships/customXml" Target="../../customXml/item2.xml"/><Relationship Id="rId1" Type="http://schemas.openxmlformats.org/officeDocument/2006/relationships/vmlDrawing" Target="../drawings/vmlDrawing1.v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customXml" Target="../../customXml/item3.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slide" Target="slide12.xml"/><Relationship Id="rId7" Type="http://schemas.openxmlformats.org/officeDocument/2006/relationships/slide" Target="slide17.xml"/><Relationship Id="rId2" Type="http://schemas.openxmlformats.org/officeDocument/2006/relationships/slide" Target="slide11.xml"/><Relationship Id="rId1" Type="http://schemas.openxmlformats.org/officeDocument/2006/relationships/slideLayout" Target="../slideLayouts/slideLayout12.xml"/><Relationship Id="rId6" Type="http://schemas.openxmlformats.org/officeDocument/2006/relationships/slide" Target="slide16.xml"/><Relationship Id="rId5" Type="http://schemas.openxmlformats.org/officeDocument/2006/relationships/slide" Target="slide14.xml"/><Relationship Id="rId4" Type="http://schemas.openxmlformats.org/officeDocument/2006/relationships/slide" Target="slide13.xml"/><Relationship Id="rId9" Type="http://schemas.openxmlformats.org/officeDocument/2006/relationships/image" Target="../media/image2.jpeg"/></Relationships>
</file>

<file path=ppt/slides/_rels/slide9.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image" Target="../media/image11.png"/><Relationship Id="rId7" Type="http://schemas.openxmlformats.org/officeDocument/2006/relationships/slide" Target="slide13.xml"/><Relationship Id="rId2" Type="http://schemas.openxmlformats.org/officeDocument/2006/relationships/image" Target="../media/image10.png"/><Relationship Id="rId1" Type="http://schemas.openxmlformats.org/officeDocument/2006/relationships/slideLayout" Target="../slideLayouts/slideLayout12.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11.xml"/><Relationship Id="rId10" Type="http://schemas.openxmlformats.org/officeDocument/2006/relationships/slide" Target="slide17.xml"/><Relationship Id="rId4" Type="http://schemas.openxmlformats.org/officeDocument/2006/relationships/image" Target="../media/image12.png"/><Relationship Id="rId9" Type="http://schemas.openxmlformats.org/officeDocument/2006/relationships/slide" Target="slide16.xml"/></Relationships>
</file>

<file path=ppt/slides/_rels/slide10.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1.xml"/><Relationship Id="rId7" Type="http://schemas.openxmlformats.org/officeDocument/2006/relationships/slide" Target="slide16.xml"/><Relationship Id="rId2" Type="http://schemas.openxmlformats.org/officeDocument/2006/relationships/image" Target="../media/image13.png"/><Relationship Id="rId1" Type="http://schemas.openxmlformats.org/officeDocument/2006/relationships/slideLayout" Target="../slideLayouts/slideLayout12.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slide" Target="slide12.xml"/><Relationship Id="rId9" Type="http://schemas.openxmlformats.org/officeDocument/2006/relationships/slide" Target="slide18.xml"/></Relationships>
</file>

<file path=ppt/slides/_rels/slide11.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1.xml"/><Relationship Id="rId7" Type="http://schemas.openxmlformats.org/officeDocument/2006/relationships/slide" Target="slide16.xml"/><Relationship Id="rId2" Type="http://schemas.openxmlformats.org/officeDocument/2006/relationships/image" Target="../media/image14.png"/><Relationship Id="rId1" Type="http://schemas.openxmlformats.org/officeDocument/2006/relationships/slideLayout" Target="../slideLayouts/slideLayout12.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slide" Target="slide12.xml"/><Relationship Id="rId9" Type="http://schemas.openxmlformats.org/officeDocument/2006/relationships/slide" Target="slide18.xml"/></Relationships>
</file>

<file path=ppt/slides/_rels/slide12.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1.xml"/><Relationship Id="rId7" Type="http://schemas.openxmlformats.org/officeDocument/2006/relationships/slide" Target="slide16.xml"/><Relationship Id="rId2"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slide" Target="slide12.xml"/><Relationship Id="rId9" Type="http://schemas.openxmlformats.org/officeDocument/2006/relationships/slide" Target="slide18.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srcRect/>
          <a:stretch>
            <a:fillRect/>
          </a:stretch>
        </p:blipFill>
        <p:spPr bwMode="auto">
          <a:xfrm>
            <a:off x="0" y="2714620"/>
            <a:ext cx="2700689" cy="2474340"/>
          </a:xfrm>
          <a:prstGeom prst="rect">
            <a:avLst/>
          </a:prstGeom>
          <a:noFill/>
          <a:ln w="9525">
            <a:noFill/>
            <a:miter lim="800000"/>
            <a:headEnd/>
            <a:tailEnd/>
          </a:ln>
        </p:spPr>
      </p:pic>
      <p:sp>
        <p:nvSpPr>
          <p:cNvPr id="3" name="矩形 3"/>
          <p:cNvSpPr>
            <a:spLocks noChangeArrowheads="1"/>
          </p:cNvSpPr>
          <p:nvPr/>
        </p:nvSpPr>
        <p:spPr bwMode="auto">
          <a:xfrm>
            <a:off x="1500166" y="500042"/>
            <a:ext cx="6481415" cy="1557953"/>
          </a:xfrm>
          <a:prstGeom prst="rect">
            <a:avLst/>
          </a:prstGeom>
          <a:noFill/>
          <a:ln w="9525">
            <a:noFill/>
            <a:miter lim="800000"/>
            <a:headEnd/>
            <a:tailEnd/>
          </a:ln>
        </p:spPr>
        <p:txBody>
          <a:bodyPr lIns="76799" tIns="38399" rIns="76799" bIns="38399">
            <a:spAutoFit/>
          </a:bodyPr>
          <a:lstStyle/>
          <a:p>
            <a:pPr>
              <a:lnSpc>
                <a:spcPct val="130000"/>
              </a:lnSpc>
            </a:pPr>
            <a:r>
              <a:rPr lang="en-US" altLang="zh-CN" sz="3400" b="1" dirty="0" smtClean="0">
                <a:solidFill>
                  <a:srgbClr val="FF0000"/>
                </a:solidFill>
                <a:latin typeface="Times New Roman" pitchFamily="18" charset="0"/>
                <a:ea typeface="微软雅黑" pitchFamily="34" charset="-122"/>
                <a:cs typeface="Times New Roman" pitchFamily="18" charset="0"/>
              </a:rPr>
              <a:t>                        </a:t>
            </a:r>
            <a:r>
              <a:rPr lang="zh-CN" altLang="zh-CN" sz="3400" b="1" dirty="0" smtClean="0">
                <a:solidFill>
                  <a:srgbClr val="FF0000"/>
                </a:solidFill>
                <a:latin typeface="Times New Roman" pitchFamily="18" charset="0"/>
                <a:ea typeface="微软雅黑" pitchFamily="34" charset="-122"/>
                <a:cs typeface="Times New Roman" pitchFamily="18" charset="0"/>
              </a:rPr>
              <a:t>第</a:t>
            </a:r>
            <a:r>
              <a:rPr lang="en-US" altLang="zh-CN" sz="3400" b="1" dirty="0">
                <a:solidFill>
                  <a:srgbClr val="FF0000"/>
                </a:solidFill>
                <a:latin typeface="Times New Roman" pitchFamily="18" charset="0"/>
                <a:ea typeface="微软雅黑" pitchFamily="34" charset="-122"/>
                <a:cs typeface="Times New Roman" pitchFamily="18" charset="0"/>
              </a:rPr>
              <a:t>3</a:t>
            </a:r>
            <a:r>
              <a:rPr lang="zh-CN" altLang="zh-CN" sz="3400" b="1" dirty="0">
                <a:solidFill>
                  <a:srgbClr val="FF0000"/>
                </a:solidFill>
                <a:latin typeface="Times New Roman" pitchFamily="18" charset="0"/>
                <a:ea typeface="微软雅黑" pitchFamily="34" charset="-122"/>
                <a:cs typeface="Times New Roman" pitchFamily="18" charset="0"/>
              </a:rPr>
              <a:t>讲　</a:t>
            </a:r>
            <a:endParaRPr lang="en-US" altLang="zh-CN" sz="3400" b="1" dirty="0">
              <a:solidFill>
                <a:srgbClr val="FF0000"/>
              </a:solidFill>
              <a:latin typeface="Times New Roman" pitchFamily="18" charset="0"/>
              <a:ea typeface="黑体" pitchFamily="49" charset="-122"/>
              <a:cs typeface="Times New Roman" pitchFamily="18" charset="0"/>
            </a:endParaRPr>
          </a:p>
          <a:p>
            <a:pPr>
              <a:lnSpc>
                <a:spcPct val="130000"/>
              </a:lnSpc>
            </a:pPr>
            <a:r>
              <a:rPr lang="zh-CN" altLang="en-US" sz="4000" b="1" dirty="0">
                <a:solidFill>
                  <a:srgbClr val="FF0000"/>
                </a:solidFill>
                <a:latin typeface="Times New Roman" pitchFamily="18" charset="0"/>
                <a:ea typeface="微软雅黑" pitchFamily="34" charset="-122"/>
              </a:rPr>
              <a:t>生命活动的承担者</a:t>
            </a:r>
            <a:r>
              <a:rPr lang="en-US" altLang="zh-CN" sz="4000" b="1" dirty="0">
                <a:solidFill>
                  <a:srgbClr val="FF0000"/>
                </a:solidFill>
                <a:latin typeface="Times New Roman" pitchFamily="18" charset="0"/>
                <a:ea typeface="微软雅黑" pitchFamily="34" charset="-122"/>
              </a:rPr>
              <a:t>—</a:t>
            </a:r>
            <a:r>
              <a:rPr lang="zh-CN" altLang="en-US" sz="4000" b="1" dirty="0">
                <a:solidFill>
                  <a:srgbClr val="FF0000"/>
                </a:solidFill>
                <a:latin typeface="Times New Roman" pitchFamily="18" charset="0"/>
                <a:ea typeface="微软雅黑" pitchFamily="34" charset="-122"/>
              </a:rPr>
              <a:t>蛋白质</a:t>
            </a:r>
          </a:p>
        </p:txBody>
      </p:sp>
      <p:sp>
        <p:nvSpPr>
          <p:cNvPr id="4" name="矩形 3">
            <a:hlinkClick r:id="rId3" action="ppaction://hlinksldjump"/>
          </p:cNvPr>
          <p:cNvSpPr>
            <a:spLocks noChangeArrowheads="1"/>
          </p:cNvSpPr>
          <p:nvPr/>
        </p:nvSpPr>
        <p:spPr bwMode="auto">
          <a:xfrm>
            <a:off x="3071802" y="3143248"/>
            <a:ext cx="5186363" cy="633412"/>
          </a:xfrm>
          <a:prstGeom prst="rect">
            <a:avLst/>
          </a:prstGeom>
          <a:noFill/>
          <a:ln w="9525">
            <a:noFill/>
            <a:miter lim="800000"/>
            <a:headEnd/>
            <a:tailEnd/>
          </a:ln>
        </p:spPr>
        <p:txBody>
          <a:bodyPr wrap="none">
            <a:spAutoFit/>
          </a:bodyPr>
          <a:lstStyle/>
          <a:p>
            <a:pPr>
              <a:lnSpc>
                <a:spcPct val="130000"/>
              </a:lnSpc>
            </a:pPr>
            <a:r>
              <a:rPr lang="zh-CN" altLang="zh-CN" sz="3000" b="1" dirty="0">
                <a:solidFill>
                  <a:srgbClr val="3114AC"/>
                </a:solidFill>
                <a:latin typeface="微软雅黑" pitchFamily="34" charset="-122"/>
                <a:ea typeface="微软雅黑" pitchFamily="34" charset="-122"/>
              </a:rPr>
              <a:t>考点一　蛋白质的结构和功能</a:t>
            </a:r>
            <a:endParaRPr lang="zh-CN" altLang="en-US" sz="3000" b="1" dirty="0">
              <a:solidFill>
                <a:srgbClr val="3114AC"/>
              </a:solidFill>
              <a:latin typeface="微软雅黑" pitchFamily="34" charset="-122"/>
              <a:ea typeface="微软雅黑" pitchFamily="34" charset="-122"/>
            </a:endParaRPr>
          </a:p>
        </p:txBody>
      </p:sp>
      <p:sp>
        <p:nvSpPr>
          <p:cNvPr id="5" name="矩形 4">
            <a:hlinkClick r:id="" action="ppaction://noaction"/>
          </p:cNvPr>
          <p:cNvSpPr>
            <a:spLocks noChangeArrowheads="1"/>
          </p:cNvSpPr>
          <p:nvPr/>
        </p:nvSpPr>
        <p:spPr bwMode="auto">
          <a:xfrm>
            <a:off x="3143240" y="4286256"/>
            <a:ext cx="4802188" cy="633413"/>
          </a:xfrm>
          <a:prstGeom prst="rect">
            <a:avLst/>
          </a:prstGeom>
          <a:noFill/>
          <a:ln w="9525">
            <a:noFill/>
            <a:miter lim="800000"/>
            <a:headEnd/>
            <a:tailEnd/>
          </a:ln>
        </p:spPr>
        <p:txBody>
          <a:bodyPr wrap="none">
            <a:spAutoFit/>
          </a:bodyPr>
          <a:lstStyle/>
          <a:p>
            <a:pPr>
              <a:lnSpc>
                <a:spcPct val="130000"/>
              </a:lnSpc>
            </a:pPr>
            <a:r>
              <a:rPr lang="zh-CN" altLang="zh-CN" sz="3000" b="1" dirty="0">
                <a:solidFill>
                  <a:srgbClr val="3114AC"/>
                </a:solidFill>
                <a:latin typeface="微软雅黑" pitchFamily="34" charset="-122"/>
                <a:ea typeface="微软雅黑" pitchFamily="34" charset="-122"/>
              </a:rPr>
              <a:t>考点二　蛋白质的相关计算</a:t>
            </a:r>
            <a:endParaRPr lang="zh-CN" altLang="en-US" sz="3000" b="1" dirty="0">
              <a:solidFill>
                <a:srgbClr val="3114AC"/>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0" y="2428868"/>
            <a:ext cx="8505000" cy="4595874"/>
          </a:xfrm>
          <a:prstGeom prst="rect">
            <a:avLst/>
          </a:prstGeom>
          <a:noFill/>
        </p:spPr>
        <p:txBody>
          <a:bodyPr wrap="square" lIns="0" tIns="0" rIns="0" bIns="0" rtlCol="0">
            <a:spAutoFit/>
          </a:bodyPr>
          <a:lstStyle/>
          <a:p>
            <a:pPr marL="0" indent="0" eaLnBrk="0" latinLnBrk="1" hangingPunct="0">
              <a:lnSpc>
                <a:spcPct val="150000"/>
              </a:lnSpc>
              <a:spcBef>
                <a:spcPts val="0"/>
              </a:spcBef>
              <a:buNone/>
            </a:pPr>
            <a:endParaRPr lang="en-US" altLang="zh-CN" sz="2012" kern="0" dirty="0" smtClean="0">
              <a:solidFill>
                <a:srgbClr val="000000"/>
              </a:solidFill>
              <a:latin typeface="Times New Roman" pitchFamily="65" charset="-122"/>
              <a:ea typeface="宋体" pitchFamily="65" charset="-122"/>
            </a:endParaRPr>
          </a:p>
          <a:p>
            <a:pPr marL="0" indent="0" eaLnBrk="0" latinLnBrk="1" hangingPunct="0">
              <a:lnSpc>
                <a:spcPct val="150000"/>
              </a:lnSpc>
              <a:spcBef>
                <a:spcPts val="0"/>
              </a:spcBef>
              <a:buNone/>
            </a:pPr>
            <a:r>
              <a:rPr lang="zh-CN" altLang="en-US" sz="2012" kern="0" dirty="0" smtClean="0">
                <a:solidFill>
                  <a:srgbClr val="000000"/>
                </a:solidFill>
                <a:latin typeface="Times New Roman" pitchFamily="65" charset="-122"/>
                <a:ea typeface="宋体" pitchFamily="65" charset="-122"/>
              </a:rPr>
              <a:t>1</a:t>
            </a:r>
            <a:r>
              <a:rPr lang="zh-CN" altLang="en-US" sz="2012" kern="0" dirty="0" smtClean="0">
                <a:solidFill>
                  <a:srgbClr val="000000"/>
                </a:solidFill>
                <a:latin typeface="Times New Roman" pitchFamily="65" charset="-122"/>
                <a:ea typeface="宋体" pitchFamily="65" charset="-122"/>
              </a:rPr>
              <a:t>.氨基酸的结构及其种类</a:t>
            </a:r>
            <a:endParaRPr lang="zh-CN" altLang="en-US" dirty="0"/>
          </a:p>
          <a:p>
            <a:pPr marL="0" indent="0" eaLnBrk="0" latinLnBrk="1" hangingPunct="0">
              <a:lnSpc>
                <a:spcPct val="150000"/>
              </a:lnSpc>
              <a:spcBef>
                <a:spcPts val="0"/>
              </a:spcBef>
              <a:buNone/>
            </a:pPr>
            <a:r>
              <a:rPr lang="zh-CN" altLang="en-US" sz="2012" kern="0" dirty="0" smtClean="0">
                <a:solidFill>
                  <a:srgbClr val="000000"/>
                </a:solidFill>
                <a:latin typeface="Times New Roman" pitchFamily="65" charset="-122"/>
                <a:ea typeface="宋体" pitchFamily="65" charset="-122"/>
              </a:rPr>
              <a:t>(1)在生物体内构成蛋白质的氨基酸约有①</a:t>
            </a:r>
            <a:r>
              <a:rPr lang="zh-CN" altLang="en-US" sz="2012" u="sng" kern="0" dirty="0" smtClean="0">
                <a:solidFill>
                  <a:srgbClr val="000000"/>
                </a:solidFill>
                <a:latin typeface="Times New Roman" pitchFamily="65" charset="-122"/>
                <a:ea typeface="宋体" pitchFamily="65" charset="-122"/>
              </a:rPr>
              <a:t>        </a:t>
            </a:r>
            <a:r>
              <a:rPr lang="zh-CN" altLang="en-US" sz="2012" kern="0" dirty="0" smtClean="0">
                <a:solidFill>
                  <a:srgbClr val="000000"/>
                </a:solidFill>
                <a:latin typeface="Times New Roman" pitchFamily="65" charset="-122"/>
                <a:ea typeface="宋体" pitchFamily="65" charset="-122"/>
              </a:rPr>
              <a:t>种,其结构通式是②</a:t>
            </a:r>
            <a:r>
              <a:rPr lang="zh-CN" altLang="en-US" sz="2012" u="sng" kern="0" dirty="0" smtClean="0">
                <a:solidFill>
                  <a:srgbClr val="000000"/>
                </a:solidFill>
                <a:latin typeface="Times New Roman" pitchFamily="65" charset="-122"/>
                <a:ea typeface="宋体" pitchFamily="65" charset="-122"/>
              </a:rPr>
              <a:t>    </a:t>
            </a:r>
            <a:r>
              <a:rPr dirty="0"/>
              <a:t/>
            </a:r>
            <a:br>
              <a:rPr dirty="0"/>
            </a:br>
            <a:endParaRPr lang="en-US" dirty="0" smtClean="0"/>
          </a:p>
          <a:p>
            <a:pPr marL="0" indent="0" eaLnBrk="0" latinLnBrk="1" hangingPunct="0">
              <a:lnSpc>
                <a:spcPct val="150000"/>
              </a:lnSpc>
              <a:spcBef>
                <a:spcPts val="0"/>
              </a:spcBef>
              <a:buNone/>
            </a:pPr>
            <a:endParaRPr lang="en-US" altLang="zh-CN" sz="2012" u="sng" kern="0" dirty="0" smtClean="0">
              <a:solidFill>
                <a:srgbClr val="000000"/>
              </a:solidFill>
              <a:latin typeface="Times New Roman" pitchFamily="65" charset="-122"/>
              <a:ea typeface="宋体" pitchFamily="65" charset="-122"/>
            </a:endParaRPr>
          </a:p>
          <a:p>
            <a:pPr marL="0" indent="0" eaLnBrk="0" latinLnBrk="1" hangingPunct="0">
              <a:lnSpc>
                <a:spcPct val="150000"/>
              </a:lnSpc>
              <a:spcBef>
                <a:spcPts val="0"/>
              </a:spcBef>
              <a:buNone/>
            </a:pPr>
            <a:r>
              <a:rPr lang="en-US" altLang="zh-CN" sz="2012" u="sng" kern="0" dirty="0" smtClean="0">
                <a:solidFill>
                  <a:srgbClr val="000000"/>
                </a:solidFill>
                <a:latin typeface="Times New Roman" pitchFamily="65" charset="-122"/>
                <a:ea typeface="宋体" pitchFamily="65" charset="-122"/>
              </a:rPr>
              <a:t>  </a:t>
            </a:r>
          </a:p>
          <a:p>
            <a:pPr eaLnBrk="0" latinLnBrk="1" hangingPunct="0">
              <a:lnSpc>
                <a:spcPct val="150000"/>
              </a:lnSpc>
            </a:pPr>
            <a:r>
              <a:rPr lang="en-US" altLang="zh-CN" sz="2012" u="sng" kern="0" dirty="0" smtClean="0">
                <a:solidFill>
                  <a:srgbClr val="000000"/>
                </a:solidFill>
                <a:latin typeface="Times New Roman" pitchFamily="65" charset="-122"/>
                <a:ea typeface="宋体" pitchFamily="65" charset="-122"/>
              </a:rPr>
              <a:t> </a:t>
            </a:r>
            <a:r>
              <a:rPr lang="zh-CN" altLang="en-US" sz="2012" u="sng" kern="0" dirty="0" smtClean="0">
                <a:solidFill>
                  <a:srgbClr val="000000"/>
                </a:solidFill>
                <a:latin typeface="Times New Roman" pitchFamily="65" charset="-122"/>
                <a:ea typeface="宋体" pitchFamily="65" charset="-122"/>
              </a:rPr>
              <a:t>                             </a:t>
            </a:r>
            <a:r>
              <a:rPr lang="zh-CN" altLang="en-US" sz="2012" kern="0" dirty="0" smtClean="0">
                <a:solidFill>
                  <a:srgbClr val="000000"/>
                </a:solidFill>
                <a:latin typeface="Times New Roman" pitchFamily="65" charset="-122"/>
                <a:ea typeface="宋体" pitchFamily="65" charset="-122"/>
              </a:rPr>
              <a:t>。</a:t>
            </a:r>
            <a:r>
              <a:rPr lang="zh-CN" altLang="en-US" sz="2400" dirty="0" smtClean="0"/>
              <a:t/>
            </a:r>
            <a:br>
              <a:rPr lang="zh-CN" altLang="en-US" sz="2400" dirty="0" smtClean="0"/>
            </a:br>
            <a:endParaRPr lang="en-US" altLang="zh-CN" sz="2012" u="sng" kern="0" dirty="0" smtClean="0">
              <a:solidFill>
                <a:srgbClr val="000000"/>
              </a:solidFill>
              <a:latin typeface="Times New Roman" pitchFamily="65" charset="-122"/>
              <a:ea typeface="宋体" pitchFamily="65" charset="-122"/>
            </a:endParaRPr>
          </a:p>
          <a:p>
            <a:pPr marL="0" indent="0" eaLnBrk="0" latinLnBrk="1" hangingPunct="0">
              <a:lnSpc>
                <a:spcPct val="150000"/>
              </a:lnSpc>
              <a:spcBef>
                <a:spcPts val="0"/>
              </a:spcBef>
              <a:buNone/>
            </a:pPr>
            <a:r>
              <a:rPr lang="zh-CN" altLang="en-US" sz="2012" u="sng" kern="0" dirty="0" smtClean="0">
                <a:solidFill>
                  <a:srgbClr val="000000"/>
                </a:solidFill>
                <a:latin typeface="Times New Roman" pitchFamily="65" charset="-122"/>
                <a:ea typeface="宋体" pitchFamily="65" charset="-122"/>
              </a:rPr>
              <a:t>               </a:t>
            </a:r>
            <a:endParaRPr lang="en-US" altLang="zh-CN" sz="2012" u="sng" kern="0" dirty="0" smtClean="0">
              <a:solidFill>
                <a:srgbClr val="000000"/>
              </a:solidFill>
              <a:latin typeface="Times New Roman" pitchFamily="65" charset="-122"/>
              <a:ea typeface="宋体" pitchFamily="65" charset="-122"/>
            </a:endParaRPr>
          </a:p>
          <a:p>
            <a:pPr marL="0" indent="0" eaLnBrk="0" latinLnBrk="1" hangingPunct="0">
              <a:lnSpc>
                <a:spcPct val="150000"/>
              </a:lnSpc>
              <a:spcBef>
                <a:spcPts val="0"/>
              </a:spcBef>
              <a:buNone/>
            </a:pPr>
            <a:r>
              <a:rPr lang="zh-CN" altLang="en-US" sz="2012" kern="0" dirty="0" smtClean="0">
                <a:solidFill>
                  <a:srgbClr val="000000"/>
                </a:solidFill>
                <a:latin typeface="Times New Roman" pitchFamily="65" charset="-122"/>
                <a:ea typeface="宋体" pitchFamily="65" charset="-122"/>
              </a:rPr>
              <a:t>                            。</a:t>
            </a:r>
            <a:endParaRPr lang="zh-CN" altLang="en-US" dirty="0"/>
          </a:p>
        </p:txBody>
      </p:sp>
      <p:pic>
        <p:nvPicPr>
          <p:cNvPr id="4" name="图片 4" descr="textimage5.jpeg"/>
          <p:cNvPicPr>
            <a:picLocks noChangeAspect="1"/>
          </p:cNvPicPr>
          <p:nvPr/>
        </p:nvPicPr>
        <p:blipFill>
          <a:blip r:embed="rId4" cstate="print"/>
          <a:stretch>
            <a:fillRect/>
          </a:stretch>
        </p:blipFill>
        <p:spPr>
          <a:xfrm>
            <a:off x="642910" y="4001963"/>
            <a:ext cx="1818798" cy="1217546"/>
          </a:xfrm>
          <a:prstGeom prst="rect">
            <a:avLst/>
          </a:prstGeom>
        </p:spPr>
      </p:pic>
      <p:grpSp>
        <p:nvGrpSpPr>
          <p:cNvPr id="5" name="组合 7"/>
          <p:cNvGrpSpPr/>
          <p:nvPr/>
        </p:nvGrpSpPr>
        <p:grpSpPr>
          <a:xfrm>
            <a:off x="0" y="2071678"/>
            <a:ext cx="2000250" cy="586268"/>
            <a:chOff x="-71445" y="495329"/>
            <a:chExt cx="2000250" cy="584775"/>
          </a:xfrm>
        </p:grpSpPr>
        <p:sp>
          <p:nvSpPr>
            <p:cNvPr id="6" name="对角圆角矩形 5"/>
            <p:cNvSpPr/>
            <p:nvPr/>
          </p:nvSpPr>
          <p:spPr>
            <a:xfrm>
              <a:off x="-71445" y="495329"/>
              <a:ext cx="2000250" cy="561975"/>
            </a:xfrm>
            <a:prstGeom prst="round2DiagRect">
              <a:avLst/>
            </a:prstGeom>
            <a:solidFill>
              <a:srgbClr val="AA64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zh-CN" altLang="en-US" sz="1800" kern="1200">
                <a:ln>
                  <a:solidFill>
                    <a:srgbClr val="00B0F0"/>
                  </a:solidFill>
                </a:ln>
                <a:solidFill>
                  <a:schemeClr val="lt1"/>
                </a:solidFill>
                <a:latin typeface="+mn-lt"/>
                <a:ea typeface="+mn-ea"/>
                <a:cs typeface="+mn-cs"/>
              </a:endParaRPr>
            </a:p>
          </p:txBody>
        </p:sp>
        <p:sp>
          <p:nvSpPr>
            <p:cNvPr id="7" name="TextBox 6"/>
            <p:cNvSpPr txBox="1">
              <a:spLocks noChangeArrowheads="1"/>
            </p:cNvSpPr>
            <p:nvPr/>
          </p:nvSpPr>
          <p:spPr bwMode="auto">
            <a:xfrm>
              <a:off x="-71445" y="495329"/>
              <a:ext cx="1857376" cy="584775"/>
            </a:xfrm>
            <a:prstGeom prst="rect">
              <a:avLst/>
            </a:prstGeom>
            <a:noFill/>
            <a:ln w="9525">
              <a:noFill/>
              <a:miter lim="800000"/>
              <a:headEnd/>
              <a:tailEnd/>
            </a:ln>
          </p:spPr>
          <p:txBody>
            <a:bodyPr wrap="square">
              <a:spAutoFit/>
            </a:bodyPr>
            <a:lstStyle/>
            <a:p>
              <a:pPr algn="ctr" fontAlgn="t"/>
              <a:r>
                <a:rPr lang="zh-CN" altLang="en-US" sz="3200" b="1" dirty="0" smtClean="0">
                  <a:solidFill>
                    <a:schemeClr val="bg1"/>
                  </a:solidFill>
                  <a:latin typeface="黑体" pitchFamily="2" charset="-122"/>
                  <a:ea typeface="黑体" pitchFamily="2" charset="-122"/>
                </a:rPr>
                <a:t>教材研读</a:t>
              </a:r>
              <a:endParaRPr lang="zh-CN" altLang="en-US" sz="3200" b="1" dirty="0">
                <a:solidFill>
                  <a:schemeClr val="bg1"/>
                </a:solidFill>
                <a:latin typeface="黑体" pitchFamily="2" charset="-122"/>
                <a:ea typeface="黑体" pitchFamily="2" charset="-122"/>
                <a:hlinkClick r:id="" action="ppaction://noaction"/>
              </a:endParaRPr>
            </a:p>
          </p:txBody>
        </p:sp>
      </p:grpSp>
      <p:sp>
        <p:nvSpPr>
          <p:cNvPr id="8" name="矩形 7"/>
          <p:cNvSpPr/>
          <p:nvPr/>
        </p:nvSpPr>
        <p:spPr>
          <a:xfrm>
            <a:off x="4643438" y="3286124"/>
            <a:ext cx="415498" cy="370275"/>
          </a:xfrm>
          <a:prstGeom prst="rect">
            <a:avLst/>
          </a:prstGeom>
        </p:spPr>
        <p:txBody>
          <a:bodyPr wrap="none">
            <a:spAutoFit/>
          </a:bodyPr>
          <a:lstStyle/>
          <a:p>
            <a:r>
              <a:rPr lang="zh-CN" altLang="en-US" b="1" kern="0" dirty="0" smtClean="0">
                <a:solidFill>
                  <a:srgbClr val="AA6496"/>
                </a:solidFill>
                <a:latin typeface="Times New Roman" pitchFamily="65" charset="-122"/>
                <a:ea typeface="宋体" pitchFamily="65" charset="-122"/>
              </a:rPr>
              <a:t>20</a:t>
            </a:r>
            <a:endParaRPr lang="zh-CN" altLang="en-US" b="1" dirty="0">
              <a:solidFill>
                <a:srgbClr val="AA6496"/>
              </a:solidFill>
            </a:endParaRPr>
          </a:p>
        </p:txBody>
      </p:sp>
      <p:sp>
        <p:nvSpPr>
          <p:cNvPr id="9" name="矩形 8"/>
          <p:cNvSpPr/>
          <p:nvPr/>
        </p:nvSpPr>
        <p:spPr>
          <a:xfrm>
            <a:off x="785786" y="3929066"/>
            <a:ext cx="1643074" cy="13607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126"/>
          <p:cNvSpPr txBox="1">
            <a:spLocks noChangeArrowheads="1"/>
          </p:cNvSpPr>
          <p:nvPr/>
        </p:nvSpPr>
        <p:spPr bwMode="auto">
          <a:xfrm>
            <a:off x="0" y="0"/>
            <a:ext cx="5997155" cy="646331"/>
          </a:xfrm>
          <a:prstGeom prst="rect">
            <a:avLst/>
          </a:prstGeom>
          <a:noFill/>
          <a:ln w="9525">
            <a:noFill/>
            <a:miter lim="800000"/>
            <a:headEnd/>
            <a:tailEnd/>
          </a:ln>
        </p:spPr>
        <p:txBody>
          <a:bodyPr wrap="none">
            <a:spAutoFit/>
          </a:bodyPr>
          <a:lstStyle/>
          <a:p>
            <a:pPr algn="r"/>
            <a:r>
              <a:rPr lang="zh-CN" altLang="en-US" sz="3600" b="1" dirty="0">
                <a:latin typeface="微软雅黑" pitchFamily="34" charset="-122"/>
                <a:ea typeface="微软雅黑" pitchFamily="34" charset="-122"/>
              </a:rPr>
              <a:t>考点一  蛋白质的结构和功能</a:t>
            </a:r>
          </a:p>
        </p:txBody>
      </p:sp>
      <p:pic>
        <p:nvPicPr>
          <p:cNvPr id="11" name="Picture 2"/>
          <p:cNvPicPr>
            <a:picLocks noChangeAspect="1" noChangeArrowheads="1"/>
          </p:cNvPicPr>
          <p:nvPr/>
        </p:nvPicPr>
        <p:blipFill>
          <a:blip r:embed="rId5"/>
          <a:srcRect/>
          <a:stretch>
            <a:fillRect/>
          </a:stretch>
        </p:blipFill>
        <p:spPr bwMode="auto">
          <a:xfrm>
            <a:off x="6249805" y="0"/>
            <a:ext cx="2894195" cy="1928802"/>
          </a:xfrm>
          <a:prstGeom prst="rect">
            <a:avLst/>
          </a:prstGeom>
          <a:noFill/>
          <a:ln w="9525">
            <a:noFill/>
            <a:miter lim="800000"/>
            <a:headEnd/>
            <a:tailEnd/>
          </a:ln>
        </p:spPr>
      </p:pic>
    </p:spTree>
    <p:custDataLst>
      <p:custData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175045" y="125384"/>
            <a:ext cx="3470110" cy="1601044"/>
          </a:xfrm>
          <a:prstGeom prst="rect">
            <a:avLst/>
          </a:prstGeom>
          <a:noFill/>
          <a:ln w="9525">
            <a:noFill/>
            <a:miter lim="800000"/>
            <a:headEnd/>
            <a:tailEnd/>
          </a:ln>
        </p:spPr>
        <p:txBody>
          <a:bodyPr wrap="none" lIns="76800" tIns="38400" rIns="76800" bIns="38400" anchor="ctr">
            <a:spAutoFit/>
          </a:bodyPr>
          <a:lstStyle/>
          <a:p>
            <a:pPr defTabSz="768096">
              <a:lnSpc>
                <a:spcPct val="150000"/>
              </a:lnSpc>
            </a:pPr>
            <a:r>
              <a:rPr lang="en-US" altLang="zh-CN" sz="2200" b="1" dirty="0">
                <a:latin typeface="Times New Roman" pitchFamily="18" charset="0"/>
                <a:ea typeface="华文细黑" pitchFamily="2" charset="-122"/>
                <a:cs typeface="Times New Roman" pitchFamily="18" charset="0"/>
              </a:rPr>
              <a:t>2.</a:t>
            </a:r>
            <a:r>
              <a:rPr lang="zh-CN" altLang="en-US" sz="2200" b="1" dirty="0">
                <a:latin typeface="Times New Roman" pitchFamily="18" charset="0"/>
                <a:ea typeface="华文细黑" pitchFamily="2" charset="-122"/>
                <a:cs typeface="Times New Roman" pitchFamily="18" charset="0"/>
              </a:rPr>
              <a:t>蛋白质的结构及其多样性</a:t>
            </a:r>
            <a:endParaRPr lang="zh-CN" altLang="en-US" sz="2200" b="1" dirty="0">
              <a:latin typeface="Times New Roman" pitchFamily="18" charset="0"/>
              <a:ea typeface="华文细黑" pitchFamily="2" charset="-122"/>
              <a:cs typeface="宋体" pitchFamily="2" charset="-122"/>
            </a:endParaRPr>
          </a:p>
          <a:p>
            <a:pPr defTabSz="768096" eaLnBrk="0" hangingPunct="0">
              <a:lnSpc>
                <a:spcPct val="150000"/>
              </a:lnSpc>
            </a:pPr>
            <a:r>
              <a:rPr lang="en-US" altLang="zh-CN" sz="2200" b="1" dirty="0">
                <a:latin typeface="Times New Roman" pitchFamily="18" charset="0"/>
                <a:ea typeface="华文细黑" pitchFamily="2" charset="-122"/>
                <a:cs typeface="Times New Roman" pitchFamily="18" charset="0"/>
              </a:rPr>
              <a:t>(1)</a:t>
            </a:r>
            <a:r>
              <a:rPr lang="zh-CN" altLang="en-US" sz="2200" b="1" dirty="0">
                <a:latin typeface="Times New Roman" pitchFamily="18" charset="0"/>
                <a:ea typeface="华文细黑" pitchFamily="2" charset="-122"/>
                <a:cs typeface="Times New Roman" pitchFamily="18" charset="0"/>
              </a:rPr>
              <a:t>二肽的形成过程</a:t>
            </a:r>
            <a:endParaRPr lang="zh-CN" altLang="en-US" sz="2200" b="1" dirty="0">
              <a:latin typeface="Times New Roman" pitchFamily="18" charset="0"/>
              <a:ea typeface="华文细黑" pitchFamily="2" charset="-122"/>
              <a:cs typeface="宋体" pitchFamily="2" charset="-122"/>
            </a:endParaRPr>
          </a:p>
          <a:p>
            <a:pPr defTabSz="768096" eaLnBrk="0" hangingPunct="0">
              <a:lnSpc>
                <a:spcPct val="150000"/>
              </a:lnSpc>
            </a:pPr>
            <a:endParaRPr lang="zh-CN" altLang="en-US" sz="2200" b="1" dirty="0">
              <a:latin typeface="华文细黑" pitchFamily="2" charset="-122"/>
              <a:ea typeface="华文细黑" pitchFamily="2" charset="-122"/>
              <a:cs typeface="宋体" pitchFamily="2" charset="-122"/>
            </a:endParaRPr>
          </a:p>
        </p:txBody>
      </p:sp>
      <p:sp>
        <p:nvSpPr>
          <p:cNvPr id="12291" name="Rectangle 3"/>
          <p:cNvSpPr>
            <a:spLocks noChangeArrowheads="1"/>
          </p:cNvSpPr>
          <p:nvPr/>
        </p:nvSpPr>
        <p:spPr bwMode="auto">
          <a:xfrm>
            <a:off x="267926" y="3096497"/>
            <a:ext cx="5781640" cy="416104"/>
          </a:xfrm>
          <a:prstGeom prst="rect">
            <a:avLst/>
          </a:prstGeom>
          <a:noFill/>
          <a:ln w="9525">
            <a:noFill/>
            <a:miter lim="800000"/>
            <a:headEnd/>
            <a:tailEnd/>
          </a:ln>
        </p:spPr>
        <p:txBody>
          <a:bodyPr wrap="none" lIns="76800" tIns="38400" rIns="76800" bIns="38400" anchor="ctr">
            <a:spAutoFit/>
          </a:bodyPr>
          <a:lstStyle/>
          <a:p>
            <a:pPr defTabSz="768096"/>
            <a:r>
              <a:rPr lang="zh-CN" altLang="en-US" sz="2200" b="1" dirty="0">
                <a:latin typeface="Times New Roman" pitchFamily="18" charset="0"/>
                <a:ea typeface="华文细黑" pitchFamily="2" charset="-122"/>
                <a:cs typeface="Times New Roman" pitchFamily="18" charset="0"/>
              </a:rPr>
              <a:t>①过程</a:t>
            </a:r>
            <a:r>
              <a:rPr lang="en-US" altLang="zh-CN" sz="2200" b="1" dirty="0">
                <a:latin typeface="Times New Roman" pitchFamily="18" charset="0"/>
                <a:ea typeface="华文细黑" pitchFamily="2" charset="-122"/>
                <a:cs typeface="Times New Roman" pitchFamily="18" charset="0"/>
              </a:rPr>
              <a:t>a</a:t>
            </a:r>
            <a:r>
              <a:rPr lang="zh-CN" altLang="en-US" sz="2200" b="1" dirty="0">
                <a:latin typeface="Times New Roman" pitchFamily="18" charset="0"/>
                <a:ea typeface="华文细黑" pitchFamily="2" charset="-122"/>
                <a:cs typeface="Times New Roman" pitchFamily="18" charset="0"/>
              </a:rPr>
              <a:t>名称：</a:t>
            </a:r>
            <a:r>
              <a:rPr lang="en-US" altLang="zh-CN" sz="2200" b="1" dirty="0">
                <a:latin typeface="Times New Roman" pitchFamily="18" charset="0"/>
                <a:ea typeface="华文细黑" pitchFamily="2" charset="-122"/>
                <a:cs typeface="Times New Roman" pitchFamily="18" charset="0"/>
              </a:rPr>
              <a:t>_________</a:t>
            </a:r>
            <a:r>
              <a:rPr lang="zh-CN" altLang="en-US" sz="2200" b="1" dirty="0">
                <a:latin typeface="Times New Roman" pitchFamily="18" charset="0"/>
                <a:ea typeface="华文细黑" pitchFamily="2" charset="-122"/>
                <a:cs typeface="Times New Roman" pitchFamily="18" charset="0"/>
              </a:rPr>
              <a:t>，场所为</a:t>
            </a:r>
            <a:r>
              <a:rPr lang="en-US" altLang="zh-CN" sz="2200" b="1" dirty="0">
                <a:latin typeface="Times New Roman" pitchFamily="18" charset="0"/>
                <a:ea typeface="华文细黑" pitchFamily="2" charset="-122"/>
                <a:cs typeface="Times New Roman" pitchFamily="18" charset="0"/>
              </a:rPr>
              <a:t>________</a:t>
            </a:r>
            <a:r>
              <a:rPr lang="zh-CN" altLang="en-US" sz="2200" b="1" dirty="0">
                <a:latin typeface="华文细黑" pitchFamily="2" charset="-122"/>
                <a:ea typeface="华文细黑" pitchFamily="2" charset="-122"/>
                <a:cs typeface="Times New Roman" pitchFamily="18" charset="0"/>
              </a:rPr>
              <a:t>。</a:t>
            </a:r>
            <a:endParaRPr lang="zh-CN" altLang="en-US" sz="2200" b="1" dirty="0">
              <a:latin typeface="华文细黑" pitchFamily="2" charset="-122"/>
              <a:ea typeface="华文细黑" pitchFamily="2" charset="-122"/>
              <a:cs typeface="宋体" pitchFamily="2" charset="-122"/>
            </a:endParaRPr>
          </a:p>
        </p:txBody>
      </p:sp>
      <p:sp>
        <p:nvSpPr>
          <p:cNvPr id="12292" name="矩形 7"/>
          <p:cNvSpPr>
            <a:spLocks noChangeArrowheads="1"/>
          </p:cNvSpPr>
          <p:nvPr/>
        </p:nvSpPr>
        <p:spPr bwMode="auto">
          <a:xfrm>
            <a:off x="267926" y="3528197"/>
            <a:ext cx="8512886" cy="3124538"/>
          </a:xfrm>
          <a:prstGeom prst="rect">
            <a:avLst/>
          </a:prstGeom>
          <a:noFill/>
          <a:ln w="9525">
            <a:noFill/>
            <a:miter lim="800000"/>
            <a:headEnd/>
            <a:tailEnd/>
          </a:ln>
        </p:spPr>
        <p:txBody>
          <a:bodyPr lIns="76800" tIns="38400" rIns="76800" bIns="38400">
            <a:spAutoFit/>
          </a:bodyPr>
          <a:lstStyle/>
          <a:p>
            <a:pPr>
              <a:lnSpc>
                <a:spcPct val="150000"/>
              </a:lnSpc>
            </a:pPr>
            <a:r>
              <a:rPr lang="en-US" altLang="zh-CN" sz="2200" b="1" dirty="0">
                <a:latin typeface="Times New Roman" pitchFamily="18" charset="0"/>
                <a:ea typeface="华文细黑" pitchFamily="2" charset="-122"/>
              </a:rPr>
              <a:t>② </a:t>
            </a:r>
            <a:r>
              <a:rPr lang="zh-CN" altLang="zh-CN" sz="2200" b="1" dirty="0">
                <a:latin typeface="Times New Roman" pitchFamily="18" charset="0"/>
                <a:ea typeface="华文细黑" pitchFamily="2" charset="-122"/>
              </a:rPr>
              <a:t>物质</a:t>
            </a:r>
            <a:r>
              <a:rPr lang="en-US" altLang="zh-CN" sz="2200" b="1" dirty="0">
                <a:latin typeface="Times New Roman" pitchFamily="18" charset="0"/>
                <a:ea typeface="华文细黑" pitchFamily="2" charset="-122"/>
              </a:rPr>
              <a:t>b</a:t>
            </a:r>
            <a:r>
              <a:rPr lang="zh-CN" altLang="zh-CN" sz="2200" b="1" dirty="0">
                <a:latin typeface="Times New Roman" pitchFamily="18" charset="0"/>
                <a:ea typeface="华文细黑" pitchFamily="2" charset="-122"/>
              </a:rPr>
              <a:t>名称：</a:t>
            </a:r>
            <a:r>
              <a:rPr lang="en-US" altLang="zh-CN" sz="2200" b="1" dirty="0">
                <a:latin typeface="Times New Roman" pitchFamily="18" charset="0"/>
                <a:ea typeface="华文细黑" pitchFamily="2" charset="-122"/>
              </a:rPr>
              <a:t>_____</a:t>
            </a:r>
            <a:r>
              <a:rPr lang="zh-CN" altLang="zh-CN" sz="2200" b="1" dirty="0">
                <a:latin typeface="Times New Roman" pitchFamily="18" charset="0"/>
                <a:ea typeface="华文细黑" pitchFamily="2" charset="-122"/>
              </a:rPr>
              <a:t>。</a:t>
            </a:r>
          </a:p>
          <a:p>
            <a:pPr>
              <a:lnSpc>
                <a:spcPct val="150000"/>
              </a:lnSpc>
            </a:pPr>
            <a:r>
              <a:rPr lang="en-US" altLang="zh-CN" sz="2200" b="1" dirty="0">
                <a:latin typeface="Times New Roman" pitchFamily="18" charset="0"/>
                <a:ea typeface="华文细黑" pitchFamily="2" charset="-122"/>
              </a:rPr>
              <a:t>③</a:t>
            </a:r>
            <a:r>
              <a:rPr lang="zh-CN" altLang="zh-CN" sz="2200" b="1" dirty="0">
                <a:latin typeface="Times New Roman" pitchFamily="18" charset="0"/>
                <a:ea typeface="华文细黑" pitchFamily="2" charset="-122"/>
              </a:rPr>
              <a:t>结构</a:t>
            </a:r>
            <a:r>
              <a:rPr lang="en-US" altLang="zh-CN" sz="2200" b="1" dirty="0">
                <a:latin typeface="Times New Roman" pitchFamily="18" charset="0"/>
                <a:ea typeface="华文细黑" pitchFamily="2" charset="-122"/>
              </a:rPr>
              <a:t>c</a:t>
            </a:r>
            <a:r>
              <a:rPr lang="zh-CN" altLang="zh-CN" sz="2200" b="1" dirty="0">
                <a:latin typeface="Times New Roman" pitchFamily="18" charset="0"/>
                <a:ea typeface="华文细黑" pitchFamily="2" charset="-122"/>
              </a:rPr>
              <a:t>名称：</a:t>
            </a:r>
            <a:r>
              <a:rPr lang="en-US" altLang="zh-CN" sz="2200" b="1" dirty="0">
                <a:latin typeface="Times New Roman" pitchFamily="18" charset="0"/>
                <a:ea typeface="华文细黑" pitchFamily="2" charset="-122"/>
              </a:rPr>
              <a:t>_____</a:t>
            </a:r>
            <a:r>
              <a:rPr lang="zh-CN" altLang="zh-CN" sz="2200" b="1" dirty="0">
                <a:latin typeface="Times New Roman" pitchFamily="18" charset="0"/>
                <a:ea typeface="华文细黑" pitchFamily="2" charset="-122"/>
              </a:rPr>
              <a:t>，其结构简式为：</a:t>
            </a:r>
            <a:r>
              <a:rPr lang="en-US" altLang="zh-CN" sz="2200" b="1" dirty="0">
                <a:latin typeface="Times New Roman" pitchFamily="18" charset="0"/>
                <a:ea typeface="华文细黑" pitchFamily="2" charset="-122"/>
              </a:rPr>
              <a:t>____________________________</a:t>
            </a:r>
            <a:r>
              <a:rPr lang="zh-CN" altLang="zh-CN" sz="2200" b="1" dirty="0">
                <a:latin typeface="Times New Roman" pitchFamily="18" charset="0"/>
                <a:ea typeface="华文细黑" pitchFamily="2" charset="-122"/>
              </a:rPr>
              <a:t>。</a:t>
            </a:r>
          </a:p>
          <a:p>
            <a:pPr>
              <a:lnSpc>
                <a:spcPct val="150000"/>
              </a:lnSpc>
            </a:pPr>
            <a:r>
              <a:rPr lang="zh-CN" altLang="en-US" sz="2200" b="1" dirty="0">
                <a:latin typeface="Times New Roman" pitchFamily="18" charset="0"/>
                <a:ea typeface="华文细黑" pitchFamily="2" charset="-122"/>
              </a:rPr>
              <a:t>④</a:t>
            </a:r>
            <a:r>
              <a:rPr lang="en-US" altLang="zh-CN" sz="2200" b="1" dirty="0">
                <a:latin typeface="Times New Roman" pitchFamily="18" charset="0"/>
                <a:ea typeface="华文细黑" pitchFamily="2" charset="-122"/>
              </a:rPr>
              <a:t>H</a:t>
            </a:r>
            <a:r>
              <a:rPr lang="en-US" altLang="zh-CN" sz="2200" b="1" baseline="-25000" dirty="0">
                <a:latin typeface="Times New Roman" pitchFamily="18" charset="0"/>
                <a:ea typeface="华文细黑" pitchFamily="2" charset="-122"/>
              </a:rPr>
              <a:t>2</a:t>
            </a:r>
            <a:r>
              <a:rPr lang="en-US" altLang="zh-CN" sz="2200" b="1" dirty="0">
                <a:latin typeface="Times New Roman" pitchFamily="18" charset="0"/>
                <a:ea typeface="华文细黑" pitchFamily="2" charset="-122"/>
              </a:rPr>
              <a:t>O</a:t>
            </a:r>
            <a:r>
              <a:rPr lang="zh-CN" altLang="zh-CN" sz="2200" b="1" dirty="0">
                <a:latin typeface="Times New Roman" pitchFamily="18" charset="0"/>
                <a:ea typeface="华文细黑" pitchFamily="2" charset="-122"/>
              </a:rPr>
              <a:t>中各元素的来源：</a:t>
            </a:r>
            <a:r>
              <a:rPr lang="en-US" altLang="zh-CN" sz="2200" b="1" dirty="0">
                <a:latin typeface="Times New Roman" pitchFamily="18" charset="0"/>
                <a:ea typeface="华文细黑" pitchFamily="2" charset="-122"/>
              </a:rPr>
              <a:t>H</a:t>
            </a:r>
            <a:r>
              <a:rPr lang="zh-CN" altLang="zh-CN" sz="2200" b="1" dirty="0">
                <a:latin typeface="Times New Roman" pitchFamily="18" charset="0"/>
                <a:ea typeface="华文细黑" pitchFamily="2" charset="-122"/>
              </a:rPr>
              <a:t>来自</a:t>
            </a:r>
            <a:r>
              <a:rPr lang="en-US" altLang="zh-CN" sz="2200" b="1" dirty="0">
                <a:latin typeface="Times New Roman" pitchFamily="18" charset="0"/>
                <a:ea typeface="华文细黑" pitchFamily="2" charset="-122"/>
              </a:rPr>
              <a:t>__________________</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O</a:t>
            </a:r>
            <a:r>
              <a:rPr lang="zh-CN" altLang="zh-CN" sz="2200" b="1" dirty="0">
                <a:latin typeface="Times New Roman" pitchFamily="18" charset="0"/>
                <a:ea typeface="华文细黑" pitchFamily="2" charset="-122"/>
              </a:rPr>
              <a:t>来自</a:t>
            </a:r>
            <a:r>
              <a:rPr lang="en-US" altLang="zh-CN" sz="2200" b="1" dirty="0">
                <a:latin typeface="Times New Roman" pitchFamily="18" charset="0"/>
                <a:ea typeface="华文细黑" pitchFamily="2" charset="-122"/>
              </a:rPr>
              <a:t>__________</a:t>
            </a:r>
            <a:r>
              <a:rPr lang="zh-CN" altLang="zh-CN" sz="2200" b="1" dirty="0">
                <a:latin typeface="Times New Roman" pitchFamily="18" charset="0"/>
                <a:ea typeface="华文细黑" pitchFamily="2" charset="-122"/>
              </a:rPr>
              <a:t>。</a:t>
            </a:r>
          </a:p>
          <a:p>
            <a:pPr>
              <a:lnSpc>
                <a:spcPct val="150000"/>
              </a:lnSpc>
            </a:pPr>
            <a:r>
              <a:rPr lang="zh-CN" altLang="en-US" sz="2200" b="1" dirty="0">
                <a:latin typeface="Times New Roman" pitchFamily="18" charset="0"/>
                <a:ea typeface="华文细黑" pitchFamily="2" charset="-122"/>
              </a:rPr>
              <a:t>⑤</a:t>
            </a:r>
            <a:r>
              <a:rPr lang="zh-CN" altLang="zh-CN" sz="2200" b="1" dirty="0">
                <a:latin typeface="Times New Roman" pitchFamily="18" charset="0"/>
                <a:ea typeface="华文细黑" pitchFamily="2" charset="-122"/>
              </a:rPr>
              <a:t>多个氨基酸发生脱水缩合，产物名称为</a:t>
            </a:r>
            <a:r>
              <a:rPr lang="en-US" altLang="zh-CN" sz="2200" b="1" dirty="0">
                <a:latin typeface="Times New Roman" pitchFamily="18" charset="0"/>
                <a:ea typeface="华文细黑" pitchFamily="2" charset="-122"/>
              </a:rPr>
              <a:t>_____</a:t>
            </a:r>
            <a:r>
              <a:rPr lang="zh-CN" altLang="zh-CN" sz="2200" b="1" dirty="0">
                <a:latin typeface="华文细黑" pitchFamily="2" charset="-122"/>
                <a:ea typeface="华文细黑" pitchFamily="2" charset="-122"/>
              </a:rPr>
              <a:t>。</a:t>
            </a:r>
          </a:p>
        </p:txBody>
      </p:sp>
      <p:sp>
        <p:nvSpPr>
          <p:cNvPr id="14" name="TextBox 13"/>
          <p:cNvSpPr txBox="1">
            <a:spLocks noChangeArrowheads="1"/>
          </p:cNvSpPr>
          <p:nvPr/>
        </p:nvSpPr>
        <p:spPr bwMode="auto">
          <a:xfrm>
            <a:off x="2214546" y="3571876"/>
            <a:ext cx="1267743" cy="441952"/>
          </a:xfrm>
          <a:prstGeom prst="rect">
            <a:avLst/>
          </a:prstGeom>
          <a:noFill/>
          <a:ln w="9525">
            <a:noFill/>
            <a:miter lim="800000"/>
            <a:headEnd/>
            <a:tailEnd/>
          </a:ln>
        </p:spPr>
        <p:txBody>
          <a:bodyPr wrap="square" lIns="102398" tIns="51199" rIns="102398" bIns="51199">
            <a:spAutoFit/>
          </a:bodyPr>
          <a:lstStyle/>
          <a:p>
            <a:r>
              <a:rPr lang="zh-CN" altLang="en-US" sz="2200" b="1" dirty="0">
                <a:solidFill>
                  <a:srgbClr val="FF0000"/>
                </a:solidFill>
                <a:latin typeface="Times New Roman" pitchFamily="18" charset="0"/>
                <a:ea typeface="华文细黑" pitchFamily="2" charset="-122"/>
                <a:cs typeface="Times New Roman" pitchFamily="18" charset="0"/>
              </a:rPr>
              <a:t>二肽</a:t>
            </a:r>
          </a:p>
        </p:txBody>
      </p:sp>
      <p:sp>
        <p:nvSpPr>
          <p:cNvPr id="15" name="TextBox 14"/>
          <p:cNvSpPr txBox="1">
            <a:spLocks noChangeArrowheads="1"/>
          </p:cNvSpPr>
          <p:nvPr/>
        </p:nvSpPr>
        <p:spPr bwMode="auto">
          <a:xfrm>
            <a:off x="785786" y="4572008"/>
            <a:ext cx="4536872" cy="441952"/>
          </a:xfrm>
          <a:prstGeom prst="rect">
            <a:avLst/>
          </a:prstGeom>
          <a:noFill/>
          <a:ln w="9525">
            <a:noFill/>
            <a:miter lim="800000"/>
            <a:headEnd/>
            <a:tailEnd/>
          </a:ln>
        </p:spPr>
        <p:txBody>
          <a:bodyPr lIns="102398" tIns="51199" rIns="102398" bIns="51199">
            <a:spAutoFit/>
          </a:bodyPr>
          <a:lstStyle/>
          <a:p>
            <a:r>
              <a:rPr lang="en-US" altLang="zh-CN" sz="2200" b="1" dirty="0">
                <a:solidFill>
                  <a:srgbClr val="FF0000"/>
                </a:solidFill>
                <a:latin typeface="Times New Roman" pitchFamily="18" charset="0"/>
                <a:ea typeface="华文细黑" pitchFamily="2" charset="-122"/>
                <a:cs typeface="Times New Roman" pitchFamily="18" charset="0"/>
              </a:rPr>
              <a:t>—NH—CO—(</a:t>
            </a:r>
            <a:r>
              <a:rPr lang="zh-CN" altLang="zh-CN" sz="2200" b="1" dirty="0">
                <a:solidFill>
                  <a:srgbClr val="FF0000"/>
                </a:solidFill>
                <a:latin typeface="Times New Roman" pitchFamily="18" charset="0"/>
                <a:ea typeface="华文细黑" pitchFamily="2" charset="-122"/>
                <a:cs typeface="Times New Roman" pitchFamily="18" charset="0"/>
              </a:rPr>
              <a:t>或</a:t>
            </a:r>
            <a:r>
              <a:rPr lang="en-US" altLang="zh-CN" sz="2200" b="1" dirty="0">
                <a:solidFill>
                  <a:srgbClr val="FF0000"/>
                </a:solidFill>
                <a:latin typeface="Times New Roman" pitchFamily="18" charset="0"/>
                <a:ea typeface="华文细黑" pitchFamily="2" charset="-122"/>
                <a:cs typeface="Times New Roman" pitchFamily="18" charset="0"/>
              </a:rPr>
              <a:t>—CO—NH—)</a:t>
            </a:r>
            <a:endParaRPr lang="zh-CN" altLang="en-US" sz="2200" b="1" dirty="0">
              <a:solidFill>
                <a:srgbClr val="FF0000"/>
              </a:solidFill>
              <a:latin typeface="Times New Roman" pitchFamily="18" charset="0"/>
              <a:ea typeface="华文细黑" pitchFamily="2" charset="-122"/>
              <a:cs typeface="Times New Roman" pitchFamily="18" charset="0"/>
            </a:endParaRPr>
          </a:p>
        </p:txBody>
      </p:sp>
      <p:sp>
        <p:nvSpPr>
          <p:cNvPr id="16" name="TextBox 15"/>
          <p:cNvSpPr txBox="1">
            <a:spLocks noChangeArrowheads="1"/>
          </p:cNvSpPr>
          <p:nvPr/>
        </p:nvSpPr>
        <p:spPr bwMode="auto">
          <a:xfrm>
            <a:off x="1942162" y="4190030"/>
            <a:ext cx="1201077" cy="441952"/>
          </a:xfrm>
          <a:prstGeom prst="rect">
            <a:avLst/>
          </a:prstGeom>
          <a:noFill/>
          <a:ln w="9525">
            <a:noFill/>
            <a:miter lim="800000"/>
            <a:headEnd/>
            <a:tailEnd/>
          </a:ln>
        </p:spPr>
        <p:txBody>
          <a:bodyPr wrap="square" lIns="102398" tIns="51199" rIns="102398" bIns="51199">
            <a:spAutoFit/>
          </a:bodyPr>
          <a:lstStyle/>
          <a:p>
            <a:r>
              <a:rPr lang="zh-CN" altLang="en-US" sz="2200" b="1" dirty="0">
                <a:solidFill>
                  <a:srgbClr val="FF0000"/>
                </a:solidFill>
                <a:latin typeface="Times New Roman" pitchFamily="18" charset="0"/>
                <a:ea typeface="华文细黑" pitchFamily="2" charset="-122"/>
                <a:cs typeface="Times New Roman" pitchFamily="18" charset="0"/>
              </a:rPr>
              <a:t>肽键</a:t>
            </a:r>
          </a:p>
        </p:txBody>
      </p:sp>
      <p:sp>
        <p:nvSpPr>
          <p:cNvPr id="17" name="TextBox 16"/>
          <p:cNvSpPr txBox="1">
            <a:spLocks noChangeArrowheads="1"/>
          </p:cNvSpPr>
          <p:nvPr/>
        </p:nvSpPr>
        <p:spPr bwMode="auto">
          <a:xfrm>
            <a:off x="5500694" y="6000768"/>
            <a:ext cx="1241212" cy="441952"/>
          </a:xfrm>
          <a:prstGeom prst="rect">
            <a:avLst/>
          </a:prstGeom>
          <a:noFill/>
          <a:ln w="9525">
            <a:noFill/>
            <a:miter lim="800000"/>
            <a:headEnd/>
            <a:tailEnd/>
          </a:ln>
        </p:spPr>
        <p:txBody>
          <a:bodyPr wrap="square" lIns="102398" tIns="51199" rIns="102398" bIns="51199">
            <a:spAutoFit/>
          </a:bodyPr>
          <a:lstStyle/>
          <a:p>
            <a:r>
              <a:rPr lang="zh-CN" altLang="en-US" sz="2200" b="1" dirty="0">
                <a:solidFill>
                  <a:srgbClr val="FF0000"/>
                </a:solidFill>
                <a:latin typeface="Times New Roman" pitchFamily="18" charset="0"/>
                <a:ea typeface="华文细黑" pitchFamily="2" charset="-122"/>
                <a:cs typeface="Times New Roman" pitchFamily="18" charset="0"/>
              </a:rPr>
              <a:t>多肽</a:t>
            </a:r>
          </a:p>
        </p:txBody>
      </p:sp>
      <p:sp>
        <p:nvSpPr>
          <p:cNvPr id="18" name="TextBox 17"/>
          <p:cNvSpPr txBox="1">
            <a:spLocks noChangeArrowheads="1"/>
          </p:cNvSpPr>
          <p:nvPr/>
        </p:nvSpPr>
        <p:spPr bwMode="auto">
          <a:xfrm>
            <a:off x="1931445" y="3040946"/>
            <a:ext cx="1431318" cy="441952"/>
          </a:xfrm>
          <a:prstGeom prst="rect">
            <a:avLst/>
          </a:prstGeom>
          <a:noFill/>
          <a:ln w="9525">
            <a:noFill/>
            <a:miter lim="800000"/>
            <a:headEnd/>
            <a:tailEnd/>
          </a:ln>
        </p:spPr>
        <p:txBody>
          <a:bodyPr lIns="102398" tIns="51199" rIns="102398" bIns="51199">
            <a:spAutoFit/>
          </a:bodyPr>
          <a:lstStyle/>
          <a:p>
            <a:r>
              <a:rPr lang="zh-CN" altLang="en-US" sz="2200" b="1" dirty="0">
                <a:solidFill>
                  <a:srgbClr val="FF0000"/>
                </a:solidFill>
                <a:latin typeface="Times New Roman" pitchFamily="18" charset="0"/>
                <a:ea typeface="华文细黑" pitchFamily="2" charset="-122"/>
                <a:cs typeface="Times New Roman" pitchFamily="18" charset="0"/>
              </a:rPr>
              <a:t>脱水缩合</a:t>
            </a:r>
          </a:p>
        </p:txBody>
      </p:sp>
      <p:sp>
        <p:nvSpPr>
          <p:cNvPr id="19" name="TextBox 18"/>
          <p:cNvSpPr txBox="1">
            <a:spLocks noChangeArrowheads="1"/>
          </p:cNvSpPr>
          <p:nvPr/>
        </p:nvSpPr>
        <p:spPr bwMode="auto">
          <a:xfrm>
            <a:off x="4500562" y="3000372"/>
            <a:ext cx="1377732" cy="441952"/>
          </a:xfrm>
          <a:prstGeom prst="rect">
            <a:avLst/>
          </a:prstGeom>
          <a:noFill/>
          <a:ln w="9525">
            <a:noFill/>
            <a:miter lim="800000"/>
            <a:headEnd/>
            <a:tailEnd/>
          </a:ln>
        </p:spPr>
        <p:txBody>
          <a:bodyPr lIns="102398" tIns="51199" rIns="102398" bIns="51199">
            <a:spAutoFit/>
          </a:bodyPr>
          <a:lstStyle/>
          <a:p>
            <a:r>
              <a:rPr lang="zh-CN" altLang="en-US" sz="2200" b="1" dirty="0">
                <a:solidFill>
                  <a:srgbClr val="FF0000"/>
                </a:solidFill>
                <a:latin typeface="Times New Roman" pitchFamily="18" charset="0"/>
                <a:ea typeface="华文细黑" pitchFamily="2" charset="-122"/>
                <a:cs typeface="Times New Roman" pitchFamily="18" charset="0"/>
              </a:rPr>
              <a:t>核糖体</a:t>
            </a:r>
          </a:p>
        </p:txBody>
      </p:sp>
      <p:sp>
        <p:nvSpPr>
          <p:cNvPr id="20" name="TextBox 19"/>
          <p:cNvSpPr txBox="1">
            <a:spLocks noChangeArrowheads="1"/>
          </p:cNvSpPr>
          <p:nvPr/>
        </p:nvSpPr>
        <p:spPr bwMode="auto">
          <a:xfrm>
            <a:off x="4214810" y="5000636"/>
            <a:ext cx="3143272" cy="441952"/>
          </a:xfrm>
          <a:prstGeom prst="rect">
            <a:avLst/>
          </a:prstGeom>
          <a:noFill/>
          <a:ln w="9525">
            <a:noFill/>
            <a:miter lim="800000"/>
            <a:headEnd/>
            <a:tailEnd/>
          </a:ln>
        </p:spPr>
        <p:txBody>
          <a:bodyPr wrap="square" lIns="102398" tIns="51199" rIns="102398" bIns="51199">
            <a:spAutoFit/>
          </a:bodyPr>
          <a:lstStyle/>
          <a:p>
            <a:r>
              <a:rPr lang="en-US" altLang="zh-CN" sz="2200" b="1" dirty="0">
                <a:solidFill>
                  <a:srgbClr val="FF0000"/>
                </a:solidFill>
                <a:latin typeface="Times New Roman" pitchFamily="18" charset="0"/>
                <a:ea typeface="华文细黑" pitchFamily="2" charset="-122"/>
                <a:cs typeface="Times New Roman" pitchFamily="18" charset="0"/>
              </a:rPr>
              <a:t>—COOH</a:t>
            </a:r>
            <a:r>
              <a:rPr lang="zh-CN" altLang="zh-CN" sz="2200" b="1" dirty="0">
                <a:solidFill>
                  <a:srgbClr val="FF0000"/>
                </a:solidFill>
                <a:latin typeface="Times New Roman" pitchFamily="18" charset="0"/>
                <a:ea typeface="华文细黑" pitchFamily="2" charset="-122"/>
                <a:cs typeface="Times New Roman" pitchFamily="18" charset="0"/>
              </a:rPr>
              <a:t>和</a:t>
            </a:r>
            <a:r>
              <a:rPr lang="en-US" altLang="zh-CN" sz="2200" b="1" dirty="0">
                <a:solidFill>
                  <a:srgbClr val="FF0000"/>
                </a:solidFill>
                <a:latin typeface="Times New Roman" pitchFamily="18" charset="0"/>
                <a:ea typeface="华文细黑" pitchFamily="2" charset="-122"/>
                <a:cs typeface="Times New Roman" pitchFamily="18" charset="0"/>
              </a:rPr>
              <a:t>—NH</a:t>
            </a:r>
            <a:r>
              <a:rPr lang="en-US" altLang="zh-CN" sz="2200" b="1" baseline="-25000" dirty="0">
                <a:solidFill>
                  <a:srgbClr val="FF0000"/>
                </a:solidFill>
                <a:latin typeface="Times New Roman" pitchFamily="18" charset="0"/>
                <a:ea typeface="华文细黑" pitchFamily="2" charset="-122"/>
                <a:cs typeface="Times New Roman" pitchFamily="18" charset="0"/>
              </a:rPr>
              <a:t>2</a:t>
            </a:r>
            <a:endParaRPr lang="zh-CN" altLang="en-US" sz="2200" b="1" baseline="-25000" dirty="0">
              <a:solidFill>
                <a:srgbClr val="FF0000"/>
              </a:solidFill>
              <a:latin typeface="Times New Roman" pitchFamily="18" charset="0"/>
              <a:ea typeface="华文细黑" pitchFamily="2" charset="-122"/>
              <a:cs typeface="Times New Roman" pitchFamily="18" charset="0"/>
            </a:endParaRPr>
          </a:p>
        </p:txBody>
      </p:sp>
      <p:sp>
        <p:nvSpPr>
          <p:cNvPr id="21" name="TextBox 20"/>
          <p:cNvSpPr txBox="1">
            <a:spLocks noChangeArrowheads="1"/>
          </p:cNvSpPr>
          <p:nvPr/>
        </p:nvSpPr>
        <p:spPr bwMode="auto">
          <a:xfrm>
            <a:off x="500034" y="5500702"/>
            <a:ext cx="1850472" cy="441952"/>
          </a:xfrm>
          <a:prstGeom prst="rect">
            <a:avLst/>
          </a:prstGeom>
          <a:noFill/>
          <a:ln w="9525">
            <a:noFill/>
            <a:miter lim="800000"/>
            <a:headEnd/>
            <a:tailEnd/>
          </a:ln>
        </p:spPr>
        <p:txBody>
          <a:bodyPr lIns="102398" tIns="51199" rIns="102398" bIns="51199">
            <a:spAutoFit/>
          </a:bodyPr>
          <a:lstStyle/>
          <a:p>
            <a:r>
              <a:rPr lang="en-US" altLang="zh-CN" sz="2200" b="1" dirty="0">
                <a:solidFill>
                  <a:srgbClr val="FF0000"/>
                </a:solidFill>
                <a:latin typeface="Times New Roman" pitchFamily="18" charset="0"/>
                <a:ea typeface="华文细黑" pitchFamily="2" charset="-122"/>
                <a:cs typeface="Times New Roman" pitchFamily="18" charset="0"/>
              </a:rPr>
              <a:t>—COOH</a:t>
            </a:r>
            <a:endParaRPr lang="zh-CN" altLang="en-US" sz="2200" b="1" dirty="0">
              <a:solidFill>
                <a:srgbClr val="FF0000"/>
              </a:solidFill>
              <a:latin typeface="Times New Roman" pitchFamily="18" charset="0"/>
              <a:ea typeface="华文细黑" pitchFamily="2" charset="-122"/>
              <a:cs typeface="Times New Roman" pitchFamily="18" charset="0"/>
            </a:endParaRPr>
          </a:p>
        </p:txBody>
      </p:sp>
      <p:pic>
        <p:nvPicPr>
          <p:cNvPr id="12301" name="Picture 2" descr="28"/>
          <p:cNvPicPr>
            <a:picLocks noChangeAspect="1" noChangeArrowheads="1"/>
          </p:cNvPicPr>
          <p:nvPr/>
        </p:nvPicPr>
        <p:blipFill>
          <a:blip r:embed="rId2"/>
          <a:srcRect/>
          <a:stretch>
            <a:fillRect/>
          </a:stretch>
        </p:blipFill>
        <p:spPr bwMode="auto">
          <a:xfrm>
            <a:off x="1545633" y="1334779"/>
            <a:ext cx="5813388" cy="1661727"/>
          </a:xfrm>
          <a:prstGeom prst="rect">
            <a:avLst/>
          </a:prstGeom>
          <a:noFill/>
          <a:ln w="9525">
            <a:noFill/>
            <a:miter lim="800000"/>
            <a:headEnd/>
            <a:tailEnd/>
          </a:ln>
        </p:spPr>
      </p:pic>
      <p:sp>
        <p:nvSpPr>
          <p:cNvPr id="23" name="矩形 22"/>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5" name="圆角矩形 24"/>
          <p:cNvSpPr/>
          <p:nvPr/>
        </p:nvSpPr>
        <p:spPr>
          <a:xfrm>
            <a:off x="8537893" y="6656434"/>
            <a:ext cx="606107" cy="20156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答案</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linds(horizontal)">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linds(horizont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linds(horizontal)">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1" nodeType="clickEffect">
                                  <p:stCondLst>
                                    <p:cond delay="0"/>
                                  </p:stCondLst>
                                  <p:childTnLst>
                                    <p:animEffect transition="out" filter="fade">
                                      <p:cBhvr>
                                        <p:cTn id="46" dur="500"/>
                                        <p:tgtEl>
                                          <p:spTgt spid="18"/>
                                        </p:tgtEl>
                                      </p:cBhvr>
                                    </p:animEffect>
                                    <p:set>
                                      <p:cBhvr>
                                        <p:cTn id="47" dur="1" fill="hold">
                                          <p:stCondLst>
                                            <p:cond delay="499"/>
                                          </p:stCondLst>
                                        </p:cTn>
                                        <p:tgtEl>
                                          <p:spTgt spid="18"/>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9"/>
                                        </p:tgtEl>
                                      </p:cBhvr>
                                    </p:animEffect>
                                    <p:set>
                                      <p:cBhvr>
                                        <p:cTn id="50" dur="1" fill="hold">
                                          <p:stCondLst>
                                            <p:cond delay="499"/>
                                          </p:stCondLst>
                                        </p:cTn>
                                        <p:tgtEl>
                                          <p:spTgt spid="19"/>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14"/>
                                        </p:tgtEl>
                                      </p:cBhvr>
                                    </p:animEffect>
                                    <p:set>
                                      <p:cBhvr>
                                        <p:cTn id="53" dur="1" fill="hold">
                                          <p:stCondLst>
                                            <p:cond delay="499"/>
                                          </p:stCondLst>
                                        </p:cTn>
                                        <p:tgtEl>
                                          <p:spTgt spid="14"/>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16"/>
                                        </p:tgtEl>
                                      </p:cBhvr>
                                    </p:animEffect>
                                    <p:set>
                                      <p:cBhvr>
                                        <p:cTn id="56" dur="1" fill="hold">
                                          <p:stCondLst>
                                            <p:cond delay="499"/>
                                          </p:stCondLst>
                                        </p:cTn>
                                        <p:tgtEl>
                                          <p:spTgt spid="16"/>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15"/>
                                        </p:tgtEl>
                                      </p:cBhvr>
                                    </p:animEffect>
                                    <p:set>
                                      <p:cBhvr>
                                        <p:cTn id="59" dur="1" fill="hold">
                                          <p:stCondLst>
                                            <p:cond delay="499"/>
                                          </p:stCondLst>
                                        </p:cTn>
                                        <p:tgtEl>
                                          <p:spTgt spid="15"/>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0"/>
                                        </p:tgtEl>
                                      </p:cBhvr>
                                    </p:animEffect>
                                    <p:set>
                                      <p:cBhvr>
                                        <p:cTn id="62" dur="1" fill="hold">
                                          <p:stCondLst>
                                            <p:cond delay="499"/>
                                          </p:stCondLst>
                                        </p:cTn>
                                        <p:tgtEl>
                                          <p:spTgt spid="20"/>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21"/>
                                        </p:tgtEl>
                                      </p:cBhvr>
                                    </p:animEffect>
                                    <p:set>
                                      <p:cBhvr>
                                        <p:cTn id="65" dur="1" fill="hold">
                                          <p:stCondLst>
                                            <p:cond delay="499"/>
                                          </p:stCondLst>
                                        </p:cTn>
                                        <p:tgtEl>
                                          <p:spTgt spid="21"/>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7"/>
                                        </p:tgtEl>
                                      </p:cBhvr>
                                    </p:animEffect>
                                    <p:set>
                                      <p:cBhvr>
                                        <p:cTn id="68"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14" grpId="0"/>
      <p:bldP spid="14" grpId="1"/>
      <p:bldP spid="15" grpId="0"/>
      <p:bldP spid="15" grpId="1"/>
      <p:bldP spid="16" grpId="0"/>
      <p:bldP spid="16" grpId="1"/>
      <p:bldP spid="17" grpId="0"/>
      <p:bldP spid="17" grpId="1"/>
      <p:bldP spid="18" grpId="0"/>
      <p:bldP spid="18" grpId="1"/>
      <p:bldP spid="19" grpId="0"/>
      <p:bldP spid="19" grpId="1"/>
      <p:bldP spid="20" grpId="0"/>
      <p:bldP spid="20" grpId="1"/>
      <p:bldP spid="21" grpId="0"/>
      <p:bldP spid="2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3600" y="993908"/>
            <a:ext cx="8505000" cy="5391354"/>
          </a:xfrm>
          <a:prstGeom prst="rect">
            <a:avLst/>
          </a:prstGeom>
          <a:noFill/>
        </p:spPr>
        <p:txBody>
          <a:bodyPr wrap="square" lIns="0" tIns="0" rIns="0" bIns="0" rtlCol="0">
            <a:spAutoFit/>
          </a:bodyPr>
          <a:lstStyle/>
          <a:p>
            <a:pPr eaLnBrk="0" latinLnBrk="1" hangingPunct="0">
              <a:lnSpc>
                <a:spcPct val="150000"/>
              </a:lnSpc>
            </a:pPr>
            <a:r>
              <a:rPr lang="zh-CN" altLang="en-US" sz="2012" kern="0" dirty="0" smtClean="0">
                <a:solidFill>
                  <a:srgbClr val="000000"/>
                </a:solidFill>
                <a:latin typeface="Times New Roman" pitchFamily="65" charset="-122"/>
                <a:ea typeface="宋体" pitchFamily="65" charset="-122"/>
              </a:rPr>
              <a:t>3.蛋白质结构多样性的原因</a:t>
            </a:r>
            <a:endParaRPr lang="zh-CN" altLang="en-US" sz="2400" dirty="0" smtClean="0"/>
          </a:p>
          <a:p>
            <a:pPr marL="0" indent="0" eaLnBrk="0" latinLnBrk="1" hangingPunct="0">
              <a:lnSpc>
                <a:spcPct val="150000"/>
              </a:lnSpc>
              <a:spcBef>
                <a:spcPts val="0"/>
              </a:spcBef>
              <a:buNone/>
            </a:pPr>
            <a:r>
              <a:rPr lang="zh-CN" altLang="en-US" sz="2012" kern="0" dirty="0" smtClean="0">
                <a:solidFill>
                  <a:srgbClr val="000000"/>
                </a:solidFill>
                <a:latin typeface="Times New Roman" pitchFamily="65" charset="-122"/>
                <a:ea typeface="宋体" pitchFamily="65" charset="-122"/>
              </a:rPr>
              <a:t>(1)氨基酸水平</a:t>
            </a:r>
            <a:r>
              <a:rPr lang="zh-CN" altLang="en-US" sz="4257" kern="0" spc="14867" dirty="0" smtClean="0">
                <a:solidFill>
                  <a:srgbClr val="000000"/>
                </a:solidFill>
                <a:latin typeface="Times New Roman" pitchFamily="65" charset="-122"/>
                <a:ea typeface="宋体" pitchFamily="65" charset="-122"/>
              </a:rPr>
              <a:t> </a:t>
            </a:r>
            <a:endParaRPr lang="zh-CN" altLang="en-US" dirty="0"/>
          </a:p>
          <a:p>
            <a:pPr marL="0" indent="0" eaLnBrk="0" latinLnBrk="1" hangingPunct="0">
              <a:lnSpc>
                <a:spcPct val="150000"/>
              </a:lnSpc>
              <a:spcBef>
                <a:spcPts val="615"/>
              </a:spcBef>
              <a:buNone/>
            </a:pPr>
            <a:r>
              <a:rPr lang="zh-CN" altLang="en-US" sz="2012" kern="0" dirty="0" smtClean="0">
                <a:solidFill>
                  <a:srgbClr val="000000"/>
                </a:solidFill>
                <a:latin typeface="Times New Roman" pitchFamily="65" charset="-122"/>
                <a:ea typeface="宋体" pitchFamily="65" charset="-122"/>
              </a:rPr>
              <a:t>(2)多肽水平:多肽链的</a:t>
            </a:r>
            <a:r>
              <a:rPr lang="zh-CN" altLang="en-US" sz="1645" kern="0" spc="529" dirty="0" smtClean="0">
                <a:solidFill>
                  <a:srgbClr val="000000"/>
                </a:solidFill>
                <a:latin typeface="Times New Roman" pitchFamily="65" charset="-122"/>
                <a:ea typeface="宋体" pitchFamily="65" charset="-122"/>
              </a:rPr>
              <a:t> </a:t>
            </a:r>
            <a:r>
              <a:rPr lang="zh-CN" altLang="en-US" sz="2012" u="sng" kern="0" dirty="0" smtClean="0">
                <a:solidFill>
                  <a:srgbClr val="000000"/>
                </a:solidFill>
                <a:latin typeface="Times New Roman" pitchFamily="65" charset="-122"/>
                <a:ea typeface="宋体" pitchFamily="65" charset="-122"/>
              </a:rPr>
              <a:t>                             </a:t>
            </a:r>
            <a:r>
              <a:rPr lang="zh-CN" altLang="en-US" sz="2012" kern="0" dirty="0" smtClean="0">
                <a:solidFill>
                  <a:srgbClr val="000000"/>
                </a:solidFill>
                <a:latin typeface="Times New Roman" pitchFamily="65" charset="-122"/>
                <a:ea typeface="宋体" pitchFamily="65" charset="-122"/>
              </a:rPr>
              <a:t>方式及其形成的</a:t>
            </a:r>
            <a:r>
              <a:rPr lang="zh-CN" altLang="en-US" sz="1645" kern="0" spc="529" dirty="0" smtClean="0">
                <a:solidFill>
                  <a:srgbClr val="000000"/>
                </a:solidFill>
                <a:latin typeface="Times New Roman" pitchFamily="65" charset="-122"/>
                <a:ea typeface="宋体" pitchFamily="65" charset="-122"/>
              </a:rPr>
              <a:t> </a:t>
            </a:r>
            <a:r>
              <a:rPr lang="zh-CN" altLang="en-US" sz="2012" u="sng" kern="0" dirty="0" smtClean="0">
                <a:solidFill>
                  <a:srgbClr val="000000"/>
                </a:solidFill>
                <a:latin typeface="Times New Roman" pitchFamily="65" charset="-122"/>
                <a:ea typeface="宋体" pitchFamily="65" charset="-122"/>
              </a:rPr>
              <a:t>                    </a:t>
            </a:r>
            <a:endParaRPr lang="zh-CN" altLang="en-US" dirty="0"/>
          </a:p>
          <a:p>
            <a:pPr marL="0" indent="0" eaLnBrk="0" latinLnBrk="1" hangingPunct="0">
              <a:lnSpc>
                <a:spcPct val="150000"/>
              </a:lnSpc>
              <a:spcBef>
                <a:spcPts val="0"/>
              </a:spcBef>
              <a:buNone/>
            </a:pPr>
            <a:r>
              <a:rPr lang="zh-CN" altLang="en-US" sz="2012" kern="0" dirty="0" smtClean="0">
                <a:solidFill>
                  <a:srgbClr val="000000"/>
                </a:solidFill>
                <a:latin typeface="Times New Roman" pitchFamily="65" charset="-122"/>
                <a:ea typeface="宋体" pitchFamily="65" charset="-122"/>
              </a:rPr>
              <a:t>千差万别。</a:t>
            </a:r>
            <a:endParaRPr lang="zh-CN" altLang="en-US" dirty="0"/>
          </a:p>
          <a:p>
            <a:pPr marL="0" indent="0" eaLnBrk="0" latinLnBrk="1" hangingPunct="0">
              <a:lnSpc>
                <a:spcPct val="150000"/>
              </a:lnSpc>
              <a:spcBef>
                <a:spcPts val="0"/>
              </a:spcBef>
              <a:buNone/>
            </a:pPr>
            <a:r>
              <a:rPr lang="zh-CN" altLang="en-US" sz="2012" kern="0" dirty="0" smtClean="0">
                <a:solidFill>
                  <a:srgbClr val="000000"/>
                </a:solidFill>
                <a:latin typeface="Times New Roman" pitchFamily="65" charset="-122"/>
                <a:ea typeface="宋体" pitchFamily="65" charset="-122"/>
              </a:rPr>
              <a:t>4.蛋白质的功能(连线)</a:t>
            </a:r>
            <a:endParaRPr lang="zh-CN" altLang="en-US" dirty="0"/>
          </a:p>
          <a:p>
            <a:pPr marL="0" indent="0" eaLnBrk="0" latinLnBrk="1" hangingPunct="0">
              <a:lnSpc>
                <a:spcPct val="150000"/>
              </a:lnSpc>
              <a:spcBef>
                <a:spcPts val="0"/>
              </a:spcBef>
              <a:buNone/>
            </a:pPr>
            <a:r>
              <a:rPr lang="zh-CN" altLang="en-US" sz="10657" kern="0" spc="36592" dirty="0" smtClean="0">
                <a:solidFill>
                  <a:srgbClr val="000000"/>
                </a:solidFill>
                <a:latin typeface="Times New Roman" pitchFamily="65" charset="-122"/>
                <a:ea typeface="宋体" pitchFamily="65" charset="-122"/>
              </a:rPr>
              <a:t> </a:t>
            </a:r>
            <a:endParaRPr lang="zh-CN" altLang="en-US" dirty="0"/>
          </a:p>
        </p:txBody>
      </p:sp>
      <p:pic>
        <p:nvPicPr>
          <p:cNvPr id="3" name="图片 3" descr="textimage16.jpeg"/>
          <p:cNvPicPr>
            <a:picLocks noChangeAspect="1"/>
          </p:cNvPicPr>
          <p:nvPr/>
        </p:nvPicPr>
        <p:blipFill>
          <a:blip r:embed="rId5"/>
          <a:stretch>
            <a:fillRect/>
          </a:stretch>
        </p:blipFill>
        <p:spPr>
          <a:xfrm>
            <a:off x="2957447" y="2611341"/>
            <a:ext cx="276224" cy="276929"/>
          </a:xfrm>
          <a:prstGeom prst="rect">
            <a:avLst/>
          </a:prstGeom>
        </p:spPr>
      </p:pic>
      <p:pic>
        <p:nvPicPr>
          <p:cNvPr id="4" name="图片 4" descr="textimage17.jpeg"/>
          <p:cNvPicPr>
            <a:picLocks noChangeAspect="1"/>
          </p:cNvPicPr>
          <p:nvPr/>
        </p:nvPicPr>
        <p:blipFill>
          <a:blip r:embed="rId6"/>
          <a:stretch>
            <a:fillRect/>
          </a:stretch>
        </p:blipFill>
        <p:spPr>
          <a:xfrm>
            <a:off x="6858017" y="2641177"/>
            <a:ext cx="276225" cy="276930"/>
          </a:xfrm>
          <a:prstGeom prst="rect">
            <a:avLst/>
          </a:prstGeom>
        </p:spPr>
      </p:pic>
      <p:pic>
        <p:nvPicPr>
          <p:cNvPr id="5" name="图片 5" descr="textimage18.jpeg"/>
          <p:cNvPicPr>
            <a:picLocks noChangeAspect="1"/>
          </p:cNvPicPr>
          <p:nvPr/>
        </p:nvPicPr>
        <p:blipFill>
          <a:blip r:embed="rId7"/>
          <a:stretch>
            <a:fillRect/>
          </a:stretch>
        </p:blipFill>
        <p:spPr>
          <a:xfrm>
            <a:off x="785828" y="3943122"/>
            <a:ext cx="5286370" cy="2565807"/>
          </a:xfrm>
          <a:prstGeom prst="rect">
            <a:avLst/>
          </a:prstGeom>
        </p:spPr>
      </p:pic>
      <p:graphicFrame>
        <p:nvGraphicFramePr>
          <p:cNvPr id="7" name="对象 6"/>
          <p:cNvGraphicFramePr>
            <a:graphicFrameLocks noChangeAspect="1"/>
          </p:cNvGraphicFramePr>
          <p:nvPr/>
        </p:nvGraphicFramePr>
        <p:xfrm>
          <a:off x="2119634" y="1576568"/>
          <a:ext cx="2428875" cy="1040874"/>
        </p:xfrm>
        <a:graphic>
          <a:graphicData uri="http://schemas.openxmlformats.org/presentationml/2006/ole">
            <p:oleObj spid="_x0000_s1026" name="Equation" r:id="rId8" imgW="2448000" imgH="1046400" progId="">
              <p:embed/>
            </p:oleObj>
          </a:graphicData>
        </a:graphic>
      </p:graphicFrame>
      <p:sp>
        <p:nvSpPr>
          <p:cNvPr id="8" name="矩形 7"/>
          <p:cNvSpPr/>
          <p:nvPr/>
        </p:nvSpPr>
        <p:spPr>
          <a:xfrm>
            <a:off x="2668574" y="1566871"/>
            <a:ext cx="500066" cy="286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633648" y="2249649"/>
            <a:ext cx="1000132" cy="2864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448042" y="2557383"/>
            <a:ext cx="1338828" cy="370275"/>
          </a:xfrm>
          <a:prstGeom prst="rect">
            <a:avLst/>
          </a:prstGeom>
        </p:spPr>
        <p:txBody>
          <a:bodyPr wrap="none">
            <a:spAutoFit/>
          </a:bodyPr>
          <a:lstStyle/>
          <a:p>
            <a:r>
              <a:rPr lang="zh-CN" altLang="en-US" b="1" kern="0" dirty="0" smtClean="0">
                <a:solidFill>
                  <a:srgbClr val="AA6496"/>
                </a:solidFill>
                <a:latin typeface="Times New Roman" pitchFamily="65" charset="-122"/>
                <a:ea typeface="宋体" pitchFamily="65" charset="-122"/>
              </a:rPr>
              <a:t>盘曲、折叠</a:t>
            </a:r>
            <a:endParaRPr lang="zh-CN" altLang="en-US" b="1" dirty="0">
              <a:solidFill>
                <a:srgbClr val="AA6496"/>
              </a:solidFill>
            </a:endParaRPr>
          </a:p>
        </p:txBody>
      </p:sp>
      <p:sp>
        <p:nvSpPr>
          <p:cNvPr id="11" name="矩形 10"/>
          <p:cNvSpPr/>
          <p:nvPr/>
        </p:nvSpPr>
        <p:spPr>
          <a:xfrm>
            <a:off x="7186300" y="2519255"/>
            <a:ext cx="1107996" cy="370275"/>
          </a:xfrm>
          <a:prstGeom prst="rect">
            <a:avLst/>
          </a:prstGeom>
        </p:spPr>
        <p:txBody>
          <a:bodyPr wrap="none">
            <a:spAutoFit/>
          </a:bodyPr>
          <a:lstStyle/>
          <a:p>
            <a:r>
              <a:rPr lang="zh-CN" altLang="en-US" b="1" kern="0" dirty="0" smtClean="0">
                <a:solidFill>
                  <a:srgbClr val="AA6496"/>
                </a:solidFill>
                <a:latin typeface="Times New Roman" pitchFamily="65" charset="-122"/>
                <a:ea typeface="宋体" pitchFamily="65" charset="-122"/>
              </a:rPr>
              <a:t>空间结构</a:t>
            </a:r>
            <a:endParaRPr lang="zh-CN" altLang="en-US" b="1" dirty="0">
              <a:solidFill>
                <a:srgbClr val="AA6496"/>
              </a:solidFill>
            </a:endParaRPr>
          </a:p>
        </p:txBody>
      </p:sp>
    </p:spTree>
    <p:custDataLst>
      <p:custData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8400" y="688815"/>
            <a:ext cx="8527175" cy="5253326"/>
          </a:xfrm>
          <a:prstGeom prst="rect">
            <a:avLst/>
          </a:prstGeom>
          <a:noFill/>
        </p:spPr>
        <p:txBody>
          <a:bodyPr lIns="76800" tIns="38400" rIns="76800" bIns="38400">
            <a:spAutoFit/>
          </a:bodyPr>
          <a:lstStyle/>
          <a:p>
            <a:pPr defTabSz="1024078">
              <a:lnSpc>
                <a:spcPts val="3528"/>
              </a:lnSpc>
              <a:defRPr/>
            </a:pPr>
            <a:r>
              <a:rPr lang="en-US" altLang="zh-CN" sz="2200" b="1" dirty="0">
                <a:latin typeface="Times New Roman" panose="02020603050405020304" pitchFamily="18" charset="0"/>
                <a:ea typeface="华文细黑" panose="02010600040101010101" pitchFamily="2" charset="-122"/>
              </a:rPr>
              <a:t>1.</a:t>
            </a:r>
            <a:r>
              <a:rPr lang="zh-CN" altLang="zh-CN" sz="2200" b="1" dirty="0">
                <a:latin typeface="Times New Roman" panose="02020603050405020304" pitchFamily="18" charset="0"/>
                <a:ea typeface="华文细黑" panose="02010600040101010101" pitchFamily="2" charset="-122"/>
              </a:rPr>
              <a:t>判断下列说法的正误</a:t>
            </a:r>
            <a:endParaRPr lang="en-US" altLang="zh-CN" sz="2200" b="1" dirty="0">
              <a:latin typeface="Times New Roman" panose="02020603050405020304" pitchFamily="18" charset="0"/>
              <a:ea typeface="华文细黑" panose="02010600040101010101" pitchFamily="2" charset="-122"/>
            </a:endParaRPr>
          </a:p>
          <a:p>
            <a:pPr defTabSz="1024078">
              <a:lnSpc>
                <a:spcPts val="3528"/>
              </a:lnSpc>
              <a:defRPr/>
            </a:pPr>
            <a:r>
              <a:rPr lang="en-US" altLang="zh-CN" sz="2200" b="1" dirty="0">
                <a:latin typeface="Times New Roman" panose="02020603050405020304" pitchFamily="18" charset="0"/>
                <a:ea typeface="华文细黑" panose="02010600040101010101" pitchFamily="2" charset="-122"/>
              </a:rPr>
              <a:t>(1)</a:t>
            </a:r>
            <a:r>
              <a:rPr lang="zh-CN" altLang="zh-CN" sz="2200" b="1" dirty="0">
                <a:latin typeface="Times New Roman" panose="02020603050405020304" pitchFamily="18" charset="0"/>
                <a:ea typeface="华文细黑" panose="02010600040101010101" pitchFamily="2" charset="-122"/>
              </a:rPr>
              <a:t>具有氨基和羧基的化合物，不一定是构成蛋白质的氨基酸</a:t>
            </a:r>
            <a:r>
              <a:rPr lang="en-US" altLang="zh-CN" sz="2200" b="1" dirty="0">
                <a:latin typeface="Times New Roman" panose="02020603050405020304" pitchFamily="18" charset="0"/>
                <a:ea typeface="华文细黑" panose="02010600040101010101" pitchFamily="2" charset="-122"/>
              </a:rPr>
              <a:t>(</a:t>
            </a:r>
            <a:r>
              <a:rPr lang="zh-CN" altLang="zh-CN"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   )</a:t>
            </a:r>
            <a:endParaRPr lang="zh-CN" altLang="zh-CN" sz="2200" b="1" dirty="0">
              <a:latin typeface="Times New Roman" panose="02020603050405020304" pitchFamily="18" charset="0"/>
              <a:ea typeface="华文细黑" panose="02010600040101010101" pitchFamily="2" charset="-122"/>
            </a:endParaRPr>
          </a:p>
          <a:p>
            <a:pPr defTabSz="1024078">
              <a:lnSpc>
                <a:spcPts val="3528"/>
              </a:lnSpc>
              <a:defRPr/>
            </a:pPr>
            <a:endParaRPr lang="en-US" altLang="zh-CN" sz="2200" b="1" dirty="0">
              <a:latin typeface="Times New Roman" panose="02020603050405020304" pitchFamily="18" charset="0"/>
              <a:ea typeface="华文细黑" panose="02010600040101010101" pitchFamily="2" charset="-122"/>
            </a:endParaRPr>
          </a:p>
          <a:p>
            <a:pPr defTabSz="1024078">
              <a:lnSpc>
                <a:spcPts val="3528"/>
              </a:lnSpc>
              <a:defRPr/>
            </a:pPr>
            <a:r>
              <a:rPr lang="en-US" altLang="zh-CN" sz="2200" b="1" dirty="0">
                <a:latin typeface="Times New Roman" panose="02020603050405020304" pitchFamily="18" charset="0"/>
                <a:ea typeface="华文细黑" panose="02010600040101010101" pitchFamily="2" charset="-122"/>
              </a:rPr>
              <a:t>(2)</a:t>
            </a:r>
            <a:r>
              <a:rPr lang="zh-CN" altLang="zh-CN" sz="2200" b="1" dirty="0">
                <a:latin typeface="Times New Roman" panose="02020603050405020304" pitchFamily="18" charset="0"/>
                <a:ea typeface="华文细黑" panose="02010600040101010101" pitchFamily="2" charset="-122"/>
              </a:rPr>
              <a:t>组成蛋白质的氨基酸之间可按不同的方式脱水缩合</a:t>
            </a:r>
            <a:r>
              <a:rPr lang="en-US" altLang="zh-CN" sz="2200" b="1" dirty="0">
                <a:latin typeface="Times New Roman" panose="02020603050405020304" pitchFamily="18" charset="0"/>
                <a:ea typeface="华文细黑" panose="02010600040101010101" pitchFamily="2" charset="-122"/>
              </a:rPr>
              <a:t>(</a:t>
            </a:r>
            <a:r>
              <a:rPr lang="zh-CN" altLang="zh-CN"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   )</a:t>
            </a:r>
            <a:endParaRPr lang="zh-CN" altLang="zh-CN" sz="2200" b="1" dirty="0">
              <a:latin typeface="Times New Roman" panose="02020603050405020304" pitchFamily="18" charset="0"/>
              <a:ea typeface="华文细黑" panose="02010600040101010101" pitchFamily="2" charset="-122"/>
            </a:endParaRPr>
          </a:p>
          <a:p>
            <a:pPr defTabSz="1024078">
              <a:lnSpc>
                <a:spcPts val="3528"/>
              </a:lnSpc>
              <a:defRPr/>
            </a:pPr>
            <a:endParaRPr lang="en-US" altLang="zh-CN" sz="2200" b="1" dirty="0">
              <a:latin typeface="Times New Roman" panose="02020603050405020304" pitchFamily="18" charset="0"/>
              <a:ea typeface="华文细黑" panose="02010600040101010101" pitchFamily="2" charset="-122"/>
            </a:endParaRPr>
          </a:p>
          <a:p>
            <a:pPr defTabSz="1024078">
              <a:lnSpc>
                <a:spcPts val="3528"/>
              </a:lnSpc>
              <a:defRPr/>
            </a:pPr>
            <a:r>
              <a:rPr lang="en-US" altLang="zh-CN" sz="2200" b="1" dirty="0">
                <a:latin typeface="Times New Roman" panose="02020603050405020304" pitchFamily="18" charset="0"/>
                <a:ea typeface="华文细黑" panose="02010600040101010101" pitchFamily="2" charset="-122"/>
              </a:rPr>
              <a:t>(3)</a:t>
            </a:r>
            <a:r>
              <a:rPr lang="zh-CN" altLang="zh-CN" sz="2200" b="1" dirty="0">
                <a:latin typeface="Times New Roman" panose="02020603050405020304" pitchFamily="18" charset="0"/>
                <a:ea typeface="华文细黑" panose="02010600040101010101" pitchFamily="2" charset="-122"/>
              </a:rPr>
              <a:t>脱水缩合形成的多肽中含有几个肽键就称为几肽</a:t>
            </a:r>
            <a:r>
              <a:rPr lang="en-US" altLang="zh-CN" sz="2200" b="1" dirty="0">
                <a:latin typeface="Times New Roman" panose="02020603050405020304" pitchFamily="18" charset="0"/>
                <a:ea typeface="华文细黑" panose="02010600040101010101" pitchFamily="2" charset="-122"/>
              </a:rPr>
              <a:t>( </a:t>
            </a:r>
            <a:r>
              <a:rPr lang="zh-CN" altLang="zh-CN"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  )</a:t>
            </a:r>
            <a:endParaRPr lang="zh-CN" altLang="zh-CN" sz="2200" b="1" dirty="0">
              <a:latin typeface="Times New Roman" panose="02020603050405020304" pitchFamily="18" charset="0"/>
              <a:ea typeface="华文细黑" panose="02010600040101010101" pitchFamily="2" charset="-122"/>
            </a:endParaRPr>
          </a:p>
          <a:p>
            <a:pPr defTabSz="1024078">
              <a:lnSpc>
                <a:spcPts val="3528"/>
              </a:lnSpc>
              <a:defRPr/>
            </a:pPr>
            <a:endParaRPr lang="en-US" altLang="zh-CN" sz="2200" b="1" kern="100" dirty="0">
              <a:solidFill>
                <a:schemeClr val="accent6">
                  <a:lumMod val="75000"/>
                </a:schemeClr>
              </a:solidFill>
              <a:latin typeface="Times New Roman" panose="02020603050405020304" pitchFamily="18" charset="0"/>
              <a:ea typeface="华文细黑" panose="02010600040101010101" pitchFamily="2" charset="-122"/>
              <a:cs typeface="Times New Roman"/>
            </a:endParaRPr>
          </a:p>
          <a:p>
            <a:pPr defTabSz="1024078">
              <a:lnSpc>
                <a:spcPts val="3528"/>
              </a:lnSpc>
              <a:defRPr/>
            </a:pPr>
            <a:r>
              <a:rPr lang="en-US" altLang="zh-CN" sz="2200" b="1" dirty="0">
                <a:latin typeface="Times New Roman" panose="02020603050405020304" pitchFamily="18" charset="0"/>
                <a:ea typeface="华文细黑" panose="02010600040101010101" pitchFamily="2" charset="-122"/>
              </a:rPr>
              <a:t>(4)</a:t>
            </a:r>
            <a:r>
              <a:rPr lang="zh-CN" altLang="zh-CN" sz="2200" b="1" dirty="0">
                <a:latin typeface="Times New Roman" panose="02020603050405020304" pitchFamily="18" charset="0"/>
                <a:ea typeface="华文细黑" panose="02010600040101010101" pitchFamily="2" charset="-122"/>
              </a:rPr>
              <a:t>血红蛋白中不同肽链之间通过肽键连接</a:t>
            </a:r>
            <a:r>
              <a:rPr lang="en-US" altLang="zh-CN" sz="2200" b="1" dirty="0">
                <a:latin typeface="Times New Roman" panose="02020603050405020304" pitchFamily="18" charset="0"/>
                <a:ea typeface="华文细黑" panose="02010600040101010101" pitchFamily="2" charset="-122"/>
              </a:rPr>
              <a:t>(</a:t>
            </a:r>
            <a:r>
              <a:rPr lang="zh-CN" altLang="zh-CN"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endParaRPr lang="zh-CN" altLang="zh-CN" sz="2200" b="1" dirty="0">
              <a:latin typeface="Times New Roman" panose="02020603050405020304" pitchFamily="18" charset="0"/>
              <a:ea typeface="华文细黑" panose="02010600040101010101" pitchFamily="2" charset="-122"/>
            </a:endParaRPr>
          </a:p>
          <a:p>
            <a:pPr defTabSz="1024078">
              <a:lnSpc>
                <a:spcPts val="3528"/>
              </a:lnSpc>
              <a:defRPr/>
            </a:pPr>
            <a:endParaRPr lang="en-US" altLang="zh-CN" sz="2200" b="1" dirty="0">
              <a:latin typeface="Times New Roman" panose="02020603050405020304" pitchFamily="18" charset="0"/>
              <a:ea typeface="华文细黑" panose="02010600040101010101" pitchFamily="2" charset="-122"/>
            </a:endParaRPr>
          </a:p>
          <a:p>
            <a:pPr defTabSz="1024078">
              <a:lnSpc>
                <a:spcPct val="150000"/>
              </a:lnSpc>
              <a:defRPr/>
            </a:pPr>
            <a:r>
              <a:rPr lang="en-US" altLang="zh-CN" sz="2200" b="1" dirty="0">
                <a:solidFill>
                  <a:prstClr val="black"/>
                </a:solidFill>
                <a:latin typeface="Times New Roman" panose="02020603050405020304" pitchFamily="18" charset="0"/>
                <a:ea typeface="华文细黑" panose="02010600040101010101" pitchFamily="2" charset="-122"/>
              </a:rPr>
              <a:t>(5)</a:t>
            </a:r>
            <a:r>
              <a:rPr lang="zh-CN" altLang="zh-CN" sz="2200" b="1" dirty="0">
                <a:solidFill>
                  <a:prstClr val="black"/>
                </a:solidFill>
                <a:latin typeface="Times New Roman" panose="02020603050405020304" pitchFamily="18" charset="0"/>
                <a:ea typeface="华文细黑" panose="02010600040101010101" pitchFamily="2" charset="-122"/>
              </a:rPr>
              <a:t>蛋白质是生物体主要的能源物质</a:t>
            </a:r>
            <a:r>
              <a:rPr lang="en-US" altLang="zh-CN" sz="2200" b="1" dirty="0">
                <a:solidFill>
                  <a:prstClr val="black"/>
                </a:solidFill>
                <a:latin typeface="Times New Roman" panose="02020603050405020304" pitchFamily="18" charset="0"/>
                <a:ea typeface="华文细黑" panose="02010600040101010101" pitchFamily="2" charset="-122"/>
              </a:rPr>
              <a:t>(</a:t>
            </a:r>
            <a:r>
              <a:rPr lang="zh-CN" altLang="zh-CN" sz="2200" b="1" dirty="0">
                <a:solidFill>
                  <a:prstClr val="black"/>
                </a:solidFill>
                <a:latin typeface="Times New Roman" panose="02020603050405020304" pitchFamily="18" charset="0"/>
                <a:ea typeface="华文细黑" panose="02010600040101010101" pitchFamily="2" charset="-122"/>
              </a:rPr>
              <a:t>　　</a:t>
            </a:r>
            <a:r>
              <a:rPr lang="en-US" altLang="zh-CN" sz="2200" b="1" dirty="0">
                <a:solidFill>
                  <a:prstClr val="black"/>
                </a:solidFill>
                <a:latin typeface="Times New Roman" panose="02020603050405020304" pitchFamily="18" charset="0"/>
                <a:ea typeface="华文细黑" panose="02010600040101010101" pitchFamily="2" charset="-122"/>
              </a:rPr>
              <a:t>)</a:t>
            </a:r>
            <a:endParaRPr lang="zh-CN" altLang="zh-CN" sz="2200" b="1" dirty="0">
              <a:solidFill>
                <a:prstClr val="black"/>
              </a:solidFill>
              <a:latin typeface="Times New Roman" panose="02020603050405020304" pitchFamily="18" charset="0"/>
              <a:ea typeface="华文细黑" panose="02010600040101010101" pitchFamily="2" charset="-122"/>
            </a:endParaRPr>
          </a:p>
          <a:p>
            <a:pPr defTabSz="1024078">
              <a:lnSpc>
                <a:spcPts val="3528"/>
              </a:lnSpc>
              <a:defRPr/>
            </a:pPr>
            <a:endParaRPr lang="en-US" altLang="zh-CN" sz="2200" b="1" dirty="0">
              <a:latin typeface="Times New Roman" panose="02020603050405020304" pitchFamily="18" charset="0"/>
              <a:ea typeface="华文细黑" panose="02010600040101010101" pitchFamily="2" charset="-122"/>
            </a:endParaRPr>
          </a:p>
        </p:txBody>
      </p:sp>
      <p:sp>
        <p:nvSpPr>
          <p:cNvPr id="2" name="矩形 1"/>
          <p:cNvSpPr/>
          <p:nvPr/>
        </p:nvSpPr>
        <p:spPr>
          <a:xfrm>
            <a:off x="7929586" y="1071546"/>
            <a:ext cx="434635" cy="585381"/>
          </a:xfrm>
          <a:prstGeom prst="rect">
            <a:avLst/>
          </a:prstGeom>
          <a:noFill/>
        </p:spPr>
        <p:txBody>
          <a:bodyPr lIns="76800" tIns="38400" rIns="76800" bIns="38400">
            <a:spAutoFit/>
          </a:bodyPr>
          <a:lstStyle/>
          <a:p>
            <a:pPr defTabSz="1024078">
              <a:lnSpc>
                <a:spcPct val="150000"/>
              </a:lnSpc>
              <a:defRPr/>
            </a:pPr>
            <a:r>
              <a:rPr lang="en-US" altLang="zh-CN" sz="2200" b="1" kern="100" dirty="0">
                <a:solidFill>
                  <a:srgbClr val="FF0000"/>
                </a:solidFill>
                <a:latin typeface="华文细黑" panose="02010600040101010101" pitchFamily="2" charset="-122"/>
                <a:ea typeface="华文细黑" panose="02010600040101010101" pitchFamily="2" charset="-122"/>
                <a:cs typeface="Times New Roman"/>
              </a:rPr>
              <a:t>√</a:t>
            </a:r>
            <a:endParaRPr lang="zh-CN" altLang="en-US" sz="2200" b="1" kern="100" dirty="0">
              <a:solidFill>
                <a:srgbClr val="FF0000"/>
              </a:solidFill>
              <a:latin typeface="华文细黑" panose="02010600040101010101" pitchFamily="2" charset="-122"/>
              <a:ea typeface="华文细黑" panose="02010600040101010101" pitchFamily="2" charset="-122"/>
              <a:cs typeface="Times New Roman"/>
            </a:endParaRPr>
          </a:p>
        </p:txBody>
      </p:sp>
      <p:sp>
        <p:nvSpPr>
          <p:cNvPr id="4" name="矩形 3"/>
          <p:cNvSpPr/>
          <p:nvPr/>
        </p:nvSpPr>
        <p:spPr>
          <a:xfrm>
            <a:off x="7000892" y="1928802"/>
            <a:ext cx="434635" cy="585381"/>
          </a:xfrm>
          <a:prstGeom prst="rect">
            <a:avLst/>
          </a:prstGeom>
          <a:noFill/>
        </p:spPr>
        <p:txBody>
          <a:bodyPr lIns="76800" tIns="38400" rIns="76800" bIns="38400">
            <a:spAutoFit/>
          </a:bodyPr>
          <a:lstStyle/>
          <a:p>
            <a:pPr defTabSz="1024078">
              <a:lnSpc>
                <a:spcPct val="150000"/>
              </a:lnSpc>
              <a:defRPr/>
            </a:pPr>
            <a:r>
              <a:rPr lang="en-US" altLang="zh-CN" sz="2200" b="1" kern="100" dirty="0">
                <a:solidFill>
                  <a:srgbClr val="FF0000"/>
                </a:solidFill>
                <a:latin typeface="华文细黑" panose="02010600040101010101" pitchFamily="2" charset="-122"/>
                <a:ea typeface="华文细黑" panose="02010600040101010101" pitchFamily="2" charset="-122"/>
                <a:cs typeface="Times New Roman"/>
              </a:rPr>
              <a:t>×</a:t>
            </a:r>
            <a:endParaRPr lang="zh-CN" altLang="en-US" sz="2200" b="1" kern="100" dirty="0">
              <a:solidFill>
                <a:srgbClr val="FF0000"/>
              </a:solidFill>
              <a:latin typeface="华文细黑" panose="02010600040101010101" pitchFamily="2" charset="-122"/>
              <a:ea typeface="华文细黑" panose="02010600040101010101" pitchFamily="2" charset="-122"/>
              <a:cs typeface="Times New Roman"/>
            </a:endParaRPr>
          </a:p>
        </p:txBody>
      </p:sp>
      <p:sp>
        <p:nvSpPr>
          <p:cNvPr id="9" name="矩形 8"/>
          <p:cNvSpPr/>
          <p:nvPr/>
        </p:nvSpPr>
        <p:spPr>
          <a:xfrm>
            <a:off x="6715140" y="2857496"/>
            <a:ext cx="434634" cy="585381"/>
          </a:xfrm>
          <a:prstGeom prst="rect">
            <a:avLst/>
          </a:prstGeom>
          <a:noFill/>
        </p:spPr>
        <p:txBody>
          <a:bodyPr lIns="76800" tIns="38400" rIns="76800" bIns="38400">
            <a:spAutoFit/>
          </a:bodyPr>
          <a:lstStyle/>
          <a:p>
            <a:pPr defTabSz="1024078">
              <a:lnSpc>
                <a:spcPct val="150000"/>
              </a:lnSpc>
              <a:defRPr/>
            </a:pPr>
            <a:r>
              <a:rPr lang="en-US" altLang="zh-CN" sz="2200" b="1" kern="100" dirty="0">
                <a:solidFill>
                  <a:srgbClr val="FF0000"/>
                </a:solidFill>
                <a:latin typeface="华文细黑" panose="02010600040101010101" pitchFamily="2" charset="-122"/>
                <a:ea typeface="华文细黑" panose="02010600040101010101" pitchFamily="2" charset="-122"/>
                <a:cs typeface="Times New Roman"/>
              </a:rPr>
              <a:t>×</a:t>
            </a:r>
            <a:endParaRPr lang="zh-CN" altLang="en-US" sz="2200" b="1" kern="100" dirty="0">
              <a:solidFill>
                <a:srgbClr val="FF0000"/>
              </a:solidFill>
              <a:latin typeface="华文细黑" panose="02010600040101010101" pitchFamily="2" charset="-122"/>
              <a:ea typeface="华文细黑" panose="02010600040101010101" pitchFamily="2" charset="-122"/>
              <a:cs typeface="Times New Roman"/>
            </a:endParaRPr>
          </a:p>
        </p:txBody>
      </p:sp>
      <p:sp>
        <p:nvSpPr>
          <p:cNvPr id="10" name="矩形 9"/>
          <p:cNvSpPr/>
          <p:nvPr/>
        </p:nvSpPr>
        <p:spPr>
          <a:xfrm>
            <a:off x="5643570" y="3714752"/>
            <a:ext cx="434634" cy="585381"/>
          </a:xfrm>
          <a:prstGeom prst="rect">
            <a:avLst/>
          </a:prstGeom>
          <a:noFill/>
        </p:spPr>
        <p:txBody>
          <a:bodyPr lIns="76800" tIns="38400" rIns="76800" bIns="38400">
            <a:spAutoFit/>
          </a:bodyPr>
          <a:lstStyle/>
          <a:p>
            <a:pPr defTabSz="1024078">
              <a:lnSpc>
                <a:spcPct val="150000"/>
              </a:lnSpc>
              <a:defRPr/>
            </a:pPr>
            <a:r>
              <a:rPr lang="en-US" altLang="zh-CN" sz="2200" b="1" kern="100" dirty="0">
                <a:solidFill>
                  <a:srgbClr val="FF0000"/>
                </a:solidFill>
                <a:latin typeface="华文细黑" panose="02010600040101010101" pitchFamily="2" charset="-122"/>
                <a:ea typeface="华文细黑" panose="02010600040101010101" pitchFamily="2" charset="-122"/>
                <a:cs typeface="Times New Roman"/>
              </a:rPr>
              <a:t>×</a:t>
            </a:r>
            <a:endParaRPr lang="zh-CN" altLang="en-US" sz="2200" b="1" kern="100" dirty="0">
              <a:solidFill>
                <a:srgbClr val="FF0000"/>
              </a:solidFill>
              <a:latin typeface="华文细黑" panose="02010600040101010101" pitchFamily="2" charset="-122"/>
              <a:ea typeface="华文细黑" panose="02010600040101010101" pitchFamily="2" charset="-122"/>
              <a:cs typeface="Times New Roman"/>
            </a:endParaRPr>
          </a:p>
        </p:txBody>
      </p:sp>
      <p:sp>
        <p:nvSpPr>
          <p:cNvPr id="15" name="矩形 14"/>
          <p:cNvSpPr/>
          <p:nvPr/>
        </p:nvSpPr>
        <p:spPr>
          <a:xfrm>
            <a:off x="0" y="119035"/>
            <a:ext cx="1655184" cy="60945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anchor="ctr"/>
          <a:lstStyle/>
          <a:p>
            <a:pPr algn="ctr" defTabSz="1024078">
              <a:defRPr/>
            </a:pPr>
            <a:endParaRPr lang="zh-CN" altLang="en-US" dirty="0"/>
          </a:p>
        </p:txBody>
      </p:sp>
      <p:sp>
        <p:nvSpPr>
          <p:cNvPr id="16" name="矩形 15"/>
          <p:cNvSpPr/>
          <p:nvPr/>
        </p:nvSpPr>
        <p:spPr>
          <a:xfrm>
            <a:off x="-248873" y="25394"/>
            <a:ext cx="2213660" cy="657378"/>
          </a:xfrm>
          <a:prstGeom prst="rect">
            <a:avLst/>
          </a:prstGeom>
        </p:spPr>
        <p:txBody>
          <a:bodyPr lIns="102382" tIns="51190" rIns="102382" bIns="51190">
            <a:spAutoFit/>
          </a:bodyPr>
          <a:lstStyle/>
          <a:p>
            <a:pPr algn="ctr" defTabSz="1024078">
              <a:lnSpc>
                <a:spcPct val="150000"/>
              </a:lnSpc>
              <a:tabLst>
                <a:tab pos="1587932" algn="l"/>
              </a:tabLst>
              <a:defRPr/>
            </a:pPr>
            <a:r>
              <a:rPr lang="zh-CN" altLang="en-US" sz="2400" b="1" kern="100" dirty="0">
                <a:solidFill>
                  <a:schemeClr val="bg1"/>
                </a:solidFill>
                <a:latin typeface="+mj-ea"/>
                <a:ea typeface="+mj-ea"/>
                <a:cs typeface="Courier New"/>
              </a:rPr>
              <a:t>诊断与思考</a:t>
            </a:r>
            <a:endParaRPr lang="zh-CN" altLang="zh-CN" sz="2400" b="1" kern="100" dirty="0">
              <a:solidFill>
                <a:schemeClr val="bg1"/>
              </a:solidFill>
              <a:latin typeface="+mj-ea"/>
              <a:ea typeface="+mj-ea"/>
              <a:cs typeface="Courier New"/>
            </a:endParaRPr>
          </a:p>
        </p:txBody>
      </p:sp>
      <p:sp>
        <p:nvSpPr>
          <p:cNvPr id="19" name="矩形 18"/>
          <p:cNvSpPr/>
          <p:nvPr/>
        </p:nvSpPr>
        <p:spPr>
          <a:xfrm>
            <a:off x="4714876" y="4643446"/>
            <a:ext cx="434634" cy="585381"/>
          </a:xfrm>
          <a:prstGeom prst="rect">
            <a:avLst/>
          </a:prstGeom>
          <a:noFill/>
        </p:spPr>
        <p:txBody>
          <a:bodyPr lIns="76800" tIns="38400" rIns="76800" bIns="38400">
            <a:spAutoFit/>
          </a:bodyPr>
          <a:lstStyle/>
          <a:p>
            <a:pPr defTabSz="1024078">
              <a:lnSpc>
                <a:spcPct val="150000"/>
              </a:lnSpc>
              <a:defRPr/>
            </a:pPr>
            <a:r>
              <a:rPr lang="en-US" altLang="zh-CN" sz="2200" b="1" kern="100" dirty="0">
                <a:solidFill>
                  <a:srgbClr val="FF0000"/>
                </a:solidFill>
                <a:latin typeface="华文细黑" panose="02010600040101010101" pitchFamily="2" charset="-122"/>
                <a:ea typeface="华文细黑" panose="02010600040101010101" pitchFamily="2" charset="-122"/>
                <a:cs typeface="Times New Roman"/>
              </a:rPr>
              <a:t>×</a:t>
            </a:r>
            <a:endParaRPr lang="zh-CN" altLang="en-US" sz="2200" b="1" kern="100" dirty="0">
              <a:solidFill>
                <a:srgbClr val="FF0000"/>
              </a:solidFill>
              <a:latin typeface="华文细黑" panose="02010600040101010101" pitchFamily="2" charset="-122"/>
              <a:ea typeface="华文细黑" panose="02010600040101010101" pitchFamily="2" charset="-122"/>
              <a:cs typeface="Times New Roman"/>
            </a:endParaRPr>
          </a:p>
        </p:txBody>
      </p:sp>
      <p:sp>
        <p:nvSpPr>
          <p:cNvPr id="20" name="矩形 19"/>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2" name="圆角矩形 21"/>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linds(horizontal)">
                                      <p:cBhvr>
                                        <p:cTn id="27" dur="500"/>
                                        <p:tgtEl>
                                          <p:spTgt spid="19"/>
                                        </p:tgtEl>
                                      </p:cBhvr>
                                    </p:animEffect>
                                  </p:childTnLst>
                                </p:cTn>
                              </p:par>
                              <p:par>
                                <p:cTn id="28" presetID="10" presetClass="exit" presetSubtype="0" fill="hold" grpId="1" nodeType="withEffect">
                                  <p:stCondLst>
                                    <p:cond delay="0"/>
                                  </p:stCondLst>
                                  <p:childTnLst>
                                    <p:animEffect transition="out" filter="fade">
                                      <p:cBhvr>
                                        <p:cTn id="29" dur="500"/>
                                        <p:tgtEl>
                                          <p:spTgt spid="2"/>
                                        </p:tgtEl>
                                      </p:cBhvr>
                                    </p:animEffect>
                                    <p:set>
                                      <p:cBhvr>
                                        <p:cTn id="30" dur="1" fill="hold">
                                          <p:stCondLst>
                                            <p:cond delay="499"/>
                                          </p:stCondLst>
                                        </p:cTn>
                                        <p:tgtEl>
                                          <p:spTgt spid="2"/>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4"/>
                                        </p:tgtEl>
                                      </p:cBhvr>
                                    </p:animEffect>
                                    <p:set>
                                      <p:cBhvr>
                                        <p:cTn id="33" dur="1" fill="hold">
                                          <p:stCondLst>
                                            <p:cond delay="499"/>
                                          </p:stCondLst>
                                        </p:cTn>
                                        <p:tgtEl>
                                          <p:spTgt spid="4"/>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9"/>
                                        </p:tgtEl>
                                      </p:cBhvr>
                                    </p:animEffect>
                                    <p:set>
                                      <p:cBhvr>
                                        <p:cTn id="36" dur="1" fill="hold">
                                          <p:stCondLst>
                                            <p:cond delay="499"/>
                                          </p:stCondLst>
                                        </p:cTn>
                                        <p:tgtEl>
                                          <p:spTgt spid="9"/>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10"/>
                                        </p:tgtEl>
                                      </p:cBhvr>
                                    </p:animEffect>
                                    <p:set>
                                      <p:cBhvr>
                                        <p:cTn id="39" dur="1" fill="hold">
                                          <p:stCondLst>
                                            <p:cond delay="499"/>
                                          </p:stCondLst>
                                        </p:cTn>
                                        <p:tgtEl>
                                          <p:spTgt spid="10"/>
                                        </p:tgtEl>
                                        <p:attrNameLst>
                                          <p:attrName>style.visibility</p:attrName>
                                        </p:attrNameLst>
                                      </p:cBhvr>
                                      <p:to>
                                        <p:strVal val="hidden"/>
                                      </p:to>
                                    </p:set>
                                  </p:childTnLst>
                                </p:cTn>
                              </p:par>
                              <p:par>
                                <p:cTn id="40" presetID="10" presetClass="exit" presetSubtype="0" fill="hold" grpId="1" nodeType="withEffect">
                                  <p:stCondLst>
                                    <p:cond delay="0"/>
                                  </p:stCondLst>
                                  <p:childTnLst>
                                    <p:animEffect transition="out" filter="fade">
                                      <p:cBhvr>
                                        <p:cTn id="41" dur="500"/>
                                        <p:tgtEl>
                                          <p:spTgt spid="19"/>
                                        </p:tgtEl>
                                      </p:cBhvr>
                                    </p:animEffect>
                                    <p:set>
                                      <p:cBhvr>
                                        <p:cTn id="4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2" grpId="0"/>
      <p:bldP spid="2" grpId="1"/>
      <p:bldP spid="4" grpId="0"/>
      <p:bldP spid="4" grpId="1"/>
      <p:bldP spid="9" grpId="0"/>
      <p:bldP spid="9" grpId="1"/>
      <p:bldP spid="10" grpId="0"/>
      <p:bldP spid="10" grpId="1"/>
      <p:bldP spid="19" grpId="0"/>
      <p:bldP spid="19"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矩形 1"/>
          <p:cNvSpPr>
            <a:spLocks noChangeArrowheads="1"/>
          </p:cNvSpPr>
          <p:nvPr/>
        </p:nvSpPr>
        <p:spPr bwMode="auto">
          <a:xfrm>
            <a:off x="304840" y="-458681"/>
            <a:ext cx="8480735" cy="4648032"/>
          </a:xfrm>
          <a:prstGeom prst="rect">
            <a:avLst/>
          </a:prstGeom>
          <a:noFill/>
          <a:ln w="9525">
            <a:noFill/>
            <a:miter lim="800000"/>
            <a:headEnd/>
            <a:tailEnd/>
          </a:ln>
        </p:spPr>
        <p:txBody>
          <a:bodyPr lIns="76800" tIns="38400" rIns="76800" bIns="38400">
            <a:spAutoFit/>
          </a:bodyPr>
          <a:lstStyle/>
          <a:p>
            <a:pPr>
              <a:lnSpc>
                <a:spcPct val="150000"/>
              </a:lnSpc>
            </a:pPr>
            <a:endParaRPr lang="en-US" altLang="zh-CN" sz="2200" b="1" dirty="0">
              <a:latin typeface="Times New Roman" pitchFamily="18" charset="0"/>
              <a:ea typeface="华文细黑" pitchFamily="2" charset="-122"/>
            </a:endParaRPr>
          </a:p>
          <a:p>
            <a:pPr>
              <a:lnSpc>
                <a:spcPct val="150000"/>
              </a:lnSpc>
            </a:pPr>
            <a:endParaRPr lang="en-US" altLang="zh-CN" sz="2200" b="1" dirty="0">
              <a:latin typeface="Times New Roman" pitchFamily="18" charset="0"/>
              <a:ea typeface="华文细黑" pitchFamily="2" charset="-122"/>
            </a:endParaRPr>
          </a:p>
          <a:p>
            <a:pPr>
              <a:lnSpc>
                <a:spcPct val="150000"/>
              </a:lnSpc>
            </a:pPr>
            <a:r>
              <a:rPr lang="en-US" altLang="zh-CN" sz="2200" b="1" dirty="0">
                <a:latin typeface="Times New Roman" pitchFamily="18" charset="0"/>
                <a:ea typeface="华文细黑" pitchFamily="2" charset="-122"/>
              </a:rPr>
              <a:t>2.</a:t>
            </a:r>
            <a:r>
              <a:rPr lang="zh-CN" altLang="zh-CN" sz="2200" b="1" dirty="0">
                <a:latin typeface="Times New Roman" pitchFamily="18" charset="0"/>
                <a:ea typeface="华文细黑" pitchFamily="2" charset="-122"/>
              </a:rPr>
              <a:t>氨基酸种类和数目相同的蛋白质是同一种蛋白质吗？为什么</a:t>
            </a:r>
            <a:r>
              <a:rPr lang="zh-CN" altLang="zh-CN" sz="2200" b="1" dirty="0" smtClean="0">
                <a:latin typeface="Times New Roman" pitchFamily="18" charset="0"/>
                <a:ea typeface="华文细黑" pitchFamily="2" charset="-122"/>
              </a:rPr>
              <a:t>？</a:t>
            </a:r>
            <a:endParaRPr lang="en-US" altLang="zh-CN" sz="2200" b="1" dirty="0" smtClean="0">
              <a:latin typeface="Times New Roman" pitchFamily="18" charset="0"/>
              <a:ea typeface="华文细黑" pitchFamily="2" charset="-122"/>
            </a:endParaRPr>
          </a:p>
          <a:p>
            <a:pPr>
              <a:lnSpc>
                <a:spcPct val="150000"/>
              </a:lnSpc>
            </a:pPr>
            <a:endParaRPr lang="en-US" altLang="zh-CN" sz="2200" b="1" dirty="0" smtClean="0">
              <a:latin typeface="Times New Roman" pitchFamily="18" charset="0"/>
              <a:ea typeface="华文细黑" pitchFamily="2" charset="-122"/>
            </a:endParaRPr>
          </a:p>
          <a:p>
            <a:pPr>
              <a:lnSpc>
                <a:spcPct val="150000"/>
              </a:lnSpc>
            </a:pPr>
            <a:endParaRPr lang="zh-CN" altLang="zh-CN" sz="2200" b="1" dirty="0">
              <a:latin typeface="Times New Roman" pitchFamily="18" charset="0"/>
              <a:ea typeface="华文细黑" pitchFamily="2" charset="-122"/>
            </a:endParaRPr>
          </a:p>
          <a:p>
            <a:pPr>
              <a:lnSpc>
                <a:spcPct val="150000"/>
              </a:lnSpc>
            </a:pPr>
            <a:endParaRPr lang="en-US" altLang="zh-CN" sz="2200" b="1" dirty="0">
              <a:latin typeface="Times New Roman" pitchFamily="18" charset="0"/>
              <a:ea typeface="华文细黑" pitchFamily="2" charset="-122"/>
            </a:endParaRPr>
          </a:p>
          <a:p>
            <a:pPr>
              <a:lnSpc>
                <a:spcPct val="150000"/>
              </a:lnSpc>
            </a:pPr>
            <a:r>
              <a:rPr lang="en-US" altLang="zh-CN" sz="2200" b="1" dirty="0">
                <a:latin typeface="Times New Roman" pitchFamily="18" charset="0"/>
                <a:ea typeface="华文细黑" pitchFamily="2" charset="-122"/>
              </a:rPr>
              <a:t>3.</a:t>
            </a:r>
            <a:r>
              <a:rPr lang="zh-CN" altLang="zh-CN" sz="2200" b="1" dirty="0">
                <a:latin typeface="Times New Roman" pitchFamily="18" charset="0"/>
                <a:ea typeface="华文细黑" pitchFamily="2" charset="-122"/>
              </a:rPr>
              <a:t>蛋白质在核糖体中合成后已具有正常的生理功能吗？</a:t>
            </a:r>
          </a:p>
          <a:p>
            <a:pPr>
              <a:lnSpc>
                <a:spcPct val="150000"/>
              </a:lnSpc>
            </a:pPr>
            <a:endParaRPr lang="en-US" altLang="zh-CN" sz="2200" b="1" dirty="0">
              <a:latin typeface="Times New Roman" pitchFamily="18" charset="0"/>
              <a:ea typeface="华文细黑" pitchFamily="2" charset="-122"/>
            </a:endParaRPr>
          </a:p>
          <a:p>
            <a:pPr>
              <a:lnSpc>
                <a:spcPct val="150000"/>
              </a:lnSpc>
            </a:pPr>
            <a:endParaRPr lang="zh-CN" altLang="zh-CN" sz="2200" b="1" dirty="0">
              <a:latin typeface="Times New Roman" pitchFamily="18" charset="0"/>
              <a:ea typeface="华文细黑" pitchFamily="2" charset="-122"/>
            </a:endParaRPr>
          </a:p>
        </p:txBody>
      </p:sp>
      <p:sp>
        <p:nvSpPr>
          <p:cNvPr id="5" name="TextBox 4"/>
          <p:cNvSpPr txBox="1">
            <a:spLocks noChangeArrowheads="1"/>
          </p:cNvSpPr>
          <p:nvPr/>
        </p:nvSpPr>
        <p:spPr bwMode="auto">
          <a:xfrm>
            <a:off x="214282" y="3071810"/>
            <a:ext cx="8209237" cy="1031529"/>
          </a:xfrm>
          <a:prstGeom prst="rect">
            <a:avLst/>
          </a:prstGeom>
          <a:noFill/>
          <a:ln w="9525">
            <a:noFill/>
            <a:miter lim="800000"/>
            <a:headEnd/>
            <a:tailEnd/>
          </a:ln>
        </p:spPr>
        <p:txBody>
          <a:bodyPr lIns="76800" tIns="38400" rIns="76800" bIns="38400">
            <a:spAutoFit/>
          </a:bodyPr>
          <a:lstStyle/>
          <a:p>
            <a:pPr>
              <a:lnSpc>
                <a:spcPct val="150000"/>
              </a:lnSpc>
            </a:pPr>
            <a:r>
              <a:rPr lang="zh-CN" altLang="zh-CN" sz="2200" b="1" dirty="0">
                <a:solidFill>
                  <a:srgbClr val="0000FF"/>
                </a:solidFill>
                <a:latin typeface="华文细黑" pitchFamily="2" charset="-122"/>
                <a:ea typeface="华文细黑" pitchFamily="2" charset="-122"/>
                <a:cs typeface="Times New Roman" pitchFamily="18" charset="0"/>
              </a:rPr>
              <a:t>提示　对</a:t>
            </a:r>
            <a:r>
              <a:rPr lang="zh-CN" altLang="zh-CN" sz="2200" b="1" dirty="0" smtClean="0">
                <a:solidFill>
                  <a:srgbClr val="0000FF"/>
                </a:solidFill>
                <a:latin typeface="华文细黑" pitchFamily="2" charset="-122"/>
                <a:ea typeface="华文细黑" pitchFamily="2" charset="-122"/>
                <a:cs typeface="Times New Roman" pitchFamily="18" charset="0"/>
              </a:rPr>
              <a:t>分泌</a:t>
            </a:r>
            <a:r>
              <a:rPr lang="zh-CN" altLang="zh-CN" sz="2200" b="1" dirty="0">
                <a:solidFill>
                  <a:srgbClr val="0000FF"/>
                </a:solidFill>
                <a:latin typeface="华文细黑" pitchFamily="2" charset="-122"/>
                <a:ea typeface="华文细黑" pitchFamily="2" charset="-122"/>
                <a:cs typeface="Times New Roman" pitchFamily="18" charset="0"/>
              </a:rPr>
              <a:t>蛋白来说不具有，还需内质网、高尔基体的加工和修饰。</a:t>
            </a:r>
          </a:p>
        </p:txBody>
      </p:sp>
      <p:sp>
        <p:nvSpPr>
          <p:cNvPr id="14" name="TextBox 13"/>
          <p:cNvSpPr txBox="1">
            <a:spLocks noChangeArrowheads="1"/>
          </p:cNvSpPr>
          <p:nvPr/>
        </p:nvSpPr>
        <p:spPr bwMode="auto">
          <a:xfrm>
            <a:off x="428596" y="5143512"/>
            <a:ext cx="6429420" cy="585381"/>
          </a:xfrm>
          <a:prstGeom prst="rect">
            <a:avLst/>
          </a:prstGeom>
          <a:noFill/>
          <a:ln w="9525">
            <a:noFill/>
            <a:miter lim="800000"/>
            <a:headEnd/>
            <a:tailEnd/>
          </a:ln>
        </p:spPr>
        <p:txBody>
          <a:bodyPr wrap="square" lIns="76800" tIns="38400" rIns="76800" bIns="38400">
            <a:spAutoFit/>
          </a:bodyPr>
          <a:lstStyle/>
          <a:p>
            <a:pPr>
              <a:lnSpc>
                <a:spcPct val="150000"/>
              </a:lnSpc>
            </a:pPr>
            <a:r>
              <a:rPr lang="zh-CN" altLang="zh-CN" sz="2200" b="1" dirty="0">
                <a:solidFill>
                  <a:srgbClr val="0000FF"/>
                </a:solidFill>
                <a:latin typeface="华文细黑" pitchFamily="2" charset="-122"/>
                <a:ea typeface="华文细黑" pitchFamily="2" charset="-122"/>
                <a:cs typeface="Times New Roman" pitchFamily="18" charset="0"/>
              </a:rPr>
              <a:t>提示　改变，蛋白质的结构决定其功能</a:t>
            </a:r>
            <a:r>
              <a:rPr lang="zh-CN" altLang="zh-CN" sz="2200" b="1" dirty="0" smtClean="0">
                <a:solidFill>
                  <a:srgbClr val="0000FF"/>
                </a:solidFill>
                <a:latin typeface="华文细黑" pitchFamily="2" charset="-122"/>
                <a:ea typeface="华文细黑" pitchFamily="2" charset="-122"/>
                <a:cs typeface="Times New Roman" pitchFamily="18" charset="0"/>
              </a:rPr>
              <a:t>。</a:t>
            </a:r>
            <a:r>
              <a:rPr lang="zh-CN" altLang="en-US" sz="2200" b="1" dirty="0" smtClean="0">
                <a:solidFill>
                  <a:srgbClr val="0000FF"/>
                </a:solidFill>
                <a:latin typeface="华文细黑" pitchFamily="2" charset="-122"/>
                <a:ea typeface="华文细黑" pitchFamily="2" charset="-122"/>
                <a:cs typeface="Times New Roman" pitchFamily="18" charset="0"/>
              </a:rPr>
              <a:t>变性</a:t>
            </a:r>
            <a:endParaRPr lang="zh-CN" altLang="zh-CN" sz="2200" b="1" dirty="0">
              <a:solidFill>
                <a:srgbClr val="0000FF"/>
              </a:solidFill>
              <a:latin typeface="华文细黑" pitchFamily="2" charset="-122"/>
              <a:ea typeface="华文细黑" pitchFamily="2" charset="-122"/>
              <a:cs typeface="Times New Roman" pitchFamily="18" charset="0"/>
            </a:endParaRPr>
          </a:p>
        </p:txBody>
      </p:sp>
      <p:sp>
        <p:nvSpPr>
          <p:cNvPr id="17" name="TextBox 16"/>
          <p:cNvSpPr txBox="1">
            <a:spLocks noChangeArrowheads="1"/>
          </p:cNvSpPr>
          <p:nvPr/>
        </p:nvSpPr>
        <p:spPr bwMode="auto">
          <a:xfrm>
            <a:off x="285720" y="1357298"/>
            <a:ext cx="8331888" cy="1093213"/>
          </a:xfrm>
          <a:prstGeom prst="rect">
            <a:avLst/>
          </a:prstGeom>
          <a:noFill/>
          <a:ln w="9525">
            <a:noFill/>
            <a:miter lim="800000"/>
            <a:headEnd/>
            <a:tailEnd/>
          </a:ln>
        </p:spPr>
        <p:txBody>
          <a:bodyPr lIns="76800" tIns="38400" rIns="76800" bIns="38400">
            <a:spAutoFit/>
          </a:bodyPr>
          <a:lstStyle/>
          <a:p>
            <a:pPr>
              <a:lnSpc>
                <a:spcPct val="150000"/>
              </a:lnSpc>
            </a:pPr>
            <a:r>
              <a:rPr lang="zh-CN" altLang="zh-CN" sz="2200" b="1" dirty="0">
                <a:solidFill>
                  <a:srgbClr val="0000FF"/>
                </a:solidFill>
                <a:latin typeface="华文细黑" pitchFamily="2" charset="-122"/>
                <a:ea typeface="华文细黑" pitchFamily="2" charset="-122"/>
                <a:cs typeface="Times New Roman" pitchFamily="18" charset="0"/>
              </a:rPr>
              <a:t>提示　不是；还决定于多肽链中氨基酸的排列顺序和多肽链形成的空间结构。</a:t>
            </a:r>
          </a:p>
        </p:txBody>
      </p:sp>
      <p:sp>
        <p:nvSpPr>
          <p:cNvPr id="8" name="矩形 7"/>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a:hlinkClick r:id="rId2" action="ppaction://hlinksldjump"/>
          </p:cNvPr>
          <p:cNvSpPr/>
          <p:nvPr/>
        </p:nvSpPr>
        <p:spPr>
          <a:xfrm>
            <a:off x="8537893" y="6656434"/>
            <a:ext cx="606107" cy="20156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0000CC"/>
                </a:solidFill>
                <a:latin typeface="黑体" pitchFamily="49" charset="-122"/>
              </a:rPr>
              <a:t>返回</a:t>
            </a:r>
          </a:p>
        </p:txBody>
      </p:sp>
      <p:sp>
        <p:nvSpPr>
          <p:cNvPr id="11" name="圆角矩形 10"/>
          <p:cNvSpPr/>
          <p:nvPr/>
        </p:nvSpPr>
        <p:spPr>
          <a:xfrm>
            <a:off x="7759123" y="6659608"/>
            <a:ext cx="606107" cy="199979"/>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答案</a:t>
            </a:r>
          </a:p>
        </p:txBody>
      </p:sp>
      <p:sp>
        <p:nvSpPr>
          <p:cNvPr id="9" name="矩形 8"/>
          <p:cNvSpPr/>
          <p:nvPr/>
        </p:nvSpPr>
        <p:spPr>
          <a:xfrm>
            <a:off x="357158" y="4357694"/>
            <a:ext cx="7429552" cy="830997"/>
          </a:xfrm>
          <a:prstGeom prst="rect">
            <a:avLst/>
          </a:prstGeom>
        </p:spPr>
        <p:txBody>
          <a:bodyPr wrap="square">
            <a:spAutoFit/>
          </a:bodyPr>
          <a:lstStyle/>
          <a:p>
            <a:r>
              <a:rPr lang="en-US" altLang="zh-CN" sz="2400" b="1" dirty="0" smtClean="0">
                <a:latin typeface="Times New Roman" pitchFamily="18" charset="0"/>
                <a:ea typeface="华文细黑" pitchFamily="2" charset="-122"/>
              </a:rPr>
              <a:t>4.</a:t>
            </a:r>
            <a:r>
              <a:rPr lang="zh-CN" altLang="zh-CN" sz="2400" b="1" dirty="0" smtClean="0">
                <a:latin typeface="Times New Roman" pitchFamily="18" charset="0"/>
                <a:ea typeface="华文细黑" pitchFamily="2" charset="-122"/>
              </a:rPr>
              <a:t>蛋白质肽链的盘曲和折叠被解开时，其特定功能是否发生改变，为什么？</a:t>
            </a:r>
            <a:endParaRPr lang="zh-CN" altLang="en-US" sz="24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17"/>
                                        </p:tgtEl>
                                      </p:cBhvr>
                                    </p:animEffect>
                                    <p:set>
                                      <p:cBhvr>
                                        <p:cTn id="22" dur="1" fill="hold">
                                          <p:stCondLst>
                                            <p:cond delay="499"/>
                                          </p:stCondLst>
                                        </p:cTn>
                                        <p:tgtEl>
                                          <p:spTgt spid="17"/>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14"/>
                                        </p:tgtEl>
                                      </p:cBhvr>
                                    </p:animEffect>
                                    <p:set>
                                      <p:cBhvr>
                                        <p:cTn id="2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5" grpId="0"/>
      <p:bldP spid="5" grpId="1"/>
      <p:bldP spid="14" grpId="0"/>
      <p:bldP spid="14" grpId="1"/>
      <p:bldP spid="17" grpId="0"/>
      <p:bldP spid="1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0" y="0"/>
            <a:ext cx="8171804" cy="162525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3441" kern="0" spc="26483" dirty="0" smtClean="0">
                <a:solidFill>
                  <a:srgbClr val="000000"/>
                </a:solidFill>
                <a:latin typeface="Times New Roman" pitchFamily="65" charset="-122"/>
                <a:ea typeface="宋体" pitchFamily="65" charset="-122"/>
              </a:rPr>
              <a:t> </a:t>
            </a:r>
            <a:r>
              <a:rPr lang="zh-CN" altLang="en-US" sz="2012" kern="0" dirty="0" smtClean="0">
                <a:solidFill>
                  <a:srgbClr val="000000"/>
                </a:solidFill>
                <a:latin typeface="Times New Roman" pitchFamily="65" charset="-122"/>
                <a:ea typeface="宋体" pitchFamily="65" charset="-122"/>
              </a:rPr>
              <a:t>。</a:t>
            </a:r>
            <a:endParaRPr lang="zh-CN" altLang="en-US" dirty="0"/>
          </a:p>
          <a:p>
            <a:pPr marL="0" indent="0" eaLnBrk="0" latinLnBrk="1" hangingPunct="0">
              <a:lnSpc>
                <a:spcPct val="150000"/>
              </a:lnSpc>
              <a:spcBef>
                <a:spcPts val="0"/>
              </a:spcBef>
              <a:buNone/>
            </a:pPr>
            <a:r>
              <a:rPr lang="zh-CN" altLang="en-US" sz="3600" b="1" kern="0" dirty="0" smtClean="0">
                <a:solidFill>
                  <a:srgbClr val="FF0000"/>
                </a:solidFill>
                <a:latin typeface="Times New Roman" pitchFamily="65" charset="-122"/>
                <a:ea typeface="宋体" pitchFamily="65" charset="-122"/>
              </a:rPr>
              <a:t>突破</a:t>
            </a:r>
            <a:r>
              <a:rPr lang="zh-CN" altLang="en-US" sz="2012" kern="0" dirty="0" smtClean="0">
                <a:solidFill>
                  <a:srgbClr val="000000"/>
                </a:solidFill>
                <a:latin typeface="Times New Roman" pitchFamily="65" charset="-122"/>
                <a:ea typeface="宋体" pitchFamily="65" charset="-122"/>
              </a:rPr>
              <a:t>熟记</a:t>
            </a:r>
            <a:r>
              <a:rPr lang="zh-CN" altLang="en-US" sz="2012" kern="0" dirty="0" smtClean="0">
                <a:solidFill>
                  <a:srgbClr val="000000"/>
                </a:solidFill>
                <a:latin typeface="Times New Roman" pitchFamily="65" charset="-122"/>
                <a:ea typeface="宋体" pitchFamily="65" charset="-122"/>
              </a:rPr>
              <a:t>蛋白质结构多样性的四个原因和蛋白质五种功能</a:t>
            </a:r>
            <a:endParaRPr lang="zh-CN" altLang="en-US" dirty="0"/>
          </a:p>
        </p:txBody>
      </p:sp>
      <p:pic>
        <p:nvPicPr>
          <p:cNvPr id="4" name="图片 4" descr="textimage34.jpeg"/>
          <p:cNvPicPr>
            <a:picLocks noChangeAspect="1"/>
          </p:cNvPicPr>
          <p:nvPr/>
        </p:nvPicPr>
        <p:blipFill>
          <a:blip r:embed="rId4"/>
          <a:stretch>
            <a:fillRect/>
          </a:stretch>
        </p:blipFill>
        <p:spPr>
          <a:xfrm>
            <a:off x="714348" y="2000240"/>
            <a:ext cx="7980102" cy="4363894"/>
          </a:xfrm>
          <a:prstGeom prst="rect">
            <a:avLst/>
          </a:prstGeom>
        </p:spPr>
      </p:pic>
    </p:spTree>
    <p:custDataLst>
      <p:custData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244111" y="880860"/>
            <a:ext cx="8727226" cy="4166030"/>
          </a:xfrm>
          <a:prstGeom prst="rect">
            <a:avLst/>
          </a:prstGeom>
          <a:noFill/>
        </p:spPr>
        <p:txBody>
          <a:bodyPr lIns="102382" tIns="51190" rIns="102382" bIns="51190">
            <a:spAutoFit/>
          </a:bodyPr>
          <a:lstStyle/>
          <a:p>
            <a:pPr algn="just">
              <a:lnSpc>
                <a:spcPct val="150000"/>
              </a:lnSpc>
            </a:pPr>
            <a:r>
              <a:rPr lang="en-US" altLang="zh-CN" sz="2200" b="1" dirty="0">
                <a:latin typeface="Times New Roman" pitchFamily="18" charset="0"/>
                <a:ea typeface="华文细黑" pitchFamily="2" charset="-122"/>
                <a:cs typeface="Courier New"/>
              </a:rPr>
              <a:t>1</a:t>
            </a:r>
            <a:r>
              <a:rPr lang="en-US" altLang="zh-CN" sz="2200" b="1" dirty="0">
                <a:latin typeface="Times New Roman" pitchFamily="18" charset="0"/>
                <a:ea typeface="华文细黑" pitchFamily="2" charset="-122"/>
                <a:cs typeface="Times New Roman" pitchFamily="18" charset="0"/>
              </a:rPr>
              <a:t>.</a:t>
            </a:r>
            <a:r>
              <a:rPr lang="zh-CN" altLang="zh-CN" sz="2200" b="1" dirty="0">
                <a:latin typeface="Times New Roman" pitchFamily="18" charset="0"/>
                <a:ea typeface="华文细黑" pitchFamily="2" charset="-122"/>
                <a:cs typeface="Times New Roman" pitchFamily="18" charset="0"/>
              </a:rPr>
              <a:t>关于生物体内氨基酸的叙述，正确的是</a:t>
            </a:r>
            <a:r>
              <a:rPr lang="en-US" altLang="zh-CN" sz="2200" b="1" dirty="0">
                <a:latin typeface="Times New Roman" pitchFamily="18" charset="0"/>
                <a:ea typeface="华文细黑" pitchFamily="2" charset="-122"/>
                <a:cs typeface="Courier New"/>
              </a:rPr>
              <a:t>(</a:t>
            </a:r>
            <a:r>
              <a:rPr lang="zh-CN" altLang="zh-CN" sz="2200" b="1" dirty="0">
                <a:latin typeface="Times New Roman" pitchFamily="18" charset="0"/>
                <a:ea typeface="华文细黑" pitchFamily="2" charset="-122"/>
                <a:cs typeface="Times New Roman" pitchFamily="18" charset="0"/>
              </a:rPr>
              <a:t>　　</a:t>
            </a:r>
            <a:r>
              <a:rPr lang="en-US" altLang="zh-CN" sz="2200" b="1" dirty="0">
                <a:latin typeface="Times New Roman" pitchFamily="18" charset="0"/>
                <a:ea typeface="华文细黑" pitchFamily="2" charset="-122"/>
                <a:cs typeface="Courier New"/>
              </a:rPr>
              <a:t>)</a:t>
            </a:r>
            <a:endParaRPr lang="zh-CN" altLang="zh-CN" sz="2200" b="1" dirty="0">
              <a:latin typeface="Times New Roman" pitchFamily="18" charset="0"/>
              <a:ea typeface="华文细黑" pitchFamily="2" charset="-122"/>
              <a:cs typeface="Courier New"/>
            </a:endParaRPr>
          </a:p>
          <a:p>
            <a:pPr algn="just">
              <a:lnSpc>
                <a:spcPct val="150000"/>
              </a:lnSpc>
            </a:pPr>
            <a:r>
              <a:rPr lang="en-US" altLang="zh-CN" sz="2200" b="1" dirty="0">
                <a:latin typeface="Times New Roman" pitchFamily="18" charset="0"/>
                <a:ea typeface="华文细黑" pitchFamily="2" charset="-122"/>
                <a:cs typeface="Courier New"/>
              </a:rPr>
              <a:t>A</a:t>
            </a:r>
            <a:r>
              <a:rPr lang="en-US" altLang="zh-CN" sz="2200" b="1" dirty="0">
                <a:latin typeface="Times New Roman" pitchFamily="18" charset="0"/>
                <a:ea typeface="华文细黑" pitchFamily="2" charset="-122"/>
                <a:cs typeface="Times New Roman" pitchFamily="18" charset="0"/>
              </a:rPr>
              <a:t>.</a:t>
            </a:r>
            <a:r>
              <a:rPr lang="zh-CN" altLang="zh-CN" sz="2200" b="1" dirty="0">
                <a:latin typeface="Times New Roman" pitchFamily="18" charset="0"/>
                <a:ea typeface="华文细黑" pitchFamily="2" charset="-122"/>
                <a:cs typeface="Times New Roman" pitchFamily="18" charset="0"/>
              </a:rPr>
              <a:t>氨基酸是蛋白质分子的单体，由氨基和羧基组成</a:t>
            </a:r>
            <a:endParaRPr lang="zh-CN" altLang="zh-CN" sz="2200" b="1" dirty="0">
              <a:latin typeface="Times New Roman" pitchFamily="18" charset="0"/>
              <a:ea typeface="华文细黑" pitchFamily="2" charset="-122"/>
              <a:cs typeface="Courier New"/>
            </a:endParaRPr>
          </a:p>
          <a:p>
            <a:pPr algn="just">
              <a:lnSpc>
                <a:spcPct val="150000"/>
              </a:lnSpc>
            </a:pPr>
            <a:endParaRPr lang="en-US" altLang="zh-CN" sz="2200" b="1" dirty="0">
              <a:latin typeface="Times New Roman" pitchFamily="18" charset="0"/>
              <a:ea typeface="华文细黑" pitchFamily="2" charset="-122"/>
              <a:cs typeface="Courier New"/>
            </a:endParaRPr>
          </a:p>
          <a:p>
            <a:pPr algn="just">
              <a:lnSpc>
                <a:spcPct val="150000"/>
              </a:lnSpc>
            </a:pPr>
            <a:r>
              <a:rPr lang="en-US" altLang="zh-CN" sz="2200" b="1" dirty="0">
                <a:latin typeface="Times New Roman" pitchFamily="18" charset="0"/>
                <a:ea typeface="华文细黑" pitchFamily="2" charset="-122"/>
                <a:cs typeface="Courier New"/>
              </a:rPr>
              <a:t>B</a:t>
            </a:r>
            <a:r>
              <a:rPr lang="en-US" altLang="zh-CN" sz="2200" b="1" dirty="0">
                <a:latin typeface="Times New Roman" pitchFamily="18" charset="0"/>
                <a:ea typeface="华文细黑" pitchFamily="2" charset="-122"/>
                <a:cs typeface="Times New Roman" pitchFamily="18" charset="0"/>
              </a:rPr>
              <a:t>.</a:t>
            </a:r>
            <a:r>
              <a:rPr lang="zh-CN" altLang="zh-CN" sz="2200" b="1" dirty="0">
                <a:latin typeface="Times New Roman" pitchFamily="18" charset="0"/>
                <a:ea typeface="华文细黑" pitchFamily="2" charset="-122"/>
                <a:cs typeface="Times New Roman" pitchFamily="18" charset="0"/>
              </a:rPr>
              <a:t>组成蛋白质的氨基酸共有的结构是</a:t>
            </a:r>
            <a:endParaRPr lang="en-US" altLang="zh-CN" sz="2200" b="1" dirty="0">
              <a:latin typeface="Times New Roman" pitchFamily="18" charset="0"/>
              <a:ea typeface="华文细黑" pitchFamily="2" charset="-122"/>
              <a:cs typeface="Times New Roman" pitchFamily="18" charset="0"/>
            </a:endParaRPr>
          </a:p>
          <a:p>
            <a:pPr algn="just">
              <a:lnSpc>
                <a:spcPct val="150000"/>
              </a:lnSpc>
            </a:pPr>
            <a:r>
              <a:rPr lang="en-US" altLang="zh-CN" sz="2200" b="1" dirty="0">
                <a:latin typeface="Times New Roman" pitchFamily="18" charset="0"/>
                <a:ea typeface="华文细黑" pitchFamily="2" charset="-122"/>
                <a:cs typeface="Courier New"/>
              </a:rPr>
              <a:t> </a:t>
            </a:r>
            <a:endParaRPr lang="zh-CN" altLang="zh-CN" sz="2200" b="1" dirty="0">
              <a:latin typeface="Times New Roman" pitchFamily="18" charset="0"/>
              <a:ea typeface="华文细黑" pitchFamily="2" charset="-122"/>
              <a:cs typeface="Courier New"/>
            </a:endParaRPr>
          </a:p>
          <a:p>
            <a:pPr algn="just">
              <a:lnSpc>
                <a:spcPct val="150000"/>
              </a:lnSpc>
            </a:pPr>
            <a:r>
              <a:rPr lang="en-US" altLang="zh-CN" sz="2200" b="1" dirty="0">
                <a:latin typeface="Times New Roman" pitchFamily="18" charset="0"/>
                <a:ea typeface="华文细黑" pitchFamily="2" charset="-122"/>
                <a:cs typeface="Courier New"/>
              </a:rPr>
              <a:t>C</a:t>
            </a:r>
            <a:r>
              <a:rPr lang="en-US" altLang="zh-CN" sz="2200" b="1" dirty="0">
                <a:latin typeface="Times New Roman" pitchFamily="18" charset="0"/>
                <a:ea typeface="华文细黑" pitchFamily="2" charset="-122"/>
                <a:cs typeface="Times New Roman" pitchFamily="18" charset="0"/>
              </a:rPr>
              <a:t>.</a:t>
            </a:r>
            <a:r>
              <a:rPr lang="zh-CN" altLang="zh-CN" sz="2200" b="1" dirty="0">
                <a:latin typeface="Times New Roman" pitchFamily="18" charset="0"/>
                <a:ea typeface="华文细黑" pitchFamily="2" charset="-122"/>
                <a:cs typeface="Times New Roman" pitchFamily="18" charset="0"/>
              </a:rPr>
              <a:t>每个氨基酸分子都只含有</a:t>
            </a:r>
            <a:r>
              <a:rPr lang="en-US" altLang="zh-CN" sz="2200" b="1" dirty="0">
                <a:latin typeface="Times New Roman" pitchFamily="18" charset="0"/>
                <a:ea typeface="华文细黑" pitchFamily="2" charset="-122"/>
                <a:cs typeface="Courier New"/>
              </a:rPr>
              <a:t>C</a:t>
            </a:r>
            <a:r>
              <a:rPr lang="zh-CN" altLang="zh-CN" sz="2200" b="1" dirty="0">
                <a:latin typeface="Times New Roman" pitchFamily="18" charset="0"/>
                <a:ea typeface="华文细黑" pitchFamily="2" charset="-122"/>
                <a:cs typeface="Times New Roman" pitchFamily="18" charset="0"/>
              </a:rPr>
              <a:t>、</a:t>
            </a:r>
            <a:r>
              <a:rPr lang="en-US" altLang="zh-CN" sz="2200" b="1" dirty="0">
                <a:latin typeface="Times New Roman" pitchFamily="18" charset="0"/>
                <a:ea typeface="华文细黑" pitchFamily="2" charset="-122"/>
                <a:cs typeface="Courier New"/>
              </a:rPr>
              <a:t>H</a:t>
            </a:r>
            <a:r>
              <a:rPr lang="zh-CN" altLang="zh-CN" sz="2200" b="1" dirty="0">
                <a:latin typeface="Times New Roman" pitchFamily="18" charset="0"/>
                <a:ea typeface="华文细黑" pitchFamily="2" charset="-122"/>
                <a:cs typeface="Times New Roman" pitchFamily="18" charset="0"/>
              </a:rPr>
              <a:t>、</a:t>
            </a:r>
            <a:r>
              <a:rPr lang="en-US" altLang="zh-CN" sz="2200" b="1" dirty="0">
                <a:latin typeface="Times New Roman" pitchFamily="18" charset="0"/>
                <a:ea typeface="华文细黑" pitchFamily="2" charset="-122"/>
                <a:cs typeface="Courier New"/>
              </a:rPr>
              <a:t>O</a:t>
            </a:r>
            <a:r>
              <a:rPr lang="zh-CN" altLang="zh-CN" sz="2200" b="1" dirty="0">
                <a:latin typeface="Times New Roman" pitchFamily="18" charset="0"/>
                <a:ea typeface="华文细黑" pitchFamily="2" charset="-122"/>
                <a:cs typeface="Times New Roman" pitchFamily="18" charset="0"/>
              </a:rPr>
              <a:t>、</a:t>
            </a:r>
            <a:r>
              <a:rPr lang="en-US" altLang="zh-CN" sz="2200" b="1" dirty="0">
                <a:latin typeface="Times New Roman" pitchFamily="18" charset="0"/>
                <a:ea typeface="华文细黑" pitchFamily="2" charset="-122"/>
                <a:cs typeface="Courier New"/>
              </a:rPr>
              <a:t>N</a:t>
            </a:r>
            <a:r>
              <a:rPr lang="zh-CN" altLang="zh-CN" sz="2200" b="1" dirty="0">
                <a:latin typeface="Times New Roman" pitchFamily="18" charset="0"/>
                <a:ea typeface="华文细黑" pitchFamily="2" charset="-122"/>
                <a:cs typeface="Times New Roman" pitchFamily="18" charset="0"/>
              </a:rPr>
              <a:t>四种元素</a:t>
            </a:r>
            <a:endParaRPr lang="zh-CN" altLang="zh-CN" sz="2200" b="1" dirty="0">
              <a:latin typeface="Times New Roman" pitchFamily="18" charset="0"/>
              <a:ea typeface="华文细黑" pitchFamily="2" charset="-122"/>
              <a:cs typeface="Courier New"/>
            </a:endParaRPr>
          </a:p>
          <a:p>
            <a:pPr>
              <a:lnSpc>
                <a:spcPct val="150000"/>
              </a:lnSpc>
            </a:pPr>
            <a:endParaRPr lang="en-US" altLang="zh-CN" sz="2200" b="1" dirty="0">
              <a:latin typeface="Times New Roman" pitchFamily="18" charset="0"/>
              <a:ea typeface="华文细黑" pitchFamily="2" charset="-122"/>
            </a:endParaRPr>
          </a:p>
          <a:p>
            <a:pPr>
              <a:lnSpc>
                <a:spcPct val="150000"/>
              </a:lnSpc>
            </a:pPr>
            <a:r>
              <a:rPr lang="en-US" altLang="zh-CN" sz="2200" b="1" dirty="0">
                <a:latin typeface="Times New Roman" pitchFamily="18" charset="0"/>
                <a:ea typeface="华文细黑" pitchFamily="2" charset="-122"/>
              </a:rPr>
              <a:t>D.</a:t>
            </a:r>
            <a:r>
              <a:rPr lang="zh-CN" altLang="zh-CN" sz="2200" b="1" dirty="0">
                <a:latin typeface="Times New Roman" pitchFamily="18" charset="0"/>
                <a:ea typeface="华文细黑" pitchFamily="2" charset="-122"/>
              </a:rPr>
              <a:t>组成人体的氨基酸都在人体内合成</a:t>
            </a:r>
            <a:endParaRPr lang="zh-CN" altLang="en-US" sz="2200" b="1" dirty="0">
              <a:latin typeface="Times New Roman" pitchFamily="18" charset="0"/>
              <a:ea typeface="华文细黑" pitchFamily="2" charset="-122"/>
            </a:endParaRPr>
          </a:p>
        </p:txBody>
      </p:sp>
      <p:sp>
        <p:nvSpPr>
          <p:cNvPr id="16388" name="Text Box 18"/>
          <p:cNvSpPr txBox="1">
            <a:spLocks noChangeArrowheads="1"/>
          </p:cNvSpPr>
          <p:nvPr/>
        </p:nvSpPr>
        <p:spPr bwMode="auto">
          <a:xfrm>
            <a:off x="203624" y="361866"/>
            <a:ext cx="8808199" cy="472712"/>
          </a:xfrm>
          <a:prstGeom prst="rect">
            <a:avLst/>
          </a:prstGeom>
          <a:noFill/>
          <a:ln w="9525">
            <a:noFill/>
            <a:miter lim="800000"/>
            <a:headEnd/>
            <a:tailEnd/>
          </a:ln>
        </p:spPr>
        <p:txBody>
          <a:bodyPr lIns="102382" tIns="51190" rIns="102382" bIns="51190">
            <a:spAutoFit/>
          </a:bodyPr>
          <a:lstStyle/>
          <a:p>
            <a:pPr>
              <a:spcBef>
                <a:spcPct val="50000"/>
              </a:spcBef>
            </a:pPr>
            <a:r>
              <a:rPr lang="zh-CN" altLang="en-US" sz="2400" b="1" dirty="0">
                <a:solidFill>
                  <a:srgbClr val="0000FF"/>
                </a:solidFill>
                <a:latin typeface="华文细黑" pitchFamily="2" charset="-122"/>
                <a:ea typeface="华文细黑" pitchFamily="2" charset="-122"/>
              </a:rPr>
              <a:t>题组一　</a:t>
            </a:r>
            <a:r>
              <a:rPr lang="zh-CN" altLang="zh-CN" sz="2400" b="1" dirty="0">
                <a:solidFill>
                  <a:srgbClr val="0000FF"/>
                </a:solidFill>
                <a:latin typeface="华文细黑" pitchFamily="2" charset="-122"/>
                <a:ea typeface="华文细黑" pitchFamily="2" charset="-122"/>
              </a:rPr>
              <a:t>组成蛋白质的氨基酸种类与结构的判断</a:t>
            </a:r>
            <a:endParaRPr lang="en-US" altLang="zh-CN" sz="2400" b="1" dirty="0">
              <a:solidFill>
                <a:srgbClr val="0000FF"/>
              </a:solidFill>
              <a:latin typeface="华文细黑" pitchFamily="2" charset="-122"/>
              <a:ea typeface="华文细黑" pitchFamily="2" charset="-122"/>
            </a:endParaRPr>
          </a:p>
        </p:txBody>
      </p:sp>
      <p:sp>
        <p:nvSpPr>
          <p:cNvPr id="5" name="五边形 4"/>
          <p:cNvSpPr/>
          <p:nvPr/>
        </p:nvSpPr>
        <p:spPr bwMode="auto">
          <a:xfrm rot="5400000">
            <a:off x="7779797" y="-75451"/>
            <a:ext cx="1288752" cy="1439653"/>
          </a:xfrm>
          <a:prstGeom prst="homePlate">
            <a:avLst>
              <a:gd name="adj" fmla="val 3392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defTabSz="1024078">
              <a:defRPr/>
            </a:pPr>
            <a:endParaRPr lang="zh-CN" altLang="en-US" b="1" dirty="0">
              <a:solidFill>
                <a:srgbClr val="FFFFFF"/>
              </a:solidFill>
              <a:ea typeface="宋体" charset="-122"/>
            </a:endParaRPr>
          </a:p>
        </p:txBody>
      </p:sp>
      <p:sp>
        <p:nvSpPr>
          <p:cNvPr id="6" name="文本框 3"/>
          <p:cNvSpPr txBox="1"/>
          <p:nvPr/>
        </p:nvSpPr>
        <p:spPr bwMode="auto">
          <a:xfrm>
            <a:off x="7610275" y="252355"/>
            <a:ext cx="1661138" cy="488101"/>
          </a:xfrm>
          <a:prstGeom prst="rect">
            <a:avLst/>
          </a:prstGeom>
          <a:noFill/>
        </p:spPr>
        <p:txBody>
          <a:bodyPr lIns="102382" tIns="51190" rIns="102382" bIns="51190">
            <a:spAutoFit/>
          </a:bodyPr>
          <a:lstStyle>
            <a:lvl1pPr>
              <a:defRPr>
                <a:solidFill>
                  <a:schemeClr val="tx1"/>
                </a:solidFill>
                <a:latin typeface="Arial" charset="0"/>
                <a:ea typeface="微软雅黑"/>
                <a:cs typeface="微软雅黑"/>
              </a:defRPr>
            </a:lvl1pPr>
            <a:lvl2pPr marL="742950" indent="-285750">
              <a:defRPr>
                <a:solidFill>
                  <a:schemeClr val="tx1"/>
                </a:solidFill>
                <a:latin typeface="Arial" charset="0"/>
                <a:ea typeface="微软雅黑"/>
                <a:cs typeface="微软雅黑"/>
              </a:defRPr>
            </a:lvl2pPr>
            <a:lvl3pPr marL="1143000" indent="-228600">
              <a:defRPr>
                <a:solidFill>
                  <a:schemeClr val="tx1"/>
                </a:solidFill>
                <a:latin typeface="Arial" charset="0"/>
                <a:ea typeface="微软雅黑"/>
                <a:cs typeface="微软雅黑"/>
              </a:defRPr>
            </a:lvl3pPr>
            <a:lvl4pPr marL="1600200" indent="-228600">
              <a:defRPr>
                <a:solidFill>
                  <a:schemeClr val="tx1"/>
                </a:solidFill>
                <a:latin typeface="Arial" charset="0"/>
                <a:ea typeface="微软雅黑"/>
                <a:cs typeface="微软雅黑"/>
              </a:defRPr>
            </a:lvl4pPr>
            <a:lvl5pPr marL="2057400" indent="-228600">
              <a:defRPr>
                <a:solidFill>
                  <a:schemeClr val="tx1"/>
                </a:solidFill>
                <a:latin typeface="Arial" charset="0"/>
                <a:ea typeface="微软雅黑"/>
                <a:cs typeface="微软雅黑"/>
              </a:defRPr>
            </a:lvl5pPr>
            <a:lvl6pPr marL="2514600" indent="-228600" fontAlgn="base">
              <a:spcBef>
                <a:spcPct val="0"/>
              </a:spcBef>
              <a:spcAft>
                <a:spcPct val="0"/>
              </a:spcAft>
              <a:defRPr>
                <a:solidFill>
                  <a:schemeClr val="tx1"/>
                </a:solidFill>
                <a:latin typeface="Arial" charset="0"/>
                <a:ea typeface="微软雅黑"/>
                <a:cs typeface="微软雅黑"/>
              </a:defRPr>
            </a:lvl6pPr>
            <a:lvl7pPr marL="2971800" indent="-228600" fontAlgn="base">
              <a:spcBef>
                <a:spcPct val="0"/>
              </a:spcBef>
              <a:spcAft>
                <a:spcPct val="0"/>
              </a:spcAft>
              <a:defRPr>
                <a:solidFill>
                  <a:schemeClr val="tx1"/>
                </a:solidFill>
                <a:latin typeface="Arial" charset="0"/>
                <a:ea typeface="微软雅黑"/>
                <a:cs typeface="微软雅黑"/>
              </a:defRPr>
            </a:lvl7pPr>
            <a:lvl8pPr marL="3429000" indent="-228600" fontAlgn="base">
              <a:spcBef>
                <a:spcPct val="0"/>
              </a:spcBef>
              <a:spcAft>
                <a:spcPct val="0"/>
              </a:spcAft>
              <a:defRPr>
                <a:solidFill>
                  <a:schemeClr val="tx1"/>
                </a:solidFill>
                <a:latin typeface="Arial" charset="0"/>
                <a:ea typeface="微软雅黑"/>
                <a:cs typeface="微软雅黑"/>
              </a:defRPr>
            </a:lvl8pPr>
            <a:lvl9pPr marL="3886200" indent="-228600" fontAlgn="base">
              <a:spcBef>
                <a:spcPct val="0"/>
              </a:spcBef>
              <a:spcAft>
                <a:spcPct val="0"/>
              </a:spcAft>
              <a:defRPr>
                <a:solidFill>
                  <a:schemeClr val="tx1"/>
                </a:solidFill>
                <a:latin typeface="Arial" charset="0"/>
                <a:ea typeface="微软雅黑"/>
                <a:cs typeface="微软雅黑"/>
              </a:defRPr>
            </a:lvl9pPr>
          </a:lstStyle>
          <a:p>
            <a:pPr algn="ctr" defTabSz="1024078">
              <a:defRPr/>
            </a:pPr>
            <a:r>
              <a:rPr lang="zh-CN" altLang="en-US" sz="2500" b="1" dirty="0">
                <a:solidFill>
                  <a:schemeClr val="lt1"/>
                </a:solidFill>
                <a:latin typeface="+mj-ea"/>
                <a:ea typeface="+mj-ea"/>
                <a:cs typeface="+mn-cs"/>
              </a:rPr>
              <a:t>解题探究</a:t>
            </a:r>
          </a:p>
        </p:txBody>
      </p:sp>
      <p:sp>
        <p:nvSpPr>
          <p:cNvPr id="2" name="矩形 1"/>
          <p:cNvSpPr/>
          <p:nvPr/>
        </p:nvSpPr>
        <p:spPr>
          <a:xfrm>
            <a:off x="5643570" y="928670"/>
            <a:ext cx="282214" cy="585381"/>
          </a:xfrm>
          <a:prstGeom prst="rect">
            <a:avLst/>
          </a:prstGeom>
          <a:noFill/>
        </p:spPr>
        <p:txBody>
          <a:bodyPr lIns="76800" tIns="38400" rIns="76800" bIns="38400">
            <a:spAutoFit/>
          </a:bodyPr>
          <a:lstStyle/>
          <a:p>
            <a:pPr defTabSz="1024078">
              <a:lnSpc>
                <a:spcPct val="150000"/>
              </a:lnSpc>
              <a:defRPr/>
            </a:pPr>
            <a:r>
              <a:rPr lang="en-US" altLang="zh-CN" sz="2200" b="1" kern="100" dirty="0">
                <a:solidFill>
                  <a:srgbClr val="FF0000"/>
                </a:solidFill>
                <a:latin typeface="Times New Roman" pitchFamily="18" charset="0"/>
                <a:ea typeface="Times New Roman" pitchFamily="18" charset="0"/>
                <a:cs typeface="Times New Roman" pitchFamily="18" charset="0"/>
              </a:rPr>
              <a:t>B</a:t>
            </a:r>
            <a:endParaRPr lang="zh-CN" altLang="en-US" sz="2200" b="1" kern="100" dirty="0">
              <a:solidFill>
                <a:srgbClr val="FF0000"/>
              </a:solidFill>
              <a:latin typeface="Times New Roman" pitchFamily="18" charset="0"/>
              <a:ea typeface="华文细黑" panose="02010600040101010101" pitchFamily="2" charset="-122"/>
              <a:cs typeface="Times New Roman" pitchFamily="18" charset="0"/>
            </a:endParaRPr>
          </a:p>
        </p:txBody>
      </p:sp>
      <p:sp>
        <p:nvSpPr>
          <p:cNvPr id="7" name="TextBox 6"/>
          <p:cNvSpPr txBox="1">
            <a:spLocks noChangeArrowheads="1"/>
          </p:cNvSpPr>
          <p:nvPr/>
        </p:nvSpPr>
        <p:spPr bwMode="auto">
          <a:xfrm>
            <a:off x="500034" y="5143512"/>
            <a:ext cx="4538062" cy="585381"/>
          </a:xfrm>
          <a:prstGeom prst="rect">
            <a:avLst/>
          </a:prstGeom>
          <a:noFill/>
          <a:ln w="9525">
            <a:noFill/>
            <a:miter lim="800000"/>
            <a:headEnd/>
            <a:tailEnd/>
          </a:ln>
        </p:spPr>
        <p:txBody>
          <a:bodyPr lIns="76800" tIns="38400" rIns="76800" bIns="38400">
            <a:spAutoFit/>
          </a:bodyPr>
          <a:lstStyle/>
          <a:p>
            <a:pPr>
              <a:lnSpc>
                <a:spcPct val="150000"/>
              </a:lnSpc>
            </a:pPr>
            <a:r>
              <a:rPr lang="zh-CN" altLang="zh-CN" sz="2200" b="1" dirty="0">
                <a:solidFill>
                  <a:srgbClr val="0000FF"/>
                </a:solidFill>
                <a:latin typeface="Times New Roman" pitchFamily="18" charset="0"/>
                <a:ea typeface="华文细黑" pitchFamily="2" charset="-122"/>
                <a:cs typeface="Times New Roman" pitchFamily="18" charset="0"/>
              </a:rPr>
              <a:t>必需氨基酸不能在人体内合成</a:t>
            </a:r>
          </a:p>
        </p:txBody>
      </p:sp>
      <p:sp>
        <p:nvSpPr>
          <p:cNvPr id="22" name="矩形 21"/>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
        <p:nvSpPr>
          <p:cNvPr id="13" name="Rectangle 21">
            <a:hlinkClick r:id="rId2" action="ppaction://hlinksldjump"/>
          </p:cNvPr>
          <p:cNvSpPr>
            <a:spLocks noChangeArrowheads="1"/>
          </p:cNvSpPr>
          <p:nvPr/>
        </p:nvSpPr>
        <p:spPr bwMode="auto">
          <a:xfrm>
            <a:off x="4352718" y="6461426"/>
            <a:ext cx="297985"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4713014" y="6461426"/>
            <a:ext cx="279876"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5055200" y="6461426"/>
            <a:ext cx="261768"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5" action="ppaction://hlinksldjump"/>
          </p:cNvPr>
          <p:cNvSpPr>
            <a:spLocks noChangeArrowheads="1"/>
          </p:cNvSpPr>
          <p:nvPr/>
        </p:nvSpPr>
        <p:spPr bwMode="auto">
          <a:xfrm>
            <a:off x="5379279"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5739261"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6099243"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6459226"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pic>
        <p:nvPicPr>
          <p:cNvPr id="25" name="图片 4" descr="textimage5.jpeg"/>
          <p:cNvPicPr>
            <a:picLocks noChangeAspect="1"/>
          </p:cNvPicPr>
          <p:nvPr/>
        </p:nvPicPr>
        <p:blipFill>
          <a:blip r:embed="rId9" cstate="print"/>
          <a:stretch>
            <a:fillRect/>
          </a:stretch>
        </p:blipFill>
        <p:spPr>
          <a:xfrm>
            <a:off x="4929190" y="2000240"/>
            <a:ext cx="1818798" cy="1217546"/>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par>
                                <p:cTn id="13" presetID="10" presetClass="exit" presetSubtype="0" fill="hold" grpId="1" nodeType="withEffect">
                                  <p:stCondLst>
                                    <p:cond delay="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2"/>
                                        </p:tgtEl>
                                      </p:cBhvr>
                                    </p:animEffect>
                                    <p:set>
                                      <p:cBhvr>
                                        <p:cTn id="18"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 grpId="0"/>
      <p:bldP spid="2" grpId="1"/>
      <p:bldP spid="7" grpId="0"/>
      <p:bldP spid="7"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3"/>
          <p:cNvPicPr>
            <a:picLocks noChangeAspect="1" noChangeArrowheads="1"/>
          </p:cNvPicPr>
          <p:nvPr/>
        </p:nvPicPr>
        <p:blipFill>
          <a:blip r:embed="rId2"/>
          <a:srcRect/>
          <a:stretch>
            <a:fillRect/>
          </a:stretch>
        </p:blipFill>
        <p:spPr bwMode="auto">
          <a:xfrm>
            <a:off x="672791" y="879272"/>
            <a:ext cx="1694480" cy="1255422"/>
          </a:xfrm>
          <a:prstGeom prst="rect">
            <a:avLst/>
          </a:prstGeom>
          <a:noFill/>
          <a:ln w="9525">
            <a:noFill/>
            <a:miter lim="800000"/>
            <a:headEnd/>
            <a:tailEnd/>
          </a:ln>
        </p:spPr>
      </p:pic>
      <p:sp>
        <p:nvSpPr>
          <p:cNvPr id="17411" name="矩形 2"/>
          <p:cNvSpPr>
            <a:spLocks noChangeArrowheads="1"/>
          </p:cNvSpPr>
          <p:nvPr/>
        </p:nvSpPr>
        <p:spPr bwMode="auto">
          <a:xfrm>
            <a:off x="0" y="0"/>
            <a:ext cx="8736752" cy="1093213"/>
          </a:xfrm>
          <a:prstGeom prst="rect">
            <a:avLst/>
          </a:prstGeom>
          <a:noFill/>
          <a:ln w="9525">
            <a:noFill/>
            <a:miter lim="800000"/>
            <a:headEnd/>
            <a:tailEnd/>
          </a:ln>
        </p:spPr>
        <p:txBody>
          <a:bodyPr lIns="76800" tIns="38400" rIns="76800" bIns="38400">
            <a:spAutoFit/>
          </a:bodyPr>
          <a:lstStyle/>
          <a:p>
            <a:pPr>
              <a:lnSpc>
                <a:spcPct val="150000"/>
              </a:lnSpc>
            </a:pPr>
            <a:r>
              <a:rPr lang="en-US" altLang="zh-CN" sz="2200" b="1" dirty="0">
                <a:latin typeface="Times New Roman" pitchFamily="18" charset="0"/>
                <a:ea typeface="华文细黑" pitchFamily="2" charset="-122"/>
              </a:rPr>
              <a:t>2.</a:t>
            </a:r>
            <a:r>
              <a:rPr lang="zh-CN" altLang="zh-CN" sz="2200" b="1" dirty="0">
                <a:latin typeface="Times New Roman" pitchFamily="18" charset="0"/>
                <a:ea typeface="华文细黑" pitchFamily="2" charset="-122"/>
              </a:rPr>
              <a:t>下面是三种化合物的结构简式，下列有关三种化合物的叙述，错误的是</a:t>
            </a:r>
            <a:r>
              <a:rPr lang="en-US" altLang="zh-CN" sz="2200" b="1" dirty="0">
                <a:latin typeface="Times New Roman" pitchFamily="18" charset="0"/>
                <a:ea typeface="华文细黑" pitchFamily="2" charset="-122"/>
              </a:rPr>
              <a:t>(</a:t>
            </a:r>
            <a:r>
              <a:rPr lang="zh-CN" altLang="zh-CN" sz="2200" b="1" dirty="0">
                <a:latin typeface="Times New Roman" pitchFamily="18" charset="0"/>
                <a:ea typeface="华文细黑" pitchFamily="2" charset="-122"/>
              </a:rPr>
              <a:t>　　</a:t>
            </a:r>
            <a:r>
              <a:rPr lang="en-US" altLang="zh-CN" sz="2200" b="1" dirty="0">
                <a:latin typeface="Times New Roman" pitchFamily="18" charset="0"/>
                <a:ea typeface="华文细黑" pitchFamily="2" charset="-122"/>
              </a:rPr>
              <a:t>)</a:t>
            </a:r>
            <a:endParaRPr lang="zh-CN" altLang="zh-CN" sz="2200" b="1" dirty="0">
              <a:latin typeface="Times New Roman" pitchFamily="18" charset="0"/>
              <a:ea typeface="华文细黑" pitchFamily="2" charset="-122"/>
            </a:endParaRPr>
          </a:p>
        </p:txBody>
      </p:sp>
      <p:sp>
        <p:nvSpPr>
          <p:cNvPr id="17412" name="矩形 3"/>
          <p:cNvSpPr>
            <a:spLocks noChangeArrowheads="1"/>
          </p:cNvSpPr>
          <p:nvPr/>
        </p:nvSpPr>
        <p:spPr bwMode="auto">
          <a:xfrm>
            <a:off x="278643" y="2034704"/>
            <a:ext cx="6751723" cy="3770869"/>
          </a:xfrm>
          <a:prstGeom prst="rect">
            <a:avLst/>
          </a:prstGeom>
          <a:noFill/>
          <a:ln w="9525">
            <a:noFill/>
            <a:miter lim="800000"/>
            <a:headEnd/>
            <a:tailEnd/>
          </a:ln>
        </p:spPr>
        <p:txBody>
          <a:bodyPr lIns="76800" tIns="38400" rIns="76800" bIns="38400">
            <a:spAutoFit/>
          </a:bodyPr>
          <a:lstStyle/>
          <a:p>
            <a:pPr>
              <a:lnSpc>
                <a:spcPts val="3612"/>
              </a:lnSpc>
            </a:pPr>
            <a:r>
              <a:rPr lang="en-US" altLang="zh-CN" sz="2200" b="1" dirty="0">
                <a:latin typeface="Times New Roman" pitchFamily="18" charset="0"/>
                <a:ea typeface="华文细黑" pitchFamily="2" charset="-122"/>
              </a:rPr>
              <a:t>A.</a:t>
            </a:r>
            <a:r>
              <a:rPr lang="zh-CN" altLang="zh-CN" sz="2200" b="1" dirty="0">
                <a:latin typeface="Times New Roman" pitchFamily="18" charset="0"/>
                <a:ea typeface="华文细黑" pitchFamily="2" charset="-122"/>
              </a:rPr>
              <a:t>三种化合物可以用一个结构通式表示</a:t>
            </a:r>
          </a:p>
          <a:p>
            <a:pPr>
              <a:lnSpc>
                <a:spcPts val="3612"/>
              </a:lnSpc>
            </a:pPr>
            <a:endParaRPr lang="en-US" altLang="zh-CN" sz="2200" b="1" dirty="0">
              <a:latin typeface="Times New Roman" pitchFamily="18" charset="0"/>
              <a:ea typeface="华文细黑" pitchFamily="2" charset="-122"/>
            </a:endParaRPr>
          </a:p>
          <a:p>
            <a:pPr>
              <a:lnSpc>
                <a:spcPts val="3612"/>
              </a:lnSpc>
            </a:pPr>
            <a:r>
              <a:rPr lang="en-US" altLang="zh-CN" sz="2200" b="1" dirty="0">
                <a:latin typeface="Times New Roman" pitchFamily="18" charset="0"/>
                <a:ea typeface="华文细黑" pitchFamily="2" charset="-122"/>
              </a:rPr>
              <a:t>B.</a:t>
            </a:r>
            <a:r>
              <a:rPr lang="zh-CN" altLang="zh-CN" sz="2200" b="1" dirty="0">
                <a:latin typeface="Times New Roman" pitchFamily="18" charset="0"/>
                <a:ea typeface="华文细黑" pitchFamily="2" charset="-122"/>
              </a:rPr>
              <a:t>三种化合物的共同点之一是都含有一个氨基、一个羧基</a:t>
            </a:r>
          </a:p>
          <a:p>
            <a:pPr>
              <a:lnSpc>
                <a:spcPts val="3612"/>
              </a:lnSpc>
            </a:pPr>
            <a:endParaRPr lang="en-US" altLang="zh-CN" sz="2200" b="1" dirty="0">
              <a:latin typeface="Times New Roman" pitchFamily="18" charset="0"/>
              <a:ea typeface="华文细黑" pitchFamily="2" charset="-122"/>
            </a:endParaRPr>
          </a:p>
          <a:p>
            <a:pPr>
              <a:lnSpc>
                <a:spcPts val="3612"/>
              </a:lnSpc>
            </a:pPr>
            <a:r>
              <a:rPr lang="en-US" altLang="zh-CN" sz="2200" b="1" dirty="0">
                <a:latin typeface="Times New Roman" pitchFamily="18" charset="0"/>
                <a:ea typeface="华文细黑" pitchFamily="2" charset="-122"/>
              </a:rPr>
              <a:t>C.</a:t>
            </a:r>
            <a:r>
              <a:rPr lang="zh-CN" altLang="zh-CN" sz="2200" b="1" dirty="0">
                <a:latin typeface="Times New Roman" pitchFamily="18" charset="0"/>
                <a:ea typeface="华文细黑" pitchFamily="2" charset="-122"/>
              </a:rPr>
              <a:t>三种化合物都不能与双缩脲试剂发生紫色反应</a:t>
            </a:r>
          </a:p>
          <a:p>
            <a:pPr>
              <a:lnSpc>
                <a:spcPts val="3612"/>
              </a:lnSpc>
            </a:pPr>
            <a:endParaRPr lang="en-US" altLang="zh-CN" sz="2200" b="1" dirty="0">
              <a:latin typeface="Times New Roman" pitchFamily="18" charset="0"/>
              <a:ea typeface="华文细黑" pitchFamily="2" charset="-122"/>
            </a:endParaRPr>
          </a:p>
          <a:p>
            <a:pPr>
              <a:lnSpc>
                <a:spcPts val="3612"/>
              </a:lnSpc>
            </a:pPr>
            <a:r>
              <a:rPr lang="en-US" altLang="zh-CN" sz="2200" b="1" dirty="0">
                <a:latin typeface="Times New Roman" pitchFamily="18" charset="0"/>
                <a:ea typeface="华文细黑" pitchFamily="2" charset="-122"/>
              </a:rPr>
              <a:t>D.</a:t>
            </a:r>
            <a:r>
              <a:rPr lang="zh-CN" altLang="zh-CN" sz="2200" b="1" dirty="0">
                <a:latin typeface="Times New Roman" pitchFamily="18" charset="0"/>
                <a:ea typeface="华文细黑" pitchFamily="2" charset="-122"/>
              </a:rPr>
              <a:t>三种化合物两两结合形成的物质的游离氨基数相同</a:t>
            </a:r>
          </a:p>
        </p:txBody>
      </p:sp>
      <p:pic>
        <p:nvPicPr>
          <p:cNvPr id="17413" name="图片 14"/>
          <p:cNvPicPr>
            <a:picLocks noChangeAspect="1" noChangeArrowheads="1"/>
          </p:cNvPicPr>
          <p:nvPr/>
        </p:nvPicPr>
        <p:blipFill>
          <a:blip r:embed="rId3"/>
          <a:srcRect/>
          <a:stretch>
            <a:fillRect/>
          </a:stretch>
        </p:blipFill>
        <p:spPr bwMode="auto">
          <a:xfrm>
            <a:off x="3130561" y="879272"/>
            <a:ext cx="2362508" cy="1249074"/>
          </a:xfrm>
          <a:prstGeom prst="rect">
            <a:avLst/>
          </a:prstGeom>
          <a:noFill/>
          <a:ln w="9525">
            <a:noFill/>
            <a:miter lim="800000"/>
            <a:headEnd/>
            <a:tailEnd/>
          </a:ln>
        </p:spPr>
      </p:pic>
      <p:pic>
        <p:nvPicPr>
          <p:cNvPr id="17414" name="图片 15"/>
          <p:cNvPicPr>
            <a:picLocks noChangeAspect="1" noChangeArrowheads="1"/>
          </p:cNvPicPr>
          <p:nvPr/>
        </p:nvPicPr>
        <p:blipFill>
          <a:blip r:embed="rId4"/>
          <a:srcRect/>
          <a:stretch>
            <a:fillRect/>
          </a:stretch>
        </p:blipFill>
        <p:spPr bwMode="auto">
          <a:xfrm>
            <a:off x="6238497" y="879272"/>
            <a:ext cx="1906438" cy="1230028"/>
          </a:xfrm>
          <a:prstGeom prst="rect">
            <a:avLst/>
          </a:prstGeom>
          <a:noFill/>
          <a:ln w="9525">
            <a:noFill/>
            <a:miter lim="800000"/>
            <a:headEnd/>
            <a:tailEnd/>
          </a:ln>
        </p:spPr>
      </p:pic>
      <p:sp>
        <p:nvSpPr>
          <p:cNvPr id="17" name="矩形 16"/>
          <p:cNvSpPr/>
          <p:nvPr/>
        </p:nvSpPr>
        <p:spPr>
          <a:xfrm>
            <a:off x="857224" y="571480"/>
            <a:ext cx="282214" cy="585381"/>
          </a:xfrm>
          <a:prstGeom prst="rect">
            <a:avLst/>
          </a:prstGeom>
          <a:noFill/>
        </p:spPr>
        <p:txBody>
          <a:bodyPr lIns="76800" tIns="38400" rIns="76800" bIns="38400">
            <a:spAutoFit/>
          </a:bodyPr>
          <a:lstStyle/>
          <a:p>
            <a:pPr defTabSz="1024078">
              <a:lnSpc>
                <a:spcPct val="150000"/>
              </a:lnSpc>
              <a:defRPr/>
            </a:pPr>
            <a:r>
              <a:rPr lang="en-US" altLang="zh-CN" sz="2200" b="1" kern="100" dirty="0">
                <a:solidFill>
                  <a:srgbClr val="FF0000"/>
                </a:solidFill>
                <a:latin typeface="Times New Roman" pitchFamily="18" charset="0"/>
                <a:ea typeface="Times New Roman" pitchFamily="18" charset="0"/>
                <a:cs typeface="Times New Roman" pitchFamily="18" charset="0"/>
              </a:rPr>
              <a:t>B</a:t>
            </a:r>
            <a:endParaRPr lang="zh-CN" altLang="en-US" sz="2200" b="1" kern="100" dirty="0">
              <a:solidFill>
                <a:srgbClr val="FF0000"/>
              </a:solidFill>
              <a:latin typeface="Times New Roman" pitchFamily="18" charset="0"/>
              <a:ea typeface="华文细黑" panose="02010600040101010101" pitchFamily="2" charset="-122"/>
              <a:cs typeface="Times New Roman" pitchFamily="18" charset="0"/>
            </a:endParaRPr>
          </a:p>
        </p:txBody>
      </p:sp>
      <p:sp>
        <p:nvSpPr>
          <p:cNvPr id="24" name="矩形 23"/>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6" name="圆角矩形 25"/>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
        <p:nvSpPr>
          <p:cNvPr id="27" name="Rectangle 21">
            <a:hlinkClick r:id="rId5" action="ppaction://hlinksldjump"/>
          </p:cNvPr>
          <p:cNvSpPr>
            <a:spLocks noChangeArrowheads="1"/>
          </p:cNvSpPr>
          <p:nvPr/>
        </p:nvSpPr>
        <p:spPr bwMode="auto">
          <a:xfrm>
            <a:off x="4352718" y="6461426"/>
            <a:ext cx="297985"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8" name="Rectangle 21">
            <a:hlinkClick r:id="rId6" action="ppaction://hlinksldjump"/>
          </p:cNvPr>
          <p:cNvSpPr>
            <a:spLocks noChangeArrowheads="1"/>
          </p:cNvSpPr>
          <p:nvPr/>
        </p:nvSpPr>
        <p:spPr bwMode="auto">
          <a:xfrm>
            <a:off x="4713014" y="6461426"/>
            <a:ext cx="279876"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9" name="Rectangle 21">
            <a:hlinkClick r:id="rId7" action="ppaction://hlinksldjump"/>
          </p:cNvPr>
          <p:cNvSpPr>
            <a:spLocks noChangeArrowheads="1"/>
          </p:cNvSpPr>
          <p:nvPr/>
        </p:nvSpPr>
        <p:spPr bwMode="auto">
          <a:xfrm>
            <a:off x="5055200" y="6461426"/>
            <a:ext cx="261768"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0" name="Rectangle 21">
            <a:hlinkClick r:id="rId8" action="ppaction://hlinksldjump"/>
          </p:cNvPr>
          <p:cNvSpPr>
            <a:spLocks noChangeArrowheads="1"/>
          </p:cNvSpPr>
          <p:nvPr/>
        </p:nvSpPr>
        <p:spPr bwMode="auto">
          <a:xfrm>
            <a:off x="5379279"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1" name="Rectangle 21">
            <a:hlinkClick r:id="rId9" action="ppaction://hlinksldjump"/>
          </p:cNvPr>
          <p:cNvSpPr>
            <a:spLocks noChangeArrowheads="1"/>
          </p:cNvSpPr>
          <p:nvPr/>
        </p:nvSpPr>
        <p:spPr bwMode="auto">
          <a:xfrm>
            <a:off x="5739261"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2" name="Rectangle 21">
            <a:hlinkClick r:id="rId10" action="ppaction://hlinksldjump"/>
          </p:cNvPr>
          <p:cNvSpPr>
            <a:spLocks noChangeArrowheads="1"/>
          </p:cNvSpPr>
          <p:nvPr/>
        </p:nvSpPr>
        <p:spPr bwMode="auto">
          <a:xfrm>
            <a:off x="6099243"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3" name="Rectangle 21">
            <a:hlinkClick r:id="rId11" action="ppaction://hlinksldjump"/>
          </p:cNvPr>
          <p:cNvSpPr>
            <a:spLocks noChangeArrowheads="1"/>
          </p:cNvSpPr>
          <p:nvPr/>
        </p:nvSpPr>
        <p:spPr bwMode="auto">
          <a:xfrm>
            <a:off x="6459226"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par>
                                <p:cTn id="8" presetID="10" presetClass="exit" presetSubtype="0" fill="hold" grpId="1" nodeType="withEffect">
                                  <p:stCondLst>
                                    <p:cond delay="0"/>
                                  </p:stCondLst>
                                  <p:childTnLst>
                                    <p:animEffect transition="out" filter="fade">
                                      <p:cBhvr>
                                        <p:cTn id="9" dur="500"/>
                                        <p:tgtEl>
                                          <p:spTgt spid="17"/>
                                        </p:tgtEl>
                                      </p:cBhvr>
                                    </p:animEffect>
                                    <p:set>
                                      <p:cBhvr>
                                        <p:cTn id="10"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17" grpId="0"/>
      <p:bldP spid="1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244110" y="285684"/>
            <a:ext cx="8568853" cy="1093213"/>
          </a:xfrm>
          <a:prstGeom prst="rect">
            <a:avLst/>
          </a:prstGeom>
          <a:noFill/>
          <a:ln w="9525">
            <a:noFill/>
            <a:miter lim="800000"/>
            <a:headEnd/>
            <a:tailEnd/>
          </a:ln>
        </p:spPr>
        <p:txBody>
          <a:bodyPr lIns="76800" tIns="38400" rIns="76800" bIns="38400" anchor="ctr">
            <a:spAutoFit/>
          </a:bodyPr>
          <a:lstStyle/>
          <a:p>
            <a:pPr defTabSz="768096">
              <a:lnSpc>
                <a:spcPct val="150000"/>
              </a:lnSpc>
            </a:pPr>
            <a:r>
              <a:rPr lang="en-US" altLang="zh-CN" sz="2200" b="1" dirty="0" smtClean="0">
                <a:latin typeface="Times New Roman" pitchFamily="18" charset="0"/>
                <a:ea typeface="华文细黑" pitchFamily="2" charset="-122"/>
                <a:cs typeface="Times New Roman" pitchFamily="18" charset="0"/>
              </a:rPr>
              <a:t>3.</a:t>
            </a:r>
            <a:r>
              <a:rPr lang="zh-CN" altLang="en-US" sz="2200" b="1" dirty="0">
                <a:latin typeface="Times New Roman" pitchFamily="18" charset="0"/>
                <a:ea typeface="华文细黑" pitchFamily="2" charset="-122"/>
                <a:cs typeface="Times New Roman" pitchFamily="18" charset="0"/>
              </a:rPr>
              <a:t>下面的①②③分别表示生物体内的三个生理过程，其中</a:t>
            </a:r>
            <a:r>
              <a:rPr lang="en-US" altLang="zh-CN" sz="2200" b="1" dirty="0">
                <a:latin typeface="Times New Roman" pitchFamily="18" charset="0"/>
                <a:ea typeface="华文细黑" pitchFamily="2" charset="-122"/>
                <a:cs typeface="Times New Roman" pitchFamily="18" charset="0"/>
              </a:rPr>
              <a:t>Q</a:t>
            </a:r>
            <a:r>
              <a:rPr lang="zh-CN" altLang="en-US" sz="2200" b="1" dirty="0">
                <a:latin typeface="Times New Roman" pitchFamily="18" charset="0"/>
                <a:ea typeface="华文细黑" pitchFamily="2" charset="-122"/>
                <a:cs typeface="Times New Roman" pitchFamily="18" charset="0"/>
              </a:rPr>
              <a:t>分别代表三种物质，下列有关</a:t>
            </a:r>
            <a:r>
              <a:rPr lang="en-US" altLang="zh-CN" sz="2200" b="1" dirty="0">
                <a:latin typeface="Times New Roman" pitchFamily="18" charset="0"/>
                <a:ea typeface="华文细黑" pitchFamily="2" charset="-122"/>
                <a:cs typeface="Times New Roman" pitchFamily="18" charset="0"/>
              </a:rPr>
              <a:t>Q</a:t>
            </a:r>
            <a:r>
              <a:rPr lang="zh-CN" altLang="en-US" sz="2200" b="1" dirty="0">
                <a:latin typeface="Times New Roman" pitchFamily="18" charset="0"/>
                <a:ea typeface="华文细黑" pitchFamily="2" charset="-122"/>
                <a:cs typeface="Times New Roman" pitchFamily="18" charset="0"/>
              </a:rPr>
              <a:t>的叙述，错误的是</a:t>
            </a:r>
            <a:r>
              <a:rPr lang="en-US" altLang="zh-CN" sz="2200" b="1" dirty="0">
                <a:latin typeface="Times New Roman" pitchFamily="18" charset="0"/>
                <a:ea typeface="华文细黑" pitchFamily="2" charset="-122"/>
                <a:cs typeface="Times New Roman" pitchFamily="18" charset="0"/>
              </a:rPr>
              <a:t>(</a:t>
            </a:r>
            <a:r>
              <a:rPr lang="zh-CN" altLang="en-US" sz="2200" b="1" dirty="0">
                <a:latin typeface="Times New Roman" pitchFamily="18" charset="0"/>
                <a:ea typeface="华文细黑" pitchFamily="2" charset="-122"/>
                <a:cs typeface="Times New Roman" pitchFamily="18" charset="0"/>
              </a:rPr>
              <a:t>　　</a:t>
            </a:r>
            <a:r>
              <a:rPr lang="en-US" altLang="zh-CN" sz="2200" b="1" dirty="0">
                <a:latin typeface="Times New Roman" pitchFamily="18" charset="0"/>
                <a:ea typeface="华文细黑" pitchFamily="2" charset="-122"/>
                <a:cs typeface="Times New Roman" pitchFamily="18" charset="0"/>
              </a:rPr>
              <a:t>)</a:t>
            </a:r>
            <a:endParaRPr lang="en-US" altLang="zh-CN" sz="2200" b="1" dirty="0">
              <a:latin typeface="Times New Roman" pitchFamily="18" charset="0"/>
              <a:ea typeface="华文细黑" pitchFamily="2" charset="-122"/>
              <a:cs typeface="宋体" pitchFamily="2" charset="-122"/>
            </a:endParaRPr>
          </a:p>
        </p:txBody>
      </p:sp>
      <p:sp>
        <p:nvSpPr>
          <p:cNvPr id="23555" name="Rectangle 3"/>
          <p:cNvSpPr>
            <a:spLocks noChangeArrowheads="1"/>
          </p:cNvSpPr>
          <p:nvPr/>
        </p:nvSpPr>
        <p:spPr bwMode="auto">
          <a:xfrm>
            <a:off x="333418" y="1514124"/>
            <a:ext cx="3250499" cy="3632369"/>
          </a:xfrm>
          <a:prstGeom prst="rect">
            <a:avLst/>
          </a:prstGeom>
          <a:noFill/>
          <a:ln w="9525">
            <a:noFill/>
            <a:miter lim="800000"/>
            <a:headEnd/>
            <a:tailEnd/>
          </a:ln>
        </p:spPr>
        <p:txBody>
          <a:bodyPr wrap="none" lIns="76800" tIns="38400" rIns="76800" bIns="38400" anchor="ctr">
            <a:spAutoFit/>
          </a:bodyPr>
          <a:lstStyle/>
          <a:p>
            <a:pPr defTabSz="768096">
              <a:lnSpc>
                <a:spcPct val="150000"/>
              </a:lnSpc>
            </a:pPr>
            <a:r>
              <a:rPr lang="en-US" altLang="zh-CN" sz="2200" b="1" dirty="0">
                <a:latin typeface="Times New Roman" pitchFamily="18" charset="0"/>
                <a:ea typeface="华文细黑" pitchFamily="2" charset="-122"/>
                <a:cs typeface="Times New Roman" pitchFamily="18" charset="0"/>
              </a:rPr>
              <a:t>A.Q</a:t>
            </a:r>
            <a:r>
              <a:rPr lang="zh-CN" altLang="en-US" sz="2200" b="1" dirty="0">
                <a:latin typeface="Times New Roman" pitchFamily="18" charset="0"/>
                <a:ea typeface="华文细黑" pitchFamily="2" charset="-122"/>
                <a:cs typeface="Times New Roman" pitchFamily="18" charset="0"/>
              </a:rPr>
              <a:t>可能位于细胞膜上</a:t>
            </a:r>
            <a:endParaRPr lang="zh-CN" altLang="en-US" sz="2200" b="1" dirty="0">
              <a:latin typeface="Times New Roman" pitchFamily="18" charset="0"/>
              <a:ea typeface="华文细黑" pitchFamily="2" charset="-122"/>
              <a:cs typeface="宋体" pitchFamily="2" charset="-122"/>
            </a:endParaRPr>
          </a:p>
          <a:p>
            <a:pPr defTabSz="768096" eaLnBrk="0" hangingPunct="0">
              <a:lnSpc>
                <a:spcPct val="150000"/>
              </a:lnSpc>
            </a:pPr>
            <a:endParaRPr lang="en-US" altLang="zh-CN" sz="2200" b="1" dirty="0">
              <a:latin typeface="Times New Roman" pitchFamily="18" charset="0"/>
              <a:ea typeface="华文细黑" pitchFamily="2" charset="-122"/>
              <a:cs typeface="Times New Roman" pitchFamily="18" charset="0"/>
            </a:endParaRPr>
          </a:p>
          <a:p>
            <a:pPr defTabSz="768096" eaLnBrk="0" hangingPunct="0">
              <a:lnSpc>
                <a:spcPct val="150000"/>
              </a:lnSpc>
            </a:pPr>
            <a:r>
              <a:rPr lang="en-US" altLang="zh-CN" sz="2200" b="1" dirty="0">
                <a:latin typeface="Times New Roman" pitchFamily="18" charset="0"/>
                <a:ea typeface="华文细黑" pitchFamily="2" charset="-122"/>
                <a:cs typeface="Times New Roman" pitchFamily="18" charset="0"/>
              </a:rPr>
              <a:t>B.Q</a:t>
            </a:r>
            <a:r>
              <a:rPr lang="zh-CN" altLang="en-US" sz="2200" b="1" dirty="0">
                <a:latin typeface="Times New Roman" pitchFamily="18" charset="0"/>
                <a:ea typeface="华文细黑" pitchFamily="2" charset="-122"/>
                <a:cs typeface="Times New Roman" pitchFamily="18" charset="0"/>
              </a:rPr>
              <a:t>中可能含有硫元素</a:t>
            </a:r>
            <a:endParaRPr lang="zh-CN" altLang="en-US" sz="2200" b="1" dirty="0">
              <a:latin typeface="Times New Roman" pitchFamily="18" charset="0"/>
              <a:ea typeface="华文细黑" pitchFamily="2" charset="-122"/>
              <a:cs typeface="宋体" pitchFamily="2" charset="-122"/>
            </a:endParaRPr>
          </a:p>
          <a:p>
            <a:pPr defTabSz="768096" eaLnBrk="0" hangingPunct="0">
              <a:lnSpc>
                <a:spcPct val="150000"/>
              </a:lnSpc>
            </a:pPr>
            <a:endParaRPr lang="en-US" altLang="zh-CN" sz="2200" b="1" dirty="0">
              <a:latin typeface="Times New Roman" pitchFamily="18" charset="0"/>
              <a:ea typeface="华文细黑" pitchFamily="2" charset="-122"/>
              <a:cs typeface="Times New Roman" pitchFamily="18" charset="0"/>
            </a:endParaRPr>
          </a:p>
          <a:p>
            <a:pPr defTabSz="768096" eaLnBrk="0" hangingPunct="0">
              <a:lnSpc>
                <a:spcPct val="150000"/>
              </a:lnSpc>
            </a:pPr>
            <a:r>
              <a:rPr lang="en-US" altLang="zh-CN" sz="2200" b="1" dirty="0">
                <a:latin typeface="Times New Roman" pitchFamily="18" charset="0"/>
                <a:ea typeface="华文细黑" pitchFamily="2" charset="-122"/>
                <a:cs typeface="Times New Roman" pitchFamily="18" charset="0"/>
              </a:rPr>
              <a:t>C.①</a:t>
            </a:r>
            <a:r>
              <a:rPr lang="zh-CN" altLang="en-US" sz="2200" b="1" dirty="0">
                <a:latin typeface="Times New Roman" pitchFamily="18" charset="0"/>
                <a:ea typeface="华文细黑" pitchFamily="2" charset="-122"/>
                <a:cs typeface="Times New Roman" pitchFamily="18" charset="0"/>
              </a:rPr>
              <a:t>不一定发生在细胞内</a:t>
            </a:r>
            <a:endParaRPr lang="zh-CN" altLang="en-US" sz="2200" b="1" dirty="0">
              <a:latin typeface="Times New Roman" pitchFamily="18" charset="0"/>
              <a:ea typeface="华文细黑" pitchFamily="2" charset="-122"/>
              <a:cs typeface="宋体" pitchFamily="2" charset="-122"/>
            </a:endParaRPr>
          </a:p>
          <a:p>
            <a:pPr defTabSz="768096" eaLnBrk="0" hangingPunct="0">
              <a:lnSpc>
                <a:spcPct val="150000"/>
              </a:lnSpc>
            </a:pPr>
            <a:endParaRPr lang="en-US" altLang="zh-CN" sz="2200" b="1" dirty="0">
              <a:latin typeface="Times New Roman" pitchFamily="18" charset="0"/>
              <a:ea typeface="华文细黑" pitchFamily="2" charset="-122"/>
              <a:cs typeface="Times New Roman" pitchFamily="18" charset="0"/>
            </a:endParaRPr>
          </a:p>
          <a:p>
            <a:pPr defTabSz="768096" eaLnBrk="0" hangingPunct="0">
              <a:lnSpc>
                <a:spcPct val="150000"/>
              </a:lnSpc>
            </a:pPr>
            <a:r>
              <a:rPr lang="en-US" altLang="zh-CN" sz="2200" b="1" dirty="0">
                <a:latin typeface="Times New Roman" pitchFamily="18" charset="0"/>
                <a:ea typeface="华文细黑" pitchFamily="2" charset="-122"/>
                <a:cs typeface="Times New Roman" pitchFamily="18" charset="0"/>
              </a:rPr>
              <a:t>D.②</a:t>
            </a:r>
            <a:r>
              <a:rPr lang="zh-CN" altLang="en-US" sz="2200" b="1" dirty="0">
                <a:latin typeface="Times New Roman" pitchFamily="18" charset="0"/>
                <a:ea typeface="华文细黑" pitchFamily="2" charset="-122"/>
                <a:cs typeface="Times New Roman" pitchFamily="18" charset="0"/>
              </a:rPr>
              <a:t>必须依赖三磷酸腺苷</a:t>
            </a:r>
            <a:endParaRPr lang="en-US" altLang="zh-CN" sz="2200" b="1" dirty="0">
              <a:latin typeface="Times New Roman" pitchFamily="18" charset="0"/>
              <a:ea typeface="华文细黑" pitchFamily="2" charset="-122"/>
              <a:cs typeface="Times New Roman" pitchFamily="18" charset="0"/>
            </a:endParaRPr>
          </a:p>
        </p:txBody>
      </p:sp>
      <p:sp>
        <p:nvSpPr>
          <p:cNvPr id="6" name="矩形 5"/>
          <p:cNvSpPr/>
          <p:nvPr/>
        </p:nvSpPr>
        <p:spPr>
          <a:xfrm>
            <a:off x="5500694" y="785794"/>
            <a:ext cx="358682" cy="416104"/>
          </a:xfrm>
          <a:prstGeom prst="rect">
            <a:avLst/>
          </a:prstGeom>
        </p:spPr>
        <p:txBody>
          <a:bodyPr wrap="none"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D</a:t>
            </a:r>
            <a:endParaRPr lang="zh-CN" altLang="en-US" sz="2200" b="1" dirty="0">
              <a:solidFill>
                <a:srgbClr val="FF0000"/>
              </a:solidFill>
              <a:latin typeface="Times New Roman" panose="02020603050405020304" pitchFamily="18" charset="0"/>
              <a:ea typeface="华文细黑" panose="02010600040101010101" pitchFamily="2" charset="-122"/>
            </a:endParaRPr>
          </a:p>
        </p:txBody>
      </p:sp>
      <p:pic>
        <p:nvPicPr>
          <p:cNvPr id="23560" name="Picture 2" descr="32a"/>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290636" y="1003068"/>
            <a:ext cx="3038871" cy="2198179"/>
          </a:xfrm>
          <a:prstGeom prst="rect">
            <a:avLst/>
          </a:prstGeom>
          <a:noFill/>
          <a:ln w="9525">
            <a:noFill/>
            <a:miter lim="800000"/>
            <a:headEnd/>
            <a:tailEnd/>
          </a:ln>
        </p:spPr>
      </p:pic>
      <p:sp>
        <p:nvSpPr>
          <p:cNvPr id="18" name="矩形 17"/>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
        <p:nvSpPr>
          <p:cNvPr id="20" name="Rectangle 21">
            <a:hlinkClick r:id="rId3" action="ppaction://hlinksldjump"/>
          </p:cNvPr>
          <p:cNvSpPr>
            <a:spLocks noChangeArrowheads="1"/>
          </p:cNvSpPr>
          <p:nvPr/>
        </p:nvSpPr>
        <p:spPr bwMode="auto">
          <a:xfrm>
            <a:off x="4352718" y="6461426"/>
            <a:ext cx="297985"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1" name="Rectangle 21">
            <a:hlinkClick r:id="rId4" action="ppaction://hlinksldjump"/>
          </p:cNvPr>
          <p:cNvSpPr>
            <a:spLocks noChangeArrowheads="1"/>
          </p:cNvSpPr>
          <p:nvPr/>
        </p:nvSpPr>
        <p:spPr bwMode="auto">
          <a:xfrm>
            <a:off x="4713014" y="6461426"/>
            <a:ext cx="279876"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2" name="Rectangle 21">
            <a:hlinkClick r:id="rId5" action="ppaction://hlinksldjump"/>
          </p:cNvPr>
          <p:cNvSpPr>
            <a:spLocks noChangeArrowheads="1"/>
          </p:cNvSpPr>
          <p:nvPr/>
        </p:nvSpPr>
        <p:spPr bwMode="auto">
          <a:xfrm>
            <a:off x="5055200" y="6461426"/>
            <a:ext cx="261768"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3" name="Rectangle 21">
            <a:hlinkClick r:id="rId6" action="ppaction://hlinksldjump"/>
          </p:cNvPr>
          <p:cNvSpPr>
            <a:spLocks noChangeArrowheads="1"/>
          </p:cNvSpPr>
          <p:nvPr/>
        </p:nvSpPr>
        <p:spPr bwMode="auto">
          <a:xfrm>
            <a:off x="5379279"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4" name="Rectangle 21">
            <a:hlinkClick r:id="rId7" action="ppaction://hlinksldjump"/>
          </p:cNvPr>
          <p:cNvSpPr>
            <a:spLocks noChangeArrowheads="1"/>
          </p:cNvSpPr>
          <p:nvPr/>
        </p:nvSpPr>
        <p:spPr bwMode="auto">
          <a:xfrm>
            <a:off x="5739261"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5" name="Rectangle 21">
            <a:hlinkClick r:id="rId8" action="ppaction://hlinksldjump"/>
          </p:cNvPr>
          <p:cNvSpPr>
            <a:spLocks noChangeArrowheads="1"/>
          </p:cNvSpPr>
          <p:nvPr/>
        </p:nvSpPr>
        <p:spPr bwMode="auto">
          <a:xfrm>
            <a:off x="6099243"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6" name="Rectangle 21">
            <a:hlinkClick r:id="rId9" action="ppaction://hlinksldjump"/>
          </p:cNvPr>
          <p:cNvSpPr>
            <a:spLocks noChangeArrowheads="1"/>
          </p:cNvSpPr>
          <p:nvPr/>
        </p:nvSpPr>
        <p:spPr bwMode="auto">
          <a:xfrm>
            <a:off x="6459226"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10" presetClass="exit" presetSubtype="0" fill="hold" grpId="0" nodeType="withEffect">
                                  <p:stCondLst>
                                    <p:cond delay="0"/>
                                  </p:stCondLst>
                                  <p:childTnLst>
                                    <p:animEffect transition="out" filter="fade">
                                      <p:cBhvr>
                                        <p:cTn id="9" dur="500"/>
                                        <p:tgtEl>
                                          <p:spTgt spid="6"/>
                                        </p:tgtEl>
                                      </p:cBhvr>
                                    </p:animEffect>
                                    <p:set>
                                      <p:cBhvr>
                                        <p:cTn id="10"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6" grpId="0"/>
      <p:bldP spid="6"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ChangeArrowheads="1"/>
          </p:cNvSpPr>
          <p:nvPr/>
        </p:nvSpPr>
        <p:spPr bwMode="auto">
          <a:xfrm>
            <a:off x="198861" y="734843"/>
            <a:ext cx="7993706" cy="1601044"/>
          </a:xfrm>
          <a:prstGeom prst="rect">
            <a:avLst/>
          </a:prstGeom>
          <a:noFill/>
          <a:ln w="9525">
            <a:noFill/>
            <a:miter lim="800000"/>
            <a:headEnd/>
            <a:tailEnd/>
          </a:ln>
        </p:spPr>
        <p:txBody>
          <a:bodyPr lIns="76800" tIns="38400" rIns="76800" bIns="38400" anchor="ctr">
            <a:spAutoFit/>
          </a:bodyPr>
          <a:lstStyle/>
          <a:p>
            <a:pPr defTabSz="768096">
              <a:lnSpc>
                <a:spcPct val="150000"/>
              </a:lnSpc>
            </a:pPr>
            <a:r>
              <a:rPr lang="en-US" altLang="zh-CN" sz="2200" b="1" dirty="0" smtClean="0">
                <a:latin typeface="Times New Roman" pitchFamily="18" charset="0"/>
                <a:ea typeface="华文细黑" pitchFamily="2" charset="-122"/>
                <a:cs typeface="Times New Roman" pitchFamily="18" charset="0"/>
              </a:rPr>
              <a:t>4.</a:t>
            </a:r>
            <a:r>
              <a:rPr lang="zh-CN" altLang="en-US" sz="2200" b="1" dirty="0">
                <a:latin typeface="Times New Roman" pitchFamily="18" charset="0"/>
                <a:ea typeface="华文细黑" pitchFamily="2" charset="-122"/>
                <a:cs typeface="Times New Roman" pitchFamily="18" charset="0"/>
              </a:rPr>
              <a:t>图示为木瓜蛋白酶和胃蛋白酶对抗体的消化作用，根据图示实验结果，不能得出的结论是</a:t>
            </a:r>
            <a:r>
              <a:rPr lang="en-US" altLang="zh-CN" sz="2200" b="1" dirty="0">
                <a:latin typeface="Times New Roman" pitchFamily="18" charset="0"/>
                <a:ea typeface="华文细黑" pitchFamily="2" charset="-122"/>
                <a:cs typeface="Times New Roman" pitchFamily="18" charset="0"/>
              </a:rPr>
              <a:t>(</a:t>
            </a:r>
            <a:r>
              <a:rPr lang="zh-CN" altLang="en-US" sz="2200" b="1" dirty="0">
                <a:latin typeface="Times New Roman" pitchFamily="18" charset="0"/>
                <a:ea typeface="华文细黑" pitchFamily="2" charset="-122"/>
                <a:cs typeface="Times New Roman" pitchFamily="18" charset="0"/>
              </a:rPr>
              <a:t>　　</a:t>
            </a:r>
            <a:r>
              <a:rPr lang="en-US" altLang="zh-CN" sz="2200" b="1" dirty="0">
                <a:latin typeface="Times New Roman" pitchFamily="18" charset="0"/>
                <a:ea typeface="华文细黑" pitchFamily="2" charset="-122"/>
                <a:cs typeface="Times New Roman" pitchFamily="18" charset="0"/>
              </a:rPr>
              <a:t>)</a:t>
            </a:r>
            <a:endParaRPr lang="en-US" altLang="zh-CN" sz="2200" b="1" dirty="0">
              <a:latin typeface="Times New Roman" pitchFamily="18" charset="0"/>
              <a:ea typeface="华文细黑" pitchFamily="2" charset="-122"/>
              <a:cs typeface="宋体" pitchFamily="2" charset="-122"/>
            </a:endParaRPr>
          </a:p>
          <a:p>
            <a:pPr defTabSz="768096" eaLnBrk="0" hangingPunct="0">
              <a:lnSpc>
                <a:spcPct val="150000"/>
              </a:lnSpc>
            </a:pPr>
            <a:endParaRPr lang="en-US" altLang="zh-CN" sz="2200" b="1" dirty="0">
              <a:latin typeface="Times New Roman" pitchFamily="18" charset="0"/>
              <a:ea typeface="华文细黑" pitchFamily="2" charset="-122"/>
              <a:cs typeface="宋体" pitchFamily="2" charset="-122"/>
            </a:endParaRPr>
          </a:p>
        </p:txBody>
      </p:sp>
      <p:pic>
        <p:nvPicPr>
          <p:cNvPr id="22532" name="Picture 1" descr="\\李笑影\李笑影\2016\一轮\生物\人教版\32.TIF"/>
          <p:cNvPicPr>
            <a:picLocks noChangeAspect="1" noChangeArrowheads="1"/>
          </p:cNvPicPr>
          <p:nvPr/>
        </p:nvPicPr>
        <p:blipFill>
          <a:blip r:embed="rId2"/>
          <a:srcRect/>
          <a:stretch>
            <a:fillRect/>
          </a:stretch>
        </p:blipFill>
        <p:spPr bwMode="auto">
          <a:xfrm>
            <a:off x="5357320" y="1779176"/>
            <a:ext cx="2941227" cy="3033010"/>
          </a:xfrm>
          <a:prstGeom prst="rect">
            <a:avLst/>
          </a:prstGeom>
          <a:noFill/>
          <a:ln w="9525">
            <a:noFill/>
            <a:miter lim="800000"/>
            <a:headEnd/>
            <a:tailEnd/>
          </a:ln>
        </p:spPr>
      </p:pic>
      <p:sp>
        <p:nvSpPr>
          <p:cNvPr id="22533" name="Rectangle 3"/>
          <p:cNvSpPr>
            <a:spLocks noChangeArrowheads="1"/>
          </p:cNvSpPr>
          <p:nvPr/>
        </p:nvSpPr>
        <p:spPr bwMode="auto">
          <a:xfrm>
            <a:off x="282216" y="1982329"/>
            <a:ext cx="7200298" cy="3398972"/>
          </a:xfrm>
          <a:prstGeom prst="rect">
            <a:avLst/>
          </a:prstGeom>
          <a:noFill/>
          <a:ln w="9525">
            <a:noFill/>
            <a:miter lim="800000"/>
            <a:headEnd/>
            <a:tailEnd/>
          </a:ln>
        </p:spPr>
        <p:txBody>
          <a:bodyPr wrap="none" lIns="76800" tIns="38400" rIns="76800" bIns="38400" anchor="ctr">
            <a:spAutoFit/>
          </a:bodyPr>
          <a:lstStyle/>
          <a:p>
            <a:pPr defTabSz="768096">
              <a:lnSpc>
                <a:spcPts val="3612"/>
              </a:lnSpc>
            </a:pPr>
            <a:r>
              <a:rPr lang="en-US" altLang="zh-CN" sz="2200" b="1" dirty="0">
                <a:latin typeface="Times New Roman" pitchFamily="18" charset="0"/>
                <a:ea typeface="华文细黑" pitchFamily="2" charset="-122"/>
                <a:cs typeface="Times New Roman" pitchFamily="18" charset="0"/>
              </a:rPr>
              <a:t>A.</a:t>
            </a:r>
            <a:r>
              <a:rPr lang="zh-CN" altLang="en-US" sz="2200" b="1" dirty="0">
                <a:latin typeface="Times New Roman" pitchFamily="18" charset="0"/>
                <a:ea typeface="华文细黑" pitchFamily="2" charset="-122"/>
                <a:cs typeface="Times New Roman" pitchFamily="18" charset="0"/>
              </a:rPr>
              <a:t>胃蛋白酶能使抗体失活</a:t>
            </a:r>
            <a:endParaRPr lang="en-US" altLang="zh-CN" sz="2200" b="1" dirty="0">
              <a:latin typeface="Times New Roman" pitchFamily="18" charset="0"/>
              <a:ea typeface="华文细黑" pitchFamily="2" charset="-122"/>
              <a:cs typeface="Times New Roman" pitchFamily="18" charset="0"/>
            </a:endParaRPr>
          </a:p>
          <a:p>
            <a:pPr defTabSz="768096">
              <a:lnSpc>
                <a:spcPts val="3612"/>
              </a:lnSpc>
            </a:pPr>
            <a:endParaRPr lang="zh-CN" altLang="en-US" sz="2200" b="1" dirty="0">
              <a:latin typeface="Times New Roman" pitchFamily="18" charset="0"/>
              <a:ea typeface="华文细黑" pitchFamily="2" charset="-122"/>
              <a:cs typeface="宋体" pitchFamily="2" charset="-122"/>
            </a:endParaRPr>
          </a:p>
          <a:p>
            <a:pPr defTabSz="768096" eaLnBrk="0" hangingPunct="0">
              <a:lnSpc>
                <a:spcPts val="3612"/>
              </a:lnSpc>
            </a:pPr>
            <a:r>
              <a:rPr lang="en-US" altLang="zh-CN" sz="2200" b="1" dirty="0">
                <a:latin typeface="Times New Roman" pitchFamily="18" charset="0"/>
                <a:ea typeface="华文细黑" pitchFamily="2" charset="-122"/>
                <a:cs typeface="Times New Roman" pitchFamily="18" charset="0"/>
              </a:rPr>
              <a:t>B.</a:t>
            </a:r>
            <a:r>
              <a:rPr lang="zh-CN" altLang="en-US" sz="2200" b="1" dirty="0">
                <a:latin typeface="Times New Roman" pitchFamily="18" charset="0"/>
                <a:ea typeface="华文细黑" pitchFamily="2" charset="-122"/>
                <a:cs typeface="Times New Roman" pitchFamily="18" charset="0"/>
              </a:rPr>
              <a:t>抗体的化学本质是蛋白质</a:t>
            </a:r>
            <a:endParaRPr lang="en-US" altLang="zh-CN" sz="2200" b="1" dirty="0">
              <a:latin typeface="Times New Roman" pitchFamily="18" charset="0"/>
              <a:ea typeface="华文细黑" pitchFamily="2" charset="-122"/>
              <a:cs typeface="Times New Roman" pitchFamily="18" charset="0"/>
            </a:endParaRPr>
          </a:p>
          <a:p>
            <a:pPr defTabSz="768096" eaLnBrk="0" hangingPunct="0">
              <a:lnSpc>
                <a:spcPts val="3612"/>
              </a:lnSpc>
            </a:pPr>
            <a:endParaRPr lang="zh-CN" altLang="en-US" sz="2200" b="1" dirty="0">
              <a:latin typeface="Times New Roman" pitchFamily="18" charset="0"/>
              <a:ea typeface="华文细黑" pitchFamily="2" charset="-122"/>
              <a:cs typeface="宋体" pitchFamily="2" charset="-122"/>
            </a:endParaRPr>
          </a:p>
          <a:p>
            <a:pPr defTabSz="768096" eaLnBrk="0" hangingPunct="0">
              <a:lnSpc>
                <a:spcPts val="3612"/>
              </a:lnSpc>
            </a:pPr>
            <a:r>
              <a:rPr lang="en-US" altLang="zh-CN" sz="2200" b="1" dirty="0">
                <a:latin typeface="Times New Roman" pitchFamily="18" charset="0"/>
                <a:ea typeface="华文细黑" pitchFamily="2" charset="-122"/>
                <a:cs typeface="Times New Roman" pitchFamily="18" charset="0"/>
              </a:rPr>
              <a:t>C.</a:t>
            </a:r>
            <a:r>
              <a:rPr lang="zh-CN" altLang="en-US" sz="2200" b="1" dirty="0">
                <a:latin typeface="Times New Roman" pitchFamily="18" charset="0"/>
                <a:ea typeface="华文细黑" pitchFamily="2" charset="-122"/>
                <a:cs typeface="Times New Roman" pitchFamily="18" charset="0"/>
              </a:rPr>
              <a:t>木瓜蛋白酶和胃蛋白酶的化学本质是蛋白质</a:t>
            </a:r>
            <a:endParaRPr lang="en-US" altLang="zh-CN" sz="2200" b="1" dirty="0">
              <a:latin typeface="Times New Roman" pitchFamily="18" charset="0"/>
              <a:ea typeface="华文细黑" pitchFamily="2" charset="-122"/>
              <a:cs typeface="Times New Roman" pitchFamily="18" charset="0"/>
            </a:endParaRPr>
          </a:p>
          <a:p>
            <a:pPr defTabSz="768096" eaLnBrk="0" hangingPunct="0">
              <a:lnSpc>
                <a:spcPts val="3612"/>
              </a:lnSpc>
            </a:pPr>
            <a:endParaRPr lang="zh-CN" altLang="en-US" sz="2200" b="1" dirty="0">
              <a:latin typeface="Times New Roman" pitchFamily="18" charset="0"/>
              <a:ea typeface="华文细黑" pitchFamily="2" charset="-122"/>
              <a:cs typeface="宋体" pitchFamily="2" charset="-122"/>
            </a:endParaRPr>
          </a:p>
          <a:p>
            <a:pPr defTabSz="768096" eaLnBrk="0" hangingPunct="0">
              <a:lnSpc>
                <a:spcPts val="3612"/>
              </a:lnSpc>
            </a:pPr>
            <a:r>
              <a:rPr lang="en-US" altLang="zh-CN" sz="2200" b="1" dirty="0">
                <a:latin typeface="Times New Roman" pitchFamily="18" charset="0"/>
                <a:ea typeface="华文细黑" pitchFamily="2" charset="-122"/>
                <a:cs typeface="Times New Roman" pitchFamily="18" charset="0"/>
              </a:rPr>
              <a:t>D.</a:t>
            </a:r>
            <a:r>
              <a:rPr lang="zh-CN" altLang="en-US" sz="2200" b="1" dirty="0">
                <a:latin typeface="Times New Roman" pitchFamily="18" charset="0"/>
                <a:ea typeface="华文细黑" pitchFamily="2" charset="-122"/>
                <a:cs typeface="Times New Roman" pitchFamily="18" charset="0"/>
              </a:rPr>
              <a:t>胃蛋白酶催化抗体分解断裂的肽键数目多于木瓜蛋白酶</a:t>
            </a:r>
            <a:endParaRPr lang="zh-CN" altLang="en-US" sz="2200" b="1" dirty="0">
              <a:latin typeface="Times New Roman" pitchFamily="18" charset="0"/>
              <a:ea typeface="华文细黑" pitchFamily="2" charset="-122"/>
              <a:cs typeface="宋体" pitchFamily="2" charset="-122"/>
            </a:endParaRPr>
          </a:p>
        </p:txBody>
      </p:sp>
      <p:sp>
        <p:nvSpPr>
          <p:cNvPr id="7" name="矩形 6"/>
          <p:cNvSpPr/>
          <p:nvPr/>
        </p:nvSpPr>
        <p:spPr>
          <a:xfrm>
            <a:off x="3857620" y="1357298"/>
            <a:ext cx="342652" cy="416104"/>
          </a:xfrm>
          <a:prstGeom prst="rect">
            <a:avLst/>
          </a:prstGeom>
        </p:spPr>
        <p:txBody>
          <a:bodyPr wrap="none"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endParaRPr lang="zh-CN" altLang="en-US" sz="2200" b="1" dirty="0">
              <a:solidFill>
                <a:srgbClr val="FF0000"/>
              </a:solidFill>
              <a:latin typeface="Times New Roman" panose="02020603050405020304" pitchFamily="18" charset="0"/>
              <a:ea typeface="华文细黑" panose="02010600040101010101" pitchFamily="2" charset="-122"/>
            </a:endParaRPr>
          </a:p>
        </p:txBody>
      </p:sp>
      <p:sp>
        <p:nvSpPr>
          <p:cNvPr id="4" name="TextBox 3"/>
          <p:cNvSpPr txBox="1"/>
          <p:nvPr/>
        </p:nvSpPr>
        <p:spPr>
          <a:xfrm>
            <a:off x="291742" y="2582266"/>
            <a:ext cx="3313940" cy="416104"/>
          </a:xfrm>
          <a:prstGeom prst="rect">
            <a:avLst/>
          </a:prstGeom>
          <a:noFill/>
        </p:spPr>
        <p:txBody>
          <a:bodyPr lIns="76800" tIns="38400" rIns="76800" bIns="38400">
            <a:spAutoFit/>
          </a:bodyPr>
          <a:lstStyle/>
          <a:p>
            <a:pPr defTabSz="1024078">
              <a:defRPr/>
            </a:pPr>
            <a:r>
              <a:rPr lang="zh-CN" altLang="zh-CN" sz="2200" b="1" kern="100" dirty="0">
                <a:solidFill>
                  <a:srgbClr val="0000FF"/>
                </a:solidFill>
                <a:latin typeface="Times New Roman" panose="02020603050405020304" pitchFamily="18" charset="0"/>
                <a:ea typeface="华文细黑" panose="02010600040101010101" pitchFamily="2" charset="-122"/>
                <a:cs typeface="Times New Roman"/>
              </a:rPr>
              <a:t>抗体中的部分化学键断裂</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6" name="TextBox 5"/>
          <p:cNvSpPr txBox="1"/>
          <p:nvPr/>
        </p:nvSpPr>
        <p:spPr>
          <a:xfrm>
            <a:off x="291742" y="3680561"/>
            <a:ext cx="2916220" cy="416104"/>
          </a:xfrm>
          <a:prstGeom prst="rect">
            <a:avLst/>
          </a:prstGeom>
          <a:noFill/>
        </p:spPr>
        <p:txBody>
          <a:bodyPr lIns="76800" tIns="38400" rIns="76800" bIns="38400">
            <a:spAutoFit/>
          </a:bodyPr>
          <a:lstStyle/>
          <a:p>
            <a:pPr defTabSz="1024078">
              <a:defRPr/>
            </a:pPr>
            <a:r>
              <a:rPr lang="zh-CN" altLang="zh-CN" sz="2200" b="1" kern="100" dirty="0">
                <a:solidFill>
                  <a:srgbClr val="0000FF"/>
                </a:solidFill>
                <a:latin typeface="Times New Roman" panose="02020603050405020304" pitchFamily="18" charset="0"/>
                <a:ea typeface="华文细黑" panose="02010600040101010101" pitchFamily="2" charset="-122"/>
                <a:cs typeface="Times New Roman"/>
              </a:rPr>
              <a:t>据酶的专一性可知</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9" name="TextBox 8"/>
          <p:cNvSpPr txBox="1"/>
          <p:nvPr/>
        </p:nvSpPr>
        <p:spPr>
          <a:xfrm>
            <a:off x="500034" y="4500570"/>
            <a:ext cx="3714776" cy="416104"/>
          </a:xfrm>
          <a:prstGeom prst="rect">
            <a:avLst/>
          </a:prstGeom>
          <a:noFill/>
        </p:spPr>
        <p:txBody>
          <a:bodyPr wrap="square" lIns="76800" tIns="38400" rIns="76800" bIns="38400">
            <a:spAutoFit/>
          </a:bodyPr>
          <a:lstStyle/>
          <a:p>
            <a:pPr defTabSz="1024078">
              <a:defRPr/>
            </a:pPr>
            <a:r>
              <a:rPr lang="zh-CN" altLang="zh-CN" sz="2200" b="1" kern="100" dirty="0">
                <a:solidFill>
                  <a:srgbClr val="0000FF"/>
                </a:solidFill>
                <a:latin typeface="Times New Roman" panose="02020603050405020304" pitchFamily="18" charset="0"/>
                <a:ea typeface="华文细黑" panose="02010600040101010101" pitchFamily="2" charset="-122"/>
                <a:cs typeface="Times New Roman"/>
              </a:rPr>
              <a:t>本实验不能得出</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0" name="TextBox 9"/>
          <p:cNvSpPr txBox="1"/>
          <p:nvPr/>
        </p:nvSpPr>
        <p:spPr>
          <a:xfrm>
            <a:off x="291742" y="5861281"/>
            <a:ext cx="2916220" cy="416104"/>
          </a:xfrm>
          <a:prstGeom prst="rect">
            <a:avLst/>
          </a:prstGeom>
          <a:noFill/>
        </p:spPr>
        <p:txBody>
          <a:bodyPr lIns="76800" tIns="38400" rIns="76800" bIns="38400">
            <a:spAutoFit/>
          </a:bodyPr>
          <a:lstStyle/>
          <a:p>
            <a:pPr defTabSz="1024078">
              <a:defRPr/>
            </a:pPr>
            <a:r>
              <a:rPr lang="zh-CN" altLang="zh-CN" sz="2200" b="1" kern="100" dirty="0">
                <a:solidFill>
                  <a:srgbClr val="0000FF"/>
                </a:solidFill>
                <a:latin typeface="Times New Roman" panose="02020603050405020304" pitchFamily="18" charset="0"/>
                <a:ea typeface="华文细黑" panose="02010600040101010101" pitchFamily="2" charset="-122"/>
                <a:cs typeface="Times New Roman"/>
              </a:rPr>
              <a:t>从图中信息可知</a:t>
            </a:r>
          </a:p>
        </p:txBody>
      </p:sp>
      <p:sp>
        <p:nvSpPr>
          <p:cNvPr id="19" name="矩形 18"/>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圆角矩形 19"/>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
        <p:nvSpPr>
          <p:cNvPr id="21" name="Rectangle 21">
            <a:hlinkClick r:id="rId3" action="ppaction://hlinksldjump"/>
          </p:cNvPr>
          <p:cNvSpPr>
            <a:spLocks noChangeArrowheads="1"/>
          </p:cNvSpPr>
          <p:nvPr/>
        </p:nvSpPr>
        <p:spPr bwMode="auto">
          <a:xfrm>
            <a:off x="4352718" y="6461426"/>
            <a:ext cx="297985"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4" action="ppaction://hlinksldjump"/>
          </p:cNvPr>
          <p:cNvSpPr>
            <a:spLocks noChangeArrowheads="1"/>
          </p:cNvSpPr>
          <p:nvPr/>
        </p:nvSpPr>
        <p:spPr bwMode="auto">
          <a:xfrm>
            <a:off x="4713014" y="6461426"/>
            <a:ext cx="279876"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5" action="ppaction://hlinksldjump"/>
          </p:cNvPr>
          <p:cNvSpPr>
            <a:spLocks noChangeArrowheads="1"/>
          </p:cNvSpPr>
          <p:nvPr/>
        </p:nvSpPr>
        <p:spPr bwMode="auto">
          <a:xfrm>
            <a:off x="5055200" y="6461426"/>
            <a:ext cx="261768"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6" action="ppaction://hlinksldjump"/>
          </p:cNvPr>
          <p:cNvSpPr>
            <a:spLocks noChangeArrowheads="1"/>
          </p:cNvSpPr>
          <p:nvPr/>
        </p:nvSpPr>
        <p:spPr bwMode="auto">
          <a:xfrm>
            <a:off x="5379279"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5" name="Rectangle 21">
            <a:hlinkClick r:id="rId7" action="ppaction://hlinksldjump"/>
          </p:cNvPr>
          <p:cNvSpPr>
            <a:spLocks noChangeArrowheads="1"/>
          </p:cNvSpPr>
          <p:nvPr/>
        </p:nvSpPr>
        <p:spPr bwMode="auto">
          <a:xfrm>
            <a:off x="5739261"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6" name="Rectangle 21">
            <a:hlinkClick r:id="rId8" action="ppaction://hlinksldjump"/>
          </p:cNvPr>
          <p:cNvSpPr>
            <a:spLocks noChangeArrowheads="1"/>
          </p:cNvSpPr>
          <p:nvPr/>
        </p:nvSpPr>
        <p:spPr bwMode="auto">
          <a:xfrm>
            <a:off x="6099243"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4" name="Rectangle 21">
            <a:hlinkClick r:id="rId9" action="ppaction://hlinksldjump"/>
          </p:cNvPr>
          <p:cNvSpPr>
            <a:spLocks noChangeArrowheads="1"/>
          </p:cNvSpPr>
          <p:nvPr/>
        </p:nvSpPr>
        <p:spPr bwMode="auto">
          <a:xfrm>
            <a:off x="6459226"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4"/>
                                        </p:tgtEl>
                                      </p:cBhvr>
                                    </p:animEffect>
                                    <p:set>
                                      <p:cBhvr>
                                        <p:cTn id="32" dur="1" fill="hold">
                                          <p:stCondLst>
                                            <p:cond delay="499"/>
                                          </p:stCondLst>
                                        </p:cTn>
                                        <p:tgtEl>
                                          <p:spTgt spid="4"/>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6"/>
                                        </p:tgtEl>
                                      </p:cBhvr>
                                    </p:animEffect>
                                    <p:set>
                                      <p:cBhvr>
                                        <p:cTn id="35" dur="1" fill="hold">
                                          <p:stCondLst>
                                            <p:cond delay="499"/>
                                          </p:stCondLst>
                                        </p:cTn>
                                        <p:tgtEl>
                                          <p:spTgt spid="6"/>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9"/>
                                        </p:tgtEl>
                                      </p:cBhvr>
                                    </p:animEffect>
                                    <p:set>
                                      <p:cBhvr>
                                        <p:cTn id="38" dur="1" fill="hold">
                                          <p:stCondLst>
                                            <p:cond delay="499"/>
                                          </p:stCondLst>
                                        </p:cTn>
                                        <p:tgtEl>
                                          <p:spTgt spid="9"/>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0"/>
                                        </p:tgtEl>
                                      </p:cBhvr>
                                    </p:animEffect>
                                    <p:set>
                                      <p:cBhvr>
                                        <p:cTn id="41" dur="1" fill="hold">
                                          <p:stCondLst>
                                            <p:cond delay="499"/>
                                          </p:stCondLst>
                                        </p:cTn>
                                        <p:tgtEl>
                                          <p:spTgt spid="10"/>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7"/>
                                        </p:tgtEl>
                                      </p:cBhvr>
                                    </p:animEffect>
                                    <p:set>
                                      <p:cBhvr>
                                        <p:cTn id="44"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7" grpId="0"/>
      <p:bldP spid="7" grpId="1"/>
      <p:bldP spid="4" grpId="0"/>
      <p:bldP spid="4" grpId="1"/>
      <p:bldP spid="6" grpId="0"/>
      <p:bldP spid="6" grpId="1"/>
      <p:bldP spid="9" grpId="0"/>
      <p:bldP spid="9" grpId="1"/>
      <p:bldP spid="10" grpId="0"/>
      <p:bldP spid="10"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鹿晴晴\e\鹿晴晴\2015\源文件\新建文件夹\生物\人教版 通用\X44.TIF"/>
          <p:cNvPicPr>
            <a:picLocks noChangeAspect="1" noChangeArrowheads="1"/>
          </p:cNvPicPr>
          <p:nvPr/>
        </p:nvPicPr>
        <p:blipFill>
          <a:blip r:embed="rId2"/>
          <a:srcRect/>
          <a:stretch>
            <a:fillRect/>
          </a:stretch>
        </p:blipFill>
        <p:spPr bwMode="auto">
          <a:xfrm>
            <a:off x="6567152" y="2571744"/>
            <a:ext cx="2576848" cy="2566495"/>
          </a:xfrm>
          <a:prstGeom prst="rect">
            <a:avLst/>
          </a:prstGeom>
          <a:noFill/>
          <a:ln w="9525">
            <a:noFill/>
            <a:miter lim="800000"/>
            <a:headEnd/>
            <a:tailEnd/>
          </a:ln>
        </p:spPr>
      </p:pic>
      <p:sp>
        <p:nvSpPr>
          <p:cNvPr id="13" name="TextBox 12"/>
          <p:cNvSpPr txBox="1"/>
          <p:nvPr/>
        </p:nvSpPr>
        <p:spPr>
          <a:xfrm>
            <a:off x="203624" y="261878"/>
            <a:ext cx="8523603" cy="1626892"/>
          </a:xfrm>
          <a:prstGeom prst="rect">
            <a:avLst/>
          </a:prstGeom>
          <a:noFill/>
        </p:spPr>
        <p:txBody>
          <a:bodyPr lIns="102398" tIns="51199" rIns="102398" bIns="51199">
            <a:spAutoFit/>
          </a:bodyPr>
          <a:lstStyle/>
          <a:p>
            <a:pPr algn="just" defTabSz="1024078">
              <a:lnSpc>
                <a:spcPct val="150000"/>
              </a:lnSpc>
              <a:defRPr/>
            </a:pPr>
            <a:r>
              <a:rPr lang="en-US" altLang="zh-CN" sz="2200" b="1" kern="100" dirty="0">
                <a:latin typeface="Times New Roman" panose="02020603050405020304" pitchFamily="18" charset="0"/>
                <a:ea typeface="华文细黑" panose="02010600040101010101" pitchFamily="2" charset="-122"/>
              </a:rPr>
              <a:t>5</a:t>
            </a:r>
            <a:r>
              <a:rPr lang="en-US" altLang="zh-CN" sz="2200" b="1" kern="100" dirty="0">
                <a:latin typeface="Times New Roman" panose="02020603050405020304" pitchFamily="18" charset="0"/>
                <a:ea typeface="华文细黑" panose="02010600040101010101" pitchFamily="2" charset="-122"/>
                <a:cs typeface="Times New Roman"/>
              </a:rPr>
              <a:t>.</a:t>
            </a:r>
            <a:r>
              <a:rPr lang="zh-CN" altLang="zh-CN" sz="2200" b="1" kern="100" dirty="0">
                <a:latin typeface="Times New Roman" panose="02020603050405020304" pitchFamily="18" charset="0"/>
                <a:ea typeface="华文细黑" panose="02010600040101010101" pitchFamily="2" charset="-122"/>
                <a:cs typeface="Times New Roman"/>
              </a:rPr>
              <a:t>如图所示，一分子的胰岛素原切去</a:t>
            </a:r>
            <a:r>
              <a:rPr lang="en-US" altLang="zh-CN" sz="2200" b="1" kern="100" dirty="0">
                <a:latin typeface="Times New Roman" panose="02020603050405020304" pitchFamily="18" charset="0"/>
                <a:ea typeface="华文细黑" panose="02010600040101010101" pitchFamily="2" charset="-122"/>
              </a:rPr>
              <a:t>C</a:t>
            </a:r>
            <a:r>
              <a:rPr lang="zh-CN" altLang="zh-CN" sz="2200" b="1" kern="100" dirty="0">
                <a:latin typeface="Times New Roman" panose="02020603050405020304" pitchFamily="18" charset="0"/>
                <a:ea typeface="华文细黑" panose="02010600040101010101" pitchFamily="2" charset="-122"/>
                <a:cs typeface="Times New Roman"/>
              </a:rPr>
              <a:t>肽</a:t>
            </a:r>
            <a:r>
              <a:rPr lang="en-US" altLang="zh-CN" sz="2200" b="1" kern="100" dirty="0">
                <a:latin typeface="Times New Roman" panose="02020603050405020304" pitchFamily="18" charset="0"/>
                <a:ea typeface="华文细黑" panose="02010600040101010101" pitchFamily="2" charset="-122"/>
              </a:rPr>
              <a:t>(</a:t>
            </a:r>
            <a:r>
              <a:rPr lang="zh-CN" altLang="zh-CN" sz="2200" b="1" kern="100" dirty="0">
                <a:latin typeface="Times New Roman" panose="02020603050405020304" pitchFamily="18" charset="0"/>
                <a:ea typeface="华文细黑" panose="02010600040101010101" pitchFamily="2" charset="-122"/>
                <a:cs typeface="Times New Roman"/>
              </a:rPr>
              <a:t>图中箭头表示切点</a:t>
            </a:r>
            <a:r>
              <a:rPr lang="en-US" altLang="zh-CN" sz="2200" b="1" kern="100" dirty="0">
                <a:latin typeface="Times New Roman" panose="02020603050405020304" pitchFamily="18" charset="0"/>
                <a:ea typeface="华文细黑" panose="02010600040101010101" pitchFamily="2" charset="-122"/>
              </a:rPr>
              <a:t>)</a:t>
            </a:r>
            <a:r>
              <a:rPr lang="zh-CN" altLang="zh-CN" sz="2200" b="1" kern="100" dirty="0">
                <a:latin typeface="Times New Roman" panose="02020603050405020304" pitchFamily="18" charset="0"/>
                <a:ea typeface="华文细黑" panose="02010600040101010101" pitchFamily="2" charset="-122"/>
                <a:cs typeface="Times New Roman"/>
              </a:rPr>
              <a:t>可转变成一分子的胰岛素</a:t>
            </a:r>
            <a:r>
              <a:rPr lang="en-US" altLang="zh-CN" sz="2200" b="1" kern="100" dirty="0">
                <a:latin typeface="Times New Roman" panose="02020603050405020304" pitchFamily="18" charset="0"/>
                <a:ea typeface="华文细黑" panose="02010600040101010101" pitchFamily="2" charset="-122"/>
              </a:rPr>
              <a:t>(</a:t>
            </a:r>
            <a:r>
              <a:rPr lang="zh-CN" altLang="zh-CN" sz="2200" b="1" kern="100" dirty="0">
                <a:latin typeface="Times New Roman" panose="02020603050405020304" pitchFamily="18" charset="0"/>
                <a:ea typeface="华文细黑" panose="02010600040101010101" pitchFamily="2" charset="-122"/>
                <a:cs typeface="Times New Roman"/>
              </a:rPr>
              <a:t>图中数字表示氨基酸序号</a:t>
            </a:r>
            <a:r>
              <a:rPr lang="en-US" altLang="zh-CN" sz="2200" b="1" kern="100" dirty="0">
                <a:latin typeface="Times New Roman" panose="02020603050405020304" pitchFamily="18" charset="0"/>
                <a:ea typeface="华文细黑" panose="02010600040101010101" pitchFamily="2" charset="-122"/>
              </a:rPr>
              <a:t>)</a:t>
            </a:r>
            <a:r>
              <a:rPr lang="zh-CN" altLang="zh-CN" sz="2200" b="1" kern="100" dirty="0">
                <a:latin typeface="Times New Roman" panose="02020603050405020304" pitchFamily="18" charset="0"/>
                <a:ea typeface="华文细黑" panose="02010600040101010101" pitchFamily="2" charset="-122"/>
                <a:cs typeface="Times New Roman"/>
              </a:rPr>
              <a:t>。下列分析正确的是</a:t>
            </a:r>
            <a:r>
              <a:rPr lang="en-US" altLang="zh-CN" sz="2200" b="1" kern="100" dirty="0">
                <a:latin typeface="Times New Roman" panose="02020603050405020304" pitchFamily="18" charset="0"/>
                <a:ea typeface="华文细黑" panose="02010600040101010101" pitchFamily="2" charset="-122"/>
              </a:rPr>
              <a:t>(</a:t>
            </a:r>
            <a:r>
              <a:rPr lang="zh-CN" altLang="zh-CN" sz="2200" b="1" kern="100" dirty="0">
                <a:latin typeface="Times New Roman" panose="02020603050405020304" pitchFamily="18" charset="0"/>
                <a:ea typeface="华文细黑" panose="02010600040101010101" pitchFamily="2" charset="-122"/>
                <a:cs typeface="Times New Roman"/>
              </a:rPr>
              <a:t>　　</a:t>
            </a:r>
            <a:r>
              <a:rPr lang="en-US" altLang="zh-CN" sz="2200" b="1" kern="100" dirty="0">
                <a:latin typeface="Times New Roman" panose="02020603050405020304" pitchFamily="18" charset="0"/>
                <a:ea typeface="华文细黑" panose="02010600040101010101" pitchFamily="2" charset="-122"/>
              </a:rPr>
              <a:t>)</a:t>
            </a:r>
            <a:endParaRPr lang="zh-CN" altLang="en-US" sz="2200" b="1" kern="100" dirty="0">
              <a:latin typeface="Times New Roman" panose="02020603050405020304" pitchFamily="18" charset="0"/>
              <a:ea typeface="华文细黑" panose="02010600040101010101" pitchFamily="2" charset="-122"/>
              <a:cs typeface="Courier New"/>
            </a:endParaRPr>
          </a:p>
        </p:txBody>
      </p:sp>
      <p:sp>
        <p:nvSpPr>
          <p:cNvPr id="4" name="TextBox 3"/>
          <p:cNvSpPr txBox="1"/>
          <p:nvPr/>
        </p:nvSpPr>
        <p:spPr>
          <a:xfrm>
            <a:off x="0" y="1928802"/>
            <a:ext cx="8047291" cy="3658217"/>
          </a:xfrm>
          <a:prstGeom prst="rect">
            <a:avLst/>
          </a:prstGeom>
          <a:noFill/>
        </p:spPr>
        <p:txBody>
          <a:bodyPr lIns="102398" tIns="51199" rIns="102398" bIns="51199">
            <a:spAutoFit/>
          </a:bodyPr>
          <a:lstStyle/>
          <a:p>
            <a:pPr algn="just">
              <a:lnSpc>
                <a:spcPct val="150000"/>
              </a:lnSpc>
            </a:pPr>
            <a:r>
              <a:rPr lang="en-US" altLang="zh-CN" sz="2200" b="1" dirty="0">
                <a:latin typeface="Times New Roman" pitchFamily="18" charset="0"/>
                <a:ea typeface="华文细黑" pitchFamily="2" charset="-122"/>
                <a:cs typeface="Courier New"/>
              </a:rPr>
              <a:t>A</a:t>
            </a:r>
            <a:r>
              <a:rPr lang="en-US" altLang="zh-CN" sz="2200" b="1" dirty="0">
                <a:latin typeface="Times New Roman" pitchFamily="18" charset="0"/>
                <a:ea typeface="华文细黑" pitchFamily="2" charset="-122"/>
                <a:cs typeface="Times New Roman" pitchFamily="18" charset="0"/>
              </a:rPr>
              <a:t>.</a:t>
            </a:r>
            <a:r>
              <a:rPr lang="zh-CN" altLang="zh-CN" sz="2200" b="1" dirty="0">
                <a:latin typeface="Times New Roman" pitchFamily="18" charset="0"/>
                <a:ea typeface="华文细黑" pitchFamily="2" charset="-122"/>
                <a:cs typeface="Times New Roman" pitchFamily="18" charset="0"/>
              </a:rPr>
              <a:t>胰岛素分子具有</a:t>
            </a:r>
            <a:r>
              <a:rPr lang="en-US" altLang="zh-CN" sz="2200" b="1" dirty="0">
                <a:latin typeface="Times New Roman" pitchFamily="18" charset="0"/>
                <a:ea typeface="华文细黑" pitchFamily="2" charset="-122"/>
                <a:cs typeface="Courier New"/>
              </a:rPr>
              <a:t>50</a:t>
            </a:r>
            <a:r>
              <a:rPr lang="zh-CN" altLang="zh-CN" sz="2200" b="1" dirty="0">
                <a:latin typeface="Times New Roman" pitchFamily="18" charset="0"/>
                <a:ea typeface="华文细黑" pitchFamily="2" charset="-122"/>
                <a:cs typeface="Times New Roman" pitchFamily="18" charset="0"/>
              </a:rPr>
              <a:t>个肽键，合成它的过程中共脱去</a:t>
            </a:r>
            <a:r>
              <a:rPr lang="en-US" altLang="zh-CN" sz="2200" b="1" dirty="0">
                <a:latin typeface="Times New Roman" pitchFamily="18" charset="0"/>
                <a:ea typeface="华文细黑" pitchFamily="2" charset="-122"/>
                <a:cs typeface="Courier New"/>
              </a:rPr>
              <a:t>50</a:t>
            </a:r>
            <a:r>
              <a:rPr lang="zh-CN" altLang="zh-CN" sz="2200" b="1" dirty="0">
                <a:latin typeface="Times New Roman" pitchFamily="18" charset="0"/>
                <a:ea typeface="华文细黑" pitchFamily="2" charset="-122"/>
                <a:cs typeface="Times New Roman" pitchFamily="18" charset="0"/>
              </a:rPr>
              <a:t>分子水</a:t>
            </a:r>
            <a:endParaRPr lang="en-US" altLang="zh-CN" sz="2200" b="1" dirty="0">
              <a:latin typeface="Times New Roman" pitchFamily="18" charset="0"/>
              <a:ea typeface="华文细黑" pitchFamily="2" charset="-122"/>
              <a:cs typeface="Times New Roman" pitchFamily="18" charset="0"/>
            </a:endParaRPr>
          </a:p>
          <a:p>
            <a:pPr algn="just">
              <a:lnSpc>
                <a:spcPct val="150000"/>
              </a:lnSpc>
            </a:pPr>
            <a:endParaRPr lang="en-US" altLang="zh-CN" sz="2200" b="1" dirty="0">
              <a:latin typeface="Times New Roman" pitchFamily="18" charset="0"/>
              <a:ea typeface="华文细黑" pitchFamily="2" charset="-122"/>
              <a:cs typeface="Times New Roman" pitchFamily="18" charset="0"/>
            </a:endParaRPr>
          </a:p>
          <a:p>
            <a:pPr algn="just">
              <a:lnSpc>
                <a:spcPct val="150000"/>
              </a:lnSpc>
            </a:pPr>
            <a:r>
              <a:rPr lang="en-US" altLang="zh-CN" sz="2200" b="1" dirty="0">
                <a:latin typeface="Times New Roman" pitchFamily="18" charset="0"/>
                <a:ea typeface="华文细黑" pitchFamily="2" charset="-122"/>
                <a:cs typeface="Courier New"/>
              </a:rPr>
              <a:t>B</a:t>
            </a:r>
            <a:r>
              <a:rPr lang="en-US" altLang="zh-CN" sz="2200" b="1" dirty="0">
                <a:latin typeface="Times New Roman" pitchFamily="18" charset="0"/>
                <a:ea typeface="华文细黑" pitchFamily="2" charset="-122"/>
                <a:cs typeface="Times New Roman" pitchFamily="18" charset="0"/>
              </a:rPr>
              <a:t>.</a:t>
            </a:r>
            <a:r>
              <a:rPr lang="zh-CN" altLang="zh-CN" sz="2200" b="1" dirty="0">
                <a:latin typeface="Times New Roman" pitchFamily="18" charset="0"/>
                <a:ea typeface="华文细黑" pitchFamily="2" charset="-122"/>
                <a:cs typeface="Times New Roman" pitchFamily="18" charset="0"/>
              </a:rPr>
              <a:t>胰岛素分子含有一个游离的氨基和一个游离的羧基</a:t>
            </a:r>
            <a:endParaRPr lang="zh-CN" altLang="zh-CN" sz="2200" b="1" dirty="0">
              <a:latin typeface="Times New Roman" pitchFamily="18" charset="0"/>
              <a:ea typeface="华文细黑" pitchFamily="2" charset="-122"/>
              <a:cs typeface="Courier New"/>
            </a:endParaRPr>
          </a:p>
          <a:p>
            <a:pPr algn="just">
              <a:lnSpc>
                <a:spcPct val="150000"/>
              </a:lnSpc>
            </a:pPr>
            <a:endParaRPr lang="en-US" altLang="zh-CN" sz="2200" b="1" dirty="0">
              <a:latin typeface="Times New Roman" pitchFamily="18" charset="0"/>
              <a:ea typeface="华文细黑" pitchFamily="2" charset="-122"/>
              <a:cs typeface="Courier New"/>
            </a:endParaRPr>
          </a:p>
          <a:p>
            <a:pPr algn="just">
              <a:lnSpc>
                <a:spcPct val="150000"/>
              </a:lnSpc>
            </a:pPr>
            <a:r>
              <a:rPr lang="en-US" altLang="zh-CN" sz="2200" b="1" dirty="0">
                <a:latin typeface="Times New Roman" pitchFamily="18" charset="0"/>
                <a:ea typeface="华文细黑" pitchFamily="2" charset="-122"/>
                <a:cs typeface="Courier New"/>
              </a:rPr>
              <a:t>C</a:t>
            </a:r>
            <a:r>
              <a:rPr lang="en-US" altLang="zh-CN" sz="2200" b="1" dirty="0">
                <a:latin typeface="Times New Roman" pitchFamily="18" charset="0"/>
                <a:ea typeface="华文细黑" pitchFamily="2" charset="-122"/>
                <a:cs typeface="Times New Roman" pitchFamily="18" charset="0"/>
              </a:rPr>
              <a:t>.</a:t>
            </a:r>
            <a:r>
              <a:rPr lang="zh-CN" altLang="zh-CN" sz="2200" b="1" dirty="0">
                <a:latin typeface="Times New Roman" pitchFamily="18" charset="0"/>
                <a:ea typeface="华文细黑" pitchFamily="2" charset="-122"/>
                <a:cs typeface="Times New Roman" pitchFamily="18" charset="0"/>
              </a:rPr>
              <a:t>沸水浴时肽键断裂导致了胰岛素的生物活性丧失</a:t>
            </a:r>
            <a:endParaRPr lang="zh-CN" altLang="zh-CN" sz="2200" b="1" dirty="0">
              <a:latin typeface="Times New Roman" pitchFamily="18" charset="0"/>
              <a:ea typeface="华文细黑" pitchFamily="2" charset="-122"/>
              <a:cs typeface="Courier New"/>
            </a:endParaRPr>
          </a:p>
          <a:p>
            <a:pPr>
              <a:lnSpc>
                <a:spcPct val="150000"/>
              </a:lnSpc>
            </a:pPr>
            <a:endParaRPr lang="en-US" altLang="zh-CN" sz="2200" b="1" dirty="0">
              <a:latin typeface="Times New Roman" pitchFamily="18" charset="0"/>
              <a:ea typeface="华文细黑" pitchFamily="2" charset="-122"/>
              <a:cs typeface="Times New Roman" pitchFamily="18" charset="0"/>
            </a:endParaRPr>
          </a:p>
          <a:p>
            <a:pPr>
              <a:lnSpc>
                <a:spcPct val="150000"/>
              </a:lnSpc>
            </a:pPr>
            <a:r>
              <a:rPr lang="en-US" altLang="zh-CN" sz="2200" b="1" dirty="0">
                <a:latin typeface="Times New Roman" pitchFamily="18" charset="0"/>
                <a:ea typeface="华文细黑" pitchFamily="2" charset="-122"/>
                <a:cs typeface="Times New Roman" pitchFamily="18" charset="0"/>
              </a:rPr>
              <a:t>D.</a:t>
            </a:r>
            <a:r>
              <a:rPr lang="zh-CN" altLang="zh-CN" sz="2200" b="1" dirty="0">
                <a:latin typeface="Times New Roman" pitchFamily="18" charset="0"/>
                <a:ea typeface="华文细黑" pitchFamily="2" charset="-122"/>
                <a:cs typeface="Times New Roman" pitchFamily="18" charset="0"/>
              </a:rPr>
              <a:t>理论上可通过测定</a:t>
            </a:r>
            <a:r>
              <a:rPr lang="en-US" altLang="zh-CN" sz="2200" b="1" dirty="0">
                <a:latin typeface="Times New Roman" pitchFamily="18" charset="0"/>
                <a:ea typeface="华文细黑" pitchFamily="2" charset="-122"/>
                <a:cs typeface="Times New Roman" pitchFamily="18" charset="0"/>
              </a:rPr>
              <a:t>C</a:t>
            </a:r>
            <a:r>
              <a:rPr lang="zh-CN" altLang="zh-CN" sz="2200" b="1" dirty="0">
                <a:latin typeface="Times New Roman" pitchFamily="18" charset="0"/>
                <a:ea typeface="华文细黑" pitchFamily="2" charset="-122"/>
                <a:cs typeface="Times New Roman" pitchFamily="18" charset="0"/>
              </a:rPr>
              <a:t>肽的含量间接反映胰岛</a:t>
            </a:r>
            <a:r>
              <a:rPr lang="en-US" altLang="zh-CN" sz="2200" b="1" dirty="0">
                <a:latin typeface="Times New Roman" pitchFamily="18" charset="0"/>
                <a:ea typeface="华文细黑" pitchFamily="2" charset="-122"/>
              </a:rPr>
              <a:t>B</a:t>
            </a:r>
            <a:r>
              <a:rPr lang="zh-CN" altLang="zh-CN" sz="2200" b="1" dirty="0">
                <a:latin typeface="Times New Roman" pitchFamily="18" charset="0"/>
                <a:ea typeface="华文细黑" pitchFamily="2" charset="-122"/>
              </a:rPr>
              <a:t>细胞的分泌功能</a:t>
            </a:r>
          </a:p>
        </p:txBody>
      </p:sp>
      <p:sp>
        <p:nvSpPr>
          <p:cNvPr id="5" name="矩形 4"/>
          <p:cNvSpPr/>
          <p:nvPr/>
        </p:nvSpPr>
        <p:spPr>
          <a:xfrm>
            <a:off x="500034" y="1285860"/>
            <a:ext cx="358682" cy="416104"/>
          </a:xfrm>
          <a:prstGeom prst="rect">
            <a:avLst/>
          </a:prstGeom>
        </p:spPr>
        <p:txBody>
          <a:bodyPr wrap="none"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D</a:t>
            </a:r>
            <a:endParaRPr lang="zh-CN" altLang="en-US" sz="2200" b="1" dirty="0">
              <a:solidFill>
                <a:srgbClr val="FF0000"/>
              </a:solidFill>
              <a:latin typeface="Times New Roman" panose="02020603050405020304" pitchFamily="18" charset="0"/>
              <a:ea typeface="华文细黑" panose="02010600040101010101" pitchFamily="2" charset="-122"/>
            </a:endParaRPr>
          </a:p>
        </p:txBody>
      </p:sp>
      <p:sp>
        <p:nvSpPr>
          <p:cNvPr id="21" name="矩形 20"/>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2" name="圆角矩形 21"/>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
        <p:nvSpPr>
          <p:cNvPr id="23" name="Rectangle 21">
            <a:hlinkClick r:id="rId3" action="ppaction://hlinksldjump"/>
          </p:cNvPr>
          <p:cNvSpPr>
            <a:spLocks noChangeArrowheads="1"/>
          </p:cNvSpPr>
          <p:nvPr/>
        </p:nvSpPr>
        <p:spPr bwMode="auto">
          <a:xfrm>
            <a:off x="4352718" y="6461426"/>
            <a:ext cx="297985"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4" name="Rectangle 21">
            <a:hlinkClick r:id="rId4" action="ppaction://hlinksldjump"/>
          </p:cNvPr>
          <p:cNvSpPr>
            <a:spLocks noChangeArrowheads="1"/>
          </p:cNvSpPr>
          <p:nvPr/>
        </p:nvSpPr>
        <p:spPr bwMode="auto">
          <a:xfrm>
            <a:off x="4713014" y="6461426"/>
            <a:ext cx="279876"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rId5" action="ppaction://hlinksldjump"/>
          </p:cNvPr>
          <p:cNvSpPr>
            <a:spLocks noChangeArrowheads="1"/>
          </p:cNvSpPr>
          <p:nvPr/>
        </p:nvSpPr>
        <p:spPr bwMode="auto">
          <a:xfrm>
            <a:off x="5055200" y="6461426"/>
            <a:ext cx="261768"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rId6" action="ppaction://hlinksldjump"/>
          </p:cNvPr>
          <p:cNvSpPr>
            <a:spLocks noChangeArrowheads="1"/>
          </p:cNvSpPr>
          <p:nvPr/>
        </p:nvSpPr>
        <p:spPr bwMode="auto">
          <a:xfrm>
            <a:off x="5379279"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rId7" action="ppaction://hlinksldjump"/>
          </p:cNvPr>
          <p:cNvSpPr>
            <a:spLocks noChangeArrowheads="1"/>
          </p:cNvSpPr>
          <p:nvPr/>
        </p:nvSpPr>
        <p:spPr bwMode="auto">
          <a:xfrm>
            <a:off x="5739261"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rId8" action="ppaction://hlinksldjump"/>
          </p:cNvPr>
          <p:cNvSpPr>
            <a:spLocks noChangeArrowheads="1"/>
          </p:cNvSpPr>
          <p:nvPr/>
        </p:nvSpPr>
        <p:spPr bwMode="auto">
          <a:xfrm>
            <a:off x="6099243"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rId9" action="ppaction://hlinksldjump"/>
          </p:cNvPr>
          <p:cNvSpPr>
            <a:spLocks noChangeArrowheads="1"/>
          </p:cNvSpPr>
          <p:nvPr/>
        </p:nvSpPr>
        <p:spPr bwMode="auto">
          <a:xfrm>
            <a:off x="6459226" y="646142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10" presetClass="exit" presetSubtype="0" fill="hold" grpId="1" nodeType="withEffect">
                                  <p:stCondLst>
                                    <p:cond delay="0"/>
                                  </p:stCondLst>
                                  <p:childTnLst>
                                    <p:animEffect transition="out" filter="fade">
                                      <p:cBhvr>
                                        <p:cTn id="9" dur="500"/>
                                        <p:tgtEl>
                                          <p:spTgt spid="5"/>
                                        </p:tgtEl>
                                      </p:cBhvr>
                                    </p:animEffect>
                                    <p:set>
                                      <p:cBhvr>
                                        <p:cTn id="10"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5" grpId="0"/>
      <p:bldP spid="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0" y="1061792"/>
            <a:ext cx="1276516" cy="4823295"/>
          </a:xfrm>
          <a:prstGeom prst="rect">
            <a:avLst/>
          </a:prstGeom>
          <a:solidFill>
            <a:srgbClr val="F9F9F9"/>
          </a:solidFill>
          <a:ln w="9525">
            <a:solidFill>
              <a:srgbClr val="E2E2E2"/>
            </a:solid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anchor="ctr"/>
          <a:lstStyle/>
          <a:p>
            <a:pPr algn="ctr" defTabSz="1024078">
              <a:defRPr/>
            </a:pPr>
            <a:endParaRPr lang="zh-CN" altLang="en-US" sz="1500" dirty="0"/>
          </a:p>
        </p:txBody>
      </p:sp>
      <p:grpSp>
        <p:nvGrpSpPr>
          <p:cNvPr id="2" name="组合 29"/>
          <p:cNvGrpSpPr>
            <a:grpSpLocks/>
          </p:cNvGrpSpPr>
          <p:nvPr/>
        </p:nvGrpSpPr>
        <p:grpSpPr bwMode="auto">
          <a:xfrm>
            <a:off x="1571604" y="2857496"/>
            <a:ext cx="7098240" cy="1656966"/>
            <a:chOff x="3755454" y="1700808"/>
            <a:chExt cx="7452320" cy="1656184"/>
          </a:xfrm>
        </p:grpSpPr>
        <p:sp>
          <p:nvSpPr>
            <p:cNvPr id="31" name="矩形 30"/>
            <p:cNvSpPr/>
            <p:nvPr/>
          </p:nvSpPr>
          <p:spPr>
            <a:xfrm>
              <a:off x="3755454" y="1700808"/>
              <a:ext cx="7452320" cy="16561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24078">
                <a:defRPr/>
              </a:pPr>
              <a:endParaRPr lang="zh-CN" altLang="en-US" dirty="0"/>
            </a:p>
          </p:txBody>
        </p:sp>
        <p:sp>
          <p:nvSpPr>
            <p:cNvPr id="26636" name="TextBox 31"/>
            <p:cNvSpPr txBox="1">
              <a:spLocks noChangeArrowheads="1"/>
            </p:cNvSpPr>
            <p:nvPr/>
          </p:nvSpPr>
          <p:spPr bwMode="auto">
            <a:xfrm>
              <a:off x="3919883" y="2205281"/>
              <a:ext cx="4875887" cy="553737"/>
            </a:xfrm>
            <a:prstGeom prst="rect">
              <a:avLst/>
            </a:prstGeom>
            <a:noFill/>
            <a:ln w="9525">
              <a:noFill/>
              <a:miter lim="800000"/>
              <a:headEnd/>
              <a:tailEnd/>
            </a:ln>
          </p:spPr>
          <p:txBody>
            <a:bodyPr wrap="none">
              <a:spAutoFit/>
            </a:bodyPr>
            <a:lstStyle/>
            <a:p>
              <a:r>
                <a:rPr lang="zh-CN" altLang="en-US" sz="3000" b="1" dirty="0">
                  <a:solidFill>
                    <a:schemeClr val="bg1"/>
                  </a:solidFill>
                  <a:latin typeface="微软雅黑" pitchFamily="34" charset="-122"/>
                  <a:ea typeface="微软雅黑" pitchFamily="34" charset="-122"/>
                </a:rPr>
                <a:t>考点二  蛋白质的相关计算</a:t>
              </a:r>
            </a:p>
          </p:txBody>
        </p:sp>
      </p:grpSp>
      <p:sp>
        <p:nvSpPr>
          <p:cNvPr id="35" name="矩形 34"/>
          <p:cNvSpPr/>
          <p:nvPr/>
        </p:nvSpPr>
        <p:spPr>
          <a:xfrm>
            <a:off x="1071538" y="2714620"/>
            <a:ext cx="216722" cy="16569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anchor="ctr"/>
          <a:lstStyle/>
          <a:p>
            <a:pPr algn="ctr" defTabSz="1024078">
              <a:defRPr/>
            </a:pPr>
            <a:endParaRPr lang="zh-CN" altLang="en-US" dirty="0"/>
          </a:p>
        </p:txBody>
      </p:sp>
      <p:pic>
        <p:nvPicPr>
          <p:cNvPr id="26632" name="Picture 2"/>
          <p:cNvPicPr>
            <a:picLocks noChangeAspect="1" noChangeArrowheads="1"/>
          </p:cNvPicPr>
          <p:nvPr/>
        </p:nvPicPr>
        <p:blipFill>
          <a:blip r:embed="rId2"/>
          <a:srcRect/>
          <a:stretch>
            <a:fillRect/>
          </a:stretch>
        </p:blipFill>
        <p:spPr bwMode="auto">
          <a:xfrm>
            <a:off x="6858016" y="2928934"/>
            <a:ext cx="1738539" cy="1544279"/>
          </a:xfrm>
          <a:prstGeom prst="rect">
            <a:avLst/>
          </a:prstGeom>
          <a:noFill/>
          <a:ln w="9525">
            <a:noFill/>
            <a:miter lim="800000"/>
            <a:headEnd/>
            <a:tailEnd/>
          </a:ln>
        </p:spPr>
      </p:pic>
      <p:sp>
        <p:nvSpPr>
          <p:cNvPr id="12" name="矩形 11"/>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3" name="圆角矩形 12">
            <a:hlinkClick r:id="rId3" action="ppaction://hlinksldjump"/>
          </p:cNvPr>
          <p:cNvSpPr/>
          <p:nvPr/>
        </p:nvSpPr>
        <p:spPr>
          <a:xfrm>
            <a:off x="8272350" y="6662783"/>
            <a:ext cx="872841" cy="195218"/>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0000FF"/>
                </a:solidFill>
                <a:latin typeface="黑体" pitchFamily="49" charset="-122"/>
              </a:rPr>
              <a:t>返回总目录</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3"/>
          <p:cNvSpPr>
            <a:spLocks noChangeArrowheads="1"/>
          </p:cNvSpPr>
          <p:nvPr/>
        </p:nvSpPr>
        <p:spPr bwMode="auto">
          <a:xfrm>
            <a:off x="308412" y="188869"/>
            <a:ext cx="4387028" cy="416104"/>
          </a:xfrm>
          <a:prstGeom prst="rect">
            <a:avLst/>
          </a:prstGeom>
          <a:noFill/>
          <a:ln w="9525">
            <a:noFill/>
            <a:miter lim="800000"/>
            <a:headEnd/>
            <a:tailEnd/>
          </a:ln>
        </p:spPr>
        <p:txBody>
          <a:bodyPr wrap="none" lIns="76800" tIns="38400" rIns="76800" bIns="38400">
            <a:spAutoFit/>
          </a:bodyPr>
          <a:lstStyle/>
          <a:p>
            <a:r>
              <a:rPr lang="zh-CN" altLang="zh-CN" sz="2200" b="1" dirty="0">
                <a:latin typeface="华文细黑" pitchFamily="2" charset="-122"/>
                <a:ea typeface="华文细黑" pitchFamily="2" charset="-122"/>
              </a:rPr>
              <a:t>利用蛋白质结构图示完成相关计算</a:t>
            </a:r>
          </a:p>
        </p:txBody>
      </p:sp>
      <p:pic>
        <p:nvPicPr>
          <p:cNvPr id="27651" name="图片 4" descr="\\李笑影\李笑影\2016\一轮\生物\人教版\32b.TIF"/>
          <p:cNvPicPr>
            <a:picLocks noChangeAspect="1" noChangeArrowheads="1"/>
          </p:cNvPicPr>
          <p:nvPr/>
        </p:nvPicPr>
        <p:blipFill>
          <a:blip r:embed="rId2"/>
          <a:srcRect/>
          <a:stretch>
            <a:fillRect/>
          </a:stretch>
        </p:blipFill>
        <p:spPr bwMode="auto">
          <a:xfrm>
            <a:off x="1763546" y="693577"/>
            <a:ext cx="5616909" cy="1276055"/>
          </a:xfrm>
          <a:prstGeom prst="rect">
            <a:avLst/>
          </a:prstGeom>
          <a:noFill/>
          <a:ln w="9525">
            <a:noFill/>
            <a:miter lim="800000"/>
            <a:headEnd/>
            <a:tailEnd/>
          </a:ln>
        </p:spPr>
      </p:pic>
      <p:graphicFrame>
        <p:nvGraphicFramePr>
          <p:cNvPr id="6" name="表格 5"/>
          <p:cNvGraphicFramePr>
            <a:graphicFrameLocks noGrp="1"/>
          </p:cNvGraphicFramePr>
          <p:nvPr/>
        </p:nvGraphicFramePr>
        <p:xfrm>
          <a:off x="521561" y="1988677"/>
          <a:ext cx="8047942" cy="4541140"/>
        </p:xfrm>
        <a:graphic>
          <a:graphicData uri="http://schemas.openxmlformats.org/drawingml/2006/table">
            <a:tbl>
              <a:tblPr>
                <a:tableStyleId>{5C22544A-7EE6-4342-B048-85BDC9FD1C3A}</a:tableStyleId>
              </a:tblPr>
              <a:tblGrid>
                <a:gridCol w="663098"/>
                <a:gridCol w="957293"/>
                <a:gridCol w="810195"/>
                <a:gridCol w="1026248"/>
                <a:gridCol w="2052495"/>
                <a:gridCol w="1296313"/>
                <a:gridCol w="1242300"/>
              </a:tblGrid>
              <a:tr h="1511818">
                <a:tc>
                  <a:txBody>
                    <a:bodyPr/>
                    <a:lstStyle/>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肽链</a:t>
                      </a:r>
                    </a:p>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数目</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氨基酸</a:t>
                      </a:r>
                    </a:p>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数目</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肽键</a:t>
                      </a:r>
                    </a:p>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数目</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脱去水</a:t>
                      </a:r>
                    </a:p>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分子数</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多肽的相对</a:t>
                      </a:r>
                    </a:p>
                    <a:p>
                      <a:pPr algn="ctr">
                        <a:lnSpc>
                          <a:spcPct val="150000"/>
                        </a:lnSpc>
                        <a:spcAft>
                          <a:spcPts val="0"/>
                        </a:spcAft>
                      </a:pPr>
                      <a:r>
                        <a:rPr lang="zh-CN" sz="2600" b="1" kern="100" baseline="0" dirty="0">
                          <a:effectLst/>
                          <a:latin typeface="Times New Roman" panose="02020603050405020304" pitchFamily="18" charset="0"/>
                          <a:ea typeface="华文细黑" panose="02010600040101010101" pitchFamily="2" charset="-122"/>
                        </a:rPr>
                        <a:t>分子质量</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a:effectLst/>
                          <a:latin typeface="Times New Roman" panose="02020603050405020304" pitchFamily="18" charset="0"/>
                          <a:ea typeface="华文细黑" panose="02010600040101010101" pitchFamily="2" charset="-122"/>
                        </a:rPr>
                        <a:t>氨基数目</a:t>
                      </a:r>
                      <a:endParaRPr lang="zh-CN" sz="2600" b="1"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a:effectLst/>
                          <a:latin typeface="Times New Roman" panose="02020603050405020304" pitchFamily="18" charset="0"/>
                          <a:ea typeface="华文细黑" panose="02010600040101010101" pitchFamily="2" charset="-122"/>
                        </a:rPr>
                        <a:t>羧基数目</a:t>
                      </a:r>
                      <a:endParaRPr lang="zh-CN" sz="2600" b="1"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r>
              <a:tr h="898943">
                <a:tc>
                  <a:txBody>
                    <a:bodyPr/>
                    <a:lstStyle/>
                    <a:p>
                      <a:pPr algn="ctr">
                        <a:lnSpc>
                          <a:spcPct val="150000"/>
                        </a:lnSpc>
                        <a:spcAft>
                          <a:spcPts val="0"/>
                        </a:spcAft>
                      </a:pPr>
                      <a:r>
                        <a:rPr lang="en-US" sz="2600" b="1" kern="100" baseline="0" dirty="0">
                          <a:effectLst/>
                          <a:latin typeface="Times New Roman" panose="02020603050405020304" pitchFamily="18" charset="0"/>
                          <a:ea typeface="华文细黑" panose="02010600040101010101" pitchFamily="2" charset="-122"/>
                        </a:rPr>
                        <a:t>1</a:t>
                      </a:r>
                      <a:r>
                        <a:rPr lang="zh-CN" sz="2600" b="1" kern="100" baseline="0" dirty="0">
                          <a:effectLst/>
                          <a:latin typeface="Times New Roman" panose="02020603050405020304" pitchFamily="18" charset="0"/>
                          <a:ea typeface="华文细黑" panose="02010600040101010101" pitchFamily="2" charset="-122"/>
                        </a:rPr>
                        <a:t>条</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en-US" sz="2600" b="1" kern="100" baseline="0" dirty="0">
                          <a:effectLst/>
                          <a:latin typeface="Times New Roman" panose="02020603050405020304" pitchFamily="18" charset="0"/>
                          <a:ea typeface="华文细黑" panose="02010600040101010101" pitchFamily="2" charset="-122"/>
                        </a:rPr>
                        <a:t>m</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en-US" altLang="zh-CN" sz="2600" b="1" u="none" kern="100" baseline="0" dirty="0" smtClean="0">
                          <a:effectLst/>
                          <a:latin typeface="Times New Roman" panose="02020603050405020304" pitchFamily="18" charset="0"/>
                          <a:ea typeface="华文细黑" panose="02010600040101010101" pitchFamily="2" charset="-122"/>
                          <a:cs typeface="Courier New"/>
                        </a:rPr>
                        <a:t>_____</a:t>
                      </a:r>
                      <a:endParaRPr lang="zh-CN" sz="2600" b="1"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en-US" altLang="zh-CN" sz="2600" b="1" kern="100" baseline="0" dirty="0" smtClean="0">
                          <a:effectLst/>
                          <a:latin typeface="Times New Roman" panose="02020603050405020304" pitchFamily="18" charset="0"/>
                          <a:ea typeface="华文细黑" panose="02010600040101010101" pitchFamily="2" charset="-122"/>
                          <a:cs typeface="Courier New"/>
                        </a:rPr>
                        <a:t>_______</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en-US" altLang="zh-CN" sz="2600" b="1" u="none" kern="100" baseline="0" dirty="0" smtClean="0">
                          <a:effectLst/>
                          <a:latin typeface="Times New Roman" panose="02020603050405020304" pitchFamily="18" charset="0"/>
                          <a:ea typeface="华文细黑" panose="02010600040101010101" pitchFamily="2" charset="-122"/>
                          <a:cs typeface="+mn-cs"/>
                        </a:rPr>
                        <a:t>_______________</a:t>
                      </a:r>
                      <a:endParaRPr lang="zh-CN" sz="2600" b="1"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dirty="0" smtClean="0">
                          <a:effectLst/>
                          <a:latin typeface="Times New Roman" panose="02020603050405020304" pitchFamily="18" charset="0"/>
                          <a:ea typeface="华文细黑" panose="02010600040101010101" pitchFamily="2" charset="-122"/>
                        </a:rPr>
                        <a:t>至少</a:t>
                      </a:r>
                      <a:r>
                        <a:rPr lang="en-US" altLang="zh-CN" sz="2600" b="1" kern="100" baseline="0" dirty="0" smtClean="0">
                          <a:effectLst/>
                          <a:latin typeface="Times New Roman" panose="02020603050405020304" pitchFamily="18" charset="0"/>
                          <a:ea typeface="华文细黑" panose="02010600040101010101" pitchFamily="2" charset="-122"/>
                        </a:rPr>
                        <a:t>___</a:t>
                      </a:r>
                      <a:r>
                        <a:rPr lang="zh-CN" sz="2600" b="1" kern="100" baseline="0" dirty="0" smtClean="0">
                          <a:effectLst/>
                          <a:latin typeface="Times New Roman" panose="02020603050405020304" pitchFamily="18" charset="0"/>
                          <a:ea typeface="华文细黑" panose="02010600040101010101" pitchFamily="2" charset="-122"/>
                        </a:rPr>
                        <a:t>个</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dirty="0" smtClean="0">
                          <a:effectLst/>
                          <a:latin typeface="Times New Roman" panose="02020603050405020304" pitchFamily="18" charset="0"/>
                          <a:ea typeface="华文细黑" panose="02010600040101010101" pitchFamily="2" charset="-122"/>
                        </a:rPr>
                        <a:t>至少</a:t>
                      </a:r>
                      <a:r>
                        <a:rPr lang="en-US" altLang="zh-CN" sz="2600" b="1" kern="100" baseline="0" dirty="0" smtClean="0">
                          <a:effectLst/>
                          <a:latin typeface="Times New Roman" panose="02020603050405020304" pitchFamily="18" charset="0"/>
                          <a:ea typeface="华文细黑" panose="02010600040101010101" pitchFamily="2" charset="-122"/>
                        </a:rPr>
                        <a:t>___</a:t>
                      </a:r>
                      <a:r>
                        <a:rPr lang="zh-CN" sz="2600" b="1" kern="100" baseline="0" dirty="0" smtClean="0">
                          <a:effectLst/>
                          <a:latin typeface="Times New Roman" panose="02020603050405020304" pitchFamily="18" charset="0"/>
                          <a:ea typeface="华文细黑" panose="02010600040101010101" pitchFamily="2" charset="-122"/>
                        </a:rPr>
                        <a:t>个</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r>
              <a:tr h="898943">
                <a:tc>
                  <a:txBody>
                    <a:bodyPr/>
                    <a:lstStyle/>
                    <a:p>
                      <a:pPr algn="ctr">
                        <a:lnSpc>
                          <a:spcPct val="150000"/>
                        </a:lnSpc>
                        <a:spcAft>
                          <a:spcPts val="0"/>
                        </a:spcAft>
                      </a:pPr>
                      <a:r>
                        <a:rPr lang="en-US" sz="2600" b="1" kern="100" baseline="0" dirty="0">
                          <a:effectLst/>
                          <a:latin typeface="Times New Roman" panose="02020603050405020304" pitchFamily="18" charset="0"/>
                          <a:ea typeface="华文细黑" panose="02010600040101010101" pitchFamily="2" charset="-122"/>
                        </a:rPr>
                        <a:t>n</a:t>
                      </a:r>
                      <a:r>
                        <a:rPr lang="zh-CN" sz="2600" b="1" kern="100" baseline="0" dirty="0">
                          <a:effectLst/>
                          <a:latin typeface="Times New Roman" panose="02020603050405020304" pitchFamily="18" charset="0"/>
                          <a:ea typeface="华文细黑" panose="02010600040101010101" pitchFamily="2" charset="-122"/>
                        </a:rPr>
                        <a:t>条</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en-US" sz="2600" b="1" kern="100" baseline="0">
                          <a:effectLst/>
                          <a:latin typeface="Times New Roman" panose="02020603050405020304" pitchFamily="18" charset="0"/>
                          <a:ea typeface="华文细黑" panose="02010600040101010101" pitchFamily="2" charset="-122"/>
                        </a:rPr>
                        <a:t>m</a:t>
                      </a:r>
                      <a:endParaRPr lang="zh-CN" sz="2600" b="1"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en-US" altLang="zh-CN" sz="2600" b="1" u="none" kern="100" baseline="0" dirty="0" smtClean="0">
                          <a:effectLst/>
                          <a:latin typeface="Times New Roman" panose="02020603050405020304" pitchFamily="18" charset="0"/>
                          <a:ea typeface="华文细黑" panose="02010600040101010101" pitchFamily="2" charset="-122"/>
                          <a:cs typeface="+mn-cs"/>
                        </a:rPr>
                        <a:t>_____</a:t>
                      </a:r>
                      <a:endParaRPr lang="zh-CN" sz="2600" b="1"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en-US" altLang="zh-CN" sz="2600" b="1" u="none" kern="100" baseline="0" dirty="0" smtClean="0">
                          <a:effectLst/>
                          <a:latin typeface="Times New Roman" panose="02020603050405020304" pitchFamily="18" charset="0"/>
                          <a:ea typeface="华文细黑" panose="02010600040101010101" pitchFamily="2" charset="-122"/>
                          <a:cs typeface="+mn-cs"/>
                        </a:rPr>
                        <a:t>_______</a:t>
                      </a:r>
                      <a:endParaRPr lang="zh-CN" sz="2600" b="1"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en-US" altLang="zh-CN" sz="2600" b="1" u="none" kern="100" baseline="0" dirty="0" smtClean="0">
                          <a:effectLst/>
                          <a:latin typeface="Times New Roman" panose="02020603050405020304" pitchFamily="18" charset="0"/>
                          <a:ea typeface="华文细黑" panose="02010600040101010101" pitchFamily="2" charset="-122"/>
                          <a:cs typeface="+mn-cs"/>
                        </a:rPr>
                        <a:t>_______________</a:t>
                      </a:r>
                      <a:endParaRPr lang="zh-CN" sz="2600" b="1"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dirty="0" smtClean="0">
                          <a:effectLst/>
                          <a:latin typeface="Times New Roman" panose="02020603050405020304" pitchFamily="18" charset="0"/>
                          <a:ea typeface="华文细黑" panose="02010600040101010101" pitchFamily="2" charset="-122"/>
                        </a:rPr>
                        <a:t>至少</a:t>
                      </a:r>
                      <a:r>
                        <a:rPr lang="en-US" altLang="zh-CN" sz="2600" b="1" u="none" kern="100" baseline="0" dirty="0" smtClean="0">
                          <a:effectLst/>
                          <a:latin typeface="Times New Roman" panose="02020603050405020304" pitchFamily="18" charset="0"/>
                          <a:ea typeface="华文细黑" panose="02010600040101010101" pitchFamily="2" charset="-122"/>
                        </a:rPr>
                        <a:t>___</a:t>
                      </a:r>
                      <a:r>
                        <a:rPr lang="zh-CN" sz="2600" b="1" kern="100" baseline="0" dirty="0" smtClean="0">
                          <a:effectLst/>
                          <a:latin typeface="Times New Roman" panose="02020603050405020304" pitchFamily="18" charset="0"/>
                          <a:ea typeface="华文细黑" panose="02010600040101010101" pitchFamily="2" charset="-122"/>
                        </a:rPr>
                        <a:t>个</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spcAft>
                          <a:spcPts val="0"/>
                        </a:spcAft>
                      </a:pPr>
                      <a:r>
                        <a:rPr lang="zh-CN" sz="2600" b="1" kern="100" baseline="0" dirty="0" smtClean="0">
                          <a:effectLst/>
                          <a:latin typeface="Times New Roman" panose="02020603050405020304" pitchFamily="18" charset="0"/>
                          <a:ea typeface="华文细黑" panose="02010600040101010101" pitchFamily="2" charset="-122"/>
                        </a:rPr>
                        <a:t>至少</a:t>
                      </a:r>
                      <a:r>
                        <a:rPr lang="en-US" altLang="zh-CN" sz="2600" b="1" kern="100" baseline="0" dirty="0" smtClean="0">
                          <a:effectLst/>
                          <a:latin typeface="Times New Roman" panose="02020603050405020304" pitchFamily="18" charset="0"/>
                          <a:ea typeface="华文细黑" panose="02010600040101010101" pitchFamily="2" charset="-122"/>
                        </a:rPr>
                        <a:t>___</a:t>
                      </a:r>
                      <a:r>
                        <a:rPr lang="zh-CN" sz="2600" b="1" kern="100" baseline="0" dirty="0" smtClean="0">
                          <a:effectLst/>
                          <a:latin typeface="Times New Roman" panose="02020603050405020304" pitchFamily="18" charset="0"/>
                          <a:ea typeface="华文细黑" panose="02010600040101010101" pitchFamily="2" charset="-122"/>
                        </a:rPr>
                        <a:t>个</a:t>
                      </a:r>
                      <a:endParaRPr lang="zh-CN" sz="2600" b="1"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r>
            </a:tbl>
          </a:graphicData>
        </a:graphic>
      </p:graphicFrame>
      <p:sp>
        <p:nvSpPr>
          <p:cNvPr id="27686" name="矩形 6"/>
          <p:cNvSpPr>
            <a:spLocks noChangeArrowheads="1"/>
          </p:cNvSpPr>
          <p:nvPr/>
        </p:nvSpPr>
        <p:spPr bwMode="auto">
          <a:xfrm>
            <a:off x="642910" y="6441896"/>
            <a:ext cx="5092349" cy="416104"/>
          </a:xfrm>
          <a:prstGeom prst="rect">
            <a:avLst/>
          </a:prstGeom>
          <a:noFill/>
          <a:ln w="9525">
            <a:noFill/>
            <a:miter lim="800000"/>
            <a:headEnd/>
            <a:tailEnd/>
          </a:ln>
        </p:spPr>
        <p:txBody>
          <a:bodyPr wrap="none" lIns="76800" tIns="38400" rIns="76800" bIns="38400">
            <a:spAutoFit/>
          </a:bodyPr>
          <a:lstStyle/>
          <a:p>
            <a:r>
              <a:rPr lang="zh-CN" altLang="zh-CN" sz="2200" b="1" dirty="0">
                <a:latin typeface="Times New Roman" pitchFamily="18" charset="0"/>
                <a:ea typeface="华文细黑" pitchFamily="2" charset="-122"/>
              </a:rPr>
              <a:t>注：设氨基酸的平均相对分子质量为</a:t>
            </a:r>
            <a:r>
              <a:rPr lang="en-US" altLang="zh-CN" sz="2200" b="1" i="1" dirty="0">
                <a:latin typeface="Times New Roman" pitchFamily="18" charset="0"/>
                <a:ea typeface="华文细黑" pitchFamily="2" charset="-122"/>
              </a:rPr>
              <a:t>a</a:t>
            </a:r>
            <a:r>
              <a:rPr lang="zh-CN" altLang="zh-CN" sz="2200" b="1" dirty="0">
                <a:latin typeface="Times New Roman" pitchFamily="18" charset="0"/>
                <a:ea typeface="华文细黑" pitchFamily="2" charset="-122"/>
              </a:rPr>
              <a:t>。</a:t>
            </a:r>
          </a:p>
        </p:txBody>
      </p:sp>
      <p:sp>
        <p:nvSpPr>
          <p:cNvPr id="8" name="TextBox 7"/>
          <p:cNvSpPr txBox="1"/>
          <p:nvPr/>
        </p:nvSpPr>
        <p:spPr>
          <a:xfrm>
            <a:off x="2143108" y="4786322"/>
            <a:ext cx="702560"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m-1</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9" name="TextBox 8"/>
          <p:cNvSpPr txBox="1"/>
          <p:nvPr/>
        </p:nvSpPr>
        <p:spPr>
          <a:xfrm>
            <a:off x="3143240" y="4857760"/>
            <a:ext cx="702560"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m-1</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0" name="TextBox 9"/>
          <p:cNvSpPr txBox="1"/>
          <p:nvPr/>
        </p:nvSpPr>
        <p:spPr>
          <a:xfrm>
            <a:off x="2143108" y="5929330"/>
            <a:ext cx="971676"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m</a:t>
            </a:r>
            <a:r>
              <a:rPr lang="zh-CN" altLang="zh-CN" sz="2200" b="1" kern="100" dirty="0">
                <a:solidFill>
                  <a:srgbClr val="FF0000"/>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n</a:t>
            </a:r>
            <a:endParaRPr lang="zh-CN" altLang="zh-CN"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1" name="TextBox 10"/>
          <p:cNvSpPr txBox="1"/>
          <p:nvPr/>
        </p:nvSpPr>
        <p:spPr>
          <a:xfrm>
            <a:off x="3071802" y="6000768"/>
            <a:ext cx="971676"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m</a:t>
            </a:r>
            <a:r>
              <a:rPr lang="zh-CN" altLang="zh-CN" sz="2200" b="1" kern="100" dirty="0">
                <a:solidFill>
                  <a:srgbClr val="FF0000"/>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n</a:t>
            </a:r>
            <a:endParaRPr lang="zh-CN" altLang="zh-CN"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2" name="TextBox 11"/>
          <p:cNvSpPr txBox="1"/>
          <p:nvPr/>
        </p:nvSpPr>
        <p:spPr>
          <a:xfrm>
            <a:off x="4071934" y="4714884"/>
            <a:ext cx="2280344"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ma</a:t>
            </a:r>
            <a:r>
              <a:rPr lang="zh-CN" altLang="zh-CN" sz="2200" b="1" kern="100" dirty="0">
                <a:solidFill>
                  <a:srgbClr val="FF0000"/>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18(m</a:t>
            </a:r>
            <a:r>
              <a:rPr lang="zh-CN" altLang="zh-CN" sz="2200" b="1" kern="100" dirty="0">
                <a:solidFill>
                  <a:srgbClr val="FF0000"/>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1)</a:t>
            </a:r>
            <a:endParaRPr lang="zh-CN" altLang="zh-CN"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3" name="TextBox 12"/>
          <p:cNvSpPr txBox="1"/>
          <p:nvPr/>
        </p:nvSpPr>
        <p:spPr>
          <a:xfrm>
            <a:off x="3929058" y="5929330"/>
            <a:ext cx="2485158"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ma</a:t>
            </a:r>
            <a:r>
              <a:rPr lang="zh-CN" altLang="zh-CN" sz="2200" b="1" kern="100" dirty="0">
                <a:solidFill>
                  <a:srgbClr val="FF0000"/>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18(m</a:t>
            </a:r>
            <a:r>
              <a:rPr lang="zh-CN" altLang="zh-CN" sz="2200" b="1" kern="100" dirty="0">
                <a:solidFill>
                  <a:srgbClr val="FF0000"/>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n)</a:t>
            </a:r>
            <a:endParaRPr lang="zh-CN" altLang="zh-CN"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4" name="TextBox 13"/>
          <p:cNvSpPr txBox="1"/>
          <p:nvPr/>
        </p:nvSpPr>
        <p:spPr>
          <a:xfrm>
            <a:off x="6715140" y="4357694"/>
            <a:ext cx="593008"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1</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5" name="TextBox 14"/>
          <p:cNvSpPr txBox="1"/>
          <p:nvPr/>
        </p:nvSpPr>
        <p:spPr>
          <a:xfrm>
            <a:off x="7429520" y="4714884"/>
            <a:ext cx="594199"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1</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7" name="TextBox 16"/>
          <p:cNvSpPr txBox="1"/>
          <p:nvPr/>
        </p:nvSpPr>
        <p:spPr>
          <a:xfrm>
            <a:off x="7715272" y="5857892"/>
            <a:ext cx="323892"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n</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8" name="TextBox 17"/>
          <p:cNvSpPr txBox="1"/>
          <p:nvPr/>
        </p:nvSpPr>
        <p:spPr>
          <a:xfrm>
            <a:off x="6858016" y="6072206"/>
            <a:ext cx="323892" cy="416104"/>
          </a:xfrm>
          <a:prstGeom prst="rect">
            <a:avLst/>
          </a:prstGeom>
          <a:noFill/>
        </p:spPr>
        <p:txBody>
          <a:bodyPr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n</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a:hlinkClick r:id="" action="ppaction://noaction"/>
          </p:cNvPr>
          <p:cNvSpPr/>
          <p:nvPr/>
        </p:nvSpPr>
        <p:spPr>
          <a:xfrm>
            <a:off x="8537893" y="6656434"/>
            <a:ext cx="606107" cy="20156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0000CC"/>
                </a:solidFill>
                <a:latin typeface="黑体" pitchFamily="49" charset="-122"/>
              </a:rPr>
              <a:t>返回</a:t>
            </a:r>
          </a:p>
        </p:txBody>
      </p:sp>
      <p:sp>
        <p:nvSpPr>
          <p:cNvPr id="25" name="圆角矩形 24"/>
          <p:cNvSpPr/>
          <p:nvPr/>
        </p:nvSpPr>
        <p:spPr>
          <a:xfrm>
            <a:off x="7759123" y="6659608"/>
            <a:ext cx="606107" cy="199979"/>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答案</a:t>
            </a:r>
          </a:p>
        </p:txBody>
      </p:sp>
      <p:sp>
        <p:nvSpPr>
          <p:cNvPr id="21" name="五边形 20"/>
          <p:cNvSpPr/>
          <p:nvPr/>
        </p:nvSpPr>
        <p:spPr bwMode="auto">
          <a:xfrm rot="5400000">
            <a:off x="7760744" y="-107202"/>
            <a:ext cx="1288753" cy="1487285"/>
          </a:xfrm>
          <a:prstGeom prst="homePlate">
            <a:avLst>
              <a:gd name="adj" fmla="val 33921"/>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defTabSz="1024078">
              <a:defRPr/>
            </a:pPr>
            <a:endParaRPr lang="zh-CN" altLang="en-US" b="1" dirty="0">
              <a:solidFill>
                <a:srgbClr val="FFFFFF"/>
              </a:solidFill>
              <a:ea typeface="宋体" charset="-122"/>
            </a:endParaRPr>
          </a:p>
        </p:txBody>
      </p:sp>
      <p:sp>
        <p:nvSpPr>
          <p:cNvPr id="26" name="矩形 25"/>
          <p:cNvSpPr/>
          <p:nvPr/>
        </p:nvSpPr>
        <p:spPr>
          <a:xfrm>
            <a:off x="7762696" y="265052"/>
            <a:ext cx="1443915" cy="462271"/>
          </a:xfrm>
          <a:prstGeom prst="rect">
            <a:avLst/>
          </a:prstGeom>
        </p:spPr>
        <p:txBody>
          <a:bodyPr wrap="none" lIns="76800" tIns="38400" rIns="76800" bIns="38400">
            <a:spAutoFit/>
          </a:bodyPr>
          <a:lstStyle/>
          <a:p>
            <a:pPr algn="ctr" defTabSz="1024078">
              <a:defRPr/>
            </a:pPr>
            <a:r>
              <a:rPr lang="zh-CN" altLang="en-US" sz="2500" b="1" dirty="0">
                <a:solidFill>
                  <a:schemeClr val="lt1"/>
                </a:solidFill>
                <a:latin typeface="+mj-ea"/>
                <a:ea typeface="+mj-ea"/>
              </a:rPr>
              <a:t>知识梳理</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linds(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blinds(horizontal)">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linds(horizontal)">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1" nodeType="clickEffect">
                                  <p:stCondLst>
                                    <p:cond delay="0"/>
                                  </p:stCondLst>
                                  <p:childTnLst>
                                    <p:animEffect transition="out" filter="fade">
                                      <p:cBhvr>
                                        <p:cTn id="56" dur="500"/>
                                        <p:tgtEl>
                                          <p:spTgt spid="8"/>
                                        </p:tgtEl>
                                      </p:cBhvr>
                                    </p:animEffect>
                                    <p:set>
                                      <p:cBhvr>
                                        <p:cTn id="57" dur="1" fill="hold">
                                          <p:stCondLst>
                                            <p:cond delay="499"/>
                                          </p:stCondLst>
                                        </p:cTn>
                                        <p:tgtEl>
                                          <p:spTgt spid="8"/>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9"/>
                                        </p:tgtEl>
                                      </p:cBhvr>
                                    </p:animEffect>
                                    <p:set>
                                      <p:cBhvr>
                                        <p:cTn id="60" dur="1" fill="hold">
                                          <p:stCondLst>
                                            <p:cond delay="499"/>
                                          </p:stCondLst>
                                        </p:cTn>
                                        <p:tgtEl>
                                          <p:spTgt spid="9"/>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12"/>
                                        </p:tgtEl>
                                      </p:cBhvr>
                                    </p:animEffect>
                                    <p:set>
                                      <p:cBhvr>
                                        <p:cTn id="63" dur="1" fill="hold">
                                          <p:stCondLst>
                                            <p:cond delay="499"/>
                                          </p:stCondLst>
                                        </p:cTn>
                                        <p:tgtEl>
                                          <p:spTgt spid="12"/>
                                        </p:tgtEl>
                                        <p:attrNameLst>
                                          <p:attrName>style.visibility</p:attrName>
                                        </p:attrNameLst>
                                      </p:cBhvr>
                                      <p:to>
                                        <p:strVal val="hidden"/>
                                      </p:to>
                                    </p:set>
                                  </p:childTnLst>
                                </p:cTn>
                              </p:par>
                              <p:par>
                                <p:cTn id="64" presetID="10" presetClass="exit" presetSubtype="0" fill="hold" grpId="1" nodeType="withEffect">
                                  <p:stCondLst>
                                    <p:cond delay="0"/>
                                  </p:stCondLst>
                                  <p:childTnLst>
                                    <p:animEffect transition="out" filter="fade">
                                      <p:cBhvr>
                                        <p:cTn id="65" dur="500"/>
                                        <p:tgtEl>
                                          <p:spTgt spid="14"/>
                                        </p:tgtEl>
                                      </p:cBhvr>
                                    </p:animEffect>
                                    <p:set>
                                      <p:cBhvr>
                                        <p:cTn id="66" dur="1" fill="hold">
                                          <p:stCondLst>
                                            <p:cond delay="499"/>
                                          </p:stCondLst>
                                        </p:cTn>
                                        <p:tgtEl>
                                          <p:spTgt spid="14"/>
                                        </p:tgtEl>
                                        <p:attrNameLst>
                                          <p:attrName>style.visibility</p:attrName>
                                        </p:attrNameLst>
                                      </p:cBhvr>
                                      <p:to>
                                        <p:strVal val="hidden"/>
                                      </p:to>
                                    </p:set>
                                  </p:childTnLst>
                                </p:cTn>
                              </p:par>
                              <p:par>
                                <p:cTn id="67" presetID="10" presetClass="exit" presetSubtype="0" fill="hold" grpId="1" nodeType="withEffect">
                                  <p:stCondLst>
                                    <p:cond delay="0"/>
                                  </p:stCondLst>
                                  <p:childTnLst>
                                    <p:animEffect transition="out" filter="fade">
                                      <p:cBhvr>
                                        <p:cTn id="68" dur="500"/>
                                        <p:tgtEl>
                                          <p:spTgt spid="15"/>
                                        </p:tgtEl>
                                      </p:cBhvr>
                                    </p:animEffect>
                                    <p:set>
                                      <p:cBhvr>
                                        <p:cTn id="69" dur="1" fill="hold">
                                          <p:stCondLst>
                                            <p:cond delay="499"/>
                                          </p:stCondLst>
                                        </p:cTn>
                                        <p:tgtEl>
                                          <p:spTgt spid="15"/>
                                        </p:tgtEl>
                                        <p:attrNameLst>
                                          <p:attrName>style.visibility</p:attrName>
                                        </p:attrNameLst>
                                      </p:cBhvr>
                                      <p:to>
                                        <p:strVal val="hidden"/>
                                      </p:to>
                                    </p:set>
                                  </p:childTnLst>
                                </p:cTn>
                              </p:par>
                              <p:par>
                                <p:cTn id="70" presetID="10" presetClass="exit" presetSubtype="0" fill="hold" grpId="1" nodeType="withEffect">
                                  <p:stCondLst>
                                    <p:cond delay="0"/>
                                  </p:stCondLst>
                                  <p:childTnLst>
                                    <p:animEffect transition="out" filter="fade">
                                      <p:cBhvr>
                                        <p:cTn id="71" dur="500"/>
                                        <p:tgtEl>
                                          <p:spTgt spid="10"/>
                                        </p:tgtEl>
                                      </p:cBhvr>
                                    </p:animEffect>
                                    <p:set>
                                      <p:cBhvr>
                                        <p:cTn id="72" dur="1" fill="hold">
                                          <p:stCondLst>
                                            <p:cond delay="499"/>
                                          </p:stCondLst>
                                        </p:cTn>
                                        <p:tgtEl>
                                          <p:spTgt spid="10"/>
                                        </p:tgtEl>
                                        <p:attrNameLst>
                                          <p:attrName>style.visibility</p:attrName>
                                        </p:attrNameLst>
                                      </p:cBhvr>
                                      <p:to>
                                        <p:strVal val="hidden"/>
                                      </p:to>
                                    </p:set>
                                  </p:childTnLst>
                                </p:cTn>
                              </p:par>
                              <p:par>
                                <p:cTn id="73" presetID="10" presetClass="exit" presetSubtype="0" fill="hold" grpId="1" nodeType="withEffect">
                                  <p:stCondLst>
                                    <p:cond delay="0"/>
                                  </p:stCondLst>
                                  <p:childTnLst>
                                    <p:animEffect transition="out" filter="fade">
                                      <p:cBhvr>
                                        <p:cTn id="74" dur="500"/>
                                        <p:tgtEl>
                                          <p:spTgt spid="11"/>
                                        </p:tgtEl>
                                      </p:cBhvr>
                                    </p:animEffect>
                                    <p:set>
                                      <p:cBhvr>
                                        <p:cTn id="75" dur="1" fill="hold">
                                          <p:stCondLst>
                                            <p:cond delay="499"/>
                                          </p:stCondLst>
                                        </p:cTn>
                                        <p:tgtEl>
                                          <p:spTgt spid="11"/>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13"/>
                                        </p:tgtEl>
                                      </p:cBhvr>
                                    </p:animEffect>
                                    <p:set>
                                      <p:cBhvr>
                                        <p:cTn id="78" dur="1" fill="hold">
                                          <p:stCondLst>
                                            <p:cond delay="499"/>
                                          </p:stCondLst>
                                        </p:cTn>
                                        <p:tgtEl>
                                          <p:spTgt spid="13"/>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18"/>
                                        </p:tgtEl>
                                      </p:cBhvr>
                                    </p:animEffect>
                                    <p:set>
                                      <p:cBhvr>
                                        <p:cTn id="81" dur="1" fill="hold">
                                          <p:stCondLst>
                                            <p:cond delay="499"/>
                                          </p:stCondLst>
                                        </p:cTn>
                                        <p:tgtEl>
                                          <p:spTgt spid="18"/>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500"/>
                                        <p:tgtEl>
                                          <p:spTgt spid="17"/>
                                        </p:tgtEl>
                                      </p:cBhvr>
                                    </p:animEffect>
                                    <p:set>
                                      <p:cBhvr>
                                        <p:cTn id="84"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8" grpId="0"/>
      <p:bldP spid="8" grpId="1"/>
      <p:bldP spid="9" grpId="0"/>
      <p:bldP spid="9" grpId="1"/>
      <p:bldP spid="10" grpId="0"/>
      <p:bldP spid="10" grpId="1"/>
      <p:bldP spid="11" grpId="0"/>
      <p:bldP spid="11" grpId="1"/>
      <p:bldP spid="12" grpId="0"/>
      <p:bldP spid="12" grpId="1"/>
      <p:bldP spid="13" grpId="0"/>
      <p:bldP spid="13" grpId="1"/>
      <p:bldP spid="14" grpId="0"/>
      <p:bldP spid="14" grpId="1"/>
      <p:bldP spid="15" grpId="0"/>
      <p:bldP spid="15" grpId="1"/>
      <p:bldP spid="17" grpId="0"/>
      <p:bldP spid="17" grpId="1"/>
      <p:bldP spid="18" grpId="0"/>
      <p:bldP spid="18"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18"/>
          <p:cNvSpPr txBox="1">
            <a:spLocks noChangeArrowheads="1"/>
          </p:cNvSpPr>
          <p:nvPr/>
        </p:nvSpPr>
        <p:spPr bwMode="auto">
          <a:xfrm>
            <a:off x="203624" y="512645"/>
            <a:ext cx="6751723" cy="472712"/>
          </a:xfrm>
          <a:prstGeom prst="rect">
            <a:avLst/>
          </a:prstGeom>
          <a:noFill/>
          <a:ln w="9525">
            <a:noFill/>
            <a:miter lim="800000"/>
            <a:headEnd/>
            <a:tailEnd/>
          </a:ln>
        </p:spPr>
        <p:txBody>
          <a:bodyPr lIns="102382" tIns="51190" rIns="102382" bIns="51190">
            <a:spAutoFit/>
          </a:bodyPr>
          <a:lstStyle/>
          <a:p>
            <a:pPr>
              <a:spcBef>
                <a:spcPct val="50000"/>
              </a:spcBef>
            </a:pPr>
            <a:r>
              <a:rPr lang="zh-CN" altLang="en-US" sz="2400" b="1" dirty="0">
                <a:solidFill>
                  <a:srgbClr val="0000FF"/>
                </a:solidFill>
                <a:latin typeface="华文细黑" pitchFamily="2" charset="-122"/>
                <a:ea typeface="华文细黑" pitchFamily="2" charset="-122"/>
              </a:rPr>
              <a:t>题组一　多肽形成过程中的有关数量计算</a:t>
            </a:r>
            <a:endParaRPr lang="en-US" altLang="zh-CN" sz="2400" b="1" dirty="0">
              <a:solidFill>
                <a:srgbClr val="0000FF"/>
              </a:solidFill>
              <a:latin typeface="华文细黑" pitchFamily="2" charset="-122"/>
              <a:ea typeface="华文细黑" pitchFamily="2" charset="-122"/>
            </a:endParaRPr>
          </a:p>
        </p:txBody>
      </p:sp>
      <p:sp>
        <p:nvSpPr>
          <p:cNvPr id="28675" name="TextBox 1"/>
          <p:cNvSpPr txBox="1">
            <a:spLocks noChangeArrowheads="1"/>
          </p:cNvSpPr>
          <p:nvPr/>
        </p:nvSpPr>
        <p:spPr bwMode="auto">
          <a:xfrm>
            <a:off x="245301" y="993546"/>
            <a:ext cx="8210428" cy="4648032"/>
          </a:xfrm>
          <a:prstGeom prst="rect">
            <a:avLst/>
          </a:prstGeom>
          <a:noFill/>
          <a:ln w="9525">
            <a:noFill/>
            <a:miter lim="800000"/>
            <a:headEnd/>
            <a:tailEnd/>
          </a:ln>
        </p:spPr>
        <p:txBody>
          <a:bodyPr wrap="square" lIns="76800" tIns="38400" rIns="76800" bIns="38400">
            <a:spAutoFit/>
          </a:bodyPr>
          <a:lstStyle/>
          <a:p>
            <a:pPr>
              <a:lnSpc>
                <a:spcPct val="150000"/>
              </a:lnSpc>
            </a:pPr>
            <a:r>
              <a:rPr lang="en-US" altLang="zh-CN" sz="2200" b="1" dirty="0">
                <a:latin typeface="Times New Roman" pitchFamily="18" charset="0"/>
                <a:ea typeface="华文细黑" pitchFamily="2" charset="-122"/>
              </a:rPr>
              <a:t>1.</a:t>
            </a:r>
            <a:r>
              <a:rPr lang="zh-CN" altLang="zh-CN" sz="2200" b="1" dirty="0">
                <a:latin typeface="Times New Roman" pitchFamily="18" charset="0"/>
                <a:ea typeface="华文细黑" pitchFamily="2" charset="-122"/>
              </a:rPr>
              <a:t>下列有关图中所示多肽的叙述中，正确的是</a:t>
            </a:r>
            <a:r>
              <a:rPr lang="en-US" altLang="zh-CN" sz="2200" b="1" dirty="0">
                <a:latin typeface="Times New Roman" pitchFamily="18" charset="0"/>
                <a:ea typeface="华文细黑" pitchFamily="2" charset="-122"/>
              </a:rPr>
              <a:t>(</a:t>
            </a:r>
            <a:r>
              <a:rPr lang="zh-CN" altLang="zh-CN" sz="2200" b="1" dirty="0">
                <a:latin typeface="Times New Roman" pitchFamily="18" charset="0"/>
                <a:ea typeface="华文细黑" pitchFamily="2" charset="-122"/>
              </a:rPr>
              <a:t>　　</a:t>
            </a:r>
            <a:r>
              <a:rPr lang="en-US" altLang="zh-CN" sz="2200" b="1" dirty="0">
                <a:latin typeface="Times New Roman" pitchFamily="18" charset="0"/>
                <a:ea typeface="华文细黑" pitchFamily="2" charset="-122"/>
              </a:rPr>
              <a:t>)</a:t>
            </a:r>
            <a:endParaRPr lang="zh-CN" altLang="zh-CN" sz="2200" b="1" dirty="0">
              <a:latin typeface="Times New Roman" pitchFamily="18" charset="0"/>
              <a:ea typeface="华文细黑" pitchFamily="2" charset="-122"/>
            </a:endParaRPr>
          </a:p>
          <a:p>
            <a:pPr>
              <a:lnSpc>
                <a:spcPct val="150000"/>
              </a:lnSpc>
            </a:pPr>
            <a:endParaRPr lang="en-US" altLang="zh-CN" sz="2200" b="1" dirty="0">
              <a:latin typeface="Times New Roman" pitchFamily="18" charset="0"/>
              <a:ea typeface="华文细黑" pitchFamily="2" charset="-122"/>
            </a:endParaRPr>
          </a:p>
          <a:p>
            <a:pPr>
              <a:lnSpc>
                <a:spcPct val="150000"/>
              </a:lnSpc>
            </a:pPr>
            <a:endParaRPr lang="en-US" altLang="zh-CN" sz="2200" b="1" dirty="0">
              <a:latin typeface="Times New Roman" pitchFamily="18" charset="0"/>
              <a:ea typeface="华文细黑" pitchFamily="2" charset="-122"/>
            </a:endParaRPr>
          </a:p>
          <a:p>
            <a:pPr>
              <a:lnSpc>
                <a:spcPct val="150000"/>
              </a:lnSpc>
            </a:pPr>
            <a:endParaRPr lang="en-US" altLang="zh-CN" sz="2200" b="1" dirty="0">
              <a:latin typeface="Times New Roman" pitchFamily="18" charset="0"/>
              <a:ea typeface="华文细黑" pitchFamily="2" charset="-122"/>
            </a:endParaRPr>
          </a:p>
          <a:p>
            <a:pPr>
              <a:lnSpc>
                <a:spcPct val="150000"/>
              </a:lnSpc>
            </a:pPr>
            <a:endParaRPr lang="en-US" altLang="zh-CN" sz="2200" b="1" dirty="0" smtClean="0">
              <a:latin typeface="Times New Roman" pitchFamily="18" charset="0"/>
              <a:ea typeface="华文细黑" pitchFamily="2" charset="-122"/>
            </a:endParaRPr>
          </a:p>
          <a:p>
            <a:pPr>
              <a:lnSpc>
                <a:spcPct val="150000"/>
              </a:lnSpc>
            </a:pPr>
            <a:r>
              <a:rPr lang="en-US" altLang="zh-CN" sz="2200" b="1" dirty="0" smtClean="0">
                <a:latin typeface="Times New Roman" pitchFamily="18" charset="0"/>
                <a:ea typeface="华文细黑" pitchFamily="2" charset="-122"/>
              </a:rPr>
              <a:t>A</a:t>
            </a:r>
            <a:r>
              <a:rPr lang="en-US" altLang="zh-CN" sz="2200" b="1" dirty="0">
                <a:latin typeface="Times New Roman" pitchFamily="18" charset="0"/>
                <a:ea typeface="华文细黑" pitchFamily="2" charset="-122"/>
              </a:rPr>
              <a:t>.</a:t>
            </a:r>
            <a:r>
              <a:rPr lang="zh-CN" altLang="zh-CN" sz="2200" b="1" dirty="0">
                <a:latin typeface="Times New Roman" pitchFamily="18" charset="0"/>
                <a:ea typeface="华文细黑" pitchFamily="2" charset="-122"/>
              </a:rPr>
              <a:t>由</a:t>
            </a:r>
            <a:r>
              <a:rPr lang="en-US" altLang="zh-CN" sz="2200" b="1" dirty="0">
                <a:latin typeface="Times New Roman" pitchFamily="18" charset="0"/>
                <a:ea typeface="华文细黑" pitchFamily="2" charset="-122"/>
              </a:rPr>
              <a:t>5</a:t>
            </a:r>
            <a:r>
              <a:rPr lang="zh-CN" altLang="zh-CN" sz="2200" b="1" dirty="0">
                <a:latin typeface="Times New Roman" pitchFamily="18" charset="0"/>
                <a:ea typeface="华文细黑" pitchFamily="2" charset="-122"/>
              </a:rPr>
              <a:t>个氨基酸缩合而成</a:t>
            </a:r>
          </a:p>
          <a:p>
            <a:pPr>
              <a:lnSpc>
                <a:spcPct val="150000"/>
              </a:lnSpc>
            </a:pPr>
            <a:r>
              <a:rPr lang="en-US" altLang="zh-CN" sz="2200" b="1" dirty="0">
                <a:latin typeface="Times New Roman" pitchFamily="18" charset="0"/>
                <a:ea typeface="华文细黑" pitchFamily="2" charset="-122"/>
              </a:rPr>
              <a:t>B.</a:t>
            </a:r>
            <a:r>
              <a:rPr lang="zh-CN" altLang="zh-CN" sz="2200" b="1" dirty="0">
                <a:latin typeface="Times New Roman" pitchFamily="18" charset="0"/>
                <a:ea typeface="华文细黑" pitchFamily="2" charset="-122"/>
              </a:rPr>
              <a:t>有游离的氨基和羧基各</a:t>
            </a:r>
            <a:r>
              <a:rPr lang="en-US" altLang="zh-CN" sz="2200" b="1" dirty="0">
                <a:latin typeface="Times New Roman" pitchFamily="18" charset="0"/>
                <a:ea typeface="华文细黑" pitchFamily="2" charset="-122"/>
              </a:rPr>
              <a:t>1</a:t>
            </a:r>
            <a:r>
              <a:rPr lang="zh-CN" altLang="zh-CN" sz="2200" b="1" dirty="0">
                <a:latin typeface="Times New Roman" pitchFamily="18" charset="0"/>
                <a:ea typeface="华文细黑" pitchFamily="2" charset="-122"/>
              </a:rPr>
              <a:t>个</a:t>
            </a:r>
          </a:p>
          <a:p>
            <a:pPr>
              <a:lnSpc>
                <a:spcPct val="150000"/>
              </a:lnSpc>
            </a:pPr>
            <a:r>
              <a:rPr lang="en-US" altLang="zh-CN" sz="2200" b="1" dirty="0">
                <a:latin typeface="Times New Roman" pitchFamily="18" charset="0"/>
                <a:ea typeface="华文细黑" pitchFamily="2" charset="-122"/>
              </a:rPr>
              <a:t>C.</a:t>
            </a:r>
            <a:r>
              <a:rPr lang="zh-CN" altLang="zh-CN" sz="2200" b="1" dirty="0">
                <a:latin typeface="Times New Roman" pitchFamily="18" charset="0"/>
                <a:ea typeface="华文细黑" pitchFamily="2" charset="-122"/>
              </a:rPr>
              <a:t>有</a:t>
            </a:r>
            <a:r>
              <a:rPr lang="en-US" altLang="zh-CN" sz="2200" b="1" dirty="0">
                <a:latin typeface="Times New Roman" pitchFamily="18" charset="0"/>
                <a:ea typeface="华文细黑" pitchFamily="2" charset="-122"/>
              </a:rPr>
              <a:t>4</a:t>
            </a:r>
            <a:r>
              <a:rPr lang="zh-CN" altLang="zh-CN" sz="2200" b="1" dirty="0">
                <a:latin typeface="Times New Roman" pitchFamily="18" charset="0"/>
                <a:ea typeface="华文细黑" pitchFamily="2" charset="-122"/>
              </a:rPr>
              <a:t>种不同的侧链基团</a:t>
            </a:r>
          </a:p>
          <a:p>
            <a:pPr>
              <a:lnSpc>
                <a:spcPct val="150000"/>
              </a:lnSpc>
            </a:pPr>
            <a:r>
              <a:rPr lang="en-US" altLang="zh-CN" sz="2200" b="1" dirty="0">
                <a:latin typeface="Times New Roman" pitchFamily="18" charset="0"/>
                <a:ea typeface="华文细黑" pitchFamily="2" charset="-122"/>
              </a:rPr>
              <a:t>D.</a:t>
            </a:r>
            <a:r>
              <a:rPr lang="zh-CN" altLang="zh-CN" sz="2200" b="1" dirty="0">
                <a:latin typeface="Times New Roman" pitchFamily="18" charset="0"/>
                <a:ea typeface="华文细黑" pitchFamily="2" charset="-122"/>
              </a:rPr>
              <a:t>该多肽在形成过程中失去了</a:t>
            </a:r>
            <a:r>
              <a:rPr lang="en-US" altLang="zh-CN" sz="2200" b="1" dirty="0">
                <a:latin typeface="Times New Roman" pitchFamily="18" charset="0"/>
                <a:ea typeface="华文细黑" pitchFamily="2" charset="-122"/>
              </a:rPr>
              <a:t>3</a:t>
            </a:r>
            <a:r>
              <a:rPr lang="zh-CN" altLang="zh-CN" sz="2200" b="1" dirty="0">
                <a:latin typeface="Times New Roman" pitchFamily="18" charset="0"/>
                <a:ea typeface="华文细黑" pitchFamily="2" charset="-122"/>
              </a:rPr>
              <a:t>分子水</a:t>
            </a:r>
          </a:p>
        </p:txBody>
      </p:sp>
      <p:sp>
        <p:nvSpPr>
          <p:cNvPr id="11" name="矩形 10"/>
          <p:cNvSpPr/>
          <p:nvPr/>
        </p:nvSpPr>
        <p:spPr>
          <a:xfrm>
            <a:off x="6143636" y="1071546"/>
            <a:ext cx="358682" cy="416104"/>
          </a:xfrm>
          <a:prstGeom prst="rect">
            <a:avLst/>
          </a:prstGeom>
        </p:spPr>
        <p:txBody>
          <a:bodyPr wrap="none"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D</a:t>
            </a:r>
            <a:endParaRPr lang="zh-CN" altLang="en-US" sz="2200" b="1" dirty="0">
              <a:solidFill>
                <a:srgbClr val="FF0000"/>
              </a:solidFill>
              <a:latin typeface="Times New Roman" panose="02020603050405020304" pitchFamily="18" charset="0"/>
              <a:ea typeface="华文细黑" panose="02010600040101010101" pitchFamily="2" charset="-122"/>
            </a:endParaRPr>
          </a:p>
        </p:txBody>
      </p:sp>
      <p:sp>
        <p:nvSpPr>
          <p:cNvPr id="14" name="五边形 13"/>
          <p:cNvSpPr/>
          <p:nvPr/>
        </p:nvSpPr>
        <p:spPr bwMode="auto">
          <a:xfrm rot="5400000">
            <a:off x="7780988" y="-120293"/>
            <a:ext cx="1288753" cy="1475377"/>
          </a:xfrm>
          <a:prstGeom prst="homePlate">
            <a:avLst>
              <a:gd name="adj" fmla="val 3392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defTabSz="1024078">
              <a:defRPr/>
            </a:pPr>
            <a:endParaRPr lang="zh-CN" altLang="en-US" b="1" dirty="0">
              <a:solidFill>
                <a:srgbClr val="FFFFFF"/>
              </a:solidFill>
              <a:ea typeface="宋体" charset="-122"/>
            </a:endParaRPr>
          </a:p>
        </p:txBody>
      </p:sp>
      <p:sp>
        <p:nvSpPr>
          <p:cNvPr id="15" name="文本框 3"/>
          <p:cNvSpPr txBox="1"/>
          <p:nvPr/>
        </p:nvSpPr>
        <p:spPr bwMode="auto">
          <a:xfrm>
            <a:off x="7610275" y="252355"/>
            <a:ext cx="1661138" cy="488101"/>
          </a:xfrm>
          <a:prstGeom prst="rect">
            <a:avLst/>
          </a:prstGeom>
          <a:noFill/>
        </p:spPr>
        <p:txBody>
          <a:bodyPr lIns="102382" tIns="51190" rIns="102382" bIns="51190">
            <a:spAutoFit/>
          </a:bodyPr>
          <a:lstStyle>
            <a:lvl1pPr>
              <a:defRPr>
                <a:solidFill>
                  <a:schemeClr val="tx1"/>
                </a:solidFill>
                <a:latin typeface="Arial" charset="0"/>
                <a:ea typeface="微软雅黑"/>
                <a:cs typeface="微软雅黑"/>
              </a:defRPr>
            </a:lvl1pPr>
            <a:lvl2pPr marL="742950" indent="-285750">
              <a:defRPr>
                <a:solidFill>
                  <a:schemeClr val="tx1"/>
                </a:solidFill>
                <a:latin typeface="Arial" charset="0"/>
                <a:ea typeface="微软雅黑"/>
                <a:cs typeface="微软雅黑"/>
              </a:defRPr>
            </a:lvl2pPr>
            <a:lvl3pPr marL="1143000" indent="-228600">
              <a:defRPr>
                <a:solidFill>
                  <a:schemeClr val="tx1"/>
                </a:solidFill>
                <a:latin typeface="Arial" charset="0"/>
                <a:ea typeface="微软雅黑"/>
                <a:cs typeface="微软雅黑"/>
              </a:defRPr>
            </a:lvl3pPr>
            <a:lvl4pPr marL="1600200" indent="-228600">
              <a:defRPr>
                <a:solidFill>
                  <a:schemeClr val="tx1"/>
                </a:solidFill>
                <a:latin typeface="Arial" charset="0"/>
                <a:ea typeface="微软雅黑"/>
                <a:cs typeface="微软雅黑"/>
              </a:defRPr>
            </a:lvl4pPr>
            <a:lvl5pPr marL="2057400" indent="-228600">
              <a:defRPr>
                <a:solidFill>
                  <a:schemeClr val="tx1"/>
                </a:solidFill>
                <a:latin typeface="Arial" charset="0"/>
                <a:ea typeface="微软雅黑"/>
                <a:cs typeface="微软雅黑"/>
              </a:defRPr>
            </a:lvl5pPr>
            <a:lvl6pPr marL="2514600" indent="-228600" fontAlgn="base">
              <a:spcBef>
                <a:spcPct val="0"/>
              </a:spcBef>
              <a:spcAft>
                <a:spcPct val="0"/>
              </a:spcAft>
              <a:defRPr>
                <a:solidFill>
                  <a:schemeClr val="tx1"/>
                </a:solidFill>
                <a:latin typeface="Arial" charset="0"/>
                <a:ea typeface="微软雅黑"/>
                <a:cs typeface="微软雅黑"/>
              </a:defRPr>
            </a:lvl6pPr>
            <a:lvl7pPr marL="2971800" indent="-228600" fontAlgn="base">
              <a:spcBef>
                <a:spcPct val="0"/>
              </a:spcBef>
              <a:spcAft>
                <a:spcPct val="0"/>
              </a:spcAft>
              <a:defRPr>
                <a:solidFill>
                  <a:schemeClr val="tx1"/>
                </a:solidFill>
                <a:latin typeface="Arial" charset="0"/>
                <a:ea typeface="微软雅黑"/>
                <a:cs typeface="微软雅黑"/>
              </a:defRPr>
            </a:lvl7pPr>
            <a:lvl8pPr marL="3429000" indent="-228600" fontAlgn="base">
              <a:spcBef>
                <a:spcPct val="0"/>
              </a:spcBef>
              <a:spcAft>
                <a:spcPct val="0"/>
              </a:spcAft>
              <a:defRPr>
                <a:solidFill>
                  <a:schemeClr val="tx1"/>
                </a:solidFill>
                <a:latin typeface="Arial" charset="0"/>
                <a:ea typeface="微软雅黑"/>
                <a:cs typeface="微软雅黑"/>
              </a:defRPr>
            </a:lvl8pPr>
            <a:lvl9pPr marL="3886200" indent="-228600" fontAlgn="base">
              <a:spcBef>
                <a:spcPct val="0"/>
              </a:spcBef>
              <a:spcAft>
                <a:spcPct val="0"/>
              </a:spcAft>
              <a:defRPr>
                <a:solidFill>
                  <a:schemeClr val="tx1"/>
                </a:solidFill>
                <a:latin typeface="Arial" charset="0"/>
                <a:ea typeface="微软雅黑"/>
                <a:cs typeface="微软雅黑"/>
              </a:defRPr>
            </a:lvl9pPr>
          </a:lstStyle>
          <a:p>
            <a:pPr algn="ctr" defTabSz="1024078">
              <a:defRPr/>
            </a:pPr>
            <a:r>
              <a:rPr lang="zh-CN" altLang="en-US" sz="2500" b="1" dirty="0">
                <a:solidFill>
                  <a:schemeClr val="lt1"/>
                </a:solidFill>
                <a:latin typeface="+mj-ea"/>
                <a:ea typeface="+mj-ea"/>
                <a:cs typeface="+mn-cs"/>
              </a:rPr>
              <a:t>解题探究</a:t>
            </a:r>
          </a:p>
        </p:txBody>
      </p:sp>
      <p:pic>
        <p:nvPicPr>
          <p:cNvPr id="28683" name="Picture 2"/>
          <p:cNvPicPr>
            <a:picLocks noChangeAspect="1" noChangeArrowheads="1"/>
          </p:cNvPicPr>
          <p:nvPr/>
        </p:nvPicPr>
        <p:blipFill>
          <a:blip r:embed="rId2"/>
          <a:srcRect/>
          <a:stretch>
            <a:fillRect/>
          </a:stretch>
        </p:blipFill>
        <p:spPr bwMode="auto">
          <a:xfrm>
            <a:off x="1121715" y="1701406"/>
            <a:ext cx="6446883" cy="1568087"/>
          </a:xfrm>
          <a:prstGeom prst="rect">
            <a:avLst/>
          </a:prstGeom>
          <a:noFill/>
          <a:ln w="9525">
            <a:noFill/>
            <a:miter lim="800000"/>
            <a:headEnd/>
            <a:tailEnd/>
          </a:ln>
        </p:spPr>
      </p:pic>
      <p:sp>
        <p:nvSpPr>
          <p:cNvPr id="24" name="矩形 23"/>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8" name="圆角矩形 27"/>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
        <p:nvSpPr>
          <p:cNvPr id="17" name="Rectangle 21">
            <a:hlinkClick r:id="" action="ppaction://noaction"/>
          </p:cNvPr>
          <p:cNvSpPr>
            <a:spLocks noChangeArrowheads="1"/>
          </p:cNvSpPr>
          <p:nvPr/>
        </p:nvSpPr>
        <p:spPr bwMode="auto">
          <a:xfrm>
            <a:off x="4363092" y="6462356"/>
            <a:ext cx="297985"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 action="ppaction://noaction"/>
          </p:cNvPr>
          <p:cNvSpPr>
            <a:spLocks noChangeArrowheads="1"/>
          </p:cNvSpPr>
          <p:nvPr/>
        </p:nvSpPr>
        <p:spPr bwMode="auto">
          <a:xfrm>
            <a:off x="4723388" y="6462356"/>
            <a:ext cx="279876"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 action="ppaction://noaction"/>
          </p:cNvPr>
          <p:cNvSpPr>
            <a:spLocks noChangeArrowheads="1"/>
          </p:cNvSpPr>
          <p:nvPr/>
        </p:nvSpPr>
        <p:spPr bwMode="auto">
          <a:xfrm>
            <a:off x="5065575" y="6462356"/>
            <a:ext cx="261768"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 action="ppaction://noaction"/>
          </p:cNvPr>
          <p:cNvSpPr>
            <a:spLocks noChangeArrowheads="1"/>
          </p:cNvSpPr>
          <p:nvPr/>
        </p:nvSpPr>
        <p:spPr bwMode="auto">
          <a:xfrm>
            <a:off x="5389653"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 action="ppaction://noaction"/>
          </p:cNvPr>
          <p:cNvSpPr>
            <a:spLocks noChangeArrowheads="1"/>
          </p:cNvSpPr>
          <p:nvPr/>
        </p:nvSpPr>
        <p:spPr bwMode="auto">
          <a:xfrm>
            <a:off x="5749636"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 action="ppaction://noaction"/>
          </p:cNvPr>
          <p:cNvSpPr>
            <a:spLocks noChangeArrowheads="1"/>
          </p:cNvSpPr>
          <p:nvPr/>
        </p:nvSpPr>
        <p:spPr bwMode="auto">
          <a:xfrm>
            <a:off x="6109618"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 action="ppaction://noaction"/>
          </p:cNvPr>
          <p:cNvSpPr>
            <a:spLocks noChangeArrowheads="1"/>
          </p:cNvSpPr>
          <p:nvPr/>
        </p:nvSpPr>
        <p:spPr bwMode="auto">
          <a:xfrm>
            <a:off x="6469600"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10" presetClass="exit" presetSubtype="0" fill="hold" grpId="1" nodeType="withEffect">
                                  <p:stCondLst>
                                    <p:cond delay="0"/>
                                  </p:stCondLst>
                                  <p:childTnLst>
                                    <p:animEffect transition="out" filter="fade">
                                      <p:cBhvr>
                                        <p:cTn id="9" dur="500"/>
                                        <p:tgtEl>
                                          <p:spTgt spid="11"/>
                                        </p:tgtEl>
                                      </p:cBhvr>
                                    </p:animEffect>
                                    <p:set>
                                      <p:cBhvr>
                                        <p:cTn id="10"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bldLst>
      <p:bldP spid="11" grpId="0"/>
      <p:bldP spid="11"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12"/>
          <p:cNvSpPr txBox="1">
            <a:spLocks noChangeArrowheads="1"/>
          </p:cNvSpPr>
          <p:nvPr/>
        </p:nvSpPr>
        <p:spPr bwMode="auto">
          <a:xfrm>
            <a:off x="258399" y="188870"/>
            <a:ext cx="8202093" cy="5689524"/>
          </a:xfrm>
          <a:prstGeom prst="rect">
            <a:avLst/>
          </a:prstGeom>
          <a:noFill/>
          <a:ln w="9525">
            <a:noFill/>
            <a:miter lim="800000"/>
            <a:headEnd/>
            <a:tailEnd/>
          </a:ln>
        </p:spPr>
        <p:txBody>
          <a:bodyPr lIns="102382" tIns="51190" rIns="102382" bIns="51190">
            <a:spAutoFit/>
          </a:bodyPr>
          <a:lstStyle/>
          <a:p>
            <a:pPr>
              <a:lnSpc>
                <a:spcPct val="150000"/>
              </a:lnSpc>
            </a:pPr>
            <a:r>
              <a:rPr lang="en-US" altLang="zh-CN" sz="2200" b="1" dirty="0" smtClean="0">
                <a:latin typeface="Times New Roman" pitchFamily="18" charset="0"/>
                <a:ea typeface="华文细黑" pitchFamily="2" charset="-122"/>
              </a:rPr>
              <a:t>2.</a:t>
            </a:r>
            <a:r>
              <a:rPr lang="zh-CN" altLang="zh-CN" sz="2200" b="1" dirty="0">
                <a:latin typeface="Times New Roman" pitchFamily="18" charset="0"/>
                <a:ea typeface="华文细黑" pitchFamily="2" charset="-122"/>
              </a:rPr>
              <a:t>如图表示一个由</a:t>
            </a:r>
            <a:r>
              <a:rPr lang="en-US" altLang="zh-CN" sz="2200" b="1" dirty="0">
                <a:latin typeface="Times New Roman" pitchFamily="18" charset="0"/>
                <a:ea typeface="华文细黑" pitchFamily="2" charset="-122"/>
              </a:rPr>
              <a:t>153</a:t>
            </a:r>
            <a:r>
              <a:rPr lang="zh-CN" altLang="zh-CN" sz="2200" b="1" dirty="0">
                <a:latin typeface="Times New Roman" pitchFamily="18" charset="0"/>
                <a:ea typeface="华文细黑" pitchFamily="2" charset="-122"/>
              </a:rPr>
              <a:t>个氨基酸残基构成的蛋白质分子。下列叙述正确的是</a:t>
            </a:r>
            <a:r>
              <a:rPr lang="en-US" altLang="zh-CN" sz="2200" b="1" dirty="0">
                <a:latin typeface="Times New Roman" pitchFamily="18" charset="0"/>
                <a:ea typeface="华文细黑" pitchFamily="2" charset="-122"/>
              </a:rPr>
              <a:t>(</a:t>
            </a:r>
            <a:r>
              <a:rPr lang="zh-CN" altLang="zh-CN" sz="2200" b="1" dirty="0">
                <a:latin typeface="Times New Roman" pitchFamily="18" charset="0"/>
                <a:ea typeface="华文细黑" pitchFamily="2" charset="-122"/>
              </a:rPr>
              <a:t>　　</a:t>
            </a:r>
            <a:r>
              <a:rPr lang="en-US" altLang="zh-CN" sz="2200" b="1" dirty="0">
                <a:latin typeface="Times New Roman" pitchFamily="18" charset="0"/>
                <a:ea typeface="华文细黑" pitchFamily="2" charset="-122"/>
              </a:rPr>
              <a:t>)</a:t>
            </a:r>
            <a:endParaRPr lang="zh-CN" altLang="zh-CN" sz="2200" b="1" dirty="0">
              <a:latin typeface="Times New Roman" pitchFamily="18" charset="0"/>
              <a:ea typeface="华文细黑" pitchFamily="2" charset="-122"/>
            </a:endParaRPr>
          </a:p>
          <a:p>
            <a:pPr>
              <a:lnSpc>
                <a:spcPct val="150000"/>
              </a:lnSpc>
            </a:pPr>
            <a:r>
              <a:rPr lang="en-US" altLang="zh-CN" sz="2200" b="1" dirty="0">
                <a:latin typeface="Times New Roman" pitchFamily="18" charset="0"/>
                <a:ea typeface="华文细黑" pitchFamily="2" charset="-122"/>
              </a:rPr>
              <a:t>A.</a:t>
            </a:r>
            <a:r>
              <a:rPr lang="zh-CN" altLang="zh-CN" sz="2200" b="1" dirty="0">
                <a:latin typeface="Times New Roman" pitchFamily="18" charset="0"/>
                <a:ea typeface="华文细黑" pitchFamily="2" charset="-122"/>
              </a:rPr>
              <a:t>该分子中含有</a:t>
            </a:r>
            <a:r>
              <a:rPr lang="en-US" altLang="zh-CN" sz="2200" b="1" dirty="0">
                <a:latin typeface="Times New Roman" pitchFamily="18" charset="0"/>
                <a:ea typeface="华文细黑" pitchFamily="2" charset="-122"/>
              </a:rPr>
              <a:t>152</a:t>
            </a:r>
            <a:r>
              <a:rPr lang="zh-CN" altLang="zh-CN" sz="2200" b="1" dirty="0">
                <a:latin typeface="Times New Roman" pitchFamily="18" charset="0"/>
                <a:ea typeface="华文细黑" pitchFamily="2" charset="-122"/>
              </a:rPr>
              <a:t>个</a:t>
            </a:r>
            <a:r>
              <a:rPr lang="zh-CN" altLang="zh-CN" sz="2200" b="1" dirty="0" smtClean="0">
                <a:latin typeface="Times New Roman" pitchFamily="18" charset="0"/>
                <a:ea typeface="华文细黑" pitchFamily="2" charset="-122"/>
              </a:rPr>
              <a:t>肽键</a:t>
            </a:r>
            <a:endParaRPr lang="en-US" altLang="zh-CN" sz="2200" b="1" dirty="0" smtClean="0">
              <a:latin typeface="Times New Roman" pitchFamily="18" charset="0"/>
              <a:ea typeface="华文细黑" pitchFamily="2" charset="-122"/>
            </a:endParaRPr>
          </a:p>
          <a:p>
            <a:pPr>
              <a:lnSpc>
                <a:spcPct val="150000"/>
              </a:lnSpc>
            </a:pPr>
            <a:endParaRPr lang="zh-CN" altLang="zh-CN" sz="2200" b="1" dirty="0">
              <a:latin typeface="Times New Roman" pitchFamily="18" charset="0"/>
              <a:ea typeface="华文细黑" pitchFamily="2" charset="-122"/>
            </a:endParaRPr>
          </a:p>
          <a:p>
            <a:pPr>
              <a:lnSpc>
                <a:spcPct val="150000"/>
              </a:lnSpc>
            </a:pPr>
            <a:endParaRPr lang="en-US" altLang="zh-CN" sz="2200" b="1" dirty="0">
              <a:latin typeface="Times New Roman" pitchFamily="18" charset="0"/>
              <a:ea typeface="华文细黑" pitchFamily="2" charset="-122"/>
            </a:endParaRPr>
          </a:p>
          <a:p>
            <a:pPr>
              <a:lnSpc>
                <a:spcPct val="150000"/>
              </a:lnSpc>
            </a:pPr>
            <a:r>
              <a:rPr lang="en-US" altLang="zh-CN" sz="2200" b="1" dirty="0">
                <a:latin typeface="Times New Roman" pitchFamily="18" charset="0"/>
                <a:ea typeface="华文细黑" pitchFamily="2" charset="-122"/>
              </a:rPr>
              <a:t>B.</a:t>
            </a:r>
            <a:r>
              <a:rPr lang="zh-CN" altLang="zh-CN" sz="2200" b="1" dirty="0">
                <a:latin typeface="Times New Roman" pitchFamily="18" charset="0"/>
                <a:ea typeface="华文细黑" pitchFamily="2" charset="-122"/>
              </a:rPr>
              <a:t>参与构成该分子的氨基酸中至少有</a:t>
            </a:r>
            <a:r>
              <a:rPr lang="en-US" altLang="zh-CN" sz="2200" b="1" dirty="0">
                <a:latin typeface="Times New Roman" pitchFamily="18" charset="0"/>
                <a:ea typeface="华文细黑" pitchFamily="2" charset="-122"/>
              </a:rPr>
              <a:t>1</a:t>
            </a:r>
            <a:r>
              <a:rPr lang="zh-CN" altLang="zh-CN" sz="2200" b="1" dirty="0">
                <a:latin typeface="Times New Roman" pitchFamily="18" charset="0"/>
                <a:ea typeface="华文细黑" pitchFamily="2" charset="-122"/>
              </a:rPr>
              <a:t>个氨基酸含</a:t>
            </a:r>
            <a:r>
              <a:rPr lang="en-US" altLang="zh-CN" sz="2200" b="1" dirty="0">
                <a:latin typeface="Times New Roman" pitchFamily="18" charset="0"/>
                <a:ea typeface="华文细黑" pitchFamily="2" charset="-122"/>
              </a:rPr>
              <a:t>2</a:t>
            </a:r>
            <a:r>
              <a:rPr lang="zh-CN" altLang="zh-CN" sz="2200" b="1" dirty="0">
                <a:latin typeface="Times New Roman" pitchFamily="18" charset="0"/>
                <a:ea typeface="华文细黑" pitchFamily="2" charset="-122"/>
              </a:rPr>
              <a:t>个羧基，</a:t>
            </a:r>
            <a:r>
              <a:rPr lang="en-US" altLang="zh-CN" sz="2200" b="1" dirty="0">
                <a:latin typeface="Times New Roman" pitchFamily="18" charset="0"/>
                <a:ea typeface="华文细黑" pitchFamily="2" charset="-122"/>
              </a:rPr>
              <a:t>1</a:t>
            </a:r>
            <a:r>
              <a:rPr lang="zh-CN" altLang="zh-CN" sz="2200" b="1" dirty="0">
                <a:latin typeface="Times New Roman" pitchFamily="18" charset="0"/>
                <a:ea typeface="华文细黑" pitchFamily="2" charset="-122"/>
              </a:rPr>
              <a:t>个氨基酸</a:t>
            </a:r>
            <a:r>
              <a:rPr lang="zh-CN" altLang="zh-CN" sz="2200" b="1" dirty="0" smtClean="0">
                <a:latin typeface="Times New Roman" pitchFamily="18" charset="0"/>
                <a:ea typeface="华文细黑" pitchFamily="2" charset="-122"/>
              </a:rPr>
              <a:t>含</a:t>
            </a:r>
            <a:r>
              <a:rPr lang="en-US" altLang="zh-CN" sz="2200" b="1" dirty="0" smtClean="0">
                <a:latin typeface="Times New Roman" pitchFamily="18" charset="0"/>
                <a:ea typeface="华文细黑" pitchFamily="2" charset="-122"/>
              </a:rPr>
              <a:t>2</a:t>
            </a:r>
            <a:r>
              <a:rPr lang="zh-CN" altLang="zh-CN" sz="2200" b="1" dirty="0">
                <a:latin typeface="Times New Roman" pitchFamily="18" charset="0"/>
                <a:ea typeface="华文细黑" pitchFamily="2" charset="-122"/>
              </a:rPr>
              <a:t>个氨基</a:t>
            </a:r>
          </a:p>
          <a:p>
            <a:pPr>
              <a:lnSpc>
                <a:spcPct val="150000"/>
              </a:lnSpc>
            </a:pPr>
            <a:endParaRPr lang="en-US" altLang="zh-CN" sz="2200" b="1" dirty="0">
              <a:latin typeface="Times New Roman" pitchFamily="18" charset="0"/>
              <a:ea typeface="华文细黑" pitchFamily="2" charset="-122"/>
            </a:endParaRPr>
          </a:p>
          <a:p>
            <a:pPr>
              <a:lnSpc>
                <a:spcPct val="150000"/>
              </a:lnSpc>
            </a:pPr>
            <a:r>
              <a:rPr lang="en-US" altLang="zh-CN" sz="2200" b="1" dirty="0">
                <a:latin typeface="Times New Roman" pitchFamily="18" charset="0"/>
                <a:ea typeface="华文细黑" pitchFamily="2" charset="-122"/>
              </a:rPr>
              <a:t>C.</a:t>
            </a:r>
            <a:r>
              <a:rPr lang="zh-CN" altLang="zh-CN" sz="2200" b="1" dirty="0">
                <a:latin typeface="Times New Roman" pitchFamily="18" charset="0"/>
                <a:ea typeface="华文细黑" pitchFamily="2" charset="-122"/>
              </a:rPr>
              <a:t>该分子中有</a:t>
            </a:r>
            <a:r>
              <a:rPr lang="en-US" altLang="zh-CN" sz="2200" b="1" dirty="0">
                <a:latin typeface="Times New Roman" pitchFamily="18" charset="0"/>
                <a:ea typeface="华文细黑" pitchFamily="2" charset="-122"/>
              </a:rPr>
              <a:t>1</a:t>
            </a:r>
            <a:r>
              <a:rPr lang="zh-CN" altLang="zh-CN" sz="2200" b="1" dirty="0">
                <a:latin typeface="Times New Roman" pitchFamily="18" charset="0"/>
                <a:ea typeface="华文细黑" pitchFamily="2" charset="-122"/>
              </a:rPr>
              <a:t>个氨基酸残基含硫</a:t>
            </a:r>
          </a:p>
          <a:p>
            <a:pPr>
              <a:lnSpc>
                <a:spcPct val="150000"/>
              </a:lnSpc>
            </a:pPr>
            <a:endParaRPr lang="en-US" altLang="zh-CN" sz="2200" b="1" dirty="0">
              <a:latin typeface="Times New Roman" pitchFamily="18" charset="0"/>
              <a:ea typeface="华文细黑" pitchFamily="2" charset="-122"/>
            </a:endParaRPr>
          </a:p>
          <a:p>
            <a:pPr>
              <a:lnSpc>
                <a:spcPct val="150000"/>
              </a:lnSpc>
            </a:pPr>
            <a:r>
              <a:rPr lang="en-US" altLang="zh-CN" sz="2200" b="1" dirty="0">
                <a:latin typeface="Times New Roman" pitchFamily="18" charset="0"/>
                <a:ea typeface="华文细黑" pitchFamily="2" charset="-122"/>
              </a:rPr>
              <a:t>D.</a:t>
            </a:r>
            <a:r>
              <a:rPr lang="zh-CN" altLang="zh-CN" sz="2200" b="1" dirty="0">
                <a:latin typeface="Times New Roman" pitchFamily="18" charset="0"/>
                <a:ea typeface="华文细黑" pitchFamily="2" charset="-122"/>
              </a:rPr>
              <a:t>该分子彻底水解将产生</a:t>
            </a:r>
            <a:r>
              <a:rPr lang="en-US" altLang="zh-CN" sz="2200" b="1" dirty="0">
                <a:latin typeface="Times New Roman" pitchFamily="18" charset="0"/>
                <a:ea typeface="华文细黑" pitchFamily="2" charset="-122"/>
              </a:rPr>
              <a:t>153</a:t>
            </a:r>
            <a:r>
              <a:rPr lang="zh-CN" altLang="zh-CN" sz="2200" b="1" dirty="0">
                <a:latin typeface="Times New Roman" pitchFamily="18" charset="0"/>
                <a:ea typeface="华文细黑" pitchFamily="2" charset="-122"/>
              </a:rPr>
              <a:t>种氨基酸</a:t>
            </a:r>
          </a:p>
        </p:txBody>
      </p:sp>
      <p:pic>
        <p:nvPicPr>
          <p:cNvPr id="30723" name="图片 2" descr="\\李笑影\李笑影\2016\一轮\生物\人教版\33.TIF"/>
          <p:cNvPicPr>
            <a:picLocks noChangeAspect="1" noChangeArrowheads="1"/>
          </p:cNvPicPr>
          <p:nvPr/>
        </p:nvPicPr>
        <p:blipFill>
          <a:blip r:embed="rId2"/>
          <a:srcRect/>
          <a:stretch>
            <a:fillRect/>
          </a:stretch>
        </p:blipFill>
        <p:spPr bwMode="auto">
          <a:xfrm>
            <a:off x="5443056" y="941170"/>
            <a:ext cx="2647104" cy="1552216"/>
          </a:xfrm>
          <a:prstGeom prst="rect">
            <a:avLst/>
          </a:prstGeom>
          <a:noFill/>
          <a:ln w="9525">
            <a:noFill/>
            <a:miter lim="800000"/>
            <a:headEnd/>
            <a:tailEnd/>
          </a:ln>
        </p:spPr>
      </p:pic>
      <p:sp>
        <p:nvSpPr>
          <p:cNvPr id="4" name="矩形 3"/>
          <p:cNvSpPr/>
          <p:nvPr/>
        </p:nvSpPr>
        <p:spPr>
          <a:xfrm>
            <a:off x="1714480" y="928670"/>
            <a:ext cx="342652" cy="416104"/>
          </a:xfrm>
          <a:prstGeom prst="rect">
            <a:avLst/>
          </a:prstGeom>
        </p:spPr>
        <p:txBody>
          <a:bodyPr wrap="none"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B</a:t>
            </a:r>
            <a:endParaRPr lang="zh-CN" altLang="en-US" sz="2200" b="1" dirty="0">
              <a:solidFill>
                <a:srgbClr val="FF0000"/>
              </a:solidFill>
              <a:latin typeface="Times New Roman" panose="02020603050405020304" pitchFamily="18" charset="0"/>
              <a:ea typeface="华文细黑" panose="02010600040101010101" pitchFamily="2" charset="-122"/>
            </a:endParaRPr>
          </a:p>
        </p:txBody>
      </p:sp>
      <p:sp>
        <p:nvSpPr>
          <p:cNvPr id="7" name="矩形 6"/>
          <p:cNvSpPr/>
          <p:nvPr/>
        </p:nvSpPr>
        <p:spPr>
          <a:xfrm rot="1246630">
            <a:off x="6090841" y="1693471"/>
            <a:ext cx="1188398" cy="46185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anchor="ctr"/>
          <a:lstStyle/>
          <a:p>
            <a:pPr algn="ctr" defTabSz="1024078">
              <a:defRPr/>
            </a:pPr>
            <a:endParaRPr lang="zh-CN" altLang="en-US" b="1" dirty="0"/>
          </a:p>
        </p:txBody>
      </p:sp>
      <p:sp>
        <p:nvSpPr>
          <p:cNvPr id="11" name="矩形 10"/>
          <p:cNvSpPr/>
          <p:nvPr/>
        </p:nvSpPr>
        <p:spPr>
          <a:xfrm rot="1246630">
            <a:off x="6153951" y="1015766"/>
            <a:ext cx="876414" cy="46026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anchor="ctr"/>
          <a:lstStyle/>
          <a:p>
            <a:pPr algn="ctr" defTabSz="1024078">
              <a:defRPr/>
            </a:pPr>
            <a:endParaRPr lang="zh-CN" altLang="en-US" b="1" dirty="0"/>
          </a:p>
        </p:txBody>
      </p:sp>
      <p:sp>
        <p:nvSpPr>
          <p:cNvPr id="21" name="矩形 20"/>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2" name="圆角矩形 21"/>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
        <p:nvSpPr>
          <p:cNvPr id="23" name="Rectangle 21">
            <a:hlinkClick r:id="" action="ppaction://noaction"/>
          </p:cNvPr>
          <p:cNvSpPr>
            <a:spLocks noChangeArrowheads="1"/>
          </p:cNvSpPr>
          <p:nvPr/>
        </p:nvSpPr>
        <p:spPr bwMode="auto">
          <a:xfrm>
            <a:off x="4363092" y="6462356"/>
            <a:ext cx="297985"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4" name="Rectangle 21">
            <a:hlinkClick r:id="" action="ppaction://noaction"/>
          </p:cNvPr>
          <p:cNvSpPr>
            <a:spLocks noChangeArrowheads="1"/>
          </p:cNvSpPr>
          <p:nvPr/>
        </p:nvSpPr>
        <p:spPr bwMode="auto">
          <a:xfrm>
            <a:off x="4723388" y="6462356"/>
            <a:ext cx="279876"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 action="ppaction://noaction"/>
          </p:cNvPr>
          <p:cNvSpPr>
            <a:spLocks noChangeArrowheads="1"/>
          </p:cNvSpPr>
          <p:nvPr/>
        </p:nvSpPr>
        <p:spPr bwMode="auto">
          <a:xfrm>
            <a:off x="5065575" y="6462356"/>
            <a:ext cx="261768"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 action="ppaction://noaction"/>
          </p:cNvPr>
          <p:cNvSpPr>
            <a:spLocks noChangeArrowheads="1"/>
          </p:cNvSpPr>
          <p:nvPr/>
        </p:nvSpPr>
        <p:spPr bwMode="auto">
          <a:xfrm>
            <a:off x="5389653"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 action="ppaction://noaction"/>
          </p:cNvPr>
          <p:cNvSpPr>
            <a:spLocks noChangeArrowheads="1"/>
          </p:cNvSpPr>
          <p:nvPr/>
        </p:nvSpPr>
        <p:spPr bwMode="auto">
          <a:xfrm>
            <a:off x="5749636"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 action="ppaction://noaction"/>
          </p:cNvPr>
          <p:cNvSpPr>
            <a:spLocks noChangeArrowheads="1"/>
          </p:cNvSpPr>
          <p:nvPr/>
        </p:nvSpPr>
        <p:spPr bwMode="auto">
          <a:xfrm>
            <a:off x="6109618"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 action="ppaction://noaction"/>
          </p:cNvPr>
          <p:cNvSpPr>
            <a:spLocks noChangeArrowheads="1"/>
          </p:cNvSpPr>
          <p:nvPr/>
        </p:nvSpPr>
        <p:spPr bwMode="auto">
          <a:xfrm>
            <a:off x="6469600"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
                                        <p:tgtEl>
                                          <p:spTgt spid="4"/>
                                        </p:tgtEl>
                                      </p:cBhvr>
                                    </p:animEffect>
                                  </p:childTnLst>
                                </p:cTn>
                              </p:par>
                              <p:par>
                                <p:cTn id="16" presetID="10" presetClass="exit" presetSubtype="0" fill="hold" grpId="1" nodeType="with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par>
                                <p:cTn id="19" presetID="10" presetClass="exit" presetSubtype="0" fill="hold" grpId="1" nodeType="withEffect">
                                  <p:stCondLst>
                                    <p:cond delay="0"/>
                                  </p:stCondLst>
                                  <p:childTnLst>
                                    <p:animEffect transition="out" filter="fade">
                                      <p:cBhvr>
                                        <p:cTn id="20" dur="500"/>
                                        <p:tgtEl>
                                          <p:spTgt spid="11"/>
                                        </p:tgtEl>
                                      </p:cBhvr>
                                    </p:animEffect>
                                    <p:set>
                                      <p:cBhvr>
                                        <p:cTn id="21" dur="1" fill="hold">
                                          <p:stCondLst>
                                            <p:cond delay="499"/>
                                          </p:stCondLst>
                                        </p:cTn>
                                        <p:tgtEl>
                                          <p:spTgt spid="11"/>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4"/>
                                        </p:tgtEl>
                                      </p:cBhvr>
                                    </p:animEffect>
                                    <p:set>
                                      <p:cBhvr>
                                        <p:cTn id="24"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4" grpId="0"/>
      <p:bldP spid="4" grpId="1"/>
      <p:bldP spid="7" grpId="0" animBg="1"/>
      <p:bldP spid="7" grpId="1" animBg="1"/>
      <p:bldP spid="11" grpId="0" animBg="1"/>
      <p:bldP spid="11"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Box 12"/>
          <p:cNvSpPr txBox="1">
            <a:spLocks noChangeArrowheads="1"/>
          </p:cNvSpPr>
          <p:nvPr/>
        </p:nvSpPr>
        <p:spPr bwMode="auto">
          <a:xfrm>
            <a:off x="291742" y="261878"/>
            <a:ext cx="8156843" cy="3150368"/>
          </a:xfrm>
          <a:prstGeom prst="rect">
            <a:avLst/>
          </a:prstGeom>
          <a:noFill/>
          <a:ln w="9525">
            <a:noFill/>
            <a:miter lim="800000"/>
            <a:headEnd/>
            <a:tailEnd/>
          </a:ln>
        </p:spPr>
        <p:txBody>
          <a:bodyPr lIns="102382" tIns="51190" rIns="102382" bIns="51190">
            <a:spAutoFit/>
          </a:bodyPr>
          <a:lstStyle/>
          <a:p>
            <a:pPr>
              <a:lnSpc>
                <a:spcPct val="150000"/>
              </a:lnSpc>
            </a:pPr>
            <a:r>
              <a:rPr lang="en-US" altLang="zh-CN" sz="2200" b="1" dirty="0" smtClean="0">
                <a:latin typeface="Times New Roman" pitchFamily="18" charset="0"/>
                <a:ea typeface="华文细黑" pitchFamily="2" charset="-122"/>
              </a:rPr>
              <a:t>3</a:t>
            </a:r>
            <a:r>
              <a:rPr lang="en-US" altLang="zh-CN" sz="2200" b="1" dirty="0" smtClean="0">
                <a:latin typeface="Times New Roman" pitchFamily="18" charset="0"/>
                <a:ea typeface="华文细黑" pitchFamily="2" charset="-122"/>
              </a:rPr>
              <a:t>.</a:t>
            </a:r>
            <a:r>
              <a:rPr lang="zh-CN" altLang="zh-CN" sz="2200" b="1" dirty="0">
                <a:latin typeface="Times New Roman" pitchFamily="18" charset="0"/>
                <a:ea typeface="华文细黑" pitchFamily="2" charset="-122"/>
              </a:rPr>
              <a:t>如图为某蛋白质的结构示意图，其中</a:t>
            </a:r>
            <a:r>
              <a:rPr lang="en-US" altLang="zh-CN" sz="2200" b="1" dirty="0">
                <a:latin typeface="Times New Roman" pitchFamily="18" charset="0"/>
                <a:ea typeface="华文细黑" pitchFamily="2" charset="-122"/>
              </a:rPr>
              <a:t>“—S—S—”</a:t>
            </a:r>
            <a:r>
              <a:rPr lang="zh-CN" altLang="zh-CN" sz="2200" b="1" dirty="0">
                <a:latin typeface="Times New Roman" pitchFamily="18" charset="0"/>
                <a:ea typeface="华文细黑" pitchFamily="2" charset="-122"/>
              </a:rPr>
              <a:t>为由两个</a:t>
            </a:r>
            <a:r>
              <a:rPr lang="en-US" altLang="zh-CN" sz="2200" b="1" dirty="0">
                <a:latin typeface="Times New Roman" pitchFamily="18" charset="0"/>
                <a:ea typeface="华文细黑" pitchFamily="2" charset="-122"/>
              </a:rPr>
              <a:t>“—SH”(</a:t>
            </a:r>
            <a:r>
              <a:rPr lang="zh-CN" altLang="zh-CN" sz="2200" b="1" dirty="0">
                <a:latin typeface="Times New Roman" pitchFamily="18" charset="0"/>
                <a:ea typeface="华文细黑" pitchFamily="2" charset="-122"/>
              </a:rPr>
              <a:t>巯基</a:t>
            </a:r>
            <a:r>
              <a:rPr lang="en-US" altLang="zh-CN" sz="2200" b="1" dirty="0">
                <a:latin typeface="Times New Roman" pitchFamily="18" charset="0"/>
                <a:ea typeface="华文细黑" pitchFamily="2" charset="-122"/>
              </a:rPr>
              <a:t>)</a:t>
            </a:r>
            <a:r>
              <a:rPr lang="zh-CN" altLang="zh-CN" sz="2200" b="1" dirty="0">
                <a:latin typeface="Times New Roman" pitchFamily="18" charset="0"/>
                <a:ea typeface="华文细黑" pitchFamily="2" charset="-122"/>
              </a:rPr>
              <a:t>构成的二硫键，其作用是连接两个相邻肽链。若该蛋白质分子共由</a:t>
            </a:r>
            <a:r>
              <a:rPr lang="en-US" altLang="zh-CN" sz="2200" b="1" i="1" dirty="0">
                <a:latin typeface="Times New Roman" pitchFamily="18" charset="0"/>
                <a:ea typeface="华文细黑" pitchFamily="2" charset="-122"/>
              </a:rPr>
              <a:t>m</a:t>
            </a:r>
            <a:r>
              <a:rPr lang="zh-CN" altLang="zh-CN" sz="2200" b="1" dirty="0">
                <a:latin typeface="Times New Roman" pitchFamily="18" charset="0"/>
                <a:ea typeface="华文细黑" pitchFamily="2" charset="-122"/>
              </a:rPr>
              <a:t>个氨基酸组成，则形成一个该蛋白质分子时生成的水分子数和减少的相对分子质量分别为</a:t>
            </a:r>
            <a:r>
              <a:rPr lang="en-US" altLang="zh-CN" sz="2200" b="1" dirty="0">
                <a:latin typeface="Times New Roman" pitchFamily="18" charset="0"/>
                <a:ea typeface="华文细黑" pitchFamily="2" charset="-122"/>
              </a:rPr>
              <a:t>(</a:t>
            </a:r>
            <a:r>
              <a:rPr lang="zh-CN" altLang="zh-CN" sz="2200" b="1" dirty="0">
                <a:latin typeface="Times New Roman" pitchFamily="18" charset="0"/>
                <a:ea typeface="华文细黑" pitchFamily="2" charset="-122"/>
              </a:rPr>
              <a:t>　　</a:t>
            </a:r>
            <a:r>
              <a:rPr lang="en-US" altLang="zh-CN" sz="2200" b="1" dirty="0">
                <a:latin typeface="Times New Roman" pitchFamily="18" charset="0"/>
                <a:ea typeface="华文细黑" pitchFamily="2" charset="-122"/>
              </a:rPr>
              <a:t>)</a:t>
            </a:r>
            <a:endParaRPr lang="zh-CN" altLang="zh-CN" sz="2200" b="1" dirty="0">
              <a:latin typeface="Times New Roman" pitchFamily="18" charset="0"/>
              <a:ea typeface="华文细黑" pitchFamily="2" charset="-122"/>
            </a:endParaRPr>
          </a:p>
          <a:p>
            <a:pPr>
              <a:lnSpc>
                <a:spcPct val="150000"/>
              </a:lnSpc>
            </a:pPr>
            <a:r>
              <a:rPr lang="en-US" altLang="zh-CN" sz="2200" b="1" dirty="0">
                <a:latin typeface="Times New Roman" pitchFamily="18" charset="0"/>
                <a:ea typeface="华文细黑" pitchFamily="2" charset="-122"/>
              </a:rPr>
              <a:t>A.</a:t>
            </a:r>
            <a:r>
              <a:rPr lang="en-US" altLang="zh-CN" sz="2200" b="1" i="1" dirty="0">
                <a:latin typeface="Times New Roman" pitchFamily="18" charset="0"/>
                <a:ea typeface="华文细黑" pitchFamily="2" charset="-122"/>
              </a:rPr>
              <a:t>m,</a:t>
            </a:r>
            <a:r>
              <a:rPr lang="en-US" altLang="zh-CN" sz="2200" b="1" dirty="0">
                <a:latin typeface="Times New Roman" pitchFamily="18" charset="0"/>
                <a:ea typeface="华文细黑" pitchFamily="2" charset="-122"/>
              </a:rPr>
              <a:t>18</a:t>
            </a:r>
            <a:r>
              <a:rPr lang="en-US" altLang="zh-CN" sz="2200" b="1" i="1" dirty="0">
                <a:latin typeface="Times New Roman" pitchFamily="18" charset="0"/>
                <a:ea typeface="华文细黑" pitchFamily="2" charset="-122"/>
              </a:rPr>
              <a:t>m</a:t>
            </a:r>
            <a:r>
              <a:rPr lang="en-US" altLang="zh-CN" sz="2200" b="1" dirty="0">
                <a:latin typeface="Times New Roman" pitchFamily="18" charset="0"/>
                <a:ea typeface="华文细黑" pitchFamily="2" charset="-122"/>
              </a:rPr>
              <a:t>		         B.(</a:t>
            </a:r>
            <a:r>
              <a:rPr lang="en-US" altLang="zh-CN" sz="2200" b="1" i="1" dirty="0">
                <a:latin typeface="Times New Roman" pitchFamily="18" charset="0"/>
                <a:ea typeface="华文细黑" pitchFamily="2" charset="-122"/>
              </a:rPr>
              <a:t>m</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4)</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18(</a:t>
            </a:r>
            <a:r>
              <a:rPr lang="en-US" altLang="zh-CN" sz="2200" b="1" i="1" dirty="0">
                <a:latin typeface="Times New Roman" pitchFamily="18" charset="0"/>
                <a:ea typeface="华文细黑" pitchFamily="2" charset="-122"/>
              </a:rPr>
              <a:t>m</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4)</a:t>
            </a:r>
            <a:endParaRPr lang="zh-CN" altLang="zh-CN" sz="2200" b="1" dirty="0">
              <a:latin typeface="Times New Roman" pitchFamily="18" charset="0"/>
              <a:ea typeface="华文细黑" pitchFamily="2" charset="-122"/>
            </a:endParaRPr>
          </a:p>
          <a:p>
            <a:pPr>
              <a:lnSpc>
                <a:spcPct val="150000"/>
              </a:lnSpc>
            </a:pPr>
            <a:r>
              <a:rPr lang="en-US" altLang="zh-CN" sz="2200" b="1" dirty="0">
                <a:latin typeface="Times New Roman" pitchFamily="18" charset="0"/>
                <a:ea typeface="华文细黑" pitchFamily="2" charset="-122"/>
              </a:rPr>
              <a:t>C.(</a:t>
            </a:r>
            <a:r>
              <a:rPr lang="en-US" altLang="zh-CN" sz="2200" b="1" i="1" dirty="0">
                <a:latin typeface="Times New Roman" pitchFamily="18" charset="0"/>
                <a:ea typeface="华文细黑" pitchFamily="2" charset="-122"/>
              </a:rPr>
              <a:t>m</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3)</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18(</a:t>
            </a:r>
            <a:r>
              <a:rPr lang="en-US" altLang="zh-CN" sz="2200" b="1" i="1" dirty="0">
                <a:latin typeface="Times New Roman" pitchFamily="18" charset="0"/>
                <a:ea typeface="华文细黑" pitchFamily="2" charset="-122"/>
              </a:rPr>
              <a:t>m</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3)</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4	         D.(</a:t>
            </a:r>
            <a:r>
              <a:rPr lang="en-US" altLang="zh-CN" sz="2200" b="1" i="1" dirty="0">
                <a:latin typeface="Times New Roman" pitchFamily="18" charset="0"/>
                <a:ea typeface="华文细黑" pitchFamily="2" charset="-122"/>
              </a:rPr>
              <a:t>m</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2)</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18(</a:t>
            </a:r>
            <a:r>
              <a:rPr lang="en-US" altLang="zh-CN" sz="2200" b="1" i="1" dirty="0">
                <a:latin typeface="Times New Roman" pitchFamily="18" charset="0"/>
                <a:ea typeface="华文细黑" pitchFamily="2" charset="-122"/>
              </a:rPr>
              <a:t>m</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2)</a:t>
            </a:r>
            <a:r>
              <a:rPr lang="zh-CN" altLang="zh-CN" sz="2200" b="1" dirty="0">
                <a:latin typeface="Times New Roman" pitchFamily="18" charset="0"/>
                <a:ea typeface="华文细黑" pitchFamily="2" charset="-122"/>
              </a:rPr>
              <a:t>＋</a:t>
            </a:r>
            <a:r>
              <a:rPr lang="en-US" altLang="zh-CN" sz="2200" b="1" dirty="0">
                <a:latin typeface="Times New Roman" pitchFamily="18" charset="0"/>
                <a:ea typeface="华文细黑" pitchFamily="2" charset="-122"/>
              </a:rPr>
              <a:t>4</a:t>
            </a:r>
            <a:endParaRPr lang="zh-CN" altLang="zh-CN" sz="2200" b="1" dirty="0">
              <a:latin typeface="Times New Roman" pitchFamily="18" charset="0"/>
              <a:ea typeface="华文细黑" pitchFamily="2" charset="-122"/>
            </a:endParaRPr>
          </a:p>
        </p:txBody>
      </p:sp>
      <p:pic>
        <p:nvPicPr>
          <p:cNvPr id="31747" name="Picture 2" descr="\\鹿晴晴\e\鹿晴晴\2015\源文件\新建文件夹\生物\人教版 通用\X40.TIF"/>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857752" y="4357694"/>
            <a:ext cx="2568513" cy="1760130"/>
          </a:xfrm>
          <a:prstGeom prst="rect">
            <a:avLst/>
          </a:prstGeom>
          <a:noFill/>
          <a:ln w="9525">
            <a:noFill/>
            <a:miter lim="800000"/>
            <a:headEnd/>
            <a:tailEnd/>
          </a:ln>
        </p:spPr>
      </p:pic>
      <p:sp>
        <p:nvSpPr>
          <p:cNvPr id="4" name="矩形 3"/>
          <p:cNvSpPr/>
          <p:nvPr/>
        </p:nvSpPr>
        <p:spPr>
          <a:xfrm>
            <a:off x="5357818" y="1928802"/>
            <a:ext cx="358682" cy="416104"/>
          </a:xfrm>
          <a:prstGeom prst="rect">
            <a:avLst/>
          </a:prstGeom>
        </p:spPr>
        <p:txBody>
          <a:bodyPr wrap="none" lIns="76800" tIns="38400" rIns="76800" bIns="38400">
            <a:spAutoFit/>
          </a:bodyPr>
          <a:lstStyle/>
          <a:p>
            <a:pPr defTabSz="1024078">
              <a:defRPr/>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D</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1" name="矩形 20"/>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2" name="圆角矩形 21"/>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
        <p:nvSpPr>
          <p:cNvPr id="23" name="Rectangle 21">
            <a:hlinkClick r:id="" action="ppaction://noaction"/>
          </p:cNvPr>
          <p:cNvSpPr>
            <a:spLocks noChangeArrowheads="1"/>
          </p:cNvSpPr>
          <p:nvPr/>
        </p:nvSpPr>
        <p:spPr bwMode="auto">
          <a:xfrm>
            <a:off x="4363092" y="6462356"/>
            <a:ext cx="297985"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4" name="Rectangle 21">
            <a:hlinkClick r:id="" action="ppaction://noaction"/>
          </p:cNvPr>
          <p:cNvSpPr>
            <a:spLocks noChangeArrowheads="1"/>
          </p:cNvSpPr>
          <p:nvPr/>
        </p:nvSpPr>
        <p:spPr bwMode="auto">
          <a:xfrm>
            <a:off x="4723388" y="6462356"/>
            <a:ext cx="279876"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5" name="Rectangle 21">
            <a:hlinkClick r:id="" action="ppaction://noaction"/>
          </p:cNvPr>
          <p:cNvSpPr>
            <a:spLocks noChangeArrowheads="1"/>
          </p:cNvSpPr>
          <p:nvPr/>
        </p:nvSpPr>
        <p:spPr bwMode="auto">
          <a:xfrm>
            <a:off x="5065575" y="6462356"/>
            <a:ext cx="261768"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6" name="Rectangle 21">
            <a:hlinkClick r:id="" action="ppaction://noaction"/>
          </p:cNvPr>
          <p:cNvSpPr>
            <a:spLocks noChangeArrowheads="1"/>
          </p:cNvSpPr>
          <p:nvPr/>
        </p:nvSpPr>
        <p:spPr bwMode="auto">
          <a:xfrm>
            <a:off x="5389653"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7" name="Rectangle 21">
            <a:hlinkClick r:id="" action="ppaction://noaction"/>
          </p:cNvPr>
          <p:cNvSpPr>
            <a:spLocks noChangeArrowheads="1"/>
          </p:cNvSpPr>
          <p:nvPr/>
        </p:nvSpPr>
        <p:spPr bwMode="auto">
          <a:xfrm>
            <a:off x="5749636"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8" name="Rectangle 21">
            <a:hlinkClick r:id="" action="ppaction://noaction"/>
          </p:cNvPr>
          <p:cNvSpPr>
            <a:spLocks noChangeArrowheads="1"/>
          </p:cNvSpPr>
          <p:nvPr/>
        </p:nvSpPr>
        <p:spPr bwMode="auto">
          <a:xfrm>
            <a:off x="6109618"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9" name="Rectangle 21">
            <a:hlinkClick r:id="" action="ppaction://noaction"/>
          </p:cNvPr>
          <p:cNvSpPr>
            <a:spLocks noChangeArrowheads="1"/>
          </p:cNvSpPr>
          <p:nvPr/>
        </p:nvSpPr>
        <p:spPr bwMode="auto">
          <a:xfrm>
            <a:off x="6469600"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10" presetClass="exit" presetSubtype="0" fill="hold" grpId="1" nodeType="withEffect">
                                  <p:stCondLst>
                                    <p:cond delay="0"/>
                                  </p:stCondLst>
                                  <p:childTnLst>
                                    <p:animEffect transition="out" filter="fade">
                                      <p:cBhvr>
                                        <p:cTn id="9" dur="500"/>
                                        <p:tgtEl>
                                          <p:spTgt spid="4"/>
                                        </p:tgtEl>
                                      </p:cBhvr>
                                    </p:animEffect>
                                    <p:set>
                                      <p:cBhvr>
                                        <p:cTn id="10"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4" grpId="0"/>
      <p:bldP spid="4"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8"/>
          <p:cNvSpPr txBox="1">
            <a:spLocks noChangeArrowheads="1"/>
          </p:cNvSpPr>
          <p:nvPr/>
        </p:nvSpPr>
        <p:spPr bwMode="auto">
          <a:xfrm>
            <a:off x="260781" y="544387"/>
            <a:ext cx="8807009" cy="472712"/>
          </a:xfrm>
          <a:prstGeom prst="rect">
            <a:avLst/>
          </a:prstGeom>
          <a:noFill/>
          <a:ln w="9525">
            <a:noFill/>
            <a:miter lim="800000"/>
            <a:headEnd/>
            <a:tailEnd/>
          </a:ln>
        </p:spPr>
        <p:txBody>
          <a:bodyPr lIns="102382" tIns="51190" rIns="102382" bIns="51190">
            <a:spAutoFit/>
          </a:bodyPr>
          <a:lstStyle/>
          <a:p>
            <a:pPr>
              <a:spcBef>
                <a:spcPct val="50000"/>
              </a:spcBef>
            </a:pPr>
            <a:r>
              <a:rPr lang="zh-CN" altLang="en-US" sz="2400" b="1" dirty="0">
                <a:solidFill>
                  <a:srgbClr val="0000FF"/>
                </a:solidFill>
                <a:latin typeface="华文细黑" pitchFamily="2" charset="-122"/>
                <a:ea typeface="华文细黑" pitchFamily="2" charset="-122"/>
              </a:rPr>
              <a:t>题组二　利用原子守恒法完成蛋白质的计算</a:t>
            </a:r>
            <a:endParaRPr lang="en-US" altLang="zh-CN" sz="2400" b="1" dirty="0">
              <a:solidFill>
                <a:srgbClr val="0000FF"/>
              </a:solidFill>
              <a:latin typeface="华文细黑" pitchFamily="2" charset="-122"/>
              <a:ea typeface="华文细黑" pitchFamily="2" charset="-122"/>
            </a:endParaRPr>
          </a:p>
        </p:txBody>
      </p:sp>
      <p:sp>
        <p:nvSpPr>
          <p:cNvPr id="4" name="TextBox 3"/>
          <p:cNvSpPr txBox="1"/>
          <p:nvPr/>
        </p:nvSpPr>
        <p:spPr>
          <a:xfrm>
            <a:off x="288169" y="1095121"/>
            <a:ext cx="8239007" cy="2134705"/>
          </a:xfrm>
          <a:prstGeom prst="rect">
            <a:avLst/>
          </a:prstGeom>
          <a:noFill/>
        </p:spPr>
        <p:txBody>
          <a:bodyPr lIns="102382" tIns="51190" rIns="102382" bIns="51190">
            <a:spAutoFit/>
          </a:bodyPr>
          <a:lstStyle/>
          <a:p>
            <a:pPr algn="just" defTabSz="1024078">
              <a:lnSpc>
                <a:spcPct val="150000"/>
              </a:lnSpc>
              <a:defRPr/>
            </a:pPr>
            <a:r>
              <a:rPr lang="en-US" altLang="zh-CN" sz="2200" b="1" kern="100" dirty="0" smtClean="0">
                <a:latin typeface="Times New Roman" panose="02020603050405020304" pitchFamily="18" charset="0"/>
                <a:ea typeface="华文细黑" panose="02010600040101010101" pitchFamily="2" charset="-122"/>
                <a:cs typeface="Courier New"/>
              </a:rPr>
              <a:t>4</a:t>
            </a:r>
            <a:r>
              <a:rPr lang="en-US" altLang="zh-CN" sz="2200" b="1" kern="100" dirty="0" smtClean="0">
                <a:latin typeface="Times New Roman" panose="02020603050405020304" pitchFamily="18" charset="0"/>
                <a:ea typeface="华文细黑" panose="02010600040101010101" pitchFamily="2" charset="-122"/>
                <a:cs typeface="Times New Roman"/>
              </a:rPr>
              <a:t>.</a:t>
            </a:r>
            <a:r>
              <a:rPr lang="zh-CN" altLang="zh-CN" sz="2200" b="1" kern="100" dirty="0">
                <a:latin typeface="Times New Roman" panose="02020603050405020304" pitchFamily="18" charset="0"/>
                <a:ea typeface="华文细黑" panose="02010600040101010101" pitchFamily="2" charset="-122"/>
                <a:cs typeface="Times New Roman"/>
              </a:rPr>
              <a:t>某蛋白质由</a:t>
            </a:r>
            <a:r>
              <a:rPr lang="en-US" altLang="zh-CN" sz="2200" b="1" i="1" kern="100" dirty="0">
                <a:latin typeface="Times New Roman" panose="02020603050405020304" pitchFamily="18" charset="0"/>
                <a:ea typeface="华文细黑" panose="02010600040101010101" pitchFamily="2" charset="-122"/>
                <a:cs typeface="Courier New"/>
              </a:rPr>
              <a:t>m</a:t>
            </a:r>
            <a:r>
              <a:rPr lang="zh-CN" altLang="zh-CN" sz="2200" b="1" kern="100" dirty="0">
                <a:latin typeface="Times New Roman" panose="02020603050405020304" pitchFamily="18" charset="0"/>
                <a:ea typeface="华文细黑" panose="02010600040101010101" pitchFamily="2" charset="-122"/>
                <a:cs typeface="Times New Roman"/>
              </a:rPr>
              <a:t>条肽链，</a:t>
            </a:r>
            <a:r>
              <a:rPr lang="en-US" altLang="zh-CN" sz="2200" b="1" i="1" kern="100" dirty="0">
                <a:latin typeface="Times New Roman" panose="02020603050405020304" pitchFamily="18" charset="0"/>
                <a:ea typeface="华文细黑" panose="02010600040101010101" pitchFamily="2" charset="-122"/>
                <a:cs typeface="Courier New"/>
              </a:rPr>
              <a:t>n</a:t>
            </a:r>
            <a:r>
              <a:rPr lang="zh-CN" altLang="zh-CN" sz="2200" b="1" kern="100" dirty="0">
                <a:latin typeface="Times New Roman" panose="02020603050405020304" pitchFamily="18" charset="0"/>
                <a:ea typeface="华文细黑" panose="02010600040101010101" pitchFamily="2" charset="-122"/>
                <a:cs typeface="Times New Roman"/>
              </a:rPr>
              <a:t>个氨基酸组成。该蛋白质至少含氧原子的个数是</a:t>
            </a:r>
            <a:r>
              <a:rPr lang="en-US" altLang="zh-CN" sz="2200" b="1" kern="100" dirty="0">
                <a:latin typeface="Times New Roman" panose="02020603050405020304" pitchFamily="18" charset="0"/>
                <a:ea typeface="华文细黑" panose="02010600040101010101" pitchFamily="2" charset="-122"/>
                <a:cs typeface="Courier New"/>
              </a:rPr>
              <a:t>(</a:t>
            </a:r>
            <a:r>
              <a:rPr lang="zh-CN" altLang="zh-CN" sz="2200" b="1" kern="100" dirty="0">
                <a:latin typeface="Times New Roman" panose="02020603050405020304" pitchFamily="18" charset="0"/>
                <a:ea typeface="华文细黑" panose="02010600040101010101" pitchFamily="2" charset="-122"/>
                <a:cs typeface="Times New Roman"/>
              </a:rPr>
              <a:t>　　</a:t>
            </a:r>
            <a:r>
              <a:rPr lang="en-US" altLang="zh-CN" sz="2200" b="1" kern="100" dirty="0">
                <a:latin typeface="Times New Roman" panose="02020603050405020304" pitchFamily="18" charset="0"/>
                <a:ea typeface="华文细黑" panose="02010600040101010101" pitchFamily="2" charset="-122"/>
                <a:cs typeface="Courier New"/>
              </a:rPr>
              <a:t>)</a:t>
            </a:r>
            <a:endParaRPr lang="zh-CN" altLang="zh-CN" sz="2200" b="1" kern="100" dirty="0">
              <a:latin typeface="Times New Roman" panose="02020603050405020304" pitchFamily="18" charset="0"/>
              <a:ea typeface="华文细黑" panose="02010600040101010101" pitchFamily="2" charset="-122"/>
              <a:cs typeface="Courier New"/>
            </a:endParaRPr>
          </a:p>
          <a:p>
            <a:pPr algn="just" defTabSz="1024078">
              <a:lnSpc>
                <a:spcPct val="150000"/>
              </a:lnSpc>
              <a:defRPr/>
            </a:pPr>
            <a:r>
              <a:rPr lang="en-US" altLang="zh-CN" sz="2200" b="1" kern="100" dirty="0" err="1">
                <a:latin typeface="Times New Roman" panose="02020603050405020304" pitchFamily="18" charset="0"/>
                <a:ea typeface="华文细黑" panose="02010600040101010101" pitchFamily="2" charset="-122"/>
                <a:cs typeface="Courier New"/>
              </a:rPr>
              <a:t>A</a:t>
            </a:r>
            <a:r>
              <a:rPr lang="en-US" altLang="zh-CN" sz="2200" b="1" kern="100" dirty="0" err="1">
                <a:latin typeface="Times New Roman" panose="02020603050405020304" pitchFamily="18" charset="0"/>
                <a:ea typeface="华文细黑" panose="02010600040101010101" pitchFamily="2" charset="-122"/>
                <a:cs typeface="Times New Roman"/>
              </a:rPr>
              <a:t>.</a:t>
            </a:r>
            <a:r>
              <a:rPr lang="en-US" altLang="zh-CN" sz="2200" b="1" i="1" kern="100" dirty="0" err="1">
                <a:latin typeface="Times New Roman" panose="02020603050405020304" pitchFamily="18" charset="0"/>
                <a:ea typeface="华文细黑" panose="02010600040101010101" pitchFamily="2" charset="-122"/>
                <a:cs typeface="Courier New"/>
              </a:rPr>
              <a:t>n</a:t>
            </a:r>
            <a:r>
              <a:rPr lang="zh-CN" altLang="zh-CN" sz="2200" b="1" kern="100" dirty="0">
                <a:latin typeface="Times New Roman" panose="02020603050405020304" pitchFamily="18" charset="0"/>
                <a:ea typeface="华文细黑" panose="02010600040101010101" pitchFamily="2" charset="-122"/>
                <a:cs typeface="Times New Roman"/>
              </a:rPr>
              <a:t>－</a:t>
            </a:r>
            <a:r>
              <a:rPr lang="en-US" altLang="zh-CN" sz="2200" b="1" i="1" kern="100" dirty="0">
                <a:latin typeface="Times New Roman" panose="02020603050405020304" pitchFamily="18" charset="0"/>
                <a:ea typeface="华文细黑" panose="02010600040101010101" pitchFamily="2" charset="-122"/>
                <a:cs typeface="Courier New"/>
              </a:rPr>
              <a:t>m</a:t>
            </a:r>
            <a:r>
              <a:rPr lang="en-US" altLang="zh-CN" sz="2200" b="1" kern="100" dirty="0">
                <a:latin typeface="Times New Roman" panose="02020603050405020304" pitchFamily="18" charset="0"/>
                <a:ea typeface="华文细黑" panose="02010600040101010101" pitchFamily="2" charset="-122"/>
                <a:cs typeface="Courier New"/>
              </a:rPr>
              <a:t>  			</a:t>
            </a:r>
            <a:r>
              <a:rPr lang="en-US" altLang="zh-CN" sz="2200" b="1" kern="100" dirty="0" err="1">
                <a:latin typeface="Times New Roman" panose="02020603050405020304" pitchFamily="18" charset="0"/>
                <a:ea typeface="华文细黑" panose="02010600040101010101" pitchFamily="2" charset="-122"/>
                <a:cs typeface="Courier New"/>
              </a:rPr>
              <a:t>B</a:t>
            </a:r>
            <a:r>
              <a:rPr lang="en-US" altLang="zh-CN" sz="2200" b="1" kern="100" dirty="0" err="1">
                <a:latin typeface="Times New Roman" panose="02020603050405020304" pitchFamily="18" charset="0"/>
                <a:ea typeface="华文细黑" panose="02010600040101010101" pitchFamily="2" charset="-122"/>
                <a:cs typeface="Times New Roman"/>
              </a:rPr>
              <a:t>.</a:t>
            </a:r>
            <a:r>
              <a:rPr lang="en-US" altLang="zh-CN" sz="2200" b="1" i="1" kern="100" dirty="0" err="1">
                <a:latin typeface="Times New Roman" panose="02020603050405020304" pitchFamily="18" charset="0"/>
                <a:ea typeface="华文细黑" panose="02010600040101010101" pitchFamily="2" charset="-122"/>
                <a:cs typeface="Courier New"/>
              </a:rPr>
              <a:t>n</a:t>
            </a:r>
            <a:r>
              <a:rPr lang="zh-CN" altLang="zh-CN" sz="2200" b="1" kern="100" dirty="0">
                <a:latin typeface="Times New Roman" panose="02020603050405020304" pitchFamily="18" charset="0"/>
                <a:ea typeface="华文细黑" panose="02010600040101010101" pitchFamily="2" charset="-122"/>
                <a:cs typeface="Times New Roman"/>
              </a:rPr>
              <a:t>－</a:t>
            </a:r>
            <a:r>
              <a:rPr lang="en-US" altLang="zh-CN" sz="2200" b="1" kern="100" dirty="0">
                <a:latin typeface="Times New Roman" panose="02020603050405020304" pitchFamily="18" charset="0"/>
                <a:ea typeface="华文细黑" panose="02010600040101010101" pitchFamily="2" charset="-122"/>
                <a:cs typeface="Courier New"/>
              </a:rPr>
              <a:t>2</a:t>
            </a:r>
            <a:r>
              <a:rPr lang="en-US" altLang="zh-CN" sz="2200" b="1" i="1" kern="100" dirty="0">
                <a:latin typeface="Times New Roman" panose="02020603050405020304" pitchFamily="18" charset="0"/>
                <a:ea typeface="华文细黑" panose="02010600040101010101" pitchFamily="2" charset="-122"/>
                <a:cs typeface="Courier New"/>
              </a:rPr>
              <a:t>m</a:t>
            </a:r>
            <a:endParaRPr lang="zh-CN" altLang="zh-CN" sz="2200" b="1" kern="100" dirty="0">
              <a:latin typeface="Times New Roman" panose="02020603050405020304" pitchFamily="18" charset="0"/>
              <a:ea typeface="华文细黑" panose="02010600040101010101" pitchFamily="2" charset="-122"/>
              <a:cs typeface="Courier New"/>
            </a:endParaRPr>
          </a:p>
          <a:p>
            <a:pPr algn="just" defTabSz="1024078">
              <a:lnSpc>
                <a:spcPct val="150000"/>
              </a:lnSpc>
              <a:defRPr/>
            </a:pPr>
            <a:r>
              <a:rPr lang="en-US" altLang="zh-CN" sz="2200" b="1" kern="100" dirty="0" err="1">
                <a:latin typeface="Times New Roman" panose="02020603050405020304" pitchFamily="18" charset="0"/>
                <a:ea typeface="华文细黑" panose="02010600040101010101" pitchFamily="2" charset="-122"/>
                <a:cs typeface="Courier New"/>
              </a:rPr>
              <a:t>C</a:t>
            </a:r>
            <a:r>
              <a:rPr lang="en-US" altLang="zh-CN" sz="2200" b="1" kern="100" dirty="0" err="1">
                <a:latin typeface="Times New Roman" panose="02020603050405020304" pitchFamily="18" charset="0"/>
                <a:ea typeface="华文细黑" panose="02010600040101010101" pitchFamily="2" charset="-122"/>
                <a:cs typeface="Times New Roman"/>
              </a:rPr>
              <a:t>.</a:t>
            </a:r>
            <a:r>
              <a:rPr lang="en-US" altLang="zh-CN" sz="2200" b="1" i="1" kern="100" dirty="0" err="1">
                <a:latin typeface="Times New Roman" panose="02020603050405020304" pitchFamily="18" charset="0"/>
                <a:ea typeface="华文细黑" panose="02010600040101010101" pitchFamily="2" charset="-122"/>
                <a:cs typeface="Courier New"/>
              </a:rPr>
              <a:t>n</a:t>
            </a:r>
            <a:r>
              <a:rPr lang="zh-CN" altLang="zh-CN" sz="2200" b="1" kern="100" dirty="0">
                <a:latin typeface="Times New Roman" panose="02020603050405020304" pitchFamily="18" charset="0"/>
                <a:ea typeface="华文细黑" panose="02010600040101010101" pitchFamily="2" charset="-122"/>
                <a:cs typeface="Times New Roman"/>
              </a:rPr>
              <a:t>＋</a:t>
            </a:r>
            <a:r>
              <a:rPr lang="en-US" altLang="zh-CN" sz="2200" b="1" i="1" kern="100" dirty="0">
                <a:latin typeface="Times New Roman" panose="02020603050405020304" pitchFamily="18" charset="0"/>
                <a:ea typeface="华文细黑" panose="02010600040101010101" pitchFamily="2" charset="-122"/>
                <a:cs typeface="Courier New"/>
              </a:rPr>
              <a:t>m</a:t>
            </a:r>
            <a:r>
              <a:rPr lang="en-US" altLang="zh-CN" sz="2200" b="1" kern="100" dirty="0">
                <a:latin typeface="Times New Roman" panose="02020603050405020304" pitchFamily="18" charset="0"/>
                <a:ea typeface="华文细黑" panose="02010600040101010101" pitchFamily="2" charset="-122"/>
                <a:cs typeface="Courier New"/>
              </a:rPr>
              <a:t>  		               </a:t>
            </a:r>
            <a:r>
              <a:rPr lang="en-US" altLang="zh-CN" sz="2200" b="1" kern="100" dirty="0" smtClean="0">
                <a:latin typeface="Times New Roman" panose="02020603050405020304" pitchFamily="18" charset="0"/>
                <a:ea typeface="华文细黑" panose="02010600040101010101" pitchFamily="2" charset="-122"/>
                <a:cs typeface="Courier New"/>
              </a:rPr>
              <a:t>              </a:t>
            </a:r>
            <a:r>
              <a:rPr lang="en-US" altLang="zh-CN" sz="2200" b="1" kern="100" dirty="0" err="1" smtClean="0">
                <a:latin typeface="Times New Roman" panose="02020603050405020304" pitchFamily="18" charset="0"/>
                <a:ea typeface="华文细黑" panose="02010600040101010101" pitchFamily="2" charset="-122"/>
                <a:cs typeface="Courier New"/>
              </a:rPr>
              <a:t>D</a:t>
            </a:r>
            <a:r>
              <a:rPr lang="en-US" altLang="zh-CN" sz="2200" b="1" kern="100" dirty="0" err="1" smtClean="0">
                <a:latin typeface="Times New Roman" panose="02020603050405020304" pitchFamily="18" charset="0"/>
                <a:ea typeface="华文细黑" panose="02010600040101010101" pitchFamily="2" charset="-122"/>
                <a:cs typeface="Times New Roman"/>
              </a:rPr>
              <a:t>.</a:t>
            </a:r>
            <a:r>
              <a:rPr lang="en-US" altLang="zh-CN" sz="2200" b="1" i="1" kern="100" dirty="0" err="1" smtClean="0">
                <a:latin typeface="Times New Roman" panose="02020603050405020304" pitchFamily="18" charset="0"/>
                <a:ea typeface="华文细黑" panose="02010600040101010101" pitchFamily="2" charset="-122"/>
                <a:cs typeface="Courier New"/>
              </a:rPr>
              <a:t>n</a:t>
            </a:r>
            <a:r>
              <a:rPr lang="zh-CN" altLang="zh-CN" sz="2200" b="1" kern="100" dirty="0">
                <a:latin typeface="Times New Roman" panose="02020603050405020304" pitchFamily="18" charset="0"/>
                <a:ea typeface="华文细黑" panose="02010600040101010101" pitchFamily="2" charset="-122"/>
                <a:cs typeface="Times New Roman"/>
              </a:rPr>
              <a:t>＋</a:t>
            </a:r>
            <a:r>
              <a:rPr lang="en-US" altLang="zh-CN" sz="2200" b="1" kern="100" dirty="0">
                <a:latin typeface="Times New Roman" panose="02020603050405020304" pitchFamily="18" charset="0"/>
                <a:ea typeface="华文细黑" panose="02010600040101010101" pitchFamily="2" charset="-122"/>
                <a:cs typeface="Courier New"/>
              </a:rPr>
              <a:t>2</a:t>
            </a:r>
            <a:r>
              <a:rPr lang="en-US" altLang="zh-CN" sz="2200" b="1" i="1" kern="100" dirty="0">
                <a:latin typeface="Times New Roman" panose="02020603050405020304" pitchFamily="18" charset="0"/>
                <a:ea typeface="华文细黑" panose="02010600040101010101" pitchFamily="2" charset="-122"/>
                <a:cs typeface="Courier New"/>
              </a:rPr>
              <a:t>m</a:t>
            </a:r>
            <a:endParaRPr lang="zh-CN" altLang="zh-CN" sz="2200" b="1" kern="100" dirty="0">
              <a:latin typeface="Times New Roman" panose="02020603050405020304" pitchFamily="18" charset="0"/>
              <a:ea typeface="华文细黑" panose="02010600040101010101" pitchFamily="2" charset="-122"/>
              <a:cs typeface="Courier New"/>
            </a:endParaRPr>
          </a:p>
        </p:txBody>
      </p:sp>
      <p:sp>
        <p:nvSpPr>
          <p:cNvPr id="2" name="矩形 1"/>
          <p:cNvSpPr/>
          <p:nvPr/>
        </p:nvSpPr>
        <p:spPr>
          <a:xfrm>
            <a:off x="1714480" y="1785926"/>
            <a:ext cx="394315" cy="441934"/>
          </a:xfrm>
          <a:prstGeom prst="rect">
            <a:avLst/>
          </a:prstGeom>
        </p:spPr>
        <p:txBody>
          <a:bodyPr wrap="none" lIns="102382" tIns="51190" rIns="102382" bIns="51190">
            <a:spAutoFit/>
          </a:bodyPr>
          <a:lstStyle/>
          <a:p>
            <a:pPr defTabSz="1024078">
              <a:defRPr/>
            </a:pPr>
            <a:r>
              <a:rPr lang="en-US" altLang="zh-CN" sz="2200" b="1" kern="100" dirty="0">
                <a:solidFill>
                  <a:srgbClr val="FF0000"/>
                </a:solidFill>
                <a:latin typeface="Times New Roman" pitchFamily="18" charset="0"/>
                <a:ea typeface="Times New Roman" pitchFamily="18" charset="0"/>
                <a:cs typeface="Times New Roman" pitchFamily="18" charset="0"/>
              </a:rPr>
              <a:t>C</a:t>
            </a:r>
            <a:endParaRPr lang="zh-CN" altLang="en-US" sz="2200" b="1" kern="100" dirty="0">
              <a:solidFill>
                <a:srgbClr val="FF0000"/>
              </a:solidFill>
              <a:latin typeface="Times New Roman" pitchFamily="18" charset="0"/>
              <a:ea typeface="华文细黑" panose="02010600040101010101" pitchFamily="2" charset="-122"/>
              <a:cs typeface="Times New Roman" pitchFamily="18" charset="0"/>
            </a:endParaRPr>
          </a:p>
        </p:txBody>
      </p:sp>
      <p:sp>
        <p:nvSpPr>
          <p:cNvPr id="6" name="TextBox 5"/>
          <p:cNvSpPr txBox="1">
            <a:spLocks noChangeArrowheads="1"/>
          </p:cNvSpPr>
          <p:nvPr/>
        </p:nvSpPr>
        <p:spPr bwMode="auto">
          <a:xfrm>
            <a:off x="314367" y="3504389"/>
            <a:ext cx="8294973" cy="1601044"/>
          </a:xfrm>
          <a:prstGeom prst="rect">
            <a:avLst/>
          </a:prstGeom>
          <a:noFill/>
          <a:ln w="9525">
            <a:noFill/>
            <a:miter lim="800000"/>
            <a:headEnd/>
            <a:tailEnd/>
          </a:ln>
        </p:spPr>
        <p:txBody>
          <a:bodyPr lIns="76800" tIns="38400" rIns="76800" bIns="38400">
            <a:spAutoFit/>
          </a:bodyPr>
          <a:lstStyle/>
          <a:p>
            <a:pPr>
              <a:lnSpc>
                <a:spcPct val="150000"/>
              </a:lnSpc>
            </a:pPr>
            <a:r>
              <a:rPr lang="zh-CN" altLang="en-US" sz="2200" b="1" dirty="0">
                <a:solidFill>
                  <a:srgbClr val="0000FF"/>
                </a:solidFill>
                <a:latin typeface="Times New Roman" pitchFamily="18" charset="0"/>
                <a:ea typeface="华文细黑" pitchFamily="2" charset="-122"/>
              </a:rPr>
              <a:t>解析</a:t>
            </a:r>
            <a:r>
              <a:rPr lang="zh-CN" altLang="en-US" sz="2200" b="1" i="1" dirty="0">
                <a:solidFill>
                  <a:srgbClr val="0000FF"/>
                </a:solidFill>
                <a:latin typeface="Times New Roman" pitchFamily="18" charset="0"/>
                <a:ea typeface="华文细黑" pitchFamily="2" charset="-122"/>
              </a:rPr>
              <a:t>    </a:t>
            </a:r>
            <a:r>
              <a:rPr lang="en-US" altLang="zh-CN" sz="2200" b="1" i="1" dirty="0">
                <a:solidFill>
                  <a:srgbClr val="0000FF"/>
                </a:solidFill>
                <a:latin typeface="Times New Roman" pitchFamily="18" charset="0"/>
                <a:ea typeface="华文细黑" pitchFamily="2" charset="-122"/>
              </a:rPr>
              <a:t>m</a:t>
            </a:r>
            <a:r>
              <a:rPr lang="zh-CN" altLang="en-US" sz="2200" b="1" dirty="0">
                <a:solidFill>
                  <a:srgbClr val="0000FF"/>
                </a:solidFill>
                <a:latin typeface="Times New Roman" pitchFamily="18" charset="0"/>
                <a:ea typeface="华文细黑" pitchFamily="2" charset="-122"/>
              </a:rPr>
              <a:t>条肽链至少含有</a:t>
            </a:r>
            <a:r>
              <a:rPr lang="en-US" altLang="zh-CN" sz="2200" b="1" i="1" dirty="0">
                <a:solidFill>
                  <a:srgbClr val="0000FF"/>
                </a:solidFill>
                <a:latin typeface="Times New Roman" pitchFamily="18" charset="0"/>
                <a:ea typeface="华文细黑" pitchFamily="2" charset="-122"/>
              </a:rPr>
              <a:t>m</a:t>
            </a:r>
            <a:r>
              <a:rPr lang="zh-CN" altLang="en-US" sz="2200" b="1" dirty="0">
                <a:solidFill>
                  <a:srgbClr val="0000FF"/>
                </a:solidFill>
                <a:latin typeface="Times New Roman" pitchFamily="18" charset="0"/>
                <a:ea typeface="华文细黑" pitchFamily="2" charset="-122"/>
              </a:rPr>
              <a:t>个羧基，共含有</a:t>
            </a:r>
            <a:r>
              <a:rPr lang="en-US" altLang="zh-CN" sz="2200" b="1" dirty="0">
                <a:solidFill>
                  <a:srgbClr val="0000FF"/>
                </a:solidFill>
                <a:latin typeface="Times New Roman" pitchFamily="18" charset="0"/>
                <a:ea typeface="华文细黑" pitchFamily="2" charset="-122"/>
              </a:rPr>
              <a:t>2</a:t>
            </a:r>
            <a:r>
              <a:rPr lang="en-US" altLang="zh-CN" sz="2200" b="1" i="1" dirty="0">
                <a:solidFill>
                  <a:srgbClr val="0000FF"/>
                </a:solidFill>
                <a:latin typeface="Times New Roman" pitchFamily="18" charset="0"/>
                <a:ea typeface="华文细黑" pitchFamily="2" charset="-122"/>
              </a:rPr>
              <a:t>m</a:t>
            </a:r>
            <a:r>
              <a:rPr lang="zh-CN" altLang="en-US" sz="2200" b="1" dirty="0">
                <a:solidFill>
                  <a:srgbClr val="0000FF"/>
                </a:solidFill>
                <a:latin typeface="Times New Roman" pitchFamily="18" charset="0"/>
                <a:ea typeface="华文细黑" pitchFamily="2" charset="-122"/>
              </a:rPr>
              <a:t>个氧原子；肽键数为</a:t>
            </a:r>
            <a:r>
              <a:rPr lang="en-US" altLang="zh-CN" sz="2200" b="1" dirty="0">
                <a:solidFill>
                  <a:srgbClr val="0000FF"/>
                </a:solidFill>
                <a:latin typeface="Times New Roman" pitchFamily="18" charset="0"/>
                <a:ea typeface="华文细黑" pitchFamily="2" charset="-122"/>
              </a:rPr>
              <a:t>(</a:t>
            </a:r>
            <a:r>
              <a:rPr lang="en-US" altLang="zh-CN" sz="2200" b="1" i="1" dirty="0">
                <a:solidFill>
                  <a:srgbClr val="0000FF"/>
                </a:solidFill>
                <a:latin typeface="Times New Roman" pitchFamily="18" charset="0"/>
                <a:ea typeface="华文细黑" pitchFamily="2" charset="-122"/>
              </a:rPr>
              <a:t>n</a:t>
            </a:r>
            <a:r>
              <a:rPr lang="zh-CN" altLang="zh-CN" sz="2200" b="1" dirty="0">
                <a:solidFill>
                  <a:srgbClr val="0000FF"/>
                </a:solidFill>
                <a:latin typeface="Times New Roman" pitchFamily="18" charset="0"/>
                <a:ea typeface="华文细黑" pitchFamily="2" charset="-122"/>
              </a:rPr>
              <a:t>－</a:t>
            </a:r>
            <a:r>
              <a:rPr lang="en-US" altLang="zh-CN" sz="2200" b="1" i="1" dirty="0">
                <a:solidFill>
                  <a:srgbClr val="0000FF"/>
                </a:solidFill>
                <a:latin typeface="Times New Roman" pitchFamily="18" charset="0"/>
                <a:ea typeface="华文细黑" pitchFamily="2" charset="-122"/>
              </a:rPr>
              <a:t>m</a:t>
            </a:r>
            <a:r>
              <a:rPr lang="en-US" altLang="zh-CN" sz="2200" b="1" dirty="0">
                <a:solidFill>
                  <a:srgbClr val="0000FF"/>
                </a:solidFill>
                <a:latin typeface="Times New Roman" pitchFamily="18" charset="0"/>
                <a:ea typeface="华文细黑" pitchFamily="2" charset="-122"/>
              </a:rPr>
              <a:t>)</a:t>
            </a:r>
            <a:r>
              <a:rPr lang="zh-CN" altLang="zh-CN" sz="2200" b="1" dirty="0">
                <a:solidFill>
                  <a:srgbClr val="0000FF"/>
                </a:solidFill>
                <a:latin typeface="Times New Roman" pitchFamily="18" charset="0"/>
                <a:ea typeface="华文细黑" pitchFamily="2" charset="-122"/>
              </a:rPr>
              <a:t>个</a:t>
            </a:r>
            <a:r>
              <a:rPr lang="zh-CN" altLang="en-US" sz="2200" b="1" dirty="0">
                <a:solidFill>
                  <a:srgbClr val="0000FF"/>
                </a:solidFill>
                <a:latin typeface="Times New Roman" pitchFamily="18" charset="0"/>
                <a:ea typeface="华文细黑" pitchFamily="2" charset="-122"/>
              </a:rPr>
              <a:t>，</a:t>
            </a:r>
            <a:r>
              <a:rPr lang="zh-CN" altLang="zh-CN" sz="2200" b="1" dirty="0">
                <a:solidFill>
                  <a:srgbClr val="0000FF"/>
                </a:solidFill>
                <a:latin typeface="Times New Roman" pitchFamily="18" charset="0"/>
                <a:ea typeface="华文细黑" pitchFamily="2" charset="-122"/>
              </a:rPr>
              <a:t>共含</a:t>
            </a:r>
            <a:r>
              <a:rPr lang="en-US" altLang="zh-CN" sz="2200" b="1" dirty="0">
                <a:solidFill>
                  <a:srgbClr val="0000FF"/>
                </a:solidFill>
                <a:latin typeface="Times New Roman" pitchFamily="18" charset="0"/>
                <a:ea typeface="华文细黑" pitchFamily="2" charset="-122"/>
              </a:rPr>
              <a:t>(</a:t>
            </a:r>
            <a:r>
              <a:rPr lang="en-US" altLang="zh-CN" sz="2200" b="1" i="1" dirty="0">
                <a:solidFill>
                  <a:srgbClr val="0000FF"/>
                </a:solidFill>
                <a:latin typeface="Times New Roman" pitchFamily="18" charset="0"/>
                <a:ea typeface="华文细黑" pitchFamily="2" charset="-122"/>
              </a:rPr>
              <a:t>n</a:t>
            </a:r>
            <a:r>
              <a:rPr lang="zh-CN" altLang="zh-CN" sz="2200" b="1" dirty="0">
                <a:solidFill>
                  <a:srgbClr val="0000FF"/>
                </a:solidFill>
                <a:latin typeface="Times New Roman" pitchFamily="18" charset="0"/>
                <a:ea typeface="华文细黑" pitchFamily="2" charset="-122"/>
              </a:rPr>
              <a:t>－</a:t>
            </a:r>
            <a:r>
              <a:rPr lang="en-US" altLang="zh-CN" sz="2200" b="1" i="1" dirty="0">
                <a:solidFill>
                  <a:srgbClr val="0000FF"/>
                </a:solidFill>
                <a:latin typeface="Times New Roman" pitchFamily="18" charset="0"/>
                <a:ea typeface="华文细黑" pitchFamily="2" charset="-122"/>
              </a:rPr>
              <a:t>m</a:t>
            </a:r>
            <a:r>
              <a:rPr lang="en-US" altLang="zh-CN" sz="2200" b="1" dirty="0">
                <a:solidFill>
                  <a:srgbClr val="0000FF"/>
                </a:solidFill>
                <a:latin typeface="Times New Roman" pitchFamily="18" charset="0"/>
                <a:ea typeface="华文细黑" pitchFamily="2" charset="-122"/>
              </a:rPr>
              <a:t>)</a:t>
            </a:r>
            <a:r>
              <a:rPr lang="zh-CN" altLang="zh-CN" sz="2200" b="1" dirty="0">
                <a:solidFill>
                  <a:srgbClr val="0000FF"/>
                </a:solidFill>
                <a:latin typeface="Times New Roman" pitchFamily="18" charset="0"/>
                <a:ea typeface="华文细黑" pitchFamily="2" charset="-122"/>
              </a:rPr>
              <a:t>个氧原子</a:t>
            </a:r>
            <a:r>
              <a:rPr lang="zh-CN" altLang="en-US" sz="2200" b="1" dirty="0">
                <a:solidFill>
                  <a:srgbClr val="0000FF"/>
                </a:solidFill>
                <a:latin typeface="Times New Roman" pitchFamily="18" charset="0"/>
                <a:ea typeface="华文细黑" pitchFamily="2" charset="-122"/>
              </a:rPr>
              <a:t>，</a:t>
            </a:r>
            <a:r>
              <a:rPr lang="zh-CN" altLang="zh-CN" sz="2200" b="1" dirty="0">
                <a:solidFill>
                  <a:srgbClr val="0000FF"/>
                </a:solidFill>
                <a:latin typeface="Times New Roman" pitchFamily="18" charset="0"/>
                <a:ea typeface="华文细黑" pitchFamily="2" charset="-122"/>
              </a:rPr>
              <a:t>所以该蛋白质至少含有</a:t>
            </a:r>
            <a:r>
              <a:rPr lang="en-US" altLang="zh-CN" sz="2200" b="1" dirty="0">
                <a:solidFill>
                  <a:srgbClr val="0000FF"/>
                </a:solidFill>
                <a:latin typeface="Times New Roman" pitchFamily="18" charset="0"/>
                <a:ea typeface="华文细黑" pitchFamily="2" charset="-122"/>
              </a:rPr>
              <a:t>2</a:t>
            </a:r>
            <a:r>
              <a:rPr lang="en-US" altLang="zh-CN" sz="2200" b="1" i="1" dirty="0">
                <a:solidFill>
                  <a:srgbClr val="0000FF"/>
                </a:solidFill>
                <a:latin typeface="Times New Roman" pitchFamily="18" charset="0"/>
                <a:ea typeface="华文细黑" pitchFamily="2" charset="-122"/>
              </a:rPr>
              <a:t>m</a:t>
            </a:r>
            <a:r>
              <a:rPr lang="zh-CN" altLang="zh-CN" sz="2200" b="1" dirty="0">
                <a:solidFill>
                  <a:srgbClr val="0000FF"/>
                </a:solidFill>
                <a:latin typeface="Times New Roman" pitchFamily="18" charset="0"/>
                <a:ea typeface="华文细黑" pitchFamily="2" charset="-122"/>
              </a:rPr>
              <a:t>＋</a:t>
            </a:r>
            <a:r>
              <a:rPr lang="en-US" altLang="zh-CN" sz="2200" b="1" dirty="0">
                <a:solidFill>
                  <a:srgbClr val="0000FF"/>
                </a:solidFill>
                <a:latin typeface="Times New Roman" pitchFamily="18" charset="0"/>
                <a:ea typeface="华文细黑" pitchFamily="2" charset="-122"/>
              </a:rPr>
              <a:t>(</a:t>
            </a:r>
            <a:r>
              <a:rPr lang="en-US" altLang="zh-CN" sz="2200" b="1" i="1" dirty="0">
                <a:solidFill>
                  <a:srgbClr val="0000FF"/>
                </a:solidFill>
                <a:latin typeface="Times New Roman" pitchFamily="18" charset="0"/>
                <a:ea typeface="华文细黑" pitchFamily="2" charset="-122"/>
              </a:rPr>
              <a:t>n</a:t>
            </a:r>
            <a:r>
              <a:rPr lang="zh-CN" altLang="zh-CN" sz="2200" b="1" dirty="0">
                <a:solidFill>
                  <a:srgbClr val="0000FF"/>
                </a:solidFill>
                <a:latin typeface="Times New Roman" pitchFamily="18" charset="0"/>
                <a:ea typeface="华文细黑" pitchFamily="2" charset="-122"/>
              </a:rPr>
              <a:t>－</a:t>
            </a:r>
            <a:r>
              <a:rPr lang="en-US" altLang="zh-CN" sz="2200" b="1" i="1" dirty="0">
                <a:solidFill>
                  <a:srgbClr val="0000FF"/>
                </a:solidFill>
                <a:latin typeface="Times New Roman" pitchFamily="18" charset="0"/>
                <a:ea typeface="华文细黑" pitchFamily="2" charset="-122"/>
              </a:rPr>
              <a:t>m</a:t>
            </a:r>
            <a:r>
              <a:rPr lang="en-US" altLang="zh-CN" sz="2200" b="1" dirty="0">
                <a:solidFill>
                  <a:srgbClr val="0000FF"/>
                </a:solidFill>
                <a:latin typeface="Times New Roman" pitchFamily="18" charset="0"/>
                <a:ea typeface="华文细黑" pitchFamily="2" charset="-122"/>
              </a:rPr>
              <a:t>)</a:t>
            </a:r>
            <a:r>
              <a:rPr lang="zh-CN" altLang="zh-CN" sz="2200" b="1" dirty="0">
                <a:solidFill>
                  <a:srgbClr val="0000FF"/>
                </a:solidFill>
                <a:latin typeface="Times New Roman" pitchFamily="18" charset="0"/>
                <a:ea typeface="华文细黑" pitchFamily="2" charset="-122"/>
              </a:rPr>
              <a:t>＝</a:t>
            </a:r>
            <a:r>
              <a:rPr lang="en-US" altLang="zh-CN" sz="2200" b="1" i="1" dirty="0">
                <a:solidFill>
                  <a:srgbClr val="0000FF"/>
                </a:solidFill>
                <a:latin typeface="Times New Roman" pitchFamily="18" charset="0"/>
                <a:ea typeface="华文细黑" pitchFamily="2" charset="-122"/>
              </a:rPr>
              <a:t>n</a:t>
            </a:r>
            <a:r>
              <a:rPr lang="zh-CN" altLang="zh-CN" sz="2200" b="1" dirty="0">
                <a:solidFill>
                  <a:srgbClr val="0000FF"/>
                </a:solidFill>
                <a:latin typeface="Times New Roman" pitchFamily="18" charset="0"/>
                <a:ea typeface="华文细黑" pitchFamily="2" charset="-122"/>
              </a:rPr>
              <a:t>＋</a:t>
            </a:r>
            <a:r>
              <a:rPr lang="en-US" altLang="zh-CN" sz="2200" b="1" i="1" dirty="0">
                <a:solidFill>
                  <a:srgbClr val="0000FF"/>
                </a:solidFill>
                <a:latin typeface="Times New Roman" pitchFamily="18" charset="0"/>
                <a:ea typeface="华文细黑" pitchFamily="2" charset="-122"/>
              </a:rPr>
              <a:t>m</a:t>
            </a:r>
            <a:r>
              <a:rPr lang="zh-CN" altLang="zh-CN" sz="2200" b="1" dirty="0">
                <a:solidFill>
                  <a:srgbClr val="0000FF"/>
                </a:solidFill>
                <a:latin typeface="Times New Roman" pitchFamily="18" charset="0"/>
                <a:ea typeface="华文细黑" pitchFamily="2" charset="-122"/>
              </a:rPr>
              <a:t>个氧原子。</a:t>
            </a:r>
          </a:p>
        </p:txBody>
      </p:sp>
      <p:sp>
        <p:nvSpPr>
          <p:cNvPr id="15" name="矩形 14"/>
          <p:cNvSpPr/>
          <p:nvPr/>
        </p:nvSpPr>
        <p:spPr>
          <a:xfrm>
            <a:off x="0" y="6662783"/>
            <a:ext cx="9147572" cy="193630"/>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anchor="ctr"/>
          <a:lstStyle/>
          <a:p>
            <a:pPr algn="ctr" defTabSz="1024078">
              <a:lnSpc>
                <a:spcPct val="150000"/>
              </a:lnSpc>
              <a:defRPr/>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p:cNvSpPr/>
          <p:nvPr/>
        </p:nvSpPr>
        <p:spPr>
          <a:xfrm>
            <a:off x="8304500" y="6658022"/>
            <a:ext cx="845454" cy="192043"/>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anchor="ctr"/>
          <a:lstStyle/>
          <a:p>
            <a:pPr algn="ctr" defTabSz="1024078">
              <a:defRPr/>
            </a:pPr>
            <a:r>
              <a:rPr lang="zh-CN" altLang="en-US" sz="1200" dirty="0">
                <a:solidFill>
                  <a:srgbClr val="C00000"/>
                </a:solidFill>
                <a:latin typeface="黑体" pitchFamily="49" charset="-122"/>
              </a:rPr>
              <a:t>解析答案</a:t>
            </a:r>
          </a:p>
        </p:txBody>
      </p:sp>
      <p:sp>
        <p:nvSpPr>
          <p:cNvPr id="17" name="Rectangle 21">
            <a:hlinkClick r:id="" action="ppaction://noaction"/>
          </p:cNvPr>
          <p:cNvSpPr>
            <a:spLocks noChangeArrowheads="1"/>
          </p:cNvSpPr>
          <p:nvPr/>
        </p:nvSpPr>
        <p:spPr bwMode="auto">
          <a:xfrm>
            <a:off x="4363092" y="6462356"/>
            <a:ext cx="297985"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 action="ppaction://noaction"/>
          </p:cNvPr>
          <p:cNvSpPr>
            <a:spLocks noChangeArrowheads="1"/>
          </p:cNvSpPr>
          <p:nvPr/>
        </p:nvSpPr>
        <p:spPr bwMode="auto">
          <a:xfrm>
            <a:off x="4723388" y="6462356"/>
            <a:ext cx="279876"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 action="ppaction://noaction"/>
          </p:cNvPr>
          <p:cNvSpPr>
            <a:spLocks noChangeArrowheads="1"/>
          </p:cNvSpPr>
          <p:nvPr/>
        </p:nvSpPr>
        <p:spPr bwMode="auto">
          <a:xfrm>
            <a:off x="5065575" y="6462356"/>
            <a:ext cx="261768"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 action="ppaction://noaction"/>
          </p:cNvPr>
          <p:cNvSpPr>
            <a:spLocks noChangeArrowheads="1"/>
          </p:cNvSpPr>
          <p:nvPr/>
        </p:nvSpPr>
        <p:spPr bwMode="auto">
          <a:xfrm>
            <a:off x="5389653"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 action="ppaction://noaction"/>
          </p:cNvPr>
          <p:cNvSpPr>
            <a:spLocks noChangeArrowheads="1"/>
          </p:cNvSpPr>
          <p:nvPr/>
        </p:nvSpPr>
        <p:spPr bwMode="auto">
          <a:xfrm>
            <a:off x="5749636"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 action="ppaction://noaction"/>
          </p:cNvPr>
          <p:cNvSpPr>
            <a:spLocks noChangeArrowheads="1"/>
          </p:cNvSpPr>
          <p:nvPr/>
        </p:nvSpPr>
        <p:spPr bwMode="auto">
          <a:xfrm>
            <a:off x="6109618"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 action="ppaction://noaction"/>
          </p:cNvPr>
          <p:cNvSpPr>
            <a:spLocks noChangeArrowheads="1"/>
          </p:cNvSpPr>
          <p:nvPr/>
        </p:nvSpPr>
        <p:spPr bwMode="auto">
          <a:xfrm>
            <a:off x="6469600" y="6462356"/>
            <a:ext cx="297672" cy="575734"/>
          </a:xfrm>
          <a:prstGeom prst="rect">
            <a:avLst/>
          </a:prstGeom>
          <a:extLst>
            <a:ext uri="{909E8E84-426E-40DD-AFC4-6F175D3DCCD1}"/>
            <a:ext uri="{91240B29-F687-4F45-9708-019B960494DF}"/>
          </a:extLst>
        </p:spPr>
        <p:txBody>
          <a:bodyPr wrap="none" lIns="102382" tIns="51190" rIns="102382" bIns="51190" anchor="ctr"/>
          <a:lstStyle/>
          <a:p>
            <a:pPr algn="ctr" defTabSz="768096">
              <a:defRPr/>
            </a:pPr>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2" grpId="0"/>
      <p:bldP spid="2" grpId="1"/>
      <p:bldP spid="6" grpId="0"/>
      <p:bldP spid="6" grpId="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ustomerInfo>
  <UserName>DELL</UserName>
  <CompanyName/>
  <MachineID>A666</MachineID>
  <ToolID>ljRTAAAAKGU=</ToolID>
  <Data><![CDATA[bGpSVEFBQUFLR1U9]]></Data>
</CustomerInfo>
</file>

<file path=customXml/item2.xml><?xml version="1.0" encoding="utf-8"?>
<CustomerInfo>
  <UserName>DELL</UserName>
  <CompanyName/>
  <MachineID>A666</MachineID>
  <ToolID>ljRTAAAAKGU=</ToolID>
  <Data><![CDATA[bGpSVEFBQUFLR1U9]]></Data>
</CustomerInfo>
</file>

<file path=customXml/item3.xml><?xml version="1.0" encoding="utf-8"?>
<CustomerInfo>
  <UserName>DELL</UserName>
  <CompanyName/>
  <MachineID>A666</MachineID>
  <ToolID>ljRTAAAAKGU=</ToolID>
  <Data><![CDATA[bGpSVEFBQUFLR1U9]]></Data>
</CustomerInfo>
</file>

<file path=customXml/itemProps1.xml><?xml version="1.0" encoding="utf-8"?>
<ds:datastoreItem xmlns:ds="http://schemas.openxmlformats.org/officeDocument/2006/customXml" ds:itemID="{3224E1AC-5D10-4CF2-9337-926CC2F44E02}">
  <ds:schemaRefs/>
</ds:datastoreItem>
</file>

<file path=customXml/itemProps2.xml><?xml version="1.0" encoding="utf-8"?>
<ds:datastoreItem xmlns:ds="http://schemas.openxmlformats.org/officeDocument/2006/customXml" ds:itemID="{3A872970-27C7-4AD3-9782-17A5D2CD0F1E}">
  <ds:schemaRefs/>
</ds:datastoreItem>
</file>

<file path=customXml/itemProps3.xml><?xml version="1.0" encoding="utf-8"?>
<ds:datastoreItem xmlns:ds="http://schemas.openxmlformats.org/officeDocument/2006/customXml" ds:itemID="{EFD79C81-7A9D-4169-9FBB-54C2E3DAB993}">
  <ds:schemaRefs/>
</ds:datastoreItem>
</file>

<file path=docProps/app.xml><?xml version="1.0" encoding="utf-8"?>
<Properties xmlns="http://schemas.openxmlformats.org/officeDocument/2006/extended-properties" xmlns:vt="http://schemas.openxmlformats.org/officeDocument/2006/docPropsVTypes">
  <TotalTime>412</TotalTime>
  <Words>989</Words>
  <Application>Microsoft Office PowerPoint</Application>
  <PresentationFormat>全屏显示(4:3)</PresentationFormat>
  <Paragraphs>270</Paragraphs>
  <Slides>18</Slides>
  <Notes>3</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18</vt:i4>
      </vt:variant>
    </vt:vector>
  </HeadingPairs>
  <TitlesOfParts>
    <vt:vector size="20" baseType="lpstr">
      <vt:lpstr>Office 主题</vt:lpstr>
      <vt:lpstr>Equation</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vector>
  </TitlesOfParts>
  <Company>Sky123.Org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Sky123.Org</dc:creator>
  <cp:lastModifiedBy>Sky123.Org</cp:lastModifiedBy>
  <cp:revision>32</cp:revision>
  <dcterms:created xsi:type="dcterms:W3CDTF">2016-08-12T02:06:37Z</dcterms:created>
  <dcterms:modified xsi:type="dcterms:W3CDTF">2016-08-12T09:09:54Z</dcterms:modified>
</cp:coreProperties>
</file>