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420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368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523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252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915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378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195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658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721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603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922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69676-B042-4681-8A2D-7D4FA434CE02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48114-CD0A-4AB5-B77C-7D86B5DC71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919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6582" y="983673"/>
            <a:ext cx="105433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论述类</a:t>
            </a:r>
            <a:r>
              <a:rPr lang="zh-CN" altLang="en-US" sz="5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文本阅读第一题</a:t>
            </a:r>
            <a:endParaRPr lang="en-US" altLang="zh-CN" sz="5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5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5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</a:t>
            </a:r>
            <a:r>
              <a:rPr lang="zh-CN" altLang="en-US" sz="5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命题规律及答题思路</a:t>
            </a:r>
            <a:endParaRPr lang="zh-CN" altLang="en-US" sz="5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1654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69272"/>
            <a:ext cx="12108873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zh-CN" b="1" dirty="0"/>
              <a:t>1</a:t>
            </a:r>
            <a:r>
              <a:rPr lang="zh-CN" altLang="zh-CN" b="1" dirty="0"/>
              <a:t>．下列关于原文内容的理解和分析，</a:t>
            </a:r>
            <a:r>
              <a:rPr lang="zh-CN" altLang="zh-CN" b="1" dirty="0">
                <a:solidFill>
                  <a:srgbClr val="FF0000"/>
                </a:solidFill>
              </a:rPr>
              <a:t>正确</a:t>
            </a:r>
            <a:r>
              <a:rPr lang="zh-CN" altLang="zh-CN" b="1" dirty="0"/>
              <a:t>的一项是（</a:t>
            </a:r>
            <a:r>
              <a:rPr lang="en-US" altLang="zh-CN" b="1" dirty="0"/>
              <a:t>3</a:t>
            </a:r>
            <a:r>
              <a:rPr lang="zh-CN" altLang="zh-CN" b="1" dirty="0"/>
              <a:t>分</a:t>
            </a:r>
            <a:r>
              <a:rPr lang="zh-CN" altLang="zh-CN" b="1" dirty="0" smtClean="0"/>
              <a:t>）</a:t>
            </a:r>
            <a:r>
              <a:rPr lang="en-US" altLang="zh-CN" b="1" dirty="0" smtClean="0">
                <a:solidFill>
                  <a:srgbClr val="FF0000"/>
                </a:solidFill>
              </a:rPr>
              <a:t>2019</a:t>
            </a:r>
            <a:r>
              <a:rPr lang="zh-CN" altLang="en-US" b="1" dirty="0" smtClean="0">
                <a:solidFill>
                  <a:srgbClr val="FF0000"/>
                </a:solidFill>
              </a:rPr>
              <a:t>全国卷</a:t>
            </a:r>
            <a:r>
              <a:rPr lang="en-US" altLang="zh-CN" b="1" dirty="0" smtClean="0">
                <a:solidFill>
                  <a:srgbClr val="FF0000"/>
                </a:solidFill>
              </a:rPr>
              <a:t>1</a:t>
            </a:r>
          </a:p>
          <a:p>
            <a:pPr>
              <a:lnSpc>
                <a:spcPts val="3000"/>
              </a:lnSpc>
            </a:pPr>
            <a:r>
              <a:rPr lang="en-US" altLang="zh-CN" b="1" dirty="0" smtClean="0"/>
              <a:t> </a:t>
            </a:r>
            <a:r>
              <a:rPr lang="en-US" altLang="zh-CN" b="1" dirty="0"/>
              <a:t>A</a:t>
            </a:r>
            <a:r>
              <a:rPr lang="zh-CN" altLang="zh-CN" b="1" dirty="0"/>
              <a:t>．作家树立了与时代积极互动的理念，在创作实践中就能做到以人民为中心</a:t>
            </a:r>
            <a:r>
              <a:rPr lang="zh-CN" altLang="zh-CN" b="1" dirty="0" smtClean="0"/>
              <a:t>。</a:t>
            </a:r>
            <a:r>
              <a:rPr lang="zh-CN" altLang="en-US" b="1" dirty="0" smtClean="0">
                <a:solidFill>
                  <a:srgbClr val="0000FF"/>
                </a:solidFill>
              </a:rPr>
              <a:t>（条件关系）</a:t>
            </a:r>
            <a:endParaRPr lang="en-US" altLang="zh-CN" b="1" dirty="0" smtClean="0">
              <a:solidFill>
                <a:srgbClr val="0000FF"/>
              </a:solidFill>
            </a:endParaRPr>
          </a:p>
          <a:p>
            <a:pPr>
              <a:lnSpc>
                <a:spcPts val="3000"/>
              </a:lnSpc>
            </a:pP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目前，文艺界普遍认识到，</a:t>
            </a:r>
            <a:r>
              <a:rPr lang="zh-CN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只有与身处的时代积极互动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，深刻回应时代重大命题，才会获得艺术创作的蓬勃生机</a:t>
            </a:r>
            <a:r>
              <a:rPr lang="zh-CN" altLang="zh-CN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zh-CN" altLang="en-US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只有        才          ：必要条件，也是唯一条件；</a:t>
            </a:r>
            <a:endParaRPr lang="en-US" altLang="zh-CN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zh-CN" altLang="en-US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只要        就          ：充分条件，不是唯一条件；</a:t>
            </a:r>
            <a:endParaRPr lang="en-US" altLang="zh-CN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endParaRPr lang="zh-CN" altLang="zh-CN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en-US" altLang="zh-CN" dirty="0"/>
              <a:t> </a:t>
            </a:r>
            <a:r>
              <a:rPr lang="en-US" altLang="zh-CN" b="1" u="sng" dirty="0" smtClean="0"/>
              <a:t>B</a:t>
            </a:r>
            <a:r>
              <a:rPr lang="zh-CN" altLang="zh-CN" b="1" u="sng" dirty="0"/>
              <a:t>．对人民的情感认同，是新文化运动以来很多作家创作取得成功的重要原因</a:t>
            </a:r>
            <a:r>
              <a:rPr lang="zh-CN" altLang="zh-CN" b="1" u="sng" dirty="0" smtClean="0"/>
              <a:t>。</a:t>
            </a:r>
            <a:endParaRPr lang="en-US" altLang="zh-CN" b="1" u="sng" dirty="0" smtClean="0"/>
          </a:p>
          <a:p>
            <a:pPr>
              <a:lnSpc>
                <a:spcPts val="3000"/>
              </a:lnSpc>
            </a:pP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认识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人民创造历史的主体地位，是为了从理性和情感上把自己放到人民中间，是为了解决我是谁、我属于谁的问题。新文化运动以来，无论是经历革命与战争考验的现代作家，还是上世纪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80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年代那批经历了知青岁月的当代作家，他们内心其实都有一方情感根据地，都和某一片土地上的人民建立了非常深切的情感关系</a:t>
            </a:r>
            <a:r>
              <a:rPr lang="zh-CN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endParaRPr lang="zh-CN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en-US" altLang="zh-CN" dirty="0"/>
              <a:t> </a:t>
            </a:r>
            <a:r>
              <a:rPr lang="en-US" altLang="zh-CN" b="1" dirty="0" smtClean="0"/>
              <a:t>C</a:t>
            </a:r>
            <a:r>
              <a:rPr lang="zh-CN" altLang="zh-CN" b="1" dirty="0"/>
              <a:t>．人民是认识现实、理解时代的依据，</a:t>
            </a:r>
            <a:r>
              <a:rPr lang="zh-CN" altLang="zh-CN" b="1" dirty="0">
                <a:solidFill>
                  <a:srgbClr val="FF0000"/>
                </a:solidFill>
              </a:rPr>
              <a:t>因为</a:t>
            </a:r>
            <a:r>
              <a:rPr lang="zh-CN" altLang="zh-CN" b="1" dirty="0"/>
              <a:t>普通劳动者才是文艺最理想的读者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zh-CN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一个普普通通的劳动者，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或许并不是我们的读者</a:t>
            </a:r>
            <a:r>
              <a:rPr lang="zh-CN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，但这并不妨碍我们将他以及他所代表的广大人民作为我们认识现实、理解时代的依据</a:t>
            </a:r>
            <a:r>
              <a:rPr lang="zh-CN" altLang="zh-CN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en-US" altLang="zh-CN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（表述与因果）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ts val="3000"/>
              </a:lnSpc>
            </a:pPr>
            <a:r>
              <a:rPr lang="en-US" altLang="zh-CN" b="1" dirty="0" smtClean="0"/>
              <a:t>D</a:t>
            </a:r>
            <a:r>
              <a:rPr lang="zh-CN" altLang="zh-CN" b="1" dirty="0"/>
              <a:t>．真正扎根时代、富有责任感的艺术家，无须考虑人民群众的娱乐和消费需求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zh-CN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诚然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娱乐和消费也是人民群众精神文化需要的一部分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，但是，有责任感的艺术家会深深感到，我们就生活在那些为美好生活、为民族复兴而奋斗的人们中间，理应对我们的共同奋斗负有共同责任</a:t>
            </a:r>
            <a:r>
              <a:rPr lang="zh-CN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b="1" dirty="0" smtClean="0"/>
              <a:t>（是否绝对？）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endParaRPr lang="zh-CN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31794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zh-CN" b="1" dirty="0" smtClean="0"/>
              <a:t>1</a:t>
            </a:r>
            <a:r>
              <a:rPr lang="zh-CN" altLang="zh-CN" b="1" dirty="0"/>
              <a:t>．下列关于原文内容的理解和分析，</a:t>
            </a:r>
            <a:r>
              <a:rPr lang="zh-CN" altLang="zh-CN" b="1" dirty="0">
                <a:solidFill>
                  <a:srgbClr val="FF0000"/>
                </a:solidFill>
              </a:rPr>
              <a:t>不正确</a:t>
            </a:r>
            <a:r>
              <a:rPr lang="zh-CN" altLang="zh-CN" b="1" dirty="0"/>
              <a:t>的一项是（</a:t>
            </a:r>
            <a:r>
              <a:rPr lang="en-US" altLang="zh-CN" b="1" dirty="0"/>
              <a:t>3</a:t>
            </a:r>
            <a:r>
              <a:rPr lang="zh-CN" altLang="zh-CN" b="1" dirty="0"/>
              <a:t>分</a:t>
            </a:r>
            <a:r>
              <a:rPr lang="zh-CN" altLang="zh-CN" b="1" dirty="0" smtClean="0"/>
              <a:t>）</a:t>
            </a:r>
            <a:r>
              <a:rPr lang="en-US" altLang="zh-CN" b="1" dirty="0" smtClean="0">
                <a:solidFill>
                  <a:srgbClr val="FF0000"/>
                </a:solidFill>
              </a:rPr>
              <a:t>2019</a:t>
            </a:r>
            <a:r>
              <a:rPr lang="zh-CN" altLang="en-US" b="1" dirty="0">
                <a:solidFill>
                  <a:srgbClr val="FF0000"/>
                </a:solidFill>
              </a:rPr>
              <a:t>全国</a:t>
            </a:r>
            <a:r>
              <a:rPr lang="zh-CN" altLang="en-US" b="1" dirty="0" smtClean="0">
                <a:solidFill>
                  <a:srgbClr val="FF0000"/>
                </a:solidFill>
              </a:rPr>
              <a:t>卷</a:t>
            </a:r>
            <a:r>
              <a:rPr lang="en-US" altLang="zh-CN" b="1" dirty="0" smtClean="0">
                <a:solidFill>
                  <a:srgbClr val="FF0000"/>
                </a:solidFill>
              </a:rPr>
              <a:t>2</a:t>
            </a:r>
            <a:endParaRPr lang="zh-CN" altLang="zh-CN" b="1" dirty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/>
              <a:t>A</a:t>
            </a:r>
            <a:r>
              <a:rPr lang="zh-CN" altLang="zh-CN" b="1" dirty="0"/>
              <a:t>．杜甫有一种难得的健全才性，能兼容感性与理性，对事物进行综合全面的把握</a:t>
            </a:r>
            <a:r>
              <a:rPr lang="zh-CN" altLang="zh-CN" b="1" dirty="0" smtClean="0"/>
              <a:t>。</a:t>
            </a:r>
            <a:r>
              <a:rPr lang="zh-CN" altLang="en-US" b="1" dirty="0" smtClean="0">
                <a:solidFill>
                  <a:srgbClr val="FF0000"/>
                </a:solidFill>
              </a:rPr>
              <a:t>（没有复句关系，只要有就要注意）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zh-CN" altLang="zh-CN" dirty="0"/>
              <a:t>杜甫之所以能有集大成之成就，是因为他有可以集大成之容量。而其所以能有集大成之容量，最重要的因素，乃在于</a:t>
            </a:r>
            <a:r>
              <a:rPr lang="zh-CN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他生而禀有一种极为难得的健全才性</a:t>
            </a:r>
            <a:r>
              <a:rPr lang="en-US" altLang="zh-CN" dirty="0"/>
              <a:t>——</a:t>
            </a:r>
            <a:r>
              <a:rPr lang="zh-CN" altLang="zh-CN" dirty="0"/>
              <a:t>那就是他的博大、均衡与正常。</a:t>
            </a:r>
            <a:r>
              <a:rPr lang="zh-CN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杜甫是一位感性与理性兼长并美的诗人</a:t>
            </a:r>
            <a:r>
              <a:rPr lang="zh-CN" altLang="zh-CN" dirty="0"/>
              <a:t>，他一方面具有极大极强的感性，可以深入他所接触到的任何事物，把握住他所欲攫取的事物之精华；另一方面又有着极清明周至的理性，</a:t>
            </a:r>
            <a:r>
              <a:rPr lang="zh-CN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足以脱出于一切事物的蒙蔽与局限，做到博观兼美而无所偏失</a:t>
            </a:r>
            <a:r>
              <a:rPr lang="zh-CN" altLang="zh-CN" dirty="0" smtClean="0"/>
              <a:t>。</a:t>
            </a:r>
            <a:r>
              <a:rPr lang="zh-CN" altLang="en-US" dirty="0" smtClean="0">
                <a:solidFill>
                  <a:srgbClr val="FF0000"/>
                </a:solidFill>
              </a:rPr>
              <a:t>（适当的逻辑推断能力）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u="sng" dirty="0" smtClean="0"/>
              <a:t>B</a:t>
            </a:r>
            <a:r>
              <a:rPr lang="zh-CN" altLang="zh-CN" b="1" u="sng" dirty="0"/>
              <a:t>．从杜甫论诗作品中，可以看出他对古今长短各种诗歌的体式风格</a:t>
            </a:r>
            <a:r>
              <a:rPr lang="zh-CN" altLang="zh-CN" b="1" u="sng" dirty="0">
                <a:solidFill>
                  <a:srgbClr val="FF0000"/>
                </a:solidFill>
              </a:rPr>
              <a:t>都有</a:t>
            </a:r>
            <a:r>
              <a:rPr lang="zh-CN" altLang="zh-CN" b="1" u="sng" dirty="0"/>
              <a:t>正面评价</a:t>
            </a:r>
            <a:r>
              <a:rPr lang="zh-CN" altLang="zh-CN" b="1" u="sng" dirty="0" smtClean="0"/>
              <a:t>。</a:t>
            </a:r>
            <a:r>
              <a:rPr lang="zh-CN" altLang="en-US" b="1" dirty="0" smtClean="0"/>
              <a:t>（是否会绝对？是否是评价？）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我们看他《戏为六绝句》之论诗，以及与当时诸大诗人，如李白、高适、岑参、王维、孟浩然等，酬赠怀念的诗篇中论诗的话，都可看到杜甫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采择与欣赏的方面之广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；而自其《饮中八仙歌》《曲江三章》《同谷七歌》等作中，则可见到他对各种诗体运用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变化之神奇工妙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；又如从《自京赴奉先县咏怀五百字》《北征》及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三吏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”“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三别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等五古之作中，可看到杜甫自汉魏五言古诗变化而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出的一种新面貌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>
              <a:lnSpc>
                <a:spcPts val="3000"/>
              </a:lnSpc>
            </a:pPr>
            <a:r>
              <a:rPr lang="en-US" altLang="zh-CN" b="1" dirty="0"/>
              <a:t>C</a:t>
            </a:r>
            <a:r>
              <a:rPr lang="zh-CN" altLang="zh-CN" b="1" dirty="0"/>
              <a:t>．杜甫的诗歌涵括范围非常广泛，善于以变化的笔触，表现社会生活和人情物态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就诗歌内容方面而言，杜甫更是无论妍媸巨细，悲欢忧喜，宇宙的一切人物情态，都能随物赋形</a:t>
            </a:r>
            <a:r>
              <a:rPr lang="zh-CN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endParaRPr lang="en-US" altLang="zh-CN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其涵蕴之博与变化之多，都足以为其禀赋之博大、均衡与正常的证明。</a:t>
            </a:r>
          </a:p>
          <a:p>
            <a:pPr>
              <a:lnSpc>
                <a:spcPts val="3000"/>
              </a:lnSpc>
            </a:pPr>
            <a:r>
              <a:rPr lang="en-US" altLang="zh-CN" b="1" dirty="0" smtClean="0"/>
              <a:t>D</a:t>
            </a:r>
            <a:r>
              <a:rPr lang="zh-CN" altLang="zh-CN" b="1" dirty="0"/>
              <a:t>．对于天宝年间的乱离，杜甫在诗中既有主观感情的投入，又有客观视角的关照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zh-CN" altLang="zh-CN" dirty="0"/>
              <a:t>所以天宝的乱离，在当时诗人中，唯杜甫反映者为独</a:t>
            </a:r>
            <a:r>
              <a:rPr lang="zh-CN" altLang="zh-CN" dirty="0" smtClean="0"/>
              <a:t>多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pPr>
              <a:lnSpc>
                <a:spcPts val="3000"/>
              </a:lnSpc>
            </a:pPr>
            <a:r>
              <a:rPr lang="zh-CN" altLang="zh-CN" dirty="0"/>
              <a:t>他一方面有极主观的深入的感情，一方面又有极客观的从容的观赏，</a:t>
            </a:r>
          </a:p>
          <a:p>
            <a:pPr>
              <a:lnSpc>
                <a:spcPts val="3000"/>
              </a:lnSpc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61853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8491" y="131618"/>
            <a:ext cx="12074236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zh-CN" b="1" dirty="0"/>
              <a:t>1.</a:t>
            </a:r>
            <a:r>
              <a:rPr lang="zh-CN" altLang="zh-CN" b="1" dirty="0"/>
              <a:t>下列关于原文内容的理解和分析，</a:t>
            </a:r>
            <a:r>
              <a:rPr lang="zh-CN" altLang="zh-CN" b="1" dirty="0">
                <a:solidFill>
                  <a:srgbClr val="FF0000"/>
                </a:solidFill>
              </a:rPr>
              <a:t>正确</a:t>
            </a:r>
            <a:r>
              <a:rPr lang="zh-CN" altLang="zh-CN" b="1" dirty="0"/>
              <a:t>的一项是</a:t>
            </a:r>
            <a:r>
              <a:rPr lang="en-US" altLang="zh-CN" b="1" dirty="0"/>
              <a:t>(3</a:t>
            </a:r>
            <a:r>
              <a:rPr lang="zh-CN" altLang="zh-CN" b="1" dirty="0"/>
              <a:t>分</a:t>
            </a:r>
            <a:r>
              <a:rPr lang="en-US" altLang="zh-CN" b="1" dirty="0" smtClean="0"/>
              <a:t>)</a:t>
            </a:r>
            <a:r>
              <a:rPr lang="en-US" altLang="zh-CN" b="1" dirty="0" smtClean="0">
                <a:solidFill>
                  <a:srgbClr val="FF0000"/>
                </a:solidFill>
              </a:rPr>
              <a:t>2020</a:t>
            </a:r>
            <a:r>
              <a:rPr lang="zh-CN" altLang="en-US" b="1" dirty="0" smtClean="0">
                <a:solidFill>
                  <a:srgbClr val="FF0000"/>
                </a:solidFill>
              </a:rPr>
              <a:t>佛山二模</a:t>
            </a:r>
            <a:endParaRPr lang="zh-CN" altLang="zh-CN" b="1" dirty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/>
              <a:t>A.</a:t>
            </a:r>
            <a:r>
              <a:rPr lang="zh-CN" altLang="zh-CN" b="1" dirty="0"/>
              <a:t>中国的崛起，</a:t>
            </a:r>
            <a:r>
              <a:rPr lang="zh-CN" altLang="zh-CN" b="1" dirty="0">
                <a:solidFill>
                  <a:srgbClr val="FF0000"/>
                </a:solidFill>
              </a:rPr>
              <a:t>必然</a:t>
            </a:r>
            <a:r>
              <a:rPr lang="zh-CN" altLang="zh-CN" b="1" dirty="0"/>
              <a:t>会带来不同于西方世界理论体系的“语言”体系的复兴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r>
              <a:rPr lang="zh-CN" altLang="zh-CN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</a:t>
            </a:r>
            <a:r>
              <a:rPr lang="zh-CN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全球范围看，中国崛起与中华文明的复兴是</a:t>
            </a:r>
            <a:r>
              <a:rPr lang="en-US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21</a:t>
            </a:r>
            <a:r>
              <a:rPr lang="zh-CN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世纪最重大的变化，这可能是带有自己“语言”的复兴。</a:t>
            </a:r>
          </a:p>
          <a:p>
            <a:pPr>
              <a:lnSpc>
                <a:spcPts val="3000"/>
              </a:lnSpc>
            </a:pPr>
            <a:r>
              <a:rPr lang="zh-CN" altLang="en-US" b="1" dirty="0" smtClean="0">
                <a:solidFill>
                  <a:srgbClr val="FF0000"/>
                </a:solidFill>
              </a:rPr>
              <a:t>或然与必然</a:t>
            </a:r>
            <a:endParaRPr lang="zh-CN" altLang="zh-CN" b="1" dirty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/>
              <a:t>B.</a:t>
            </a:r>
            <a:r>
              <a:rPr lang="zh-CN" altLang="zh-CN" b="1" dirty="0"/>
              <a:t>在复兴的过程中，我们提出了一些新的概念，建立了一套我们自己的体系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但从目前的情况来看，整个西方世界还是把中国崛起纳入到西方整个话语里在言说。我们在提出“一带一路”的大战略之后，经历了很多的努力，也创造了一些新的概念，比如“结伴不结盟”“平等互利合作共赢”，，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实际上也是希望建立一套我们自己的体系</a:t>
            </a:r>
            <a:r>
              <a:rPr lang="zh-CN" altLang="zh-CN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已然与未然</a:t>
            </a:r>
            <a:endParaRPr lang="zh-CN" altLang="zh-CN" b="1" dirty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/>
              <a:t>C.</a:t>
            </a:r>
            <a:r>
              <a:rPr lang="zh-CN" altLang="zh-CN" b="1" dirty="0"/>
              <a:t>废除科举制度是为了革新中国人的价值核心，这是符合当时的现实需求的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从我们今天的视角看，废科举、建新学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当然有它的必要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；但同样从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今天的视角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来看，废除科举，不仅仅是废除了科举的考试制度，而且是整个废除了支撑科举制度的经典——五经。在某种意义上，五经承载了过去我们民族的价值核心</a:t>
            </a:r>
            <a:r>
              <a:rPr lang="zh-CN" altLang="zh-CN" dirty="0"/>
              <a:t>。</a:t>
            </a:r>
          </a:p>
          <a:p>
            <a:pPr>
              <a:lnSpc>
                <a:spcPts val="3000"/>
              </a:lnSpc>
            </a:pPr>
            <a:r>
              <a:rPr lang="en-US" altLang="zh-CN" b="1" u="sng" dirty="0" smtClean="0"/>
              <a:t>D</a:t>
            </a:r>
            <a:r>
              <a:rPr lang="en-US" altLang="zh-CN" b="1" u="sng" dirty="0"/>
              <a:t>.</a:t>
            </a:r>
            <a:r>
              <a:rPr lang="zh-CN" altLang="zh-CN" b="1" u="sng" dirty="0"/>
              <a:t>重建中国话语体系，就要从制度研究入手，挖掘传统治理体系的现实意义</a:t>
            </a:r>
            <a:r>
              <a:rPr lang="zh-CN" altLang="zh-CN" b="1" u="sng" dirty="0" smtClean="0"/>
              <a:t>。</a:t>
            </a:r>
            <a:endParaRPr lang="en-US" altLang="zh-CN" b="1" u="sng" dirty="0" smtClean="0"/>
          </a:p>
          <a:p>
            <a:pPr>
              <a:lnSpc>
                <a:spcPts val="3000"/>
              </a:lnSpc>
            </a:pP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我的建议是我们要从制度研究去落实中国话语的重建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。我们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可以看到，中国的治理体系具有无可比拟的优势。比如郡县制贯穿百代；科举制实施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1300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多年且目前又有恢复的样子；监察制、巡视制也实施了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2000 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多年，且巡视制在当代中国的反腐败当中起到的作用有目共睹。我们要看到，制度，上和观念有关；下，则是和整个中国版图内的社会生活实际有关。故而，以制度的沿革为中心，上，要考察和制度相关的观念变化；下，要考察与制度相关的社会经济生活的变迁。</a:t>
            </a:r>
            <a:endParaRPr lang="zh-CN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19556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55418"/>
            <a:ext cx="12053455" cy="6909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阅读下面的文字，完成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1~3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题。</a:t>
            </a:r>
          </a:p>
          <a:p>
            <a:pPr>
              <a:lnSpc>
                <a:spcPts val="3000"/>
              </a:lnSpc>
            </a:pP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　　谈及雅与俗的关系，不应把二者对立起来。在文化欣赏习俗上，存在着雅与俗的认知转换过程。</a:t>
            </a:r>
            <a:r>
              <a:rPr lang="zh-CN" altLang="zh-CN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雅的来源是俗，俗来自于社会生活的一般性经验，在经验升华的基础上，文化的习俗不断自我总结提升，就成为了愈益成熟并逐步走向优雅的文化品类，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这是文化品类形成中的凝聚现象，是由俗而雅的过程。京剧成长经历就验证了这一规律，京剧的前身只是安徽安庆一带田野山间的小腔小调，经过不断总结、捶打、磨炼，小腔小调最终演变为门当齐全、角色体系完备、唱念做打一套行当成熟的京剧。雅虽来源于俗，但在其俗为雅以后，似于也就形成了与俗相互对立的关系。曾经在日常生活中创造了文化的人们，又在一定程度上失了享受雅的资格。雅俗间有了距离，甚至隔膜，形成了“高”与“低”的分隔。比如，人们在劳动实践中创造了文字，并以文字记录思想、情感和经验，但随着文字的不断丰富和功能提升，它逐渐离开了生活的原初出发点，愈益精致艰深，与大众间离。</a:t>
            </a:r>
          </a:p>
          <a:p>
            <a:pPr>
              <a:lnSpc>
                <a:spcPts val="3000"/>
              </a:lnSpc>
            </a:pP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　　我们关注雅与俗的转换和关系，其实就是要学会运用好人类文化积累的规律。俗的积累，造就了雅，但最终雅还是要完成回归大众，这就是社会文化成长的基本路径，也是检验社会发育程度的标准。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20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世纪的新文化运动倡导说白话、写白话文，就是要还原文化与通人的关系，打破知识精英和庶民大众的精神隔离，进而解决中国文化的前途命运问题，这种还雅为俗的努力，客观上为文化的大众化做了奋争，文化是人类精神经验不断自我超越的产物，雅与俗本身应该具有内在的精神通道，社会要做的努力是将雅与俗的流动通道打通。沉浸于俗文化氛围中，是对生活压力的纾解行为，但在这样的状态中，还能保持对更精致、更艺术化、更具有文化超越意义的雅文化的景仰之心，就是文化的完好状态了。而雅文化秉持清晰明确的责任意识，对社会生活本身的意义抱有更多的尊重而非鄙视，对普通大众的文化旨趣更要学会汲取养分而非自视清高，那雅文化也就有了更好的生存土壤。</a:t>
            </a:r>
          </a:p>
          <a:p>
            <a:r>
              <a:rPr lang="zh-CN" altLang="zh-CN" dirty="0"/>
              <a:t>　　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12514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8491" y="180109"/>
            <a:ext cx="12046527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雅与俗的认定和转换，和传播工具的演变有很高的关联性，戏曲、小说、电影、电视、网络，传播工具的每一次更新和革命，都会给一般意义上的雅与俗的概念带来巨大变化、今天的问题是，传播工具更为多样化，人们的文化目标也被分解得更加多层级化，因此更要思考如何实现时代所需的由雅而大众的俗化过程。我们需要警惕文化经典化后，脱离了社会实践和大众需求，自我隔离于尘世，从而失去了文化提升的意义；我们也应该警惕那种形式上高雅而内容媚俗的作品，比如那些基本放弃对历史走势正确定位的宫斗剧，会让人一步步地丧失基本的文化和历史判断力，这是最危险的“阵地丢失”。</a:t>
            </a:r>
          </a:p>
          <a:p>
            <a:pPr>
              <a:lnSpc>
                <a:spcPts val="3000"/>
              </a:lnSpc>
            </a:pPr>
            <a:r>
              <a:rPr lang="zh-CN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　　由俗向雅，是文化演化的必然；而由雅及俗，又是文化的使命，雅俗分野，既是社会文化的真实生态现象，也是应该充满活力的生命交互状态，这样的文化状态，就更加健康，也会有更好的社会效应。</a:t>
            </a:r>
          </a:p>
          <a:p>
            <a:pPr>
              <a:lnSpc>
                <a:spcPts val="3000"/>
              </a:lnSpc>
            </a:pP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 </a:t>
            </a:r>
            <a:endParaRPr lang="zh-CN" altLang="zh-CN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zh-CN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　　</a:t>
            </a: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摘编自陈宇飞《雅俗是否天然分野》</a:t>
            </a: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endParaRPr lang="zh-CN" altLang="zh-CN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18946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7348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000" b="1" dirty="0"/>
              <a:t>1.</a:t>
            </a:r>
            <a:r>
              <a:rPr lang="zh-CN" altLang="en-US" sz="2000" b="1" dirty="0"/>
              <a:t>下列关于原文内容的理解和分析，</a:t>
            </a:r>
            <a:r>
              <a:rPr lang="zh-CN" altLang="en-US" sz="2000" b="1" dirty="0">
                <a:solidFill>
                  <a:srgbClr val="FF0000"/>
                </a:solidFill>
              </a:rPr>
              <a:t>正确</a:t>
            </a:r>
            <a:r>
              <a:rPr lang="zh-CN" altLang="en-US" sz="2000" b="1" dirty="0"/>
              <a:t>的一项是</a:t>
            </a:r>
            <a:r>
              <a:rPr lang="en-US" altLang="zh-CN" sz="2000" b="1" dirty="0"/>
              <a:t>(3</a:t>
            </a:r>
            <a:r>
              <a:rPr lang="zh-CN" altLang="en-US" sz="2000" b="1" dirty="0"/>
              <a:t>分</a:t>
            </a:r>
            <a:r>
              <a:rPr lang="en-US" altLang="zh-CN" sz="2000" b="1" dirty="0" smtClean="0"/>
              <a:t>)        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2020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广州一模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/>
            </a:r>
            <a:br>
              <a:rPr lang="zh-CN" altLang="en-US" sz="2000" b="1" dirty="0" smtClean="0">
                <a:solidFill>
                  <a:srgbClr val="FF0000"/>
                </a:solidFill>
              </a:rPr>
            </a:br>
            <a:r>
              <a:rPr lang="en-US" altLang="zh-CN" sz="2000" b="1" dirty="0" smtClean="0"/>
              <a:t>A</a:t>
            </a:r>
            <a:r>
              <a:rPr lang="en-US" altLang="zh-CN" sz="2000" b="1" dirty="0"/>
              <a:t>.</a:t>
            </a:r>
            <a:r>
              <a:rPr lang="zh-CN" altLang="en-US" sz="2000" b="1" dirty="0"/>
              <a:t>社会生活的</a:t>
            </a:r>
            <a:r>
              <a:rPr lang="zh-CN" altLang="en-US" sz="2000" b="1" dirty="0">
                <a:solidFill>
                  <a:srgbClr val="0000FF"/>
                </a:solidFill>
              </a:rPr>
              <a:t>一般性经验</a:t>
            </a:r>
            <a:r>
              <a:rPr lang="zh-CN" altLang="en-US" sz="2000" b="1" dirty="0"/>
              <a:t>通过自我总结提升，</a:t>
            </a:r>
            <a:r>
              <a:rPr lang="zh-CN" altLang="en-US" sz="2000" b="1" dirty="0">
                <a:solidFill>
                  <a:srgbClr val="0000FF"/>
                </a:solidFill>
              </a:rPr>
              <a:t>终会</a:t>
            </a:r>
            <a:r>
              <a:rPr lang="zh-CN" altLang="en-US" sz="2000" b="1" dirty="0"/>
              <a:t>凝聚为优雅的文化品类</a:t>
            </a:r>
            <a:r>
              <a:rPr lang="zh-CN" altLang="en-US" sz="2000" b="1" dirty="0" smtClean="0"/>
              <a:t>。</a:t>
            </a:r>
            <a:endParaRPr lang="en-US" altLang="zh-CN" sz="2000" b="1" dirty="0" smtClean="0"/>
          </a:p>
          <a:p>
            <a:pPr>
              <a:lnSpc>
                <a:spcPts val="3800"/>
              </a:lnSpc>
            </a:pPr>
            <a:r>
              <a:rPr lang="zh-CN" altLang="zh-CN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雅的来源是俗，俗来自于社会生活的一般性经验，在经验升华的基础上，</a:t>
            </a:r>
            <a:r>
              <a:rPr lang="zh-CN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文化的习俗</a:t>
            </a:r>
            <a:r>
              <a:rPr lang="zh-CN" altLang="zh-CN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不断自我总结提升，就成为了</a:t>
            </a:r>
            <a:r>
              <a:rPr lang="zh-CN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愈益成熟并逐步走向优雅</a:t>
            </a:r>
            <a:r>
              <a:rPr lang="zh-CN" altLang="zh-CN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的文化品类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（借助划分句子成分的知识）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/>
            </a:r>
            <a:br>
              <a:rPr lang="zh-CN" altLang="en-US" sz="2000" b="1" dirty="0" smtClean="0">
                <a:solidFill>
                  <a:srgbClr val="0000FF"/>
                </a:solidFill>
              </a:rPr>
            </a:br>
            <a:r>
              <a:rPr lang="en-US" altLang="zh-CN" sz="2000" b="1" u="sng" dirty="0" smtClean="0"/>
              <a:t>B</a:t>
            </a:r>
            <a:r>
              <a:rPr lang="en-US" altLang="zh-CN" sz="2000" b="1" u="sng" dirty="0"/>
              <a:t>.</a:t>
            </a:r>
            <a:r>
              <a:rPr lang="zh-CN" altLang="en-US" sz="2000" b="1" u="sng" dirty="0"/>
              <a:t>雅与俗之间存在着距离，形成了分隔，是在日常生活中客观存在的现象</a:t>
            </a:r>
            <a:r>
              <a:rPr lang="zh-CN" altLang="en-US" sz="2000" b="1" u="sng" dirty="0" smtClean="0"/>
              <a:t>。</a:t>
            </a:r>
            <a:endParaRPr lang="en-US" altLang="zh-CN" sz="2000" b="1" u="sng" dirty="0" smtClean="0"/>
          </a:p>
          <a:p>
            <a:pPr>
              <a:lnSpc>
                <a:spcPts val="3800"/>
              </a:lnSpc>
            </a:pPr>
            <a:r>
              <a:rPr lang="zh-CN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雅俗间有了距离，甚至隔膜，形成了“高”与“低”的分隔。比如，人们在劳动实践中创造了文字，并以文字记录思想、情感和经验，但随着文字的不断丰富和功能提升，它逐渐离开了生活的原初出发点，愈益精致艰深，与大众间离。</a:t>
            </a:r>
            <a:r>
              <a:rPr lang="zh-CN" altLang="en-US" sz="2000" b="1" dirty="0" smtClean="0"/>
              <a:t/>
            </a:r>
            <a:br>
              <a:rPr lang="zh-CN" altLang="en-US" sz="2000" b="1" dirty="0" smtClean="0"/>
            </a:br>
            <a:r>
              <a:rPr lang="en-US" altLang="zh-CN" sz="2000" b="1" dirty="0" smtClean="0"/>
              <a:t>C</a:t>
            </a:r>
            <a:r>
              <a:rPr lang="en-US" altLang="zh-CN" sz="2000" b="1" dirty="0"/>
              <a:t>.</a:t>
            </a:r>
            <a:r>
              <a:rPr lang="zh-CN" altLang="en-US" sz="2000" b="1" dirty="0"/>
              <a:t>在沉浸于俗文化的同时，更要尊重雅文化，这样才是文化</a:t>
            </a:r>
            <a:r>
              <a:rPr lang="zh-CN" altLang="en-US" sz="2000" b="1" dirty="0">
                <a:solidFill>
                  <a:srgbClr val="0000FF"/>
                </a:solidFill>
              </a:rPr>
              <a:t>更健康</a:t>
            </a:r>
            <a:r>
              <a:rPr lang="zh-CN" altLang="en-US" sz="2000" b="1" dirty="0"/>
              <a:t>的状态</a:t>
            </a:r>
            <a:r>
              <a:rPr lang="zh-CN" altLang="en-US" sz="2000" b="1" dirty="0" smtClean="0"/>
              <a:t>。</a:t>
            </a:r>
            <a:endParaRPr lang="en-US" altLang="zh-CN" sz="2000" b="1" dirty="0" smtClean="0"/>
          </a:p>
          <a:p>
            <a:pPr>
              <a:lnSpc>
                <a:spcPts val="3800"/>
              </a:lnSpc>
            </a:pPr>
            <a:r>
              <a:rPr lang="zh-CN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沉浸于俗文化氛围中，是对生活压力的纾解行为，但在这样的状态中，还能保持对更精致、更艺术化、更具有文化超越意义的雅文化的景仰之心，</a:t>
            </a:r>
            <a:r>
              <a:rPr lang="zh-CN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就是文化的完好状态了</a:t>
            </a:r>
            <a:r>
              <a:rPr lang="zh-CN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000" b="1" dirty="0" smtClean="0"/>
              <a:t/>
            </a:r>
            <a:br>
              <a:rPr lang="zh-CN" altLang="en-US" sz="2000" b="1" dirty="0" smtClean="0"/>
            </a:br>
            <a:r>
              <a:rPr lang="en-US" altLang="zh-CN" sz="2000" b="1" dirty="0" smtClean="0"/>
              <a:t>D</a:t>
            </a:r>
            <a:r>
              <a:rPr lang="en-US" altLang="zh-CN" sz="2000" b="1" dirty="0"/>
              <a:t>.</a:t>
            </a:r>
            <a:r>
              <a:rPr lang="zh-CN" altLang="en-US" sz="2000" b="1" dirty="0"/>
              <a:t>对雅与俗的认定，以及雅俗之间的转换，促进了传播工具的更新和革命</a:t>
            </a:r>
            <a:r>
              <a:rPr lang="zh-CN" altLang="en-US" sz="2000" b="1" dirty="0" smtClean="0"/>
              <a:t>。</a:t>
            </a:r>
            <a:endParaRPr lang="en-US" altLang="zh-CN" sz="2000" b="1" dirty="0" smtClean="0"/>
          </a:p>
          <a:p>
            <a:pPr>
              <a:lnSpc>
                <a:spcPts val="3800"/>
              </a:lnSpc>
            </a:pPr>
            <a:r>
              <a:rPr lang="zh-CN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雅与俗的认定和转换，和传播工具的演变有很高的关联性，</a:t>
            </a:r>
            <a:endParaRPr lang="en-US" altLang="zh-CN" sz="2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zh-CN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传播工具的每一次更新和革命，都会给一般意义上的雅与俗的概念带来巨大变化</a:t>
            </a:r>
            <a:endParaRPr lang="en-US" altLang="zh-CN" sz="2000" b="1" dirty="0" smtClean="0"/>
          </a:p>
          <a:p>
            <a:pPr>
              <a:lnSpc>
                <a:spcPts val="3800"/>
              </a:lnSpc>
            </a:pPr>
            <a:endParaRPr lang="zh-CN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76549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76200"/>
            <a:ext cx="12115800" cy="7463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小结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找找命题规律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</a:rPr>
              <a:t>、如果是复句，必须要考虑复句关系；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zh-CN" altLang="zh-CN" b="1" dirty="0" smtClean="0"/>
              <a:t>作家树立了与时代积极互动的理念，在创作实践中就能做到以人民为中心。</a:t>
            </a:r>
            <a:r>
              <a:rPr lang="zh-CN" altLang="en-US" b="1" dirty="0" smtClean="0">
                <a:solidFill>
                  <a:srgbClr val="0000FF"/>
                </a:solidFill>
              </a:rPr>
              <a:t>（条件关系）</a:t>
            </a:r>
            <a:endParaRPr lang="en-US" altLang="zh-CN" b="1" dirty="0" smtClean="0">
              <a:solidFill>
                <a:srgbClr val="0000FF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 smtClean="0"/>
              <a:t>C</a:t>
            </a:r>
            <a:r>
              <a:rPr lang="zh-CN" altLang="zh-CN" b="1" dirty="0" smtClean="0"/>
              <a:t>．人民是认识现实、理解时代的依据，</a:t>
            </a:r>
            <a:r>
              <a:rPr lang="zh-CN" altLang="zh-CN" b="1" dirty="0" smtClean="0">
                <a:solidFill>
                  <a:srgbClr val="FF0000"/>
                </a:solidFill>
              </a:rPr>
              <a:t>因为</a:t>
            </a:r>
            <a:r>
              <a:rPr lang="zh-CN" altLang="zh-CN" b="1" dirty="0" smtClean="0"/>
              <a:t>普通劳动者才是文艺最理想的读者。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2</a:t>
            </a:r>
            <a:r>
              <a:rPr lang="zh-CN" altLang="en-US" b="1" dirty="0" smtClean="0">
                <a:solidFill>
                  <a:srgbClr val="FF0000"/>
                </a:solidFill>
              </a:rPr>
              <a:t>、词语表述是否过于绝对</a:t>
            </a:r>
            <a:r>
              <a:rPr lang="en-US" altLang="zh-CN" b="1" dirty="0" smtClean="0">
                <a:solidFill>
                  <a:srgbClr val="FF0000"/>
                </a:solidFill>
              </a:rPr>
              <a:t>;</a:t>
            </a:r>
          </a:p>
          <a:p>
            <a:pPr>
              <a:lnSpc>
                <a:spcPts val="3000"/>
              </a:lnSpc>
            </a:pPr>
            <a:r>
              <a:rPr lang="zh-CN" altLang="zh-CN" b="1" dirty="0" smtClean="0"/>
              <a:t>从杜甫论诗作品中，可以看出他对古今长短各种诗歌的体式风格</a:t>
            </a:r>
            <a:r>
              <a:rPr lang="zh-CN" altLang="zh-CN" b="1" dirty="0" smtClean="0">
                <a:solidFill>
                  <a:srgbClr val="FF0000"/>
                </a:solidFill>
              </a:rPr>
              <a:t>都有</a:t>
            </a:r>
            <a:r>
              <a:rPr lang="zh-CN" altLang="zh-CN" b="1" dirty="0" smtClean="0"/>
              <a:t>正面评价。</a:t>
            </a:r>
            <a:r>
              <a:rPr lang="zh-CN" altLang="en-US" b="1" dirty="0" smtClean="0"/>
              <a:t>（是否会绝对？是否是评价？）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3</a:t>
            </a:r>
            <a:r>
              <a:rPr lang="zh-CN" altLang="en-US" b="1" dirty="0" smtClean="0">
                <a:solidFill>
                  <a:srgbClr val="FF0000"/>
                </a:solidFill>
              </a:rPr>
              <a:t>、概念是否转换（论述对象的改变、属性是否改变）；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 smtClean="0"/>
              <a:t>C.</a:t>
            </a:r>
            <a:r>
              <a:rPr lang="zh-CN" altLang="en-US" b="1" dirty="0" smtClean="0"/>
              <a:t>在沉浸于俗文化的同时，更要尊重雅文化，这样才是文化</a:t>
            </a:r>
            <a:r>
              <a:rPr lang="zh-CN" altLang="en-US" b="1" dirty="0" smtClean="0">
                <a:solidFill>
                  <a:srgbClr val="0000FF"/>
                </a:solidFill>
              </a:rPr>
              <a:t>更健康</a:t>
            </a:r>
            <a:r>
              <a:rPr lang="zh-CN" altLang="en-US" b="1" dirty="0" smtClean="0"/>
              <a:t>的状态。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en-US" altLang="zh-CN" b="1" dirty="0" smtClean="0"/>
              <a:t>A..</a:t>
            </a:r>
            <a:r>
              <a:rPr lang="zh-CN" altLang="en-US" b="1" dirty="0" smtClean="0"/>
              <a:t>社会生活的</a:t>
            </a:r>
            <a:r>
              <a:rPr lang="zh-CN" altLang="en-US" b="1" dirty="0" smtClean="0">
                <a:solidFill>
                  <a:srgbClr val="0000FF"/>
                </a:solidFill>
              </a:rPr>
              <a:t>一般性经验</a:t>
            </a:r>
            <a:r>
              <a:rPr lang="zh-CN" altLang="en-US" b="1" dirty="0" smtClean="0"/>
              <a:t>通过自我总结提升，</a:t>
            </a:r>
            <a:r>
              <a:rPr lang="zh-CN" altLang="en-US" b="1" dirty="0" smtClean="0">
                <a:solidFill>
                  <a:srgbClr val="0000FF"/>
                </a:solidFill>
              </a:rPr>
              <a:t>终会</a:t>
            </a:r>
            <a:r>
              <a:rPr lang="zh-CN" altLang="en-US" b="1" dirty="0" smtClean="0"/>
              <a:t>凝聚为优雅的文化品类。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4</a:t>
            </a:r>
            <a:r>
              <a:rPr lang="zh-CN" altLang="en-US" b="1" dirty="0" smtClean="0">
                <a:solidFill>
                  <a:srgbClr val="FF0000"/>
                </a:solidFill>
              </a:rPr>
              <a:t>、句子的逻辑关系有没有颠倒；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zh-CN" altLang="en-US" b="1" dirty="0" smtClean="0"/>
              <a:t>对雅与俗的认定，以及雅俗之间的转换，促进了传播工具的更新和革命。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5</a:t>
            </a:r>
            <a:r>
              <a:rPr lang="zh-CN" altLang="en-US" b="1" dirty="0" smtClean="0">
                <a:solidFill>
                  <a:srgbClr val="FF0000"/>
                </a:solidFill>
              </a:rPr>
              <a:t>、部分与整体、或然与必然、未然与已然；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 smtClean="0"/>
              <a:t>A.</a:t>
            </a:r>
            <a:r>
              <a:rPr lang="zh-CN" altLang="zh-CN" b="1" dirty="0" smtClean="0"/>
              <a:t>中国的崛起，</a:t>
            </a:r>
            <a:r>
              <a:rPr lang="zh-CN" altLang="zh-CN" b="1" dirty="0" smtClean="0">
                <a:solidFill>
                  <a:srgbClr val="FF0000"/>
                </a:solidFill>
              </a:rPr>
              <a:t>必然</a:t>
            </a:r>
            <a:r>
              <a:rPr lang="zh-CN" altLang="zh-CN" b="1" dirty="0" smtClean="0"/>
              <a:t>会带来不同于西方世界理论体系的“语言”体系的复兴。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en-US" altLang="zh-CN" b="1" dirty="0" smtClean="0"/>
              <a:t>B.</a:t>
            </a:r>
            <a:r>
              <a:rPr lang="zh-CN" altLang="zh-CN" b="1" dirty="0" smtClean="0"/>
              <a:t>在复兴的过程中，我们提出了一些新的概念，建立了一套我们自己的体系。</a:t>
            </a:r>
            <a:endParaRPr lang="en-US" altLang="zh-CN" b="1" dirty="0" smtClean="0"/>
          </a:p>
          <a:p>
            <a:pPr>
              <a:lnSpc>
                <a:spcPts val="30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6</a:t>
            </a:r>
            <a:r>
              <a:rPr lang="zh-CN" altLang="en-US" b="1" dirty="0" smtClean="0">
                <a:solidFill>
                  <a:srgbClr val="FF0000"/>
                </a:solidFill>
              </a:rPr>
              <a:t>、合乎文意的话语转述；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/>
              <a:t>A</a:t>
            </a:r>
            <a:r>
              <a:rPr lang="zh-CN" altLang="zh-CN" b="1" dirty="0"/>
              <a:t>．杜甫有一种难得的健全才性，能兼容感性与理性，对事物进行综合全面的把握。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7</a:t>
            </a:r>
            <a:r>
              <a:rPr lang="zh-CN" altLang="en-US" b="1" dirty="0" smtClean="0">
                <a:solidFill>
                  <a:srgbClr val="FF0000"/>
                </a:solidFill>
              </a:rPr>
              <a:t>、</a:t>
            </a:r>
            <a:r>
              <a:rPr lang="zh-CN" altLang="en-US" b="1" dirty="0" smtClean="0">
                <a:solidFill>
                  <a:srgbClr val="FF0000"/>
                </a:solidFill>
              </a:rPr>
              <a:t>无中生有</a:t>
            </a:r>
            <a:r>
              <a:rPr lang="en-US" altLang="zh-CN" b="1" dirty="0" smtClean="0">
                <a:solidFill>
                  <a:srgbClr val="FF0000"/>
                </a:solidFill>
              </a:rPr>
              <a:t>----                                   </a:t>
            </a:r>
            <a:r>
              <a:rPr lang="en-US" altLang="zh-CN" sz="2400" b="1" dirty="0" smtClean="0">
                <a:solidFill>
                  <a:srgbClr val="0000FF"/>
                </a:solidFill>
              </a:rPr>
              <a:t>      </a:t>
            </a:r>
            <a:r>
              <a:rPr lang="en-US" altLang="zh-CN" sz="2400" b="1" dirty="0" smtClean="0">
                <a:solidFill>
                  <a:srgbClr val="0000FF"/>
                </a:solidFill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找准信息区间，细节上下功夫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endParaRPr lang="en-US" altLang="zh-CN" b="1" dirty="0" smtClean="0"/>
          </a:p>
          <a:p>
            <a:endParaRPr lang="en-US" altLang="zh-CN" b="1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0812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2666</Words>
  <Application>Microsoft Office PowerPoint</Application>
  <PresentationFormat>宽屏</PresentationFormat>
  <Paragraphs>69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等线</vt:lpstr>
      <vt:lpstr>等线 Light</vt:lpstr>
      <vt:lpstr>华文楷体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16</cp:revision>
  <dcterms:created xsi:type="dcterms:W3CDTF">2020-05-25T01:08:01Z</dcterms:created>
  <dcterms:modified xsi:type="dcterms:W3CDTF">2020-05-25T05:59:18Z</dcterms:modified>
</cp:coreProperties>
</file>