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8"/>
  </p:notesMasterIdLst>
  <p:sldIdLst>
    <p:sldId id="439" r:id="rId4"/>
    <p:sldId id="442" r:id="rId5"/>
    <p:sldId id="443" r:id="rId6"/>
    <p:sldId id="444" r:id="rId7"/>
    <p:sldId id="445" r:id="rId9"/>
    <p:sldId id="446" r:id="rId10"/>
    <p:sldId id="447" r:id="rId11"/>
    <p:sldId id="448" r:id="rId12"/>
    <p:sldId id="449" r:id="rId13"/>
    <p:sldId id="450" r:id="rId14"/>
    <p:sldId id="451" r:id="rId15"/>
    <p:sldId id="452" r:id="rId16"/>
    <p:sldId id="453" r:id="rId17"/>
    <p:sldId id="454" r:id="rId18"/>
    <p:sldId id="455" r:id="rId19"/>
    <p:sldId id="456" r:id="rId20"/>
    <p:sldId id="457" r:id="rId21"/>
    <p:sldId id="458" r:id="rId22"/>
    <p:sldId id="459" r:id="rId23"/>
    <p:sldId id="460" r:id="rId24"/>
    <p:sldId id="461" r:id="rId25"/>
    <p:sldId id="462" r:id="rId26"/>
    <p:sldId id="463" r:id="rId27"/>
    <p:sldId id="466" r:id="rId28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000099"/>
    <a:srgbClr val="0A21CC"/>
    <a:srgbClr val="009900"/>
    <a:srgbClr val="2740F5"/>
    <a:srgbClr val="F9F8FE"/>
    <a:srgbClr val="53AD84"/>
    <a:srgbClr val="F9F7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359"/>
  </p:normalViewPr>
  <p:slideViewPr>
    <p:cSldViewPr showGuides="1">
      <p:cViewPr varScale="1">
        <p:scale>
          <a:sx n="90" d="100"/>
          <a:sy n="90" d="100"/>
        </p:scale>
        <p:origin x="-480" y="-108"/>
      </p:cViewPr>
      <p:guideLst>
        <p:guide orient="horz" pos="2173"/>
        <p:guide pos="285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Master" Target="slideMasters/slideMaster2.xml"/><Relationship Id="rId29" Type="http://schemas.openxmlformats.org/officeDocument/2006/relationships/presProps" Target="presProps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410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17411" name="Rectangle 3"/>
          <p:cNvSpPr>
            <a:spLocks noGrp="1"/>
          </p:cNvSpPr>
          <p:nvPr>
            <p:ph type="body" sz="quarter"/>
          </p:nvPr>
        </p:nvSpPr>
        <p:spPr>
          <a:xfrm>
            <a:off x="538163" y="4387850"/>
            <a:ext cx="5780087" cy="3952875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幻灯片图像占位符 174081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solidFill>
            <a:srgbClr val="FFFFFF"/>
          </a:solidFill>
          <a:ln/>
        </p:spPr>
      </p:sp>
      <p:sp>
        <p:nvSpPr>
          <p:cNvPr id="26626" name="文本占位符 174082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6627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幻灯片图像占位符 176129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solidFill>
            <a:srgbClr val="FFFFFF"/>
          </a:solidFill>
          <a:ln/>
        </p:spPr>
      </p:sp>
      <p:sp>
        <p:nvSpPr>
          <p:cNvPr id="28674" name="文本占位符 176130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8675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1" name="幻灯片图像占位符 178177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solidFill>
            <a:srgbClr val="FFFFFF"/>
          </a:solidFill>
          <a:ln/>
        </p:spPr>
      </p:sp>
      <p:sp>
        <p:nvSpPr>
          <p:cNvPr id="30722" name="文本占位符 178178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solidFill>
            <a:srgbClr val="FFFFFF"/>
          </a:solidFill>
          <a:ln>
            <a:solidFill>
              <a:srgbClr val="000000"/>
            </a:solidFill>
            <a:miter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0723" name="灯片编号占位符 1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5842" name="文本占位符 2"/>
          <p:cNvSpPr>
            <a:spLocks noGrp="1"/>
          </p:cNvSpPr>
          <p:nvPr>
            <p:ph type="body"/>
          </p:nvPr>
        </p:nvSpPr>
        <p:spPr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35843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t"/>
          <a:p>
            <a:pPr lvl="0" indent="0" algn="r"/>
            <a:fld id="{9A0DB2DC-4C9A-4742-B13C-FB6460FD3503}" type="slidenum">
              <a:rPr lang="zh-CN" altLang="en-US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zh-CN" altLang="en-US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3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/>
          <a:p>
            <a:pPr lvl="0" indent="0" algn="r"/>
            <a:fld id="{9A0DB2DC-4C9A-4742-B13C-FB6460FD3503}" type="slidenum">
              <a:rPr lang="en-US" altLang="zh-CN" sz="1200" dirty="0">
                <a:latin typeface="Arial" panose="020B0604020202020204" pitchFamily="34" charset="0"/>
                <a:ea typeface="宋体" panose="02010600030101010101" pitchFamily="2" charset="-122"/>
              </a:rPr>
            </a:fld>
            <a:endParaRPr lang="en-US" altLang="zh-CN" sz="1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8914" name="Rectangle 2"/>
          <p:cNvSpPr>
            <a:spLocks noGrp="1" noRot="1"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8915" name="Rectangle 3"/>
          <p:cNvSpPr>
            <a:spLocks noGrp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ln/>
        </p:spPr>
        <p:txBody>
          <a:bodyPr wrap="square" lIns="91440" tIns="45720" rIns="91440" bIns="45720" anchor="t"/>
          <a:p>
            <a:pPr lvl="0"/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3084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3088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08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4112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31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135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任意多边形 30"/>
          <p:cNvSpPr/>
          <p:nvPr/>
        </p:nvSpPr>
        <p:spPr>
          <a:xfrm rot="20700000" flipH="1">
            <a:off x="6426200" y="636588"/>
            <a:ext cx="896938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52" name="组合 16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256" name="组合 17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19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916935" y="2531234"/>
            <a:ext cx="531013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16935" y="3546953"/>
            <a:ext cx="5310130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32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直接连接符 15"/>
          <p:cNvCxnSpPr/>
          <p:nvPr/>
        </p:nvCxnSpPr>
        <p:spPr>
          <a:xfrm>
            <a:off x="3213100" y="3433763"/>
            <a:ext cx="3860800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76" name="组合 10"/>
          <p:cNvGrpSpPr/>
          <p:nvPr/>
        </p:nvGrpSpPr>
        <p:grpSpPr>
          <a:xfrm>
            <a:off x="581025" y="3287713"/>
            <a:ext cx="1171575" cy="268287"/>
            <a:chOff x="580290" y="3288314"/>
            <a:chExt cx="1172059" cy="267237"/>
          </a:xfrm>
        </p:grpSpPr>
        <p:sp>
          <p:nvSpPr>
            <p:cNvPr id="22" name="椭圆 21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1280" name="组合 14"/>
          <p:cNvGrpSpPr/>
          <p:nvPr/>
        </p:nvGrpSpPr>
        <p:grpSpPr>
          <a:xfrm flipH="1">
            <a:off x="7386638" y="3295650"/>
            <a:ext cx="1173162" cy="266700"/>
            <a:chOff x="580290" y="3288314"/>
            <a:chExt cx="1172059" cy="267237"/>
          </a:xfrm>
        </p:grpSpPr>
        <p:sp>
          <p:nvSpPr>
            <p:cNvPr id="26" name="椭圆 25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9" name="任意多边形: 形状 6"/>
          <p:cNvSpPr/>
          <p:nvPr/>
        </p:nvSpPr>
        <p:spPr>
          <a:xfrm>
            <a:off x="0" y="4883150"/>
            <a:ext cx="9144000" cy="1974850"/>
          </a:xfrm>
          <a:custGeom>
            <a:avLst/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7"/>
          <p:cNvSpPr/>
          <p:nvPr/>
        </p:nvSpPr>
        <p:spPr>
          <a:xfrm>
            <a:off x="0" y="5413375"/>
            <a:ext cx="9144000" cy="1444625"/>
          </a:xfrm>
          <a:custGeom>
            <a:avLst/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: 形状 8"/>
          <p:cNvSpPr/>
          <p:nvPr/>
        </p:nvSpPr>
        <p:spPr>
          <a:xfrm>
            <a:off x="0" y="5724525"/>
            <a:ext cx="9144000" cy="1133475"/>
          </a:xfrm>
          <a:custGeom>
            <a:avLst/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任意多边形 19"/>
          <p:cNvSpPr/>
          <p:nvPr/>
        </p:nvSpPr>
        <p:spPr>
          <a:xfrm rot="20700000" flipH="1">
            <a:off x="5864225" y="727075"/>
            <a:ext cx="887413" cy="61277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12336" y="2658508"/>
            <a:ext cx="413615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212336" y="3452786"/>
            <a:ext cx="413615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3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6082" y="365126"/>
            <a:ext cx="5814218" cy="1325563"/>
          </a:xfrm>
        </p:spPr>
        <p:txBody>
          <a:bodyPr>
            <a:normAutofit/>
          </a:bodyPr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44961"/>
            <a:ext cx="3868340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15609"/>
            <a:ext cx="3868340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44961"/>
            <a:ext cx="38873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15609"/>
            <a:ext cx="3887391" cy="3574054"/>
          </a:xfrm>
        </p:spPr>
        <p:txBody>
          <a:bodyPr>
            <a:normAutofit/>
          </a:bodyPr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9" name="组合 5"/>
          <p:cNvGrpSpPr/>
          <p:nvPr/>
        </p:nvGrpSpPr>
        <p:grpSpPr>
          <a:xfrm>
            <a:off x="1143000" y="3287713"/>
            <a:ext cx="1173163" cy="268287"/>
            <a:chOff x="580290" y="3288314"/>
            <a:chExt cx="1172059" cy="267237"/>
          </a:xfrm>
        </p:grpSpPr>
        <p:sp>
          <p:nvSpPr>
            <p:cNvPr id="21" name="椭圆 20"/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2303" name="组合 9"/>
          <p:cNvGrpSpPr/>
          <p:nvPr/>
        </p:nvGrpSpPr>
        <p:grpSpPr>
          <a:xfrm flipH="1">
            <a:off x="6815138" y="3295650"/>
            <a:ext cx="1171575" cy="266700"/>
            <a:chOff x="580290" y="3288314"/>
            <a:chExt cx="1172059" cy="267237"/>
          </a:xfrm>
        </p:grpSpPr>
        <p:sp>
          <p:nvSpPr>
            <p:cNvPr id="25" name="椭圆 24"/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8" name="任意多边形: 形状 13"/>
          <p:cNvSpPr/>
          <p:nvPr/>
        </p:nvSpPr>
        <p:spPr>
          <a:xfrm>
            <a:off x="0" y="4887913"/>
            <a:ext cx="9144000" cy="1970088"/>
          </a:xfrm>
          <a:custGeom>
            <a:avLst/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任意多边形: 形状 14"/>
          <p:cNvSpPr/>
          <p:nvPr/>
        </p:nvSpPr>
        <p:spPr>
          <a:xfrm>
            <a:off x="0" y="5421313"/>
            <a:ext cx="9144000" cy="1436688"/>
          </a:xfrm>
          <a:custGeom>
            <a:avLst/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任意多边形: 形状 15"/>
          <p:cNvSpPr/>
          <p:nvPr/>
        </p:nvSpPr>
        <p:spPr>
          <a:xfrm>
            <a:off x="0" y="5722938"/>
            <a:ext cx="9144000" cy="1135063"/>
          </a:xfrm>
          <a:custGeom>
            <a:avLst/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任意多边形 30"/>
          <p:cNvSpPr/>
          <p:nvPr/>
        </p:nvSpPr>
        <p:spPr>
          <a:xfrm rot="20700000" flipH="1">
            <a:off x="4124325" y="1689100"/>
            <a:ext cx="895350" cy="619125"/>
          </a:xfrm>
          <a:custGeom>
            <a:avLst/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686050" y="2591560"/>
            <a:ext cx="37719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2686050" y="3610928"/>
            <a:ext cx="37719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32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3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4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711200"/>
            <a:ext cx="31968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4014391" y="733425"/>
            <a:ext cx="4627800" cy="54036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ts val="75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0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16" name="日期占位符 4"/>
          <p:cNvSpPr>
            <a:spLocks noGrp="1"/>
          </p:cNvSpPr>
          <p:nvPr>
            <p:ph type="dt" sz="half" idx="1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5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排标题与文本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68363" y="365125"/>
            <a:ext cx="1146987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996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0" y="551544"/>
            <a:ext cx="78867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16" name="日期占位符 2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 smtClean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页脚占位符 3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12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2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 fontAlgn="base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tags" Target="../tags/tag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tags" Target="../tags/tag6.xml"/><Relationship Id="rId13" Type="http://schemas.openxmlformats.org/officeDocument/2006/relationships/tags" Target="../tags/tag5.xml"/><Relationship Id="rId12" Type="http://schemas.openxmlformats.org/officeDocument/2006/relationships/tags" Target="../tags/tag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1026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30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034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35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1714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2050" name="组合 14"/>
          <p:cNvGrpSpPr/>
          <p:nvPr/>
        </p:nvGrpSpPr>
        <p:grpSpPr>
          <a:xfrm>
            <a:off x="581025" y="919163"/>
            <a:ext cx="1031875" cy="268287"/>
            <a:chOff x="580813" y="919766"/>
            <a:chExt cx="1032708" cy="267237"/>
          </a:xfrm>
        </p:grpSpPr>
        <p:sp>
          <p:nvSpPr>
            <p:cNvPr id="12" name="椭圆 11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2054" name="组合 15"/>
          <p:cNvGrpSpPr/>
          <p:nvPr/>
        </p:nvGrpSpPr>
        <p:grpSpPr>
          <a:xfrm flipH="1">
            <a:off x="7562850" y="919163"/>
            <a:ext cx="1031875" cy="268287"/>
            <a:chOff x="580813" y="919766"/>
            <a:chExt cx="1032708" cy="267237"/>
          </a:xfrm>
        </p:grpSpPr>
        <p:sp>
          <p:nvSpPr>
            <p:cNvPr id="17" name="椭圆 16"/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1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058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1663700" y="365125"/>
            <a:ext cx="5816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9" name="文本占位符 2"/>
          <p:cNvSpPr>
            <a:spLocks noGrp="1"/>
          </p:cNvSpPr>
          <p:nvPr>
            <p:ph type="body"/>
            <p:custDataLst>
              <p:tags r:id="rId13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17145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171450"/>
            <a:r>
              <a:rPr lang="zh-CN" altLang="en-US" dirty="0"/>
              <a:t>第二级</a:t>
            </a:r>
            <a:endParaRPr lang="zh-CN" altLang="en-US" dirty="0"/>
          </a:p>
          <a:p>
            <a:pPr lvl="2" indent="-171450"/>
            <a:r>
              <a:rPr lang="zh-CN" altLang="en-US" dirty="0"/>
              <a:t>第三级</a:t>
            </a:r>
            <a:endParaRPr lang="zh-CN" altLang="en-US" dirty="0"/>
          </a:p>
          <a:p>
            <a:pPr lvl="3" indent="-171450"/>
            <a:r>
              <a:rPr lang="zh-CN" altLang="en-US" dirty="0"/>
              <a:t>第四级</a:t>
            </a:r>
            <a:endParaRPr lang="zh-CN" altLang="en-US" dirty="0"/>
          </a:p>
          <a:p>
            <a:pPr lvl="4" indent="-17145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 smtClean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200" b="0" i="0" u="none" strike="noStrike" kern="1200" cap="none" spc="0" normalizeH="0" baseline="0" noProof="1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7F7F7F"/>
                </a:solidFill>
              </a:defRPr>
            </a:lvl1pPr>
          </a:lstStyle>
          <a:p>
            <a:pPr lvl="0" eaLnBrk="1" fontAlgn="base" hangingPunct="1">
              <a:lnSpc>
                <a:spcPct val="120000"/>
              </a:lnSpc>
            </a:pPr>
            <a:fld id="{9A0DB2DC-4C9A-4742-B13C-FB6460FD3503}" type="slidenum">
              <a:rPr lang="zh-CN" altLang="zh-CN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zh-CN" strike="noStrike" noProof="1" dirty="0">
              <a:latin typeface="Arial" panose="020B0604020202020204" pitchFamily="34" charset="0"/>
            </a:endParaRPr>
          </a:p>
        </p:txBody>
      </p:sp>
      <p:sp>
        <p:nvSpPr>
          <p:cNvPr id="20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eaLnBrk="1" fontAlgn="base" hangingPunct="1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fontAlgn="base" hangingPunct="1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.GI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2.xml"/><Relationship Id="rId1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8.xml"/><Relationship Id="rId4" Type="http://schemas.openxmlformats.org/officeDocument/2006/relationships/image" Target="../media/image11.GIF"/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image" Target="../media/image8.GIF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18.xml"/><Relationship Id="rId7" Type="http://schemas.openxmlformats.org/officeDocument/2006/relationships/image" Target="../media/image15.GIF"/><Relationship Id="rId6" Type="http://schemas.openxmlformats.org/officeDocument/2006/relationships/slide" Target="slide1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Relationship Id="rId3" Type="http://schemas.openxmlformats.org/officeDocument/2006/relationships/oleObject" Target="../embeddings/oleObject2.bin"/><Relationship Id="rId2" Type="http://schemas.openxmlformats.org/officeDocument/2006/relationships/image" Target="../media/image12.png"/><Relationship Id="rId1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hyperlink" Target="http://www.1230.org/" TargetMode="External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7.png"/><Relationship Id="rId2" Type="http://schemas.microsoft.com/office/2007/relationships/media" Target="file:///C:\Users\Administrator\Desktop\18&#31179;RJ&#20061;&#25968;&#19978;&#25945;&#23398;&#35838;&#20214;\&#35270;&#39057;&#65306;&#38543;&#26426;&#20107;&#20214;&#30340;&#24341;&#20837;.mp4" TargetMode="External"/><Relationship Id="rId1" Type="http://schemas.openxmlformats.org/officeDocument/2006/relationships/video" Target="file:///C:\Users\Administrator\Desktop\18&#31179;RJ&#20061;&#25968;&#19978;&#25945;&#23398;&#35838;&#20214;\&#35270;&#39057;&#65306;&#38543;&#26426;&#20107;&#20214;&#30340;&#24341;&#20837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083" name="TextBox 16"/>
          <p:cNvSpPr txBox="1"/>
          <p:nvPr/>
        </p:nvSpPr>
        <p:spPr>
          <a:xfrm>
            <a:off x="446088" y="1814513"/>
            <a:ext cx="8620125" cy="30765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会对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必然事件，不可能事件和随机事件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作出准确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判断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（重点）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归纳出必然事件、不可能事件和随机事件的特点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（难点）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知道事件发生的可能性是有大小的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8" name="MH_Other_10"/>
          <p:cNvSpPr/>
          <p:nvPr/>
        </p:nvSpPr>
        <p:spPr>
          <a:xfrm>
            <a:off x="2551113" y="1190625"/>
            <a:ext cx="88900" cy="88900"/>
          </a:xfrm>
          <a:custGeom>
            <a:avLst/>
            <a:gdLst/>
            <a:ahLst/>
            <a:cxnLst>
              <a:cxn ang="0">
                <a:pos x="39" y="18"/>
              </a:cxn>
              <a:cxn ang="0">
                <a:pos x="25" y="18"/>
              </a:cxn>
              <a:cxn ang="0">
                <a:pos x="25" y="4"/>
              </a:cxn>
              <a:cxn ang="0">
                <a:pos x="21" y="0"/>
              </a:cxn>
              <a:cxn ang="0">
                <a:pos x="18" y="4"/>
              </a:cxn>
              <a:cxn ang="0">
                <a:pos x="18" y="18"/>
              </a:cxn>
              <a:cxn ang="0">
                <a:pos x="3" y="18"/>
              </a:cxn>
              <a:cxn ang="0">
                <a:pos x="0" y="22"/>
              </a:cxn>
              <a:cxn ang="0">
                <a:pos x="3" y="26"/>
              </a:cxn>
              <a:cxn ang="0">
                <a:pos x="18" y="26"/>
              </a:cxn>
              <a:cxn ang="0">
                <a:pos x="18" y="40"/>
              </a:cxn>
              <a:cxn ang="0">
                <a:pos x="21" y="44"/>
              </a:cxn>
              <a:cxn ang="0">
                <a:pos x="25" y="40"/>
              </a:cxn>
              <a:cxn ang="0">
                <a:pos x="25" y="26"/>
              </a:cxn>
              <a:cxn ang="0">
                <a:pos x="39" y="26"/>
              </a:cxn>
              <a:cxn ang="0">
                <a:pos x="43" y="22"/>
              </a:cxn>
              <a:cxn ang="0">
                <a:pos x="39" y="18"/>
              </a:cxn>
            </a:cxnLst>
            <a:pathLst>
              <a:path w="43" h="44">
                <a:moveTo>
                  <a:pt x="39" y="18"/>
                </a:moveTo>
                <a:cubicBezTo>
                  <a:pt x="25" y="18"/>
                  <a:pt x="25" y="18"/>
                  <a:pt x="25" y="18"/>
                </a:cubicBezTo>
                <a:cubicBezTo>
                  <a:pt x="25" y="4"/>
                  <a:pt x="25" y="4"/>
                  <a:pt x="25" y="4"/>
                </a:cubicBezTo>
                <a:cubicBezTo>
                  <a:pt x="25" y="2"/>
                  <a:pt x="23" y="0"/>
                  <a:pt x="21" y="0"/>
                </a:cubicBezTo>
                <a:cubicBezTo>
                  <a:pt x="19" y="0"/>
                  <a:pt x="18" y="2"/>
                  <a:pt x="18" y="4"/>
                </a:cubicBezTo>
                <a:cubicBezTo>
                  <a:pt x="18" y="18"/>
                  <a:pt x="18" y="18"/>
                  <a:pt x="18" y="18"/>
                </a:cubicBezTo>
                <a:cubicBezTo>
                  <a:pt x="3" y="18"/>
                  <a:pt x="3" y="18"/>
                  <a:pt x="3" y="18"/>
                </a:cubicBezTo>
                <a:cubicBezTo>
                  <a:pt x="1" y="18"/>
                  <a:pt x="0" y="20"/>
                  <a:pt x="0" y="22"/>
                </a:cubicBezTo>
                <a:cubicBezTo>
                  <a:pt x="0" y="24"/>
                  <a:pt x="1" y="26"/>
                  <a:pt x="3" y="26"/>
                </a:cubicBezTo>
                <a:cubicBezTo>
                  <a:pt x="18" y="26"/>
                  <a:pt x="18" y="26"/>
                  <a:pt x="18" y="26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2"/>
                  <a:pt x="19" y="44"/>
                  <a:pt x="21" y="44"/>
                </a:cubicBezTo>
                <a:cubicBezTo>
                  <a:pt x="23" y="44"/>
                  <a:pt x="25" y="42"/>
                  <a:pt x="25" y="40"/>
                </a:cubicBezTo>
                <a:cubicBezTo>
                  <a:pt x="25" y="26"/>
                  <a:pt x="25" y="26"/>
                  <a:pt x="25" y="26"/>
                </a:cubicBezTo>
                <a:cubicBezTo>
                  <a:pt x="39" y="26"/>
                  <a:pt x="39" y="26"/>
                  <a:pt x="39" y="26"/>
                </a:cubicBezTo>
                <a:cubicBezTo>
                  <a:pt x="41" y="26"/>
                  <a:pt x="43" y="24"/>
                  <a:pt x="43" y="22"/>
                </a:cubicBezTo>
                <a:cubicBezTo>
                  <a:pt x="43" y="20"/>
                  <a:pt x="41" y="18"/>
                  <a:pt x="39" y="18"/>
                </a:cubicBezTo>
              </a:path>
            </a:pathLst>
          </a:custGeom>
          <a:solidFill>
            <a:srgbClr val="FFFFFF"/>
          </a:solidFill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19459" name="MH_SubTitle_4"/>
          <p:cNvSpPr txBox="1"/>
          <p:nvPr/>
        </p:nvSpPr>
        <p:spPr>
          <a:xfrm>
            <a:off x="3500438" y="919163"/>
            <a:ext cx="1928812" cy="633412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 anchor="ctr"/>
          <a:p>
            <a:pPr>
              <a:lnSpc>
                <a:spcPct val="110000"/>
              </a:lnSpc>
            </a:pPr>
            <a:r>
              <a:rPr lang="zh-CN" altLang="en-US" sz="28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学习目标</a:t>
            </a:r>
            <a:endParaRPr lang="zh-CN" altLang="en-US" sz="28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" name="矩形 80"/>
          <p:cNvSpPr>
            <a:spLocks noChangeArrowheads="1"/>
          </p:cNvSpPr>
          <p:nvPr/>
        </p:nvSpPr>
        <p:spPr bwMode="auto">
          <a:xfrm>
            <a:off x="71438" y="71438"/>
            <a:ext cx="1217613" cy="4000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方正姚体" panose="02010601030101010101" pitchFamily="2" charset="-122"/>
                <a:cs typeface="+mn-cs"/>
              </a:rPr>
              <a:t>讲授新课</a:t>
            </a:r>
            <a:endParaRPr kumimoji="0" lang="zh-CN" altLang="en-US" sz="20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23554" name="组合 6147"/>
          <p:cNvGrpSpPr/>
          <p:nvPr/>
        </p:nvGrpSpPr>
        <p:grpSpPr>
          <a:xfrm>
            <a:off x="325438" y="246063"/>
            <a:ext cx="6073775" cy="822325"/>
            <a:chOff x="0" y="0"/>
            <a:chExt cx="9564" cy="1294"/>
          </a:xfrm>
        </p:grpSpPr>
        <p:sp>
          <p:nvSpPr>
            <p:cNvPr id="23555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6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3557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23558" name="文本框 6151"/>
            <p:cNvSpPr txBox="1"/>
            <p:nvPr/>
          </p:nvSpPr>
          <p:spPr>
            <a:xfrm>
              <a:off x="877" y="431"/>
              <a:ext cx="8687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必然事件、不可能事件和随机事件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23559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3560" name="圆角矩形 31"/>
          <p:cNvSpPr/>
          <p:nvPr/>
        </p:nvSpPr>
        <p:spPr>
          <a:xfrm>
            <a:off x="325438" y="1158875"/>
            <a:ext cx="1595437" cy="4699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互动探究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219075" y="1628775"/>
            <a:ext cx="7921625" cy="17700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活动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掷一枚质地均匀的骰子，骰子的六个面上分别刻有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1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6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的点数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.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请思考以下问题：掷一次骰子，在骰子向上的一面： 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7" name="图片 16" descr="t01750d8f4c0f0f6560.gif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52600" y="3468688"/>
            <a:ext cx="5518150" cy="2940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4577" name="Rectangle 5"/>
          <p:cNvSpPr/>
          <p:nvPr/>
        </p:nvSpPr>
        <p:spPr>
          <a:xfrm>
            <a:off x="633413" y="622300"/>
            <a:ext cx="44545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可能出现哪些点数？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8" name="Rectangle 6"/>
          <p:cNvSpPr/>
          <p:nvPr/>
        </p:nvSpPr>
        <p:spPr>
          <a:xfrm>
            <a:off x="633413" y="1625600"/>
            <a:ext cx="58769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出现的点数是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7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，可能发生吗？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Rectangle 7"/>
          <p:cNvSpPr/>
          <p:nvPr/>
        </p:nvSpPr>
        <p:spPr>
          <a:xfrm>
            <a:off x="615950" y="2657475"/>
            <a:ext cx="6232525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出现的点数大于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0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可能发生吗？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87450" y="1114425"/>
            <a:ext cx="64055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点，共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种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03575" y="2135188"/>
            <a:ext cx="19605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不可能发生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304" name="TextBox 18"/>
          <p:cNvSpPr txBox="1"/>
          <p:nvPr/>
        </p:nvSpPr>
        <p:spPr>
          <a:xfrm>
            <a:off x="6759575" y="2657475"/>
            <a:ext cx="2085975" cy="522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一定会发生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83" name="Rectangle 8"/>
          <p:cNvSpPr/>
          <p:nvPr/>
        </p:nvSpPr>
        <p:spPr>
          <a:xfrm>
            <a:off x="633413" y="3403600"/>
            <a:ext cx="605631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出现的点数是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可能发生吗？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20"/>
          <p:cNvSpPr txBox="1"/>
          <p:nvPr/>
        </p:nvSpPr>
        <p:spPr>
          <a:xfrm>
            <a:off x="2524125" y="4098925"/>
            <a:ext cx="4398963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可能发生，也可能不发生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2304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73060" name="文本框 173059"/>
          <p:cNvSpPr txBox="1"/>
          <p:nvPr/>
        </p:nvSpPr>
        <p:spPr>
          <a:xfrm>
            <a:off x="371475" y="639763"/>
            <a:ext cx="7845425" cy="1211263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lstStyle/>
          <a:p>
            <a:pPr marR="0" defTabSz="914400">
              <a:lnSpc>
                <a:spcPct val="13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活动</a:t>
            </a: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r>
              <a:rPr kumimoji="0" lang="zh-CN" altLang="en-US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：摸球游戏</a:t>
            </a:r>
            <a:endParaRPr kumimoji="0" lang="zh-CN" altLang="en-US" sz="2800" kern="1200" cap="none" spc="0" normalizeH="0" baseline="0" noProof="1">
              <a:solidFill>
                <a:schemeClr val="accent6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  <a:p>
            <a:pPr marR="0" defTabSz="914400">
              <a:lnSpc>
                <a:spcPct val="13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(1)</a:t>
            </a:r>
            <a:r>
              <a:rPr kumimoji="0" lang="zh-CN" altLang="en-US" sz="2800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小明从盒中任意摸出一球，一定能摸到红球吗？</a:t>
            </a:r>
            <a:endParaRPr kumimoji="0" lang="zh-CN" altLang="en-US" sz="2800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5602" name="图片 173060" descr="201"/>
          <p:cNvPicPr>
            <a:picLocks noChangeAspect="1"/>
          </p:cNvPicPr>
          <p:nvPr/>
        </p:nvPicPr>
        <p:blipFill>
          <a:blip r:embed="rId1"/>
          <a:srcRect r="59978" b="-6667"/>
          <a:stretch>
            <a:fillRect/>
          </a:stretch>
        </p:blipFill>
        <p:spPr>
          <a:xfrm>
            <a:off x="1801813" y="2012950"/>
            <a:ext cx="4154487" cy="4410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73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7649" name="图片 1751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970088" y="2201863"/>
            <a:ext cx="4911725" cy="4171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0" name="文本框 175109"/>
          <p:cNvSpPr txBox="1"/>
          <p:nvPr/>
        </p:nvSpPr>
        <p:spPr>
          <a:xfrm>
            <a:off x="547688" y="649288"/>
            <a:ext cx="62658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(2)</a:t>
            </a:r>
            <a:r>
              <a:rPr kumimoji="0" lang="zh-CN" altLang="en-US" sz="28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小麦从盒中摸出的球一定是白球吗？</a:t>
            </a:r>
            <a:endParaRPr kumimoji="0" lang="zh-CN" altLang="en-US" sz="2800" b="1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291" name="文本框 175110"/>
          <p:cNvSpPr txBox="1"/>
          <p:nvPr/>
        </p:nvSpPr>
        <p:spPr>
          <a:xfrm>
            <a:off x="547688" y="1463675"/>
            <a:ext cx="62658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(3)</a:t>
            </a:r>
            <a:r>
              <a:rPr kumimoji="0" lang="zh-CN" altLang="en-US" sz="28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小米从盒中摸出的球一定是红球吗？</a:t>
            </a:r>
            <a:endParaRPr kumimoji="0" lang="zh-CN" altLang="en-US" sz="2800" b="1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7" name="文本框 177155"/>
          <p:cNvSpPr txBox="1"/>
          <p:nvPr/>
        </p:nvSpPr>
        <p:spPr>
          <a:xfrm>
            <a:off x="450850" y="692150"/>
            <a:ext cx="7450138" cy="434975"/>
          </a:xfrm>
          <a:prstGeom prst="rect">
            <a:avLst/>
          </a:prstGeom>
          <a:noFill/>
          <a:ln w="9525">
            <a:noFill/>
          </a:ln>
        </p:spPr>
        <p:txBody>
          <a:bodyPr lIns="92075" tIns="46038" rIns="92075" bIns="46038">
            <a:spAutoFit/>
          </a:bodyPr>
          <a:lstStyle/>
          <a:p>
            <a:pPr marR="0" defTabSz="914400">
              <a:lnSpc>
                <a:spcPct val="80000"/>
              </a:lnSpc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kern="1200" cap="none" spc="0" normalizeH="0" baseline="0" noProof="1">
                <a:solidFill>
                  <a:schemeClr val="accent6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+mn-ea"/>
              </a:rPr>
              <a:t>(4)</a:t>
            </a:r>
            <a:r>
              <a:rPr kumimoji="0" lang="zh-CN" altLang="en-US" sz="2800" b="1" kern="1200" cap="none" spc="0" normalizeH="0" baseline="0" noProof="1"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三人每次都能摸到红球吗？</a:t>
            </a:r>
            <a:endParaRPr kumimoji="0" lang="zh-CN" altLang="en-US" sz="2800" b="1" kern="1200" cap="none" spc="0" normalizeH="0" baseline="0" noProof="1"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29698" name="图片 1771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47788" y="1212850"/>
            <a:ext cx="6118225" cy="4432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文本框 177157"/>
          <p:cNvSpPr txBox="1"/>
          <p:nvPr/>
        </p:nvSpPr>
        <p:spPr>
          <a:xfrm>
            <a:off x="6315075" y="5895975"/>
            <a:ext cx="2087563" cy="522288"/>
          </a:xfrm>
          <a:prstGeom prst="wedgeRectCallout">
            <a:avLst>
              <a:gd name="adj1" fmla="val -26365"/>
              <a:gd name="adj2" fmla="val -156812"/>
            </a:avLst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必然发生</a:t>
            </a:r>
            <a:endParaRPr kumimoji="0" lang="zh-CN" altLang="en-US" sz="2800" b="1" kern="1200" cap="none" spc="0" normalizeH="0" baseline="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" name="文本框 177158"/>
          <p:cNvSpPr txBox="1"/>
          <p:nvPr/>
        </p:nvSpPr>
        <p:spPr>
          <a:xfrm>
            <a:off x="3460750" y="5895975"/>
            <a:ext cx="2455863" cy="522288"/>
          </a:xfrm>
          <a:prstGeom prst="wedgeRectCallout">
            <a:avLst>
              <a:gd name="adj1" fmla="val -17821"/>
              <a:gd name="adj2" fmla="val -156752"/>
            </a:avLst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必然不会发生</a:t>
            </a:r>
            <a:endParaRPr kumimoji="0" lang="zh-CN" altLang="en-US" sz="2800" b="1" kern="1200" cap="none" spc="0" normalizeH="0" baseline="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" name="文本框 177159"/>
          <p:cNvSpPr txBox="1"/>
          <p:nvPr/>
        </p:nvSpPr>
        <p:spPr>
          <a:xfrm>
            <a:off x="760413" y="5465763"/>
            <a:ext cx="2376488" cy="952500"/>
          </a:xfrm>
          <a:prstGeom prst="wedgeRectCallout">
            <a:avLst>
              <a:gd name="adj1" fmla="val 7020"/>
              <a:gd name="adj2" fmla="val -77381"/>
            </a:avLst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</a:ln>
        </p:spPr>
        <p:txBody>
          <a:bodyPr>
            <a:spAutoFit/>
          </a:bodyPr>
          <a:lstStyle/>
          <a:p>
            <a:pPr marR="0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可能发生</a:t>
            </a:r>
            <a:r>
              <a:rPr kumimoji="0" lang="en-US" altLang="zh-CN" sz="2800" b="1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 </a:t>
            </a:r>
            <a:r>
              <a:rPr kumimoji="0" lang="zh-CN" altLang="en-US" sz="2800" b="1" kern="1200" cap="none" spc="0" normalizeH="0" baseline="0" noProof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也可能不发生</a:t>
            </a:r>
            <a:endParaRPr kumimoji="0" lang="zh-CN" altLang="en-US" sz="2800" b="1" kern="1200" cap="none" spc="0" normalizeH="0" baseline="0" noProof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ldLvl="0" animBg="1"/>
      <p:bldP spid="2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6385" name="矩形 128004"/>
          <p:cNvSpPr/>
          <p:nvPr/>
        </p:nvSpPr>
        <p:spPr>
          <a:xfrm>
            <a:off x="352425" y="606425"/>
            <a:ext cx="8201025" cy="1211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试分析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: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“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从如下一堆牌中任意抽一张牌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,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可以事先知道抽到红牌的发生情况”吗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?</a:t>
            </a:r>
            <a:endParaRPr kumimoji="0" lang="en-US" altLang="zh-CN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pic>
        <p:nvPicPr>
          <p:cNvPr id="128006" name="图片 128005" descr="扫描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26125" y="2297113"/>
            <a:ext cx="2620963" cy="21478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8007" name="图片 128006" descr="扫描2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4675" y="2297113"/>
            <a:ext cx="2438400" cy="2149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8008" name="图片 128007" descr="扫描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8175" y="2297113"/>
            <a:ext cx="2549525" cy="2151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8009" name="上箭头 128008"/>
          <p:cNvSpPr/>
          <p:nvPr/>
        </p:nvSpPr>
        <p:spPr>
          <a:xfrm>
            <a:off x="1408113" y="4564063"/>
            <a:ext cx="323850" cy="319087"/>
          </a:xfrm>
          <a:prstGeom prst="up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30000">
                <a:srgbClr val="66008F">
                  <a:alpha val="100000"/>
                </a:srgbClr>
              </a:gs>
              <a:gs pos="64999">
                <a:srgbClr val="BA0066">
                  <a:alpha val="100000"/>
                </a:srgbClr>
              </a:gs>
              <a:gs pos="89999">
                <a:srgbClr val="FF0000">
                  <a:alpha val="100000"/>
                </a:srgbClr>
              </a:gs>
              <a:gs pos="100000">
                <a:srgbClr val="FF82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0" name="上箭头 128009"/>
          <p:cNvSpPr/>
          <p:nvPr/>
        </p:nvSpPr>
        <p:spPr>
          <a:xfrm>
            <a:off x="4354513" y="4562475"/>
            <a:ext cx="323850" cy="320675"/>
          </a:xfrm>
          <a:prstGeom prst="up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30000">
                <a:srgbClr val="66008F">
                  <a:alpha val="100000"/>
                </a:srgbClr>
              </a:gs>
              <a:gs pos="64999">
                <a:srgbClr val="BA0066">
                  <a:alpha val="100000"/>
                </a:srgbClr>
              </a:gs>
              <a:gs pos="89999">
                <a:srgbClr val="FF0000">
                  <a:alpha val="100000"/>
                </a:srgbClr>
              </a:gs>
              <a:gs pos="100000">
                <a:srgbClr val="FF82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1" name="上箭头 128010"/>
          <p:cNvSpPr/>
          <p:nvPr/>
        </p:nvSpPr>
        <p:spPr>
          <a:xfrm>
            <a:off x="6716713" y="4606925"/>
            <a:ext cx="323850" cy="276225"/>
          </a:xfrm>
          <a:prstGeom prst="up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000082">
                  <a:alpha val="100000"/>
                </a:srgbClr>
              </a:gs>
              <a:gs pos="30000">
                <a:srgbClr val="66008F">
                  <a:alpha val="100000"/>
                </a:srgbClr>
              </a:gs>
              <a:gs pos="64999">
                <a:srgbClr val="BA0066">
                  <a:alpha val="100000"/>
                </a:srgbClr>
              </a:gs>
              <a:gs pos="89999">
                <a:srgbClr val="FF0000">
                  <a:alpha val="100000"/>
                </a:srgbClr>
              </a:gs>
              <a:gs pos="100000">
                <a:srgbClr val="FF8200">
                  <a:alpha val="100000"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en-US" sz="1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8012" name="文本框 128011"/>
          <p:cNvSpPr txBox="1"/>
          <p:nvPr/>
        </p:nvSpPr>
        <p:spPr>
          <a:xfrm>
            <a:off x="5938838" y="5067300"/>
            <a:ext cx="2708275" cy="952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可能发生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,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也可能不发生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8013" name="文本框 128012"/>
          <p:cNvSpPr txBox="1"/>
          <p:nvPr/>
        </p:nvSpPr>
        <p:spPr>
          <a:xfrm>
            <a:off x="574675" y="5067300"/>
            <a:ext cx="24384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一定会发生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8014" name="文本框 128013"/>
          <p:cNvSpPr txBox="1"/>
          <p:nvPr/>
        </p:nvSpPr>
        <p:spPr>
          <a:xfrm>
            <a:off x="3124200" y="5067300"/>
            <a:ext cx="2667000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一定不会发生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80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80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8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8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28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8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28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28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8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12" grpId="0"/>
      <p:bldP spid="128013" grpId="0"/>
      <p:bldP spid="1280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6" name="Text Box 7"/>
          <p:cNvSpPr txBox="1"/>
          <p:nvPr/>
        </p:nvSpPr>
        <p:spPr>
          <a:xfrm>
            <a:off x="450850" y="2508250"/>
            <a:ext cx="7848600" cy="650875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一定不会发生的事件叫作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不可能事件.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 Box 7"/>
          <p:cNvSpPr txBox="1"/>
          <p:nvPr/>
        </p:nvSpPr>
        <p:spPr>
          <a:xfrm>
            <a:off x="450850" y="1214438"/>
            <a:ext cx="7907338" cy="1211262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在一定条件下，事先知道其一定会发生的事件叫作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必然事件.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Text Box 7"/>
          <p:cNvSpPr txBox="1"/>
          <p:nvPr/>
        </p:nvSpPr>
        <p:spPr>
          <a:xfrm>
            <a:off x="450850" y="3314700"/>
            <a:ext cx="7907338" cy="1209675"/>
          </a:xfrm>
          <a:prstGeom prst="rect">
            <a:avLst/>
          </a:prstGeom>
          <a:noFill/>
          <a:ln w="25400" cap="flat" cmpd="sng">
            <a:solidFill>
              <a:srgbClr val="0000FF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无法确定在一次试验中会不会发生的事件叫作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随机事件.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2" name="圆角矩形 31"/>
          <p:cNvSpPr/>
          <p:nvPr/>
        </p:nvSpPr>
        <p:spPr>
          <a:xfrm>
            <a:off x="388938" y="601663"/>
            <a:ext cx="1595437" cy="46990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概念学习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31850" y="4678363"/>
            <a:ext cx="17065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不可能事件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Box 20"/>
          <p:cNvSpPr txBox="1"/>
          <p:nvPr/>
        </p:nvSpPr>
        <p:spPr>
          <a:xfrm>
            <a:off x="984250" y="5492750"/>
            <a:ext cx="1401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必然事件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右大括号 4"/>
          <p:cNvSpPr/>
          <p:nvPr/>
        </p:nvSpPr>
        <p:spPr>
          <a:xfrm>
            <a:off x="2614613" y="4968875"/>
            <a:ext cx="263525" cy="792163"/>
          </a:xfrm>
          <a:prstGeom prst="rightBrace">
            <a:avLst>
              <a:gd name="adj1" fmla="val 8155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TextBox 20"/>
          <p:cNvSpPr txBox="1"/>
          <p:nvPr/>
        </p:nvSpPr>
        <p:spPr>
          <a:xfrm>
            <a:off x="3025775" y="5135563"/>
            <a:ext cx="17065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确定性事件</a:t>
            </a:r>
            <a:endParaRPr lang="zh-CN" altLang="en-US" sz="24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181350" y="5951538"/>
            <a:ext cx="14017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随机事件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右大括号 7"/>
          <p:cNvSpPr/>
          <p:nvPr/>
        </p:nvSpPr>
        <p:spPr>
          <a:xfrm>
            <a:off x="4738688" y="5438775"/>
            <a:ext cx="263525" cy="792163"/>
          </a:xfrm>
          <a:prstGeom prst="rightBrace">
            <a:avLst>
              <a:gd name="adj1" fmla="val 8155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013325" y="5594350"/>
            <a:ext cx="7921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事件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0" name="组合 11"/>
          <p:cNvGrpSpPr/>
          <p:nvPr/>
        </p:nvGrpSpPr>
        <p:grpSpPr>
          <a:xfrm>
            <a:off x="5926138" y="4949825"/>
            <a:ext cx="2936875" cy="1281113"/>
            <a:chOff x="9694" y="5082"/>
            <a:chExt cx="4626" cy="2018"/>
          </a:xfrm>
        </p:grpSpPr>
        <p:sp>
          <p:nvSpPr>
            <p:cNvPr id="32781" name="云形标注 10"/>
            <p:cNvSpPr/>
            <p:nvPr/>
          </p:nvSpPr>
          <p:spPr>
            <a:xfrm>
              <a:off x="9694" y="5082"/>
              <a:ext cx="4626" cy="2019"/>
            </a:xfrm>
            <a:prstGeom prst="cloudCallout">
              <a:avLst>
                <a:gd name="adj1" fmla="val -54949"/>
                <a:gd name="adj2" fmla="val 18741"/>
              </a:avLst>
            </a:prstGeom>
            <a:solidFill>
              <a:srgbClr val="D6F5F5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t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32782" name="文本框 9"/>
            <p:cNvSpPr txBox="1"/>
            <p:nvPr/>
          </p:nvSpPr>
          <p:spPr>
            <a:xfrm>
              <a:off x="10002" y="5436"/>
              <a:ext cx="4010" cy="129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一般用大写字母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zh-CN" altLang="en-US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，···表示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endPara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bldLvl="0" animBg="1"/>
      <p:bldP spid="2" grpId="0" bldLvl="0" animBg="1"/>
      <p:bldP spid="3" grpId="0" bldLvl="0" animBg="1"/>
      <p:bldP spid="21" grpId="0"/>
      <p:bldP spid="4" grpId="0"/>
      <p:bldP spid="5" grpId="0" bldLvl="0" animBg="1"/>
      <p:bldP spid="6" grpId="0"/>
      <p:bldP spid="7" grpId="0"/>
      <p:bldP spid="8" grpId="0" bldLvl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4817" name="圆角矩形 31"/>
          <p:cNvSpPr/>
          <p:nvPr/>
        </p:nvSpPr>
        <p:spPr>
          <a:xfrm>
            <a:off x="276225" y="642938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典例精析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818" name="TextBox 6"/>
          <p:cNvSpPr txBox="1"/>
          <p:nvPr/>
        </p:nvSpPr>
        <p:spPr>
          <a:xfrm>
            <a:off x="276225" y="1241425"/>
            <a:ext cx="8582025" cy="1211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zh-CN" altLang="en-US" sz="2800" b="1" dirty="0">
                <a:solidFill>
                  <a:srgbClr val="00808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判断下列事件是必然事件、不可能事件还是随机事件：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文本框 1"/>
          <p:cNvSpPr txBox="1"/>
          <p:nvPr/>
        </p:nvSpPr>
        <p:spPr>
          <a:xfrm>
            <a:off x="438150" y="2597150"/>
            <a:ext cx="601980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(1)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乘公交车到十字路口，遇到红灯；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4820" name="文本框 2"/>
          <p:cNvSpPr txBox="1"/>
          <p:nvPr/>
        </p:nvSpPr>
        <p:spPr>
          <a:xfrm>
            <a:off x="438150" y="3311525"/>
            <a:ext cx="5308600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(2)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把铁块扔进水中，铁块浮起；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4821" name="文本框 3"/>
          <p:cNvSpPr txBox="1"/>
          <p:nvPr/>
        </p:nvSpPr>
        <p:spPr>
          <a:xfrm>
            <a:off x="452438" y="4027488"/>
            <a:ext cx="7086600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(3)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任选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人，至少有两人的出生月份相同；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4822" name="文本框 4"/>
          <p:cNvSpPr txBox="1"/>
          <p:nvPr/>
        </p:nvSpPr>
        <p:spPr>
          <a:xfrm>
            <a:off x="452438" y="5072063"/>
            <a:ext cx="8053387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(4)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从上海到北京的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 314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次动车明天正点到达北京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46750" y="3311525"/>
            <a:ext cx="1960563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不可能事件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02350" y="4548188"/>
            <a:ext cx="16049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必然事件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94438" y="2597150"/>
            <a:ext cx="16049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随机事件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TextBox 21"/>
          <p:cNvSpPr txBox="1"/>
          <p:nvPr/>
        </p:nvSpPr>
        <p:spPr>
          <a:xfrm>
            <a:off x="6208713" y="5592763"/>
            <a:ext cx="16049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随机事件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6865" name="矩形 171009"/>
          <p:cNvSpPr/>
          <p:nvPr/>
        </p:nvSpPr>
        <p:spPr>
          <a:xfrm>
            <a:off x="122238" y="814388"/>
            <a:ext cx="8991600" cy="5688012"/>
          </a:xfrm>
          <a:prstGeom prst="rect">
            <a:avLst/>
          </a:prstGeom>
          <a:noFill/>
          <a:ln w="38100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2018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日      晴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早上，我迟到了。于是就急忙去学校上学，可是在楼梯上遇到了班主任，她批评了我一顿。我想我真不走运，她经常在办公室的啊，今天我真倒霉。我明天不能再迟到了，不然明天早上我将在楼梯上遇到班主任。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中午放学回家，我看了一场篮球赛，我想长大后我会比姚明还高，我将长到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100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米高。看完比赛后，我又回到学校上学。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下午放学后，我开始写作业。今天作业太多了，我不停的写啊，一直写到太阳从西边落下。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1019" name="椭圆 171018"/>
          <p:cNvSpPr/>
          <p:nvPr/>
        </p:nvSpPr>
        <p:spPr>
          <a:xfrm>
            <a:off x="49213" y="1957388"/>
            <a:ext cx="3776662" cy="609600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20" name="椭圆 171019"/>
          <p:cNvSpPr/>
          <p:nvPr/>
        </p:nvSpPr>
        <p:spPr>
          <a:xfrm>
            <a:off x="2700338" y="4210050"/>
            <a:ext cx="2895600" cy="698500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21" name="椭圆 171020"/>
          <p:cNvSpPr/>
          <p:nvPr/>
        </p:nvSpPr>
        <p:spPr>
          <a:xfrm>
            <a:off x="3055938" y="5892800"/>
            <a:ext cx="3124200" cy="609600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1022" name="椭圆 171021"/>
          <p:cNvSpPr/>
          <p:nvPr/>
        </p:nvSpPr>
        <p:spPr>
          <a:xfrm>
            <a:off x="2700338" y="3059113"/>
            <a:ext cx="5541962" cy="609600"/>
          </a:xfrm>
          <a:prstGeom prst="ellipse">
            <a:avLst/>
          </a:prstGeom>
          <a:noFill/>
          <a:ln w="508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6870" name="圆角矩形 31"/>
          <p:cNvSpPr/>
          <p:nvPr/>
        </p:nvSpPr>
        <p:spPr>
          <a:xfrm>
            <a:off x="276225" y="579438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分析日记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1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4340225" y="1758950"/>
            <a:ext cx="4419600" cy="2281238"/>
            <a:chOff x="2976" y="595"/>
            <a:chExt cx="2784" cy="1437"/>
          </a:xfrm>
        </p:grpSpPr>
        <p:pic>
          <p:nvPicPr>
            <p:cNvPr id="37890" name="Picture 3" descr="EARTH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674" y="595"/>
              <a:ext cx="998" cy="99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7891" name="Text Box 4"/>
            <p:cNvSpPr txBox="1"/>
            <p:nvPr/>
          </p:nvSpPr>
          <p:spPr>
            <a:xfrm>
              <a:off x="2976" y="1703"/>
              <a:ext cx="27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②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明天，地球还会转动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523875" y="4124325"/>
            <a:ext cx="4114800" cy="2178050"/>
            <a:chOff x="567" y="1979"/>
            <a:chExt cx="2592" cy="1372"/>
          </a:xfrm>
        </p:grpSpPr>
        <p:sp>
          <p:nvSpPr>
            <p:cNvPr id="37893" name="Text Box 6"/>
            <p:cNvSpPr txBox="1"/>
            <p:nvPr/>
          </p:nvSpPr>
          <p:spPr>
            <a:xfrm>
              <a:off x="567" y="3022"/>
              <a:ext cx="259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③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煮熟的鸭子，飞了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7894" name="Picture 7" descr="烤鸭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5" y="1979"/>
              <a:ext cx="1497" cy="985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4" name="Group 8"/>
          <p:cNvGrpSpPr/>
          <p:nvPr/>
        </p:nvGrpSpPr>
        <p:grpSpPr>
          <a:xfrm>
            <a:off x="4340225" y="4197350"/>
            <a:ext cx="4427538" cy="2106613"/>
            <a:chOff x="2971" y="2024"/>
            <a:chExt cx="2789" cy="1327"/>
          </a:xfrm>
        </p:grpSpPr>
        <p:sp>
          <p:nvSpPr>
            <p:cNvPr id="37896" name="Text Box 9"/>
            <p:cNvSpPr txBox="1"/>
            <p:nvPr/>
          </p:nvSpPr>
          <p:spPr>
            <a:xfrm>
              <a:off x="2971" y="3022"/>
              <a:ext cx="2789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④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在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0</a:t>
              </a:r>
              <a:r>
                <a:rPr lang="en-US" altLang="zh-CN" sz="2800" baseline="44000" dirty="0">
                  <a:latin typeface="黑体" panose="02010609060101010101" pitchFamily="49" charset="-122"/>
                  <a:ea typeface="黑体" panose="02010609060101010101" pitchFamily="49" charset="-122"/>
                </a:rPr>
                <a:t>0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下，这些雪融化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7897" name="Picture 10" descr="雪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15" y="2024"/>
              <a:ext cx="1317" cy="98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7898" name="Rectangle 11"/>
          <p:cNvSpPr/>
          <p:nvPr/>
        </p:nvSpPr>
        <p:spPr>
          <a:xfrm>
            <a:off x="287338" y="1047750"/>
            <a:ext cx="8569325" cy="520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下列现象哪些是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必然发生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的，哪些是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不可能发生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的？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5" name="Group 12"/>
          <p:cNvGrpSpPr/>
          <p:nvPr/>
        </p:nvGrpSpPr>
        <p:grpSpPr>
          <a:xfrm>
            <a:off x="433388" y="1568450"/>
            <a:ext cx="3625850" cy="2471738"/>
            <a:chOff x="476" y="524"/>
            <a:chExt cx="2284" cy="1557"/>
          </a:xfrm>
        </p:grpSpPr>
        <p:sp>
          <p:nvSpPr>
            <p:cNvPr id="37900" name="Rectangle 13"/>
            <p:cNvSpPr/>
            <p:nvPr/>
          </p:nvSpPr>
          <p:spPr>
            <a:xfrm>
              <a:off x="476" y="1752"/>
              <a:ext cx="2284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①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木柴燃烧</a:t>
              </a:r>
              <a:r>
                <a:rPr lang="en-US" altLang="zh-CN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,</a:t>
              </a:r>
              <a:r>
                <a:rPr lang="zh-CN" altLang="en-US" sz="2800" dirty="0">
                  <a:latin typeface="黑体" panose="02010609060101010101" pitchFamily="49" charset="-122"/>
                  <a:ea typeface="黑体" panose="02010609060101010101" pitchFamily="49" charset="-122"/>
                </a:rPr>
                <a:t>产生热量</a:t>
              </a:r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pic>
          <p:nvPicPr>
            <p:cNvPr id="37901" name="Picture 14" descr="ZQ_00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38" y="524"/>
              <a:ext cx="960" cy="1237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7902" name="圆角矩形 31"/>
          <p:cNvSpPr/>
          <p:nvPr/>
        </p:nvSpPr>
        <p:spPr>
          <a:xfrm>
            <a:off x="287338" y="534988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练一练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2"/>
          <p:cNvGrpSpPr/>
          <p:nvPr/>
        </p:nvGrpSpPr>
        <p:grpSpPr>
          <a:xfrm>
            <a:off x="682625" y="933450"/>
            <a:ext cx="4032250" cy="2497138"/>
            <a:chOff x="884" y="799"/>
            <a:chExt cx="4014" cy="3145"/>
          </a:xfrm>
        </p:grpSpPr>
        <p:graphicFrame>
          <p:nvGraphicFramePr>
            <p:cNvPr id="39938" name="Object 3"/>
            <p:cNvGraphicFramePr>
              <a:graphicFrameLocks noChangeAspect="1"/>
            </p:cNvGraphicFramePr>
            <p:nvPr/>
          </p:nvGraphicFramePr>
          <p:xfrm>
            <a:off x="884" y="799"/>
            <a:ext cx="3085" cy="25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1" imgW="4495800" imgH="3495675" progId="Paint.Picture">
                    <p:embed/>
                  </p:oleObj>
                </mc:Choice>
                <mc:Fallback>
                  <p:oleObj name="" r:id="rId1" imgW="4495800" imgH="3495675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884" y="799"/>
                          <a:ext cx="3085" cy="25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39" name="Text Box 4"/>
            <p:cNvSpPr txBox="1"/>
            <p:nvPr/>
          </p:nvSpPr>
          <p:spPr>
            <a:xfrm>
              <a:off x="3858" y="799"/>
              <a:ext cx="1040" cy="3145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只要功夫深，铁杵磨成针</a:t>
              </a:r>
              <a:r>
                <a:rPr lang="en-US" altLang="zh-CN" sz="2800" dirty="0">
                  <a:solidFill>
                    <a:schemeClr val="tx2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.</a:t>
              </a:r>
              <a:endParaRPr lang="en-US" altLang="zh-CN" sz="2800" dirty="0">
                <a:solidFill>
                  <a:schemeClr val="tx2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3" name="Group 5"/>
          <p:cNvGrpSpPr/>
          <p:nvPr/>
        </p:nvGrpSpPr>
        <p:grpSpPr>
          <a:xfrm>
            <a:off x="684213" y="3429000"/>
            <a:ext cx="3097212" cy="2700338"/>
            <a:chOff x="1020" y="572"/>
            <a:chExt cx="3765" cy="3314"/>
          </a:xfrm>
        </p:grpSpPr>
        <p:graphicFrame>
          <p:nvGraphicFramePr>
            <p:cNvPr id="39941" name="Object 6"/>
            <p:cNvGraphicFramePr>
              <a:graphicFrameLocks noChangeAspect="1"/>
            </p:cNvGraphicFramePr>
            <p:nvPr/>
          </p:nvGraphicFramePr>
          <p:xfrm>
            <a:off x="1020" y="572"/>
            <a:ext cx="3765" cy="235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3" imgW="3295650" imgH="2714625" progId="Paint.Picture">
                    <p:embed/>
                  </p:oleObj>
                </mc:Choice>
                <mc:Fallback>
                  <p:oleObj name="" r:id="rId3" imgW="3295650" imgH="2714625" progId="Paint.Picture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1020" y="572"/>
                          <a:ext cx="3765" cy="235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42" name="Text Box 7"/>
            <p:cNvSpPr txBox="1"/>
            <p:nvPr/>
          </p:nvSpPr>
          <p:spPr>
            <a:xfrm>
              <a:off x="1473" y="3249"/>
              <a:ext cx="3086" cy="63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 eaLnBrk="0" hangingPunct="0"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FF00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“</a:t>
              </a: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拔苗助长”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</p:grpSp>
      <p:grpSp>
        <p:nvGrpSpPr>
          <p:cNvPr id="4" name="Group 8"/>
          <p:cNvGrpSpPr/>
          <p:nvPr/>
        </p:nvGrpSpPr>
        <p:grpSpPr>
          <a:xfrm>
            <a:off x="5376863" y="795338"/>
            <a:ext cx="3384550" cy="2844800"/>
            <a:chOff x="930" y="527"/>
            <a:chExt cx="4264" cy="4417"/>
          </a:xfrm>
        </p:grpSpPr>
        <p:sp>
          <p:nvSpPr>
            <p:cNvPr id="39944" name="Text Box 9"/>
            <p:cNvSpPr txBox="1"/>
            <p:nvPr/>
          </p:nvSpPr>
          <p:spPr>
            <a:xfrm>
              <a:off x="930" y="3475"/>
              <a:ext cx="4264" cy="146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 dirty="0">
                  <a:solidFill>
                    <a:srgbClr val="FF0000"/>
                  </a:solidFill>
                  <a:latin typeface="Arial" panose="020B0604020202020204" pitchFamily="34" charset="0"/>
                  <a:ea typeface="隶书" panose="02010509060101010101" pitchFamily="49" charset="-122"/>
                </a:rPr>
                <a:t>跳高运动员最终要落到地面上。</a:t>
              </a:r>
              <a:endPara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隶书" panose="02010509060101010101" pitchFamily="49" charset="-122"/>
              </a:endParaRPr>
            </a:p>
          </p:txBody>
        </p:sp>
        <p:pic>
          <p:nvPicPr>
            <p:cNvPr id="39945" name="Picture 10" descr="u=3509297904,1396028816&amp;gp=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930" y="527"/>
              <a:ext cx="3992" cy="2948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9227" name="Picture 11" descr="2005825161433633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76863" y="3679825"/>
            <a:ext cx="2449512" cy="24495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0961" name="组合 6147"/>
          <p:cNvGrpSpPr/>
          <p:nvPr/>
        </p:nvGrpSpPr>
        <p:grpSpPr>
          <a:xfrm>
            <a:off x="325438" y="246063"/>
            <a:ext cx="4651375" cy="836612"/>
            <a:chOff x="0" y="0"/>
            <a:chExt cx="7325" cy="1316"/>
          </a:xfrm>
        </p:grpSpPr>
        <p:sp>
          <p:nvSpPr>
            <p:cNvPr id="4096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/>
              <a:ahLst/>
              <a:cxnLst>
                <a:cxn ang="0">
                  <a:pos x="0" y="1872208"/>
                </a:cxn>
                <a:cxn ang="0">
                  <a:pos x="2520280" y="1872208"/>
                </a:cxn>
                <a:cxn ang="0">
                  <a:pos x="0" y="1872208"/>
                </a:cxn>
                <a:cxn ang="0">
                  <a:pos x="0" y="0"/>
                </a:cxn>
                <a:cxn ang="0">
                  <a:pos x="916" y="0"/>
                </a:cxn>
                <a:cxn ang="0">
                  <a:pos x="0" y="0"/>
                </a:cxn>
              </a:cxnLst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6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59827" y="0"/>
                </a:cxn>
                <a:cxn ang="0">
                  <a:pos x="459827" y="236483"/>
                </a:cxn>
                <a:cxn ang="0">
                  <a:pos x="696310" y="236483"/>
                </a:cxn>
                <a:cxn ang="0">
                  <a:pos x="696310" y="696310"/>
                </a:cxn>
                <a:cxn ang="0">
                  <a:pos x="0" y="696310"/>
                </a:cxn>
                <a:cxn ang="0">
                  <a:pos x="0" y="0"/>
                </a:cxn>
              </a:cxnLst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/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4096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p>
              <a:pPr algn="ctr"/>
              <a:endParaRPr lang="zh-CN" altLang="en-US" sz="4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40965" name="文本框 6151"/>
            <p:cNvSpPr txBox="1"/>
            <p:nvPr/>
          </p:nvSpPr>
          <p:spPr>
            <a:xfrm>
              <a:off x="877" y="431"/>
              <a:ext cx="6448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anose="02010600030101010101" pitchFamily="2" charset="-122"/>
                </a:rPr>
                <a:t>随机事件的可能性的大小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endParaRPr>
            </a:p>
          </p:txBody>
        </p:sp>
        <p:sp>
          <p:nvSpPr>
            <p:cNvPr id="40966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p>
              <a:r>
                <a:rPr lang="zh-CN" altLang="en-US" sz="2800" dirty="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14" name="Rectangle 4"/>
          <p:cNvSpPr/>
          <p:nvPr/>
        </p:nvSpPr>
        <p:spPr>
          <a:xfrm>
            <a:off x="325438" y="1793875"/>
            <a:ext cx="8207375" cy="17700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袋中装有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个黑球，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个白球，这些球的形状、大小、质地等完全相同，在看不到球的条件下，随机地从袋子中摸出一个球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5"/>
          <p:cNvSpPr txBox="1"/>
          <p:nvPr/>
        </p:nvSpPr>
        <p:spPr>
          <a:xfrm>
            <a:off x="228600" y="3563938"/>
            <a:ext cx="6624638" cy="5222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这个球是白球还是黑球？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Text Box 6"/>
          <p:cNvSpPr txBox="1"/>
          <p:nvPr/>
        </p:nvSpPr>
        <p:spPr>
          <a:xfrm>
            <a:off x="325438" y="4622800"/>
            <a:ext cx="7705725" cy="12112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如果两种球都有可能被摸出，那么摸出黑球和摸出白球的可能性一样大吗？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Text Box 8"/>
          <p:cNvSpPr txBox="1"/>
          <p:nvPr/>
        </p:nvSpPr>
        <p:spPr>
          <a:xfrm>
            <a:off x="1049338" y="4100513"/>
            <a:ext cx="4983162" cy="522287"/>
          </a:xfrm>
          <a:prstGeom prst="rect">
            <a:avLst/>
          </a:prstGeom>
          <a:noFill/>
          <a:ln w="12700">
            <a:noFill/>
          </a:ln>
          <a:effectLst>
            <a:outerShdw dist="35921" dir="2699999" sy="50000" kx="2205160" algn="bl" rotWithShape="0">
              <a:srgbClr val="C0C0C0">
                <a:alpha val="79999"/>
              </a:srgbClr>
            </a:outerShdw>
          </a:effectLst>
        </p:spPr>
        <p:txBody>
          <a:bodyPr wrap="none" anchor="t">
            <a:spAutoFit/>
          </a:bodyPr>
          <a:p>
            <a:pPr defTabSz="914400"/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答：可能是白球也可能是黑球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9"/>
          <p:cNvSpPr txBox="1"/>
          <p:nvPr/>
        </p:nvSpPr>
        <p:spPr>
          <a:xfrm>
            <a:off x="1112838" y="5834063"/>
            <a:ext cx="4271962" cy="522287"/>
          </a:xfrm>
          <a:prstGeom prst="rect">
            <a:avLst/>
          </a:prstGeom>
          <a:noFill/>
          <a:ln w="12700">
            <a:noFill/>
          </a:ln>
          <a:effectLst>
            <a:outerShdw dist="35921" dir="2699999" sy="50000" kx="2205160" algn="bl" rotWithShape="0">
              <a:srgbClr val="C0C0C0">
                <a:alpha val="79999"/>
              </a:srgbClr>
            </a:outerShdw>
          </a:effectLst>
        </p:spPr>
        <p:txBody>
          <a:bodyPr wrap="none" anchor="t">
            <a:spAutoFit/>
          </a:bodyPr>
          <a:p>
            <a:pPr defTabSz="914400"/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答：摸出黑球的可能性大</a:t>
            </a:r>
            <a:r>
              <a:rPr lang="en-US" altLang="zh-CN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72" name="圆角矩形 31"/>
          <p:cNvSpPr/>
          <p:nvPr/>
        </p:nvSpPr>
        <p:spPr>
          <a:xfrm>
            <a:off x="325438" y="1281113"/>
            <a:ext cx="176212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合作探究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 bldLvl="0" animBg="1"/>
      <p:bldP spid="1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2" name="Text Box 19"/>
          <p:cNvSpPr>
            <a:spLocks noChangeArrowheads="1"/>
          </p:cNvSpPr>
          <p:nvPr/>
        </p:nvSpPr>
        <p:spPr bwMode="auto">
          <a:xfrm>
            <a:off x="431800" y="3571875"/>
            <a:ext cx="7989888" cy="2330450"/>
          </a:xfrm>
          <a:prstGeom prst="rect">
            <a:avLst/>
          </a:prstGeom>
          <a:noFill/>
          <a:ln w="28575" cmpd="sng">
            <a:solidFill>
              <a:schemeClr val="accent6">
                <a:lumMod val="75000"/>
              </a:schemeClr>
            </a:solidFill>
            <a:prstDash val="sysDash"/>
            <a:miter lim="800000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方正姚体" panose="02010601030101010101" pitchFamily="2" charset="-122"/>
              </a:rPr>
              <a:t>【结论】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楷体_GB2312" pitchFamily="49" charset="-122"/>
              </a:rPr>
              <a:t>由于两种球的数量不等，所以“摸出黑球”和“摸出白球”的可能性的大小是不一样的，且“摸出黑球”的可能性大于“摸出白球”的可能性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楷体_GB2312" pitchFamily="49" charset="-122"/>
              </a:rPr>
              <a:t>.</a:t>
            </a:r>
            <a:endParaRPr kumimoji="0" lang="en-US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楷体_GB2312" pitchFamily="49" charset="-122"/>
            </a:endParaRPr>
          </a:p>
        </p:txBody>
      </p:sp>
      <p:graphicFrame>
        <p:nvGraphicFramePr>
          <p:cNvPr id="13" name="Group 4"/>
          <p:cNvGraphicFramePr>
            <a:graphicFrameLocks noGrp="1"/>
          </p:cNvGraphicFramePr>
          <p:nvPr/>
        </p:nvGraphicFramePr>
        <p:xfrm>
          <a:off x="1104900" y="1052513"/>
          <a:ext cx="6645275" cy="1214438"/>
        </p:xfrm>
        <a:graphic>
          <a:graphicData uri="http://schemas.openxmlformats.org/drawingml/2006/table">
            <a:tbl>
              <a:tblPr/>
              <a:tblGrid>
                <a:gridCol w="2214563"/>
                <a:gridCol w="2214562"/>
                <a:gridCol w="2216150"/>
              </a:tblGrid>
              <a:tr h="6064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球的颜色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        黑  球</a:t>
                      </a:r>
                      <a:endParaRPr kumimoji="0" lang="zh-CN" alt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         白  球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60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zh-CN" alt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    </a:t>
                      </a: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sym typeface="宋体" panose="02010600030101010101" pitchFamily="2" charset="-122"/>
                        </a:rPr>
                        <a:t>摸取次数</a:t>
                      </a:r>
                      <a:endParaRPr>
                        <a:latin typeface="Times New Roman" panose="02020603050405020304" pitchFamily="18" charset="0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Calibri" panose="020F0502020204030204" pitchFamily="34" charset="0"/>
                          <a:sym typeface="Calibri" panose="020F0502020204030204" pitchFamily="34" charset="0"/>
                        </a:rPr>
                        <a:t>          </a:t>
                      </a:r>
                      <a:endParaRPr kumimoji="0" lang="en-US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cs typeface="Calibri" panose="020F0502020204030204" pitchFamily="34" charset="0"/>
                        <a:sym typeface="Calibri" panose="020F050202020403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</a:pPr>
                      <a:endParaRPr kumimoji="0" lang="zh-CN" altLang="zh-CN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黑体" panose="02010609060101010101" pitchFamily="49" charset="-122"/>
                        <a:sym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4" name="TextBox 21"/>
          <p:cNvSpPr/>
          <p:nvPr/>
        </p:nvSpPr>
        <p:spPr>
          <a:xfrm>
            <a:off x="4319588" y="1695450"/>
            <a:ext cx="357187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5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 pitchFamily="34" charset="0"/>
            </a:endParaRPr>
          </a:p>
        </p:txBody>
      </p:sp>
      <p:sp>
        <p:nvSpPr>
          <p:cNvPr id="15" name="TextBox 22"/>
          <p:cNvSpPr/>
          <p:nvPr/>
        </p:nvSpPr>
        <p:spPr>
          <a:xfrm>
            <a:off x="6462713" y="1695450"/>
            <a:ext cx="357187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3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4" grpId="0" bldLvl="0"/>
      <p:bldP spid="15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3009" name="TextBox 11"/>
          <p:cNvSpPr txBox="1"/>
          <p:nvPr/>
        </p:nvSpPr>
        <p:spPr>
          <a:xfrm>
            <a:off x="357188" y="928688"/>
            <a:ext cx="8280400" cy="20304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2699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想一想：</a:t>
            </a:r>
            <a:endParaRPr lang="zh-CN" altLang="en-US" sz="2800" dirty="0">
              <a:solidFill>
                <a:srgbClr val="2699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能否通过改变袋子中某种颜色的球的数量，使“摸出黑球”和“摸出白球”的可能性大小相同？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Box 14"/>
          <p:cNvSpPr/>
          <p:nvPr/>
        </p:nvSpPr>
        <p:spPr>
          <a:xfrm>
            <a:off x="357188" y="3321050"/>
            <a:ext cx="8501062" cy="13843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答：可以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例如：白球个数不变，拿出两个黑球或黑球个数不变，加入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个白球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ldLvl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" name="Text Box 27"/>
          <p:cNvSpPr/>
          <p:nvPr/>
        </p:nvSpPr>
        <p:spPr>
          <a:xfrm>
            <a:off x="492125" y="2967038"/>
            <a:ext cx="8178800" cy="1770063"/>
          </a:xfrm>
          <a:prstGeom prst="rect">
            <a:avLst/>
          </a:prstGeom>
          <a:noFill/>
          <a:ln w="28575" cap="flat" cmpd="sng">
            <a:solidFill>
              <a:schemeClr val="accent6">
                <a:lumMod val="75000"/>
              </a:schemeClr>
            </a:solidFill>
            <a:prstDash val="sysDash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    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一般地，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1.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随机事件发生的可能性是有大小的；</a:t>
            </a: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黑体" panose="02010609060101010101" pitchFamily="49" charset="-122"/>
            </a:endParaRPr>
          </a:p>
          <a:p>
            <a:pPr marL="0" marR="0" lvl="0" indent="0" algn="l" defTabSz="914400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2.</a:t>
            </a:r>
            <a:r>
              <a:rPr kumimoji="0" lang="zh-CN" altLang="en-US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不同的随机事件发生的可能性的大小有可能不同</a:t>
            </a:r>
            <a:r>
              <a:rPr kumimoji="0" lang="en-US" altLang="zh-CN" sz="2800" b="0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  <a:sym typeface="黑体" panose="02010609060101010101" pitchFamily="49" charset="-122"/>
              </a:rPr>
              <a:t>.</a:t>
            </a:r>
            <a:endParaRPr kumimoji="0" lang="en-US" altLang="zh-CN" sz="2800" b="0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  <a:sym typeface="黑体" panose="02010609060101010101" pitchFamily="49" charset="-122"/>
            </a:endParaRPr>
          </a:p>
        </p:txBody>
      </p:sp>
      <p:grpSp>
        <p:nvGrpSpPr>
          <p:cNvPr id="44034" name="组合 19"/>
          <p:cNvGrpSpPr/>
          <p:nvPr/>
        </p:nvGrpSpPr>
        <p:grpSpPr>
          <a:xfrm>
            <a:off x="428625" y="1884363"/>
            <a:ext cx="3024188" cy="588962"/>
            <a:chOff x="1097904" y="1484784"/>
            <a:chExt cx="2380875" cy="432048"/>
          </a:xfrm>
        </p:grpSpPr>
        <p:sp>
          <p:nvSpPr>
            <p:cNvPr id="44035" name="矩形 20"/>
            <p:cNvSpPr/>
            <p:nvPr/>
          </p:nvSpPr>
          <p:spPr>
            <a:xfrm>
              <a:off x="1097904" y="1484784"/>
              <a:ext cx="161728" cy="432048"/>
            </a:xfrm>
            <a:prstGeom prst="rect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t"/>
            <a:p>
              <a:pPr algn="ctr"/>
              <a:endParaRPr lang="zh-CN" alt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4036" name="矩形 21"/>
            <p:cNvSpPr/>
            <p:nvPr/>
          </p:nvSpPr>
          <p:spPr>
            <a:xfrm>
              <a:off x="1332429" y="1484784"/>
              <a:ext cx="2146350" cy="432048"/>
            </a:xfrm>
            <a:prstGeom prst="rect">
              <a:avLst/>
            </a:prstGeom>
            <a:solidFill>
              <a:srgbClr val="0070C0"/>
            </a:solidFill>
            <a:ln w="9525">
              <a:noFill/>
            </a:ln>
          </p:spPr>
          <p:txBody>
            <a:bodyPr anchor="t"/>
            <a:p>
              <a:pPr algn="ctr"/>
              <a:r>
                <a:rPr lang="zh-CN" altLang="en-US" sz="2800" b="1" dirty="0">
                  <a:solidFill>
                    <a:srgbClr val="FFFF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随机事件的特点</a:t>
              </a:r>
              <a:endParaRPr lang="zh-CN" altLang="en-US" sz="2800" b="1" dirty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4037" name="圆角矩形 31"/>
          <p:cNvSpPr/>
          <p:nvPr/>
        </p:nvSpPr>
        <p:spPr>
          <a:xfrm>
            <a:off x="385763" y="842963"/>
            <a:ext cx="1647825" cy="4794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要点归纳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5057" name="文本框 1"/>
          <p:cNvSpPr txBox="1"/>
          <p:nvPr/>
        </p:nvSpPr>
        <p:spPr>
          <a:xfrm>
            <a:off x="220663" y="430213"/>
            <a:ext cx="8589962" cy="37099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有一个转盘（如图所示），被分成6个相等的扇形，颜色分为红、绿、黄三种，指针的位置固定，转动转盘后任其自由停止，其中的某个扇形会恰好停在指针所指的位置（指针指向两个扇形的交线时，重新转动）．下列事件：①指针指向红色；②指针指向绿色；③指针指向黄色；④指针不指向黄色．估计各事件的可能性大小，完成下列问题：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58" name="文本框 2"/>
          <p:cNvSpPr txBox="1"/>
          <p:nvPr/>
        </p:nvSpPr>
        <p:spPr>
          <a:xfrm>
            <a:off x="220663" y="4065588"/>
            <a:ext cx="8477250" cy="129698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（1）可能性最大的事件是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可能性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最小的事件是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（填写序号）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;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5059" name="文本框 3"/>
          <p:cNvSpPr txBox="1"/>
          <p:nvPr/>
        </p:nvSpPr>
        <p:spPr>
          <a:xfrm>
            <a:off x="220663" y="5241925"/>
            <a:ext cx="6391275" cy="12969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（2）将这些事件的序号按发生的可能性从小到大的顺序排列：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____________.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45060" name="图片 4" descr="``WM5`W9M(%L$IMAT0ZQ06Q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61150" y="4140200"/>
            <a:ext cx="2249488" cy="22177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文本框 5"/>
          <p:cNvSpPr txBox="1"/>
          <p:nvPr/>
        </p:nvSpPr>
        <p:spPr>
          <a:xfrm>
            <a:off x="4624388" y="4202113"/>
            <a:ext cx="538162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④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083050" y="5902325"/>
            <a:ext cx="2671763" cy="5207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②＜③＜①＜④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714625" y="4773613"/>
            <a:ext cx="5381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②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81" name="文本框 1"/>
          <p:cNvSpPr txBox="1"/>
          <p:nvPr/>
        </p:nvSpPr>
        <p:spPr>
          <a:xfrm>
            <a:off x="457200" y="620713"/>
            <a:ext cx="8083550" cy="28892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269999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一个不透明的口袋中有7个红球，5个黄球，4个绿球，这些球除颜色外没有其它区别，现从中任意摸出一球，如果要使摸到绿球的可能性最大，需要在这个口袋中至少再放入多少个绿球？请简要说明理由．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2" name="文本框 2"/>
          <p:cNvSpPr txBox="1"/>
          <p:nvPr/>
        </p:nvSpPr>
        <p:spPr>
          <a:xfrm>
            <a:off x="492125" y="3509963"/>
            <a:ext cx="8013700" cy="650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解：至少再放入4个绿球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0723" name="文本框 3"/>
          <p:cNvSpPr txBox="1"/>
          <p:nvPr/>
        </p:nvSpPr>
        <p:spPr>
          <a:xfrm>
            <a:off x="1276350" y="4214813"/>
            <a:ext cx="7043738" cy="177006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理由：袋中有绿球4个，再至少放入4个绿球后，袋中有不少于8个绿球，即绿球的数量最多，这样摸到绿球的可能性最大．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P spid="307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8" name="Text Box 2"/>
          <p:cNvSpPr txBox="1"/>
          <p:nvPr/>
        </p:nvSpPr>
        <p:spPr>
          <a:xfrm>
            <a:off x="395288" y="857250"/>
            <a:ext cx="7921625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下列事件是必然事件，不可能事件还是随机事件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3"/>
          <p:cNvSpPr txBox="1"/>
          <p:nvPr/>
        </p:nvSpPr>
        <p:spPr>
          <a:xfrm>
            <a:off x="500063" y="1714500"/>
            <a:ext cx="69596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太阳从东边升起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Text Box 4"/>
          <p:cNvSpPr txBox="1"/>
          <p:nvPr/>
        </p:nvSpPr>
        <p:spPr>
          <a:xfrm>
            <a:off x="5286375" y="1685925"/>
            <a:ext cx="2916238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（必然事件）</a:t>
            </a:r>
            <a:endParaRPr lang="zh-CN" altLang="en-US" sz="2800" dirty="0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5"/>
          <p:cNvSpPr txBox="1"/>
          <p:nvPr/>
        </p:nvSpPr>
        <p:spPr>
          <a:xfrm>
            <a:off x="428625" y="2786063"/>
            <a:ext cx="7596188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篮球明星林书豪投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次篮，次次命中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6"/>
          <p:cNvSpPr txBox="1"/>
          <p:nvPr/>
        </p:nvSpPr>
        <p:spPr>
          <a:xfrm>
            <a:off x="5500688" y="3214688"/>
            <a:ext cx="3024187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E7170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（随机事件）</a:t>
            </a:r>
            <a:endParaRPr lang="zh-CN" altLang="en-US" sz="2800" dirty="0">
              <a:solidFill>
                <a:srgbClr val="E7170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Text Box 7"/>
          <p:cNvSpPr txBox="1"/>
          <p:nvPr/>
        </p:nvSpPr>
        <p:spPr>
          <a:xfrm>
            <a:off x="428625" y="3786188"/>
            <a:ext cx="8934450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打开电视正在播中国新航母舰载机训练的新闻片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Text Box 8"/>
          <p:cNvSpPr txBox="1"/>
          <p:nvPr/>
        </p:nvSpPr>
        <p:spPr>
          <a:xfrm>
            <a:off x="5286375" y="4429125"/>
            <a:ext cx="28956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E7170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（随机事件）</a:t>
            </a:r>
            <a:endParaRPr lang="zh-CN" altLang="en-US" sz="2800" dirty="0">
              <a:solidFill>
                <a:srgbClr val="E7170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Rectangle 9"/>
          <p:cNvSpPr/>
          <p:nvPr/>
        </p:nvSpPr>
        <p:spPr>
          <a:xfrm>
            <a:off x="428625" y="4929188"/>
            <a:ext cx="8027988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一个三角形的内角和为</a:t>
            </a:r>
            <a:r>
              <a:rPr lang="en-US" altLang="zh-CN" sz="2800" b="1" dirty="0">
                <a:solidFill>
                  <a:schemeClr val="tx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181</a:t>
            </a:r>
            <a:r>
              <a:rPr lang="zh-CN" altLang="en-US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度</a:t>
            </a:r>
            <a:r>
              <a:rPr lang="en-US" altLang="zh-CN" sz="2800" dirty="0">
                <a:solidFill>
                  <a:schemeClr val="tx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chemeClr val="tx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Text Box 10"/>
          <p:cNvSpPr txBox="1"/>
          <p:nvPr/>
        </p:nvSpPr>
        <p:spPr>
          <a:xfrm>
            <a:off x="5364163" y="5588000"/>
            <a:ext cx="2895600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E7170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（不可能事件）</a:t>
            </a:r>
            <a:endParaRPr lang="zh-CN" altLang="en-US" sz="2800" dirty="0">
              <a:solidFill>
                <a:srgbClr val="E7170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14" name="矩形 80"/>
          <p:cNvSpPr/>
          <p:nvPr/>
        </p:nvSpPr>
        <p:spPr>
          <a:xfrm>
            <a:off x="71438" y="58738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b="1" dirty="0">
                <a:solidFill>
                  <a:srgbClr val="00808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当堂练习</a:t>
            </a:r>
            <a:endParaRPr lang="zh-CN" altLang="en-US" sz="2000" b="1" dirty="0">
              <a:solidFill>
                <a:srgbClr val="00808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8129" name="TextBox 12"/>
          <p:cNvSpPr txBox="1"/>
          <p:nvPr/>
        </p:nvSpPr>
        <p:spPr>
          <a:xfrm>
            <a:off x="395288" y="622300"/>
            <a:ext cx="8353425" cy="17541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3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如果袋子中有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个黑球和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个白球，从袋子中随机摸出一个，“摸出白球”与“摸出黑球”的可能性相同，则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0" name="TextBox 14"/>
          <p:cNvSpPr txBox="1"/>
          <p:nvPr/>
        </p:nvSpPr>
        <p:spPr>
          <a:xfrm>
            <a:off x="395288" y="2492375"/>
            <a:ext cx="8353425" cy="36718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已知地球表面陆地面积与海洋面积的比约为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3:7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，如果宇宙中飞来一块陨石落在地球上，“落在海洋里”发生的可能性（         ）“落在陆地上”的可能性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A.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大于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B.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等于    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C.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小于            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三种情况都有可能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14563" y="1557338"/>
            <a:ext cx="360362" cy="8588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80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841750" y="3500438"/>
            <a:ext cx="439738" cy="85883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80000"/>
              </a:lnSpc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9153" name="Rectangle 29"/>
          <p:cNvSpPr/>
          <p:nvPr/>
        </p:nvSpPr>
        <p:spPr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9154" name="TextBox 3"/>
          <p:cNvSpPr/>
          <p:nvPr/>
        </p:nvSpPr>
        <p:spPr>
          <a:xfrm>
            <a:off x="252413" y="765175"/>
            <a:ext cx="8604250" cy="3673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40000"/>
              </a:lnSpc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桌上扣着背面图案相同的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5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张扑克牌，其中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3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张黑桃、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张红桃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从中随机抽取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张扑克牌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1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能够事先确定抽取的扑克牌的花色吗？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  <a:sym typeface="Calibri" panose="020F0502020204030204" pitchFamily="34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你认为抽到哪种花色扑克牌的可能性大？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  <a:sym typeface="Calibri" panose="020F0502020204030204" pitchFamily="34" charset="0"/>
            </a:endParaRPr>
          </a:p>
          <a:p>
            <a:pPr>
              <a:lnSpc>
                <a:spcPct val="140000"/>
              </a:lnSpc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能否通过改变某种花色的扑克牌的数量，使“抽到黑桃”和“抽到红桃”的可能性大小相同？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9" name="TextBox 4"/>
          <p:cNvSpPr/>
          <p:nvPr/>
        </p:nvSpPr>
        <p:spPr>
          <a:xfrm>
            <a:off x="395288" y="4364038"/>
            <a:ext cx="7858125" cy="2012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解：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不能确定；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黑桃；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Calibri" panose="020F050202020403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    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Calibri" panose="020F0502020204030204" pitchFamily="34" charset="0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）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可以，去掉一张黑桃或增加一张红桃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7" dur="2000"/>
                                        <p:tgtEl>
                                          <p:spTgt spid="19">
                                            <p:txEl>
                                              <p:charRg st="0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0" dur="2000"/>
                                        <p:tgtEl>
                                          <p:spTgt spid="19">
                                            <p:txEl>
                                              <p:charRg st="11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charRg st="22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13" dur="2000"/>
                                        <p:tgtEl>
                                          <p:spTgt spid="19">
                                            <p:txEl>
                                              <p:charRg st="22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" name="Text Box 3"/>
          <p:cNvSpPr txBox="1"/>
          <p:nvPr/>
        </p:nvSpPr>
        <p:spPr>
          <a:xfrm>
            <a:off x="576263" y="714375"/>
            <a:ext cx="8567737" cy="19685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dirty="0">
                <a:solidFill>
                  <a:srgbClr val="00808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拓展提升：</a:t>
            </a:r>
            <a:endParaRPr lang="zh-CN" altLang="en-US" sz="2800" dirty="0">
              <a:solidFill>
                <a:srgbClr val="00808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你能说出几个与必然事件、随机事件、不可能事件相联系的成语吗？数量不限，尽力．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" name="Text Box 4"/>
          <p:cNvSpPr txBox="1"/>
          <p:nvPr/>
        </p:nvSpPr>
        <p:spPr>
          <a:xfrm>
            <a:off x="0" y="3071813"/>
            <a:ext cx="9144000" cy="23590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65000"/>
              </a:lnSpc>
              <a:spcBef>
                <a:spcPct val="2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   如：必然事件：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65000"/>
              </a:lnSpc>
              <a:spcBef>
                <a:spcPct val="20000"/>
              </a:spcBef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65000"/>
              </a:lnSpc>
              <a:spcBef>
                <a:spcPct val="2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  随机事件：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65000"/>
              </a:lnSpc>
              <a:spcBef>
                <a:spcPct val="20000"/>
              </a:spcBef>
            </a:pP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65000"/>
              </a:lnSpc>
              <a:spcBef>
                <a:spcPct val="2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　　  不可能事件：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lnSpc>
                <a:spcPct val="85000"/>
              </a:lnSpc>
              <a:spcBef>
                <a:spcPct val="20000"/>
              </a:spcBef>
            </a:pP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 Box 5"/>
          <p:cNvSpPr txBox="1"/>
          <p:nvPr/>
        </p:nvSpPr>
        <p:spPr>
          <a:xfrm>
            <a:off x="2857500" y="2928938"/>
            <a:ext cx="5183188" cy="5175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种瓜得瓜，种豆得豆，黑白分明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6"/>
          <p:cNvSpPr txBox="1"/>
          <p:nvPr/>
        </p:nvSpPr>
        <p:spPr>
          <a:xfrm>
            <a:off x="2722563" y="3657600"/>
            <a:ext cx="4319587" cy="5191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海市蜃楼，守株待兔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 Box 7"/>
          <p:cNvSpPr txBox="1"/>
          <p:nvPr/>
        </p:nvSpPr>
        <p:spPr>
          <a:xfrm>
            <a:off x="3000375" y="4454525"/>
            <a:ext cx="5772150" cy="4778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eaLnBrk="0" hangingPunct="0">
              <a:lnSpc>
                <a:spcPct val="85000"/>
              </a:lnSpc>
              <a:spcBef>
                <a:spcPct val="20000"/>
              </a:spcBef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海枯石烂，画饼充饥，拔苗助长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9" name="Text Box 7"/>
          <p:cNvSpPr/>
          <p:nvPr/>
        </p:nvSpPr>
        <p:spPr>
          <a:xfrm>
            <a:off x="2195513" y="2609850"/>
            <a:ext cx="1792287" cy="517525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随机事件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0" name="Text Box 8"/>
          <p:cNvSpPr/>
          <p:nvPr/>
        </p:nvSpPr>
        <p:spPr>
          <a:xfrm>
            <a:off x="755650" y="1703388"/>
            <a:ext cx="1079500" cy="519112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>
              <a:spcBef>
                <a:spcPct val="50000"/>
              </a:spcBef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事件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AutoShape 11">
            <a:hlinkClick r:id="rId1"/>
          </p:cNvPr>
          <p:cNvSpPr/>
          <p:nvPr/>
        </p:nvSpPr>
        <p:spPr>
          <a:xfrm>
            <a:off x="1979613" y="1271588"/>
            <a:ext cx="288925" cy="1547812"/>
          </a:xfrm>
          <a:prstGeom prst="leftBrace">
            <a:avLst>
              <a:gd name="adj1" fmla="val 44345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" name="Text Box 14"/>
          <p:cNvSpPr/>
          <p:nvPr/>
        </p:nvSpPr>
        <p:spPr>
          <a:xfrm>
            <a:off x="250825" y="3581400"/>
            <a:ext cx="8712200" cy="2651125"/>
          </a:xfrm>
          <a:prstGeom prst="rect">
            <a:avLst/>
          </a:prstGeom>
          <a:noFill/>
          <a:ln w="50800" cap="flat" cmpd="thinThick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marL="457200" indent="-457200">
              <a:lnSpc>
                <a:spcPct val="120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特点：</a:t>
            </a:r>
            <a:endParaRPr lang="en-US" altLang="zh-CN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事先不能预料事件是否发生，即事件的发生具有不确定性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457200" indent="-457200">
              <a:lnSpc>
                <a:spcPct val="120000"/>
              </a:lnSpc>
              <a:buFont typeface="Wingdings" panose="05000000000000000000" pitchFamily="2" charset="2"/>
              <a:buChar char="u"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一般地，随机事件发生的可能性是有大小的，不同的随机事件发生的可能性的大小可能不同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sp>
        <p:nvSpPr>
          <p:cNvPr id="26" name="矩形 19"/>
          <p:cNvSpPr/>
          <p:nvPr/>
        </p:nvSpPr>
        <p:spPr>
          <a:xfrm>
            <a:off x="0" y="4784725"/>
            <a:ext cx="8501063" cy="5080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marL="342900" indent="-342900">
              <a:lnSpc>
                <a:spcPct val="110000"/>
              </a:lnSpc>
              <a:spcBef>
                <a:spcPct val="50000"/>
              </a:spcBef>
            </a:pPr>
            <a:r>
              <a:rPr lang="zh-CN" altLang="en-US" sz="2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     </a:t>
            </a:r>
            <a:endParaRPr lang="zh-CN" altLang="en-US" sz="2800" b="1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sym typeface="黑体" panose="02010609060101010101" pitchFamily="49" charset="-122"/>
            </a:endParaRPr>
          </a:p>
        </p:txBody>
      </p:sp>
      <p:sp>
        <p:nvSpPr>
          <p:cNvPr id="28" name="Text Box 9"/>
          <p:cNvSpPr/>
          <p:nvPr/>
        </p:nvSpPr>
        <p:spPr>
          <a:xfrm>
            <a:off x="2268538" y="1028700"/>
            <a:ext cx="2371725" cy="517525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不可能事件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0" name="Text Box 9"/>
          <p:cNvSpPr/>
          <p:nvPr/>
        </p:nvSpPr>
        <p:spPr>
          <a:xfrm>
            <a:off x="2268538" y="1677988"/>
            <a:ext cx="1728787" cy="517525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必然事件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1" name="AutoShape 12">
            <a:hlinkClick r:id="rId1"/>
          </p:cNvPr>
          <p:cNvSpPr/>
          <p:nvPr/>
        </p:nvSpPr>
        <p:spPr>
          <a:xfrm>
            <a:off x="3987800" y="2344738"/>
            <a:ext cx="152400" cy="990600"/>
          </a:xfrm>
          <a:prstGeom prst="leftBrace">
            <a:avLst>
              <a:gd name="adj1" fmla="val 53835"/>
              <a:gd name="adj2" fmla="val 50000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/>
          <a:p>
            <a:endParaRPr lang="zh-CN" altLang="zh-CN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2" name="Text Box 9"/>
          <p:cNvSpPr/>
          <p:nvPr/>
        </p:nvSpPr>
        <p:spPr>
          <a:xfrm>
            <a:off x="4211638" y="2135188"/>
            <a:ext cx="938212" cy="519112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定义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3" name="Text Box 9"/>
          <p:cNvSpPr/>
          <p:nvPr/>
        </p:nvSpPr>
        <p:spPr>
          <a:xfrm>
            <a:off x="4211638" y="2998788"/>
            <a:ext cx="936625" cy="517525"/>
          </a:xfrm>
          <a:prstGeom prst="rect">
            <a:avLst/>
          </a:prstGeom>
          <a:noFill/>
          <a:ln w="25400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>
            <a:spAutoFit/>
          </a:bodyPr>
          <a:p>
            <a:pPr algn="dist"/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特点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1211" name="矩形 80"/>
          <p:cNvSpPr/>
          <p:nvPr/>
        </p:nvSpPr>
        <p:spPr>
          <a:xfrm>
            <a:off x="71438" y="58738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b="1" dirty="0">
                <a:solidFill>
                  <a:srgbClr val="008080"/>
                </a:solidFill>
                <a:latin typeface="Arial" panose="020B0604020202020204" pitchFamily="34" charset="0"/>
                <a:ea typeface="方正姚体" panose="02010601030101010101" pitchFamily="2" charset="-122"/>
              </a:rPr>
              <a:t>课堂小结</a:t>
            </a:r>
            <a:endParaRPr lang="zh-CN" altLang="en-US" sz="2000" b="1" dirty="0">
              <a:solidFill>
                <a:srgbClr val="008080"/>
              </a:solidFill>
              <a:latin typeface="Arial" panose="020B0604020202020204" pitchFamily="34" charset="0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ox(in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>
                                      <p:cBhvr>
                                        <p:cTn id="53" dur="2000"/>
                                        <p:tgtEl>
                                          <p:spTgt spid="2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ldLvl="0" animBg="1"/>
      <p:bldP spid="20" grpId="0" bldLvl="0" animBg="1"/>
      <p:bldP spid="22" grpId="0" bldLvl="0" animBg="1"/>
      <p:bldP spid="25" grpId="0" bldLvl="0" animBg="1"/>
      <p:bldP spid="28" grpId="0" bldLvl="0" animBg="1"/>
      <p:bldP spid="30" grpId="0" bldLvl="0" animBg="1"/>
      <p:bldP spid="31" grpId="0" bldLvl="0" animBg="1"/>
      <p:bldP spid="32" grpId="0" bldLvl="0" animBg="1"/>
      <p:bldP spid="33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2225" name="圆角矩形 31"/>
          <p:cNvSpPr/>
          <p:nvPr/>
        </p:nvSpPr>
        <p:spPr>
          <a:xfrm>
            <a:off x="352425" y="646113"/>
            <a:ext cx="4373563" cy="479425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pPr algn="ctr"/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视频：随机事件的引入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视频：随机事件的引入.mp4">
            <a:hlinkClick r:id="" action="ppaction://media"/>
          </p:cNvPr>
          <p:cNvPicPr>
            <a:picLocks noRo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588963" y="1295400"/>
            <a:ext cx="7916862" cy="45386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TEMPLATE_CATEGORY" val="custom"/>
  <p:tag name="KSO_WM_TEMPLATE_INDEX" val="20186833"/>
  <p:tag name="KSO_WM_TAG_VERSION" val="1.0"/>
  <p:tag name="KSO_WM_TEMPLATE_THUMBS_INDEX" val="1、9、12、16、19、22、23"/>
  <p:tag name="KSO_WM_BEAUTIFY_FLAG" val="#wm#"/>
</p:tagLst>
</file>

<file path=ppt/theme/theme1.xml><?xml version="1.0" encoding="utf-8"?>
<a:theme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蓝色扁平清新通用</Template>
  <TotalTime>0</TotalTime>
  <Words>2595</Words>
  <Application>WPS 演示</Application>
  <PresentationFormat/>
  <Paragraphs>263</Paragraphs>
  <Slides>24</Slides>
  <Notes>6</Notes>
  <HiddenSlides>0</HiddenSlides>
  <MMClips>4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43" baseType="lpstr">
      <vt:lpstr>Arial</vt:lpstr>
      <vt:lpstr>宋体</vt:lpstr>
      <vt:lpstr>Wingdings</vt:lpstr>
      <vt:lpstr>微软雅黑</vt:lpstr>
      <vt:lpstr>黑体</vt:lpstr>
      <vt:lpstr>隶书</vt:lpstr>
      <vt:lpstr>华文细黑</vt:lpstr>
      <vt:lpstr>Times New Roman</vt:lpstr>
      <vt:lpstr>方正姚体</vt:lpstr>
      <vt:lpstr>+mn-ea</vt:lpstr>
      <vt:lpstr>楷体_GB2312</vt:lpstr>
      <vt:lpstr>Calibri</vt:lpstr>
      <vt:lpstr>Arial Unicode MS</vt:lpstr>
      <vt:lpstr>Segoe Print</vt:lpstr>
      <vt:lpstr>新宋体</vt:lpstr>
      <vt:lpstr>2_Office 主题​​</vt:lpstr>
      <vt:lpstr>3_Office 主题​​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</dc:title>
  <dc:creator>w</dc:creator>
  <cp:keywords>w</cp:keywords>
  <dc:description>w</dc:description>
  <dc:subject>w</dc:subject>
  <cp:lastModifiedBy>Admin</cp:lastModifiedBy>
  <cp:revision>449</cp:revision>
  <dcterms:created xsi:type="dcterms:W3CDTF">2015-07-09T08:14:18Z</dcterms:created>
  <dcterms:modified xsi:type="dcterms:W3CDTF">2018-11-20T09:19:44Z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