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74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6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7" Type="http://schemas.openxmlformats.org/officeDocument/2006/relationships/tableStyles" Target="tableStyles.xml"/><Relationship Id="rId76" Type="http://schemas.openxmlformats.org/officeDocument/2006/relationships/viewProps" Target="viewProps.xml"/><Relationship Id="rId75" Type="http://schemas.openxmlformats.org/officeDocument/2006/relationships/presProps" Target="presProps.xml"/><Relationship Id="rId74" Type="http://schemas.openxmlformats.org/officeDocument/2006/relationships/notesMaster" Target="notesMasters/notesMaster1.xml"/><Relationship Id="rId73" Type="http://schemas.openxmlformats.org/officeDocument/2006/relationships/slide" Target="slides/slide71.xml"/><Relationship Id="rId72" Type="http://schemas.openxmlformats.org/officeDocument/2006/relationships/slide" Target="slides/slide70.xml"/><Relationship Id="rId71" Type="http://schemas.openxmlformats.org/officeDocument/2006/relationships/slide" Target="slides/slide69.xml"/><Relationship Id="rId70" Type="http://schemas.openxmlformats.org/officeDocument/2006/relationships/slide" Target="slides/slide68.xml"/><Relationship Id="rId7" Type="http://schemas.openxmlformats.org/officeDocument/2006/relationships/slide" Target="slides/slide5.xml"/><Relationship Id="rId69" Type="http://schemas.openxmlformats.org/officeDocument/2006/relationships/slide" Target="slides/slide67.xml"/><Relationship Id="rId68" Type="http://schemas.openxmlformats.org/officeDocument/2006/relationships/slide" Target="slides/slide66.xml"/><Relationship Id="rId67" Type="http://schemas.openxmlformats.org/officeDocument/2006/relationships/slide" Target="slides/slide65.xml"/><Relationship Id="rId66" Type="http://schemas.openxmlformats.org/officeDocument/2006/relationships/slide" Target="slides/slide64.xml"/><Relationship Id="rId65" Type="http://schemas.openxmlformats.org/officeDocument/2006/relationships/slide" Target="slides/slide63.xml"/><Relationship Id="rId64" Type="http://schemas.openxmlformats.org/officeDocument/2006/relationships/slide" Target="slides/slide62.xml"/><Relationship Id="rId63" Type="http://schemas.openxmlformats.org/officeDocument/2006/relationships/slide" Target="slides/slide61.xml"/><Relationship Id="rId62" Type="http://schemas.openxmlformats.org/officeDocument/2006/relationships/slide" Target="slides/slide60.xml"/><Relationship Id="rId61" Type="http://schemas.openxmlformats.org/officeDocument/2006/relationships/slide" Target="slides/slide59.xml"/><Relationship Id="rId60" Type="http://schemas.openxmlformats.org/officeDocument/2006/relationships/slide" Target="slides/slide58.xml"/><Relationship Id="rId6" Type="http://schemas.openxmlformats.org/officeDocument/2006/relationships/slide" Target="slides/slide4.xml"/><Relationship Id="rId59" Type="http://schemas.openxmlformats.org/officeDocument/2006/relationships/slide" Target="slides/slide57.xml"/><Relationship Id="rId58" Type="http://schemas.openxmlformats.org/officeDocument/2006/relationships/slide" Target="slides/slide56.xml"/><Relationship Id="rId57" Type="http://schemas.openxmlformats.org/officeDocument/2006/relationships/slide" Target="slides/slide55.xml"/><Relationship Id="rId56" Type="http://schemas.openxmlformats.org/officeDocument/2006/relationships/slide" Target="slides/slide54.xml"/><Relationship Id="rId55" Type="http://schemas.openxmlformats.org/officeDocument/2006/relationships/slide" Target="slides/slide53.xml"/><Relationship Id="rId54" Type="http://schemas.openxmlformats.org/officeDocument/2006/relationships/slide" Target="slides/slide52.xml"/><Relationship Id="rId53" Type="http://schemas.openxmlformats.org/officeDocument/2006/relationships/slide" Target="slides/slide51.xml"/><Relationship Id="rId52" Type="http://schemas.openxmlformats.org/officeDocument/2006/relationships/slide" Target="slides/slide50.xml"/><Relationship Id="rId51" Type="http://schemas.openxmlformats.org/officeDocument/2006/relationships/slide" Target="slides/slide49.xml"/><Relationship Id="rId50" Type="http://schemas.openxmlformats.org/officeDocument/2006/relationships/slide" Target="slides/slide48.xml"/><Relationship Id="rId5" Type="http://schemas.openxmlformats.org/officeDocument/2006/relationships/slide" Target="slides/slide3.xml"/><Relationship Id="rId49" Type="http://schemas.openxmlformats.org/officeDocument/2006/relationships/slide" Target="slides/slide47.xml"/><Relationship Id="rId48" Type="http://schemas.openxmlformats.org/officeDocument/2006/relationships/slide" Target="slides/slide46.xml"/><Relationship Id="rId47" Type="http://schemas.openxmlformats.org/officeDocument/2006/relationships/slide" Target="slides/slide45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image" Target="../media/image24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image" Target="../media/image29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image" Target="../media/image39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image" Target="../media/image43.emf"/><Relationship Id="rId1" Type="http://schemas.openxmlformats.org/officeDocument/2006/relationships/image" Target="../media/image42.e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emf"/><Relationship Id="rId1" Type="http://schemas.openxmlformats.org/officeDocument/2006/relationships/image" Target="../media/image48.e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emf"/><Relationship Id="rId2" Type="http://schemas.openxmlformats.org/officeDocument/2006/relationships/image" Target="../media/image52.emf"/><Relationship Id="rId1" Type="http://schemas.openxmlformats.org/officeDocument/2006/relationships/image" Target="../media/image51.e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image" Target="../media/image55.emf"/><Relationship Id="rId1" Type="http://schemas.openxmlformats.org/officeDocument/2006/relationships/image" Target="../media/image54.e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image" Target="../media/image58.emf"/><Relationship Id="rId1" Type="http://schemas.openxmlformats.org/officeDocument/2006/relationships/image" Target="../media/image57.e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image" Target="../media/image61.emf"/><Relationship Id="rId1" Type="http://schemas.openxmlformats.org/officeDocument/2006/relationships/image" Target="../media/image60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e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image" Target="../media/image68.emf"/><Relationship Id="rId1" Type="http://schemas.openxmlformats.org/officeDocument/2006/relationships/image" Target="../media/image67.e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image" Target="../media/image70.emf"/><Relationship Id="rId1" Type="http://schemas.openxmlformats.org/officeDocument/2006/relationships/image" Target="../media/image69.e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emf"/><Relationship Id="rId2" Type="http://schemas.openxmlformats.org/officeDocument/2006/relationships/image" Target="../media/image72.emf"/><Relationship Id="rId1" Type="http://schemas.openxmlformats.org/officeDocument/2006/relationships/image" Target="../media/image71.e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emf"/><Relationship Id="rId2" Type="http://schemas.openxmlformats.org/officeDocument/2006/relationships/image" Target="../media/image75.emf"/><Relationship Id="rId1" Type="http://schemas.openxmlformats.org/officeDocument/2006/relationships/image" Target="../media/image74.e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emf"/><Relationship Id="rId2" Type="http://schemas.openxmlformats.org/officeDocument/2006/relationships/image" Target="../media/image78.emf"/><Relationship Id="rId1" Type="http://schemas.openxmlformats.org/officeDocument/2006/relationships/image" Target="../media/image77.e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emf"/><Relationship Id="rId2" Type="http://schemas.openxmlformats.org/officeDocument/2006/relationships/image" Target="../media/image80.emf"/><Relationship Id="rId1" Type="http://schemas.openxmlformats.org/officeDocument/2006/relationships/image" Target="../media/image79.e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emf"/><Relationship Id="rId2" Type="http://schemas.openxmlformats.org/officeDocument/2006/relationships/image" Target="../media/image83.emf"/><Relationship Id="rId1" Type="http://schemas.openxmlformats.org/officeDocument/2006/relationships/image" Target="../media/image82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e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7.e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8.e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9.emf"/></Relationships>
</file>

<file path=ppt/drawings/_rels/vmlDrawing5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2.emf"/><Relationship Id="rId2" Type="http://schemas.openxmlformats.org/officeDocument/2006/relationships/image" Target="../media/image91.emf"/><Relationship Id="rId1" Type="http://schemas.openxmlformats.org/officeDocument/2006/relationships/image" Target="../media/image90.emf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2.emf"/><Relationship Id="rId2" Type="http://schemas.openxmlformats.org/officeDocument/2006/relationships/image" Target="../media/image94.emf"/><Relationship Id="rId1" Type="http://schemas.openxmlformats.org/officeDocument/2006/relationships/image" Target="../media/image93.emf"/></Relationships>
</file>

<file path=ppt/drawings/_rels/vmlDrawing5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image" Target="../media/image96.emf"/><Relationship Id="rId1" Type="http://schemas.openxmlformats.org/officeDocument/2006/relationships/image" Target="../media/image95.emf"/></Relationships>
</file>

<file path=ppt/drawings/_rels/vmlDrawing5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emf"/><Relationship Id="rId2" Type="http://schemas.openxmlformats.org/officeDocument/2006/relationships/image" Target="../media/image98.emf"/><Relationship Id="rId1" Type="http://schemas.openxmlformats.org/officeDocument/2006/relationships/image" Target="../media/image97.emf"/></Relationships>
</file>

<file path=ppt/drawings/_rels/vmlDrawing5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emf"/><Relationship Id="rId2" Type="http://schemas.openxmlformats.org/officeDocument/2006/relationships/image" Target="../media/image100.emf"/><Relationship Id="rId1" Type="http://schemas.openxmlformats.org/officeDocument/2006/relationships/image" Target="../media/image99.e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emf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e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3.emf"/></Relationships>
</file>

<file path=ppt/drawings/_rels/vmlDrawing5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emf"/><Relationship Id="rId2" Type="http://schemas.openxmlformats.org/officeDocument/2006/relationships/image" Target="../media/image105.emf"/><Relationship Id="rId1" Type="http://schemas.openxmlformats.org/officeDocument/2006/relationships/image" Target="../media/image104.emf"/></Relationships>
</file>

<file path=ppt/drawings/_rels/vmlDrawing6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emf"/><Relationship Id="rId2" Type="http://schemas.openxmlformats.org/officeDocument/2006/relationships/image" Target="../media/image107.emf"/><Relationship Id="rId1" Type="http://schemas.openxmlformats.org/officeDocument/2006/relationships/image" Target="../media/image106.emf"/></Relationships>
</file>

<file path=ppt/drawings/_rels/vmlDrawing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9.emf"/></Relationships>
</file>

<file path=ppt/drawings/_rels/vmlDrawing6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0.emf"/></Relationships>
</file>

<file path=ppt/drawings/_rels/vmlDrawing6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1.emf"/></Relationships>
</file>

<file path=ppt/drawings/_rels/vmlDrawing6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2.emf"/></Relationships>
</file>

<file path=ppt/drawings/_rels/vmlDrawing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emf"/></Relationships>
</file>

<file path=ppt/drawings/_rels/vmlDrawing6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ADBD5-FF6F-4F1F-AF78-B518D2CD176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2A10-E97F-46DF-9873-696D05EB38D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ADBD5-FF6F-4F1F-AF78-B518D2CD176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2A10-E97F-46DF-9873-696D05EB38D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90000">
              <a:schemeClr val="bg2"/>
            </a:gs>
            <a:gs pos="94000">
              <a:srgbClr val="92D050"/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png"/><Relationship Id="rId8" Type="http://schemas.openxmlformats.org/officeDocument/2006/relationships/image" Target="../media/image4.png"/><Relationship Id="rId7" Type="http://schemas.openxmlformats.org/officeDocument/2006/relationships/oleObject" Target="../embeddings/oleObject1.bin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" Target="slide65.xml"/><Relationship Id="rId3" Type="http://schemas.openxmlformats.org/officeDocument/2006/relationships/image" Target="../media/image1.png"/><Relationship Id="rId2" Type="http://schemas.openxmlformats.org/officeDocument/2006/relationships/slide" Target="slide1.xml"/><Relationship Id="rId12" Type="http://schemas.openxmlformats.org/officeDocument/2006/relationships/vmlDrawing" Target="../drawings/vmlDrawing1.vml"/><Relationship Id="rId11" Type="http://schemas.openxmlformats.org/officeDocument/2006/relationships/slideLayout" Target="../slideLayouts/slideLayout7.xml"/><Relationship Id="rId10" Type="http://schemas.openxmlformats.org/officeDocument/2006/relationships/slide" Target="slide71.xml"/><Relationship Id="rId1" Type="http://schemas.openxmlformats.org/officeDocument/2006/relationships/slide" Target="slide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E:/&#38647;&#33395;&#23068;/2018&#35838;&#20214;/2018  &#39640;&#19977;&#20108;&#36718;/&#26041;&#27491; &#22823;&#26679;/&#21382;&#21490;&#36890;&#21490;/&#25945;&#21442;/Y5A.TIF" TargetMode="External"/><Relationship Id="rId1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emf"/><Relationship Id="rId1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emf"/><Relationship Id="rId1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emf"/><Relationship Id="rId1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emf"/><Relationship Id="rId1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emf"/><Relationship Id="rId1" Type="http://schemas.openxmlformats.org/officeDocument/2006/relationships/oleObject" Target="../embeddings/oleObject6.bin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emf"/><Relationship Id="rId1" Type="http://schemas.openxmlformats.org/officeDocument/2006/relationships/oleObject" Target="../embeddings/oleObject7.bin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8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4.e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13.emf"/><Relationship Id="rId1" Type="http://schemas.openxmlformats.org/officeDocument/2006/relationships/oleObject" Target="../embeddings/oleObject8.bin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emf"/><Relationship Id="rId1" Type="http://schemas.openxmlformats.org/officeDocument/2006/relationships/oleObject" Target="../embeddings/oleObject10.bin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emf"/><Relationship Id="rId1" Type="http://schemas.openxmlformats.org/officeDocument/2006/relationships/oleObject" Target="../embeddings/oleObject11.bin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emf"/><Relationship Id="rId1" Type="http://schemas.openxmlformats.org/officeDocument/2006/relationships/oleObject" Target="../embeddings/oleObject12.bin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emf"/><Relationship Id="rId1" Type="http://schemas.openxmlformats.org/officeDocument/2006/relationships/oleObject" Target="../embeddings/oleObject13.bin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emf"/><Relationship Id="rId1" Type="http://schemas.openxmlformats.org/officeDocument/2006/relationships/oleObject" Target="../embeddings/oleObject14.bin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emf"/><Relationship Id="rId1" Type="http://schemas.openxmlformats.org/officeDocument/2006/relationships/oleObject" Target="../embeddings/oleObject15.bin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emf"/><Relationship Id="rId1" Type="http://schemas.openxmlformats.org/officeDocument/2006/relationships/oleObject" Target="../embeddings/oleObject16.bin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emf"/><Relationship Id="rId1" Type="http://schemas.openxmlformats.org/officeDocument/2006/relationships/oleObject" Target="../embeddings/oleObject17.bin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emf"/><Relationship Id="rId1" Type="http://schemas.openxmlformats.org/officeDocument/2006/relationships/oleObject" Target="../embeddings/oleObject18.bin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8.emf"/><Relationship Id="rId7" Type="http://schemas.openxmlformats.org/officeDocument/2006/relationships/oleObject" Target="../embeddings/oleObject21.bin"/><Relationship Id="rId6" Type="http://schemas.openxmlformats.org/officeDocument/2006/relationships/image" Target="../media/image27.e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4.emf"/><Relationship Id="rId10" Type="http://schemas.openxmlformats.org/officeDocument/2006/relationships/vmlDrawing" Target="../drawings/vmlDrawing18.vml"/><Relationship Id="rId1" Type="http://schemas.openxmlformats.org/officeDocument/2006/relationships/oleObject" Target="../embeddings/oleObject19.bin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1.emf"/><Relationship Id="rId7" Type="http://schemas.openxmlformats.org/officeDocument/2006/relationships/oleObject" Target="../embeddings/oleObject24.bin"/><Relationship Id="rId6" Type="http://schemas.openxmlformats.org/officeDocument/2006/relationships/image" Target="../media/image30.e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9.emf"/><Relationship Id="rId10" Type="http://schemas.openxmlformats.org/officeDocument/2006/relationships/vmlDrawing" Target="../drawings/vmlDrawing19.vml"/><Relationship Id="rId1" Type="http://schemas.openxmlformats.org/officeDocument/2006/relationships/oleObject" Target="../embeddings/oleObject22.bin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0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2.emf"/><Relationship Id="rId1" Type="http://schemas.openxmlformats.org/officeDocument/2006/relationships/oleObject" Target="../embeddings/oleObject25.bin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3.emf"/><Relationship Id="rId1" Type="http://schemas.openxmlformats.org/officeDocument/2006/relationships/oleObject" Target="../embeddings/oleObject26.bin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4.emf"/><Relationship Id="rId1" Type="http://schemas.openxmlformats.org/officeDocument/2006/relationships/oleObject" Target="../embeddings/oleObject27.bin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5.emf"/><Relationship Id="rId1" Type="http://schemas.openxmlformats.org/officeDocument/2006/relationships/oleObject" Target="../embeddings/oleObject28.bin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6.emf"/><Relationship Id="rId1" Type="http://schemas.openxmlformats.org/officeDocument/2006/relationships/oleObject" Target="../embeddings/oleObject29.bin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7.emf"/><Relationship Id="rId1" Type="http://schemas.openxmlformats.org/officeDocument/2006/relationships/oleObject" Target="../embeddings/oleObject30.bin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8.emf"/><Relationship Id="rId1" Type="http://schemas.openxmlformats.org/officeDocument/2006/relationships/oleObject" Target="../embeddings/oleObject31.bin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1.emf"/><Relationship Id="rId7" Type="http://schemas.openxmlformats.org/officeDocument/2006/relationships/oleObject" Target="../embeddings/oleObject34.bin"/><Relationship Id="rId6" Type="http://schemas.openxmlformats.org/officeDocument/2006/relationships/image" Target="../media/image40.e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39.emf"/><Relationship Id="rId10" Type="http://schemas.openxmlformats.org/officeDocument/2006/relationships/vmlDrawing" Target="../drawings/vmlDrawing27.vml"/><Relationship Id="rId1" Type="http://schemas.openxmlformats.org/officeDocument/2006/relationships/oleObject" Target="../embeddings/oleObject32.bin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4.emf"/><Relationship Id="rId7" Type="http://schemas.openxmlformats.org/officeDocument/2006/relationships/oleObject" Target="../embeddings/oleObject37.bin"/><Relationship Id="rId6" Type="http://schemas.openxmlformats.org/officeDocument/2006/relationships/image" Target="../media/image43.e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42.emf"/><Relationship Id="rId10" Type="http://schemas.openxmlformats.org/officeDocument/2006/relationships/vmlDrawing" Target="../drawings/vmlDrawing28.vml"/><Relationship Id="rId1" Type="http://schemas.openxmlformats.org/officeDocument/2006/relationships/oleObject" Target="../embeddings/oleObject35.bin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7.emf"/><Relationship Id="rId7" Type="http://schemas.openxmlformats.org/officeDocument/2006/relationships/oleObject" Target="../embeddings/oleObject40.bin"/><Relationship Id="rId6" Type="http://schemas.openxmlformats.org/officeDocument/2006/relationships/image" Target="../media/image46.e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45.emf"/><Relationship Id="rId10" Type="http://schemas.openxmlformats.org/officeDocument/2006/relationships/vmlDrawing" Target="../drawings/vmlDrawing29.vml"/><Relationship Id="rId1" Type="http://schemas.openxmlformats.org/officeDocument/2006/relationships/oleObject" Target="../embeddings/oleObject38.bin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0.emf"/><Relationship Id="rId7" Type="http://schemas.openxmlformats.org/officeDocument/2006/relationships/oleObject" Target="../embeddings/oleObject43.bin"/><Relationship Id="rId6" Type="http://schemas.openxmlformats.org/officeDocument/2006/relationships/image" Target="../media/image49.e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48.emf"/><Relationship Id="rId10" Type="http://schemas.openxmlformats.org/officeDocument/2006/relationships/vmlDrawing" Target="../drawings/vmlDrawing30.vml"/><Relationship Id="rId1" Type="http://schemas.openxmlformats.org/officeDocument/2006/relationships/oleObject" Target="../embeddings/oleObject41.bin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3.emf"/><Relationship Id="rId7" Type="http://schemas.openxmlformats.org/officeDocument/2006/relationships/oleObject" Target="../embeddings/oleObject46.bin"/><Relationship Id="rId6" Type="http://schemas.openxmlformats.org/officeDocument/2006/relationships/image" Target="../media/image52.e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51.emf"/><Relationship Id="rId10" Type="http://schemas.openxmlformats.org/officeDocument/2006/relationships/vmlDrawing" Target="../drawings/vmlDrawing31.vml"/><Relationship Id="rId1" Type="http://schemas.openxmlformats.org/officeDocument/2006/relationships/oleObject" Target="../embeddings/oleObject44.bin"/></Relationships>
</file>

<file path=ppt/slides/_rels/slide3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6.emf"/><Relationship Id="rId7" Type="http://schemas.openxmlformats.org/officeDocument/2006/relationships/oleObject" Target="../embeddings/oleObject49.bin"/><Relationship Id="rId6" Type="http://schemas.openxmlformats.org/officeDocument/2006/relationships/image" Target="../media/image55.emf"/><Relationship Id="rId5" Type="http://schemas.openxmlformats.org/officeDocument/2006/relationships/oleObject" Target="../embeddings/oleObject48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54.emf"/><Relationship Id="rId10" Type="http://schemas.openxmlformats.org/officeDocument/2006/relationships/vmlDrawing" Target="../drawings/vmlDrawing32.vml"/><Relationship Id="rId1" Type="http://schemas.openxmlformats.org/officeDocument/2006/relationships/oleObject" Target="../embeddings/oleObject47.bin"/></Relationships>
</file>

<file path=ppt/slides/_rels/slide3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9.emf"/><Relationship Id="rId7" Type="http://schemas.openxmlformats.org/officeDocument/2006/relationships/oleObject" Target="../embeddings/oleObject52.bin"/><Relationship Id="rId6" Type="http://schemas.openxmlformats.org/officeDocument/2006/relationships/image" Target="../media/image58.emf"/><Relationship Id="rId5" Type="http://schemas.openxmlformats.org/officeDocument/2006/relationships/oleObject" Target="../embeddings/oleObject51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57.emf"/><Relationship Id="rId10" Type="http://schemas.openxmlformats.org/officeDocument/2006/relationships/vmlDrawing" Target="../drawings/vmlDrawing33.vml"/><Relationship Id="rId1" Type="http://schemas.openxmlformats.org/officeDocument/2006/relationships/oleObject" Target="../embeddings/oleObject50.bin"/></Relationships>
</file>

<file path=ppt/slides/_rels/slide3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62.emf"/><Relationship Id="rId7" Type="http://schemas.openxmlformats.org/officeDocument/2006/relationships/oleObject" Target="../embeddings/oleObject55.bin"/><Relationship Id="rId6" Type="http://schemas.openxmlformats.org/officeDocument/2006/relationships/image" Target="../media/image61.emf"/><Relationship Id="rId5" Type="http://schemas.openxmlformats.org/officeDocument/2006/relationships/oleObject" Target="../embeddings/oleObject54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60.emf"/><Relationship Id="rId10" Type="http://schemas.openxmlformats.org/officeDocument/2006/relationships/vmlDrawing" Target="../drawings/vmlDrawing34.vml"/><Relationship Id="rId1" Type="http://schemas.openxmlformats.org/officeDocument/2006/relationships/oleObject" Target="../embeddings/oleObject53.bin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3.emf"/><Relationship Id="rId1" Type="http://schemas.openxmlformats.org/officeDocument/2006/relationships/oleObject" Target="../embeddings/oleObject56.bin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4.emf"/><Relationship Id="rId1" Type="http://schemas.openxmlformats.org/officeDocument/2006/relationships/oleObject" Target="../embeddings/oleObject57.bin"/></Relationships>
</file>

<file path=ppt/slides/_rels/slide4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5.emf"/><Relationship Id="rId1" Type="http://schemas.openxmlformats.org/officeDocument/2006/relationships/oleObject" Target="../embeddings/oleObject58.bin"/></Relationships>
</file>

<file path=ppt/slides/_rels/slide4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8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6.emf"/><Relationship Id="rId1" Type="http://schemas.openxmlformats.org/officeDocument/2006/relationships/oleObject" Target="../embeddings/oleObject59.bin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9.emf"/><Relationship Id="rId7" Type="http://schemas.openxmlformats.org/officeDocument/2006/relationships/oleObject" Target="../embeddings/oleObject62.bin"/><Relationship Id="rId6" Type="http://schemas.openxmlformats.org/officeDocument/2006/relationships/image" Target="../media/image68.emf"/><Relationship Id="rId5" Type="http://schemas.openxmlformats.org/officeDocument/2006/relationships/oleObject" Target="../embeddings/oleObject61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67.emf"/><Relationship Id="rId10" Type="http://schemas.openxmlformats.org/officeDocument/2006/relationships/vmlDrawing" Target="../drawings/vmlDrawing39.vml"/><Relationship Id="rId1" Type="http://schemas.openxmlformats.org/officeDocument/2006/relationships/oleObject" Target="../embeddings/oleObject60.bin"/></Relationships>
</file>

<file path=ppt/slides/_rels/slide4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9.emf"/><Relationship Id="rId7" Type="http://schemas.openxmlformats.org/officeDocument/2006/relationships/oleObject" Target="../embeddings/oleObject65.bin"/><Relationship Id="rId6" Type="http://schemas.openxmlformats.org/officeDocument/2006/relationships/image" Target="../media/image70.emf"/><Relationship Id="rId5" Type="http://schemas.openxmlformats.org/officeDocument/2006/relationships/oleObject" Target="../embeddings/oleObject64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69.emf"/><Relationship Id="rId10" Type="http://schemas.openxmlformats.org/officeDocument/2006/relationships/vmlDrawing" Target="../drawings/vmlDrawing40.vml"/><Relationship Id="rId1" Type="http://schemas.openxmlformats.org/officeDocument/2006/relationships/oleObject" Target="../embeddings/oleObject63.bin"/></Relationships>
</file>

<file path=ppt/slides/_rels/slide4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3.emf"/><Relationship Id="rId7" Type="http://schemas.openxmlformats.org/officeDocument/2006/relationships/oleObject" Target="../embeddings/oleObject68.bin"/><Relationship Id="rId6" Type="http://schemas.openxmlformats.org/officeDocument/2006/relationships/image" Target="../media/image72.emf"/><Relationship Id="rId5" Type="http://schemas.openxmlformats.org/officeDocument/2006/relationships/oleObject" Target="../embeddings/oleObject67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71.emf"/><Relationship Id="rId10" Type="http://schemas.openxmlformats.org/officeDocument/2006/relationships/vmlDrawing" Target="../drawings/vmlDrawing41.vml"/><Relationship Id="rId1" Type="http://schemas.openxmlformats.org/officeDocument/2006/relationships/oleObject" Target="../embeddings/oleObject66.bin"/></Relationships>
</file>

<file path=ppt/slides/_rels/slide4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6.emf"/><Relationship Id="rId7" Type="http://schemas.openxmlformats.org/officeDocument/2006/relationships/oleObject" Target="../embeddings/oleObject71.bin"/><Relationship Id="rId6" Type="http://schemas.openxmlformats.org/officeDocument/2006/relationships/image" Target="../media/image75.emf"/><Relationship Id="rId5" Type="http://schemas.openxmlformats.org/officeDocument/2006/relationships/oleObject" Target="../embeddings/oleObject70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74.emf"/><Relationship Id="rId10" Type="http://schemas.openxmlformats.org/officeDocument/2006/relationships/vmlDrawing" Target="../drawings/vmlDrawing42.vml"/><Relationship Id="rId1" Type="http://schemas.openxmlformats.org/officeDocument/2006/relationships/oleObject" Target="../embeddings/oleObject69.bin"/></Relationships>
</file>

<file path=ppt/slides/_rels/slide4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6.emf"/><Relationship Id="rId7" Type="http://schemas.openxmlformats.org/officeDocument/2006/relationships/oleObject" Target="../embeddings/oleObject74.bin"/><Relationship Id="rId6" Type="http://schemas.openxmlformats.org/officeDocument/2006/relationships/image" Target="../media/image78.emf"/><Relationship Id="rId5" Type="http://schemas.openxmlformats.org/officeDocument/2006/relationships/oleObject" Target="../embeddings/oleObject73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77.emf"/><Relationship Id="rId10" Type="http://schemas.openxmlformats.org/officeDocument/2006/relationships/vmlDrawing" Target="../drawings/vmlDrawing43.vml"/><Relationship Id="rId1" Type="http://schemas.openxmlformats.org/officeDocument/2006/relationships/oleObject" Target="../embeddings/oleObject72.bin"/></Relationships>
</file>

<file path=ppt/slides/_rels/slide4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1.emf"/><Relationship Id="rId7" Type="http://schemas.openxmlformats.org/officeDocument/2006/relationships/oleObject" Target="../embeddings/oleObject77.bin"/><Relationship Id="rId6" Type="http://schemas.openxmlformats.org/officeDocument/2006/relationships/image" Target="../media/image80.emf"/><Relationship Id="rId5" Type="http://schemas.openxmlformats.org/officeDocument/2006/relationships/oleObject" Target="../embeddings/oleObject76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79.emf"/><Relationship Id="rId10" Type="http://schemas.openxmlformats.org/officeDocument/2006/relationships/vmlDrawing" Target="../drawings/vmlDrawing44.vml"/><Relationship Id="rId1" Type="http://schemas.openxmlformats.org/officeDocument/2006/relationships/oleObject" Target="../embeddings/oleObject75.bin"/></Relationships>
</file>

<file path=ppt/slides/_rels/slide5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4.emf"/><Relationship Id="rId7" Type="http://schemas.openxmlformats.org/officeDocument/2006/relationships/oleObject" Target="../embeddings/oleObject80.bin"/><Relationship Id="rId6" Type="http://schemas.openxmlformats.org/officeDocument/2006/relationships/image" Target="../media/image83.emf"/><Relationship Id="rId5" Type="http://schemas.openxmlformats.org/officeDocument/2006/relationships/oleObject" Target="../embeddings/oleObject79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82.emf"/><Relationship Id="rId10" Type="http://schemas.openxmlformats.org/officeDocument/2006/relationships/vmlDrawing" Target="../drawings/vmlDrawing45.vml"/><Relationship Id="rId1" Type="http://schemas.openxmlformats.org/officeDocument/2006/relationships/oleObject" Target="../embeddings/oleObject78.bin"/></Relationships>
</file>

<file path=ppt/slides/_rels/slide5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5.emf"/><Relationship Id="rId1" Type="http://schemas.openxmlformats.org/officeDocument/2006/relationships/oleObject" Target="../embeddings/oleObject81.bin"/></Relationships>
</file>

<file path=ppt/slides/_rels/slide5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6.emf"/><Relationship Id="rId1" Type="http://schemas.openxmlformats.org/officeDocument/2006/relationships/oleObject" Target="../embeddings/oleObject82.bin"/></Relationships>
</file>

<file path=ppt/slides/_rels/slide5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8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7.emf"/><Relationship Id="rId1" Type="http://schemas.openxmlformats.org/officeDocument/2006/relationships/oleObject" Target="../embeddings/oleObject83.bin"/></Relationships>
</file>

<file path=ppt/slides/_rels/slide5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8.emf"/><Relationship Id="rId1" Type="http://schemas.openxmlformats.org/officeDocument/2006/relationships/oleObject" Target="../embeddings/oleObject84.bin"/></Relationships>
</file>

<file path=ppt/slides/_rels/slide5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0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9.emf"/><Relationship Id="rId1" Type="http://schemas.openxmlformats.org/officeDocument/2006/relationships/oleObject" Target="../embeddings/oleObject85.bin"/></Relationships>
</file>

<file path=ppt/slides/_rels/slide5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92.emf"/><Relationship Id="rId7" Type="http://schemas.openxmlformats.org/officeDocument/2006/relationships/oleObject" Target="../embeddings/oleObject88.bin"/><Relationship Id="rId6" Type="http://schemas.openxmlformats.org/officeDocument/2006/relationships/image" Target="../media/image91.emf"/><Relationship Id="rId5" Type="http://schemas.openxmlformats.org/officeDocument/2006/relationships/oleObject" Target="../embeddings/oleObject87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90.emf"/><Relationship Id="rId10" Type="http://schemas.openxmlformats.org/officeDocument/2006/relationships/vmlDrawing" Target="../drawings/vmlDrawing51.vml"/><Relationship Id="rId1" Type="http://schemas.openxmlformats.org/officeDocument/2006/relationships/oleObject" Target="../embeddings/oleObject86.bin"/></Relationships>
</file>

<file path=ppt/slides/_rels/slide5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92.emf"/><Relationship Id="rId7" Type="http://schemas.openxmlformats.org/officeDocument/2006/relationships/oleObject" Target="../embeddings/oleObject91.bin"/><Relationship Id="rId6" Type="http://schemas.openxmlformats.org/officeDocument/2006/relationships/image" Target="../media/image94.emf"/><Relationship Id="rId5" Type="http://schemas.openxmlformats.org/officeDocument/2006/relationships/oleObject" Target="../embeddings/oleObject90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93.emf"/><Relationship Id="rId10" Type="http://schemas.openxmlformats.org/officeDocument/2006/relationships/vmlDrawing" Target="../drawings/vmlDrawing52.vml"/><Relationship Id="rId1" Type="http://schemas.openxmlformats.org/officeDocument/2006/relationships/oleObject" Target="../embeddings/oleObject89.bin"/></Relationships>
</file>

<file path=ppt/slides/_rels/slide5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6.emf"/><Relationship Id="rId7" Type="http://schemas.openxmlformats.org/officeDocument/2006/relationships/oleObject" Target="../embeddings/oleObject94.bin"/><Relationship Id="rId6" Type="http://schemas.openxmlformats.org/officeDocument/2006/relationships/image" Target="../media/image96.emf"/><Relationship Id="rId5" Type="http://schemas.openxmlformats.org/officeDocument/2006/relationships/oleObject" Target="../embeddings/oleObject93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95.emf"/><Relationship Id="rId10" Type="http://schemas.openxmlformats.org/officeDocument/2006/relationships/vmlDrawing" Target="../drawings/vmlDrawing53.vml"/><Relationship Id="rId1" Type="http://schemas.openxmlformats.org/officeDocument/2006/relationships/oleObject" Target="../embeddings/oleObject92.bin"/></Relationships>
</file>

<file path=ppt/slides/_rels/slide5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6.emf"/><Relationship Id="rId7" Type="http://schemas.openxmlformats.org/officeDocument/2006/relationships/oleObject" Target="../embeddings/oleObject97.bin"/><Relationship Id="rId6" Type="http://schemas.openxmlformats.org/officeDocument/2006/relationships/image" Target="../media/image98.emf"/><Relationship Id="rId5" Type="http://schemas.openxmlformats.org/officeDocument/2006/relationships/oleObject" Target="../embeddings/oleObject96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97.emf"/><Relationship Id="rId10" Type="http://schemas.openxmlformats.org/officeDocument/2006/relationships/vmlDrawing" Target="../drawings/vmlDrawing54.vml"/><Relationship Id="rId1" Type="http://schemas.openxmlformats.org/officeDocument/2006/relationships/oleObject" Target="../embeddings/oleObject95.bin"/></Relationships>
</file>

<file path=ppt/slides/_rels/slide6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1.emf"/><Relationship Id="rId7" Type="http://schemas.openxmlformats.org/officeDocument/2006/relationships/oleObject" Target="../embeddings/oleObject100.bin"/><Relationship Id="rId6" Type="http://schemas.openxmlformats.org/officeDocument/2006/relationships/image" Target="../media/image100.emf"/><Relationship Id="rId5" Type="http://schemas.openxmlformats.org/officeDocument/2006/relationships/oleObject" Target="../embeddings/oleObject99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99.emf"/><Relationship Id="rId10" Type="http://schemas.openxmlformats.org/officeDocument/2006/relationships/vmlDrawing" Target="../drawings/vmlDrawing55.vml"/><Relationship Id="rId1" Type="http://schemas.openxmlformats.org/officeDocument/2006/relationships/oleObject" Target="../embeddings/oleObject98.bin"/></Relationships>
</file>

<file path=ppt/slides/_rels/slide6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1.emf"/><Relationship Id="rId1" Type="http://schemas.openxmlformats.org/officeDocument/2006/relationships/oleObject" Target="../embeddings/oleObject101.bin"/></Relationships>
</file>

<file path=ppt/slides/_rels/slide6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2.emf"/><Relationship Id="rId1" Type="http://schemas.openxmlformats.org/officeDocument/2006/relationships/oleObject" Target="../embeddings/oleObject102.bin"/></Relationships>
</file>

<file path=ppt/slides/_rels/slide6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8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3.emf"/><Relationship Id="rId1" Type="http://schemas.openxmlformats.org/officeDocument/2006/relationships/oleObject" Target="../embeddings/oleObject103.bin"/></Relationships>
</file>

<file path=ppt/slides/_rels/slide6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1.emf"/><Relationship Id="rId7" Type="http://schemas.openxmlformats.org/officeDocument/2006/relationships/oleObject" Target="../embeddings/oleObject106.bin"/><Relationship Id="rId6" Type="http://schemas.openxmlformats.org/officeDocument/2006/relationships/image" Target="../media/image105.emf"/><Relationship Id="rId5" Type="http://schemas.openxmlformats.org/officeDocument/2006/relationships/oleObject" Target="../embeddings/oleObject105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104.emf"/><Relationship Id="rId10" Type="http://schemas.openxmlformats.org/officeDocument/2006/relationships/vmlDrawing" Target="../drawings/vmlDrawing59.vml"/><Relationship Id="rId1" Type="http://schemas.openxmlformats.org/officeDocument/2006/relationships/oleObject" Target="../embeddings/oleObject104.bin"/></Relationships>
</file>

<file path=ppt/slides/_rels/slide6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08.emf"/><Relationship Id="rId7" Type="http://schemas.openxmlformats.org/officeDocument/2006/relationships/oleObject" Target="../embeddings/oleObject109.bin"/><Relationship Id="rId6" Type="http://schemas.openxmlformats.org/officeDocument/2006/relationships/image" Target="../media/image107.emf"/><Relationship Id="rId5" Type="http://schemas.openxmlformats.org/officeDocument/2006/relationships/oleObject" Target="../embeddings/oleObject108.bin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106.emf"/><Relationship Id="rId10" Type="http://schemas.openxmlformats.org/officeDocument/2006/relationships/vmlDrawing" Target="../drawings/vmlDrawing60.vml"/><Relationship Id="rId1" Type="http://schemas.openxmlformats.org/officeDocument/2006/relationships/oleObject" Target="../embeddings/oleObject107.bin"/></Relationships>
</file>

<file path=ppt/slides/_rels/slide6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9.emf"/><Relationship Id="rId1" Type="http://schemas.openxmlformats.org/officeDocument/2006/relationships/oleObject" Target="../embeddings/oleObject110.bin"/></Relationships>
</file>

<file path=ppt/slides/_rels/slide6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0.emf"/><Relationship Id="rId1" Type="http://schemas.openxmlformats.org/officeDocument/2006/relationships/oleObject" Target="../embeddings/oleObject111.bin"/></Relationships>
</file>

<file path=ppt/slides/_rels/slide6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1.emf"/><Relationship Id="rId1" Type="http://schemas.openxmlformats.org/officeDocument/2006/relationships/oleObject" Target="../embeddings/oleObject112.bin"/></Relationships>
</file>

<file path=ppt/slides/_rels/slide6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2.emf"/><Relationship Id="rId1" Type="http://schemas.openxmlformats.org/officeDocument/2006/relationships/oleObject" Target="../embeddings/oleObject113.bin"/></Relationships>
</file>

<file path=ppt/slides/_rels/slide7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3.emf"/><Relationship Id="rId1" Type="http://schemas.openxmlformats.org/officeDocument/2006/relationships/oleObject" Target="../embeddings/oleObject114.bin"/></Relationships>
</file>

<file path=ppt/slides/_rels/slide7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4.emf"/><Relationship Id="rId1" Type="http://schemas.openxmlformats.org/officeDocument/2006/relationships/oleObject" Target="../embeddings/oleObject115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1560185" y="1414070"/>
            <a:ext cx="7168747" cy="1080788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0" name="矩形 9"/>
          <p:cNvSpPr/>
          <p:nvPr/>
        </p:nvSpPr>
        <p:spPr>
          <a:xfrm>
            <a:off x="1688737" y="1521990"/>
            <a:ext cx="6927513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b="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模块一   农业文明时代的中国和世界</a:t>
            </a:r>
            <a:endParaRPr lang="zh-CN" altLang="en-US" sz="2000" b="0" dirty="0">
              <a:solidFill>
                <a:srgbClr val="40404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7171" name="矩形 10"/>
          <p:cNvSpPr/>
          <p:nvPr/>
        </p:nvSpPr>
        <p:spPr>
          <a:xfrm>
            <a:off x="1653822" y="1991760"/>
            <a:ext cx="64693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en-US" sz="200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 第</a:t>
            </a:r>
            <a:r>
              <a:rPr lang="en-US" altLang="zh-CN" sz="200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zh-CN" altLang="en-US" sz="20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讲</a:t>
            </a:r>
            <a:r>
              <a:rPr lang="en-US" altLang="en-US" sz="200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　</a:t>
            </a:r>
            <a:r>
              <a:rPr lang="en-US" altLang="zh-CN" sz="2000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魏晋</a:t>
            </a:r>
            <a:r>
              <a:rPr lang="zh-CN" altLang="en-US" sz="20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、隋唐、宋元</a:t>
            </a:r>
            <a:r>
              <a:rPr lang="en-US" altLang="zh-CN" sz="200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—</a:t>
            </a:r>
            <a:r>
              <a:rPr lang="zh-CN" altLang="en-US" sz="20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中国古代文明的成熟与繁荣</a:t>
            </a:r>
            <a:endParaRPr lang="zh-CN" altLang="en-US" sz="20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15745" name="TextBox 38">
            <a:hlinkClick r:id="rId1" action="ppaction://hlinksldjump"/>
          </p:cNvPr>
          <p:cNvSpPr txBox="1"/>
          <p:nvPr/>
        </p:nvSpPr>
        <p:spPr>
          <a:xfrm>
            <a:off x="5834136" y="4037478"/>
            <a:ext cx="236474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主题 探究 多维演练</a:t>
            </a:r>
            <a:endParaRPr lang="en-US" altLang="zh-CN" sz="2000">
              <a:solidFill>
                <a:srgbClr val="262626"/>
              </a:solidFill>
              <a:latin typeface="方正大黑_GBK" pitchFamily="65" charset="-122"/>
              <a:ea typeface="方正大黑_GBK" pitchFamily="65" charset="-122"/>
            </a:endParaRPr>
          </a:p>
        </p:txBody>
      </p:sp>
      <p:pic>
        <p:nvPicPr>
          <p:cNvPr id="115746" name="圆角矩形​​ 10">
            <a:hlinkClick r:id="rId2" action="ppaction://hlinksldjump"/>
          </p:cNvPr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4058" y="3940668"/>
            <a:ext cx="511033" cy="5110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5747" name="TextBox 42">
            <a:hlinkClick r:id="rId4" action="ppaction://hlinksldjump"/>
          </p:cNvPr>
          <p:cNvSpPr txBox="1"/>
          <p:nvPr/>
        </p:nvSpPr>
        <p:spPr>
          <a:xfrm>
            <a:off x="5834136" y="4734198"/>
            <a:ext cx="236474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选修 链接 融会贯通</a:t>
            </a:r>
            <a:endParaRPr lang="zh-CN" altLang="en-US" sz="20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5748" name="圆角矩形​​ 18">
            <a:hlinkClick r:id="rId2" action="ppaction://hlinksldjump"/>
          </p:cNvPr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4058" y="4642149"/>
            <a:ext cx="511033" cy="51420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5751" name="圆角矩形​​ 22">
            <a:hlinkClick r:id="rId2" action="ppaction://hlinksldjump"/>
          </p:cNvPr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08819" y="3288387"/>
            <a:ext cx="511033" cy="5110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5752" name="TextBox 46">
            <a:hlinkClick r:id="rId2" action="ppaction://hlinksldjump"/>
          </p:cNvPr>
          <p:cNvSpPr txBox="1"/>
          <p:nvPr/>
        </p:nvSpPr>
        <p:spPr>
          <a:xfrm>
            <a:off x="5816678" y="3378849"/>
            <a:ext cx="236474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 整合 融会贯通</a:t>
            </a:r>
            <a:endParaRPr lang="en-US" altLang="zh-CN" sz="2000">
              <a:solidFill>
                <a:srgbClr val="262626"/>
              </a:solidFill>
              <a:latin typeface="方正大黑_GBK" pitchFamily="65" charset="-122"/>
              <a:ea typeface="方正大黑_GBK" pitchFamily="65" charset="-122"/>
            </a:endParaRPr>
          </a:p>
        </p:txBody>
      </p:sp>
      <p:grpSp>
        <p:nvGrpSpPr>
          <p:cNvPr id="3" name="组合 6"/>
          <p:cNvGrpSpPr/>
          <p:nvPr/>
        </p:nvGrpSpPr>
        <p:grpSpPr>
          <a:xfrm>
            <a:off x="1796337" y="3506935"/>
            <a:ext cx="2997681" cy="1568450"/>
            <a:chOff x="499685" y="1348596"/>
            <a:chExt cx="3510029" cy="1376744"/>
          </a:xfrm>
        </p:grpSpPr>
        <p:grpSp>
          <p:nvGrpSpPr>
            <p:cNvPr id="7180" name="组合 39"/>
            <p:cNvGrpSpPr/>
            <p:nvPr/>
          </p:nvGrpSpPr>
          <p:grpSpPr>
            <a:xfrm>
              <a:off x="1010872" y="1403393"/>
              <a:ext cx="2998842" cy="1042768"/>
              <a:chOff x="1068022" y="1403393"/>
              <a:chExt cx="2998842" cy="1042768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1068022" y="1493517"/>
                <a:ext cx="1022315" cy="923703"/>
              </a:xfrm>
              <a:prstGeom prst="rect">
                <a:avLst/>
              </a:prstGeom>
              <a:solidFill>
                <a:srgbClr val="0066FF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002822" y="1403393"/>
                <a:ext cx="2064042" cy="7285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目  录</a:t>
                </a:r>
                <a:endParaRPr kumimoji="0" lang="zh-CN" altLang="en-US" sz="4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183" name="TextBox 5"/>
              <p:cNvSpPr txBox="1"/>
              <p:nvPr/>
            </p:nvSpPr>
            <p:spPr>
              <a:xfrm>
                <a:off x="2006539" y="2028679"/>
                <a:ext cx="1988945" cy="4174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500">
                    <a:solidFill>
                      <a:srgbClr val="0066FF"/>
                    </a:solidFill>
                    <a:latin typeface="Arial" panose="020B0604020202020204" pitchFamily="34" charset="0"/>
                  </a:rPr>
                  <a:t>ONTENTS</a:t>
                </a:r>
                <a:endParaRPr lang="zh-CN" altLang="en-US" sz="2500" dirty="0">
                  <a:solidFill>
                    <a:srgbClr val="0066FF"/>
                  </a:solidFill>
                  <a:latin typeface="Arial" panose="020B0604020202020204" pitchFamily="34" charset="0"/>
                  <a:ea typeface="Arial" panose="020B0604020202020204" pitchFamily="34" charset="0"/>
                </a:endParaRPr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499685" y="1348596"/>
              <a:ext cx="1245414" cy="13767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9595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</a:t>
              </a:r>
              <a:endParaRPr kumimoji="0" lang="zh-CN" altLang="en-US" sz="959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27"/>
          <p:cNvGrpSpPr/>
          <p:nvPr/>
        </p:nvGrpSpPr>
        <p:grpSpPr>
          <a:xfrm>
            <a:off x="5016800" y="3113810"/>
            <a:ext cx="63482" cy="2518663"/>
            <a:chOff x="6966170" y="1570075"/>
            <a:chExt cx="63500" cy="2204256"/>
          </a:xfrm>
        </p:grpSpPr>
        <p:cxnSp>
          <p:nvCxnSpPr>
            <p:cNvPr id="7186" name="直接连接符 28"/>
            <p:cNvCxnSpPr/>
            <p:nvPr/>
          </p:nvCxnSpPr>
          <p:spPr>
            <a:xfrm>
              <a:off x="6966170" y="1570075"/>
              <a:ext cx="0" cy="2204256"/>
            </a:xfrm>
            <a:prstGeom prst="line">
              <a:avLst/>
            </a:prstGeom>
            <a:ln w="38100" cap="flat" cmpd="sng">
              <a:solidFill>
                <a:srgbClr val="40404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7187" name="直接连接符 29"/>
            <p:cNvCxnSpPr/>
            <p:nvPr/>
          </p:nvCxnSpPr>
          <p:spPr>
            <a:xfrm>
              <a:off x="7029670" y="1570075"/>
              <a:ext cx="0" cy="2196549"/>
            </a:xfrm>
            <a:prstGeom prst="line">
              <a:avLst/>
            </a:prstGeom>
            <a:ln w="3175" cap="flat" cmpd="sng">
              <a:solidFill>
                <a:srgbClr val="262626"/>
              </a:solidFill>
              <a:prstDash val="solid"/>
              <a:headEnd type="none" w="med" len="med"/>
              <a:tailEnd type="none" w="med" len="med"/>
            </a:ln>
          </p:spPr>
        </p:cxnSp>
      </p:grpSp>
      <p:grpSp>
        <p:nvGrpSpPr>
          <p:cNvPr id="13" name="组合 30"/>
          <p:cNvGrpSpPr/>
          <p:nvPr/>
        </p:nvGrpSpPr>
        <p:grpSpPr>
          <a:xfrm>
            <a:off x="5097740" y="3121746"/>
            <a:ext cx="61895" cy="2518662"/>
            <a:chOff x="6966170" y="1570075"/>
            <a:chExt cx="63500" cy="2204256"/>
          </a:xfrm>
        </p:grpSpPr>
        <p:cxnSp>
          <p:nvCxnSpPr>
            <p:cNvPr id="7189" name="直接连接符 31"/>
            <p:cNvCxnSpPr/>
            <p:nvPr/>
          </p:nvCxnSpPr>
          <p:spPr>
            <a:xfrm>
              <a:off x="6966170" y="1570075"/>
              <a:ext cx="0" cy="2204256"/>
            </a:xfrm>
            <a:prstGeom prst="line">
              <a:avLst/>
            </a:prstGeom>
            <a:ln w="38100" cap="flat" cmpd="sng">
              <a:solidFill>
                <a:srgbClr val="40404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7190" name="直接连接符 32"/>
            <p:cNvCxnSpPr/>
            <p:nvPr/>
          </p:nvCxnSpPr>
          <p:spPr>
            <a:xfrm>
              <a:off x="7029670" y="1570075"/>
              <a:ext cx="0" cy="2195552"/>
            </a:xfrm>
            <a:prstGeom prst="line">
              <a:avLst/>
            </a:prstGeom>
            <a:ln w="3175" cap="flat" cmpd="sng">
              <a:solidFill>
                <a:srgbClr val="262626"/>
              </a:solidFill>
              <a:prstDash val="solid"/>
              <a:headEnd type="none" w="med" len="med"/>
              <a:tailEnd type="none" w="med" len="med"/>
            </a:ln>
          </p:spPr>
        </p:cxnSp>
      </p:grpSp>
      <p:graphicFrame>
        <p:nvGraphicFramePr>
          <p:cNvPr id="7194" name="对象 7193"/>
          <p:cNvGraphicFramePr/>
          <p:nvPr/>
        </p:nvGraphicFramePr>
        <p:xfrm>
          <a:off x="8184570" y="1226797"/>
          <a:ext cx="2231405" cy="16267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7" imgW="9245600" imgH="6743700" progId="Photoshop.Image.7">
                  <p:embed/>
                </p:oleObj>
              </mc:Choice>
              <mc:Fallback>
                <p:oleObj name="" r:id="rId7" imgW="9245600" imgH="6743700" progId="Photoshop.Image.7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184570" y="1226797"/>
                        <a:ext cx="2231405" cy="16267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95" name="圆角矩形​​ 22">
            <a:hlinkClick r:id="rId2" action="ppaction://hlinksldjump"/>
          </p:cNvPr>
          <p:cNvPicPr>
            <a:picLocks noGrp="1"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04058" y="5372196"/>
            <a:ext cx="511033" cy="5110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Box 42">
            <a:hlinkClick r:id="rId10" action="ppaction://hlinksldjump"/>
          </p:cNvPr>
          <p:cNvSpPr txBox="1"/>
          <p:nvPr/>
        </p:nvSpPr>
        <p:spPr>
          <a:xfrm>
            <a:off x="5834136" y="5434091"/>
            <a:ext cx="236474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限时 训练 规范提高</a:t>
            </a:r>
            <a:endParaRPr lang="zh-CN" altLang="en-US" sz="20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115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15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115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9" dur="500"/>
                                        <p:tgtEl>
                                          <p:spTgt spid="115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115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115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45" grpId="0"/>
      <p:bldP spid="115747" grpId="0"/>
      <p:bldP spid="115752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33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43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坐标定位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247" name="图片 9246" descr="E:/雷艳娜/2018课件/2018  高三二轮/方正 大样/历史通史/教参/Y5A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3025041" y="1412483"/>
            <a:ext cx="6094307" cy="4856401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902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9032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阶段特征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29111" name="表格 129110"/>
          <p:cNvGraphicFramePr/>
          <p:nvPr/>
        </p:nvGraphicFramePr>
        <p:xfrm>
          <a:off x="1901403" y="1671174"/>
          <a:ext cx="8388985" cy="4358640"/>
        </p:xfrm>
        <a:graphic>
          <a:graphicData uri="http://schemas.openxmlformats.org/drawingml/2006/table">
            <a:tbl>
              <a:tblPr/>
              <a:tblGrid>
                <a:gridCol w="631825"/>
                <a:gridCol w="2557780"/>
                <a:gridCol w="2517140"/>
                <a:gridCol w="2682240"/>
              </a:tblGrid>
              <a:tr h="51816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魏晋南北朝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隋　唐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宋　元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2024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政治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国家分裂，社会动荡，民族融合进一步发展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典章制度完备，三省六部制和科举制形成，中国古代政治制度走向成熟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缓和了中央集权与地方分权之间的矛盾，中央集权制度进一步完善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2024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经济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北方农耕经济逐步恢复，南方经济得到开发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曲辕犁出现，农业得到新发展；手工业方面，形成“南青北白”两大制瓷系统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南宋时，经济重心转移到南方；商业发展，城市的市坊界限被打破；对外交往空前繁荣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0050" name="组合 126987"/>
          <p:cNvGrpSpPr/>
          <p:nvPr/>
        </p:nvGrpSpPr>
        <p:grpSpPr>
          <a:xfrm>
            <a:off x="1825224" y="1196643"/>
            <a:ext cx="8590751" cy="5054784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0056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阶段特征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30176" name="表格 130175"/>
          <p:cNvGraphicFramePr/>
          <p:nvPr/>
        </p:nvGraphicFramePr>
        <p:xfrm>
          <a:off x="1901403" y="1844163"/>
          <a:ext cx="8388985" cy="3535680"/>
        </p:xfrm>
        <a:graphic>
          <a:graphicData uri="http://schemas.openxmlformats.org/drawingml/2006/table">
            <a:tbl>
              <a:tblPr/>
              <a:tblGrid>
                <a:gridCol w="811530"/>
                <a:gridCol w="2378075"/>
                <a:gridCol w="2599690"/>
                <a:gridCol w="2599690"/>
              </a:tblGrid>
              <a:tr h="51816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魏晋南北朝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隋　唐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宋　元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752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文化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出现儒、道、佛“三教并存”的局面；士人群体形成，推动了书法、绘画、文学等艺术的发展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出现“三教合一”的现象，出现了雕版印刷术，火药开始用于军事；科举制度扩大了知识分子的队伍，推动了文学艺术的发展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出现理学和心学，市民阶层的扩大推动了文化的世俗化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107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1080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31082" name="对象 131081"/>
          <p:cNvGraphicFramePr/>
          <p:nvPr/>
        </p:nvGraphicFramePr>
        <p:xfrm>
          <a:off x="1969646" y="1629910"/>
          <a:ext cx="8252708" cy="4740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629910"/>
                        <a:ext cx="8252708" cy="47405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209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2104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32106" name="对象 132105"/>
          <p:cNvGraphicFramePr/>
          <p:nvPr/>
        </p:nvGraphicFramePr>
        <p:xfrm>
          <a:off x="1971234" y="1479139"/>
          <a:ext cx="8249533" cy="53325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8257540" imgH="5336540" progId="Word.Document.8">
                  <p:embed/>
                </p:oleObj>
              </mc:Choice>
              <mc:Fallback>
                <p:oleObj name="" r:id="rId1" imgW="8257540" imgH="533654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479139"/>
                        <a:ext cx="8249533" cy="533251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432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4328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4332" name="对象 184331"/>
          <p:cNvGraphicFramePr/>
          <p:nvPr/>
        </p:nvGraphicFramePr>
        <p:xfrm>
          <a:off x="1969646" y="1556906"/>
          <a:ext cx="8252708" cy="4740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556906"/>
                        <a:ext cx="8252708" cy="47405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534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5352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5354" name="对象 185353"/>
          <p:cNvGraphicFramePr/>
          <p:nvPr/>
        </p:nvGraphicFramePr>
        <p:xfrm>
          <a:off x="1971234" y="1425179"/>
          <a:ext cx="8249533" cy="49547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8257540" imgH="4958080" progId="Word.Document.8">
                  <p:embed/>
                </p:oleObj>
              </mc:Choice>
              <mc:Fallback>
                <p:oleObj name="" r:id="rId1" imgW="8257540" imgH="495808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425179"/>
                        <a:ext cx="8249533" cy="495479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637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6376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6378" name="对象 186377"/>
          <p:cNvGraphicFramePr/>
          <p:nvPr/>
        </p:nvGraphicFramePr>
        <p:xfrm>
          <a:off x="1969646" y="1744179"/>
          <a:ext cx="8252708" cy="43485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8257540" imgH="4351020" progId="Word.Document.8">
                  <p:embed/>
                </p:oleObj>
              </mc:Choice>
              <mc:Fallback>
                <p:oleObj name="" r:id="rId1" imgW="8257540" imgH="435102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744179"/>
                        <a:ext cx="8252708" cy="434854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739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7400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7402" name="对象 187401"/>
          <p:cNvGraphicFramePr/>
          <p:nvPr/>
        </p:nvGraphicFramePr>
        <p:xfrm>
          <a:off x="1969646" y="2282191"/>
          <a:ext cx="8252708" cy="2371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8257540" imgH="2372360" progId="Word.Document.8">
                  <p:embed/>
                </p:oleObj>
              </mc:Choice>
              <mc:Fallback>
                <p:oleObj name="" r:id="rId1" imgW="8257540" imgH="237236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282191"/>
                        <a:ext cx="8252708" cy="23710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841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8424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8426" name="对象 188425"/>
          <p:cNvGraphicFramePr/>
          <p:nvPr/>
        </p:nvGraphicFramePr>
        <p:xfrm>
          <a:off x="1971234" y="1453746"/>
          <a:ext cx="8249533" cy="11839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2" name="" r:id="rId1" imgW="8257540" imgH="1188720" progId="Word.Document.8">
                  <p:embed/>
                </p:oleObj>
              </mc:Choice>
              <mc:Fallback>
                <p:oleObj name="" r:id="rId1" imgW="8257540" imgH="1188720" progId="Word.Document.8">
                  <p:embed/>
                  <p:pic>
                    <p:nvPicPr>
                      <p:cNvPr id="0" name="图片 316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453746"/>
                        <a:ext cx="8249533" cy="118394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8496" name="对象 188495"/>
          <p:cNvGraphicFramePr/>
          <p:nvPr/>
        </p:nvGraphicFramePr>
        <p:xfrm>
          <a:off x="1852204" y="2328216"/>
          <a:ext cx="8411413" cy="38851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3" name="" r:id="rId3" imgW="8465820" imgH="3914140" progId="Word.Document.8">
                  <p:embed/>
                </p:oleObj>
              </mc:Choice>
              <mc:Fallback>
                <p:oleObj name="" r:id="rId3" imgW="8465820" imgH="3914140" progId="Word.Document.8">
                  <p:embed/>
                  <p:pic>
                    <p:nvPicPr>
                      <p:cNvPr id="0" name="图片 316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52204" y="2328216"/>
                        <a:ext cx="8411413" cy="388512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944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9448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9575" name="对象 189574"/>
          <p:cNvGraphicFramePr/>
          <p:nvPr/>
        </p:nvGraphicFramePr>
        <p:xfrm>
          <a:off x="1895055" y="1772746"/>
          <a:ext cx="8393955" cy="49579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4" name="" r:id="rId1" imgW="8402320" imgH="4963160" progId="Word.Document.8">
                  <p:embed/>
                </p:oleObj>
              </mc:Choice>
              <mc:Fallback>
                <p:oleObj name="" r:id="rId1" imgW="8402320" imgH="4963160" progId="Word.Document.8">
                  <p:embed/>
                  <p:pic>
                    <p:nvPicPr>
                      <p:cNvPr id="0" name="图片 316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95055" y="1772746"/>
                        <a:ext cx="8393955" cy="49579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057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0584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80672" name="对象 280671"/>
          <p:cNvGraphicFramePr/>
          <p:nvPr/>
        </p:nvGraphicFramePr>
        <p:xfrm>
          <a:off x="1945841" y="1710850"/>
          <a:ext cx="8325712" cy="5173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5" name="" r:id="rId1" imgW="8354695" imgH="5179060" progId="Word.Document.8">
                  <p:embed/>
                </p:oleObj>
              </mc:Choice>
              <mc:Fallback>
                <p:oleObj name="" r:id="rId1" imgW="8354695" imgH="5179060" progId="Word.Document.8">
                  <p:embed/>
                  <p:pic>
                    <p:nvPicPr>
                      <p:cNvPr id="0" name="图片 316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45841" y="1710850"/>
                        <a:ext cx="8325712" cy="5173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160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1608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81633" name="对象 281632"/>
          <p:cNvGraphicFramePr/>
          <p:nvPr/>
        </p:nvGraphicFramePr>
        <p:xfrm>
          <a:off x="1971234" y="1485487"/>
          <a:ext cx="8249533" cy="53325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6" name="" r:id="rId1" imgW="8257540" imgH="5336540" progId="Word.Document.8">
                  <p:embed/>
                </p:oleObj>
              </mc:Choice>
              <mc:Fallback>
                <p:oleObj name="" r:id="rId1" imgW="8257540" imgH="5336540" progId="Word.Document.8">
                  <p:embed/>
                  <p:pic>
                    <p:nvPicPr>
                      <p:cNvPr id="0" name="图片 316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485487"/>
                        <a:ext cx="8249533" cy="533251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262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2632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82633" name="对象 282632"/>
          <p:cNvGraphicFramePr/>
          <p:nvPr/>
        </p:nvGraphicFramePr>
        <p:xfrm>
          <a:off x="1969646" y="2121899"/>
          <a:ext cx="8252708" cy="2963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7" name="" r:id="rId1" imgW="8257540" imgH="2966720" progId="Word.Document.8">
                  <p:embed/>
                </p:oleObj>
              </mc:Choice>
              <mc:Fallback>
                <p:oleObj name="" r:id="rId1" imgW="8257540" imgH="2966720" progId="Word.Document.8">
                  <p:embed/>
                  <p:pic>
                    <p:nvPicPr>
                      <p:cNvPr id="0" name="图片 316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121899"/>
                        <a:ext cx="8252708" cy="296303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365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3656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83657" name="对象 283656"/>
          <p:cNvGraphicFramePr/>
          <p:nvPr/>
        </p:nvGraphicFramePr>
        <p:xfrm>
          <a:off x="1969646" y="1568014"/>
          <a:ext cx="8252708" cy="4740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8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16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568014"/>
                        <a:ext cx="8252708" cy="474054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467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4680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84681" name="对象 284680"/>
          <p:cNvGraphicFramePr/>
          <p:nvPr/>
        </p:nvGraphicFramePr>
        <p:xfrm>
          <a:off x="1969646" y="1845750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9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6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845750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569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5704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85706" name="对象 285705"/>
          <p:cNvGraphicFramePr/>
          <p:nvPr/>
        </p:nvGraphicFramePr>
        <p:xfrm>
          <a:off x="1969646" y="2121899"/>
          <a:ext cx="8252708" cy="2963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0" name="" r:id="rId1" imgW="8257540" imgH="2966720" progId="Word.Document.8">
                  <p:embed/>
                </p:oleObj>
              </mc:Choice>
              <mc:Fallback>
                <p:oleObj name="" r:id="rId1" imgW="8257540" imgH="2966720" progId="Word.Document.8">
                  <p:embed/>
                  <p:pic>
                    <p:nvPicPr>
                      <p:cNvPr id="0" name="图片 316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121899"/>
                        <a:ext cx="8252708" cy="296303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672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6728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86729" name="对象 286728"/>
          <p:cNvGraphicFramePr/>
          <p:nvPr/>
        </p:nvGraphicFramePr>
        <p:xfrm>
          <a:off x="1971234" y="1404548"/>
          <a:ext cx="8249533" cy="4975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2" name="" r:id="rId1" imgW="8257540" imgH="4980940" progId="Word.Document.8">
                  <p:embed/>
                </p:oleObj>
              </mc:Choice>
              <mc:Fallback>
                <p:oleObj name="" r:id="rId1" imgW="8257540" imgH="4980940" progId="Word.Document.8">
                  <p:embed/>
                  <p:pic>
                    <p:nvPicPr>
                      <p:cNvPr id="0" name="图片 317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404548"/>
                        <a:ext cx="8249533" cy="49754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774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7752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87753" name="对象 287752"/>
          <p:cNvGraphicFramePr/>
          <p:nvPr/>
        </p:nvGraphicFramePr>
        <p:xfrm>
          <a:off x="1971234" y="1412483"/>
          <a:ext cx="8189225" cy="49754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" name="" r:id="rId1" imgW="8194040" imgH="4980940" progId="Word.Document.8">
                  <p:embed/>
                </p:oleObj>
              </mc:Choice>
              <mc:Fallback>
                <p:oleObj name="" r:id="rId1" imgW="8194040" imgH="4980940" progId="Word.Document.8">
                  <p:embed/>
                  <p:pic>
                    <p:nvPicPr>
                      <p:cNvPr id="0" name="图片 317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412483"/>
                        <a:ext cx="8189225" cy="497543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3450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34504" name="对象 138255"/>
          <p:cNvGraphicFramePr/>
          <p:nvPr/>
        </p:nvGraphicFramePr>
        <p:xfrm>
          <a:off x="1971234" y="1629910"/>
          <a:ext cx="8249533" cy="50008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1" name="" r:id="rId1" imgW="8257540" imgH="5006340" progId="Word.Document.8">
                  <p:embed/>
                </p:oleObj>
              </mc:Choice>
              <mc:Fallback>
                <p:oleObj name="" r:id="rId1" imgW="8257540" imgH="5006340" progId="Word.Document.8">
                  <p:embed/>
                  <p:pic>
                    <p:nvPicPr>
                      <p:cNvPr id="0" name="图片 317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629910"/>
                        <a:ext cx="8249533" cy="500082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450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450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34507" name="对象 138261"/>
          <p:cNvGraphicFramePr/>
          <p:nvPr/>
        </p:nvGraphicFramePr>
        <p:xfrm>
          <a:off x="1993453" y="2591668"/>
          <a:ext cx="8178115" cy="35010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3" name="" r:id="rId5" imgW="8186420" imgH="3502660" progId="Word.Document.8">
                  <p:embed/>
                </p:oleObj>
              </mc:Choice>
              <mc:Fallback>
                <p:oleObj name="" r:id="rId5" imgW="8186420" imgH="3502660" progId="Word.Document.8">
                  <p:embed/>
                  <p:pic>
                    <p:nvPicPr>
                      <p:cNvPr id="0" name="图片 317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93453" y="2591668"/>
                        <a:ext cx="8178115" cy="350105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4508" name="对象 138257"/>
          <p:cNvGraphicFramePr/>
          <p:nvPr/>
        </p:nvGraphicFramePr>
        <p:xfrm>
          <a:off x="6311840" y="3480421"/>
          <a:ext cx="750679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7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311840" y="3480421"/>
                        <a:ext cx="750679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4509" name="矩形 15"/>
          <p:cNvSpPr/>
          <p:nvPr/>
        </p:nvSpPr>
        <p:spPr>
          <a:xfrm>
            <a:off x="1704608" y="46025"/>
            <a:ext cx="896212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唐、宋、元皇权的加强与地方行政机构的演变</a:t>
            </a:r>
            <a:endParaRPr lang="en-US" altLang="zh-CN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45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345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34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34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450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345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34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4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4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34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4505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6522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65224" name="对象 138255"/>
          <p:cNvGraphicFramePr/>
          <p:nvPr/>
        </p:nvGraphicFramePr>
        <p:xfrm>
          <a:off x="1971234" y="1926690"/>
          <a:ext cx="8206682" cy="31582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" name="" r:id="rId1" imgW="8211820" imgH="3164840" progId="Word.Document.8">
                  <p:embed/>
                </p:oleObj>
              </mc:Choice>
              <mc:Fallback>
                <p:oleObj name="" r:id="rId1" imgW="8211820" imgH="3164840" progId="Word.Document.8">
                  <p:embed/>
                  <p:pic>
                    <p:nvPicPr>
                      <p:cNvPr id="0" name="图片 317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926690"/>
                        <a:ext cx="8206682" cy="315824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522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522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65227" name="对象 138261"/>
          <p:cNvGraphicFramePr/>
          <p:nvPr/>
        </p:nvGraphicFramePr>
        <p:xfrm>
          <a:off x="1926796" y="1701327"/>
          <a:ext cx="8128917" cy="41247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0" name="" r:id="rId5" imgW="8186420" imgH="4152900" progId="Word.Document.8">
                  <p:embed/>
                </p:oleObj>
              </mc:Choice>
              <mc:Fallback>
                <p:oleObj name="" r:id="rId5" imgW="8186420" imgH="4152900" progId="Word.Document.8">
                  <p:embed/>
                  <p:pic>
                    <p:nvPicPr>
                      <p:cNvPr id="0" name="图片 31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26796" y="1701327"/>
                        <a:ext cx="8128917" cy="41247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5228" name="对象 138257"/>
          <p:cNvGraphicFramePr/>
          <p:nvPr/>
        </p:nvGraphicFramePr>
        <p:xfrm>
          <a:off x="5632579" y="3140791"/>
          <a:ext cx="750679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632579" y="3140791"/>
                        <a:ext cx="750679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5229" name="矩形 15"/>
          <p:cNvSpPr/>
          <p:nvPr/>
        </p:nvSpPr>
        <p:spPr>
          <a:xfrm>
            <a:off x="1704608" y="46025"/>
            <a:ext cx="896212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唐、宋、元皇权的加强与地方行政机构的演变</a:t>
            </a:r>
            <a:endParaRPr lang="en-US" altLang="zh-CN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52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652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65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65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52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652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65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5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5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652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5225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9558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5594" name="矩形 15"/>
          <p:cNvSpPr/>
          <p:nvPr/>
        </p:nvSpPr>
        <p:spPr>
          <a:xfrm>
            <a:off x="1704608" y="46025"/>
            <a:ext cx="896212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唐、宋、元皇权的加强与地方行政机构的演变</a:t>
            </a:r>
            <a:endParaRPr lang="en-US" altLang="zh-CN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95595" name="对象 195594"/>
          <p:cNvGraphicFramePr/>
          <p:nvPr/>
        </p:nvGraphicFramePr>
        <p:xfrm>
          <a:off x="1971234" y="1485487"/>
          <a:ext cx="8206682" cy="4846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" name="" r:id="rId1" imgW="8211820" imgH="4851400" progId="Word.Document.8">
                  <p:embed/>
                </p:oleObj>
              </mc:Choice>
              <mc:Fallback>
                <p:oleObj name="" r:id="rId1" imgW="8211820" imgH="4851400" progId="Word.Document.8">
                  <p:embed/>
                  <p:pic>
                    <p:nvPicPr>
                      <p:cNvPr id="0" name="图片 31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485487"/>
                        <a:ext cx="8206682" cy="484687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545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5464" name="矩形 15"/>
          <p:cNvSpPr/>
          <p:nvPr/>
        </p:nvSpPr>
        <p:spPr>
          <a:xfrm>
            <a:off x="1704608" y="46025"/>
            <a:ext cx="896212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唐、宋、元皇权的加强与地方行政机构的演变</a:t>
            </a:r>
            <a:endParaRPr lang="en-US" altLang="zh-CN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75466" name="对象 275465"/>
          <p:cNvGraphicFramePr/>
          <p:nvPr/>
        </p:nvGraphicFramePr>
        <p:xfrm>
          <a:off x="1969646" y="1917167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917167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648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6488" name="矩形 15"/>
          <p:cNvSpPr/>
          <p:nvPr/>
        </p:nvSpPr>
        <p:spPr>
          <a:xfrm>
            <a:off x="1704608" y="46025"/>
            <a:ext cx="896212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唐、宋、元皇权的加强与地方行政机构的演变</a:t>
            </a:r>
            <a:endParaRPr lang="en-US" altLang="zh-CN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76489" name="对象 276488"/>
          <p:cNvGraphicFramePr/>
          <p:nvPr/>
        </p:nvGraphicFramePr>
        <p:xfrm>
          <a:off x="1971234" y="1629910"/>
          <a:ext cx="8189225" cy="44294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8194040" imgH="4434840" progId="Word.Document.8">
                  <p:embed/>
                </p:oleObj>
              </mc:Choice>
              <mc:Fallback>
                <p:oleObj name="" r:id="rId1" imgW="8194040" imgH="443484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629910"/>
                        <a:ext cx="8189225" cy="442948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9081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0824" name="矩形 15"/>
          <p:cNvSpPr/>
          <p:nvPr/>
        </p:nvSpPr>
        <p:spPr>
          <a:xfrm>
            <a:off x="1704608" y="46025"/>
            <a:ext cx="896212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唐、宋、元皇权的加强与地方行政机构的演变</a:t>
            </a:r>
            <a:endParaRPr lang="en-US" altLang="zh-CN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90825" name="对象 290824"/>
          <p:cNvGraphicFramePr/>
          <p:nvPr/>
        </p:nvGraphicFramePr>
        <p:xfrm>
          <a:off x="1969646" y="1988586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988586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9184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1848" name="矩形 15"/>
          <p:cNvSpPr/>
          <p:nvPr/>
        </p:nvSpPr>
        <p:spPr>
          <a:xfrm>
            <a:off x="1704608" y="46025"/>
            <a:ext cx="896212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唐、宋、元皇权的加强与地方行政机构的演变</a:t>
            </a:r>
            <a:endParaRPr lang="en-US" altLang="zh-CN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91849" name="对象 291848"/>
          <p:cNvGraphicFramePr/>
          <p:nvPr/>
        </p:nvGraphicFramePr>
        <p:xfrm>
          <a:off x="1969646" y="1977476"/>
          <a:ext cx="8252708" cy="2963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8257540" imgH="2966720" progId="Word.Document.8">
                  <p:embed/>
                </p:oleObj>
              </mc:Choice>
              <mc:Fallback>
                <p:oleObj name="" r:id="rId1" imgW="8257540" imgH="296672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977476"/>
                        <a:ext cx="8252708" cy="29630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9286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2872" name="矩形 15"/>
          <p:cNvSpPr/>
          <p:nvPr/>
        </p:nvSpPr>
        <p:spPr>
          <a:xfrm>
            <a:off x="1704608" y="46025"/>
            <a:ext cx="896212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唐、宋、元皇权的加强与地方行政机构的演变</a:t>
            </a:r>
            <a:endParaRPr lang="en-US" altLang="zh-CN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92873" name="对象 292872"/>
          <p:cNvGraphicFramePr/>
          <p:nvPr/>
        </p:nvGraphicFramePr>
        <p:xfrm>
          <a:off x="1969646" y="1668000"/>
          <a:ext cx="8252708" cy="11855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8257540" imgH="1188720" progId="Word.Document.8">
                  <p:embed/>
                </p:oleObj>
              </mc:Choice>
              <mc:Fallback>
                <p:oleObj name="" r:id="rId1" imgW="8257540" imgH="118872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668000"/>
                        <a:ext cx="8252708" cy="118553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3234" name="表格 293233"/>
          <p:cNvGraphicFramePr/>
          <p:nvPr/>
        </p:nvGraphicFramePr>
        <p:xfrm>
          <a:off x="1902990" y="2996368"/>
          <a:ext cx="8387080" cy="2560320"/>
        </p:xfrm>
        <a:graphic>
          <a:graphicData uri="http://schemas.openxmlformats.org/drawingml/2006/table">
            <a:tbl>
              <a:tblPr/>
              <a:tblGrid>
                <a:gridCol w="1272540"/>
                <a:gridCol w="1170305"/>
                <a:gridCol w="1475740"/>
                <a:gridCol w="4468495"/>
              </a:tblGrid>
              <a:tr h="45720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制度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朝代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依据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特点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6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世官制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先秦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世袭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贵族世卿世禄，下层人士一般没有参政机会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6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军功</a:t>
                      </a:r>
                      <a:endParaRPr lang="zh-CN" altLang="en-US" sz="1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 defTabSz="0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爵制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秦朝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军功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凭借军功获得参政机会，体现了争霸战争的时代特点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察举制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汉朝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才能品德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由下而上推荐人才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9389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3896" name="矩形 15"/>
          <p:cNvSpPr/>
          <p:nvPr/>
        </p:nvSpPr>
        <p:spPr>
          <a:xfrm>
            <a:off x="1704608" y="46025"/>
            <a:ext cx="896212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唐、宋、元皇权的加强与地方行政机构的演变</a:t>
            </a:r>
            <a:endParaRPr lang="en-US" altLang="zh-CN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93946" name="表格 293945"/>
          <p:cNvGraphicFramePr/>
          <p:nvPr/>
        </p:nvGraphicFramePr>
        <p:xfrm>
          <a:off x="1902990" y="1641019"/>
          <a:ext cx="8387080" cy="1645920"/>
        </p:xfrm>
        <a:graphic>
          <a:graphicData uri="http://schemas.openxmlformats.org/drawingml/2006/table">
            <a:tbl>
              <a:tblPr/>
              <a:tblGrid>
                <a:gridCol w="1272540"/>
                <a:gridCol w="1170305"/>
                <a:gridCol w="1475740"/>
                <a:gridCol w="4468495"/>
              </a:tblGrid>
              <a:tr h="82296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九品中正制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魏晋</a:t>
                      </a:r>
                      <a:endParaRPr lang="zh-CN" altLang="en-US" sz="1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 defTabSz="0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南北朝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门第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世家大族子弟依靠门第步入仕途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6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科举制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隋唐</a:t>
                      </a:r>
                      <a:endParaRPr lang="zh-CN" altLang="en-US" sz="1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 defTabSz="0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至清末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考试成绩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把读书、考试和做官紧密联系起来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93947" name="对象 293946"/>
          <p:cNvGraphicFramePr/>
          <p:nvPr/>
        </p:nvGraphicFramePr>
        <p:xfrm>
          <a:off x="1969646" y="3416939"/>
          <a:ext cx="8252708" cy="2963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8257540" imgH="2966720" progId="Word.Document.8">
                  <p:embed/>
                </p:oleObj>
              </mc:Choice>
              <mc:Fallback>
                <p:oleObj name="" r:id="rId1" imgW="8257540" imgH="296672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3416939"/>
                        <a:ext cx="8252708" cy="296303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4166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1672" name="对象 138255"/>
          <p:cNvGraphicFramePr/>
          <p:nvPr/>
        </p:nvGraphicFramePr>
        <p:xfrm>
          <a:off x="1971234" y="1629910"/>
          <a:ext cx="8249533" cy="47341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8257540" imgH="4739640" progId="Word.Document.8">
                  <p:embed/>
                </p:oleObj>
              </mc:Choice>
              <mc:Fallback>
                <p:oleObj name="" r:id="rId1" imgW="8257540" imgH="473964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629910"/>
                        <a:ext cx="8249533" cy="473419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167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167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41675" name="对象 138261"/>
          <p:cNvGraphicFramePr/>
          <p:nvPr/>
        </p:nvGraphicFramePr>
        <p:xfrm>
          <a:off x="1949015" y="1548970"/>
          <a:ext cx="8116220" cy="49754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5" imgW="8122920" imgH="4980940" progId="Word.Document.8">
                  <p:embed/>
                </p:oleObj>
              </mc:Choice>
              <mc:Fallback>
                <p:oleObj name="" r:id="rId5" imgW="8122920" imgH="498094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1548970"/>
                        <a:ext cx="8116220" cy="497543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1676" name="对象 138257"/>
          <p:cNvGraphicFramePr/>
          <p:nvPr/>
        </p:nvGraphicFramePr>
        <p:xfrm>
          <a:off x="9624033" y="3429635"/>
          <a:ext cx="750678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624033" y="3429635"/>
                        <a:ext cx="750678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1678" name="矩形 15"/>
          <p:cNvSpPr/>
          <p:nvPr/>
        </p:nvSpPr>
        <p:spPr>
          <a:xfrm>
            <a:off x="1704608" y="46025"/>
            <a:ext cx="896212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唐、宋、元皇权的加强与地方行政机构的演变</a:t>
            </a:r>
            <a:endParaRPr lang="en-US" altLang="zh-CN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16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416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1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41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167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16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41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1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1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416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1673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7853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8536" name="对象 138255"/>
          <p:cNvGraphicFramePr/>
          <p:nvPr/>
        </p:nvGraphicFramePr>
        <p:xfrm>
          <a:off x="1971234" y="1701327"/>
          <a:ext cx="8195573" cy="47119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701327"/>
                        <a:ext cx="8195573" cy="471197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853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853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8539" name="对象 138261"/>
          <p:cNvGraphicFramePr/>
          <p:nvPr/>
        </p:nvGraphicFramePr>
        <p:xfrm>
          <a:off x="1949015" y="1701327"/>
          <a:ext cx="8130504" cy="47119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5" imgW="8186420" imgH="4744720" progId="Word.Document.8">
                  <p:embed/>
                </p:oleObj>
              </mc:Choice>
              <mc:Fallback>
                <p:oleObj name="" r:id="rId5" imgW="8186420" imgH="4744720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1701327"/>
                        <a:ext cx="8130504" cy="471197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8540" name="对象 138257"/>
          <p:cNvGraphicFramePr/>
          <p:nvPr/>
        </p:nvGraphicFramePr>
        <p:xfrm>
          <a:off x="9551028" y="3480421"/>
          <a:ext cx="750678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551028" y="3480421"/>
                        <a:ext cx="750678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8541" name="矩形 15"/>
          <p:cNvSpPr/>
          <p:nvPr/>
        </p:nvSpPr>
        <p:spPr>
          <a:xfrm>
            <a:off x="1704608" y="46025"/>
            <a:ext cx="896212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唐、宋、元皇权的加强与地方行政机构的演变</a:t>
            </a:r>
            <a:endParaRPr lang="en-US" altLang="zh-CN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85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785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8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8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785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8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85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85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785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8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8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8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785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8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8537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7955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9560" name="对象 138255"/>
          <p:cNvGraphicFramePr/>
          <p:nvPr/>
        </p:nvGraphicFramePr>
        <p:xfrm>
          <a:off x="1971234" y="1934626"/>
          <a:ext cx="8249533" cy="47341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" imgW="8257540" imgH="4739640" progId="Word.Document.8">
                  <p:embed/>
                </p:oleObj>
              </mc:Choice>
              <mc:Fallback>
                <p:oleObj name="" r:id="rId1" imgW="8257540" imgH="4739640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934626"/>
                        <a:ext cx="8249533" cy="473419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956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956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9563" name="对象 138261"/>
          <p:cNvGraphicFramePr/>
          <p:nvPr/>
        </p:nvGraphicFramePr>
        <p:xfrm>
          <a:off x="1949015" y="2133007"/>
          <a:ext cx="8130504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5" imgW="8186420" imgH="3558540" progId="Word.Document.8">
                  <p:embed/>
                </p:oleObj>
              </mc:Choice>
              <mc:Fallback>
                <p:oleObj name="" r:id="rId5" imgW="8186420" imgH="3558540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2133007"/>
                        <a:ext cx="8130504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9564" name="对象 138257"/>
          <p:cNvGraphicFramePr/>
          <p:nvPr/>
        </p:nvGraphicFramePr>
        <p:xfrm>
          <a:off x="8687668" y="2544056"/>
          <a:ext cx="750678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687668" y="2544056"/>
                        <a:ext cx="750678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9565" name="矩形 15"/>
          <p:cNvSpPr/>
          <p:nvPr/>
        </p:nvSpPr>
        <p:spPr>
          <a:xfrm>
            <a:off x="1704608" y="46025"/>
            <a:ext cx="896212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唐、宋、元皇权的加强与地方行政机构的演变</a:t>
            </a:r>
            <a:endParaRPr lang="en-US" altLang="zh-CN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95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795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9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795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56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95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795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795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561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9491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94920" name="对象 138255"/>
          <p:cNvGraphicFramePr/>
          <p:nvPr/>
        </p:nvGraphicFramePr>
        <p:xfrm>
          <a:off x="1971234" y="1961605"/>
          <a:ext cx="825746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8262620" imgH="3558540" progId="Word.Document.8">
                  <p:embed/>
                </p:oleObj>
              </mc:Choice>
              <mc:Fallback>
                <p:oleObj name="" r:id="rId1" imgW="8262620" imgH="355854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961605"/>
                        <a:ext cx="825746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492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492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94923" name="对象 138261"/>
          <p:cNvGraphicFramePr/>
          <p:nvPr/>
        </p:nvGraphicFramePr>
        <p:xfrm>
          <a:off x="1949015" y="2133007"/>
          <a:ext cx="8032106" cy="34931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5" imgW="8186420" imgH="3558540" progId="Word.Document.8">
                  <p:embed/>
                </p:oleObj>
              </mc:Choice>
              <mc:Fallback>
                <p:oleObj name="" r:id="rId5" imgW="8186420" imgH="3558540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2133007"/>
                        <a:ext cx="8032106" cy="349311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4924" name="对象 138257"/>
          <p:cNvGraphicFramePr/>
          <p:nvPr/>
        </p:nvGraphicFramePr>
        <p:xfrm>
          <a:off x="3832854" y="3716893"/>
          <a:ext cx="750679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832854" y="3716893"/>
                        <a:ext cx="750679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4925" name="矩形 15"/>
          <p:cNvSpPr/>
          <p:nvPr/>
        </p:nvSpPr>
        <p:spPr>
          <a:xfrm>
            <a:off x="1704608" y="46025"/>
            <a:ext cx="896212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唐、宋、元皇权的加强与地方行政机构的演变</a:t>
            </a:r>
            <a:endParaRPr lang="en-US" altLang="zh-CN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49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949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4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94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949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4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492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949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949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4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4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4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949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4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4921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1130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11304" name="对象 138255"/>
          <p:cNvGraphicFramePr/>
          <p:nvPr/>
        </p:nvGraphicFramePr>
        <p:xfrm>
          <a:off x="1971234" y="1556906"/>
          <a:ext cx="8416174" cy="48246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" imgW="8399145" imgH="4831080" progId="Word.Document.8">
                  <p:embed/>
                </p:oleObj>
              </mc:Choice>
              <mc:Fallback>
                <p:oleObj name="" r:id="rId1" imgW="8399145" imgH="4831080" progId="Word.Document.8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556906"/>
                        <a:ext cx="8416174" cy="48246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130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130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1307" name="对象 138261"/>
          <p:cNvGraphicFramePr/>
          <p:nvPr/>
        </p:nvGraphicFramePr>
        <p:xfrm>
          <a:off x="1949015" y="2277430"/>
          <a:ext cx="8130504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5" imgW="8186420" imgH="3558540" progId="Word.Document.8">
                  <p:embed/>
                </p:oleObj>
              </mc:Choice>
              <mc:Fallback>
                <p:oleObj name="" r:id="rId5" imgW="8186420" imgH="3558540" progId="Word.Document.8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2277430"/>
                        <a:ext cx="8130504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1308" name="对象 138257"/>
          <p:cNvGraphicFramePr/>
          <p:nvPr/>
        </p:nvGraphicFramePr>
        <p:xfrm>
          <a:off x="4872378" y="2544056"/>
          <a:ext cx="750678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72378" y="2544056"/>
                        <a:ext cx="750678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1310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中国农耕经济的发展与繁荣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13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113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1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11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113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1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30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13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113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1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1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1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113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1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305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1232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12328" name="对象 138255"/>
          <p:cNvGraphicFramePr/>
          <p:nvPr/>
        </p:nvGraphicFramePr>
        <p:xfrm>
          <a:off x="1982343" y="2194903"/>
          <a:ext cx="8228902" cy="2961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" imgW="8234680" imgH="2966720" progId="Word.Document.8">
                  <p:embed/>
                </p:oleObj>
              </mc:Choice>
              <mc:Fallback>
                <p:oleObj name="" r:id="rId1" imgW="8234680" imgH="2966720" progId="Word.Document.8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82343" y="2194903"/>
                        <a:ext cx="8228902" cy="296145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232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233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2331" name="对象 138261"/>
          <p:cNvGraphicFramePr/>
          <p:nvPr/>
        </p:nvGraphicFramePr>
        <p:xfrm>
          <a:off x="1949015" y="1701327"/>
          <a:ext cx="8032106" cy="46580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5" imgW="8186420" imgH="4744720" progId="Word.Document.8">
                  <p:embed/>
                </p:oleObj>
              </mc:Choice>
              <mc:Fallback>
                <p:oleObj name="" r:id="rId5" imgW="8186420" imgH="4744720" progId="Word.Document.8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1701327"/>
                        <a:ext cx="8032106" cy="465801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2332" name="对象 138257"/>
          <p:cNvGraphicFramePr/>
          <p:nvPr/>
        </p:nvGraphicFramePr>
        <p:xfrm>
          <a:off x="3832854" y="3407416"/>
          <a:ext cx="750679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832854" y="3407416"/>
                        <a:ext cx="750679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2333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中国农耕经济的发展与繁荣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23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123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12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123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33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23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123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123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329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1334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13352" name="对象 138255"/>
          <p:cNvGraphicFramePr/>
          <p:nvPr/>
        </p:nvGraphicFramePr>
        <p:xfrm>
          <a:off x="1982343" y="1785442"/>
          <a:ext cx="8184465" cy="445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" imgW="8244840" imgH="4480560" progId="Word.Document.8">
                  <p:embed/>
                </p:oleObj>
              </mc:Choice>
              <mc:Fallback>
                <p:oleObj name="" r:id="rId1" imgW="8244840" imgH="4480560" progId="Word.Document.8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82343" y="1785442"/>
                        <a:ext cx="8184465" cy="4451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335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335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3355" name="对象 138261"/>
          <p:cNvGraphicFramePr/>
          <p:nvPr/>
        </p:nvGraphicFramePr>
        <p:xfrm>
          <a:off x="1949015" y="1782268"/>
          <a:ext cx="8135265" cy="43104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5" imgW="8143240" imgH="4315460" progId="Word.Document.8">
                  <p:embed/>
                </p:oleObj>
              </mc:Choice>
              <mc:Fallback>
                <p:oleObj name="" r:id="rId5" imgW="8143240" imgH="4315460" progId="Word.Document.8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1782268"/>
                        <a:ext cx="8135265" cy="431045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3356" name="对象 138257"/>
          <p:cNvGraphicFramePr/>
          <p:nvPr/>
        </p:nvGraphicFramePr>
        <p:xfrm>
          <a:off x="2321973" y="3501052"/>
          <a:ext cx="750679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21973" y="3501052"/>
                        <a:ext cx="750679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3357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中国农耕经济的发展与繁荣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33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133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3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13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133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35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33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133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3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3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133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3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353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1437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14376" name="对象 138255"/>
          <p:cNvGraphicFramePr/>
          <p:nvPr/>
        </p:nvGraphicFramePr>
        <p:xfrm>
          <a:off x="1982343" y="2133007"/>
          <a:ext cx="8173355" cy="28963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1" imgW="8183880" imgH="2900680" progId="Word.Document.8">
                  <p:embed/>
                </p:oleObj>
              </mc:Choice>
              <mc:Fallback>
                <p:oleObj name="" r:id="rId1" imgW="8183880" imgH="2900680" progId="Word.Document.8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82343" y="2133007"/>
                        <a:ext cx="8173355" cy="289638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437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437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4379" name="对象 138261"/>
          <p:cNvGraphicFramePr/>
          <p:nvPr/>
        </p:nvGraphicFramePr>
        <p:xfrm>
          <a:off x="1949015" y="2586906"/>
          <a:ext cx="8081305" cy="17775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5" imgW="8087360" imgH="1780540" progId="Word.Document.8">
                  <p:embed/>
                </p:oleObj>
              </mc:Choice>
              <mc:Fallback>
                <p:oleObj name="" r:id="rId5" imgW="8087360" imgH="1780540" progId="Word.Document.8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2586906"/>
                        <a:ext cx="8081305" cy="177750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4380" name="对象 138257"/>
          <p:cNvGraphicFramePr/>
          <p:nvPr/>
        </p:nvGraphicFramePr>
        <p:xfrm>
          <a:off x="2321973" y="3335998"/>
          <a:ext cx="750679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21973" y="3335998"/>
                        <a:ext cx="750679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4381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中国农耕经济的发展与繁荣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43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143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14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143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7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43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143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4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4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143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77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336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3370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中国农耕经济的发展与繁荣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43371" name="对象 143370"/>
          <p:cNvGraphicFramePr/>
          <p:nvPr/>
        </p:nvGraphicFramePr>
        <p:xfrm>
          <a:off x="1969646" y="1556906"/>
          <a:ext cx="8252708" cy="16346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1" imgW="8257540" imgH="1638300" progId="Word.Document.8">
                  <p:embed/>
                </p:oleObj>
              </mc:Choice>
              <mc:Fallback>
                <p:oleObj name="" r:id="rId1" imgW="8257540" imgH="1638300" progId="Word.Document.8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556906"/>
                        <a:ext cx="8252708" cy="163467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76" name="表格 143475"/>
          <p:cNvGraphicFramePr/>
          <p:nvPr/>
        </p:nvGraphicFramePr>
        <p:xfrm>
          <a:off x="2279123" y="3212208"/>
          <a:ext cx="7919085" cy="2926080"/>
        </p:xfrm>
        <a:graphic>
          <a:graphicData uri="http://schemas.openxmlformats.org/drawingml/2006/table">
            <a:tbl>
              <a:tblPr/>
              <a:tblGrid>
                <a:gridCol w="1151890"/>
                <a:gridCol w="4894580"/>
                <a:gridCol w="1872615"/>
              </a:tblGrid>
              <a:tr h="64008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朝代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表现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特征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魏晋</a:t>
                      </a:r>
                      <a:endParaRPr lang="zh-CN" alt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南北</a:t>
                      </a:r>
                      <a:endParaRPr lang="zh-CN" alt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朝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初步形成稻麦兼种、水陆互补的作物体系，耕地面积和产量大幅度提高。农业、手工业和商业发展，出现了拥有上百万人口的大城市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江南得到</a:t>
                      </a:r>
                      <a:endParaRPr lang="zh-CN" altLang="en-US" sz="1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 defTabSz="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初步开发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9901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9016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中国农耕经济的发展与繁荣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99077" name="表格 299076"/>
          <p:cNvGraphicFramePr/>
          <p:nvPr/>
        </p:nvGraphicFramePr>
        <p:xfrm>
          <a:off x="1902990" y="1888600"/>
          <a:ext cx="8387080" cy="3566160"/>
        </p:xfrm>
        <a:graphic>
          <a:graphicData uri="http://schemas.openxmlformats.org/drawingml/2006/table">
            <a:tbl>
              <a:tblPr/>
              <a:tblGrid>
                <a:gridCol w="1407795"/>
                <a:gridCol w="4304030"/>
                <a:gridCol w="2675255"/>
              </a:tblGrid>
              <a:tr h="64008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朝代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表现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特征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2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中唐</a:t>
                      </a:r>
                      <a:endParaRPr lang="zh-CN" alt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以后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南方经济继续加速发展，逐渐赶上北方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南北经济总量基本持平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3736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南宋</a:t>
                      </a:r>
                      <a:endParaRPr lang="zh-CN" alt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时期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经济上南强于北的局面完全确立，南方正式成为中国古代的经济重心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经济重心</a:t>
                      </a:r>
                      <a:endParaRPr lang="zh-CN" altLang="en-US" sz="1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 defTabSz="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南移完成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0003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0040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中国农耕经济的发展与繁荣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00041" name="对象 300040"/>
          <p:cNvGraphicFramePr/>
          <p:nvPr/>
        </p:nvGraphicFramePr>
        <p:xfrm>
          <a:off x="1969646" y="1568014"/>
          <a:ext cx="8252708" cy="4740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568014"/>
                        <a:ext cx="8252708" cy="474054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0105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1064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中国农耕经济的发展与繁荣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01065" name="对象 301064"/>
          <p:cNvGraphicFramePr/>
          <p:nvPr/>
        </p:nvGraphicFramePr>
        <p:xfrm>
          <a:off x="1969646" y="2242515"/>
          <a:ext cx="8252708" cy="2371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1" imgW="8257540" imgH="2372360" progId="Word.Document.8">
                  <p:embed/>
                </p:oleObj>
              </mc:Choice>
              <mc:Fallback>
                <p:oleObj name="" r:id="rId1" imgW="8257540" imgH="2372360" progId="Word.Document.8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242515"/>
                        <a:ext cx="8252708" cy="23710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0208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2088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中国农耕经济的发展与繁荣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02089" name="对象 302088"/>
          <p:cNvGraphicFramePr/>
          <p:nvPr/>
        </p:nvGraphicFramePr>
        <p:xfrm>
          <a:off x="1969646" y="1485487"/>
          <a:ext cx="8252708" cy="59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1" imgW="8257540" imgH="594360" progId="Word.Document.8">
                  <p:embed/>
                </p:oleObj>
              </mc:Choice>
              <mc:Fallback>
                <p:oleObj name="" r:id="rId1" imgW="8257540" imgH="594360" progId="Word.Document.8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485487"/>
                        <a:ext cx="8252708" cy="59197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2118" name="表格 302117"/>
          <p:cNvGraphicFramePr/>
          <p:nvPr/>
        </p:nvGraphicFramePr>
        <p:xfrm>
          <a:off x="1902990" y="1988586"/>
          <a:ext cx="8385810" cy="4023360"/>
        </p:xfrm>
        <a:graphic>
          <a:graphicData uri="http://schemas.openxmlformats.org/drawingml/2006/table">
            <a:tbl>
              <a:tblPr/>
              <a:tblGrid>
                <a:gridCol w="1025525"/>
                <a:gridCol w="7360285"/>
              </a:tblGrid>
              <a:tr h="228600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城市功能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早期“城”与“市”是分开的。先秦至唐代城市大多是政治中心或军事重镇；唐代以后，城市的经济功能逐渐增强；宋代以后，城市的经济功能逐渐超过了政治功能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3736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商业活动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政府对城市的商业活动由严格限制到逐渐放松。宋代以前，坊市分开，严格限制商业活动的时间和空间，宋代逐渐打破坊市界限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0310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3112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中国农耕经济的发展与繁荣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03186" name="表格 303185"/>
          <p:cNvGraphicFramePr/>
          <p:nvPr/>
        </p:nvGraphicFramePr>
        <p:xfrm>
          <a:off x="1993453" y="1512468"/>
          <a:ext cx="8277860" cy="4663440"/>
        </p:xfrm>
        <a:graphic>
          <a:graphicData uri="http://schemas.openxmlformats.org/drawingml/2006/table">
            <a:tbl>
              <a:tblPr/>
              <a:tblGrid>
                <a:gridCol w="1008380"/>
                <a:gridCol w="7269480"/>
              </a:tblGrid>
              <a:tr h="118872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数量</a:t>
                      </a:r>
                      <a:endParaRPr lang="zh-CN" alt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规模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唐代开始，商业城市数量不断增多，规模不断扩大，至明清时期，江南地区出现了大批的工商业城镇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3736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布局</a:t>
                      </a:r>
                      <a:endParaRPr lang="zh-CN" alt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分布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城市的布局体现了君主专制统治的理念；区域分布与经济重心紧密相连；唐宋以后，经济重心南移，江南城市逐渐增多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3736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城市</a:t>
                      </a:r>
                      <a:endParaRPr lang="zh-CN" alt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生活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随着城市商品经济的发展，市民阶层不断扩大，既影响了文学艺术的发展，也推动了市民的价值观念、生活方式不断变化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1539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15400" name="对象 138255"/>
          <p:cNvGraphicFramePr/>
          <p:nvPr/>
        </p:nvGraphicFramePr>
        <p:xfrm>
          <a:off x="1982343" y="1518816"/>
          <a:ext cx="8128917" cy="5005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1" imgW="8183880" imgH="5041900" progId="Word.Document.8">
                  <p:embed/>
                </p:oleObj>
              </mc:Choice>
              <mc:Fallback>
                <p:oleObj name="" r:id="rId1" imgW="8183880" imgH="5041900" progId="Word.Document.8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82343" y="1518816"/>
                        <a:ext cx="8128917" cy="50055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540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540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5403" name="对象 138261"/>
          <p:cNvGraphicFramePr/>
          <p:nvPr/>
        </p:nvGraphicFramePr>
        <p:xfrm>
          <a:off x="1949015" y="1917167"/>
          <a:ext cx="8032106" cy="41247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5" imgW="8075295" imgH="4152900" progId="Word.Document.8">
                  <p:embed/>
                </p:oleObj>
              </mc:Choice>
              <mc:Fallback>
                <p:oleObj name="" r:id="rId5" imgW="8075295" imgH="4152900" progId="Word.Document.8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1917167"/>
                        <a:ext cx="8032106" cy="41247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5404" name="对象 138257"/>
          <p:cNvGraphicFramePr/>
          <p:nvPr/>
        </p:nvGraphicFramePr>
        <p:xfrm>
          <a:off x="5016800" y="3716893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016800" y="3716893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5405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中国农耕经济的发展与繁荣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54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154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15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154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40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54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154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5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5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154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401"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1642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16424" name="对象 138255"/>
          <p:cNvGraphicFramePr/>
          <p:nvPr/>
        </p:nvGraphicFramePr>
        <p:xfrm>
          <a:off x="1982343" y="1772746"/>
          <a:ext cx="8127330" cy="40581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1" imgW="8135620" imgH="4064000" progId="Word.Document.8">
                  <p:embed/>
                </p:oleObj>
              </mc:Choice>
              <mc:Fallback>
                <p:oleObj name="" r:id="rId1" imgW="8135620" imgH="4064000" progId="Word.Document.8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82343" y="1772746"/>
                        <a:ext cx="8127330" cy="40581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642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642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6427" name="对象 138261"/>
          <p:cNvGraphicFramePr/>
          <p:nvPr/>
        </p:nvGraphicFramePr>
        <p:xfrm>
          <a:off x="1949015" y="1721960"/>
          <a:ext cx="7955927" cy="46580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5" imgW="8105140" imgH="4744720" progId="Word.Document.8">
                  <p:embed/>
                </p:oleObj>
              </mc:Choice>
              <mc:Fallback>
                <p:oleObj name="" r:id="rId5" imgW="8105140" imgH="4744720" progId="Word.Document.8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1721960"/>
                        <a:ext cx="7955927" cy="465801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6428" name="对象 138257"/>
          <p:cNvGraphicFramePr/>
          <p:nvPr/>
        </p:nvGraphicFramePr>
        <p:xfrm>
          <a:off x="7824308" y="2853532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824308" y="2853532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6429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中国农耕经济的发展与繁荣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64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164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16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164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4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64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164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6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6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164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425"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1744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17448" name="对象 138255"/>
          <p:cNvGraphicFramePr/>
          <p:nvPr/>
        </p:nvGraphicFramePr>
        <p:xfrm>
          <a:off x="1982343" y="1741004"/>
          <a:ext cx="8074957" cy="47119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1" imgW="8120380" imgH="4744720" progId="Word.Document.8">
                  <p:embed/>
                </p:oleObj>
              </mc:Choice>
              <mc:Fallback>
                <p:oleObj name="" r:id="rId1" imgW="8120380" imgH="4744720" progId="Word.Document.8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82343" y="1741004"/>
                        <a:ext cx="8074957" cy="471197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744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5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7451" name="对象 138261"/>
          <p:cNvGraphicFramePr/>
          <p:nvPr/>
        </p:nvGraphicFramePr>
        <p:xfrm>
          <a:off x="2018846" y="2177445"/>
          <a:ext cx="803686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5" imgW="8068945" imgH="3558540" progId="Word.Document.8">
                  <p:embed/>
                </p:oleObj>
              </mc:Choice>
              <mc:Fallback>
                <p:oleObj name="" r:id="rId5" imgW="8068945" imgH="3558540" progId="Word.Document.8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8846" y="2177445"/>
                        <a:ext cx="803686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452" name="对象 138257"/>
          <p:cNvGraphicFramePr/>
          <p:nvPr/>
        </p:nvGraphicFramePr>
        <p:xfrm>
          <a:off x="5951578" y="3501052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951578" y="3501052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53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中国农耕经济的发展与繁荣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74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174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17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174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45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74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174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7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7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174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449"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1846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18472" name="对象 138255"/>
          <p:cNvGraphicFramePr/>
          <p:nvPr/>
        </p:nvGraphicFramePr>
        <p:xfrm>
          <a:off x="1982343" y="1556906"/>
          <a:ext cx="8124156" cy="4846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1" imgW="8110855" imgH="4851400" progId="Word.Document.8">
                  <p:embed/>
                </p:oleObj>
              </mc:Choice>
              <mc:Fallback>
                <p:oleObj name="" r:id="rId1" imgW="8110855" imgH="4851400" progId="Word.Document.8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82343" y="1556906"/>
                        <a:ext cx="8124156" cy="484687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847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847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8475" name="对象 138261"/>
          <p:cNvGraphicFramePr/>
          <p:nvPr/>
        </p:nvGraphicFramePr>
        <p:xfrm>
          <a:off x="2015671" y="2061590"/>
          <a:ext cx="7987668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5" imgW="8037195" imgH="3558540" progId="Word.Document.8">
                  <p:embed/>
                </p:oleObj>
              </mc:Choice>
              <mc:Fallback>
                <p:oleObj name="" r:id="rId5" imgW="8037195" imgH="3558540" progId="Word.Document.8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061590"/>
                        <a:ext cx="7987668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8476" name="对象 138257"/>
          <p:cNvGraphicFramePr/>
          <p:nvPr/>
        </p:nvGraphicFramePr>
        <p:xfrm>
          <a:off x="9676405" y="3767678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676405" y="3767678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8478" name="矩形 15"/>
          <p:cNvSpPr/>
          <p:nvPr/>
        </p:nvSpPr>
        <p:spPr>
          <a:xfrm>
            <a:off x="1669693" y="-26980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儒学的成熟与科技文化的繁荣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84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184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18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184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47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84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184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8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8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184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8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473"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1949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19496" name="对象 138255"/>
          <p:cNvGraphicFramePr/>
          <p:nvPr/>
        </p:nvGraphicFramePr>
        <p:xfrm>
          <a:off x="1982343" y="1701327"/>
          <a:ext cx="8084479" cy="4673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1" imgW="8089900" imgH="4678680" progId="Word.Document.8">
                  <p:embed/>
                </p:oleObj>
              </mc:Choice>
              <mc:Fallback>
                <p:oleObj name="" r:id="rId1" imgW="8089900" imgH="4678680" progId="Word.Document.8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82343" y="1701327"/>
                        <a:ext cx="8084479" cy="46738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949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949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9499" name="对象 138261"/>
          <p:cNvGraphicFramePr/>
          <p:nvPr/>
        </p:nvGraphicFramePr>
        <p:xfrm>
          <a:off x="2015671" y="1988586"/>
          <a:ext cx="7922599" cy="40708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5" imgW="8064500" imgH="4152900" progId="Word.Document.8">
                  <p:embed/>
                </p:oleObj>
              </mc:Choice>
              <mc:Fallback>
                <p:oleObj name="" r:id="rId5" imgW="8064500" imgH="4152900" progId="Word.Document.8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988586"/>
                        <a:ext cx="7922599" cy="407080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9500" name="对象 138257"/>
          <p:cNvGraphicFramePr/>
          <p:nvPr/>
        </p:nvGraphicFramePr>
        <p:xfrm>
          <a:off x="2280710" y="3480421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280710" y="3480421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9501" name="矩形 15"/>
          <p:cNvSpPr/>
          <p:nvPr/>
        </p:nvSpPr>
        <p:spPr>
          <a:xfrm>
            <a:off x="1669693" y="-26980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儒学的成熟与科技文化的繁荣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94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194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19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194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9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49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94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194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9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9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9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195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9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497"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2051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20520" name="对象 138255"/>
          <p:cNvGraphicFramePr/>
          <p:nvPr/>
        </p:nvGraphicFramePr>
        <p:xfrm>
          <a:off x="1982343" y="2133007"/>
          <a:ext cx="8033693" cy="2961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1" imgW="8041640" imgH="2966720" progId="Word.Document.8">
                  <p:embed/>
                </p:oleObj>
              </mc:Choice>
              <mc:Fallback>
                <p:oleObj name="" r:id="rId1" imgW="8041640" imgH="2966720" progId="Word.Document.8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82343" y="2133007"/>
                        <a:ext cx="8033693" cy="296145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052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052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20523" name="对象 138261"/>
          <p:cNvGraphicFramePr/>
          <p:nvPr/>
        </p:nvGraphicFramePr>
        <p:xfrm>
          <a:off x="2015671" y="1988586"/>
          <a:ext cx="8016235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" r:id="rId5" imgW="8021320" imgH="3558540" progId="Word.Document.8">
                  <p:embed/>
                </p:oleObj>
              </mc:Choice>
              <mc:Fallback>
                <p:oleObj name="" r:id="rId5" imgW="8021320" imgH="3558540" progId="Word.Document.8">
                  <p:embed/>
                  <p:pic>
                    <p:nvPicPr>
                      <p:cNvPr id="0" name="图片 312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988586"/>
                        <a:ext cx="8016235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0524" name="对象 138257"/>
          <p:cNvGraphicFramePr/>
          <p:nvPr/>
        </p:nvGraphicFramePr>
        <p:xfrm>
          <a:off x="3504333" y="3285212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2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504333" y="3285212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0525" name="矩形 15"/>
          <p:cNvSpPr/>
          <p:nvPr/>
        </p:nvSpPr>
        <p:spPr>
          <a:xfrm>
            <a:off x="1669693" y="-26980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儒学的成熟与科技文化的繁荣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05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205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20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205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0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052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205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205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0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0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0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205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0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0521"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2154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21544" name="对象 138255"/>
          <p:cNvGraphicFramePr/>
          <p:nvPr/>
        </p:nvGraphicFramePr>
        <p:xfrm>
          <a:off x="2022020" y="2194903"/>
          <a:ext cx="8033693" cy="2961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" r:id="rId1" imgW="8041640" imgH="2966720" progId="Word.Document.8">
                  <p:embed/>
                </p:oleObj>
              </mc:Choice>
              <mc:Fallback>
                <p:oleObj name="" r:id="rId1" imgW="8041640" imgH="2966720" progId="Word.Document.8">
                  <p:embed/>
                  <p:pic>
                    <p:nvPicPr>
                      <p:cNvPr id="0" name="图片 312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22020" y="2194903"/>
                        <a:ext cx="8033693" cy="296145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154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154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21547" name="对象 138261"/>
          <p:cNvGraphicFramePr/>
          <p:nvPr/>
        </p:nvGraphicFramePr>
        <p:xfrm>
          <a:off x="2015671" y="2980497"/>
          <a:ext cx="7973385" cy="13124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" r:id="rId5" imgW="7980680" imgH="1315720" progId="Word.Document.8">
                  <p:embed/>
                </p:oleObj>
              </mc:Choice>
              <mc:Fallback>
                <p:oleObj name="" r:id="rId5" imgW="7980680" imgH="1315720" progId="Word.Document.8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980497"/>
                        <a:ext cx="7973385" cy="131249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1548" name="对象 138257"/>
          <p:cNvGraphicFramePr/>
          <p:nvPr/>
        </p:nvGraphicFramePr>
        <p:xfrm>
          <a:off x="2333083" y="3335998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33083" y="3335998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1549" name="矩形 15"/>
          <p:cNvSpPr/>
          <p:nvPr/>
        </p:nvSpPr>
        <p:spPr>
          <a:xfrm>
            <a:off x="1669693" y="-26980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儒学的成熟与科技文化的繁荣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15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215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21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215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15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215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215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1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1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215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1545"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462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4634" name="矩形 15"/>
          <p:cNvSpPr/>
          <p:nvPr/>
        </p:nvSpPr>
        <p:spPr>
          <a:xfrm>
            <a:off x="1669693" y="-26980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儒学的成熟与科技文化的繁荣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54635" name="对象 154634"/>
          <p:cNvGraphicFramePr/>
          <p:nvPr/>
        </p:nvGraphicFramePr>
        <p:xfrm>
          <a:off x="1969646" y="1442637"/>
          <a:ext cx="8252708" cy="4794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1" imgW="8257540" imgH="4798060" progId="Word.Document.8">
                  <p:embed/>
                </p:oleObj>
              </mc:Choice>
              <mc:Fallback>
                <p:oleObj name="" r:id="rId1" imgW="8257540" imgH="4798060" progId="Word.Document.8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442637"/>
                        <a:ext cx="8252708" cy="47945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2256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2568" name="矩形 15"/>
          <p:cNvSpPr/>
          <p:nvPr/>
        </p:nvSpPr>
        <p:spPr>
          <a:xfrm>
            <a:off x="1669693" y="-26980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儒学的成熟与科技文化的繁荣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22570" name="对象 322569"/>
          <p:cNvGraphicFramePr/>
          <p:nvPr/>
        </p:nvGraphicFramePr>
        <p:xfrm>
          <a:off x="1971234" y="1383916"/>
          <a:ext cx="8206682" cy="50690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1" imgW="8211820" imgH="5074920" progId="Word.Document.8">
                  <p:embed/>
                </p:oleObj>
              </mc:Choice>
              <mc:Fallback>
                <p:oleObj name="" r:id="rId1" imgW="8211820" imgH="5074920" progId="Word.Document.8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383916"/>
                        <a:ext cx="8206682" cy="50690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2358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3592" name="矩形 15"/>
          <p:cNvSpPr/>
          <p:nvPr/>
        </p:nvSpPr>
        <p:spPr>
          <a:xfrm>
            <a:off x="1669693" y="-26980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儒学的成熟与科技文化的繁荣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23593" name="对象 323592"/>
          <p:cNvGraphicFramePr/>
          <p:nvPr/>
        </p:nvGraphicFramePr>
        <p:xfrm>
          <a:off x="1969646" y="1556906"/>
          <a:ext cx="8252708" cy="4740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13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556906"/>
                        <a:ext cx="8252708" cy="47405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2461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4616" name="矩形 15"/>
          <p:cNvSpPr/>
          <p:nvPr/>
        </p:nvSpPr>
        <p:spPr>
          <a:xfrm>
            <a:off x="1669693" y="-26980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儒学的成熟与科技文化的繁荣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24617" name="对象 324616"/>
          <p:cNvGraphicFramePr/>
          <p:nvPr/>
        </p:nvGraphicFramePr>
        <p:xfrm>
          <a:off x="1971234" y="1569602"/>
          <a:ext cx="8249533" cy="47389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569602"/>
                        <a:ext cx="8249533" cy="47389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2563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5640" name="矩形 15"/>
          <p:cNvSpPr/>
          <p:nvPr/>
        </p:nvSpPr>
        <p:spPr>
          <a:xfrm>
            <a:off x="1669693" y="-26980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儒学的成熟与科技文化的繁荣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25641" name="对象 325640"/>
          <p:cNvGraphicFramePr/>
          <p:nvPr/>
        </p:nvGraphicFramePr>
        <p:xfrm>
          <a:off x="1969646" y="1568014"/>
          <a:ext cx="8252708" cy="4740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568014"/>
                        <a:ext cx="8252708" cy="474054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2666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26664" name="对象 138255"/>
          <p:cNvGraphicFramePr/>
          <p:nvPr/>
        </p:nvGraphicFramePr>
        <p:xfrm>
          <a:off x="2025194" y="1629910"/>
          <a:ext cx="7989256" cy="47675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" name="" r:id="rId1" imgW="8041640" imgH="4798060" progId="Word.Document.8">
                  <p:embed/>
                </p:oleObj>
              </mc:Choice>
              <mc:Fallback>
                <p:oleObj name="" r:id="rId1" imgW="8041640" imgH="4798060" progId="Word.Document.8">
                  <p:embed/>
                  <p:pic>
                    <p:nvPicPr>
                      <p:cNvPr id="0" name="图片 313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25194" y="1629910"/>
                        <a:ext cx="7989256" cy="476752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666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666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26667" name="对象 138261"/>
          <p:cNvGraphicFramePr/>
          <p:nvPr/>
        </p:nvGraphicFramePr>
        <p:xfrm>
          <a:off x="2015671" y="2421852"/>
          <a:ext cx="7922599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" r:id="rId5" imgW="7988300" imgH="3558540" progId="Word.Document.8">
                  <p:embed/>
                </p:oleObj>
              </mc:Choice>
              <mc:Fallback>
                <p:oleObj name="" r:id="rId5" imgW="7988300" imgH="3558540" progId="Word.Document.8">
                  <p:embed/>
                  <p:pic>
                    <p:nvPicPr>
                      <p:cNvPr id="0" name="图片 313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421852"/>
                        <a:ext cx="7922599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6668" name="对象 138257"/>
          <p:cNvGraphicFramePr/>
          <p:nvPr/>
        </p:nvGraphicFramePr>
        <p:xfrm>
          <a:off x="7464045" y="3480421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3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464045" y="3480421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6669" name="矩形 15"/>
          <p:cNvSpPr/>
          <p:nvPr/>
        </p:nvSpPr>
        <p:spPr>
          <a:xfrm>
            <a:off x="1669693" y="-26980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儒学的成熟与科技文化的繁荣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66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266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6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26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266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6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666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266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266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6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6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6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266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6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6665"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2768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27688" name="对象 138255"/>
          <p:cNvGraphicFramePr/>
          <p:nvPr/>
        </p:nvGraphicFramePr>
        <p:xfrm>
          <a:off x="2025194" y="1687044"/>
          <a:ext cx="7989256" cy="476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" r:id="rId1" imgW="8041640" imgH="4798060" progId="Word.Document.8">
                  <p:embed/>
                </p:oleObj>
              </mc:Choice>
              <mc:Fallback>
                <p:oleObj name="" r:id="rId1" imgW="8041640" imgH="4798060" progId="Word.Document.8">
                  <p:embed/>
                  <p:pic>
                    <p:nvPicPr>
                      <p:cNvPr id="0" name="图片 313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25194" y="1687044"/>
                        <a:ext cx="7989256" cy="4765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768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69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27691" name="对象 138261"/>
          <p:cNvGraphicFramePr/>
          <p:nvPr/>
        </p:nvGraphicFramePr>
        <p:xfrm>
          <a:off x="2015671" y="1721960"/>
          <a:ext cx="7846420" cy="46580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9" name="" r:id="rId5" imgW="7980680" imgH="4744720" progId="Word.Document.8">
                  <p:embed/>
                </p:oleObj>
              </mc:Choice>
              <mc:Fallback>
                <p:oleObj name="" r:id="rId5" imgW="7980680" imgH="4744720" progId="Word.Document.8">
                  <p:embed/>
                  <p:pic>
                    <p:nvPicPr>
                      <p:cNvPr id="0" name="图片 313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721960"/>
                        <a:ext cx="7846420" cy="465801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692" name="对象 138257"/>
          <p:cNvGraphicFramePr/>
          <p:nvPr/>
        </p:nvGraphicFramePr>
        <p:xfrm>
          <a:off x="3556705" y="3480421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0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3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556705" y="3480421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693" name="矩形 15"/>
          <p:cNvSpPr/>
          <p:nvPr/>
        </p:nvSpPr>
        <p:spPr>
          <a:xfrm>
            <a:off x="1669693" y="-26980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儒学的成熟与科技文化的繁荣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76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276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27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276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69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276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276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7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7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276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689"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2870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28712" name="对象 138255"/>
          <p:cNvGraphicFramePr/>
          <p:nvPr/>
        </p:nvGraphicFramePr>
        <p:xfrm>
          <a:off x="2025194" y="1698153"/>
          <a:ext cx="7989256" cy="47548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1" name="" r:id="rId1" imgW="8041640" imgH="4795520" progId="Word.Document.8">
                  <p:embed/>
                </p:oleObj>
              </mc:Choice>
              <mc:Fallback>
                <p:oleObj name="" r:id="rId1" imgW="8041640" imgH="4795520" progId="Word.Document.8">
                  <p:embed/>
                  <p:pic>
                    <p:nvPicPr>
                      <p:cNvPr id="0" name="图片 314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25194" y="1698153"/>
                        <a:ext cx="7989256" cy="475482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871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871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28715" name="对象 138261"/>
          <p:cNvGraphicFramePr/>
          <p:nvPr/>
        </p:nvGraphicFramePr>
        <p:xfrm>
          <a:off x="2015671" y="1988586"/>
          <a:ext cx="7940056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2" name="" r:id="rId5" imgW="7947660" imgH="3558540" progId="Word.Document.8">
                  <p:embed/>
                </p:oleObj>
              </mc:Choice>
              <mc:Fallback>
                <p:oleObj name="" r:id="rId5" imgW="7947660" imgH="3558540" progId="Word.Document.8">
                  <p:embed/>
                  <p:pic>
                    <p:nvPicPr>
                      <p:cNvPr id="0" name="图片 314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988586"/>
                        <a:ext cx="7940056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8716" name="对象 138257"/>
          <p:cNvGraphicFramePr/>
          <p:nvPr/>
        </p:nvGraphicFramePr>
        <p:xfrm>
          <a:off x="2928230" y="3480421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3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4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928230" y="3480421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8717" name="矩形 15"/>
          <p:cNvSpPr/>
          <p:nvPr/>
        </p:nvSpPr>
        <p:spPr>
          <a:xfrm>
            <a:off x="1669693" y="-26980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儒学的成熟与科技文化的繁荣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87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287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28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287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87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287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287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8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8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287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8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8713"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2973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29736" name="对象 138255"/>
          <p:cNvGraphicFramePr/>
          <p:nvPr/>
        </p:nvGraphicFramePr>
        <p:xfrm>
          <a:off x="1982343" y="2061590"/>
          <a:ext cx="7990843" cy="34867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4" name="" r:id="rId1" imgW="7998460" imgH="3492500" progId="Word.Document.8">
                  <p:embed/>
                </p:oleObj>
              </mc:Choice>
              <mc:Fallback>
                <p:oleObj name="" r:id="rId1" imgW="7998460" imgH="3492500" progId="Word.Document.8">
                  <p:embed/>
                  <p:pic>
                    <p:nvPicPr>
                      <p:cNvPr id="0" name="图片 314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82343" y="2061590"/>
                        <a:ext cx="7990843" cy="348676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973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973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29739" name="对象 138261"/>
          <p:cNvGraphicFramePr/>
          <p:nvPr/>
        </p:nvGraphicFramePr>
        <p:xfrm>
          <a:off x="2015671" y="2061590"/>
          <a:ext cx="7889271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" name="" r:id="rId5" imgW="7957185" imgH="3558540" progId="Word.Document.8">
                  <p:embed/>
                </p:oleObj>
              </mc:Choice>
              <mc:Fallback>
                <p:oleObj name="" r:id="rId5" imgW="7957185" imgH="3558540" progId="Word.Document.8">
                  <p:embed/>
                  <p:pic>
                    <p:nvPicPr>
                      <p:cNvPr id="0" name="图片 314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061590"/>
                        <a:ext cx="7889271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740" name="对象 138257"/>
          <p:cNvGraphicFramePr/>
          <p:nvPr/>
        </p:nvGraphicFramePr>
        <p:xfrm>
          <a:off x="2344192" y="3850205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6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4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44192" y="3850205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9741" name="矩形 15"/>
          <p:cNvSpPr/>
          <p:nvPr/>
        </p:nvSpPr>
        <p:spPr>
          <a:xfrm>
            <a:off x="1669693" y="-26980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儒学的成熟与科技文化的繁荣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97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297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9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29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297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9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97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297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297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9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9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9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297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9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9737"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3075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30760" name="对象 138255"/>
          <p:cNvGraphicFramePr/>
          <p:nvPr/>
        </p:nvGraphicFramePr>
        <p:xfrm>
          <a:off x="1982343" y="1587059"/>
          <a:ext cx="7990843" cy="47929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7" name="" r:id="rId1" imgW="7998460" imgH="4798060" progId="Word.Document.8">
                  <p:embed/>
                </p:oleObj>
              </mc:Choice>
              <mc:Fallback>
                <p:oleObj name="" r:id="rId1" imgW="7998460" imgH="4798060" progId="Word.Document.8">
                  <p:embed/>
                  <p:pic>
                    <p:nvPicPr>
                      <p:cNvPr id="0" name="图片 314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82343" y="1587059"/>
                        <a:ext cx="7990843" cy="479291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076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076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30763" name="对象 138261"/>
          <p:cNvGraphicFramePr/>
          <p:nvPr/>
        </p:nvGraphicFramePr>
        <p:xfrm>
          <a:off x="2015671" y="2761483"/>
          <a:ext cx="7874988" cy="189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8" name="" r:id="rId5" imgW="7881620" imgH="1894840" progId="Word.Document.8">
                  <p:embed/>
                </p:oleObj>
              </mc:Choice>
              <mc:Fallback>
                <p:oleObj name="" r:id="rId5" imgW="7881620" imgH="1894840" progId="Word.Document.8">
                  <p:embed/>
                  <p:pic>
                    <p:nvPicPr>
                      <p:cNvPr id="0" name="图片 314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761483"/>
                        <a:ext cx="7874988" cy="1891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764" name="对象 138257"/>
          <p:cNvGraphicFramePr/>
          <p:nvPr/>
        </p:nvGraphicFramePr>
        <p:xfrm>
          <a:off x="5367540" y="3429635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9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4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67540" y="3429635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0766" name="矩形 15"/>
          <p:cNvSpPr/>
          <p:nvPr/>
        </p:nvSpPr>
        <p:spPr>
          <a:xfrm>
            <a:off x="1693498" y="46025"/>
            <a:ext cx="8962124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多维探究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宋元时期中国封建文明成熟的时代特色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07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307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30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307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076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307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307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0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0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307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0761"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6077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0778" name="矩形 15"/>
          <p:cNvSpPr/>
          <p:nvPr/>
        </p:nvSpPr>
        <p:spPr>
          <a:xfrm>
            <a:off x="1693498" y="46025"/>
            <a:ext cx="8962124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多维探究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宋元时期中国封建文明成熟的时代特色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60779" name="对象 160778"/>
          <p:cNvGraphicFramePr/>
          <p:nvPr/>
        </p:nvGraphicFramePr>
        <p:xfrm>
          <a:off x="1969646" y="1556906"/>
          <a:ext cx="8252708" cy="4794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0" name="" r:id="rId1" imgW="8257540" imgH="4798060" progId="Word.Document.8">
                  <p:embed/>
                </p:oleObj>
              </mc:Choice>
              <mc:Fallback>
                <p:oleObj name="" r:id="rId1" imgW="8257540" imgH="4798060" progId="Word.Document.8">
                  <p:embed/>
                  <p:pic>
                    <p:nvPicPr>
                      <p:cNvPr id="0" name="图片 314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556906"/>
                        <a:ext cx="8252708" cy="47945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3280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2808" name="矩形 15"/>
          <p:cNvSpPr/>
          <p:nvPr/>
        </p:nvSpPr>
        <p:spPr>
          <a:xfrm>
            <a:off x="1693498" y="46025"/>
            <a:ext cx="8962124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多维探究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宋元时期中国封建文明成熟的时代特色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32809" name="对象 332808"/>
          <p:cNvGraphicFramePr/>
          <p:nvPr/>
        </p:nvGraphicFramePr>
        <p:xfrm>
          <a:off x="1971234" y="1485487"/>
          <a:ext cx="8249533" cy="59213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2" name="" r:id="rId1" imgW="8257540" imgH="5928360" progId="Word.Document.8">
                  <p:embed/>
                </p:oleObj>
              </mc:Choice>
              <mc:Fallback>
                <p:oleObj name="" r:id="rId1" imgW="8257540" imgH="5928360" progId="Word.Document.8">
                  <p:embed/>
                  <p:pic>
                    <p:nvPicPr>
                      <p:cNvPr id="0" name="图片 315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485487"/>
                        <a:ext cx="8249533" cy="592131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3382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3832" name="矩形 15"/>
          <p:cNvSpPr/>
          <p:nvPr/>
        </p:nvSpPr>
        <p:spPr>
          <a:xfrm>
            <a:off x="1693498" y="46025"/>
            <a:ext cx="8962124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多维探究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宋元时期中国封建文明成熟的时代特色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33833" name="对象 333832"/>
          <p:cNvGraphicFramePr/>
          <p:nvPr/>
        </p:nvGraphicFramePr>
        <p:xfrm>
          <a:off x="1969646" y="2836075"/>
          <a:ext cx="8252708" cy="11855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3" name="" r:id="rId1" imgW="8257540" imgH="1188720" progId="Word.Document.8">
                  <p:embed/>
                </p:oleObj>
              </mc:Choice>
              <mc:Fallback>
                <p:oleObj name="" r:id="rId1" imgW="8257540" imgH="1188720" progId="Word.Document.8">
                  <p:embed/>
                  <p:pic>
                    <p:nvPicPr>
                      <p:cNvPr id="0" name="图片 315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836075"/>
                        <a:ext cx="8252708" cy="118553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3690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36904" name="对象 138255"/>
          <p:cNvGraphicFramePr/>
          <p:nvPr/>
        </p:nvGraphicFramePr>
        <p:xfrm>
          <a:off x="1982343" y="1569602"/>
          <a:ext cx="7990843" cy="4846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1" name="" r:id="rId1" imgW="7998460" imgH="4851400" progId="Word.Document.8">
                  <p:embed/>
                </p:oleObj>
              </mc:Choice>
              <mc:Fallback>
                <p:oleObj name="" r:id="rId1" imgW="7998460" imgH="4851400" progId="Word.Document.8">
                  <p:embed/>
                  <p:pic>
                    <p:nvPicPr>
                      <p:cNvPr id="0" name="图片 315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82343" y="1569602"/>
                        <a:ext cx="7990843" cy="484687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690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690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36907" name="对象 138261"/>
          <p:cNvGraphicFramePr/>
          <p:nvPr/>
        </p:nvGraphicFramePr>
        <p:xfrm>
          <a:off x="2015671" y="1823531"/>
          <a:ext cx="7835311" cy="41247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4" name="" r:id="rId5" imgW="7881620" imgH="4152900" progId="Word.Document.8">
                  <p:embed/>
                </p:oleObj>
              </mc:Choice>
              <mc:Fallback>
                <p:oleObj name="" r:id="rId5" imgW="7881620" imgH="4152900" progId="Word.Document.8">
                  <p:embed/>
                  <p:pic>
                    <p:nvPicPr>
                      <p:cNvPr id="0" name="图片 315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823531"/>
                        <a:ext cx="7835311" cy="41247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6908" name="对象 138257"/>
          <p:cNvGraphicFramePr/>
          <p:nvPr/>
        </p:nvGraphicFramePr>
        <p:xfrm>
          <a:off x="4935860" y="3778788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5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5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935860" y="3778788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6909" name="矩形 15"/>
          <p:cNvSpPr/>
          <p:nvPr/>
        </p:nvSpPr>
        <p:spPr>
          <a:xfrm>
            <a:off x="1693498" y="46025"/>
            <a:ext cx="8962124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多维探究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宋元时期中国封建文明成熟的时代特色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69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369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36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369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690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369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369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6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6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369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6905"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3792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37928" name="对象 138255"/>
          <p:cNvGraphicFramePr/>
          <p:nvPr/>
        </p:nvGraphicFramePr>
        <p:xfrm>
          <a:off x="1982343" y="1610866"/>
          <a:ext cx="8135265" cy="484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6" name="" r:id="rId1" imgW="8140700" imgH="4848860" progId="Word.Document.8">
                  <p:embed/>
                </p:oleObj>
              </mc:Choice>
              <mc:Fallback>
                <p:oleObj name="" r:id="rId1" imgW="8140700" imgH="4848860" progId="Word.Document.8">
                  <p:embed/>
                  <p:pic>
                    <p:nvPicPr>
                      <p:cNvPr id="0" name="图片 315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82343" y="1610866"/>
                        <a:ext cx="8135265" cy="484211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792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3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37931" name="对象 138261"/>
          <p:cNvGraphicFramePr/>
          <p:nvPr/>
        </p:nvGraphicFramePr>
        <p:xfrm>
          <a:off x="2015671" y="2615473"/>
          <a:ext cx="7832136" cy="23964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7" name="" r:id="rId5" imgW="7838440" imgH="2400300" progId="Word.Document.8">
                  <p:embed/>
                </p:oleObj>
              </mc:Choice>
              <mc:Fallback>
                <p:oleObj name="" r:id="rId5" imgW="7838440" imgH="2400300" progId="Word.Document.8">
                  <p:embed/>
                  <p:pic>
                    <p:nvPicPr>
                      <p:cNvPr id="0" name="图片 315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615473"/>
                        <a:ext cx="7832136" cy="23964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32" name="对象 138257"/>
          <p:cNvGraphicFramePr/>
          <p:nvPr/>
        </p:nvGraphicFramePr>
        <p:xfrm>
          <a:off x="6591162" y="2267908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8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5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591162" y="2267908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33" name="矩形 15"/>
          <p:cNvSpPr/>
          <p:nvPr/>
        </p:nvSpPr>
        <p:spPr>
          <a:xfrm>
            <a:off x="1693498" y="46025"/>
            <a:ext cx="8962124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多维探究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宋元时期中国封建文明成熟的时代特色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79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379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37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379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793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379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3379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7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7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379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7929"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101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71018" name="对象 171017"/>
          <p:cNvGraphicFramePr/>
          <p:nvPr/>
        </p:nvGraphicFramePr>
        <p:xfrm>
          <a:off x="1969646" y="1556906"/>
          <a:ext cx="8252708" cy="454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9" name="" r:id="rId1" imgW="8257540" imgH="4549140" progId="Word.Document.8">
                  <p:embed/>
                </p:oleObj>
              </mc:Choice>
              <mc:Fallback>
                <p:oleObj name="" r:id="rId1" imgW="8257540" imgH="4549140" progId="Word.Document.8">
                  <p:embed/>
                  <p:pic>
                    <p:nvPicPr>
                      <p:cNvPr id="0" name="图片 315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556906"/>
                        <a:ext cx="8252708" cy="4545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203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72041" name="对象 172040"/>
          <p:cNvGraphicFramePr/>
          <p:nvPr/>
        </p:nvGraphicFramePr>
        <p:xfrm>
          <a:off x="1969646" y="2353609"/>
          <a:ext cx="8252708" cy="2371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1" name="" r:id="rId1" imgW="8257540" imgH="2372360" progId="Word.Document.8">
                  <p:embed/>
                </p:oleObj>
              </mc:Choice>
              <mc:Fallback>
                <p:oleObj name="" r:id="rId1" imgW="8257540" imgH="2372360" progId="Word.Document.8">
                  <p:embed/>
                  <p:pic>
                    <p:nvPicPr>
                      <p:cNvPr id="0" name="图片 316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353609"/>
                        <a:ext cx="8252708" cy="23710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305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73065" name="对象 173064"/>
          <p:cNvGraphicFramePr/>
          <p:nvPr/>
        </p:nvGraphicFramePr>
        <p:xfrm>
          <a:off x="1969646" y="2061590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0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5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061590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408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74089" name="对象 174088"/>
          <p:cNvGraphicFramePr/>
          <p:nvPr/>
        </p:nvGraphicFramePr>
        <p:xfrm>
          <a:off x="1969646" y="1556906"/>
          <a:ext cx="8252708" cy="4740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1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556906"/>
                        <a:ext cx="8252708" cy="47405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510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75113" name="对象 175112"/>
          <p:cNvGraphicFramePr/>
          <p:nvPr/>
        </p:nvGraphicFramePr>
        <p:xfrm>
          <a:off x="1971234" y="1485487"/>
          <a:ext cx="8249533" cy="53325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2" name="" r:id="rId1" imgW="8257540" imgH="5336540" progId="Word.Document.8">
                  <p:embed/>
                </p:oleObj>
              </mc:Choice>
              <mc:Fallback>
                <p:oleObj name="" r:id="rId1" imgW="8257540" imgH="5336540" progId="Word.Document.8">
                  <p:embed/>
                  <p:pic>
                    <p:nvPicPr>
                      <p:cNvPr id="0" name="图片 31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485487"/>
                        <a:ext cx="8249533" cy="533251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3347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33482" name="对象 233481"/>
          <p:cNvGraphicFramePr/>
          <p:nvPr/>
        </p:nvGraphicFramePr>
        <p:xfrm>
          <a:off x="1971234" y="2277430"/>
          <a:ext cx="8249533" cy="2961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3" name="" r:id="rId1" imgW="8257540" imgH="2966720" progId="Word.Document.8">
                  <p:embed/>
                </p:oleObj>
              </mc:Choice>
              <mc:Fallback>
                <p:oleObj name="" r:id="rId1" imgW="8257540" imgH="2966720" progId="Word.Document.8">
                  <p:embed/>
                  <p:pic>
                    <p:nvPicPr>
                      <p:cNvPr id="0" name="图片 31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2277430"/>
                        <a:ext cx="8249533" cy="296145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000000"/>
      </a:accent2>
      <a:accent3>
        <a:srgbClr val="000000"/>
      </a:accent3>
      <a:accent4>
        <a:srgbClr val="000000"/>
      </a:accent4>
      <a:accent5>
        <a:srgbClr val="000000"/>
      </a:accent5>
      <a:accent6>
        <a:srgbClr val="FFFFFF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2142</Words>
  <Application>WPS 演示</Application>
  <PresentationFormat>宽屏</PresentationFormat>
  <Paragraphs>292</Paragraphs>
  <Slides>71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115</vt:i4>
      </vt:variant>
      <vt:variant>
        <vt:lpstr>幻灯片标题</vt:lpstr>
      </vt:variant>
      <vt:variant>
        <vt:i4>71</vt:i4>
      </vt:variant>
    </vt:vector>
  </HeadingPairs>
  <TitlesOfParts>
    <vt:vector size="196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Times New Roman</vt:lpstr>
      <vt:lpstr>方正大黑_GBK</vt:lpstr>
      <vt:lpstr>Office 主题</vt:lpstr>
      <vt:lpstr>Photoshop.Image.7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怪叔叔</cp:lastModifiedBy>
  <cp:revision>3</cp:revision>
  <dcterms:created xsi:type="dcterms:W3CDTF">2018-03-01T02:03:00Z</dcterms:created>
  <dcterms:modified xsi:type="dcterms:W3CDTF">2018-03-22T06:57:32Z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