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5A63C-BAFE-495E-BC7C-4A41B85713D0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DD4F8-CCB6-437D-A7F5-AB6FFEB335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801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5A63C-BAFE-495E-BC7C-4A41B85713D0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DD4F8-CCB6-437D-A7F5-AB6FFEB335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6214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5A63C-BAFE-495E-BC7C-4A41B85713D0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DD4F8-CCB6-437D-A7F5-AB6FFEB335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6214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5A63C-BAFE-495E-BC7C-4A41B85713D0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DD4F8-CCB6-437D-A7F5-AB6FFEB335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918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5A63C-BAFE-495E-BC7C-4A41B85713D0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DD4F8-CCB6-437D-A7F5-AB6FFEB335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9034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5A63C-BAFE-495E-BC7C-4A41B85713D0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DD4F8-CCB6-437D-A7F5-AB6FFEB335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603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5A63C-BAFE-495E-BC7C-4A41B85713D0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DD4F8-CCB6-437D-A7F5-AB6FFEB335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7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5A63C-BAFE-495E-BC7C-4A41B85713D0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DD4F8-CCB6-437D-A7F5-AB6FFEB335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730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5A63C-BAFE-495E-BC7C-4A41B85713D0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DD4F8-CCB6-437D-A7F5-AB6FFEB335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512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5A63C-BAFE-495E-BC7C-4A41B85713D0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DD4F8-CCB6-437D-A7F5-AB6FFEB335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550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5A63C-BAFE-495E-BC7C-4A41B85713D0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DD4F8-CCB6-437D-A7F5-AB6FFEB335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310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5A63C-BAFE-495E-BC7C-4A41B85713D0}" type="datetimeFigureOut">
              <a:rPr lang="zh-CN" altLang="en-US" smtClean="0"/>
              <a:t>2021/11/15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DD4F8-CCB6-437D-A7F5-AB6FFEB335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5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07473" y="540327"/>
            <a:ext cx="9857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https://www.ixigua.com/7029930587569947149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4018" y="1475509"/>
            <a:ext cx="11734800" cy="440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sz="2400" b="1" dirty="0" smtClean="0"/>
              <a:t>       </a:t>
            </a:r>
            <a:r>
              <a:rPr lang="zh-CN" altLang="zh-CN" sz="2400" b="1" dirty="0" smtClean="0"/>
              <a:t>因</a:t>
            </a:r>
            <a:r>
              <a:rPr lang="zh-CN" altLang="zh-CN" sz="2400" b="1" dirty="0"/>
              <a:t>父亲总是在高速路上开车时接电话，家人屡劝不改，女大学生小陈迫于无奈，更出于生命安全的考虑，通过微博私 信向警方举报了自己的父亲</a:t>
            </a:r>
            <a:r>
              <a:rPr lang="en-US" altLang="zh-CN" sz="2400" b="1" dirty="0"/>
              <a:t>;</a:t>
            </a:r>
            <a:r>
              <a:rPr lang="zh-CN" altLang="zh-CN" sz="2400" b="1" dirty="0"/>
              <a:t>警方查实后，依法对老陈进行了教育和处罚，并将这起举报发在了官方微博上。此事赢得众多网友点赞，也引发一些质疑，经媒体报道然后，激起了更大范围，更多角度的讨论</a:t>
            </a:r>
            <a:r>
              <a:rPr lang="zh-CN" altLang="zh-CN" sz="2400" b="1" dirty="0" smtClean="0"/>
              <a:t>。</a:t>
            </a:r>
            <a:endParaRPr lang="en-US" altLang="zh-CN" sz="2400" b="1" dirty="0" smtClean="0"/>
          </a:p>
          <a:p>
            <a:pPr>
              <a:lnSpc>
                <a:spcPts val="4500"/>
              </a:lnSpc>
            </a:pPr>
            <a:r>
              <a:rPr lang="en-US" altLang="zh-CN" sz="2400" b="1" dirty="0" smtClean="0"/>
              <a:t>       </a:t>
            </a:r>
            <a:r>
              <a:rPr lang="zh-CN" altLang="zh-CN" sz="2400" b="1" dirty="0" smtClean="0"/>
              <a:t>对于</a:t>
            </a:r>
            <a:r>
              <a:rPr lang="zh-CN" altLang="zh-CN" sz="2400" b="1" dirty="0"/>
              <a:t>以上事情，你怎么看</a:t>
            </a:r>
            <a:r>
              <a:rPr lang="en-US" altLang="zh-CN" sz="2400" b="1" dirty="0"/>
              <a:t>?</a:t>
            </a:r>
            <a:r>
              <a:rPr lang="zh-CN" altLang="zh-CN" sz="2400" b="1" dirty="0"/>
              <a:t>请给小陈、老陈或其他相关方写一封信，表明你的态度，阐述你的看法</a:t>
            </a:r>
            <a:r>
              <a:rPr lang="zh-CN" altLang="zh-CN" sz="2400" b="1" dirty="0" smtClean="0"/>
              <a:t>。</a:t>
            </a:r>
            <a:endParaRPr lang="en-US" altLang="zh-CN" sz="2400" b="1" dirty="0" smtClean="0"/>
          </a:p>
          <a:p>
            <a:pPr>
              <a:lnSpc>
                <a:spcPts val="4500"/>
              </a:lnSpc>
            </a:pPr>
            <a:r>
              <a:rPr lang="en-US" altLang="zh-CN" sz="2400" b="1" dirty="0">
                <a:solidFill>
                  <a:srgbClr val="0000FF"/>
                </a:solidFill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</a:rPr>
              <a:t>                                              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2015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新课标全国卷作文题</a:t>
            </a:r>
            <a:endParaRPr lang="zh-CN" altLang="zh-CN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51280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233680"/>
            <a:ext cx="12192000" cy="6909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阅读下面的材料，根据要求写一篇不少于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800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字的文章。（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60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  <a:endParaRPr lang="zh-CN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en-US" altLang="zh-CN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广州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司机老成在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2020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疫情严重的某天，接到了一个小姑娘从海珠回从化的单。这个小姑娘因为没戴口罩已经被前面两位司机拒载，想请这位大叔通融一下。老成看到已经晚上十二点了，小姑娘比自己女儿年龄还小，在外面不安全，就答应了她。老成跑了一趟从化，之后放空回了海珠。结果订单结束后收到了一个差评，是那个小姑娘发的，说是司机载了没戴口罩的乘客，系统给大叔扣了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分。</a:t>
            </a:r>
          </a:p>
          <a:p>
            <a:pPr>
              <a:lnSpc>
                <a:spcPts val="4500"/>
              </a:lnSpc>
            </a:pP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大叔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说自己得到一个好评才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0.02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分，为了挣回这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分要得到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600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个好评。后来系统很少给他派单，有时需要等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小时才能接到单。直到今天他的分数还没恢复。大叔说他正常一个月能挣一万左右，家里有老人和孩子需要抚养，这个投诉对他生活有很大影响。但他又说，自己确实没有大局观，万一疫情传播就是大问题了，这小姑娘没错。</a:t>
            </a:r>
          </a:p>
          <a:p>
            <a:pPr>
              <a:lnSpc>
                <a:spcPts val="4500"/>
              </a:lnSpc>
            </a:pP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对于以上事情，你怎么看？请综合材料内容及含意作文，要求选好角度，确定立意，明确文体， 自拟标题；不要套作，不得抄袭。</a:t>
            </a:r>
            <a:endParaRPr lang="zh-CN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58849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1600" y="101600"/>
            <a:ext cx="11856720" cy="7273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</a:rPr>
              <a:t>一元材料：</a:t>
            </a:r>
            <a:r>
              <a:rPr lang="en-US" altLang="zh-CN" sz="2400" b="1" dirty="0" smtClean="0">
                <a:solidFill>
                  <a:srgbClr val="0033CC"/>
                </a:solidFill>
              </a:rPr>
              <a:t>——</a:t>
            </a:r>
            <a:r>
              <a:rPr lang="zh-CN" altLang="en-US" sz="2400" b="1" dirty="0" smtClean="0">
                <a:solidFill>
                  <a:srgbClr val="0033CC"/>
                </a:solidFill>
              </a:rPr>
              <a:t>评价对象单一</a:t>
            </a:r>
            <a:endParaRPr lang="en-US" altLang="zh-CN" sz="2400" b="1" dirty="0" smtClean="0">
              <a:solidFill>
                <a:srgbClr val="0033CC"/>
              </a:solidFill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 smtClean="0"/>
              <a:t>1</a:t>
            </a:r>
            <a:r>
              <a:rPr lang="zh-CN" altLang="en-US" sz="2400" b="1" dirty="0" smtClean="0"/>
              <a:t>、动物园打架事件；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en-US" altLang="zh-CN" sz="2400" b="1" dirty="0" smtClean="0"/>
              <a:t>2</a:t>
            </a:r>
            <a:r>
              <a:rPr lang="zh-CN" altLang="en-US" sz="2400" b="1" dirty="0" smtClean="0"/>
              <a:t>、李云迪嫖娼事件；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</a:rPr>
              <a:t>二元材料：</a:t>
            </a:r>
            <a:r>
              <a:rPr lang="en-US" altLang="zh-CN" sz="2400" b="1" dirty="0" smtClean="0">
                <a:solidFill>
                  <a:srgbClr val="0033CC"/>
                </a:solidFill>
              </a:rPr>
              <a:t>——</a:t>
            </a:r>
            <a:r>
              <a:rPr lang="zh-CN" altLang="en-US" sz="2400" b="1" dirty="0" smtClean="0">
                <a:solidFill>
                  <a:srgbClr val="0033CC"/>
                </a:solidFill>
              </a:rPr>
              <a:t>评价对象为两个或者两个以上</a:t>
            </a:r>
            <a:endParaRPr lang="en-US" altLang="zh-CN" sz="2400" b="1" dirty="0" smtClean="0">
              <a:solidFill>
                <a:srgbClr val="0033CC"/>
              </a:solidFill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 smtClean="0"/>
              <a:t>1</a:t>
            </a:r>
            <a:r>
              <a:rPr lang="zh-CN" altLang="en-US" sz="2400" b="1" dirty="0" smtClean="0"/>
              <a:t>、深夜打车回从化的姑娘；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en-US" altLang="zh-CN" sz="2400" b="1" dirty="0" smtClean="0"/>
              <a:t>2</a:t>
            </a:r>
            <a:r>
              <a:rPr lang="zh-CN" altLang="en-US" sz="2400" b="1" dirty="0" smtClean="0"/>
              <a:t>、广州出租司机老成；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</a:rPr>
              <a:t>区别：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 smtClean="0"/>
              <a:t>1</a:t>
            </a:r>
            <a:r>
              <a:rPr lang="zh-CN" altLang="en-US" sz="2400" b="1" dirty="0" smtClean="0"/>
              <a:t>、并重；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en-US" altLang="zh-CN" sz="2400" b="1" dirty="0" smtClean="0"/>
              <a:t>2</a:t>
            </a:r>
            <a:r>
              <a:rPr lang="zh-CN" altLang="en-US" sz="2400" b="1" dirty="0" smtClean="0"/>
              <a:t>、侧重；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</a:rPr>
              <a:t>原则：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 smtClean="0"/>
              <a:t>1</a:t>
            </a:r>
            <a:r>
              <a:rPr lang="zh-CN" altLang="en-US" sz="2400" b="1" dirty="0" smtClean="0"/>
              <a:t>、时评需要</a:t>
            </a:r>
            <a:r>
              <a:rPr lang="zh-CN" altLang="en-US" sz="2400" b="1" dirty="0" smtClean="0">
                <a:solidFill>
                  <a:srgbClr val="0033CC"/>
                </a:solidFill>
              </a:rPr>
              <a:t>态度</a:t>
            </a:r>
            <a:r>
              <a:rPr lang="zh-CN" altLang="en-US" sz="2400" b="1" dirty="0" smtClean="0"/>
              <a:t>，论述文需要</a:t>
            </a:r>
            <a:r>
              <a:rPr lang="zh-CN" altLang="en-US" sz="2400" b="1" dirty="0" smtClean="0">
                <a:solidFill>
                  <a:srgbClr val="0033CC"/>
                </a:solidFill>
              </a:rPr>
              <a:t>观点</a:t>
            </a:r>
            <a:r>
              <a:rPr lang="zh-CN" altLang="en-US" sz="2400" b="1" dirty="0" smtClean="0"/>
              <a:t>；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en-US" altLang="zh-CN" sz="2400" b="1" dirty="0" smtClean="0"/>
              <a:t>2</a:t>
            </a:r>
            <a:r>
              <a:rPr lang="zh-CN" altLang="en-US" sz="2400" b="1" dirty="0" smtClean="0"/>
              <a:t>、一切需要从事件本身出发；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en-US" altLang="zh-CN" sz="2400" b="1" dirty="0" smtClean="0"/>
              <a:t>3</a:t>
            </a:r>
            <a:r>
              <a:rPr lang="zh-CN" altLang="en-US" sz="2400" b="1" dirty="0" smtClean="0"/>
              <a:t>、营造亮点在于挖掘意义；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2862903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600" y="233680"/>
            <a:ext cx="1174496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</a:rPr>
              <a:t>二元事件时评的思考准备：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 smtClean="0">
                <a:solidFill>
                  <a:srgbClr val="0033CC"/>
                </a:solidFill>
              </a:rPr>
              <a:t>1</a:t>
            </a:r>
            <a:r>
              <a:rPr lang="zh-CN" altLang="en-US" sz="2400" b="1" dirty="0" smtClean="0">
                <a:solidFill>
                  <a:srgbClr val="0033CC"/>
                </a:solidFill>
              </a:rPr>
              <a:t>、梳理事件对象的信息</a:t>
            </a:r>
            <a:endParaRPr lang="en-US" altLang="zh-CN" sz="2400" b="1" dirty="0" smtClean="0">
              <a:solidFill>
                <a:srgbClr val="0033CC"/>
              </a:solidFill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/>
              <a:t>乘       客：小姑娘、深夜、从市区到郊区、未戴口罩、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       </a:t>
            </a:r>
            <a:r>
              <a:rPr lang="zh-CN" altLang="en-US" sz="2400" b="1" dirty="0" smtClean="0"/>
              <a:t>多次被拒载、求老成、回到从化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       </a:t>
            </a:r>
            <a:r>
              <a:rPr lang="zh-CN" altLang="en-US" sz="2400" b="1" dirty="0" smtClean="0"/>
              <a:t>举报老成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zh-CN" altLang="en-US" sz="2400" b="1" dirty="0"/>
              <a:t>司机</a:t>
            </a:r>
            <a:r>
              <a:rPr lang="zh-CN" altLang="en-US" sz="2400" b="1" dirty="0" smtClean="0"/>
              <a:t>老成：夜晚载客、想到和自己女儿年龄相似而答应、回程空车、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       </a:t>
            </a:r>
            <a:r>
              <a:rPr lang="zh-CN" altLang="en-US" sz="2400" b="1" dirty="0" smtClean="0"/>
              <a:t>反被投诉、生意因此受影响、家庭生活受影响、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       </a:t>
            </a:r>
            <a:r>
              <a:rPr lang="zh-CN" altLang="en-US" sz="2400" b="1" dirty="0" smtClean="0"/>
              <a:t>认为小姑娘做得对；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en-US" altLang="zh-CN" sz="2400" b="1" dirty="0" smtClean="0">
                <a:solidFill>
                  <a:srgbClr val="0033CC"/>
                </a:solidFill>
              </a:rPr>
              <a:t>2</a:t>
            </a:r>
            <a:r>
              <a:rPr lang="zh-CN" altLang="en-US" sz="2400" b="1" dirty="0" smtClean="0">
                <a:solidFill>
                  <a:srgbClr val="0033CC"/>
                </a:solidFill>
              </a:rPr>
              <a:t>、二元事件时评构思选择</a:t>
            </a:r>
            <a:endParaRPr lang="en-US" altLang="zh-CN" sz="2400" b="1" dirty="0" smtClean="0">
              <a:solidFill>
                <a:srgbClr val="0033CC"/>
              </a:solidFill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0033CC"/>
                </a:solidFill>
              </a:rPr>
              <a:t>优选意识</a:t>
            </a:r>
            <a:r>
              <a:rPr lang="en-US" altLang="zh-CN" sz="2400" b="1" dirty="0" smtClean="0">
                <a:solidFill>
                  <a:srgbClr val="0033CC"/>
                </a:solidFill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有道理可说、多角度可选、稍带点新意；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0033CC"/>
                </a:solidFill>
              </a:rPr>
              <a:t>关系意识</a:t>
            </a:r>
            <a:r>
              <a:rPr lang="en-US" altLang="zh-CN" sz="2400" b="1" dirty="0" smtClean="0">
                <a:solidFill>
                  <a:srgbClr val="0033CC"/>
                </a:solidFill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对人物的评价非独立、有突出；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       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227078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2080" y="0"/>
            <a:ext cx="11948160" cy="8063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en-US" altLang="zh-CN" sz="2400" b="1" dirty="0">
                <a:solidFill>
                  <a:srgbClr val="0033CC"/>
                </a:solidFill>
              </a:rPr>
              <a:t>1</a:t>
            </a:r>
            <a:r>
              <a:rPr lang="zh-CN" altLang="en-US" sz="2400" b="1" dirty="0">
                <a:solidFill>
                  <a:srgbClr val="0033CC"/>
                </a:solidFill>
              </a:rPr>
              <a:t>、梳理事件对象的信息</a:t>
            </a:r>
            <a:endParaRPr lang="en-US" altLang="zh-CN" sz="2400" b="1" dirty="0">
              <a:solidFill>
                <a:srgbClr val="0033CC"/>
              </a:solidFill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/>
              <a:t>乘       客：小姑娘、深夜、从市区到郊区、未戴口罩、</a:t>
            </a:r>
            <a:endParaRPr lang="en-US" altLang="zh-CN" sz="2400" b="1" dirty="0"/>
          </a:p>
          <a:p>
            <a:pPr>
              <a:lnSpc>
                <a:spcPts val="4000"/>
              </a:lnSpc>
            </a:pPr>
            <a:r>
              <a:rPr lang="en-US" altLang="zh-CN" sz="2400" b="1" dirty="0"/>
              <a:t>                  </a:t>
            </a:r>
            <a:r>
              <a:rPr lang="zh-CN" altLang="en-US" sz="2400" b="1" dirty="0"/>
              <a:t>多次被拒载、求老成、回到从化</a:t>
            </a:r>
            <a:endParaRPr lang="en-US" altLang="zh-CN" sz="2400" b="1" dirty="0"/>
          </a:p>
          <a:p>
            <a:pPr>
              <a:lnSpc>
                <a:spcPts val="4000"/>
              </a:lnSpc>
            </a:pPr>
            <a:r>
              <a:rPr lang="en-US" altLang="zh-CN" sz="2400" b="1" dirty="0"/>
              <a:t>                  </a:t>
            </a:r>
            <a:r>
              <a:rPr lang="zh-CN" altLang="en-US" sz="2400" b="1" dirty="0"/>
              <a:t>举报老成</a:t>
            </a:r>
            <a:endParaRPr lang="en-US" altLang="zh-CN" sz="2400" b="1" dirty="0"/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0033CC"/>
                </a:solidFill>
              </a:rPr>
              <a:t>评价人物需要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理性；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>
                <a:solidFill>
                  <a:srgbClr val="FF0000"/>
                </a:solidFill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                 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因为自己未戴口罩而被多次拒载；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>
                <a:solidFill>
                  <a:srgbClr val="FF0000"/>
                </a:solidFill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                 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因为司机送未戴口罩乘客而进行举报；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>
                <a:solidFill>
                  <a:srgbClr val="FF0000"/>
                </a:solidFill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                 </a:t>
            </a:r>
            <a:r>
              <a:rPr lang="zh-CN" altLang="en-US" sz="2400" b="1" dirty="0">
                <a:solidFill>
                  <a:srgbClr val="FF0000"/>
                </a:solidFill>
              </a:rPr>
              <a:t>未戴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口罩的乘客是自己；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>
                <a:solidFill>
                  <a:srgbClr val="FF0000"/>
                </a:solidFill>
              </a:rPr>
              <a:t> </a:t>
            </a:r>
            <a:r>
              <a:rPr lang="zh-CN" altLang="en-US" sz="2400" b="1" dirty="0" smtClean="0">
                <a:solidFill>
                  <a:srgbClr val="0033CC"/>
                </a:solidFill>
              </a:rPr>
              <a:t>设置问题：</a:t>
            </a:r>
            <a:endParaRPr lang="en-US" altLang="zh-CN" sz="2400" b="1" dirty="0" smtClean="0">
              <a:solidFill>
                <a:srgbClr val="0033CC"/>
              </a:solidFill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</a:rPr>
              <a:t>（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1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）、分析这样做的动机；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</a:rPr>
              <a:t>（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2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）、分析这样做的时机；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</a:rPr>
              <a:t>（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3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）、分析这样做自己的益处；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</a:rPr>
              <a:t>（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4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）、评价这样做的后果；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>
                <a:solidFill>
                  <a:srgbClr val="FF0000"/>
                </a:solidFill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                 </a:t>
            </a:r>
          </a:p>
          <a:p>
            <a:pPr>
              <a:lnSpc>
                <a:spcPts val="4000"/>
              </a:lnSpc>
            </a:pPr>
            <a:r>
              <a:rPr lang="en-US" altLang="zh-CN" sz="2400" b="1" dirty="0">
                <a:solidFill>
                  <a:srgbClr val="FF0000"/>
                </a:solidFill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                 </a:t>
            </a:r>
            <a:endParaRPr lang="en-US" altLang="zh-CN" sz="2400" b="1" dirty="0">
              <a:solidFill>
                <a:srgbClr val="FF0000"/>
              </a:solidFill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64387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2720" y="345440"/>
            <a:ext cx="11318240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zh-CN" altLang="en-US" sz="2400" b="1" dirty="0" smtClean="0">
                <a:solidFill>
                  <a:srgbClr val="FF0000"/>
                </a:solidFill>
              </a:rPr>
              <a:t>请对小姑娘的行为进行定性：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>
              <a:lnSpc>
                <a:spcPts val="4100"/>
              </a:lnSpc>
            </a:pPr>
            <a:r>
              <a:rPr lang="zh-CN" altLang="en-US" sz="2400" b="1" dirty="0" smtClean="0"/>
              <a:t>           年轻、谋生不易、</a:t>
            </a:r>
            <a:endParaRPr lang="en-US" altLang="zh-CN" sz="2400" b="1" dirty="0" smtClean="0"/>
          </a:p>
          <a:p>
            <a:pPr>
              <a:lnSpc>
                <a:spcPts val="41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</a:t>
            </a:r>
            <a:r>
              <a:rPr lang="zh-CN" altLang="en-US" sz="2400" b="1" dirty="0" smtClean="0"/>
              <a:t>碰到遵守规矩的无情</a:t>
            </a:r>
            <a:endParaRPr lang="en-US" altLang="zh-CN" sz="2400" b="1" dirty="0" smtClean="0"/>
          </a:p>
          <a:p>
            <a:pPr>
              <a:lnSpc>
                <a:spcPts val="41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</a:t>
            </a:r>
            <a:r>
              <a:rPr lang="zh-CN" altLang="en-US" sz="2400" b="1" dirty="0" smtClean="0"/>
              <a:t>碰到打破规矩的温情</a:t>
            </a:r>
            <a:endParaRPr lang="en-US" altLang="zh-CN" sz="2400" b="1" dirty="0" smtClean="0"/>
          </a:p>
          <a:p>
            <a:pPr>
              <a:lnSpc>
                <a:spcPts val="41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</a:t>
            </a:r>
            <a:r>
              <a:rPr lang="zh-CN" altLang="en-US" sz="2400" b="1" dirty="0" smtClean="0"/>
              <a:t>对待无情无能为力</a:t>
            </a:r>
            <a:endParaRPr lang="en-US" altLang="zh-CN" sz="2400" b="1" dirty="0" smtClean="0"/>
          </a:p>
          <a:p>
            <a:pPr>
              <a:lnSpc>
                <a:spcPts val="41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</a:t>
            </a:r>
            <a:r>
              <a:rPr lang="zh-CN" altLang="en-US" sz="2400" b="1" dirty="0" smtClean="0"/>
              <a:t>对待温情反施伤害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6108386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233680"/>
            <a:ext cx="12070080" cy="7037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en-US" altLang="zh-CN" sz="2400" b="1" dirty="0">
                <a:solidFill>
                  <a:srgbClr val="0033CC"/>
                </a:solidFill>
              </a:rPr>
              <a:t>1</a:t>
            </a:r>
            <a:r>
              <a:rPr lang="zh-CN" altLang="en-US" sz="2400" b="1" dirty="0">
                <a:solidFill>
                  <a:srgbClr val="0033CC"/>
                </a:solidFill>
              </a:rPr>
              <a:t>、梳理事件对象的信息</a:t>
            </a:r>
            <a:endParaRPr lang="en-US" altLang="zh-CN" sz="2400" b="1" dirty="0">
              <a:solidFill>
                <a:srgbClr val="0033CC"/>
              </a:solidFill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/>
              <a:t>司机</a:t>
            </a:r>
            <a:r>
              <a:rPr lang="zh-CN" altLang="en-US" sz="2400" b="1" dirty="0"/>
              <a:t>老成：夜晚载客、想到和自己女儿年龄相似而答应、回程空车、</a:t>
            </a:r>
            <a:endParaRPr lang="en-US" altLang="zh-CN" sz="2400" b="1" dirty="0"/>
          </a:p>
          <a:p>
            <a:pPr>
              <a:lnSpc>
                <a:spcPts val="4000"/>
              </a:lnSpc>
            </a:pPr>
            <a:r>
              <a:rPr lang="en-US" altLang="zh-CN" sz="2400" b="1" dirty="0"/>
              <a:t>                  </a:t>
            </a:r>
            <a:r>
              <a:rPr lang="zh-CN" altLang="en-US" sz="2400" b="1" dirty="0"/>
              <a:t>反被投诉、生意因此受影响、家庭生活受影响、</a:t>
            </a:r>
            <a:endParaRPr lang="en-US" altLang="zh-CN" sz="2400" b="1" dirty="0"/>
          </a:p>
          <a:p>
            <a:pPr>
              <a:lnSpc>
                <a:spcPts val="4000"/>
              </a:lnSpc>
            </a:pPr>
            <a:r>
              <a:rPr lang="en-US" altLang="zh-CN" sz="2400" b="1" dirty="0"/>
              <a:t>                  </a:t>
            </a:r>
            <a:r>
              <a:rPr lang="zh-CN" altLang="en-US" sz="2400" b="1" dirty="0"/>
              <a:t>认为小姑娘做得对</a:t>
            </a:r>
            <a:r>
              <a:rPr lang="zh-CN" altLang="en-US" sz="2400" b="1" dirty="0" smtClean="0"/>
              <a:t>；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zh-CN" altLang="en-US" sz="2400" b="1" dirty="0" smtClean="0"/>
              <a:t>人物分析：老成的行为表现的是人性的温暖；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                        ——</a:t>
            </a:r>
            <a:r>
              <a:rPr lang="zh-CN" altLang="en-US" sz="2400" b="1" dirty="0" smtClean="0"/>
              <a:t>为人抱薪者；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        </a:t>
            </a:r>
            <a:r>
              <a:rPr lang="zh-CN" altLang="en-US" sz="2400" b="1" dirty="0" smtClean="0"/>
              <a:t>老成对小姑娘的评价体现了本心的善良温厚；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        </a:t>
            </a:r>
            <a:r>
              <a:rPr lang="zh-CN" altLang="en-US" sz="2400" b="1" dirty="0" smtClean="0"/>
              <a:t>因助人而付出巨大的精神和经济代价，老成还会帮助别人吗？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        </a:t>
            </a:r>
            <a:r>
              <a:rPr lang="zh-CN" altLang="en-US" sz="2400" b="1" dirty="0" smtClean="0"/>
              <a:t>社会冷漠产生</a:t>
            </a:r>
            <a:r>
              <a:rPr lang="zh-CN" altLang="en-US" sz="2400" b="1" smtClean="0"/>
              <a:t>的原因；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        </a:t>
            </a:r>
            <a:r>
              <a:rPr lang="zh-CN" altLang="en-US" sz="2400" b="1" dirty="0" smtClean="0"/>
              <a:t>“举报” 这种现象；</a:t>
            </a:r>
            <a:endParaRPr lang="en-US" altLang="zh-CN" sz="2400" b="1" dirty="0" smtClean="0"/>
          </a:p>
          <a:p>
            <a:pPr>
              <a:lnSpc>
                <a:spcPts val="40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        </a:t>
            </a:r>
          </a:p>
          <a:p>
            <a:pPr>
              <a:lnSpc>
                <a:spcPts val="4000"/>
              </a:lnSpc>
            </a:pPr>
            <a:r>
              <a:rPr lang="en-US" altLang="zh-CN" sz="2400" b="1" dirty="0"/>
              <a:t> </a:t>
            </a:r>
            <a:r>
              <a:rPr lang="en-US" altLang="zh-CN" sz="2400" b="1" dirty="0" smtClean="0"/>
              <a:t>                 </a:t>
            </a:r>
          </a:p>
          <a:p>
            <a:pPr>
              <a:lnSpc>
                <a:spcPts val="4000"/>
              </a:lnSpc>
            </a:pPr>
            <a:endParaRPr lang="en-US" altLang="zh-CN" sz="2400" b="1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04841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yjimage.oss-cn-hangzhou.aliyuncs.com/4401036/964dac60-2982-4f56-abe8-003057825d19.jpg?x-oss-process=image/auto-orient,0/crop,x_2318,y_0,w_2288,h_1590&amp;OSSAccessKeyId=LTAI4FdhXhqQ6m8faRA437jE&amp;Expires=1635958800&amp;Signature=H0eFDriTztG7xyr09xG37fadTgM%3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388436" cy="6917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0910454" y="377084"/>
            <a:ext cx="128154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这是写作特别规范的时评文，写作条理清晰，思维有深度有亮点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84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924</Words>
  <Application>Microsoft Office PowerPoint</Application>
  <PresentationFormat>宽屏</PresentationFormat>
  <Paragraphs>67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4" baseType="lpstr">
      <vt:lpstr>等线</vt:lpstr>
      <vt:lpstr>等线 Light</vt:lpstr>
      <vt:lpstr>华文楷体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ThinkPad</dc:creator>
  <cp:lastModifiedBy>Think</cp:lastModifiedBy>
  <cp:revision>10</cp:revision>
  <dcterms:created xsi:type="dcterms:W3CDTF">2021-11-14T11:56:52Z</dcterms:created>
  <dcterms:modified xsi:type="dcterms:W3CDTF">2021-11-15T01:48:15Z</dcterms:modified>
</cp:coreProperties>
</file>