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04" r:id="rId2"/>
    <p:sldId id="399" r:id="rId3"/>
    <p:sldId id="400" r:id="rId4"/>
    <p:sldId id="401" r:id="rId5"/>
    <p:sldId id="402" r:id="rId6"/>
    <p:sldId id="403" r:id="rId7"/>
    <p:sldId id="404" r:id="rId8"/>
    <p:sldId id="405" r:id="rId9"/>
    <p:sldId id="406" r:id="rId10"/>
    <p:sldId id="407" r:id="rId11"/>
    <p:sldId id="408" r:id="rId12"/>
    <p:sldId id="409" r:id="rId13"/>
    <p:sldId id="410" r:id="rId14"/>
    <p:sldId id="411" r:id="rId15"/>
    <p:sldId id="412" r:id="rId16"/>
    <p:sldId id="413" r:id="rId17"/>
    <p:sldId id="414" r:id="rId18"/>
    <p:sldId id="415" r:id="rId19"/>
    <p:sldId id="416" r:id="rId20"/>
    <p:sldId id="417" r:id="rId21"/>
    <p:sldId id="418" r:id="rId22"/>
    <p:sldId id="419" r:id="rId23"/>
    <p:sldId id="420" r:id="rId24"/>
    <p:sldId id="421" r:id="rId25"/>
    <p:sldId id="422" r:id="rId26"/>
    <p:sldId id="423" r:id="rId27"/>
    <p:sldId id="424" r:id="rId28"/>
    <p:sldId id="425" r:id="rId29"/>
    <p:sldId id="426" r:id="rId30"/>
    <p:sldId id="427" r:id="rId31"/>
    <p:sldId id="428" r:id="rId32"/>
    <p:sldId id="429" r:id="rId33"/>
    <p:sldId id="430" r:id="rId34"/>
    <p:sldId id="431" r:id="rId35"/>
    <p:sldId id="432" r:id="rId36"/>
    <p:sldId id="433" r:id="rId37"/>
    <p:sldId id="434" r:id="rId38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5pPr>
    <a:lvl6pPr marL="2286000" algn="l" defTabSz="914400" rtl="0" eaLnBrk="1" latinLnBrk="0" hangingPunct="1"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6pPr>
    <a:lvl7pPr marL="2743200" algn="l" defTabSz="914400" rtl="0" eaLnBrk="1" latinLnBrk="0" hangingPunct="1"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7pPr>
    <a:lvl8pPr marL="3200400" algn="l" defTabSz="914400" rtl="0" eaLnBrk="1" latinLnBrk="0" hangingPunct="1"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8pPr>
    <a:lvl9pPr marL="3657600" algn="l" defTabSz="914400" rtl="0" eaLnBrk="1" latinLnBrk="0" hangingPunct="1">
      <a:defRPr kumimoji="1" sz="2800" b="1" kern="1200">
        <a:solidFill>
          <a:schemeClr val="tx1"/>
        </a:solidFill>
        <a:latin typeface="宋体" charset="-122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FF85"/>
    <a:srgbClr val="D0E004"/>
    <a:srgbClr val="000099"/>
    <a:srgbClr val="03E103"/>
    <a:srgbClr val="990033"/>
    <a:srgbClr val="006600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74" autoAdjust="0"/>
    <p:restoredTop sz="94669" autoAdjust="0"/>
  </p:normalViewPr>
  <p:slideViewPr>
    <p:cSldViewPr>
      <p:cViewPr varScale="1">
        <p:scale>
          <a:sx n="70" d="100"/>
          <a:sy n="70" d="100"/>
        </p:scale>
        <p:origin x="-234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12011025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2400"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2400">
                  <a:latin typeface="宋体" pitchFamily="2" charset="-122"/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2400">
                  <a:latin typeface="宋体" pitchFamily="2" charset="-122"/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sz="2400">
                  <a:latin typeface="宋体" pitchFamily="2" charset="-122"/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>
                <a:latin typeface="宋体" pitchFamily="2" charset="-122"/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>
                <a:latin typeface="宋体" pitchFamily="2" charset="-122"/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41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828800"/>
            <a:ext cx="1036185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59213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2413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1B035DD-1C1B-48E3-B34E-B45A2236E1E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BE6FF-3852-4B4D-BC11-502A7059E0E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755743-77BD-4ADD-9CDD-93CB9711B37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91475-463A-4FF4-A2D7-EAEC4BA97C0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3F19CA-4F6F-4BE4-B1C1-D2A9E596BCB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96BBA-AC7B-49CD-BD0F-ED75A668017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7C3C7-DDCC-4D8C-84E1-D1300EEE50B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49BCF-9CA1-423C-BEFE-950F9D14DDA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8C181-9610-423F-8C53-22E4105E44E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0692C-7F73-443C-AC63-16BA81E9774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617539"/>
            <a:ext cx="2601045" cy="55149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617539"/>
            <a:ext cx="7599960" cy="55149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7E0A1A-0FBB-4AA9-980B-79F123A0D20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557213" y="1098550"/>
            <a:ext cx="58420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ltGray">
          <a:xfrm>
            <a:off x="1066800" y="1098550"/>
            <a:ext cx="438150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ltGray">
          <a:xfrm>
            <a:off x="722313" y="1520825"/>
            <a:ext cx="5619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ltGray">
          <a:xfrm>
            <a:off x="1214438" y="1520825"/>
            <a:ext cx="492125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ltGray">
          <a:xfrm>
            <a:off x="169863" y="1447800"/>
            <a:ext cx="746125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gray">
          <a:xfrm>
            <a:off x="1016000" y="990600"/>
            <a:ext cx="42863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gray">
          <a:xfrm>
            <a:off x="590550" y="1781175"/>
            <a:ext cx="10966450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400" b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5113" y="617538"/>
            <a:ext cx="1038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388" y="2017713"/>
            <a:ext cx="10361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19200" y="63246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b="0">
                <a:latin typeface="+mn-lt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0400" y="6324600"/>
            <a:ext cx="3859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latin typeface="+mn-lt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040813" y="63246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latin typeface="+mn-lt"/>
                <a:ea typeface="宋体" pitchFamily="2" charset="-122"/>
              </a:defRPr>
            </a:lvl1pPr>
          </a:lstStyle>
          <a:p>
            <a:pPr>
              <a:defRPr/>
            </a:pPr>
            <a:fld id="{CCD318D3-0855-42BC-A3C1-C49A388951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WordArt 2"/>
          <p:cNvSpPr>
            <a:spLocks noChangeArrowheads="1" noChangeShapeType="1" noTextEdit="1"/>
          </p:cNvSpPr>
          <p:nvPr/>
        </p:nvSpPr>
        <p:spPr bwMode="auto">
          <a:xfrm>
            <a:off x="1677988" y="1484313"/>
            <a:ext cx="7007225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中考专题复习 </a:t>
            </a:r>
          </a:p>
        </p:txBody>
      </p:sp>
      <p:pic>
        <p:nvPicPr>
          <p:cNvPr id="13314" name="Picture 5" descr="06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8388" y="2708275"/>
            <a:ext cx="19192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7"/>
          <p:cNvSpPr txBox="1">
            <a:spLocks noChangeArrowheads="1"/>
          </p:cNvSpPr>
          <p:nvPr/>
        </p:nvSpPr>
        <p:spPr bwMode="auto">
          <a:xfrm>
            <a:off x="2495550" y="4868863"/>
            <a:ext cx="828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广州市中山大学附属中学 化学备课组</a:t>
            </a:r>
            <a:endParaRPr lang="en-US" altLang="zh-CN" sz="2400">
              <a:solidFill>
                <a:schemeClr val="hlink"/>
              </a:solidFill>
            </a:endParaRPr>
          </a:p>
        </p:txBody>
      </p:sp>
      <p:sp>
        <p:nvSpPr>
          <p:cNvPr id="13318" name="WordArt 6" descr="白色大理石"/>
          <p:cNvSpPr>
            <a:spLocks noChangeArrowheads="1" noChangeShapeType="1" noTextEdit="1"/>
          </p:cNvSpPr>
          <p:nvPr/>
        </p:nvSpPr>
        <p:spPr bwMode="auto">
          <a:xfrm>
            <a:off x="2638425" y="3500438"/>
            <a:ext cx="6265863" cy="704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>
              <a:defRPr/>
            </a:pPr>
            <a:r>
              <a:rPr lang="en-US" altLang="zh-CN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宋体"/>
                <a:ea typeface="宋体"/>
              </a:rPr>
              <a:t>-----</a:t>
            </a:r>
            <a:r>
              <a:rPr lang="zh-CN" altLang="en-US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宋体"/>
                <a:ea typeface="宋体"/>
              </a:rPr>
              <a:t>第</a:t>
            </a:r>
            <a:r>
              <a:rPr lang="en-US" altLang="zh-CN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宋体"/>
                <a:ea typeface="宋体"/>
              </a:rPr>
              <a:t>1 </a:t>
            </a:r>
            <a:r>
              <a:rPr lang="zh-CN" altLang="en-US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宋体"/>
                <a:ea typeface="宋体"/>
              </a:rPr>
              <a:t>讲   物质的组成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9"/>
          <p:cNvSpPr>
            <a:spLocks noChangeArrowheads="1"/>
          </p:cNvSpPr>
          <p:nvPr/>
        </p:nvSpPr>
        <p:spPr bwMode="auto">
          <a:xfrm>
            <a:off x="477838" y="0"/>
            <a:ext cx="33115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【</a:t>
            </a:r>
            <a:r>
              <a:rPr lang="zh-CN" altLang="en-US">
                <a:cs typeface="Calibri" pitchFamily="34" charset="0"/>
              </a:rPr>
              <a:t>知识要点</a:t>
            </a:r>
            <a:r>
              <a:rPr lang="en-US" altLang="zh-CN">
                <a:cs typeface="Calibri" pitchFamily="34" charset="0"/>
              </a:rPr>
              <a:t>】</a:t>
            </a:r>
            <a:endParaRPr lang="en-US" altLang="zh-CN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1.</a:t>
            </a:r>
            <a:r>
              <a:rPr lang="zh-CN" altLang="en-US">
                <a:cs typeface="Calibri" pitchFamily="34" charset="0"/>
              </a:rPr>
              <a:t>物质的构成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endParaRPr lang="zh-CN" altLang="en-US"/>
          </a:p>
        </p:txBody>
      </p:sp>
      <p:pic>
        <p:nvPicPr>
          <p:cNvPr id="14338" name="图片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300" y="1773238"/>
            <a:ext cx="10656888" cy="263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10"/>
          <p:cNvSpPr>
            <a:spLocks noChangeArrowheads="1"/>
          </p:cNvSpPr>
          <p:nvPr/>
        </p:nvSpPr>
        <p:spPr bwMode="auto">
          <a:xfrm>
            <a:off x="1270000" y="4576763"/>
            <a:ext cx="9705975" cy="13843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0005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     从微观上来说，物质是由</a:t>
            </a:r>
            <a:r>
              <a:rPr lang="zh-CN" altLang="en-US">
                <a:solidFill>
                  <a:srgbClr val="0000FF"/>
                </a:solidFill>
                <a:cs typeface="Calibri" pitchFamily="34" charset="0"/>
              </a:rPr>
              <a:t>分子或原子或离子</a:t>
            </a:r>
            <a:r>
              <a:rPr lang="zh-CN" altLang="en-US">
                <a:cs typeface="Calibri" pitchFamily="34" charset="0"/>
              </a:rPr>
              <a:t>构成的，</a:t>
            </a:r>
          </a:p>
          <a:p>
            <a:pPr indent="40005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这些粒子都是处于不停地运动之中。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0" name="AutoShape 8"/>
          <p:cNvSpPr>
            <a:spLocks noChangeArrowheads="1"/>
          </p:cNvSpPr>
          <p:nvPr/>
        </p:nvSpPr>
        <p:spPr bwMode="auto">
          <a:xfrm>
            <a:off x="5662613" y="2205038"/>
            <a:ext cx="4754562" cy="649287"/>
          </a:xfrm>
          <a:prstGeom prst="wedgeRectCallout">
            <a:avLst>
              <a:gd name="adj1" fmla="val -92838"/>
              <a:gd name="adj2" fmla="val 27019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zh-CN" altLang="en-US" sz="2400"/>
          </a:p>
        </p:txBody>
      </p:sp>
      <p:sp>
        <p:nvSpPr>
          <p:cNvPr id="15362" name="Rectangle 3"/>
          <p:cNvSpPr>
            <a:spLocks noChangeArrowheads="1"/>
          </p:cNvSpPr>
          <p:nvPr/>
        </p:nvSpPr>
        <p:spPr bwMode="auto">
          <a:xfrm>
            <a:off x="406400" y="765175"/>
            <a:ext cx="11233150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0005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1)</a:t>
            </a:r>
            <a:r>
              <a:rPr lang="zh-CN" altLang="en-US">
                <a:cs typeface="Calibri" pitchFamily="34" charset="0"/>
              </a:rPr>
              <a:t>分子</a:t>
            </a:r>
            <a:endParaRPr lang="zh-CN" altLang="en-US"/>
          </a:p>
          <a:p>
            <a:pPr indent="40005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①分子的特征：</a:t>
            </a:r>
            <a:r>
              <a:rPr lang="zh-CN" altLang="en-US">
                <a:solidFill>
                  <a:srgbClr val="0000FF"/>
                </a:solidFill>
                <a:cs typeface="Calibri" pitchFamily="34" charset="0"/>
              </a:rPr>
              <a:t>分子的质量和体积都很小</a:t>
            </a:r>
            <a:r>
              <a:rPr lang="zh-CN" altLang="en-US">
                <a:cs typeface="Calibri" pitchFamily="34" charset="0"/>
              </a:rPr>
              <a:t>，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分子总是在不断地运动着</a:t>
            </a:r>
            <a:r>
              <a:rPr lang="zh-CN" altLang="en-US">
                <a:cs typeface="Calibri" pitchFamily="34" charset="0"/>
              </a:rPr>
              <a:t>，</a:t>
            </a:r>
            <a:r>
              <a:rPr lang="zh-CN" altLang="en-US">
                <a:solidFill>
                  <a:srgbClr val="03E103"/>
                </a:solidFill>
                <a:cs typeface="Calibri" pitchFamily="34" charset="0"/>
              </a:rPr>
              <a:t>分子间有间隔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40005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②</a:t>
            </a:r>
            <a:r>
              <a:rPr lang="zh-CN" altLang="en-US">
                <a:solidFill>
                  <a:srgbClr val="006600"/>
                </a:solidFill>
                <a:cs typeface="Calibri" pitchFamily="34" charset="0"/>
              </a:rPr>
              <a:t>由分子构成的物质有：</a:t>
            </a:r>
            <a:r>
              <a:rPr lang="zh-CN" altLang="en-US">
                <a:cs typeface="Calibri" pitchFamily="34" charset="0"/>
              </a:rPr>
              <a:t>大部分非金属单质（氧气、氢气、氮气、氯气、硫、磷等），气态化合物</a:t>
            </a:r>
            <a:endParaRPr lang="zh-CN" altLang="en-US"/>
          </a:p>
          <a:p>
            <a:pPr indent="40005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（氯化氢、氨气、二氧化碳等），酸类，绝大多数有机物（甲烷、酒精等）。</a:t>
            </a:r>
            <a:endParaRPr lang="zh-CN" altLang="en-US"/>
          </a:p>
          <a:p>
            <a:pPr indent="40005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③分子是保持物质化学性质的最小粒子。 </a:t>
            </a:r>
            <a:r>
              <a:rPr lang="zh-CN" altLang="en-US">
                <a:solidFill>
                  <a:srgbClr val="006600"/>
                </a:solidFill>
                <a:cs typeface="Calibri" pitchFamily="34" charset="0"/>
              </a:rPr>
              <a:t>同种物质的分子化学性质相同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</p:txBody>
      </p:sp>
      <p:sp>
        <p:nvSpPr>
          <p:cNvPr id="74757" name="AutoShape 5"/>
          <p:cNvSpPr>
            <a:spLocks noChangeArrowheads="1"/>
          </p:cNvSpPr>
          <p:nvPr/>
        </p:nvSpPr>
        <p:spPr bwMode="auto">
          <a:xfrm>
            <a:off x="6886575" y="260350"/>
            <a:ext cx="4897438" cy="936625"/>
          </a:xfrm>
          <a:prstGeom prst="wedgeRectCallout">
            <a:avLst>
              <a:gd name="adj1" fmla="val -7051"/>
              <a:gd name="adj2" fmla="val 97968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zh-CN" altLang="en-US" sz="2400"/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6959600" y="476250"/>
            <a:ext cx="4651375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500">
                <a:solidFill>
                  <a:srgbClr val="0000FF"/>
                </a:solidFill>
              </a:rPr>
              <a:t>哪些因素影响到分子运动速率？</a:t>
            </a: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5807075" y="2276475"/>
            <a:ext cx="401320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500">
                <a:solidFill>
                  <a:srgbClr val="0000FF"/>
                </a:solidFill>
              </a:rPr>
              <a:t>间隔受到什么因素的影响？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0" grpId="0" animBg="1"/>
      <p:bldP spid="74757" grpId="0" animBg="1"/>
      <p:bldP spid="74758" grpId="0"/>
      <p:bldP spid="747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ChangeArrowheads="1"/>
          </p:cNvSpPr>
          <p:nvPr/>
        </p:nvSpPr>
        <p:spPr bwMode="auto">
          <a:xfrm>
            <a:off x="622300" y="333375"/>
            <a:ext cx="10729913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00050"/>
            <a:endParaRPr lang="zh-CN" altLang="en-US" sz="2400"/>
          </a:p>
          <a:p>
            <a:pPr indent="400050" eaLnBrk="0" hangingPunct="0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  <a:cs typeface="Calibri" pitchFamily="34" charset="0"/>
              </a:rPr>
              <a:t>a</a:t>
            </a:r>
            <a:r>
              <a:rPr lang="zh-CN" altLang="en-US">
                <a:solidFill>
                  <a:srgbClr val="FF0000"/>
                </a:solidFill>
                <a:cs typeface="Calibri" pitchFamily="34" charset="0"/>
              </a:rPr>
              <a:t>、由分子构成的物质</a:t>
            </a:r>
            <a:r>
              <a:rPr lang="zh-CN" altLang="en-US">
                <a:cs typeface="Calibri" pitchFamily="34" charset="0"/>
              </a:rPr>
              <a:t>在发生物理变化时，物质的分子本身没有变化，</a:t>
            </a:r>
            <a:r>
              <a:rPr lang="zh-CN" altLang="en-US">
                <a:solidFill>
                  <a:srgbClr val="0000CC"/>
                </a:solidFill>
                <a:cs typeface="Calibri" pitchFamily="34" charset="0"/>
              </a:rPr>
              <a:t>变化的仅是分子之间的间隔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40005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例如，水变成水蒸气时，水分子本身没有变，水的化学性质也没有变。</a:t>
            </a:r>
            <a:endParaRPr lang="zh-CN" altLang="en-US"/>
          </a:p>
          <a:p>
            <a:pPr indent="400050" eaLnBrk="0" hangingPunct="0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  <a:cs typeface="Calibri" pitchFamily="34" charset="0"/>
              </a:rPr>
              <a:t>b</a:t>
            </a:r>
            <a:r>
              <a:rPr lang="zh-CN" altLang="en-US">
                <a:solidFill>
                  <a:srgbClr val="FF0000"/>
                </a:solidFill>
                <a:cs typeface="Calibri" pitchFamily="34" charset="0"/>
              </a:rPr>
              <a:t>、由分子构成的物质</a:t>
            </a:r>
            <a:r>
              <a:rPr lang="zh-CN" altLang="en-US">
                <a:cs typeface="Calibri" pitchFamily="34" charset="0"/>
              </a:rPr>
              <a:t>在发生化学变化时，它的分子发生了变化，变成了别的物质的分子。</a:t>
            </a:r>
            <a:endParaRPr lang="zh-CN" altLang="en-US"/>
          </a:p>
          <a:p>
            <a:pPr indent="40005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例如，水电解时，水分子变成了氢分子和氧分子，不再保持水的化学性质。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ChangeArrowheads="1"/>
          </p:cNvSpPr>
          <p:nvPr/>
        </p:nvSpPr>
        <p:spPr bwMode="auto">
          <a:xfrm>
            <a:off x="261938" y="333375"/>
            <a:ext cx="11693525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2)</a:t>
            </a:r>
            <a:r>
              <a:rPr lang="zh-CN" altLang="en-US">
                <a:cs typeface="Calibri" pitchFamily="34" charset="0"/>
              </a:rPr>
              <a:t>原子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①原子是化学变化中的最小粒子。原子很小，处在不断地运动中。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在化学变化中，分子分成更小的粒子－一原子，原子又重新组合成新的分子。例如，在水电解的反应里，水分子分成氢原子和氧原子，</a:t>
            </a:r>
            <a:r>
              <a:rPr lang="en-US" altLang="zh-CN">
                <a:cs typeface="Calibri" pitchFamily="34" charset="0"/>
              </a:rPr>
              <a:t>2</a:t>
            </a:r>
            <a:r>
              <a:rPr lang="zh-CN" altLang="en-US">
                <a:cs typeface="Calibri" pitchFamily="34" charset="0"/>
              </a:rPr>
              <a:t>个氢原子结合成</a:t>
            </a:r>
            <a:r>
              <a:rPr lang="en-US" altLang="zh-CN">
                <a:cs typeface="Calibri" pitchFamily="34" charset="0"/>
              </a:rPr>
              <a:t>1</a:t>
            </a:r>
            <a:r>
              <a:rPr lang="zh-CN" altLang="en-US">
                <a:cs typeface="Calibri" pitchFamily="34" charset="0"/>
              </a:rPr>
              <a:t>个氢分子，</a:t>
            </a:r>
            <a:r>
              <a:rPr lang="en-US" altLang="zh-CN">
                <a:cs typeface="Calibri" pitchFamily="34" charset="0"/>
              </a:rPr>
              <a:t>2</a:t>
            </a:r>
            <a:r>
              <a:rPr lang="zh-CN" altLang="en-US">
                <a:cs typeface="Calibri" pitchFamily="34" charset="0"/>
              </a:rPr>
              <a:t>个氧原子结合成</a:t>
            </a:r>
            <a:r>
              <a:rPr lang="en-US" altLang="zh-CN">
                <a:cs typeface="Calibri" pitchFamily="34" charset="0"/>
              </a:rPr>
              <a:t>1</a:t>
            </a:r>
            <a:r>
              <a:rPr lang="zh-CN" altLang="en-US">
                <a:cs typeface="Calibri" pitchFamily="34" charset="0"/>
              </a:rPr>
              <a:t>个氧分子。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②</a:t>
            </a:r>
            <a:r>
              <a:rPr lang="zh-CN" altLang="en-US">
                <a:solidFill>
                  <a:srgbClr val="FF0000"/>
                </a:solidFill>
                <a:cs typeface="Calibri" pitchFamily="34" charset="0"/>
              </a:rPr>
              <a:t>由原子构成的物质有：</a:t>
            </a:r>
            <a:r>
              <a:rPr lang="zh-CN" altLang="en-US">
                <a:cs typeface="Calibri" pitchFamily="34" charset="0"/>
              </a:rPr>
              <a:t>少数的非金属单质（金刚石、石墨等），金属单质（铁、汞等），稀有气体等。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4825" y="404813"/>
            <a:ext cx="9432925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2278063" y="5445125"/>
            <a:ext cx="7204075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00">
                <a:solidFill>
                  <a:srgbClr val="0000FF"/>
                </a:solidFill>
              </a:rPr>
              <a:t>注意：在原子结构中质子数才能等于核外电子数，</a:t>
            </a:r>
          </a:p>
          <a:p>
            <a:pPr>
              <a:lnSpc>
                <a:spcPct val="130000"/>
              </a:lnSpc>
            </a:pPr>
            <a:r>
              <a:rPr lang="zh-CN" altLang="en-US" sz="2500">
                <a:solidFill>
                  <a:srgbClr val="0000FF"/>
                </a:solidFill>
              </a:rPr>
              <a:t>在离子结构中就一定不等。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ChangeArrowheads="1"/>
          </p:cNvSpPr>
          <p:nvPr/>
        </p:nvSpPr>
        <p:spPr bwMode="auto">
          <a:xfrm>
            <a:off x="406400" y="476250"/>
            <a:ext cx="11161713" cy="329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④原子中的核外电子是分层排布的。原子的结构可以</a:t>
            </a:r>
          </a:p>
          <a:p>
            <a:pPr indent="26670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用原子结构示意图表示。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例如，右图是氯原子的结构示意图，该原子的核电荷数为</a:t>
            </a:r>
            <a:r>
              <a:rPr lang="en-US" altLang="zh-CN">
                <a:cs typeface="Calibri" pitchFamily="34" charset="0"/>
              </a:rPr>
              <a:t>17,</a:t>
            </a:r>
            <a:r>
              <a:rPr lang="zh-CN" altLang="en-US">
                <a:cs typeface="Calibri" pitchFamily="34" charset="0"/>
              </a:rPr>
              <a:t>核外有</a:t>
            </a:r>
            <a:r>
              <a:rPr lang="en-US" altLang="zh-CN">
                <a:cs typeface="Calibri" pitchFamily="34" charset="0"/>
              </a:rPr>
              <a:t>3</a:t>
            </a:r>
            <a:r>
              <a:rPr lang="zh-CN" altLang="en-US">
                <a:cs typeface="Calibri" pitchFamily="34" charset="0"/>
              </a:rPr>
              <a:t>个电子层，第二层上有</a:t>
            </a:r>
            <a:r>
              <a:rPr lang="en-US" altLang="zh-CN">
                <a:cs typeface="Calibri" pitchFamily="34" charset="0"/>
              </a:rPr>
              <a:t>8 </a:t>
            </a:r>
            <a:r>
              <a:rPr lang="zh-CN" altLang="en-US">
                <a:cs typeface="Calibri" pitchFamily="34" charset="0"/>
              </a:rPr>
              <a:t>个电子，最外层上有</a:t>
            </a:r>
            <a:r>
              <a:rPr lang="en-US" altLang="zh-CN">
                <a:cs typeface="Calibri" pitchFamily="34" charset="0"/>
              </a:rPr>
              <a:t>7</a:t>
            </a:r>
            <a:r>
              <a:rPr lang="zh-CN" altLang="en-US">
                <a:cs typeface="Calibri" pitchFamily="34" charset="0"/>
              </a:rPr>
              <a:t>个电子，在化学反应中这种原子容易</a:t>
            </a:r>
            <a:r>
              <a:rPr lang="zh-CN" altLang="en-US">
                <a:solidFill>
                  <a:srgbClr val="FF0000"/>
                </a:solidFill>
                <a:cs typeface="Calibri" pitchFamily="34" charset="0"/>
              </a:rPr>
              <a:t>得到</a:t>
            </a:r>
            <a:r>
              <a:rPr lang="en-US" altLang="zh-CN">
                <a:solidFill>
                  <a:srgbClr val="006600"/>
                </a:solidFill>
                <a:cs typeface="Calibri" pitchFamily="34" charset="0"/>
              </a:rPr>
              <a:t>1</a:t>
            </a:r>
            <a:r>
              <a:rPr lang="zh-CN" altLang="en-US">
                <a:solidFill>
                  <a:srgbClr val="006600"/>
                </a:solidFill>
                <a:cs typeface="Calibri" pitchFamily="34" charset="0"/>
              </a:rPr>
              <a:t>个</a:t>
            </a:r>
            <a:r>
              <a:rPr lang="zh-CN" altLang="en-US">
                <a:cs typeface="Calibri" pitchFamily="34" charset="0"/>
              </a:rPr>
              <a:t>电子。</a:t>
            </a:r>
          </a:p>
        </p:txBody>
      </p:sp>
      <p:pic>
        <p:nvPicPr>
          <p:cNvPr id="19458" name="图片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78963" y="260350"/>
            <a:ext cx="2159000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2351088" y="4076700"/>
            <a:ext cx="6229350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0000FF"/>
                </a:solidFill>
              </a:rPr>
              <a:t>回顾：</a:t>
            </a:r>
            <a:r>
              <a:rPr lang="en-US" altLang="zh-CN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、你能背出</a:t>
            </a:r>
            <a:r>
              <a:rPr lang="en-US" altLang="zh-CN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至</a:t>
            </a:r>
            <a:r>
              <a:rPr lang="en-US" altLang="zh-CN">
                <a:solidFill>
                  <a:srgbClr val="0000FF"/>
                </a:solidFill>
              </a:rPr>
              <a:t>20</a:t>
            </a:r>
            <a:r>
              <a:rPr lang="zh-CN" altLang="en-US">
                <a:solidFill>
                  <a:srgbClr val="0000FF"/>
                </a:solidFill>
              </a:rPr>
              <a:t>元素符号吗？</a:t>
            </a:r>
          </a:p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0000FF"/>
                </a:solidFill>
              </a:rPr>
              <a:t>      </a:t>
            </a:r>
            <a:r>
              <a:rPr lang="en-US" altLang="zh-CN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、元素种类由什么决定？</a:t>
            </a:r>
          </a:p>
          <a:p>
            <a:pPr>
              <a:lnSpc>
                <a:spcPct val="130000"/>
              </a:lnSpc>
            </a:pPr>
            <a:r>
              <a:rPr lang="zh-CN" altLang="en-US">
                <a:solidFill>
                  <a:srgbClr val="0000FF"/>
                </a:solidFill>
              </a:rPr>
              <a:t>      </a:t>
            </a:r>
            <a:r>
              <a:rPr lang="en-US" altLang="zh-CN">
                <a:solidFill>
                  <a:srgbClr val="0000FF"/>
                </a:solidFill>
              </a:rPr>
              <a:t>3</a:t>
            </a:r>
            <a:r>
              <a:rPr lang="zh-CN" altLang="en-US">
                <a:solidFill>
                  <a:srgbClr val="0000FF"/>
                </a:solidFill>
              </a:rPr>
              <a:t>、元素化学性质由什么决定？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3"/>
          <p:cNvSpPr>
            <a:spLocks noChangeArrowheads="1"/>
          </p:cNvSpPr>
          <p:nvPr/>
        </p:nvSpPr>
        <p:spPr bwMode="auto">
          <a:xfrm>
            <a:off x="0" y="0"/>
            <a:ext cx="14016038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3970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3)</a:t>
            </a:r>
            <a:r>
              <a:rPr lang="zh-CN" altLang="en-US" sz="2400">
                <a:cs typeface="Calibri" pitchFamily="34" charset="0"/>
              </a:rPr>
              <a:t>离子。</a:t>
            </a:r>
            <a:endParaRPr lang="zh-CN" altLang="en-US" sz="2400"/>
          </a:p>
          <a:p>
            <a:pPr indent="139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①离子是指带电荷的</a:t>
            </a:r>
            <a:r>
              <a:rPr lang="zh-CN" altLang="en-US" sz="2400">
                <a:solidFill>
                  <a:srgbClr val="006600"/>
                </a:solidFill>
                <a:cs typeface="Calibri" pitchFamily="34" charset="0"/>
              </a:rPr>
              <a:t>原子或原子团</a:t>
            </a:r>
            <a:r>
              <a:rPr lang="zh-CN" altLang="en-US" sz="2400">
                <a:cs typeface="Calibri" pitchFamily="34" charset="0"/>
              </a:rPr>
              <a:t>（</a:t>
            </a:r>
            <a:r>
              <a:rPr lang="zh-CN" altLang="en-US" sz="2400">
                <a:solidFill>
                  <a:srgbClr val="0000CC"/>
                </a:solidFill>
                <a:cs typeface="Calibri" pitchFamily="34" charset="0"/>
              </a:rPr>
              <a:t>应改为“粒子”</a:t>
            </a:r>
            <a:r>
              <a:rPr lang="zh-CN" altLang="en-US" sz="2400">
                <a:cs typeface="Calibri" pitchFamily="34" charset="0"/>
              </a:rPr>
              <a:t>）。</a:t>
            </a:r>
            <a:endParaRPr lang="zh-CN" altLang="en-US" sz="2400"/>
          </a:p>
          <a:p>
            <a:pPr indent="139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在化学反应中，金属元素原子失去最外层电子，非金属元素原子得到电子，从而使</a:t>
            </a:r>
          </a:p>
          <a:p>
            <a:pPr indent="139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参加反应的原子带上电荷，</a:t>
            </a:r>
            <a:r>
              <a:rPr lang="zh-CN" altLang="en-US" sz="2400">
                <a:solidFill>
                  <a:srgbClr val="006600"/>
                </a:solidFill>
                <a:cs typeface="Calibri" pitchFamily="34" charset="0"/>
              </a:rPr>
              <a:t>达到相对稳定结构</a:t>
            </a:r>
            <a:r>
              <a:rPr lang="zh-CN" altLang="en-US" sz="2400">
                <a:cs typeface="Calibri" pitchFamily="34" charset="0"/>
              </a:rPr>
              <a:t>。带正电荷的离子叫做阳离子，如</a:t>
            </a:r>
            <a:r>
              <a:rPr lang="en-US" altLang="zh-CN" sz="2400">
                <a:cs typeface="Calibri" pitchFamily="34" charset="0"/>
              </a:rPr>
              <a:t>Na</a:t>
            </a:r>
            <a:r>
              <a:rPr lang="en-US" altLang="zh-CN" sz="2400" baseline="30000">
                <a:cs typeface="Calibri" pitchFamily="34" charset="0"/>
              </a:rPr>
              <a:t>+</a:t>
            </a:r>
            <a:r>
              <a:rPr lang="zh-CN" altLang="en-US" sz="2400">
                <a:cs typeface="Calibri" pitchFamily="34" charset="0"/>
              </a:rPr>
              <a:t>；</a:t>
            </a:r>
          </a:p>
          <a:p>
            <a:pPr indent="139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带负电荷的离子叫做阴离子，如</a:t>
            </a:r>
            <a:r>
              <a:rPr lang="en-US" altLang="zh-CN" sz="2400">
                <a:cs typeface="Calibri" pitchFamily="34" charset="0"/>
              </a:rPr>
              <a:t>Cl</a:t>
            </a:r>
            <a:r>
              <a:rPr lang="en-US" altLang="zh-CN" sz="2400">
                <a:latin typeface="Calibri" pitchFamily="34" charset="0"/>
                <a:cs typeface="Calibri" pitchFamily="34" charset="0"/>
              </a:rPr>
              <a:t>-.</a:t>
            </a:r>
            <a:endParaRPr lang="en-US" altLang="zh-CN" sz="2400"/>
          </a:p>
          <a:p>
            <a:pPr indent="13970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②</a:t>
            </a:r>
            <a:r>
              <a:rPr lang="zh-CN" altLang="en-US" sz="2400">
                <a:cs typeface="Calibri" pitchFamily="34" charset="0"/>
              </a:rPr>
              <a:t>离子符号的意义见下图所示（数字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r>
              <a:rPr lang="en-US" altLang="zh-CN" sz="2400">
                <a:cs typeface="Calibri" pitchFamily="34" charset="0"/>
              </a:rPr>
              <a:t>2”</a:t>
            </a:r>
            <a:r>
              <a:rPr lang="zh-CN" altLang="en-US" sz="2400">
                <a:cs typeface="Calibri" pitchFamily="34" charset="0"/>
              </a:rPr>
              <a:t>的意义）。</a:t>
            </a:r>
            <a:endParaRPr lang="zh-CN" altLang="en-US" sz="2400"/>
          </a:p>
          <a:p>
            <a:pPr indent="139700" eaLnBrk="0" hangingPunct="0">
              <a:lnSpc>
                <a:spcPct val="140000"/>
              </a:lnSpc>
            </a:pPr>
            <a:endParaRPr lang="zh-CN" altLang="en-US" sz="2400"/>
          </a:p>
        </p:txBody>
      </p:sp>
      <p:pic>
        <p:nvPicPr>
          <p:cNvPr id="20482" name="图片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8563" y="3573463"/>
            <a:ext cx="6913562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0" y="5791200"/>
            <a:ext cx="12247563" cy="547688"/>
          </a:xfrm>
          <a:prstGeom prst="rect">
            <a:avLst/>
          </a:prstGeom>
          <a:noFill/>
          <a:ln w="28575">
            <a:solidFill>
              <a:srgbClr val="990033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zh-CN" altLang="en-US">
                <a:cs typeface="Calibri" pitchFamily="34" charset="0"/>
              </a:rPr>
              <a:t>③由离子构成的物质有：盐（如氯化钠、硫酸铜等）和碱（</a:t>
            </a:r>
            <a:r>
              <a:rPr lang="en-US" altLang="zh-CN">
                <a:cs typeface="Calibri" pitchFamily="34" charset="0"/>
              </a:rPr>
              <a:t>NH</a:t>
            </a:r>
            <a:r>
              <a:rPr lang="en-US" altLang="zh-CN" baseline="-30000">
                <a:cs typeface="Calibri" pitchFamily="34" charset="0"/>
              </a:rPr>
              <a:t>3</a:t>
            </a:r>
            <a:r>
              <a:rPr lang="en-US" altLang="zh-CN">
                <a:cs typeface="Calibri" pitchFamily="34" charset="0"/>
              </a:rPr>
              <a:t>·H</a:t>
            </a:r>
            <a:r>
              <a:rPr lang="en-US" altLang="zh-CN" baseline="-30000">
                <a:cs typeface="Calibri" pitchFamily="34" charset="0"/>
              </a:rPr>
              <a:t>2</a:t>
            </a:r>
            <a:r>
              <a:rPr lang="en-US" altLang="zh-CN">
                <a:cs typeface="Calibri" pitchFamily="34" charset="0"/>
              </a:rPr>
              <a:t>O</a:t>
            </a:r>
            <a:r>
              <a:rPr lang="zh-CN" altLang="en-US">
                <a:cs typeface="Calibri" pitchFamily="34" charset="0"/>
              </a:rPr>
              <a:t>除外）。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3"/>
          <p:cNvSpPr>
            <a:spLocks noChangeArrowheads="1"/>
          </p:cNvSpPr>
          <p:nvPr/>
        </p:nvSpPr>
        <p:spPr bwMode="auto">
          <a:xfrm>
            <a:off x="-401638" y="0"/>
            <a:ext cx="12592051" cy="308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97790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2.</a:t>
            </a:r>
            <a:r>
              <a:rPr lang="zh-CN" altLang="en-US">
                <a:cs typeface="Calibri" pitchFamily="34" charset="0"/>
              </a:rPr>
              <a:t>自然界中多种多样的物质及其组成</a:t>
            </a:r>
            <a:endParaRPr lang="zh-CN" altLang="en-US"/>
          </a:p>
          <a:p>
            <a:pPr indent="977900" eaLnBrk="0" hangingPunct="0">
              <a:lnSpc>
                <a:spcPct val="140000"/>
              </a:lnSpc>
            </a:pPr>
            <a:r>
              <a:rPr lang="zh-CN" altLang="en-US">
                <a:cs typeface="Calibri" pitchFamily="34" charset="0"/>
              </a:rPr>
              <a:t>①从</a:t>
            </a:r>
            <a:r>
              <a:rPr lang="zh-CN" altLang="en-US">
                <a:solidFill>
                  <a:srgbClr val="FF0000"/>
                </a:solidFill>
                <a:cs typeface="Calibri" pitchFamily="34" charset="0"/>
              </a:rPr>
              <a:t>宏观</a:t>
            </a:r>
            <a:r>
              <a:rPr lang="zh-CN" altLang="en-US">
                <a:cs typeface="Calibri" pitchFamily="34" charset="0"/>
              </a:rPr>
              <a:t>上来说，物质是</a:t>
            </a:r>
            <a:r>
              <a:rPr lang="zh-CN" altLang="en-US">
                <a:solidFill>
                  <a:srgbClr val="FF0000"/>
                </a:solidFill>
                <a:cs typeface="Calibri" pitchFamily="34" charset="0"/>
              </a:rPr>
              <a:t>由元素组成</a:t>
            </a:r>
            <a:r>
              <a:rPr lang="zh-CN" altLang="en-US">
                <a:cs typeface="Calibri" pitchFamily="34" charset="0"/>
              </a:rPr>
              <a:t>的。</a:t>
            </a:r>
            <a:endParaRPr lang="zh-CN" altLang="en-US"/>
          </a:p>
          <a:p>
            <a:pPr indent="977900" eaLnBrk="0" hangingPunct="0">
              <a:lnSpc>
                <a:spcPct val="140000"/>
              </a:lnSpc>
            </a:pPr>
            <a:r>
              <a:rPr lang="zh-CN" altLang="en-US">
                <a:cs typeface="Calibri" pitchFamily="34" charset="0"/>
              </a:rPr>
              <a:t>②元素是具有相同核电荷数（即核内质子数）的一类原子的总称。</a:t>
            </a:r>
            <a:endParaRPr lang="zh-CN" altLang="en-US"/>
          </a:p>
          <a:p>
            <a:pPr indent="977900" eaLnBrk="0" hangingPunct="0">
              <a:lnSpc>
                <a:spcPct val="140000"/>
              </a:lnSpc>
            </a:pPr>
            <a:r>
              <a:rPr lang="zh-CN" altLang="en-US">
                <a:cs typeface="Calibri" pitchFamily="34" charset="0"/>
              </a:rPr>
              <a:t>③自然界中目前已知的</a:t>
            </a:r>
            <a:r>
              <a:rPr lang="zh-CN" altLang="en-US">
                <a:solidFill>
                  <a:srgbClr val="006600"/>
                </a:solidFill>
                <a:cs typeface="Calibri" pitchFamily="34" charset="0"/>
              </a:rPr>
              <a:t>元素</a:t>
            </a:r>
            <a:r>
              <a:rPr lang="zh-CN" altLang="en-US">
                <a:cs typeface="Calibri" pitchFamily="34" charset="0"/>
              </a:rPr>
              <a:t>有一百余种，可分为</a:t>
            </a:r>
            <a:r>
              <a:rPr lang="zh-CN" altLang="en-US">
                <a:solidFill>
                  <a:srgbClr val="006600"/>
                </a:solidFill>
                <a:cs typeface="Calibri" pitchFamily="34" charset="0"/>
              </a:rPr>
              <a:t>金属元素、非金属元素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977900" eaLnBrk="0" hangingPunct="0">
              <a:lnSpc>
                <a:spcPct val="140000"/>
              </a:lnSpc>
            </a:pPr>
            <a:endParaRPr lang="zh-CN" altLang="en-US"/>
          </a:p>
        </p:txBody>
      </p:sp>
      <p:sp>
        <p:nvSpPr>
          <p:cNvPr id="68610" name="左大括号 6"/>
          <p:cNvSpPr>
            <a:spLocks/>
          </p:cNvSpPr>
          <p:nvPr/>
        </p:nvSpPr>
        <p:spPr bwMode="auto">
          <a:xfrm>
            <a:off x="2854325" y="3141663"/>
            <a:ext cx="574675" cy="1673225"/>
          </a:xfrm>
          <a:prstGeom prst="leftBrace">
            <a:avLst>
              <a:gd name="adj1" fmla="val 4731"/>
              <a:gd name="adj2" fmla="val 50000"/>
            </a:avLst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127125" y="2852738"/>
            <a:ext cx="92170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3335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             在地壳中，氧最多，其次是硅、铝、铁；</a:t>
            </a:r>
            <a:endParaRPr lang="zh-CN" altLang="en-US"/>
          </a:p>
          <a:p>
            <a:pPr indent="133350" eaLnBrk="0" hangingPunct="0">
              <a:lnSpc>
                <a:spcPct val="150000"/>
              </a:lnSpc>
            </a:pPr>
            <a:r>
              <a:rPr lang="zh-CN" altLang="en-US">
                <a:solidFill>
                  <a:srgbClr val="0000CC"/>
                </a:solidFill>
                <a:cs typeface="Calibri" pitchFamily="34" charset="0"/>
              </a:rPr>
              <a:t>元素含量</a:t>
            </a:r>
            <a:r>
              <a:rPr lang="zh-CN" altLang="en-US">
                <a:cs typeface="Calibri" pitchFamily="34" charset="0"/>
              </a:rPr>
              <a:t>    在空气中，氮最多，其次是氧</a:t>
            </a:r>
            <a:endParaRPr lang="zh-CN" altLang="en-US"/>
          </a:p>
          <a:p>
            <a:pPr indent="13335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            在人体中，氧最多，其次是碳、氢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3"/>
          <p:cNvSpPr>
            <a:spLocks noChangeArrowheads="1"/>
          </p:cNvSpPr>
          <p:nvPr/>
        </p:nvSpPr>
        <p:spPr bwMode="auto">
          <a:xfrm>
            <a:off x="477838" y="0"/>
            <a:ext cx="1067593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自然界中，由一百多种元素组成的几千万种物质都是由原子、分子</a:t>
            </a:r>
          </a:p>
          <a:p>
            <a:pPr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或离子构成的（如下图）。</a:t>
            </a:r>
            <a:endParaRPr lang="zh-CN" altLang="en-US"/>
          </a:p>
          <a:p>
            <a:pPr eaLnBrk="0" hangingPunct="0">
              <a:lnSpc>
                <a:spcPct val="150000"/>
              </a:lnSpc>
            </a:pPr>
            <a:endParaRPr lang="zh-CN" altLang="en-US"/>
          </a:p>
        </p:txBody>
      </p:sp>
      <p:pic>
        <p:nvPicPr>
          <p:cNvPr id="22530" name="图片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557338"/>
            <a:ext cx="10009188" cy="350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3935413" y="5445125"/>
            <a:ext cx="41132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zh-CN" altLang="en-US">
                <a:cs typeface="Calibri" pitchFamily="34" charset="0"/>
              </a:rPr>
              <a:t>自然界中多种多样的物质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ChangeArrowheads="1"/>
          </p:cNvSpPr>
          <p:nvPr/>
        </p:nvSpPr>
        <p:spPr bwMode="auto">
          <a:xfrm>
            <a:off x="622300" y="260350"/>
            <a:ext cx="11233150" cy="522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/>
              <a:t>④元素的</a:t>
            </a:r>
            <a:r>
              <a:rPr lang="zh-CN" altLang="en-US">
                <a:solidFill>
                  <a:schemeClr val="hlink"/>
                </a:solidFill>
              </a:rPr>
              <a:t>化学性质与其原子的核外电子排布</a:t>
            </a:r>
            <a:r>
              <a:rPr lang="zh-CN" altLang="en-US"/>
              <a:t>，特别是最外层电子的数目有关。</a:t>
            </a:r>
          </a:p>
          <a:p>
            <a:pPr>
              <a:lnSpc>
                <a:spcPct val="150000"/>
              </a:lnSpc>
            </a:pPr>
            <a:r>
              <a:rPr lang="en-US" altLang="zh-CN"/>
              <a:t>a</a:t>
            </a:r>
            <a:r>
              <a:rPr lang="zh-CN" altLang="en-US"/>
              <a:t>、稀有气体的原子</a:t>
            </a:r>
            <a:r>
              <a:rPr lang="zh-CN" altLang="en-US">
                <a:solidFill>
                  <a:schemeClr val="hlink"/>
                </a:solidFill>
              </a:rPr>
              <a:t>最外层具有</a:t>
            </a:r>
            <a:r>
              <a:rPr lang="en-US" altLang="zh-CN">
                <a:solidFill>
                  <a:schemeClr val="hlink"/>
                </a:solidFill>
              </a:rPr>
              <a:t>8</a:t>
            </a:r>
            <a:r>
              <a:rPr lang="zh-CN" altLang="en-US">
                <a:solidFill>
                  <a:schemeClr val="hlink"/>
                </a:solidFill>
              </a:rPr>
              <a:t>个电子</a:t>
            </a:r>
            <a:r>
              <a:rPr lang="zh-CN" altLang="en-US"/>
              <a:t>（氦为</a:t>
            </a:r>
            <a:r>
              <a:rPr lang="en-US" altLang="zh-CN"/>
              <a:t>2</a:t>
            </a:r>
            <a:r>
              <a:rPr lang="zh-CN" altLang="en-US"/>
              <a:t>个电子）的结构，属于</a:t>
            </a:r>
            <a:r>
              <a:rPr lang="zh-CN" altLang="en-US">
                <a:solidFill>
                  <a:srgbClr val="0000FF"/>
                </a:solidFill>
              </a:rPr>
              <a:t>相对稳定结构。</a:t>
            </a:r>
          </a:p>
          <a:p>
            <a:pPr>
              <a:lnSpc>
                <a:spcPct val="150000"/>
              </a:lnSpc>
            </a:pPr>
            <a:r>
              <a:rPr lang="en-US" altLang="zh-CN"/>
              <a:t>b</a:t>
            </a:r>
            <a:r>
              <a:rPr lang="zh-CN" altLang="en-US"/>
              <a:t>、钠、镁、铝等金属的原子的</a:t>
            </a:r>
            <a:r>
              <a:rPr lang="zh-CN" altLang="en-US">
                <a:solidFill>
                  <a:schemeClr val="hlink"/>
                </a:solidFill>
              </a:rPr>
              <a:t>最外层电子一般都少于</a:t>
            </a:r>
            <a:r>
              <a:rPr lang="en-US" altLang="zh-CN">
                <a:solidFill>
                  <a:schemeClr val="hlink"/>
                </a:solidFill>
              </a:rPr>
              <a:t>4</a:t>
            </a:r>
            <a:r>
              <a:rPr lang="zh-CN" altLang="en-US">
                <a:solidFill>
                  <a:schemeClr val="hlink"/>
                </a:solidFill>
              </a:rPr>
              <a:t>个</a:t>
            </a:r>
            <a:r>
              <a:rPr lang="zh-CN" altLang="en-US"/>
              <a:t>，在化学反应中</a:t>
            </a:r>
            <a:r>
              <a:rPr lang="zh-CN" altLang="en-US">
                <a:solidFill>
                  <a:srgbClr val="0000FF"/>
                </a:solidFill>
              </a:rPr>
              <a:t>易失去电子</a:t>
            </a:r>
            <a:r>
              <a:rPr lang="zh-CN" altLang="en-US"/>
              <a:t>，趋于达到相对稳定结构。</a:t>
            </a:r>
          </a:p>
          <a:p>
            <a:pPr>
              <a:lnSpc>
                <a:spcPct val="150000"/>
              </a:lnSpc>
            </a:pPr>
            <a:r>
              <a:rPr lang="en-US" altLang="zh-CN"/>
              <a:t>c</a:t>
            </a:r>
            <a:r>
              <a:rPr lang="zh-CN" altLang="en-US"/>
              <a:t>、氯、氧、硫、磷等非金属原子的</a:t>
            </a:r>
            <a:r>
              <a:rPr lang="zh-CN" altLang="en-US">
                <a:solidFill>
                  <a:schemeClr val="hlink"/>
                </a:solidFill>
              </a:rPr>
              <a:t>最外层电子一般都多于</a:t>
            </a:r>
            <a:r>
              <a:rPr lang="en-US" altLang="zh-CN">
                <a:solidFill>
                  <a:schemeClr val="hlink"/>
                </a:solidFill>
              </a:rPr>
              <a:t>4</a:t>
            </a:r>
            <a:r>
              <a:rPr lang="zh-CN" altLang="en-US">
                <a:solidFill>
                  <a:schemeClr val="hlink"/>
                </a:solidFill>
              </a:rPr>
              <a:t>个</a:t>
            </a:r>
            <a:r>
              <a:rPr lang="zh-CN" altLang="en-US"/>
              <a:t>，在化学反应中</a:t>
            </a:r>
            <a:r>
              <a:rPr lang="zh-CN" altLang="en-US">
                <a:solidFill>
                  <a:srgbClr val="0000FF"/>
                </a:solidFill>
              </a:rPr>
              <a:t>易得到电子</a:t>
            </a:r>
            <a:r>
              <a:rPr lang="zh-CN" altLang="en-US"/>
              <a:t>，趋于达到相对稳定结构。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3"/>
          <p:cNvSpPr>
            <a:spLocks noChangeArrowheads="1"/>
          </p:cNvSpPr>
          <p:nvPr/>
        </p:nvSpPr>
        <p:spPr bwMode="auto">
          <a:xfrm>
            <a:off x="190500" y="476250"/>
            <a:ext cx="11666538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【</a:t>
            </a:r>
            <a:r>
              <a:rPr lang="zh-CN" altLang="en-US">
                <a:cs typeface="Calibri" pitchFamily="34" charset="0"/>
              </a:rPr>
              <a:t>试题精析</a:t>
            </a:r>
            <a:r>
              <a:rPr lang="en-US" altLang="zh-CN">
                <a:cs typeface="Calibri" pitchFamily="34" charset="0"/>
              </a:rPr>
              <a:t>】</a:t>
            </a:r>
            <a:endParaRPr lang="en-US" altLang="zh-CN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1.(2017</a:t>
            </a:r>
            <a:r>
              <a:rPr lang="zh-CN" altLang="en-US">
                <a:cs typeface="Calibri" pitchFamily="34" charset="0"/>
              </a:rPr>
              <a:t>年广州）下列关于分子与原子的说法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不正确</a:t>
            </a:r>
            <a:r>
              <a:rPr lang="zh-CN" altLang="en-US">
                <a:cs typeface="Calibri" pitchFamily="34" charset="0"/>
              </a:rPr>
              <a:t>的是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</a:t>
            </a:r>
            <a:r>
              <a:rPr lang="zh-CN" altLang="en-US">
                <a:cs typeface="Calibri" pitchFamily="34" charset="0"/>
              </a:rPr>
              <a:t>分子不同性质不同          </a:t>
            </a:r>
            <a:r>
              <a:rPr lang="en-US" altLang="zh-CN">
                <a:cs typeface="Calibri" pitchFamily="34" charset="0"/>
              </a:rPr>
              <a:t>B.</a:t>
            </a:r>
            <a:r>
              <a:rPr lang="zh-CN" altLang="en-US">
                <a:cs typeface="Calibri" pitchFamily="34" charset="0"/>
              </a:rPr>
              <a:t>化学反应前后原子的种类和数目不变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C.</a:t>
            </a:r>
            <a:r>
              <a:rPr lang="zh-CN" altLang="en-US">
                <a:cs typeface="Calibri" pitchFamily="34" charset="0"/>
              </a:rPr>
              <a:t>分子在不断运动            </a:t>
            </a:r>
            <a:r>
              <a:rPr lang="en-US" altLang="zh-CN">
                <a:solidFill>
                  <a:srgbClr val="FF0000"/>
                </a:solidFill>
                <a:cs typeface="Calibri" pitchFamily="34" charset="0"/>
              </a:rPr>
              <a:t>D.</a:t>
            </a:r>
            <a:r>
              <a:rPr lang="zh-CN" altLang="en-US">
                <a:cs typeface="Calibri" pitchFamily="34" charset="0"/>
              </a:rPr>
              <a:t>干冰升华时分子间的</a:t>
            </a:r>
            <a:r>
              <a:rPr lang="zh-CN" altLang="en-US">
                <a:solidFill>
                  <a:srgbClr val="0000FF"/>
                </a:solidFill>
                <a:cs typeface="Calibri" pitchFamily="34" charset="0"/>
              </a:rPr>
              <a:t>间距不变</a:t>
            </a:r>
            <a:endParaRPr lang="zh-CN" altLang="en-US">
              <a:solidFill>
                <a:srgbClr val="0000FF"/>
              </a:solidFill>
            </a:endParaRPr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2.(2018</a:t>
            </a:r>
            <a:r>
              <a:rPr lang="zh-CN" altLang="en-US">
                <a:cs typeface="Calibri" pitchFamily="34" charset="0"/>
              </a:rPr>
              <a:t>年广州）右图为某粒子的结构示意图，下列说法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>
                <a:cs typeface="Calibri" pitchFamily="34" charset="0"/>
              </a:rPr>
              <a:t>的是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  <a:cs typeface="Calibri" pitchFamily="34" charset="0"/>
              </a:rPr>
              <a:t>A.</a:t>
            </a:r>
            <a:r>
              <a:rPr lang="zh-CN" altLang="en-US">
                <a:cs typeface="Calibri" pitchFamily="34" charset="0"/>
              </a:rPr>
              <a:t>该粒子有</a:t>
            </a:r>
            <a:r>
              <a:rPr lang="en-US" altLang="zh-CN">
                <a:cs typeface="Calibri" pitchFamily="34" charset="0"/>
              </a:rPr>
              <a:t>12</a:t>
            </a:r>
            <a:r>
              <a:rPr lang="zh-CN" altLang="en-US">
                <a:cs typeface="Calibri" pitchFamily="34" charset="0"/>
              </a:rPr>
              <a:t>个质子            </a:t>
            </a:r>
            <a:r>
              <a:rPr lang="en-US" altLang="zh-CN">
                <a:cs typeface="Calibri" pitchFamily="34" charset="0"/>
              </a:rPr>
              <a:t>B.</a:t>
            </a:r>
            <a:r>
              <a:rPr lang="zh-CN" altLang="en-US">
                <a:cs typeface="Calibri" pitchFamily="34" charset="0"/>
              </a:rPr>
              <a:t>该粒子有</a:t>
            </a:r>
            <a:r>
              <a:rPr lang="en-US" altLang="zh-CN">
                <a:cs typeface="Calibri" pitchFamily="34" charset="0"/>
              </a:rPr>
              <a:t>2</a:t>
            </a:r>
            <a:r>
              <a:rPr lang="zh-CN" altLang="en-US">
                <a:cs typeface="Calibri" pitchFamily="34" charset="0"/>
              </a:rPr>
              <a:t>个电子层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C.</a:t>
            </a:r>
            <a:r>
              <a:rPr lang="zh-CN" altLang="en-US">
                <a:cs typeface="Calibri" pitchFamily="34" charset="0"/>
              </a:rPr>
              <a:t>该粒子属于非金属元素        </a:t>
            </a:r>
            <a:r>
              <a:rPr lang="en-US" altLang="zh-CN">
                <a:cs typeface="Calibri" pitchFamily="34" charset="0"/>
              </a:rPr>
              <a:t>D.</a:t>
            </a:r>
            <a:r>
              <a:rPr lang="zh-CN" altLang="en-US">
                <a:cs typeface="Calibri" pitchFamily="34" charset="0"/>
              </a:rPr>
              <a:t>该粒子已达到相对稳定结构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9551988" y="1196975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D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0920413" y="3141663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A</a:t>
            </a:r>
          </a:p>
        </p:txBody>
      </p:sp>
      <p:pic>
        <p:nvPicPr>
          <p:cNvPr id="24581" name="图片 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4825" y="5013325"/>
            <a:ext cx="1778000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458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ChangeArrowheads="1"/>
          </p:cNvSpPr>
          <p:nvPr/>
        </p:nvSpPr>
        <p:spPr bwMode="auto">
          <a:xfrm>
            <a:off x="911225" y="404813"/>
            <a:ext cx="8185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>
                <a:cs typeface="Calibri" pitchFamily="34" charset="0"/>
              </a:rPr>
              <a:t>3.(2016</a:t>
            </a:r>
            <a:r>
              <a:rPr lang="zh-CN" altLang="en-US">
                <a:cs typeface="Calibri" pitchFamily="34" charset="0"/>
              </a:rPr>
              <a:t>年广州）下列客观事实的微观解释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>
                <a:cs typeface="Calibri" pitchFamily="34" charset="0"/>
              </a:rPr>
              <a:t>的是</a:t>
            </a:r>
            <a:endParaRPr lang="zh-CN" altLang="en-US"/>
          </a:p>
        </p:txBody>
      </p:sp>
      <p:graphicFrame>
        <p:nvGraphicFramePr>
          <p:cNvPr id="25631" name="Group 31"/>
          <p:cNvGraphicFramePr>
            <a:graphicFrameLocks noGrp="1"/>
          </p:cNvGraphicFramePr>
          <p:nvPr/>
        </p:nvGraphicFramePr>
        <p:xfrm>
          <a:off x="477838" y="1281113"/>
          <a:ext cx="10729912" cy="4295775"/>
        </p:xfrm>
        <a:graphic>
          <a:graphicData uri="http://schemas.openxmlformats.org/drawingml/2006/table">
            <a:tbl>
              <a:tblPr/>
              <a:tblGrid>
                <a:gridCol w="977900"/>
                <a:gridCol w="4876800"/>
                <a:gridCol w="4875212"/>
              </a:tblGrid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选项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客观事实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微观解释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A</a:t>
                      </a:r>
                      <a:endParaRPr kumimoji="1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品红在热水中扩散比在冷水中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快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水分子间有空隙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B</a:t>
                      </a:r>
                      <a:endParaRPr kumimoji="1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H</a:t>
                      </a:r>
                      <a:r>
                        <a:rPr kumimoji="1" lang="en-US" altLang="zh-CN" sz="28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2</a:t>
                      </a: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0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在通电条件下产生</a:t>
                      </a: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H2</a:t>
                      </a:r>
                      <a:endParaRPr kumimoji="1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H</a:t>
                      </a:r>
                      <a:r>
                        <a:rPr kumimoji="1" lang="en-US" altLang="zh-CN" sz="28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2</a:t>
                      </a: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0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分子中有</a:t>
                      </a: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H</a:t>
                      </a:r>
                      <a:r>
                        <a:rPr kumimoji="1" lang="en-US" altLang="zh-CN" sz="28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2</a:t>
                      </a:r>
                      <a:endParaRPr kumimoji="1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C</a:t>
                      </a:r>
                      <a:endParaRPr kumimoji="1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搅拌能加快蔗糖在水中的溶解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搅拌使蔗糖分子在水中溶解得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更多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D</a:t>
                      </a:r>
                      <a:endParaRPr kumimoji="1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NaOH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溶液能导电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溶液中存在自由移动的</a:t>
                      </a: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Na</a:t>
                      </a:r>
                      <a:r>
                        <a:rPr kumimoji="1" lang="en-US" altLang="zh-CN" sz="28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+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、</a:t>
                      </a:r>
                      <a:r>
                        <a:rPr kumimoji="1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OH</a:t>
                      </a:r>
                      <a:r>
                        <a:rPr kumimoji="1" lang="en-US" altLang="zh-CN" sz="28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-</a:t>
                      </a:r>
                      <a:endParaRPr kumimoji="1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30" name="Text Box 30"/>
          <p:cNvSpPr txBox="1">
            <a:spLocks noChangeArrowheads="1"/>
          </p:cNvSpPr>
          <p:nvPr/>
        </p:nvSpPr>
        <p:spPr bwMode="auto">
          <a:xfrm>
            <a:off x="9191625" y="404813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图片 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400" y="5300663"/>
            <a:ext cx="303213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图片 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963" y="5876925"/>
            <a:ext cx="3603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图片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99013" y="4652963"/>
            <a:ext cx="6696075" cy="1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261938" y="0"/>
            <a:ext cx="11456987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4.(2013</a:t>
            </a:r>
            <a:r>
              <a:rPr lang="zh-CN" altLang="en-US" sz="2400">
                <a:cs typeface="Calibri" pitchFamily="34" charset="0"/>
              </a:rPr>
              <a:t>年广州）在宏观、微观和符号之间建立联系是化学学科的特点。</a:t>
            </a:r>
            <a:endParaRPr lang="zh-CN" altLang="en-US" sz="2400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1)</a:t>
            </a:r>
            <a:r>
              <a:rPr lang="zh-CN" altLang="en-US" sz="2400">
                <a:cs typeface="Calibri" pitchFamily="34" charset="0"/>
              </a:rPr>
              <a:t>人体中骨骼与牙齿的重要成分是羟基磷酸钙［</a:t>
            </a:r>
            <a:r>
              <a:rPr lang="en-US" altLang="zh-CN" sz="2400">
                <a:cs typeface="Calibri" pitchFamily="34" charset="0"/>
              </a:rPr>
              <a:t>Ca</a:t>
            </a:r>
            <a:r>
              <a:rPr lang="en-US" altLang="zh-CN" sz="2400" baseline="-30000">
                <a:cs typeface="Calibri" pitchFamily="34" charset="0"/>
              </a:rPr>
              <a:t>10</a:t>
            </a:r>
            <a:r>
              <a:rPr lang="en-US" altLang="zh-CN" sz="2400">
                <a:cs typeface="Calibri" pitchFamily="34" charset="0"/>
              </a:rPr>
              <a:t>(PO</a:t>
            </a:r>
            <a:r>
              <a:rPr lang="en-US" altLang="zh-CN" sz="2400" baseline="-30000">
                <a:cs typeface="Calibri" pitchFamily="34" charset="0"/>
              </a:rPr>
              <a:t>4</a:t>
            </a:r>
            <a:r>
              <a:rPr lang="en-US" altLang="zh-CN" sz="2400">
                <a:cs typeface="Calibri" pitchFamily="34" charset="0"/>
              </a:rPr>
              <a:t>)</a:t>
            </a:r>
            <a:r>
              <a:rPr lang="en-US" altLang="zh-CN" sz="2400" baseline="-30000">
                <a:cs typeface="Calibri" pitchFamily="34" charset="0"/>
              </a:rPr>
              <a:t>6</a:t>
            </a:r>
            <a:r>
              <a:rPr lang="en-US" altLang="zh-CN" sz="2400">
                <a:cs typeface="Calibri" pitchFamily="34" charset="0"/>
              </a:rPr>
              <a:t>(OH)</a:t>
            </a:r>
            <a:r>
              <a:rPr lang="en-US" altLang="zh-CN" sz="2400" baseline="-30000">
                <a:cs typeface="Calibri" pitchFamily="34" charset="0"/>
              </a:rPr>
              <a:t>2</a:t>
            </a:r>
            <a:r>
              <a:rPr lang="en-US" altLang="zh-CN" sz="2400">
                <a:cs typeface="Calibri" pitchFamily="34" charset="0"/>
              </a:rPr>
              <a:t>],</a:t>
            </a:r>
            <a:r>
              <a:rPr lang="zh-CN" altLang="en-US" sz="2400">
                <a:cs typeface="Calibri" pitchFamily="34" charset="0"/>
              </a:rPr>
              <a:t>羟基磷酸钙由</a:t>
            </a:r>
            <a:r>
              <a:rPr lang="en-US" altLang="zh-CN" sz="2400">
                <a:cs typeface="Calibri" pitchFamily="34" charset="0"/>
              </a:rPr>
              <a:t>_______</a:t>
            </a:r>
            <a:r>
              <a:rPr lang="zh-CN" altLang="en-US" sz="2400">
                <a:cs typeface="Calibri" pitchFamily="34" charset="0"/>
              </a:rPr>
              <a:t>种元素组成。</a:t>
            </a:r>
            <a:endParaRPr lang="zh-CN" altLang="en-US" sz="2400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2)</a:t>
            </a:r>
            <a:r>
              <a:rPr lang="zh-CN" altLang="en-US" sz="2400">
                <a:cs typeface="Calibri" pitchFamily="34" charset="0"/>
              </a:rPr>
              <a:t>二氧化碳、铜和氯化钠三种物质中，由分子构成的是</a:t>
            </a:r>
            <a:r>
              <a:rPr lang="en-US" altLang="zh-CN" sz="2400">
                <a:cs typeface="Calibri" pitchFamily="34" charset="0"/>
              </a:rPr>
              <a:t>__________</a:t>
            </a:r>
            <a:endParaRPr lang="en-US" altLang="zh-CN" sz="2400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3)</a:t>
            </a:r>
            <a:r>
              <a:rPr lang="zh-CN" altLang="en-US" sz="2400">
                <a:cs typeface="Calibri" pitchFamily="34" charset="0"/>
              </a:rPr>
              <a:t>某密闭容器中物质变化过程的微观示意图如下，请回答：</a:t>
            </a:r>
            <a:endParaRPr lang="zh-CN" altLang="en-US" sz="2400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变化</a:t>
            </a:r>
            <a:r>
              <a:rPr lang="en-US" altLang="zh-CN" sz="2400">
                <a:cs typeface="Calibri" pitchFamily="34" charset="0"/>
              </a:rPr>
              <a:t>Ⅰ</a:t>
            </a:r>
            <a:r>
              <a:rPr lang="zh-CN" altLang="en-US" sz="2400">
                <a:cs typeface="Calibri" pitchFamily="34" charset="0"/>
              </a:rPr>
              <a:t>表示的宏观事实是</a:t>
            </a:r>
            <a:r>
              <a:rPr lang="en-US" altLang="zh-CN" sz="2400">
                <a:cs typeface="Calibri" pitchFamily="34" charset="0"/>
              </a:rPr>
              <a:t>_____________________________________________________________</a:t>
            </a:r>
            <a:r>
              <a:rPr lang="zh-CN" altLang="en-US" sz="2400">
                <a:cs typeface="Calibri" pitchFamily="34" charset="0"/>
              </a:rPr>
              <a:t>；</a:t>
            </a:r>
            <a:endParaRPr lang="zh-CN" altLang="en-US" sz="2400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变化</a:t>
            </a:r>
            <a:r>
              <a:rPr lang="en-US" altLang="zh-CN" sz="2400">
                <a:cs typeface="Calibri" pitchFamily="34" charset="0"/>
              </a:rPr>
              <a:t>Ⅱ</a:t>
            </a:r>
            <a:r>
              <a:rPr lang="zh-CN" altLang="en-US" sz="2400">
                <a:cs typeface="Calibri" pitchFamily="34" charset="0"/>
              </a:rPr>
              <a:t>表示的宏观事实是</a:t>
            </a:r>
            <a:r>
              <a:rPr lang="en-US" altLang="zh-CN" sz="2400">
                <a:cs typeface="Calibri" pitchFamily="34" charset="0"/>
              </a:rPr>
              <a:t>_____________________________________________________________</a:t>
            </a:r>
            <a:r>
              <a:rPr lang="zh-CN" altLang="en-US" sz="2400">
                <a:cs typeface="Calibri" pitchFamily="34" charset="0"/>
              </a:rPr>
              <a:t>。</a:t>
            </a:r>
            <a:endParaRPr lang="zh-CN" altLang="en-US" sz="2400"/>
          </a:p>
          <a:p>
            <a:pPr indent="266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（已知：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endParaRPr lang="zh-CN" altLang="en-US" sz="2400"/>
          </a:p>
        </p:txBody>
      </p:sp>
      <p:sp>
        <p:nvSpPr>
          <p:cNvPr id="26629" name="Rectangle 6"/>
          <p:cNvSpPr>
            <a:spLocks noChangeArrowheads="1"/>
          </p:cNvSpPr>
          <p:nvPr/>
        </p:nvSpPr>
        <p:spPr bwMode="auto">
          <a:xfrm>
            <a:off x="550863" y="5373688"/>
            <a:ext cx="2555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代表氧原子，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endParaRPr lang="zh-CN" altLang="en-US" sz="2400"/>
          </a:p>
        </p:txBody>
      </p:sp>
      <p:sp>
        <p:nvSpPr>
          <p:cNvPr id="26630" name="Rectangle 7"/>
          <p:cNvSpPr>
            <a:spLocks noChangeArrowheads="1"/>
          </p:cNvSpPr>
          <p:nvPr/>
        </p:nvSpPr>
        <p:spPr bwMode="auto">
          <a:xfrm>
            <a:off x="838200" y="5876925"/>
            <a:ext cx="2422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558800"/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代表硫原子）</a:t>
            </a:r>
            <a:endParaRPr lang="zh-CN" altLang="en-US" sz="2400"/>
          </a:p>
        </p:txBody>
      </p:sp>
      <p:sp>
        <p:nvSpPr>
          <p:cNvPr id="26631" name="Rectangle 8"/>
          <p:cNvSpPr>
            <a:spLocks noChangeArrowheads="1"/>
          </p:cNvSpPr>
          <p:nvPr/>
        </p:nvSpPr>
        <p:spPr bwMode="auto">
          <a:xfrm>
            <a:off x="1487488" y="609282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 sz="2400"/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695325" y="1052513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4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8543925" y="1628775"/>
            <a:ext cx="16351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二氧化碳</a:t>
            </a: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4367213" y="2781300"/>
            <a:ext cx="44799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化学变化，有新物质生成。</a:t>
            </a: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3935413" y="3933825"/>
            <a:ext cx="76803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物理变化，三氧化硫由气态变成液态（或固态）</a:t>
            </a:r>
          </a:p>
        </p:txBody>
      </p:sp>
      <p:sp>
        <p:nvSpPr>
          <p:cNvPr id="74757" name="AutoShape 5"/>
          <p:cNvSpPr>
            <a:spLocks noChangeArrowheads="1"/>
          </p:cNvSpPr>
          <p:nvPr/>
        </p:nvSpPr>
        <p:spPr bwMode="auto">
          <a:xfrm>
            <a:off x="1630363" y="692150"/>
            <a:ext cx="5113337" cy="936625"/>
          </a:xfrm>
          <a:prstGeom prst="wedgeRectCallout">
            <a:avLst>
              <a:gd name="adj1" fmla="val -14454"/>
              <a:gd name="adj2" fmla="val 172204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zh-CN" altLang="en-US" sz="2400"/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1703388" y="836613"/>
            <a:ext cx="50609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0000FF"/>
                </a:solidFill>
              </a:rPr>
              <a:t>如果该处改为微观事实呢？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 animBg="1"/>
      <p:bldP spid="26634" grpId="0" animBg="1"/>
      <p:bldP spid="26635" grpId="0" animBg="1"/>
      <p:bldP spid="26636" grpId="0" animBg="1"/>
      <p:bldP spid="74757" grpId="0" animBg="1"/>
      <p:bldP spid="747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3"/>
          <p:cNvSpPr>
            <a:spLocks noChangeArrowheads="1"/>
          </p:cNvSpPr>
          <p:nvPr/>
        </p:nvSpPr>
        <p:spPr bwMode="auto">
          <a:xfrm>
            <a:off x="0" y="0"/>
            <a:ext cx="1024255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7940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【</a:t>
            </a:r>
            <a:r>
              <a:rPr lang="zh-CN" altLang="en-US">
                <a:cs typeface="Calibri" pitchFamily="34" charset="0"/>
              </a:rPr>
              <a:t>练习巩固</a:t>
            </a:r>
            <a:r>
              <a:rPr lang="en-US" altLang="zh-CN">
                <a:cs typeface="Calibri" pitchFamily="34" charset="0"/>
              </a:rPr>
              <a:t>】</a:t>
            </a:r>
            <a:endParaRPr lang="en-US" altLang="zh-CN"/>
          </a:p>
          <a:p>
            <a:pPr indent="2794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1-1.(2014</a:t>
            </a:r>
            <a:r>
              <a:rPr lang="zh-CN" altLang="en-US">
                <a:cs typeface="Calibri" pitchFamily="34" charset="0"/>
              </a:rPr>
              <a:t>年广州）原子的构成示意图如右，下列叙述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>
                <a:cs typeface="Calibri" pitchFamily="34" charset="0"/>
              </a:rPr>
              <a:t>的是</a:t>
            </a:r>
            <a:endParaRPr lang="zh-CN" altLang="en-US"/>
          </a:p>
          <a:p>
            <a:pPr indent="279400" eaLnBrk="0" hangingPunct="0">
              <a:lnSpc>
                <a:spcPct val="150000"/>
              </a:lnSpc>
            </a:pPr>
            <a:endParaRPr lang="zh-CN" altLang="en-US"/>
          </a:p>
        </p:txBody>
      </p:sp>
      <p:pic>
        <p:nvPicPr>
          <p:cNvPr id="27650" name="图片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63063" y="1484313"/>
            <a:ext cx="2087562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0" y="1196975"/>
            <a:ext cx="7880350" cy="544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A.</a:t>
            </a:r>
            <a:r>
              <a:rPr lang="zh-CN" altLang="en-US" sz="2600">
                <a:cs typeface="Calibri" pitchFamily="34" charset="0"/>
              </a:rPr>
              <a:t>原子是实心球体</a:t>
            </a:r>
            <a:endParaRPr lang="zh-CN" altLang="en-US" sz="26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B.</a:t>
            </a:r>
            <a:r>
              <a:rPr lang="zh-CN" altLang="en-US" sz="2600">
                <a:cs typeface="Calibri" pitchFamily="34" charset="0"/>
              </a:rPr>
              <a:t>质子、中子、电子均匀分散在原子中</a:t>
            </a:r>
            <a:endParaRPr lang="zh-CN" altLang="en-US" sz="26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C.</a:t>
            </a:r>
            <a:r>
              <a:rPr lang="zh-CN" altLang="en-US" sz="2600">
                <a:cs typeface="Calibri" pitchFamily="34" charset="0"/>
              </a:rPr>
              <a:t>质子与电子质量相等</a:t>
            </a:r>
            <a:endParaRPr lang="zh-CN" altLang="en-US" sz="26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D.</a:t>
            </a:r>
            <a:r>
              <a:rPr lang="zh-CN" altLang="en-US" sz="2600">
                <a:cs typeface="Calibri" pitchFamily="34" charset="0"/>
              </a:rPr>
              <a:t>整个原子的质量主要集中在原子核上</a:t>
            </a:r>
            <a:endParaRPr lang="zh-CN" altLang="en-US" sz="26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1-2.</a:t>
            </a:r>
            <a:r>
              <a:rPr lang="zh-CN" altLang="en-US" sz="2600">
                <a:cs typeface="Calibri" pitchFamily="34" charset="0"/>
              </a:rPr>
              <a:t>下列关于分子和原子的说法，</a:t>
            </a:r>
            <a:r>
              <a:rPr lang="zh-CN" altLang="en-US" sz="2600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 sz="2600">
                <a:cs typeface="Calibri" pitchFamily="34" charset="0"/>
              </a:rPr>
              <a:t>的是</a:t>
            </a:r>
            <a:endParaRPr lang="zh-CN" altLang="en-US" sz="26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A.</a:t>
            </a:r>
            <a:r>
              <a:rPr lang="zh-CN" altLang="en-US" sz="2600">
                <a:cs typeface="Calibri" pitchFamily="34" charset="0"/>
              </a:rPr>
              <a:t>分子构成物质，原子也能直接构成物质         </a:t>
            </a:r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B.</a:t>
            </a:r>
            <a:r>
              <a:rPr lang="zh-CN" altLang="en-US" sz="2600">
                <a:cs typeface="Calibri" pitchFamily="34" charset="0"/>
              </a:rPr>
              <a:t>分子不停地运动，原子静止不动</a:t>
            </a:r>
            <a:endParaRPr lang="zh-CN" altLang="en-US" sz="26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C.</a:t>
            </a:r>
            <a:r>
              <a:rPr lang="zh-CN" altLang="en-US" sz="2600">
                <a:cs typeface="Calibri" pitchFamily="34" charset="0"/>
              </a:rPr>
              <a:t>在化学反应前后，分子和原子的种类保持不变   </a:t>
            </a:r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600">
                <a:cs typeface="Calibri" pitchFamily="34" charset="0"/>
              </a:rPr>
              <a:t>D.</a:t>
            </a:r>
            <a:r>
              <a:rPr lang="zh-CN" altLang="en-US" sz="2600">
                <a:cs typeface="Calibri" pitchFamily="34" charset="0"/>
              </a:rPr>
              <a:t>不同种类的原子，不能相互结合成分子</a:t>
            </a:r>
            <a:endParaRPr lang="zh-CN" altLang="en-US" sz="2600"/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0415588" y="765175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D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6959600" y="3789363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  <p:bldP spid="2765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ChangeArrowheads="1"/>
          </p:cNvSpPr>
          <p:nvPr/>
        </p:nvSpPr>
        <p:spPr bwMode="auto">
          <a:xfrm>
            <a:off x="0" y="333375"/>
            <a:ext cx="11999913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1-3.</a:t>
            </a:r>
            <a:r>
              <a:rPr lang="zh-CN" altLang="en-US">
                <a:cs typeface="Calibri" pitchFamily="34" charset="0"/>
              </a:rPr>
              <a:t>下列关于分子和原子的说法，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不正确</a:t>
            </a:r>
            <a:r>
              <a:rPr lang="zh-CN" altLang="en-US">
                <a:cs typeface="Calibri" pitchFamily="34" charset="0"/>
              </a:rPr>
              <a:t>的是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A.</a:t>
            </a:r>
            <a:r>
              <a:rPr lang="zh-CN" altLang="en-US">
                <a:cs typeface="Calibri" pitchFamily="34" charset="0"/>
              </a:rPr>
              <a:t>分子在化学反应前后种类和数目保持不变       </a:t>
            </a:r>
            <a:r>
              <a:rPr lang="en-US" altLang="zh-CN">
                <a:cs typeface="Calibri" pitchFamily="34" charset="0"/>
              </a:rPr>
              <a:t>B.</a:t>
            </a:r>
            <a:r>
              <a:rPr lang="zh-CN" altLang="en-US">
                <a:cs typeface="Calibri" pitchFamily="34" charset="0"/>
              </a:rPr>
              <a:t>分子在不停地运动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C.</a:t>
            </a:r>
            <a:r>
              <a:rPr lang="zh-CN" altLang="en-US">
                <a:cs typeface="Calibri" pitchFamily="34" charset="0"/>
              </a:rPr>
              <a:t>原子可以直接构成物质              </a:t>
            </a:r>
            <a:r>
              <a:rPr lang="en-US" altLang="zh-CN">
                <a:cs typeface="Calibri" pitchFamily="34" charset="0"/>
              </a:rPr>
              <a:t>D.</a:t>
            </a:r>
            <a:r>
              <a:rPr lang="zh-CN" altLang="en-US">
                <a:cs typeface="Calibri" pitchFamily="34" charset="0"/>
              </a:rPr>
              <a:t>原子是化学变化中的最小粒子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1-4.</a:t>
            </a:r>
            <a:r>
              <a:rPr lang="zh-CN" altLang="en-US">
                <a:cs typeface="Calibri" pitchFamily="34" charset="0"/>
              </a:rPr>
              <a:t>在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原子</a:t>
            </a:r>
            <a:r>
              <a:rPr lang="zh-CN" altLang="en-US">
                <a:cs typeface="Calibri" pitchFamily="34" charset="0"/>
              </a:rPr>
              <a:t>的原子核里，质子数等于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A.</a:t>
            </a:r>
            <a:r>
              <a:rPr lang="zh-CN" altLang="en-US">
                <a:cs typeface="Calibri" pitchFamily="34" charset="0"/>
              </a:rPr>
              <a:t>核外电子数                </a:t>
            </a:r>
            <a:r>
              <a:rPr lang="en-US" altLang="zh-CN">
                <a:cs typeface="Calibri" pitchFamily="34" charset="0"/>
              </a:rPr>
              <a:t>B.</a:t>
            </a:r>
            <a:r>
              <a:rPr lang="zh-CN" altLang="en-US">
                <a:cs typeface="Calibri" pitchFamily="34" charset="0"/>
              </a:rPr>
              <a:t>中子数      </a:t>
            </a:r>
          </a:p>
          <a:p>
            <a:pPr indent="266700" eaLnBrk="0" hangingPunct="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C.</a:t>
            </a:r>
            <a:r>
              <a:rPr lang="zh-CN" altLang="en-US">
                <a:cs typeface="Calibri" pitchFamily="34" charset="0"/>
              </a:rPr>
              <a:t>中子数和电子数之差       </a:t>
            </a:r>
            <a:r>
              <a:rPr lang="en-US" altLang="zh-CN">
                <a:cs typeface="Calibri" pitchFamily="34" charset="0"/>
              </a:rPr>
              <a:t>D.</a:t>
            </a:r>
            <a:r>
              <a:rPr lang="zh-CN" altLang="en-US">
                <a:cs typeface="Calibri" pitchFamily="34" charset="0"/>
              </a:rPr>
              <a:t>中子数和电子数之和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1-5.</a:t>
            </a:r>
            <a:r>
              <a:rPr lang="zh-CN" altLang="en-US">
                <a:cs typeface="Calibri" pitchFamily="34" charset="0"/>
              </a:rPr>
              <a:t>俗话说</a:t>
            </a:r>
            <a:r>
              <a:rPr lang="zh-CN" altLang="en-US">
                <a:latin typeface="Calibri" pitchFamily="34" charset="0"/>
                <a:cs typeface="Calibri" pitchFamily="34" charset="0"/>
              </a:rPr>
              <a:t>“</a:t>
            </a:r>
            <a:r>
              <a:rPr lang="zh-CN" altLang="en-US">
                <a:cs typeface="Calibri" pitchFamily="34" charset="0"/>
              </a:rPr>
              <a:t>酒香不怕巷子深</a:t>
            </a:r>
            <a:r>
              <a:rPr lang="zh-CN" altLang="en-US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>
                <a:cs typeface="Calibri" pitchFamily="34" charset="0"/>
              </a:rPr>
              <a:t>，从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化学的角度来解释</a:t>
            </a:r>
            <a:r>
              <a:rPr lang="zh-CN" altLang="en-US">
                <a:cs typeface="Calibri" pitchFamily="34" charset="0"/>
              </a:rPr>
              <a:t>是由于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A.</a:t>
            </a:r>
            <a:r>
              <a:rPr lang="zh-CN" altLang="en-US">
                <a:cs typeface="Calibri" pitchFamily="34" charset="0"/>
              </a:rPr>
              <a:t>分子在不断地运动              </a:t>
            </a:r>
            <a:r>
              <a:rPr lang="en-US" altLang="zh-CN">
                <a:cs typeface="Calibri" pitchFamily="34" charset="0"/>
              </a:rPr>
              <a:t>B.</a:t>
            </a:r>
            <a:r>
              <a:rPr lang="zh-CN" altLang="en-US">
                <a:cs typeface="Calibri" pitchFamily="34" charset="0"/>
              </a:rPr>
              <a:t>分子间有间隔</a:t>
            </a:r>
            <a:endParaRPr lang="zh-CN" altLang="en-US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>
                <a:cs typeface="Calibri" pitchFamily="34" charset="0"/>
              </a:rPr>
              <a:t>C.</a:t>
            </a:r>
            <a:r>
              <a:rPr lang="zh-CN" altLang="en-US">
                <a:cs typeface="Calibri" pitchFamily="34" charset="0"/>
              </a:rPr>
              <a:t>分子是由原子构成的            </a:t>
            </a:r>
            <a:r>
              <a:rPr lang="en-US" altLang="zh-CN">
                <a:cs typeface="Calibri" pitchFamily="34" charset="0"/>
              </a:rPr>
              <a:t>D.</a:t>
            </a:r>
            <a:r>
              <a:rPr lang="zh-CN" altLang="en-US">
                <a:cs typeface="Calibri" pitchFamily="34" charset="0"/>
              </a:rPr>
              <a:t>分子在化学变化中发生了变化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7535863" y="476250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6454775" y="2205038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9694863" y="4005263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  <p:bldP spid="28676" grpId="0" animBg="1"/>
      <p:bldP spid="2867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ChangeArrowheads="1"/>
          </p:cNvSpPr>
          <p:nvPr/>
        </p:nvSpPr>
        <p:spPr bwMode="auto">
          <a:xfrm>
            <a:off x="0" y="0"/>
            <a:ext cx="11599863" cy="329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1-6.(2010</a:t>
            </a:r>
            <a:r>
              <a:rPr lang="zh-CN" altLang="en-US">
                <a:cs typeface="Calibri" pitchFamily="34" charset="0"/>
              </a:rPr>
              <a:t>年广州）温度升高时，温度计内的水银（汞）柱会上升，从微观角度分析，其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原因</a:t>
            </a:r>
            <a:r>
              <a:rPr lang="zh-CN" altLang="en-US">
                <a:cs typeface="Calibri" pitchFamily="34" charset="0"/>
              </a:rPr>
              <a:t>是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</a:t>
            </a:r>
            <a:r>
              <a:rPr lang="zh-CN" altLang="en-US">
                <a:cs typeface="Calibri" pitchFamily="34" charset="0"/>
              </a:rPr>
              <a:t>汞原子自身的体积变大         </a:t>
            </a:r>
            <a:r>
              <a:rPr lang="en-US" altLang="zh-CN">
                <a:cs typeface="Calibri" pitchFamily="34" charset="0"/>
              </a:rPr>
              <a:t>B.</a:t>
            </a:r>
            <a:r>
              <a:rPr lang="zh-CN" altLang="en-US">
                <a:cs typeface="Calibri" pitchFamily="34" charset="0"/>
              </a:rPr>
              <a:t>汞原子的数目增多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C.</a:t>
            </a:r>
            <a:r>
              <a:rPr lang="zh-CN" altLang="en-US">
                <a:cs typeface="Calibri" pitchFamily="34" charset="0"/>
              </a:rPr>
              <a:t>汞原子之间的间隔增大          </a:t>
            </a:r>
            <a:r>
              <a:rPr lang="en-US" altLang="zh-CN">
                <a:cs typeface="Calibri" pitchFamily="34" charset="0"/>
              </a:rPr>
              <a:t>D.</a:t>
            </a:r>
            <a:r>
              <a:rPr lang="zh-CN" altLang="en-US">
                <a:cs typeface="Calibri" pitchFamily="34" charset="0"/>
              </a:rPr>
              <a:t>汞原子由静止变为运动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1-7.</a:t>
            </a:r>
            <a:r>
              <a:rPr lang="zh-CN" altLang="en-US">
                <a:cs typeface="Calibri" pitchFamily="34" charset="0"/>
              </a:rPr>
              <a:t>下列操作或现象与分子特性对应关系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不正确</a:t>
            </a:r>
            <a:r>
              <a:rPr lang="zh-CN" altLang="en-US">
                <a:cs typeface="Calibri" pitchFamily="34" charset="0"/>
              </a:rPr>
              <a:t>的是</a:t>
            </a:r>
            <a:endParaRPr lang="zh-CN" altLang="en-US"/>
          </a:p>
        </p:txBody>
      </p:sp>
      <p:graphicFrame>
        <p:nvGraphicFramePr>
          <p:cNvPr id="29727" name="Group 31"/>
          <p:cNvGraphicFramePr>
            <a:graphicFrameLocks noGrp="1"/>
          </p:cNvGraphicFramePr>
          <p:nvPr/>
        </p:nvGraphicFramePr>
        <p:xfrm>
          <a:off x="477838" y="3429000"/>
          <a:ext cx="9650412" cy="2643188"/>
        </p:xfrm>
        <a:graphic>
          <a:graphicData uri="http://schemas.openxmlformats.org/drawingml/2006/table">
            <a:tbl>
              <a:tblPr/>
              <a:tblGrid>
                <a:gridCol w="879475"/>
                <a:gridCol w="4737100"/>
                <a:gridCol w="4033837"/>
              </a:tblGrid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选项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操作或现象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分子特性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A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气体可压缩储存于钢瓶中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分子间有间隙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B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物体的热胀冷缩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分子的大小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是可以变化的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C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湿衣服晾干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分子是运动的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D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1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滴水中大约有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1.67x101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个水分子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分子很小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25" name="Text Box 29"/>
          <p:cNvSpPr txBox="1">
            <a:spLocks noChangeArrowheads="1"/>
          </p:cNvSpPr>
          <p:nvPr/>
        </p:nvSpPr>
        <p:spPr bwMode="auto">
          <a:xfrm>
            <a:off x="4078288" y="836613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C</a:t>
            </a:r>
          </a:p>
        </p:txBody>
      </p:sp>
      <p:sp>
        <p:nvSpPr>
          <p:cNvPr id="29726" name="Text Box 30"/>
          <p:cNvSpPr txBox="1">
            <a:spLocks noChangeArrowheads="1"/>
          </p:cNvSpPr>
          <p:nvPr/>
        </p:nvSpPr>
        <p:spPr bwMode="auto">
          <a:xfrm>
            <a:off x="8831263" y="2781300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25" grpId="0" animBg="1"/>
      <p:bldP spid="297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ChangeArrowheads="1"/>
          </p:cNvSpPr>
          <p:nvPr/>
        </p:nvSpPr>
        <p:spPr bwMode="auto">
          <a:xfrm>
            <a:off x="406400" y="188913"/>
            <a:ext cx="5873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>
                <a:cs typeface="Calibri" pitchFamily="34" charset="0"/>
              </a:rPr>
              <a:t>1-8.</a:t>
            </a:r>
            <a:r>
              <a:rPr lang="zh-CN" altLang="en-US">
                <a:cs typeface="Calibri" pitchFamily="34" charset="0"/>
              </a:rPr>
              <a:t>对下列事实的微观解释</a:t>
            </a:r>
            <a:r>
              <a:rPr lang="zh-CN" altLang="en-US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>
                <a:cs typeface="Calibri" pitchFamily="34" charset="0"/>
              </a:rPr>
              <a:t>的是</a:t>
            </a:r>
            <a:endParaRPr lang="zh-CN" altLang="en-US"/>
          </a:p>
        </p:txBody>
      </p:sp>
      <p:graphicFrame>
        <p:nvGraphicFramePr>
          <p:cNvPr id="59494" name="Group 102"/>
          <p:cNvGraphicFramePr>
            <a:graphicFrameLocks noGrp="1"/>
          </p:cNvGraphicFramePr>
          <p:nvPr/>
        </p:nvGraphicFramePr>
        <p:xfrm>
          <a:off x="406400" y="908050"/>
          <a:ext cx="9866313" cy="3382963"/>
        </p:xfrm>
        <a:graphic>
          <a:graphicData uri="http://schemas.openxmlformats.org/drawingml/2006/table">
            <a:tbl>
              <a:tblPr/>
              <a:tblGrid>
                <a:gridCol w="900113"/>
                <a:gridCol w="5697537"/>
                <a:gridCol w="3268663"/>
              </a:tblGrid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选项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事实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解释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A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金刚石的硬度远大于石墨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碳原子结构不同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B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蔗糖溶液不能导电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溶液中没有自由移动的粒子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C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6000L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氧气在加压的情况下可装入容积为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40L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的钢瓶中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氧分子变小了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D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稀盐酸、稀硫酸均显酸性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  <a:cs typeface="Calibri" pitchFamily="34" charset="0"/>
                        </a:rPr>
                        <a:t>溶液中都含有氢离子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48" name="Rectangle 99"/>
          <p:cNvSpPr>
            <a:spLocks noChangeArrowheads="1"/>
          </p:cNvSpPr>
          <p:nvPr/>
        </p:nvSpPr>
        <p:spPr bwMode="auto">
          <a:xfrm>
            <a:off x="0" y="2174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30749" name="图片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95875" y="7383463"/>
            <a:ext cx="654050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0" name="Rectangle 100"/>
          <p:cNvSpPr>
            <a:spLocks noChangeArrowheads="1"/>
          </p:cNvSpPr>
          <p:nvPr/>
        </p:nvSpPr>
        <p:spPr bwMode="auto">
          <a:xfrm>
            <a:off x="406400" y="4581525"/>
            <a:ext cx="10509250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1-9.(2019</a:t>
            </a:r>
            <a:r>
              <a:rPr lang="zh-CN" altLang="en-US" sz="2400">
                <a:cs typeface="Calibri" pitchFamily="34" charset="0"/>
              </a:rPr>
              <a:t>年广州）某微粒</a:t>
            </a:r>
            <a:r>
              <a:rPr lang="en-US" altLang="zh-CN" sz="2400">
                <a:cs typeface="Calibri" pitchFamily="34" charset="0"/>
              </a:rPr>
              <a:t>M</a:t>
            </a:r>
            <a:r>
              <a:rPr lang="zh-CN" altLang="en-US" sz="2400">
                <a:cs typeface="Calibri" pitchFamily="34" charset="0"/>
              </a:rPr>
              <a:t>的结构示意图如右，关于该微粒的说法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 sz="2400">
                <a:cs typeface="Calibri" pitchFamily="34" charset="0"/>
              </a:rPr>
              <a:t>的是</a:t>
            </a:r>
            <a:endParaRPr lang="zh-CN" altLang="en-US" sz="24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A.M</a:t>
            </a:r>
            <a:r>
              <a:rPr lang="zh-CN" altLang="en-US" sz="2400">
                <a:cs typeface="Calibri" pitchFamily="34" charset="0"/>
              </a:rPr>
              <a:t>的原子易失电子          </a:t>
            </a:r>
            <a:r>
              <a:rPr lang="en-US" altLang="zh-CN" sz="2400">
                <a:cs typeface="Calibri" pitchFamily="34" charset="0"/>
              </a:rPr>
              <a:t>B.x</a:t>
            </a:r>
            <a:r>
              <a:rPr lang="zh-CN" altLang="en-US" sz="2400">
                <a:cs typeface="Calibri" pitchFamily="34" charset="0"/>
              </a:rPr>
              <a:t>只能为</a:t>
            </a:r>
            <a:r>
              <a:rPr lang="en-US" altLang="zh-CN" sz="2400">
                <a:cs typeface="Calibri" pitchFamily="34" charset="0"/>
              </a:rPr>
              <a:t>7</a:t>
            </a:r>
            <a:endParaRPr lang="en-US" altLang="zh-CN" sz="2400"/>
          </a:p>
          <a:p>
            <a:pPr indent="266700" eaLnBrk="0" hangingPunct="0">
              <a:lnSpc>
                <a:spcPct val="150000"/>
              </a:lnSpc>
            </a:pPr>
            <a:r>
              <a:rPr lang="en-US" altLang="zh-CN" sz="2400">
                <a:cs typeface="Calibri" pitchFamily="34" charset="0"/>
              </a:rPr>
              <a:t>C.M</a:t>
            </a:r>
            <a:r>
              <a:rPr lang="zh-CN" altLang="en-US" sz="2400">
                <a:cs typeface="Calibri" pitchFamily="34" charset="0"/>
              </a:rPr>
              <a:t>为金属元素              </a:t>
            </a:r>
            <a:r>
              <a:rPr lang="en-US" altLang="zh-CN" sz="2400">
                <a:cs typeface="Calibri" pitchFamily="34" charset="0"/>
              </a:rPr>
              <a:t>D.x</a:t>
            </a:r>
            <a:r>
              <a:rPr lang="zh-CN" altLang="en-US" sz="2400">
                <a:cs typeface="Calibri" pitchFamily="34" charset="0"/>
              </a:rPr>
              <a:t>为</a:t>
            </a:r>
            <a:r>
              <a:rPr lang="en-US" altLang="zh-CN" sz="2400">
                <a:cs typeface="Calibri" pitchFamily="34" charset="0"/>
              </a:rPr>
              <a:t>8</a:t>
            </a:r>
            <a:r>
              <a:rPr lang="zh-CN" altLang="en-US" sz="2400">
                <a:cs typeface="Calibri" pitchFamily="34" charset="0"/>
              </a:rPr>
              <a:t>时，</a:t>
            </a:r>
            <a:r>
              <a:rPr lang="en-US" altLang="zh-CN" sz="2400">
                <a:cs typeface="Calibri" pitchFamily="34" charset="0"/>
              </a:rPr>
              <a:t>M</a:t>
            </a:r>
            <a:r>
              <a:rPr lang="zh-CN" altLang="en-US" sz="2400">
                <a:cs typeface="Calibri" pitchFamily="34" charset="0"/>
              </a:rPr>
              <a:t>为阴离子</a:t>
            </a:r>
            <a:endParaRPr lang="zh-CN" altLang="en-US" sz="2400"/>
          </a:p>
        </p:txBody>
      </p:sp>
      <p:pic>
        <p:nvPicPr>
          <p:cNvPr id="30751" name="图片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20188" y="5314950"/>
            <a:ext cx="1655762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3" name="Text Box 33"/>
          <p:cNvSpPr txBox="1">
            <a:spLocks noChangeArrowheads="1"/>
          </p:cNvSpPr>
          <p:nvPr/>
        </p:nvSpPr>
        <p:spPr bwMode="auto">
          <a:xfrm>
            <a:off x="6383338" y="260350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D</a:t>
            </a:r>
          </a:p>
        </p:txBody>
      </p:sp>
      <p:sp>
        <p:nvSpPr>
          <p:cNvPr id="30754" name="Text Box 34"/>
          <p:cNvSpPr txBox="1">
            <a:spLocks noChangeArrowheads="1"/>
          </p:cNvSpPr>
          <p:nvPr/>
        </p:nvSpPr>
        <p:spPr bwMode="auto">
          <a:xfrm>
            <a:off x="10991850" y="4652963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3" grpId="0" animBg="1"/>
      <p:bldP spid="3075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图片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0225" y="4437063"/>
            <a:ext cx="1008063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图片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31488" y="981075"/>
            <a:ext cx="1152525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图片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75725" y="2924175"/>
            <a:ext cx="1584325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0" y="-652463"/>
            <a:ext cx="1219041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190500" y="188913"/>
            <a:ext cx="10661650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6670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1-10.(2017</a:t>
            </a:r>
            <a:r>
              <a:rPr lang="zh-CN" altLang="en-US" sz="2400">
                <a:cs typeface="Calibri" pitchFamily="34" charset="0"/>
              </a:rPr>
              <a:t>年广州）右图是元素</a:t>
            </a:r>
            <a:r>
              <a:rPr lang="en-US" altLang="zh-CN" sz="2400">
                <a:cs typeface="Calibri" pitchFamily="34" charset="0"/>
              </a:rPr>
              <a:t>X</a:t>
            </a:r>
            <a:r>
              <a:rPr lang="zh-CN" altLang="en-US" sz="2400">
                <a:cs typeface="Calibri" pitchFamily="34" charset="0"/>
              </a:rPr>
              <a:t>的一种粒子结构示意图，下列说法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 sz="2400">
                <a:cs typeface="Calibri" pitchFamily="34" charset="0"/>
              </a:rPr>
              <a:t>的是</a:t>
            </a:r>
            <a:endParaRPr lang="zh-CN" altLang="en-US" sz="2400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A.X</a:t>
            </a:r>
            <a:r>
              <a:rPr lang="zh-CN" altLang="en-US" sz="2400">
                <a:cs typeface="Calibri" pitchFamily="34" charset="0"/>
              </a:rPr>
              <a:t>是非金属元素                        </a:t>
            </a:r>
            <a:r>
              <a:rPr lang="en-US" altLang="zh-CN" sz="2400">
                <a:cs typeface="Calibri" pitchFamily="34" charset="0"/>
              </a:rPr>
              <a:t>B.X</a:t>
            </a:r>
            <a:r>
              <a:rPr lang="zh-CN" altLang="en-US" sz="2400">
                <a:cs typeface="Calibri" pitchFamily="34" charset="0"/>
              </a:rPr>
              <a:t>的原子最外层电子数为</a:t>
            </a:r>
            <a:r>
              <a:rPr lang="en-US" altLang="zh-CN" sz="2400">
                <a:cs typeface="Calibri" pitchFamily="34" charset="0"/>
              </a:rPr>
              <a:t>8</a:t>
            </a:r>
            <a:r>
              <a:rPr lang="en-US" altLang="zh-CN" sz="2400">
                <a:latin typeface="Calibri" pitchFamily="34" charset="0"/>
                <a:cs typeface="Calibri" pitchFamily="34" charset="0"/>
              </a:rPr>
              <a:t> </a:t>
            </a:r>
            <a:endParaRPr lang="en-US" altLang="zh-CN" sz="2400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C.</a:t>
            </a:r>
            <a:r>
              <a:rPr lang="zh-CN" altLang="en-US" sz="2400">
                <a:cs typeface="Calibri" pitchFamily="34" charset="0"/>
              </a:rPr>
              <a:t>该粒子最外电子层已达到相对稳定的结构     </a:t>
            </a:r>
            <a:r>
              <a:rPr lang="en-US" altLang="zh-CN" sz="2400">
                <a:cs typeface="Calibri" pitchFamily="34" charset="0"/>
              </a:rPr>
              <a:t>D.</a:t>
            </a:r>
            <a:r>
              <a:rPr lang="zh-CN" altLang="en-US" sz="2400">
                <a:cs typeface="Calibri" pitchFamily="34" charset="0"/>
              </a:rPr>
              <a:t>该粒子可表示为</a:t>
            </a:r>
            <a:r>
              <a:rPr lang="en-US" altLang="zh-CN" sz="2400">
                <a:cs typeface="Calibri" pitchFamily="34" charset="0"/>
              </a:rPr>
              <a:t>X</a:t>
            </a:r>
            <a:endParaRPr lang="en-US" altLang="zh-CN" sz="2400"/>
          </a:p>
          <a:p>
            <a:pPr indent="266700" eaLnBrk="0" hangingPunct="0">
              <a:lnSpc>
                <a:spcPct val="140000"/>
              </a:lnSpc>
            </a:pPr>
            <a:endParaRPr lang="en-US" altLang="zh-CN" sz="2400"/>
          </a:p>
        </p:txBody>
      </p:sp>
      <p:sp>
        <p:nvSpPr>
          <p:cNvPr id="31750" name="Rectangle 7"/>
          <p:cNvSpPr>
            <a:spLocks noChangeArrowheads="1"/>
          </p:cNvSpPr>
          <p:nvPr/>
        </p:nvSpPr>
        <p:spPr bwMode="auto">
          <a:xfrm>
            <a:off x="0" y="2060575"/>
            <a:ext cx="11118850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6670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1-11.(2016</a:t>
            </a:r>
            <a:r>
              <a:rPr lang="zh-CN" altLang="en-US" sz="2400">
                <a:cs typeface="Calibri" pitchFamily="34" charset="0"/>
              </a:rPr>
              <a:t>年广州）右图是某原子的结构示意图，下列关于该原子的说法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不正确</a:t>
            </a:r>
            <a:endParaRPr lang="zh-CN" altLang="en-US" sz="2400">
              <a:solidFill>
                <a:schemeClr val="hlink"/>
              </a:solidFill>
            </a:endParaRPr>
          </a:p>
          <a:p>
            <a:pPr indent="26670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A.</a:t>
            </a:r>
            <a:r>
              <a:rPr lang="zh-CN" altLang="en-US" sz="2400">
                <a:cs typeface="Calibri" pitchFamily="34" charset="0"/>
              </a:rPr>
              <a:t>属于金属元素原子              </a:t>
            </a:r>
            <a:r>
              <a:rPr lang="en-US" altLang="zh-CN" sz="2400">
                <a:cs typeface="Calibri" pitchFamily="34" charset="0"/>
              </a:rPr>
              <a:t>B.</a:t>
            </a:r>
            <a:r>
              <a:rPr lang="zh-CN" altLang="en-US" sz="2400">
                <a:cs typeface="Calibri" pitchFamily="34" charset="0"/>
              </a:rPr>
              <a:t>最外层电子数为</a:t>
            </a:r>
            <a:r>
              <a:rPr lang="en-US" altLang="zh-CN" sz="2400">
                <a:cs typeface="Calibri" pitchFamily="34" charset="0"/>
              </a:rPr>
              <a:t>7</a:t>
            </a:r>
            <a:endParaRPr lang="en-US" altLang="zh-CN" sz="2400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C.</a:t>
            </a:r>
            <a:r>
              <a:rPr lang="zh-CN" altLang="en-US" sz="2400">
                <a:cs typeface="Calibri" pitchFamily="34" charset="0"/>
              </a:rPr>
              <a:t>容易得到电子                  </a:t>
            </a:r>
            <a:r>
              <a:rPr lang="en-US" altLang="zh-CN" sz="2400">
                <a:cs typeface="Calibri" pitchFamily="34" charset="0"/>
              </a:rPr>
              <a:t>D.</a:t>
            </a:r>
            <a:r>
              <a:rPr lang="zh-CN" altLang="en-US" sz="2400">
                <a:cs typeface="Calibri" pitchFamily="34" charset="0"/>
              </a:rPr>
              <a:t>有</a:t>
            </a:r>
            <a:r>
              <a:rPr lang="en-US" altLang="zh-CN" sz="2400">
                <a:cs typeface="Calibri" pitchFamily="34" charset="0"/>
              </a:rPr>
              <a:t>3</a:t>
            </a:r>
            <a:r>
              <a:rPr lang="zh-CN" altLang="en-US" sz="2400">
                <a:cs typeface="Calibri" pitchFamily="34" charset="0"/>
              </a:rPr>
              <a:t>个电子层</a:t>
            </a:r>
            <a:endParaRPr lang="zh-CN" altLang="en-US" sz="2400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1-12.(2015</a:t>
            </a:r>
            <a:r>
              <a:rPr lang="zh-CN" altLang="en-US" sz="2400">
                <a:cs typeface="Calibri" pitchFamily="34" charset="0"/>
              </a:rPr>
              <a:t>年广州）</a:t>
            </a:r>
            <a:endParaRPr lang="zh-CN" altLang="en-US" sz="2400"/>
          </a:p>
        </p:txBody>
      </p:sp>
      <p:sp>
        <p:nvSpPr>
          <p:cNvPr id="31751" name="Rectangle 8"/>
          <p:cNvSpPr>
            <a:spLocks noChangeArrowheads="1"/>
          </p:cNvSpPr>
          <p:nvPr/>
        </p:nvSpPr>
        <p:spPr bwMode="auto">
          <a:xfrm>
            <a:off x="0" y="4508500"/>
            <a:ext cx="11880850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66700">
              <a:lnSpc>
                <a:spcPct val="140000"/>
              </a:lnSpc>
            </a:pPr>
            <a:r>
              <a:rPr lang="en-US" altLang="zh-CN" sz="2400"/>
              <a:t>1-12.(2015</a:t>
            </a:r>
            <a:r>
              <a:rPr lang="zh-CN" altLang="en-US" sz="2400"/>
              <a:t>年广州）       </a:t>
            </a:r>
            <a:r>
              <a:rPr lang="zh-CN" altLang="en-US" sz="2400">
                <a:cs typeface="Calibri" pitchFamily="34" charset="0"/>
              </a:rPr>
              <a:t>是某原子的结构示意图，下列关于该原子的描述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 sz="2400">
                <a:cs typeface="Calibri" pitchFamily="34" charset="0"/>
              </a:rPr>
              <a:t>的是</a:t>
            </a:r>
            <a:endParaRPr lang="zh-CN" altLang="en-US" sz="2400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A.</a:t>
            </a:r>
            <a:r>
              <a:rPr lang="zh-CN" altLang="en-US" sz="2400">
                <a:cs typeface="Calibri" pitchFamily="34" charset="0"/>
              </a:rPr>
              <a:t>容易得到电子        </a:t>
            </a:r>
            <a:r>
              <a:rPr lang="en-US" altLang="zh-CN" sz="2400">
                <a:cs typeface="Calibri" pitchFamily="34" charset="0"/>
              </a:rPr>
              <a:t>B.</a:t>
            </a:r>
            <a:r>
              <a:rPr lang="zh-CN" altLang="en-US" sz="2400">
                <a:cs typeface="Calibri" pitchFamily="34" charset="0"/>
              </a:rPr>
              <a:t>属于非金属原子     </a:t>
            </a:r>
          </a:p>
          <a:p>
            <a:pPr indent="2667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 </a:t>
            </a:r>
            <a:r>
              <a:rPr lang="en-US" altLang="zh-CN" sz="2400">
                <a:cs typeface="Calibri" pitchFamily="34" charset="0"/>
              </a:rPr>
              <a:t>C.</a:t>
            </a:r>
            <a:r>
              <a:rPr lang="zh-CN" altLang="en-US" sz="2400">
                <a:cs typeface="Calibri" pitchFamily="34" charset="0"/>
              </a:rPr>
              <a:t>核电荷数为</a:t>
            </a:r>
            <a:r>
              <a:rPr lang="en-US" altLang="zh-CN" sz="2400">
                <a:cs typeface="Calibri" pitchFamily="34" charset="0"/>
              </a:rPr>
              <a:t>11     D.</a:t>
            </a:r>
            <a:r>
              <a:rPr lang="zh-CN" altLang="en-US" sz="2400">
                <a:cs typeface="Calibri" pitchFamily="34" charset="0"/>
              </a:rPr>
              <a:t>最外层电子数为</a:t>
            </a:r>
            <a:r>
              <a:rPr lang="en-US" altLang="zh-CN" sz="2400">
                <a:cs typeface="Calibri" pitchFamily="34" charset="0"/>
              </a:rPr>
              <a:t>11</a:t>
            </a: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10775950" y="260350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C</a:t>
            </a: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11136313" y="2205038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11423650" y="4581525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3" grpId="0" animBg="1"/>
      <p:bldP spid="31754" grpId="0" animBg="1"/>
      <p:bldP spid="3175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23200" y="0"/>
            <a:ext cx="1081088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图片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1225" y="1268413"/>
            <a:ext cx="7920038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图片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28025" y="5661025"/>
            <a:ext cx="338455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图片 1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04063" y="3068638"/>
            <a:ext cx="1871662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6"/>
          <p:cNvSpPr>
            <a:spLocks noChangeArrowheads="1"/>
          </p:cNvSpPr>
          <p:nvPr/>
        </p:nvSpPr>
        <p:spPr bwMode="auto">
          <a:xfrm>
            <a:off x="261938" y="260350"/>
            <a:ext cx="7545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 sz="2400">
                <a:cs typeface="Calibri" pitchFamily="34" charset="0"/>
              </a:rPr>
              <a:t>1-13.(2014</a:t>
            </a:r>
            <a:r>
              <a:rPr lang="zh-CN" altLang="en-US" sz="2400">
                <a:cs typeface="Calibri" pitchFamily="34" charset="0"/>
              </a:rPr>
              <a:t>年广州）下列结构示意图所表示的微粒，与</a:t>
            </a:r>
            <a:endParaRPr lang="zh-CN" altLang="en-US" sz="2400"/>
          </a:p>
        </p:txBody>
      </p:sp>
      <p:sp>
        <p:nvSpPr>
          <p:cNvPr id="32774" name="Rectangle 7"/>
          <p:cNvSpPr>
            <a:spLocks noChangeArrowheads="1"/>
          </p:cNvSpPr>
          <p:nvPr/>
        </p:nvSpPr>
        <p:spPr bwMode="auto">
          <a:xfrm>
            <a:off x="406400" y="692150"/>
            <a:ext cx="75596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79400"/>
            <a:r>
              <a:rPr lang="zh-CN" altLang="en-US" sz="2400">
                <a:cs typeface="Calibri" pitchFamily="34" charset="0"/>
              </a:rPr>
              <a:t>所表示的微粒属于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同一种元素</a:t>
            </a:r>
            <a:r>
              <a:rPr lang="zh-CN" altLang="en-US" sz="2400">
                <a:cs typeface="Calibri" pitchFamily="34" charset="0"/>
              </a:rPr>
              <a:t>的是</a:t>
            </a:r>
            <a:endParaRPr lang="zh-CN" altLang="en-US" sz="2400"/>
          </a:p>
          <a:p>
            <a:pPr indent="279400" eaLnBrk="0" hangingPunct="0"/>
            <a:endParaRPr lang="zh-CN" altLang="en-US" sz="2400"/>
          </a:p>
        </p:txBody>
      </p:sp>
      <p:sp>
        <p:nvSpPr>
          <p:cNvPr id="32775" name="Rectangle 8"/>
          <p:cNvSpPr>
            <a:spLocks noChangeArrowheads="1"/>
          </p:cNvSpPr>
          <p:nvPr/>
        </p:nvSpPr>
        <p:spPr bwMode="auto">
          <a:xfrm>
            <a:off x="190500" y="2276475"/>
            <a:ext cx="107378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79400"/>
            <a:r>
              <a:rPr lang="zh-CN" altLang="en-US" sz="1000">
                <a:cs typeface="Calibri" pitchFamily="34" charset="0"/>
              </a:rPr>
              <a:t> </a:t>
            </a:r>
            <a:r>
              <a:rPr lang="en-US" altLang="zh-CN" sz="2400">
                <a:cs typeface="Calibri" pitchFamily="34" charset="0"/>
              </a:rPr>
              <a:t>1-14.(2013</a:t>
            </a:r>
            <a:r>
              <a:rPr lang="zh-CN" altLang="en-US" sz="2400">
                <a:cs typeface="Calibri" pitchFamily="34" charset="0"/>
              </a:rPr>
              <a:t>年广州）右图是元素</a:t>
            </a:r>
            <a:r>
              <a:rPr lang="en-US" altLang="zh-CN" sz="2400">
                <a:cs typeface="Calibri" pitchFamily="34" charset="0"/>
              </a:rPr>
              <a:t>X</a:t>
            </a:r>
            <a:r>
              <a:rPr lang="zh-CN" altLang="en-US" sz="2400">
                <a:cs typeface="Calibri" pitchFamily="34" charset="0"/>
              </a:rPr>
              <a:t>的一种粒子结构示意图，下列说法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 sz="2400">
                <a:cs typeface="Calibri" pitchFamily="34" charset="0"/>
              </a:rPr>
              <a:t>的是</a:t>
            </a:r>
            <a:endParaRPr lang="zh-CN" altLang="en-US" sz="2400"/>
          </a:p>
          <a:p>
            <a:pPr indent="279400" eaLnBrk="0" hangingPunct="0"/>
            <a:endParaRPr lang="zh-CN" altLang="en-US" sz="2400"/>
          </a:p>
        </p:txBody>
      </p:sp>
      <p:sp>
        <p:nvSpPr>
          <p:cNvPr id="32776" name="Rectangle 9"/>
          <p:cNvSpPr>
            <a:spLocks noChangeArrowheads="1"/>
          </p:cNvSpPr>
          <p:nvPr/>
        </p:nvSpPr>
        <p:spPr bwMode="auto">
          <a:xfrm>
            <a:off x="334963" y="2781300"/>
            <a:ext cx="10915650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97790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A.X</a:t>
            </a:r>
            <a:r>
              <a:rPr lang="zh-CN" altLang="en-US" sz="2400">
                <a:cs typeface="Calibri" pitchFamily="34" charset="0"/>
              </a:rPr>
              <a:t>是金属元素</a:t>
            </a:r>
            <a:endParaRPr lang="zh-CN" altLang="en-US" sz="2400"/>
          </a:p>
          <a:p>
            <a:pPr indent="97790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B.</a:t>
            </a:r>
            <a:r>
              <a:rPr lang="zh-CN" altLang="en-US" sz="2400">
                <a:cs typeface="Calibri" pitchFamily="34" charset="0"/>
              </a:rPr>
              <a:t>该粒子最外电子层已达到稳定结构</a:t>
            </a:r>
            <a:endParaRPr lang="zh-CN" altLang="en-US" sz="2400"/>
          </a:p>
          <a:p>
            <a:pPr indent="97790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C.</a:t>
            </a:r>
            <a:r>
              <a:rPr lang="zh-CN" altLang="en-US" sz="2400">
                <a:cs typeface="Calibri" pitchFamily="34" charset="0"/>
              </a:rPr>
              <a:t>该粒子的核电荷数为</a:t>
            </a:r>
            <a:r>
              <a:rPr lang="en-US" altLang="zh-CN" sz="2400">
                <a:cs typeface="Calibri" pitchFamily="34" charset="0"/>
              </a:rPr>
              <a:t>18</a:t>
            </a:r>
            <a:endParaRPr lang="en-US" altLang="zh-CN" sz="2400"/>
          </a:p>
          <a:p>
            <a:pPr indent="97790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D.</a:t>
            </a:r>
            <a:r>
              <a:rPr lang="zh-CN" altLang="en-US" sz="2400">
                <a:cs typeface="Calibri" pitchFamily="34" charset="0"/>
              </a:rPr>
              <a:t>该粒子可表示为</a:t>
            </a:r>
            <a:r>
              <a:rPr lang="en-US" altLang="zh-CN" sz="2400">
                <a:cs typeface="Calibri" pitchFamily="34" charset="0"/>
              </a:rPr>
              <a:t>X*</a:t>
            </a:r>
            <a:endParaRPr lang="en-US" altLang="zh-CN" sz="2400"/>
          </a:p>
          <a:p>
            <a:pPr indent="97790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1-15.(2012</a:t>
            </a:r>
            <a:r>
              <a:rPr lang="zh-CN" altLang="en-US" sz="2400">
                <a:cs typeface="Calibri" pitchFamily="34" charset="0"/>
              </a:rPr>
              <a:t>年广州）甲、乙是两种粒子的结构示意图，下列说法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 sz="2400">
                <a:cs typeface="Calibri" pitchFamily="34" charset="0"/>
              </a:rPr>
              <a:t>的是</a:t>
            </a:r>
            <a:endParaRPr lang="zh-CN" altLang="en-US" sz="2400"/>
          </a:p>
          <a:p>
            <a:pPr indent="977900" eaLnBrk="0" hangingPunct="0">
              <a:lnSpc>
                <a:spcPct val="140000"/>
              </a:lnSpc>
            </a:pPr>
            <a:endParaRPr lang="zh-CN" altLang="en-US" sz="2400"/>
          </a:p>
        </p:txBody>
      </p:sp>
      <p:sp>
        <p:nvSpPr>
          <p:cNvPr id="32777" name="Rectangle 10"/>
          <p:cNvSpPr>
            <a:spLocks noChangeArrowheads="1"/>
          </p:cNvSpPr>
          <p:nvPr/>
        </p:nvSpPr>
        <p:spPr bwMode="auto">
          <a:xfrm>
            <a:off x="477838" y="5373688"/>
            <a:ext cx="78105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66700"/>
            <a:r>
              <a:rPr lang="zh-CN" altLang="en-US" sz="1000">
                <a:cs typeface="Calibri" pitchFamily="34" charset="0"/>
              </a:rPr>
              <a:t> </a:t>
            </a:r>
            <a:endParaRPr lang="zh-CN" altLang="en-US" sz="1100"/>
          </a:p>
          <a:p>
            <a:pPr indent="26670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A.</a:t>
            </a:r>
            <a:r>
              <a:rPr lang="zh-CN" altLang="en-US" sz="2400">
                <a:cs typeface="Calibri" pitchFamily="34" charset="0"/>
              </a:rPr>
              <a:t>甲是阳离子        </a:t>
            </a:r>
            <a:r>
              <a:rPr lang="en-US" altLang="zh-CN" sz="2400">
                <a:cs typeface="Calibri" pitchFamily="34" charset="0"/>
              </a:rPr>
              <a:t>B.</a:t>
            </a:r>
            <a:r>
              <a:rPr lang="zh-CN" altLang="en-US" sz="2400">
                <a:cs typeface="Calibri" pitchFamily="34" charset="0"/>
              </a:rPr>
              <a:t>乙是阴离子     </a:t>
            </a:r>
          </a:p>
          <a:p>
            <a:pPr indent="26670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C.</a:t>
            </a:r>
            <a:r>
              <a:rPr lang="zh-CN" altLang="en-US" sz="2400">
                <a:cs typeface="Calibri" pitchFamily="34" charset="0"/>
              </a:rPr>
              <a:t>甲、乙属于不同种元素    </a:t>
            </a:r>
            <a:r>
              <a:rPr lang="en-US" altLang="zh-CN" sz="2400">
                <a:cs typeface="Calibri" pitchFamily="34" charset="0"/>
              </a:rPr>
              <a:t>D.</a:t>
            </a:r>
            <a:r>
              <a:rPr lang="zh-CN" altLang="en-US" sz="2400">
                <a:cs typeface="Calibri" pitchFamily="34" charset="0"/>
              </a:rPr>
              <a:t>甲、乙都属于金属元素</a:t>
            </a:r>
            <a:endParaRPr lang="zh-CN" altLang="en-US" sz="2400"/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5591175" y="620713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B</a:t>
            </a: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10991850" y="2133600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B</a:t>
            </a:r>
          </a:p>
        </p:txBody>
      </p:sp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11207750" y="4868863"/>
            <a:ext cx="3905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9" grpId="0" animBg="1"/>
      <p:bldP spid="32780" grpId="0" animBg="1"/>
      <p:bldP spid="3278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文本框 2"/>
          <p:cNvSpPr txBox="1">
            <a:spLocks noChangeArrowheads="1"/>
          </p:cNvSpPr>
          <p:nvPr/>
        </p:nvSpPr>
        <p:spPr bwMode="auto">
          <a:xfrm>
            <a:off x="4078288" y="436562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800">
                <a:latin typeface="Calibri" pitchFamily="34" charset="0"/>
                <a:cs typeface="Calibri" pitchFamily="34" charset="0"/>
              </a:rPr>
              <a:t>紫外线</a:t>
            </a:r>
            <a:endParaRPr lang="zh-CN" altLang="en-US" sz="1800"/>
          </a:p>
        </p:txBody>
      </p:sp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0" y="192088"/>
            <a:ext cx="1219041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0" y="0"/>
            <a:ext cx="11614150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1-16.(2011</a:t>
            </a:r>
            <a:r>
              <a:rPr lang="zh-CN" altLang="en-US" sz="2400">
                <a:cs typeface="Calibri" pitchFamily="34" charset="0"/>
              </a:rPr>
              <a:t>年广州）右图是元素</a:t>
            </a:r>
            <a:r>
              <a:rPr lang="en-US" altLang="zh-CN" sz="2400">
                <a:cs typeface="Calibri" pitchFamily="34" charset="0"/>
              </a:rPr>
              <a:t>X</a:t>
            </a:r>
            <a:r>
              <a:rPr lang="zh-CN" altLang="en-US" sz="2400">
                <a:cs typeface="Calibri" pitchFamily="34" charset="0"/>
              </a:rPr>
              <a:t>的原子结构示意图，下列说法</a:t>
            </a:r>
            <a:r>
              <a:rPr lang="zh-CN" altLang="en-US" sz="2400">
                <a:solidFill>
                  <a:schemeClr val="hlink"/>
                </a:solidFill>
                <a:cs typeface="Calibri" pitchFamily="34" charset="0"/>
              </a:rPr>
              <a:t>正确</a:t>
            </a:r>
            <a:r>
              <a:rPr lang="zh-CN" altLang="en-US" sz="2400">
                <a:cs typeface="Calibri" pitchFamily="34" charset="0"/>
              </a:rPr>
              <a:t>的是</a:t>
            </a:r>
            <a:endParaRPr lang="zh-CN" altLang="en-US" sz="2400"/>
          </a:p>
          <a:p>
            <a:pPr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A.</a:t>
            </a:r>
            <a:r>
              <a:rPr lang="zh-CN" altLang="en-US" sz="2400">
                <a:cs typeface="Calibri" pitchFamily="34" charset="0"/>
              </a:rPr>
              <a:t>该原子的核外电子数为</a:t>
            </a:r>
            <a:r>
              <a:rPr lang="en-US" altLang="zh-CN" sz="2400">
                <a:cs typeface="Calibri" pitchFamily="34" charset="0"/>
              </a:rPr>
              <a:t>12      B.</a:t>
            </a:r>
            <a:r>
              <a:rPr lang="zh-CN" altLang="en-US" sz="2400">
                <a:cs typeface="Calibri" pitchFamily="34" charset="0"/>
              </a:rPr>
              <a:t>该原子最外电子层达到了稳定结构</a:t>
            </a:r>
            <a:endParaRPr lang="zh-CN" altLang="en-US" sz="2400"/>
          </a:p>
          <a:p>
            <a:pPr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C.X</a:t>
            </a:r>
            <a:r>
              <a:rPr lang="zh-CN" altLang="en-US" sz="2400">
                <a:cs typeface="Calibri" pitchFamily="34" charset="0"/>
              </a:rPr>
              <a:t>属于非金属元素             </a:t>
            </a:r>
            <a:r>
              <a:rPr lang="en-US" altLang="zh-CN" sz="2400">
                <a:cs typeface="Calibri" pitchFamily="34" charset="0"/>
              </a:rPr>
              <a:t>D.X</a:t>
            </a:r>
            <a:r>
              <a:rPr lang="zh-CN" altLang="en-US" sz="2400">
                <a:cs typeface="Calibri" pitchFamily="34" charset="0"/>
              </a:rPr>
              <a:t>与</a:t>
            </a:r>
            <a:r>
              <a:rPr lang="en-US" altLang="zh-CN" sz="2400">
                <a:cs typeface="Calibri" pitchFamily="34" charset="0"/>
              </a:rPr>
              <a:t>CI</a:t>
            </a:r>
            <a:r>
              <a:rPr lang="zh-CN" altLang="en-US" sz="2400">
                <a:cs typeface="Calibri" pitchFamily="34" charset="0"/>
              </a:rPr>
              <a:t>形成的化合物为</a:t>
            </a:r>
            <a:r>
              <a:rPr lang="en-US" altLang="zh-CN" sz="2400">
                <a:cs typeface="Calibri" pitchFamily="34" charset="0"/>
              </a:rPr>
              <a:t>XCI</a:t>
            </a:r>
            <a:endParaRPr lang="en-US" altLang="zh-CN" sz="2400"/>
          </a:p>
          <a:p>
            <a:pPr eaLnBrk="0" hangingPunct="0">
              <a:lnSpc>
                <a:spcPct val="140000"/>
              </a:lnSpc>
            </a:pPr>
            <a:endParaRPr lang="en-US" altLang="zh-CN" sz="2400">
              <a:cs typeface="Calibri" pitchFamily="34" charset="0"/>
            </a:endParaRPr>
          </a:p>
          <a:p>
            <a:pPr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1-17.(2019</a:t>
            </a:r>
            <a:r>
              <a:rPr lang="zh-CN" altLang="en-US" sz="2400">
                <a:cs typeface="Calibri" pitchFamily="34" charset="0"/>
              </a:rPr>
              <a:t>年广州）地球大气中存在氧气（</a:t>
            </a:r>
            <a:r>
              <a:rPr lang="en-US" altLang="zh-CN" sz="2400"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sz="2400" baseline="-30000">
                <a:cs typeface="Calibri" pitchFamily="34" charset="0"/>
              </a:rPr>
              <a:t>2</a:t>
            </a:r>
            <a:r>
              <a:rPr lang="en-US" altLang="zh-CN" sz="2400">
                <a:cs typeface="Calibri" pitchFamily="34" charset="0"/>
              </a:rPr>
              <a:t>)</a:t>
            </a:r>
            <a:r>
              <a:rPr lang="zh-CN" altLang="en-US" sz="2400">
                <a:cs typeface="Calibri" pitchFamily="34" charset="0"/>
              </a:rPr>
              <a:t>和臭氧（</a:t>
            </a:r>
            <a:r>
              <a:rPr lang="en-US" altLang="zh-CN" sz="2400">
                <a:latin typeface="Calibri" pitchFamily="34" charset="0"/>
                <a:cs typeface="Calibri" pitchFamily="34" charset="0"/>
              </a:rPr>
              <a:t>0</a:t>
            </a:r>
            <a:r>
              <a:rPr lang="en-US" altLang="zh-CN" sz="2400" baseline="-30000">
                <a:cs typeface="Calibri" pitchFamily="34" charset="0"/>
              </a:rPr>
              <a:t>3</a:t>
            </a:r>
            <a:r>
              <a:rPr lang="en-US" altLang="zh-CN" sz="2400">
                <a:cs typeface="Calibri" pitchFamily="34" charset="0"/>
              </a:rPr>
              <a:t>)</a:t>
            </a:r>
            <a:r>
              <a:rPr lang="zh-CN" altLang="en-US" sz="2400">
                <a:cs typeface="Calibri" pitchFamily="34" charset="0"/>
              </a:rPr>
              <a:t>两种含氧元索的单质，</a:t>
            </a:r>
          </a:p>
          <a:p>
            <a:pPr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其中臭氧主要存在于</a:t>
            </a:r>
            <a:r>
              <a:rPr lang="en-US" altLang="zh-CN" sz="2400">
                <a:cs typeface="Calibri" pitchFamily="34" charset="0"/>
              </a:rPr>
              <a:t>15000~30000</a:t>
            </a:r>
            <a:r>
              <a:rPr lang="zh-CN" altLang="en-US" sz="2400">
                <a:cs typeface="Calibri" pitchFamily="34" charset="0"/>
              </a:rPr>
              <a:t>米的高空，能减弱高能量紫外线对地球表面的辐射。</a:t>
            </a:r>
            <a:endParaRPr lang="zh-CN" altLang="en-US" sz="2400"/>
          </a:p>
          <a:p>
            <a:pPr eaLnBrk="0" hangingPunct="0">
              <a:lnSpc>
                <a:spcPct val="140000"/>
              </a:lnSpc>
            </a:pPr>
            <a:endParaRPr lang="zh-CN" altLang="en-US" sz="2400"/>
          </a:p>
        </p:txBody>
      </p:sp>
      <p:sp>
        <p:nvSpPr>
          <p:cNvPr id="33796" name="Rectangle 6"/>
          <p:cNvSpPr>
            <a:spLocks noChangeArrowheads="1"/>
          </p:cNvSpPr>
          <p:nvPr/>
        </p:nvSpPr>
        <p:spPr bwMode="auto">
          <a:xfrm>
            <a:off x="0" y="3141663"/>
            <a:ext cx="12357100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endParaRPr lang="zh-CN" altLang="en-US" sz="2400"/>
          </a:p>
          <a:p>
            <a:pPr eaLnBrk="0" hangingPunct="0">
              <a:lnSpc>
                <a:spcPct val="180000"/>
              </a:lnSpc>
            </a:pPr>
            <a:r>
              <a:rPr lang="zh-CN" altLang="en-US" sz="2400"/>
              <a:t>（</a:t>
            </a:r>
            <a:r>
              <a:rPr lang="en-US" altLang="zh-CN" sz="2400"/>
              <a:t>1)0</a:t>
            </a:r>
            <a:r>
              <a:rPr lang="en-US" altLang="zh-CN" sz="2400" baseline="-30000"/>
              <a:t>3</a:t>
            </a:r>
            <a:r>
              <a:rPr lang="zh-CN" altLang="en-US" sz="2400"/>
              <a:t>表示一个</a:t>
            </a:r>
            <a:r>
              <a:rPr lang="en-US" altLang="zh-CN" sz="2400"/>
              <a:t>________</a:t>
            </a:r>
            <a:r>
              <a:rPr lang="zh-CN" altLang="en-US" sz="2400"/>
              <a:t>（填</a:t>
            </a:r>
            <a:r>
              <a:rPr lang="zh-CN" altLang="en-US" sz="2400">
                <a:latin typeface="Calibri" pitchFamily="34" charset="0"/>
              </a:rPr>
              <a:t>“</a:t>
            </a:r>
            <a:r>
              <a:rPr lang="zh-CN" altLang="en-US" sz="2400"/>
              <a:t>原子</a:t>
            </a:r>
            <a:r>
              <a:rPr lang="zh-CN" altLang="en-US" sz="2400">
                <a:latin typeface="Calibri" pitchFamily="34" charset="0"/>
              </a:rPr>
              <a:t>”“</a:t>
            </a:r>
            <a:r>
              <a:rPr lang="zh-CN" altLang="en-US" sz="2400"/>
              <a:t>分子</a:t>
            </a:r>
            <a:r>
              <a:rPr lang="zh-CN" altLang="en-US" sz="2400">
                <a:latin typeface="Calibri" pitchFamily="34" charset="0"/>
              </a:rPr>
              <a:t>”</a:t>
            </a:r>
            <a:r>
              <a:rPr lang="zh-CN" altLang="en-US" sz="2400"/>
              <a:t>或</a:t>
            </a:r>
            <a:r>
              <a:rPr lang="zh-CN" altLang="en-US" sz="2400">
                <a:latin typeface="Calibri" pitchFamily="34" charset="0"/>
              </a:rPr>
              <a:t>“</a:t>
            </a:r>
            <a:r>
              <a:rPr lang="zh-CN" altLang="en-US" sz="2400"/>
              <a:t>离子</a:t>
            </a:r>
            <a:r>
              <a:rPr lang="zh-CN" altLang="en-US" sz="2400">
                <a:latin typeface="Calibri" pitchFamily="34" charset="0"/>
              </a:rPr>
              <a:t>”</a:t>
            </a:r>
            <a:r>
              <a:rPr lang="zh-CN" altLang="en-US" sz="2400"/>
              <a:t>）。</a:t>
            </a:r>
          </a:p>
          <a:p>
            <a:pPr eaLnBrk="0" hangingPunct="0">
              <a:lnSpc>
                <a:spcPct val="18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2)</a:t>
            </a:r>
            <a:r>
              <a:rPr lang="zh-CN" altLang="en-US" sz="2400">
                <a:cs typeface="Calibri" pitchFamily="34" charset="0"/>
              </a:rPr>
              <a:t>高空中可发生转化：</a:t>
            </a:r>
            <a:r>
              <a:rPr lang="en-US" altLang="zh-CN" sz="2400">
                <a:cs typeface="Calibri" pitchFamily="34" charset="0"/>
              </a:rPr>
              <a:t>20</a:t>
            </a:r>
            <a:r>
              <a:rPr lang="en-US" altLang="zh-CN" sz="2400" baseline="-30000">
                <a:cs typeface="Calibri" pitchFamily="34" charset="0"/>
              </a:rPr>
              <a:t>3</a:t>
            </a:r>
            <a:r>
              <a:rPr lang="en-US" altLang="zh-CN" sz="2400">
                <a:cs typeface="Calibri" pitchFamily="34" charset="0"/>
              </a:rPr>
              <a:t> ======== 30</a:t>
            </a:r>
            <a:r>
              <a:rPr lang="en-US" altLang="zh-CN" sz="2400" baseline="-30000">
                <a:cs typeface="Calibri" pitchFamily="34" charset="0"/>
              </a:rPr>
              <a:t>2</a:t>
            </a:r>
            <a:r>
              <a:rPr lang="en-US" altLang="zh-CN" sz="2400">
                <a:latin typeface="Calibri" pitchFamily="34" charset="0"/>
                <a:cs typeface="Calibri" pitchFamily="34" charset="0"/>
              </a:rPr>
              <a:t>,</a:t>
            </a:r>
            <a:r>
              <a:rPr lang="zh-CN" altLang="en-US" sz="2400">
                <a:cs typeface="Calibri" pitchFamily="34" charset="0"/>
              </a:rPr>
              <a:t>该变化属于</a:t>
            </a:r>
            <a:r>
              <a:rPr lang="en-US" altLang="zh-CN" sz="2400">
                <a:cs typeface="Calibri" pitchFamily="34" charset="0"/>
              </a:rPr>
              <a:t>______</a:t>
            </a:r>
            <a:r>
              <a:rPr lang="zh-CN" altLang="en-US" sz="2400">
                <a:cs typeface="Calibri" pitchFamily="34" charset="0"/>
              </a:rPr>
              <a:t>（填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r>
              <a:rPr lang="zh-CN" altLang="en-US" sz="2400">
                <a:cs typeface="Calibri" pitchFamily="34" charset="0"/>
              </a:rPr>
              <a:t>物理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或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r>
              <a:rPr lang="zh-CN" altLang="en-US" sz="2400">
                <a:cs typeface="Calibri" pitchFamily="34" charset="0"/>
              </a:rPr>
              <a:t>化学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）变化。</a:t>
            </a:r>
            <a:endParaRPr lang="zh-CN" altLang="en-US" sz="2400"/>
          </a:p>
          <a:p>
            <a:pPr eaLnBrk="0" hangingPunct="0">
              <a:lnSpc>
                <a:spcPct val="18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3)</a:t>
            </a:r>
            <a:r>
              <a:rPr lang="zh-CN" altLang="en-US" sz="2400">
                <a:cs typeface="Calibri" pitchFamily="34" charset="0"/>
              </a:rPr>
              <a:t>镁在氧气中燃烧的化学方程式是</a:t>
            </a:r>
            <a:r>
              <a:rPr lang="en-US" altLang="zh-CN" sz="2400">
                <a:cs typeface="Calibri" pitchFamily="34" charset="0"/>
              </a:rPr>
              <a:t>______________________________</a:t>
            </a:r>
            <a:r>
              <a:rPr lang="zh-CN" altLang="en-US" sz="2400">
                <a:cs typeface="Calibri" pitchFamily="34" charset="0"/>
              </a:rPr>
              <a:t>。</a:t>
            </a:r>
            <a:endParaRPr lang="zh-CN" altLang="en-US" sz="2400"/>
          </a:p>
        </p:txBody>
      </p:sp>
      <p:pic>
        <p:nvPicPr>
          <p:cNvPr id="33797" name="图片 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12350" y="765175"/>
            <a:ext cx="1778000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9839325" y="0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2495550" y="3716338"/>
            <a:ext cx="9239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分子</a:t>
            </a: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7607300" y="4221163"/>
            <a:ext cx="9239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化学</a:t>
            </a:r>
          </a:p>
        </p:txBody>
      </p:sp>
      <p:pic>
        <p:nvPicPr>
          <p:cNvPr id="33803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9375" y="4941888"/>
            <a:ext cx="35147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9" grpId="0" animBg="1"/>
      <p:bldP spid="33800" grpId="0" animBg="1"/>
      <p:bldP spid="3380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ChangeArrowheads="1"/>
          </p:cNvSpPr>
          <p:nvPr/>
        </p:nvSpPr>
        <p:spPr bwMode="auto">
          <a:xfrm>
            <a:off x="0" y="0"/>
            <a:ext cx="11728450" cy="673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66700">
              <a:lnSpc>
                <a:spcPct val="130000"/>
              </a:lnSpc>
            </a:pPr>
            <a:r>
              <a:rPr lang="en-US" altLang="zh-CN" sz="2400"/>
              <a:t>1-18.(2018</a:t>
            </a:r>
            <a:r>
              <a:rPr lang="zh-CN" altLang="en-US" sz="2400"/>
              <a:t>年广州）从微观的角度回答下列问题。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（</a:t>
            </a:r>
            <a:r>
              <a:rPr lang="en-US" altLang="zh-CN" sz="2400"/>
              <a:t>1)C70</a:t>
            </a:r>
            <a:r>
              <a:rPr lang="zh-CN" altLang="en-US" sz="2400"/>
              <a:t>表示一个</a:t>
            </a:r>
            <a:r>
              <a:rPr lang="en-US" altLang="zh-CN" sz="2400"/>
              <a:t>______</a:t>
            </a:r>
            <a:r>
              <a:rPr lang="zh-CN" altLang="en-US" sz="2400"/>
              <a:t>（填“分子”“原子”或“离子”）。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（</a:t>
            </a:r>
            <a:r>
              <a:rPr lang="en-US" altLang="zh-CN" sz="2400"/>
              <a:t>2)</a:t>
            </a:r>
            <a:r>
              <a:rPr lang="zh-CN" altLang="en-US" sz="2400"/>
              <a:t>一定条件下，</a:t>
            </a:r>
            <a:r>
              <a:rPr lang="en-US" altLang="zh-CN" sz="2400"/>
              <a:t>6000L</a:t>
            </a:r>
            <a:r>
              <a:rPr lang="zh-CN" altLang="en-US" sz="2400"/>
              <a:t>氧气可装人容积为</a:t>
            </a:r>
            <a:r>
              <a:rPr lang="en-US" altLang="zh-CN" sz="2400"/>
              <a:t>40L</a:t>
            </a:r>
            <a:r>
              <a:rPr lang="zh-CN" altLang="en-US" sz="2400"/>
              <a:t>的钢瓶中，从微观角度分析，原因是：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条件改变时，</a:t>
            </a:r>
            <a:r>
              <a:rPr lang="en-US" altLang="zh-CN" sz="2400"/>
              <a:t>______________________________</a:t>
            </a:r>
            <a:r>
              <a:rPr lang="zh-CN" altLang="en-US" sz="2400"/>
              <a:t>。</a:t>
            </a:r>
          </a:p>
          <a:p>
            <a:pPr indent="266700">
              <a:lnSpc>
                <a:spcPct val="130000"/>
              </a:lnSpc>
            </a:pPr>
            <a:r>
              <a:rPr lang="en-US" altLang="zh-CN" sz="2400"/>
              <a:t>1-19.(2015</a:t>
            </a:r>
            <a:r>
              <a:rPr lang="zh-CN" altLang="en-US" sz="2400"/>
              <a:t>年广州）化学是在原子、分子的水平上研究物质及其变化规律。请回答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下列关于水与过氧化氢（</a:t>
            </a:r>
            <a:r>
              <a:rPr lang="en-US" altLang="zh-CN" sz="2400">
                <a:solidFill>
                  <a:srgbClr val="000000"/>
                </a:solidFill>
                <a:cs typeface="Times New Roman" pitchFamily="18" charset="0"/>
              </a:rPr>
              <a:t>H</a:t>
            </a:r>
            <a:r>
              <a:rPr lang="en-US" altLang="zh-CN" sz="2400" baseline="-3000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en-US" altLang="zh-CN" sz="2400">
                <a:solidFill>
                  <a:srgbClr val="000000"/>
                </a:solidFill>
                <a:cs typeface="Times New Roman" pitchFamily="18" charset="0"/>
              </a:rPr>
              <a:t>0</a:t>
            </a:r>
            <a:r>
              <a:rPr lang="en-US" altLang="zh-CN" sz="2400" baseline="-3000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en-US" altLang="zh-CN" sz="2400"/>
              <a:t> )</a:t>
            </a:r>
            <a:r>
              <a:rPr lang="zh-CN" altLang="en-US" sz="2400"/>
              <a:t>的问题：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（</a:t>
            </a:r>
            <a:r>
              <a:rPr lang="en-US" altLang="zh-CN" sz="2400"/>
              <a:t>1) </a:t>
            </a:r>
            <a:r>
              <a:rPr lang="en-US" altLang="zh-CN" sz="2400">
                <a:solidFill>
                  <a:srgbClr val="000000"/>
                </a:solidFill>
                <a:cs typeface="Times New Roman" pitchFamily="18" charset="0"/>
              </a:rPr>
              <a:t>H</a:t>
            </a:r>
            <a:r>
              <a:rPr lang="en-US" altLang="zh-CN" sz="2400" baseline="-3000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en-US" altLang="zh-CN" sz="2400">
                <a:solidFill>
                  <a:srgbClr val="000000"/>
                </a:solidFill>
                <a:cs typeface="Times New Roman" pitchFamily="18" charset="0"/>
              </a:rPr>
              <a:t>0</a:t>
            </a:r>
            <a:r>
              <a:rPr lang="en-US" altLang="zh-CN" sz="2400" baseline="-3000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zh-CN" altLang="en-US" sz="2400"/>
              <a:t>中氧元素的化合价为</a:t>
            </a:r>
            <a:r>
              <a:rPr lang="en-US" altLang="zh-CN" sz="2400"/>
              <a:t>______</a:t>
            </a:r>
            <a:r>
              <a:rPr lang="zh-CN" altLang="en-US" sz="2400"/>
              <a:t>。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（</a:t>
            </a:r>
            <a:r>
              <a:rPr lang="en-US" altLang="zh-CN" sz="2400"/>
              <a:t>2)1</a:t>
            </a:r>
            <a:r>
              <a:rPr lang="zh-CN" altLang="en-US" sz="2400"/>
              <a:t>个过氧化氢分子中含有</a:t>
            </a:r>
            <a:r>
              <a:rPr lang="en-US" altLang="zh-CN" sz="2400"/>
              <a:t>______</a:t>
            </a:r>
            <a:r>
              <a:rPr lang="zh-CN" altLang="en-US" sz="2400"/>
              <a:t>个</a:t>
            </a:r>
            <a:r>
              <a:rPr lang="en-US" altLang="zh-CN" sz="2400"/>
              <a:t>H</a:t>
            </a:r>
            <a:r>
              <a:rPr lang="zh-CN" altLang="en-US" sz="2400"/>
              <a:t>，</a:t>
            </a:r>
            <a:r>
              <a:rPr lang="en-US" altLang="zh-CN" sz="2400"/>
              <a:t>______</a:t>
            </a:r>
            <a:r>
              <a:rPr lang="zh-CN" altLang="en-US" sz="2400"/>
              <a:t>个</a:t>
            </a:r>
            <a:r>
              <a:rPr lang="en-US" altLang="zh-CN" sz="2400"/>
              <a:t>0</a:t>
            </a:r>
            <a:r>
              <a:rPr lang="zh-CN" altLang="en-US" sz="2400"/>
              <a:t>。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（</a:t>
            </a:r>
            <a:r>
              <a:rPr lang="en-US" altLang="zh-CN" sz="2400"/>
              <a:t>3)</a:t>
            </a:r>
            <a:r>
              <a:rPr lang="zh-CN" altLang="en-US" sz="2400"/>
              <a:t>写出下列反应的化学方程式：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①水通电后分解：</a:t>
            </a:r>
            <a:r>
              <a:rPr lang="en-US" altLang="zh-CN" sz="2400"/>
              <a:t>_______________</a:t>
            </a:r>
            <a:r>
              <a:rPr lang="zh-CN" altLang="en-US" sz="2400"/>
              <a:t>。    ②过氧化氢分解：</a:t>
            </a:r>
            <a:r>
              <a:rPr lang="en-US" altLang="zh-CN" sz="2400"/>
              <a:t>_______________</a:t>
            </a:r>
            <a:r>
              <a:rPr lang="zh-CN" altLang="en-US" sz="2400"/>
              <a:t>。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（</a:t>
            </a:r>
            <a:r>
              <a:rPr lang="en-US" altLang="zh-CN" sz="2400"/>
              <a:t>4)</a:t>
            </a:r>
            <a:r>
              <a:rPr lang="zh-CN" altLang="en-US" sz="2400"/>
              <a:t>下列关于它们的说法正确的是＿＿（填编号）。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①水、过氧化氢组成元素相同，化学性质也相同    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②过氧化氢溶于水得到的物质仍然属于纯净物</a:t>
            </a:r>
          </a:p>
          <a:p>
            <a:pPr indent="266700">
              <a:lnSpc>
                <a:spcPct val="130000"/>
              </a:lnSpc>
            </a:pPr>
            <a:r>
              <a:rPr lang="zh-CN" altLang="en-US" sz="2400"/>
              <a:t>③水是生物体内重要的组成物质             ④硬水可以使肥皂水产生更多的泡沫</a:t>
            </a: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2927350" y="476250"/>
            <a:ext cx="1150938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分子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278063" y="1412875"/>
            <a:ext cx="367347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氧分子的间隔变小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4511675" y="2852738"/>
            <a:ext cx="792163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-1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4222750" y="3429000"/>
            <a:ext cx="647700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2</a:t>
            </a: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6096000" y="3357563"/>
            <a:ext cx="647700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2</a:t>
            </a: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5086350" y="4797425"/>
            <a:ext cx="5683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③</a:t>
            </a:r>
            <a:endParaRPr lang="en-US" altLang="zh-CN">
              <a:solidFill>
                <a:schemeClr val="hlink"/>
              </a:solidFill>
            </a:endParaRPr>
          </a:p>
        </p:txBody>
      </p:sp>
      <p:pic>
        <p:nvPicPr>
          <p:cNvPr id="34829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28025" y="4149725"/>
            <a:ext cx="3581400" cy="571500"/>
          </a:xfrm>
          <a:prstGeom prst="rect">
            <a:avLst/>
          </a:prstGeom>
          <a:noFill/>
        </p:spPr>
      </p:pic>
      <p:pic>
        <p:nvPicPr>
          <p:cNvPr id="34830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1450" y="4221163"/>
            <a:ext cx="3209925" cy="647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/>
      <p:bldP spid="34820" grpId="0" animBg="1"/>
      <p:bldP spid="34821" grpId="0" animBg="1"/>
      <p:bldP spid="34822" grpId="0" animBg="1"/>
      <p:bldP spid="34823" grpId="0" animBg="1"/>
      <p:bldP spid="348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图片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3" y="2781300"/>
            <a:ext cx="4392612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图片 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59825" y="4941888"/>
            <a:ext cx="2854325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0" y="1196975"/>
            <a:ext cx="1219041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261938" y="0"/>
            <a:ext cx="898048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1-20.</a:t>
            </a:r>
            <a:r>
              <a:rPr lang="zh-CN" altLang="en-US" sz="2400">
                <a:cs typeface="Calibri" pitchFamily="34" charset="0"/>
              </a:rPr>
              <a:t>高纯硅是制造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r>
              <a:rPr lang="zh-CN" altLang="en-US" sz="2400">
                <a:cs typeface="Calibri" pitchFamily="34" charset="0"/>
              </a:rPr>
              <a:t>芯片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的重要材料。根据信息回答下列问题。</a:t>
            </a:r>
            <a:endParaRPr lang="zh-CN" altLang="en-US" sz="2400"/>
          </a:p>
          <a:p>
            <a:pPr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1)</a:t>
            </a:r>
            <a:r>
              <a:rPr lang="zh-CN" altLang="en-US" sz="2400">
                <a:cs typeface="Calibri" pitchFamily="34" charset="0"/>
              </a:rPr>
              <a:t>硅原子的相对原子质量是</a:t>
            </a:r>
            <a:r>
              <a:rPr lang="en-US" altLang="zh-CN" sz="2400">
                <a:cs typeface="Calibri" pitchFamily="34" charset="0"/>
              </a:rPr>
              <a:t>________</a:t>
            </a:r>
            <a:r>
              <a:rPr lang="zh-CN" altLang="en-US" sz="2400">
                <a:cs typeface="Calibri" pitchFamily="34" charset="0"/>
              </a:rPr>
              <a:t>。</a:t>
            </a:r>
            <a:endParaRPr lang="zh-CN" altLang="en-US" sz="2400"/>
          </a:p>
          <a:p>
            <a:pPr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2)</a:t>
            </a:r>
            <a:r>
              <a:rPr lang="zh-CN" altLang="en-US" sz="2400">
                <a:cs typeface="Calibri" pitchFamily="34" charset="0"/>
              </a:rPr>
              <a:t>硅原子的最外层电子数</a:t>
            </a:r>
            <a:r>
              <a:rPr lang="en-US" altLang="zh-CN" sz="2400">
                <a:cs typeface="Calibri" pitchFamily="34" charset="0"/>
              </a:rPr>
              <a:t>n=________</a:t>
            </a:r>
            <a:r>
              <a:rPr lang="zh-CN" altLang="en-US" sz="2400">
                <a:cs typeface="Calibri" pitchFamily="34" charset="0"/>
              </a:rPr>
              <a:t>。</a:t>
            </a:r>
            <a:endParaRPr lang="zh-CN" altLang="en-US" sz="2400"/>
          </a:p>
          <a:p>
            <a:pPr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3)</a:t>
            </a:r>
            <a:r>
              <a:rPr lang="zh-CN" altLang="en-US" sz="2400">
                <a:cs typeface="Calibri" pitchFamily="34" charset="0"/>
              </a:rPr>
              <a:t>沙子的主要成分是</a:t>
            </a:r>
            <a:r>
              <a:rPr lang="en-US" altLang="zh-CN" sz="2400">
                <a:cs typeface="Calibri" pitchFamily="34" charset="0"/>
              </a:rPr>
              <a:t>SiO</a:t>
            </a:r>
            <a:r>
              <a:rPr lang="en-US" altLang="zh-CN" sz="2400" baseline="-30000">
                <a:cs typeface="Calibri" pitchFamily="34" charset="0"/>
              </a:rPr>
              <a:t>2</a:t>
            </a:r>
            <a:r>
              <a:rPr lang="zh-CN" altLang="en-US" sz="2400">
                <a:cs typeface="Calibri" pitchFamily="34" charset="0"/>
              </a:rPr>
              <a:t>，</a:t>
            </a:r>
            <a:r>
              <a:rPr lang="en-US" altLang="zh-CN" sz="2400">
                <a:cs typeface="Calibri" pitchFamily="34" charset="0"/>
              </a:rPr>
              <a:t>SiO</a:t>
            </a:r>
            <a:r>
              <a:rPr lang="en-US" altLang="zh-CN" sz="2400" baseline="-30000">
                <a:cs typeface="Calibri" pitchFamily="34" charset="0"/>
              </a:rPr>
              <a:t>2</a:t>
            </a:r>
            <a:r>
              <a:rPr lang="zh-CN" altLang="en-US" sz="2400">
                <a:cs typeface="Calibri" pitchFamily="34" charset="0"/>
              </a:rPr>
              <a:t>中硅元素的化合价为</a:t>
            </a:r>
            <a:r>
              <a:rPr lang="en-US" altLang="zh-CN" sz="2400">
                <a:cs typeface="Calibri" pitchFamily="34" charset="0"/>
              </a:rPr>
              <a:t>______</a:t>
            </a:r>
            <a:r>
              <a:rPr lang="zh-CN" altLang="en-US" sz="2400">
                <a:cs typeface="Calibri" pitchFamily="34" charset="0"/>
              </a:rPr>
              <a:t>价。</a:t>
            </a:r>
            <a:endParaRPr lang="zh-CN" altLang="en-US" sz="2400"/>
          </a:p>
          <a:p>
            <a:pPr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1-21.</a:t>
            </a:r>
            <a:r>
              <a:rPr lang="zh-CN" altLang="en-US" sz="2400">
                <a:cs typeface="Calibri" pitchFamily="34" charset="0"/>
              </a:rPr>
              <a:t>根据原子结构的知识和下图的信息填空。</a:t>
            </a:r>
            <a:endParaRPr lang="zh-CN" altLang="en-US" sz="2400"/>
          </a:p>
          <a:p>
            <a:pPr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   </a:t>
            </a:r>
            <a:endParaRPr lang="zh-CN" altLang="en-US" sz="2400"/>
          </a:p>
        </p:txBody>
      </p:sp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190500" y="3965575"/>
            <a:ext cx="11839575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1)</a:t>
            </a:r>
            <a:r>
              <a:rPr lang="zh-CN" altLang="en-US" sz="2400">
                <a:cs typeface="Calibri" pitchFamily="34" charset="0"/>
              </a:rPr>
              <a:t>甲图中①代表的元素符号是</a:t>
            </a:r>
            <a:r>
              <a:rPr lang="en-US" altLang="zh-CN" sz="2400">
                <a:cs typeface="Calibri" pitchFamily="34" charset="0"/>
              </a:rPr>
              <a:t>_______</a:t>
            </a:r>
            <a:r>
              <a:rPr lang="zh-CN" altLang="en-US" sz="2400">
                <a:cs typeface="Calibri" pitchFamily="34" charset="0"/>
              </a:rPr>
              <a:t>，乙图中所示元素原子的核电荷数是</a:t>
            </a:r>
            <a:r>
              <a:rPr lang="en-US" altLang="zh-CN" sz="2400">
                <a:cs typeface="Calibri" pitchFamily="34" charset="0"/>
              </a:rPr>
              <a:t>_______</a:t>
            </a:r>
            <a:r>
              <a:rPr lang="zh-CN" altLang="en-US" sz="2400">
                <a:cs typeface="Calibri" pitchFamily="34" charset="0"/>
              </a:rPr>
              <a:t>，</a:t>
            </a:r>
          </a:p>
          <a:p>
            <a:pPr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丙图所示粒子属于</a:t>
            </a:r>
            <a:r>
              <a:rPr lang="en-US" altLang="zh-CN" sz="2400">
                <a:cs typeface="Calibri" pitchFamily="34" charset="0"/>
              </a:rPr>
              <a:t>_______</a:t>
            </a:r>
            <a:r>
              <a:rPr lang="zh-CN" altLang="en-US" sz="2400">
                <a:cs typeface="Calibri" pitchFamily="34" charset="0"/>
              </a:rPr>
              <a:t>（填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r>
              <a:rPr lang="zh-CN" altLang="en-US" sz="2400">
                <a:cs typeface="Calibri" pitchFamily="34" charset="0"/>
              </a:rPr>
              <a:t>原子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”“</a:t>
            </a:r>
            <a:r>
              <a:rPr lang="zh-CN" altLang="en-US" sz="2400">
                <a:cs typeface="Calibri" pitchFamily="34" charset="0"/>
              </a:rPr>
              <a:t>阳离子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或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r>
              <a:rPr lang="zh-CN" altLang="en-US" sz="2400">
                <a:cs typeface="Calibri" pitchFamily="34" charset="0"/>
              </a:rPr>
              <a:t>阴离子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）。</a:t>
            </a:r>
            <a:endParaRPr lang="zh-CN" altLang="en-US" sz="2400"/>
          </a:p>
          <a:p>
            <a:pPr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2)</a:t>
            </a:r>
            <a:r>
              <a:rPr lang="zh-CN" altLang="en-US" sz="2400">
                <a:cs typeface="Calibri" pitchFamily="34" charset="0"/>
              </a:rPr>
              <a:t>写出甲、乙两种元素的单质间发生反应的化学方程式：</a:t>
            </a:r>
          </a:p>
          <a:p>
            <a:pPr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___________________________________</a:t>
            </a:r>
            <a:r>
              <a:rPr lang="zh-CN" altLang="en-US" sz="2400">
                <a:cs typeface="Calibri" pitchFamily="34" charset="0"/>
              </a:rPr>
              <a:t>。</a:t>
            </a:r>
            <a:endParaRPr lang="zh-CN" altLang="en-US" sz="2400"/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4367213" y="404813"/>
            <a:ext cx="1295400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28.09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4583113" y="1052513"/>
            <a:ext cx="7207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4</a:t>
            </a: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7823200" y="1557338"/>
            <a:ext cx="863600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+4</a:t>
            </a: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4943475" y="3933825"/>
            <a:ext cx="1008063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Al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10560050" y="3933825"/>
            <a:ext cx="719138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8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2782888" y="4508500"/>
            <a:ext cx="1512887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阳离子</a:t>
            </a:r>
          </a:p>
        </p:txBody>
      </p:sp>
      <p:pic>
        <p:nvPicPr>
          <p:cNvPr id="35854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2663" y="5516563"/>
            <a:ext cx="3438525" cy="60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 animBg="1"/>
      <p:bldP spid="35848" grpId="0" animBg="1"/>
      <p:bldP spid="35849" grpId="0" animBg="1"/>
      <p:bldP spid="35850" grpId="0" animBg="1"/>
      <p:bldP spid="35851" grpId="0" animBg="1"/>
      <p:bldP spid="3585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图片 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7575" y="3644900"/>
            <a:ext cx="10795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图片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60050" y="1557338"/>
            <a:ext cx="115252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4"/>
          <p:cNvSpPr>
            <a:spLocks noChangeArrowheads="1"/>
          </p:cNvSpPr>
          <p:nvPr/>
        </p:nvSpPr>
        <p:spPr bwMode="auto">
          <a:xfrm>
            <a:off x="0" y="-234950"/>
            <a:ext cx="1219041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6868" name="Rectangle 5"/>
          <p:cNvSpPr>
            <a:spLocks noChangeArrowheads="1"/>
          </p:cNvSpPr>
          <p:nvPr/>
        </p:nvSpPr>
        <p:spPr bwMode="auto">
          <a:xfrm>
            <a:off x="0" y="188913"/>
            <a:ext cx="12522200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1-22.(1)1869</a:t>
            </a:r>
            <a:r>
              <a:rPr lang="zh-CN" altLang="en-US">
                <a:cs typeface="Calibri" pitchFamily="34" charset="0"/>
              </a:rPr>
              <a:t>年，</a:t>
            </a:r>
            <a:r>
              <a:rPr lang="en-US" altLang="zh-CN">
                <a:cs typeface="Calibri" pitchFamily="34" charset="0"/>
              </a:rPr>
              <a:t>_______</a:t>
            </a:r>
            <a:r>
              <a:rPr lang="zh-CN" altLang="en-US">
                <a:cs typeface="Calibri" pitchFamily="34" charset="0"/>
              </a:rPr>
              <a:t>（填字母）发现了元素周期律并编制出元素周期表。</a:t>
            </a:r>
            <a:endParaRPr lang="zh-CN" altLang="en-US"/>
          </a:p>
          <a:p>
            <a:pPr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</a:t>
            </a:r>
            <a:r>
              <a:rPr lang="zh-CN" altLang="en-US">
                <a:cs typeface="Calibri" pitchFamily="34" charset="0"/>
              </a:rPr>
              <a:t>张青莲        </a:t>
            </a:r>
            <a:r>
              <a:rPr lang="en-US" altLang="zh-CN">
                <a:cs typeface="Calibri" pitchFamily="34" charset="0"/>
              </a:rPr>
              <a:t>B.</a:t>
            </a:r>
            <a:r>
              <a:rPr lang="zh-CN" altLang="en-US">
                <a:cs typeface="Calibri" pitchFamily="34" charset="0"/>
              </a:rPr>
              <a:t>门捷列夫      </a:t>
            </a:r>
            <a:r>
              <a:rPr lang="en-US" altLang="zh-CN">
                <a:cs typeface="Calibri" pitchFamily="34" charset="0"/>
              </a:rPr>
              <a:t>C.</a:t>
            </a:r>
            <a:r>
              <a:rPr lang="zh-CN" altLang="en-US">
                <a:cs typeface="Calibri" pitchFamily="34" charset="0"/>
              </a:rPr>
              <a:t>拉瓦锡</a:t>
            </a:r>
            <a:endParaRPr lang="zh-CN" altLang="en-US"/>
          </a:p>
          <a:p>
            <a:pPr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2)</a:t>
            </a:r>
            <a:r>
              <a:rPr lang="zh-CN" altLang="en-US">
                <a:cs typeface="Calibri" pitchFamily="34" charset="0"/>
              </a:rPr>
              <a:t>元素周期表中氟元素的有关信息如右图所示，下列说法正确的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是</a:t>
            </a:r>
            <a:r>
              <a:rPr lang="en-US" altLang="zh-CN">
                <a:cs typeface="Calibri" pitchFamily="34" charset="0"/>
              </a:rPr>
              <a:t>_______</a:t>
            </a:r>
            <a:r>
              <a:rPr lang="zh-CN" altLang="en-US">
                <a:cs typeface="Calibri" pitchFamily="34" charset="0"/>
              </a:rPr>
              <a:t>（填字母）。</a:t>
            </a:r>
            <a:endParaRPr lang="zh-CN" altLang="en-US"/>
          </a:p>
          <a:p>
            <a:pPr eaLnBrk="0" hangingPunct="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A.</a:t>
            </a:r>
            <a:r>
              <a:rPr lang="zh-CN" altLang="en-US">
                <a:cs typeface="Calibri" pitchFamily="34" charset="0"/>
              </a:rPr>
              <a:t>氟属于金属元素      </a:t>
            </a:r>
            <a:r>
              <a:rPr lang="en-US" altLang="zh-CN">
                <a:cs typeface="Calibri" pitchFamily="34" charset="0"/>
              </a:rPr>
              <a:t>B.</a:t>
            </a:r>
            <a:r>
              <a:rPr lang="zh-CN" altLang="en-US">
                <a:cs typeface="Calibri" pitchFamily="34" charset="0"/>
              </a:rPr>
              <a:t>氟的原子序数是</a:t>
            </a:r>
            <a:r>
              <a:rPr lang="en-US" altLang="zh-CN">
                <a:cs typeface="Calibri" pitchFamily="34" charset="0"/>
              </a:rPr>
              <a:t>9   C.</a:t>
            </a:r>
            <a:r>
              <a:rPr lang="zh-CN" altLang="en-US">
                <a:cs typeface="Calibri" pitchFamily="34" charset="0"/>
              </a:rPr>
              <a:t>氟的相对原子质量是</a:t>
            </a:r>
            <a:r>
              <a:rPr lang="en-US" altLang="zh-CN">
                <a:cs typeface="Calibri" pitchFamily="34" charset="0"/>
              </a:rPr>
              <a:t>19.00g</a:t>
            </a:r>
            <a:endParaRPr lang="en-US" altLang="zh-CN"/>
          </a:p>
          <a:p>
            <a:pPr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3)</a:t>
            </a:r>
            <a:r>
              <a:rPr lang="zh-CN" altLang="en-US">
                <a:cs typeface="Calibri" pitchFamily="34" charset="0"/>
              </a:rPr>
              <a:t>氟原子结构示意图为</a:t>
            </a:r>
            <a:endParaRPr lang="zh-CN" altLang="en-US"/>
          </a:p>
        </p:txBody>
      </p:sp>
      <p:sp>
        <p:nvSpPr>
          <p:cNvPr id="36869" name="Rectangle 6"/>
          <p:cNvSpPr>
            <a:spLocks noChangeArrowheads="1"/>
          </p:cNvSpPr>
          <p:nvPr/>
        </p:nvSpPr>
        <p:spPr bwMode="auto">
          <a:xfrm>
            <a:off x="0" y="4724400"/>
            <a:ext cx="10193338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>
                <a:latin typeface="Calibri" pitchFamily="34" charset="0"/>
                <a:cs typeface="Calibri" pitchFamily="34" charset="0"/>
              </a:rPr>
              <a:t>,</a:t>
            </a:r>
            <a:r>
              <a:rPr lang="zh-CN" altLang="en-US">
                <a:cs typeface="Calibri" pitchFamily="34" charset="0"/>
              </a:rPr>
              <a:t>氟原子在化学反应中易</a:t>
            </a:r>
            <a:r>
              <a:rPr lang="en-US" altLang="zh-CN">
                <a:cs typeface="Calibri" pitchFamily="34" charset="0"/>
              </a:rPr>
              <a:t>__________</a:t>
            </a:r>
            <a:r>
              <a:rPr lang="zh-CN" altLang="en-US">
                <a:cs typeface="Calibri" pitchFamily="34" charset="0"/>
              </a:rPr>
              <a:t>（填</a:t>
            </a:r>
            <a:r>
              <a:rPr lang="zh-CN" altLang="en-US">
                <a:latin typeface="Calibri" pitchFamily="34" charset="0"/>
                <a:cs typeface="Calibri" pitchFamily="34" charset="0"/>
              </a:rPr>
              <a:t>“</a:t>
            </a:r>
            <a:r>
              <a:rPr lang="zh-CN" altLang="en-US">
                <a:cs typeface="Calibri" pitchFamily="34" charset="0"/>
              </a:rPr>
              <a:t>得到</a:t>
            </a:r>
            <a:r>
              <a:rPr lang="zh-CN" altLang="en-US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>
                <a:cs typeface="Calibri" pitchFamily="34" charset="0"/>
              </a:rPr>
              <a:t>或</a:t>
            </a:r>
            <a:r>
              <a:rPr lang="zh-CN" altLang="en-US">
                <a:latin typeface="Calibri" pitchFamily="34" charset="0"/>
                <a:cs typeface="Calibri" pitchFamily="34" charset="0"/>
              </a:rPr>
              <a:t>“</a:t>
            </a:r>
            <a:r>
              <a:rPr lang="zh-CN" altLang="en-US">
                <a:cs typeface="Calibri" pitchFamily="34" charset="0"/>
              </a:rPr>
              <a:t>失去</a:t>
            </a:r>
            <a:r>
              <a:rPr lang="zh-CN" altLang="en-US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>
                <a:cs typeface="Calibri" pitchFamily="34" charset="0"/>
              </a:rPr>
              <a:t>）电子，</a:t>
            </a:r>
            <a:endParaRPr lang="zh-CN" altLang="en-US"/>
          </a:p>
          <a:p>
            <a:pPr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由钠元素和氟元素组成的化合物氟化钠的化学式为</a:t>
            </a:r>
            <a:r>
              <a:rPr lang="en-US" altLang="zh-CN">
                <a:cs typeface="Calibri" pitchFamily="34" charset="0"/>
              </a:rPr>
              <a:t>__________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3503613" y="333375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B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838200" y="2133600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B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4078288" y="4797425"/>
            <a:ext cx="1296987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得到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8112125" y="5445125"/>
            <a:ext cx="935038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NaF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 animBg="1"/>
      <p:bldP spid="36872" grpId="0" animBg="1"/>
      <p:bldP spid="36873" grpId="0" animBg="1"/>
      <p:bldP spid="3687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图片 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300" y="5084763"/>
            <a:ext cx="2190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图片 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300" y="4292600"/>
            <a:ext cx="23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图片 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67213" y="4437063"/>
            <a:ext cx="7200900" cy="205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Rectangle 5"/>
          <p:cNvSpPr>
            <a:spLocks noChangeArrowheads="1"/>
          </p:cNvSpPr>
          <p:nvPr/>
        </p:nvSpPr>
        <p:spPr bwMode="auto">
          <a:xfrm>
            <a:off x="-241300" y="0"/>
            <a:ext cx="12541250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>
                <a:cs typeface="Calibri" pitchFamily="34" charset="0"/>
              </a:rPr>
              <a:t>1-23.</a:t>
            </a:r>
            <a:r>
              <a:rPr lang="zh-CN" altLang="en-US">
                <a:cs typeface="Calibri" pitchFamily="34" charset="0"/>
              </a:rPr>
              <a:t>物质是由分子、原子、离子等微观粒子构成的。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1)</a:t>
            </a:r>
            <a:r>
              <a:rPr lang="zh-CN" altLang="en-US">
                <a:cs typeface="Calibri" pitchFamily="34" charset="0"/>
              </a:rPr>
              <a:t>氯气、铁和氯化钠三种物质中，由分子构成的是</a:t>
            </a:r>
            <a:r>
              <a:rPr lang="en-US" altLang="zh-CN">
                <a:cs typeface="Calibri" pitchFamily="34" charset="0"/>
              </a:rPr>
              <a:t>________</a:t>
            </a:r>
            <a:r>
              <a:rPr lang="zh-CN" altLang="en-US">
                <a:cs typeface="Calibri" pitchFamily="34" charset="0"/>
              </a:rPr>
              <a:t>（填化学式）。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</a:t>
            </a:r>
            <a:r>
              <a:rPr lang="en-US" altLang="zh-CN">
                <a:cs typeface="Calibri" pitchFamily="34" charset="0"/>
              </a:rPr>
              <a:t>2)</a:t>
            </a:r>
            <a:r>
              <a:rPr lang="zh-CN" altLang="en-US">
                <a:cs typeface="Calibri" pitchFamily="34" charset="0"/>
              </a:rPr>
              <a:t>某密闭容器中物质变化过程的微观示意图如下，请回答：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变化</a:t>
            </a:r>
            <a:r>
              <a:rPr lang="en-US" altLang="zh-CN">
                <a:cs typeface="Calibri" pitchFamily="34" charset="0"/>
              </a:rPr>
              <a:t>I</a:t>
            </a:r>
            <a:r>
              <a:rPr lang="zh-CN" altLang="en-US">
                <a:cs typeface="Calibri" pitchFamily="34" charset="0"/>
              </a:rPr>
              <a:t>表示的化学方程式是</a:t>
            </a:r>
            <a:r>
              <a:rPr lang="en-US" altLang="zh-CN">
                <a:cs typeface="Calibri" pitchFamily="34" charset="0"/>
              </a:rPr>
              <a:t>__________________________________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变化</a:t>
            </a:r>
            <a:r>
              <a:rPr lang="en-US" altLang="zh-CN">
                <a:cs typeface="Calibri" pitchFamily="34" charset="0"/>
              </a:rPr>
              <a:t>II</a:t>
            </a:r>
            <a:r>
              <a:rPr lang="zh-CN" altLang="en-US">
                <a:cs typeface="Calibri" pitchFamily="34" charset="0"/>
              </a:rPr>
              <a:t>表示的宏观事实是</a:t>
            </a:r>
            <a:r>
              <a:rPr lang="en-US" altLang="zh-CN">
                <a:cs typeface="Calibri" pitchFamily="34" charset="0"/>
              </a:rPr>
              <a:t>_____________________________________</a:t>
            </a:r>
            <a:r>
              <a:rPr lang="zh-CN" altLang="en-US">
                <a:cs typeface="Calibri" pitchFamily="34" charset="0"/>
              </a:rPr>
              <a:t>。</a:t>
            </a:r>
            <a:endParaRPr lang="zh-CN" altLang="en-US"/>
          </a:p>
          <a:p>
            <a:pPr indent="266700" eaLnBrk="0" hangingPunct="0">
              <a:lnSpc>
                <a:spcPct val="150000"/>
              </a:lnSpc>
            </a:pPr>
            <a:r>
              <a:rPr lang="zh-CN" altLang="en-US">
                <a:cs typeface="Calibri" pitchFamily="34" charset="0"/>
              </a:rPr>
              <a:t>（已知：</a:t>
            </a:r>
            <a:r>
              <a:rPr lang="zh-CN" altLang="en-US">
                <a:latin typeface="Calibri" pitchFamily="34" charset="0"/>
                <a:cs typeface="Calibri" pitchFamily="34" charset="0"/>
              </a:rPr>
              <a:t>“</a:t>
            </a:r>
            <a:endParaRPr lang="zh-CN" altLang="en-US"/>
          </a:p>
        </p:txBody>
      </p:sp>
      <p:sp>
        <p:nvSpPr>
          <p:cNvPr id="37893" name="Rectangle 6"/>
          <p:cNvSpPr>
            <a:spLocks noChangeArrowheads="1"/>
          </p:cNvSpPr>
          <p:nvPr/>
        </p:nvSpPr>
        <p:spPr bwMode="auto">
          <a:xfrm>
            <a:off x="982663" y="4868863"/>
            <a:ext cx="2555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代表氢原子，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endParaRPr lang="zh-CN" altLang="en-US" sz="2400"/>
          </a:p>
        </p:txBody>
      </p:sp>
      <p:sp>
        <p:nvSpPr>
          <p:cNvPr id="37894" name="Rectangle 7"/>
          <p:cNvSpPr>
            <a:spLocks noChangeArrowheads="1"/>
          </p:cNvSpPr>
          <p:nvPr/>
        </p:nvSpPr>
        <p:spPr bwMode="auto">
          <a:xfrm>
            <a:off x="982663" y="4005263"/>
            <a:ext cx="24225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558800"/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代表氧原子）</a:t>
            </a:r>
            <a:endParaRPr lang="zh-CN" altLang="en-US" sz="2400"/>
          </a:p>
          <a:p>
            <a:pPr indent="558800" eaLnBrk="0" hangingPunct="0"/>
            <a:endParaRPr lang="zh-CN" altLang="en-US" sz="2400"/>
          </a:p>
        </p:txBody>
      </p:sp>
      <p:sp>
        <p:nvSpPr>
          <p:cNvPr id="37895" name="Rectangle 8"/>
          <p:cNvSpPr>
            <a:spLocks noChangeArrowheads="1"/>
          </p:cNvSpPr>
          <p:nvPr/>
        </p:nvSpPr>
        <p:spPr bwMode="auto">
          <a:xfrm>
            <a:off x="0" y="47132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 sz="2400"/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8470900" y="673100"/>
            <a:ext cx="1081088" cy="485775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  <a:cs typeface="Times New Roman" pitchFamily="18" charset="0"/>
              </a:rPr>
              <a:t>Cl</a:t>
            </a:r>
            <a:r>
              <a:rPr lang="en-US" altLang="zh-CN" sz="2400" baseline="-30000">
                <a:solidFill>
                  <a:schemeClr val="hlink"/>
                </a:solidFill>
                <a:cs typeface="Times New Roman" pitchFamily="18" charset="0"/>
              </a:rPr>
              <a:t>2</a:t>
            </a:r>
            <a:endParaRPr lang="zh-CN" altLang="en-US" sz="2400" baseline="-30000">
              <a:solidFill>
                <a:schemeClr val="hlink"/>
              </a:solidFill>
              <a:cs typeface="Times New Roman" pitchFamily="18" charset="0"/>
            </a:endParaRP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4295775" y="2708275"/>
            <a:ext cx="7713663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物理变化，降温时是水蒸气变成液态（或固态）</a:t>
            </a:r>
          </a:p>
        </p:txBody>
      </p:sp>
      <p:pic>
        <p:nvPicPr>
          <p:cNvPr id="37902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38650" y="1916113"/>
            <a:ext cx="3305175" cy="68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7" grpId="0" animBg="1"/>
      <p:bldP spid="3789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图片 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565400"/>
            <a:ext cx="5329238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图片 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70675" y="0"/>
            <a:ext cx="129698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0" y="1666875"/>
            <a:ext cx="1219041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8916" name="Rectangle 5"/>
          <p:cNvSpPr>
            <a:spLocks noChangeArrowheads="1"/>
          </p:cNvSpPr>
          <p:nvPr/>
        </p:nvSpPr>
        <p:spPr bwMode="auto">
          <a:xfrm>
            <a:off x="0" y="0"/>
            <a:ext cx="10558463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55880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1-24.</a:t>
            </a:r>
            <a:r>
              <a:rPr lang="zh-CN" altLang="en-US" sz="2400">
                <a:cs typeface="Calibri" pitchFamily="34" charset="0"/>
              </a:rPr>
              <a:t>模型是联系宏观与微观的桥梁。</a:t>
            </a:r>
            <a:endParaRPr lang="zh-CN" altLang="en-US" sz="2400"/>
          </a:p>
          <a:p>
            <a:pPr indent="5588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1)</a:t>
            </a:r>
            <a:r>
              <a:rPr lang="zh-CN" altLang="en-US" sz="2400">
                <a:cs typeface="Calibri" pitchFamily="34" charset="0"/>
              </a:rPr>
              <a:t>右图所示是钠原子结构示意图。</a:t>
            </a:r>
            <a:endParaRPr lang="zh-CN" altLang="en-US" sz="2400"/>
          </a:p>
          <a:p>
            <a:pPr indent="5588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①</a:t>
            </a:r>
            <a:r>
              <a:rPr lang="en-US" altLang="zh-CN" sz="2400">
                <a:cs typeface="Calibri" pitchFamily="34" charset="0"/>
              </a:rPr>
              <a:t>x</a:t>
            </a:r>
            <a:r>
              <a:rPr lang="zh-CN" altLang="en-US" sz="2400">
                <a:cs typeface="Calibri" pitchFamily="34" charset="0"/>
              </a:rPr>
              <a:t>的数值为</a:t>
            </a:r>
            <a:r>
              <a:rPr lang="en-US" altLang="zh-CN" sz="2400">
                <a:cs typeface="Calibri" pitchFamily="34" charset="0"/>
              </a:rPr>
              <a:t>________</a:t>
            </a:r>
            <a:r>
              <a:rPr lang="zh-CN" altLang="en-US" sz="2400">
                <a:cs typeface="Calibri" pitchFamily="34" charset="0"/>
              </a:rPr>
              <a:t>。②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r>
              <a:rPr lang="en-US" altLang="zh-CN" sz="2400">
                <a:cs typeface="Calibri" pitchFamily="34" charset="0"/>
              </a:rPr>
              <a:t>11”</a:t>
            </a:r>
            <a:r>
              <a:rPr lang="zh-CN" altLang="en-US" sz="2400">
                <a:cs typeface="Calibri" pitchFamily="34" charset="0"/>
              </a:rPr>
              <a:t>指的是</a:t>
            </a:r>
            <a:r>
              <a:rPr lang="en-US" altLang="zh-CN" sz="2400">
                <a:cs typeface="Calibri" pitchFamily="34" charset="0"/>
              </a:rPr>
              <a:t>____________________________</a:t>
            </a:r>
            <a:r>
              <a:rPr lang="zh-CN" altLang="en-US" sz="2400">
                <a:cs typeface="Calibri" pitchFamily="34" charset="0"/>
              </a:rPr>
              <a:t>。</a:t>
            </a:r>
            <a:endParaRPr lang="zh-CN" altLang="en-US" sz="2400"/>
          </a:p>
          <a:p>
            <a:pPr indent="5588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③钠原子在化学反应中易失去</a:t>
            </a:r>
            <a:r>
              <a:rPr lang="en-US" altLang="zh-CN" sz="2400">
                <a:cs typeface="Calibri" pitchFamily="34" charset="0"/>
              </a:rPr>
              <a:t>1</a:t>
            </a:r>
            <a:r>
              <a:rPr lang="zh-CN" altLang="en-US" sz="2400">
                <a:cs typeface="Calibri" pitchFamily="34" charset="0"/>
              </a:rPr>
              <a:t>个电子，形成</a:t>
            </a:r>
            <a:r>
              <a:rPr lang="en-US" altLang="zh-CN" sz="2400">
                <a:cs typeface="Calibri" pitchFamily="34" charset="0"/>
              </a:rPr>
              <a:t>______</a:t>
            </a:r>
            <a:r>
              <a:rPr lang="zh-CN" altLang="en-US" sz="2400">
                <a:cs typeface="Calibri" pitchFamily="34" charset="0"/>
              </a:rPr>
              <a:t>（填离子符号）。</a:t>
            </a:r>
            <a:endParaRPr lang="zh-CN" altLang="en-US" sz="2400"/>
          </a:p>
          <a:p>
            <a:pPr indent="55880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（</a:t>
            </a:r>
            <a:r>
              <a:rPr lang="en-US" altLang="zh-CN" sz="2400">
                <a:cs typeface="Calibri" pitchFamily="34" charset="0"/>
              </a:rPr>
              <a:t>2)</a:t>
            </a:r>
            <a:r>
              <a:rPr lang="zh-CN" altLang="en-US" sz="2400">
                <a:cs typeface="Calibri" pitchFamily="34" charset="0"/>
              </a:rPr>
              <a:t>下图是氢分子和氧分子运动的示意图。</a:t>
            </a:r>
            <a:endParaRPr lang="zh-CN" altLang="en-US" sz="2400"/>
          </a:p>
          <a:p>
            <a:pPr indent="558800" eaLnBrk="0" hangingPunct="0">
              <a:lnSpc>
                <a:spcPct val="140000"/>
              </a:lnSpc>
            </a:pPr>
            <a:endParaRPr lang="zh-CN" altLang="en-US" sz="2400"/>
          </a:p>
        </p:txBody>
      </p:sp>
      <p:sp>
        <p:nvSpPr>
          <p:cNvPr id="38917" name="Rectangle 6"/>
          <p:cNvSpPr>
            <a:spLocks noChangeArrowheads="1"/>
          </p:cNvSpPr>
          <p:nvPr/>
        </p:nvSpPr>
        <p:spPr bwMode="auto">
          <a:xfrm>
            <a:off x="0" y="4005263"/>
            <a:ext cx="12387263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13335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     A              B            C</a:t>
            </a:r>
            <a:endParaRPr lang="en-US" altLang="zh-CN" sz="2400"/>
          </a:p>
          <a:p>
            <a:pPr indent="13335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①</a:t>
            </a:r>
            <a:r>
              <a:rPr lang="zh-CN" altLang="en-US" sz="2400">
                <a:cs typeface="Calibri" pitchFamily="34" charset="0"/>
              </a:rPr>
              <a:t>在图</a:t>
            </a:r>
            <a:r>
              <a:rPr lang="en-US" altLang="zh-CN" sz="2400">
                <a:cs typeface="Calibri" pitchFamily="34" charset="0"/>
              </a:rPr>
              <a:t>A</a:t>
            </a:r>
            <a:r>
              <a:rPr lang="zh-CN" altLang="en-US" sz="2400">
                <a:cs typeface="Calibri" pitchFamily="34" charset="0"/>
              </a:rPr>
              <a:t>、，</a:t>
            </a:r>
            <a:r>
              <a:rPr lang="en-US" altLang="zh-CN" sz="2400">
                <a:cs typeface="Calibri" pitchFamily="34" charset="0"/>
              </a:rPr>
              <a:t>B</a:t>
            </a:r>
            <a:r>
              <a:rPr lang="zh-CN" altLang="en-US" sz="2400">
                <a:cs typeface="Calibri" pitchFamily="34" charset="0"/>
              </a:rPr>
              <a:t>和</a:t>
            </a:r>
            <a:r>
              <a:rPr lang="en-US" altLang="zh-CN" sz="2400">
                <a:cs typeface="Calibri" pitchFamily="34" charset="0"/>
              </a:rPr>
              <a:t>C</a:t>
            </a:r>
            <a:r>
              <a:rPr lang="zh-CN" altLang="en-US" sz="2400">
                <a:cs typeface="Calibri" pitchFamily="34" charset="0"/>
              </a:rPr>
              <a:t>中，能对比得出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r>
              <a:rPr lang="zh-CN" altLang="en-US" sz="2400">
                <a:cs typeface="Calibri" pitchFamily="34" charset="0"/>
              </a:rPr>
              <a:t>温度越高，分子运动速率越快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的是</a:t>
            </a:r>
            <a:r>
              <a:rPr lang="en-US" altLang="zh-CN" sz="2400">
                <a:cs typeface="Calibri" pitchFamily="34" charset="0"/>
              </a:rPr>
              <a:t>______</a:t>
            </a:r>
            <a:r>
              <a:rPr lang="zh-CN" altLang="en-US" sz="2400">
                <a:cs typeface="Calibri" pitchFamily="34" charset="0"/>
              </a:rPr>
              <a:t>（填标号）。</a:t>
            </a:r>
            <a:endParaRPr lang="zh-CN" altLang="en-US" sz="2400"/>
          </a:p>
          <a:p>
            <a:pPr indent="13335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②从图中可见，影响分子运动速率的因素除温度外，还与</a:t>
            </a:r>
            <a:r>
              <a:rPr lang="en-US" altLang="zh-CN" sz="2400">
                <a:cs typeface="Calibri" pitchFamily="34" charset="0"/>
              </a:rPr>
              <a:t>__________________</a:t>
            </a:r>
            <a:r>
              <a:rPr lang="zh-CN" altLang="en-US" sz="2400">
                <a:cs typeface="Calibri" pitchFamily="34" charset="0"/>
              </a:rPr>
              <a:t>有关。</a:t>
            </a:r>
            <a:endParaRPr lang="zh-CN" altLang="en-US" sz="2400"/>
          </a:p>
          <a:p>
            <a:pPr indent="133350" eaLnBrk="0" hangingPunct="0">
              <a:lnSpc>
                <a:spcPct val="140000"/>
              </a:lnSpc>
            </a:pPr>
            <a:r>
              <a:rPr lang="zh-CN" altLang="en-US" sz="2400">
                <a:cs typeface="Calibri" pitchFamily="34" charset="0"/>
              </a:rPr>
              <a:t>③举一个能说明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“</a:t>
            </a:r>
            <a:r>
              <a:rPr lang="zh-CN" altLang="en-US" sz="2400">
                <a:cs typeface="Calibri" pitchFamily="34" charset="0"/>
              </a:rPr>
              <a:t>温度升高，分子运动速率加快</a:t>
            </a:r>
            <a:r>
              <a:rPr lang="zh-CN" altLang="en-US" sz="2400">
                <a:latin typeface="Calibri" pitchFamily="34" charset="0"/>
                <a:cs typeface="Calibri" pitchFamily="34" charset="0"/>
              </a:rPr>
              <a:t>”</a:t>
            </a:r>
            <a:r>
              <a:rPr lang="zh-CN" altLang="en-US" sz="2400">
                <a:cs typeface="Calibri" pitchFamily="34" charset="0"/>
              </a:rPr>
              <a:t>的生活事例：</a:t>
            </a:r>
          </a:p>
          <a:p>
            <a:pPr indent="133350" eaLnBrk="0" hangingPunct="0">
              <a:lnSpc>
                <a:spcPct val="140000"/>
              </a:lnSpc>
            </a:pPr>
            <a:r>
              <a:rPr lang="en-US" altLang="zh-CN" sz="2400">
                <a:cs typeface="Calibri" pitchFamily="34" charset="0"/>
              </a:rPr>
              <a:t>______________________________________________________________</a:t>
            </a:r>
            <a:r>
              <a:rPr lang="zh-CN" altLang="en-US" sz="2400">
                <a:cs typeface="Calibri" pitchFamily="34" charset="0"/>
              </a:rPr>
              <a:t>。</a:t>
            </a:r>
            <a:endParaRPr lang="zh-CN" altLang="en-US" sz="2400"/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2782888" y="981075"/>
            <a:ext cx="39052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8</a:t>
            </a: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5951538" y="908050"/>
            <a:ext cx="4968875" cy="547688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钠原子的质子数或核电荷数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9694863" y="4437063"/>
            <a:ext cx="1368425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B</a:t>
            </a:r>
            <a:r>
              <a:rPr lang="zh-CN" altLang="en-US">
                <a:solidFill>
                  <a:schemeClr val="hlink"/>
                </a:solidFill>
              </a:rPr>
              <a:t>、</a:t>
            </a:r>
            <a:r>
              <a:rPr lang="en-US" altLang="zh-CN">
                <a:solidFill>
                  <a:schemeClr val="hlink"/>
                </a:solidFill>
              </a:rPr>
              <a:t>C</a:t>
            </a: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8328025" y="5084763"/>
            <a:ext cx="2159000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分子种类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1198563" y="6021388"/>
            <a:ext cx="6121400" cy="547687"/>
          </a:xfrm>
          <a:prstGeom prst="rect">
            <a:avLst/>
          </a:prstGeom>
          <a:solidFill>
            <a:srgbClr val="9FFF85">
              <a:alpha val="70000"/>
            </a:srgbClr>
          </a:soli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湿衣服在阳光下比阴凉处干得快</a:t>
            </a:r>
          </a:p>
        </p:txBody>
      </p:sp>
      <p:pic>
        <p:nvPicPr>
          <p:cNvPr id="38926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32475" y="3271838"/>
            <a:ext cx="523875" cy="314325"/>
          </a:xfrm>
          <a:prstGeom prst="rect">
            <a:avLst/>
          </a:prstGeom>
          <a:noFill/>
        </p:spPr>
      </p:pic>
      <p:pic>
        <p:nvPicPr>
          <p:cNvPr id="38927" name="Pictur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32475" y="3271838"/>
            <a:ext cx="523875" cy="314325"/>
          </a:xfrm>
          <a:prstGeom prst="rect">
            <a:avLst/>
          </a:prstGeom>
          <a:noFill/>
        </p:spPr>
      </p:pic>
      <p:pic>
        <p:nvPicPr>
          <p:cNvPr id="38928" name="Picture 1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43700" y="1628775"/>
            <a:ext cx="719138" cy="542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 animBg="1"/>
      <p:bldP spid="38921" grpId="0" animBg="1"/>
      <p:bldP spid="38923" grpId="0" animBg="1"/>
      <p:bldP spid="38924" grpId="0" animBg="1"/>
      <p:bldP spid="389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itchFamily="2" charset="-122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itchFamily="2" charset="-122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3471</TotalTime>
  <Words>3695</Words>
  <Application>Microsoft Office PowerPoint</Application>
  <PresentationFormat>自定义</PresentationFormat>
  <Paragraphs>274</Paragraphs>
  <Slides>37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演示文稿设计模板</vt:lpstr>
      </vt:variant>
      <vt:variant>
        <vt:i4>2</vt:i4>
      </vt:variant>
      <vt:variant>
        <vt:lpstr>幻灯片标题</vt:lpstr>
      </vt:variant>
      <vt:variant>
        <vt:i4>37</vt:i4>
      </vt:variant>
    </vt:vector>
  </HeadingPairs>
  <TitlesOfParts>
    <vt:vector size="45" baseType="lpstr">
      <vt:lpstr>宋体</vt:lpstr>
      <vt:lpstr>Arial</vt:lpstr>
      <vt:lpstr>Tahoma</vt:lpstr>
      <vt:lpstr>Wingdings</vt:lpstr>
      <vt:lpstr>Calibri</vt:lpstr>
      <vt:lpstr>Times New Roman</vt:lpstr>
      <vt:lpstr>Blends</vt:lpstr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SDWM</cp:lastModifiedBy>
  <cp:revision>273</cp:revision>
  <dcterms:created xsi:type="dcterms:W3CDTF">2004-03-22T03:53:05Z</dcterms:created>
  <dcterms:modified xsi:type="dcterms:W3CDTF">2020-04-26T08:17:53Z</dcterms:modified>
</cp:coreProperties>
</file>