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handoutMasterIdLst>
    <p:handoutMasterId r:id="rId25"/>
  </p:handoutMasterIdLst>
  <p:sldIdLst>
    <p:sldId id="260" r:id="rId2"/>
    <p:sldId id="271" r:id="rId3"/>
    <p:sldId id="385" r:id="rId4"/>
    <p:sldId id="386" r:id="rId5"/>
    <p:sldId id="388" r:id="rId6"/>
    <p:sldId id="389" r:id="rId7"/>
    <p:sldId id="466" r:id="rId8"/>
    <p:sldId id="467" r:id="rId9"/>
    <p:sldId id="468" r:id="rId10"/>
    <p:sldId id="469" r:id="rId11"/>
    <p:sldId id="482" r:id="rId12"/>
    <p:sldId id="483" r:id="rId13"/>
    <p:sldId id="405" r:id="rId14"/>
    <p:sldId id="450" r:id="rId15"/>
    <p:sldId id="461" r:id="rId16"/>
    <p:sldId id="484" r:id="rId17"/>
    <p:sldId id="494" r:id="rId18"/>
    <p:sldId id="485" r:id="rId19"/>
    <p:sldId id="486" r:id="rId20"/>
    <p:sldId id="487" r:id="rId21"/>
    <p:sldId id="488" r:id="rId22"/>
    <p:sldId id="489" r:id="rId23"/>
    <p:sldId id="490" r:id="rId24"/>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86" autoAdjust="0"/>
    <p:restoredTop sz="94660"/>
  </p:normalViewPr>
  <p:slideViewPr>
    <p:cSldViewPr snapToGrid="0">
      <p:cViewPr>
        <p:scale>
          <a:sx n="80" d="100"/>
          <a:sy n="80" d="100"/>
        </p:scale>
        <p:origin x="-126" y="-72"/>
      </p:cViewPr>
      <p:guideLst>
        <p:guide orient="horz" pos="2160"/>
        <p:guide pos="3840"/>
      </p:guideLst>
    </p:cSldViewPr>
  </p:slideViewPr>
  <p:notesTextViewPr>
    <p:cViewPr>
      <p:scale>
        <a:sx n="1" d="1"/>
        <a:sy n="1" d="1"/>
      </p:scale>
      <p:origin x="0" y="0"/>
    </p:cViewPr>
  </p:notesTextViewPr>
  <p:notesViewPr>
    <p:cSldViewPr snapToGrid="0">
      <p:cViewPr varScale="1">
        <p:scale>
          <a:sx n="68" d="100"/>
          <a:sy n="68" d="100"/>
        </p:scale>
        <p:origin x="-2856" y="-10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F725AEDA-E179-4278-998D-D9EC8DB06D52}" type="datetimeFigureOut">
              <a:rPr lang="zh-CN" altLang="en-US" smtClean="0"/>
              <a:t>2018/3/23</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F076C1A9-36A5-4E2E-B00D-A057051FFC61}" type="slidenum">
              <a:rPr lang="zh-CN" altLang="en-US" smtClean="0"/>
              <a:t>‹#›</a:t>
            </a:fld>
            <a:endParaRPr lang="zh-CN" altLang="en-US"/>
          </a:p>
        </p:txBody>
      </p:sp>
    </p:spTree>
    <p:extLst>
      <p:ext uri="{BB962C8B-B14F-4D97-AF65-F5344CB8AC3E}">
        <p14:creationId xmlns:p14="http://schemas.microsoft.com/office/powerpoint/2010/main" val="3236369209"/>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6.emf"/><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hyperlink" Target="http://39.104.72.189/" TargetMode="Externa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39.104.72.189/" TargetMode="External"/><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5.xml.rels><?xml version="1.0" encoding="UTF-8" standalone="yes"?>
<Relationships xmlns="http://schemas.openxmlformats.org/package/2006/relationships"><Relationship Id="rId2" Type="http://schemas.openxmlformats.org/officeDocument/2006/relationships/hyperlink" Target="http://39.104.72.189/" TargetMode="Externa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emf"/><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hyperlink" Target="http://39.104.72.189/" TargetMode="External"/></Relationships>
</file>

<file path=ppt/slideLayouts/slideLayout1.xml><?xml version="1.0" encoding="utf-8"?>
<p:sldLayout xmlns:p="http://schemas.openxmlformats.org/presentationml/2006/main" xmlns:a="http://schemas.openxmlformats.org/drawingml/2006/main" xmlns:r="http://schemas.openxmlformats.org/officeDocument/2006/relationships" preserve="1" userDrawn="1">
  <p:cSld name="标题幻灯片">
    <p:spTree>
      <p:nvGrpSpPr>
        <p:cNvPr id="1" name=""/>
        <p:cNvGrpSpPr/>
        <p:nvPr/>
      </p:nvGrpSpPr>
      <p:grpSpPr>
        <a:xfrm>
          <a:off x="0" y="0"/>
          <a:ext cx="0" cy="0"/>
          <a:chOff x="0" y="0"/>
          <a:chExt cx="0" cy="0"/>
        </a:xfrm>
      </p:grpSpPr>
      <p:sp>
        <p:nvSpPr>
          <p:cNvPr id="3" name="副标题 2"/>
          <p:cNvSpPr>
            <a:spLocks noGrp="1"/>
          </p:cNvSpPr>
          <p:nvPr>
            <p:ph hasCustomPrompt="1" idx="1" type="subTitle"/>
          </p:nvPr>
        </p:nvSpPr>
        <p:spPr>
          <a:xfrm>
            <a:off x="1638309" y="3910927"/>
            <a:ext cx="9031515" cy="808237"/>
          </a:xfrm>
        </p:spPr>
        <p:txBody>
          <a:bodyPr>
            <a:normAutofit/>
          </a:bodyPr>
          <a:lstStyle>
            <a:lvl1pPr algn="ctr" indent="0" marL="0">
              <a:buNone/>
              <a:defRPr b="1" sz="4800">
                <a:solidFill>
                  <a:srgbClr val="0000FF"/>
                </a:solidFill>
                <a:latin charset="-122" panose="020B0503020204020204" pitchFamily="34" typeface="微软雅黑"/>
                <a:ea charset="-122" panose="020B0503020204020204" pitchFamily="34" typeface="微软雅黑"/>
              </a:defRPr>
            </a:lvl1pPr>
            <a:lvl2pPr algn="ctr" indent="0" marL="457200">
              <a:buNone/>
              <a:defRPr sz="2000"/>
            </a:lvl2pPr>
            <a:lvl3pPr algn="ctr" indent="0" marL="914400">
              <a:buNone/>
              <a:defRPr sz="1800"/>
            </a:lvl3pPr>
            <a:lvl4pPr algn="ctr" indent="0" marL="1371600">
              <a:buNone/>
              <a:defRPr sz="1600"/>
            </a:lvl4pPr>
            <a:lvl5pPr algn="ctr" indent="0" marL="1828800">
              <a:buNone/>
              <a:defRPr sz="1600"/>
            </a:lvl5pPr>
            <a:lvl6pPr algn="ctr" indent="0" marL="2286000">
              <a:buNone/>
              <a:defRPr sz="1600"/>
            </a:lvl6pPr>
            <a:lvl7pPr algn="ctr" indent="0" marL="2743200">
              <a:buNone/>
              <a:defRPr sz="1600"/>
            </a:lvl7pPr>
            <a:lvl8pPr algn="ctr" indent="0" marL="3200400">
              <a:buNone/>
              <a:defRPr sz="1600"/>
            </a:lvl8pPr>
            <a:lvl9pPr algn="ctr" indent="0" marL="3657600">
              <a:buNone/>
              <a:defRPr sz="1600"/>
            </a:lvl9pPr>
          </a:lstStyle>
          <a:p>
            <a:r>
              <a:rPr altLang="en-US" dirty="0" lang="zh-CN" smtClean="0"/>
              <a:t>学科</a:t>
            </a:r>
            <a:endParaRPr altLang="en-US" dirty="0" lang="zh-CN"/>
          </a:p>
        </p:txBody>
      </p:sp>
      <p:pic>
        <p:nvPicPr>
          <p:cNvPr id="8" name="图片 7"/>
          <p:cNvPicPr>
            <a:picLocks noChangeAspect="1"/>
          </p:cNvPicPr>
          <p:nvPr userDrawn="1"/>
        </p:nvPicPr>
        <p:blipFill>
          <a:blip cstate="print" r:embed="rId2">
            <a:extLst>
              <a:ext uri="{28A0092B-C50C-407E-A947-70E740481C1C}">
                <a14:useLocalDpi xmlns:a14="http://schemas.microsoft.com/office/drawing/2010/main" val="0"/>
              </a:ext>
            </a:extLst>
          </a:blip>
          <a:stretch>
            <a:fillRect/>
          </a:stretch>
        </p:blipFill>
        <p:spPr>
          <a:xfrm flipH="1" flipV="1" rot="1515377">
            <a:off x="-1113488" y="-350004"/>
            <a:ext cx="4527494" cy="4077191"/>
          </a:xfrm>
          <a:prstGeom prst="rect">
            <a:avLst/>
          </a:prstGeom>
        </p:spPr>
      </p:pic>
      <p:pic>
        <p:nvPicPr>
          <p:cNvPr id="11" name="图片 10"/>
          <p:cNvPicPr>
            <a:picLocks noChangeAspect="1"/>
          </p:cNvPicPr>
          <p:nvPr userDrawn="1"/>
        </p:nvPicPr>
        <p:blipFill>
          <a:blip cstate="print" r:embed="rId3">
            <a:extLst>
              <a:ext uri="{28A0092B-C50C-407E-A947-70E740481C1C}">
                <a14:useLocalDpi xmlns:a14="http://schemas.microsoft.com/office/drawing/2010/main" val="0"/>
              </a:ext>
            </a:extLst>
          </a:blip>
          <a:stretch>
            <a:fillRect/>
          </a:stretch>
        </p:blipFill>
        <p:spPr>
          <a:xfrm flipH="1" flipV="1" rot="16585734">
            <a:off x="10699227" y="5373976"/>
            <a:ext cx="1487680" cy="1339716"/>
          </a:xfrm>
          <a:prstGeom prst="rect">
            <a:avLst/>
          </a:prstGeom>
        </p:spPr>
      </p:pic>
      <p:grpSp>
        <p:nvGrpSpPr>
          <p:cNvPr id="12" name="组合 9"/>
          <p:cNvGrpSpPr/>
          <p:nvPr userDrawn="1"/>
        </p:nvGrpSpPr>
        <p:grpSpPr bwMode="auto">
          <a:xfrm>
            <a:off x="3284663" y="6103707"/>
            <a:ext cx="5684358" cy="547914"/>
            <a:chOff x="2364896" y="6103024"/>
            <a:chExt cx="3913269" cy="423863"/>
          </a:xfrm>
        </p:grpSpPr>
        <p:pic>
          <p:nvPicPr>
            <p:cNvPr id="13" name="图片 12">
              <a:hlinkClick r:id="rId4"/>
            </p:cNvPr>
            <p:cNvPicPr>
              <a:picLocks noChangeAspect="1"/>
            </p:cNvPicPr>
            <p:nvPr userDrawn="1"/>
          </p:nvPicPr>
          <p:blipFill>
            <a:blip cstate="print" r:embed="rId5">
              <a:extLst>
                <a:ext uri="{28A0092B-C50C-407E-A947-70E740481C1C}">
                  <a14:useLocalDpi xmlns:a14="http://schemas.microsoft.com/office/drawing/2010/main" val="0"/>
                </a:ext>
              </a:extLst>
            </a:blip>
            <a:srcRect r="34"/>
            <a:stretch>
              <a:fillRect/>
            </a:stretch>
          </p:blipFill>
          <p:spPr bwMode="auto">
            <a:xfrm>
              <a:off x="2865834" y="6103024"/>
              <a:ext cx="3412331" cy="423863"/>
            </a:xfrm>
            <a:prstGeom prst="roundRect">
              <a:avLst>
                <a:gd fmla="val 16667" name="adj"/>
              </a:avLst>
            </a:prstGeom>
            <a:ln>
              <a:noFill/>
            </a:ln>
            <a:effectLst>
              <a:outerShdw algn="tl" blurRad="76200" dir="7800000" dist="38100" rotWithShape="0">
                <a:srgbClr val="000000">
                  <a:alpha val="40000"/>
                </a:srgbClr>
              </a:outerShdw>
            </a:effectLst>
            <a:scene3d>
              <a:camera prst="orthographicFront"/>
              <a:lightRig dir="t" rig="contrasting">
                <a:rot lat="0" lon="0" rev="4200000"/>
              </a:lightRig>
            </a:scene3d>
            <a:sp3d prstMaterial="plastic">
              <a:bevelT h="114300" prst="relaxedInset" w="381000"/>
              <a:contourClr>
                <a:srgbClr val="969696"/>
              </a:contourClr>
            </a:sp3d>
          </p:spPr>
        </p:pic>
        <p:pic>
          <p:nvPicPr>
            <p:cNvPr descr="未标题-1 拷贝.png" id="14" name="图片 47"/>
            <p:cNvPicPr>
              <a:picLocks noChangeAspect="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2364896" y="6109231"/>
              <a:ext cx="440528" cy="41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图片 6"/>
          <p:cNvPicPr>
            <a:picLocks noChangeAspect="1"/>
          </p:cNvPicPr>
          <p:nvPr userDrawn="1"/>
        </p:nvPicPr>
        <p:blipFill>
          <a:blip r:embed="rId7">
            <a:extLst>
              <a:ext uri="{28A0092B-C50C-407E-A947-70E740481C1C}">
                <a14:useLocalDpi xmlns:a14="http://schemas.microsoft.com/office/drawing/2010/main" val="0"/>
              </a:ext>
            </a:extLst>
          </a:blip>
          <a:srcRect/>
          <a:stretch>
            <a:fillRect/>
          </a:stretch>
        </p:blipFill>
        <p:spPr bwMode="auto">
          <a:xfrm>
            <a:off x="992188" y="5872618"/>
            <a:ext cx="10204450" cy="6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文本框 15"/>
          <p:cNvSpPr txBox="1"/>
          <p:nvPr userDrawn="1"/>
        </p:nvSpPr>
        <p:spPr>
          <a:xfrm>
            <a:off x="1856024" y="1579874"/>
            <a:ext cx="9031514" cy="1754326"/>
          </a:xfrm>
          <a:prstGeom prst="rect">
            <a:avLst/>
          </a:prstGeom>
          <a:noFill/>
        </p:spPr>
        <p:txBody>
          <a:bodyPr rtlCol="0" wrap="square">
            <a:spAutoFit/>
          </a:bodyPr>
          <a:lstStyle/>
          <a:p>
            <a:pPr algn="ctr"/>
            <a:r>
              <a:rPr altLang="zh-CN" b="1" dirty="0" lang="en-US" smtClean="0" sz="5400">
                <a:latin charset="0" panose="02020603050405020304" pitchFamily="18" typeface="Times New Roman"/>
                <a:cs charset="0" panose="02020603050405020304" pitchFamily="18" typeface="Times New Roman"/>
              </a:rPr>
              <a:t>《</a:t>
            </a:r>
            <a:r>
              <a:rPr altLang="en-US" b="1" dirty="0" lang="zh-CN" smtClean="0" sz="5400">
                <a:latin charset="0" panose="02020603050405020304" pitchFamily="18" typeface="Times New Roman"/>
                <a:cs charset="0" panose="02020603050405020304" pitchFamily="18" typeface="Times New Roman"/>
              </a:rPr>
              <a:t>创新设计</a:t>
            </a:r>
            <a:r>
              <a:rPr altLang="zh-CN" b="1" dirty="0" lang="en-US" smtClean="0" sz="5400">
                <a:latin charset="0" panose="02020603050405020304" pitchFamily="18" typeface="Times New Roman"/>
                <a:cs charset="0" panose="02020603050405020304" pitchFamily="18" typeface="Times New Roman"/>
              </a:rPr>
              <a:t>》2018</a:t>
            </a:r>
            <a:r>
              <a:rPr altLang="en-US" b="1" dirty="0" lang="zh-CN" smtClean="0" sz="5400">
                <a:latin charset="0" panose="02020603050405020304" pitchFamily="18" typeface="Times New Roman"/>
                <a:cs charset="0" panose="02020603050405020304" pitchFamily="18" typeface="Times New Roman"/>
              </a:rPr>
              <a:t>版</a:t>
            </a:r>
            <a:r>
              <a:rPr altLang="zh-CN" b="1" dirty="0" lang="en-US" smtClean="0" sz="5400">
                <a:latin charset="0" panose="02020603050405020304" pitchFamily="18" typeface="Times New Roman"/>
                <a:cs charset="0" panose="02020603050405020304" pitchFamily="18" typeface="Times New Roman"/>
              </a:rPr>
              <a:t/>
            </a:r>
            <a:br>
              <a:rPr altLang="zh-CN" b="1" dirty="0" lang="en-US" smtClean="0" sz="5400">
                <a:latin charset="0" panose="02020603050405020304" pitchFamily="18" typeface="Times New Roman"/>
                <a:cs charset="0" panose="02020603050405020304" pitchFamily="18" typeface="Times New Roman"/>
              </a:rPr>
            </a:br>
            <a:r>
              <a:rPr altLang="en-US" b="1" dirty="0" lang="zh-CN" smtClean="0" sz="5400">
                <a:latin charset="0" panose="02020603050405020304" pitchFamily="18" typeface="Times New Roman"/>
                <a:cs charset="0" panose="02020603050405020304" pitchFamily="18" typeface="Times New Roman"/>
              </a:rPr>
              <a:t>高三一轮总复习实用课件</a:t>
            </a:r>
            <a:endParaRPr altLang="en-US" b="1" dirty="0" lang="zh-CN" sz="5400">
              <a:latin charset="0" panose="02020603050405020304" pitchFamily="18" typeface="Times New Roman"/>
              <a:cs charset="0" panose="02020603050405020304" pitchFamily="18" typeface="Times New Roman"/>
            </a:endParaRPr>
          </a:p>
        </p:txBody>
      </p:sp>
    </p:spTree>
  </p:cSld>
  <p:clrMapOvr>
    <a:masterClrMapping/>
  </p:clrMapOvr>
  <p:timing>
    <p:tnLst>
      <p:par>
        <p:cTn dur="indefinite" id="1" nodeType="tmRoot" restart="never"/>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1_标题幻灯片">
    <p:spTree>
      <p:nvGrpSpPr>
        <p:cNvPr id="1" name=""/>
        <p:cNvGrpSpPr/>
        <p:nvPr/>
      </p:nvGrpSpPr>
      <p:grpSpPr>
        <a:xfrm>
          <a:off x="0" y="0"/>
          <a:ext cx="0" cy="0"/>
          <a:chOff x="0" y="0"/>
          <a:chExt cx="0" cy="0"/>
        </a:xfrm>
      </p:grpSpPr>
      <p:sp>
        <p:nvSpPr>
          <p:cNvPr id="2" name="标题 1"/>
          <p:cNvSpPr>
            <a:spLocks noGrp="1"/>
          </p:cNvSpPr>
          <p:nvPr>
            <p:ph type="ctrTitle" hasCustomPrompt="1"/>
          </p:nvPr>
        </p:nvSpPr>
        <p:spPr>
          <a:xfrm>
            <a:off x="2807854" y="317359"/>
            <a:ext cx="9144000" cy="761855"/>
          </a:xfrm>
        </p:spPr>
        <p:txBody>
          <a:bodyPr anchor="b">
            <a:normAutofit/>
          </a:bodyPr>
          <a:lstStyle>
            <a:lvl1pPr algn="ctr">
              <a:defRPr sz="3200" b="1"/>
            </a:lvl1pPr>
          </a:lstStyle>
          <a:p>
            <a:r>
              <a:rPr lang="zh-CN" altLang="en-US" dirty="0" smtClean="0"/>
              <a:t>章标题</a:t>
            </a:r>
            <a:endParaRPr lang="zh-CN" altLang="en-US" dirty="0"/>
          </a:p>
        </p:txBody>
      </p:sp>
      <p:sp>
        <p:nvSpPr>
          <p:cNvPr id="3" name="副标题 2"/>
          <p:cNvSpPr>
            <a:spLocks noGrp="1"/>
          </p:cNvSpPr>
          <p:nvPr>
            <p:ph type="subTitle" idx="1" hasCustomPrompt="1"/>
          </p:nvPr>
        </p:nvSpPr>
        <p:spPr>
          <a:xfrm>
            <a:off x="2807854" y="1147313"/>
            <a:ext cx="9144000" cy="5322498"/>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smtClean="0"/>
              <a:t>各节标题（含超级链接）</a:t>
            </a:r>
            <a:endParaRPr lang="zh-CN" altLang="en-US" dirty="0"/>
          </a:p>
        </p:txBody>
      </p:sp>
      <p:grpSp>
        <p:nvGrpSpPr>
          <p:cNvPr id="4" name="组合 3"/>
          <p:cNvGrpSpPr/>
          <p:nvPr userDrawn="1"/>
        </p:nvGrpSpPr>
        <p:grpSpPr>
          <a:xfrm>
            <a:off x="114982" y="1908692"/>
            <a:ext cx="3026493" cy="2905010"/>
            <a:chOff x="71850" y="1261711"/>
            <a:chExt cx="3026493" cy="2905010"/>
          </a:xfrm>
        </p:grpSpPr>
        <p:grpSp>
          <p:nvGrpSpPr>
            <p:cNvPr id="7" name="Group 1"/>
            <p:cNvGrpSpPr/>
            <p:nvPr userDrawn="1"/>
          </p:nvGrpSpPr>
          <p:grpSpPr>
            <a:xfrm>
              <a:off x="129104" y="1261711"/>
              <a:ext cx="2969239" cy="2905010"/>
              <a:chOff x="-949635" y="0"/>
              <a:chExt cx="7009631" cy="6858000"/>
            </a:xfrm>
          </p:grpSpPr>
          <p:sp>
            <p:nvSpPr>
              <p:cNvPr id="8" name="Diamond 3"/>
              <p:cNvSpPr/>
              <p:nvPr/>
            </p:nvSpPr>
            <p:spPr bwMode="auto">
              <a:xfrm>
                <a:off x="-949635" y="0"/>
                <a:ext cx="7009631" cy="6858000"/>
              </a:xfrm>
              <a:prstGeom prst="diamond">
                <a:avLst/>
              </a:prstGeom>
              <a:solidFill>
                <a:schemeClr val="tx2">
                  <a:lumMod val="20000"/>
                  <a:lumOff val="80000"/>
                  <a:alpha val="35000"/>
                </a:schemeClr>
              </a:solidFill>
              <a:ln w="19050">
                <a:noFill/>
                <a:round/>
              </a:ln>
            </p:spPr>
            <p:txBody>
              <a:bodyPr anchor="ctr"/>
              <a:lstStyle/>
              <a:p>
                <a:pPr algn="ctr"/>
                <a:endParaRPr/>
              </a:p>
            </p:txBody>
          </p:sp>
          <p:sp>
            <p:nvSpPr>
              <p:cNvPr id="9" name="Diamond 4"/>
              <p:cNvSpPr/>
              <p:nvPr/>
            </p:nvSpPr>
            <p:spPr bwMode="auto">
              <a:xfrm>
                <a:off x="-176517" y="653134"/>
                <a:ext cx="5647878" cy="5525706"/>
              </a:xfrm>
              <a:prstGeom prst="diamond">
                <a:avLst/>
              </a:prstGeom>
              <a:solidFill>
                <a:schemeClr val="tx2">
                  <a:lumMod val="20000"/>
                  <a:lumOff val="80000"/>
                </a:schemeClr>
              </a:solidFill>
              <a:ln w="19050">
                <a:noFill/>
                <a:round/>
              </a:ln>
            </p:spPr>
            <p:txBody>
              <a:bodyPr anchor="ctr"/>
              <a:lstStyle/>
              <a:p>
                <a:pPr algn="ctr"/>
                <a:endParaRPr/>
              </a:p>
            </p:txBody>
          </p:sp>
        </p:grpSp>
        <p:grpSp>
          <p:nvGrpSpPr>
            <p:cNvPr id="10" name="Group 2"/>
            <p:cNvGrpSpPr/>
            <p:nvPr userDrawn="1"/>
          </p:nvGrpSpPr>
          <p:grpSpPr>
            <a:xfrm>
              <a:off x="71850" y="1824845"/>
              <a:ext cx="1778742" cy="1778742"/>
              <a:chOff x="990600" y="2044717"/>
              <a:chExt cx="2768566" cy="2768566"/>
            </a:xfrm>
          </p:grpSpPr>
          <p:sp>
            <p:nvSpPr>
              <p:cNvPr id="11" name="Diamond 5"/>
              <p:cNvSpPr/>
              <p:nvPr/>
            </p:nvSpPr>
            <p:spPr bwMode="auto">
              <a:xfrm>
                <a:off x="990600" y="2044717"/>
                <a:ext cx="2768566" cy="2768566"/>
              </a:xfrm>
              <a:prstGeom prst="diamond">
                <a:avLst/>
              </a:prstGeom>
              <a:solidFill>
                <a:schemeClr val="accent1"/>
              </a:solidFill>
              <a:ln w="50800">
                <a:noFill/>
                <a:round/>
              </a:ln>
            </p:spPr>
            <p:txBody>
              <a:bodyPr anchor="ctr"/>
              <a:lstStyle/>
              <a:p>
                <a:pPr algn="ctr"/>
                <a:endParaRPr/>
              </a:p>
            </p:txBody>
          </p:sp>
          <p:grpSp>
            <p:nvGrpSpPr>
              <p:cNvPr id="12" name="Group 9"/>
              <p:cNvGrpSpPr/>
              <p:nvPr/>
            </p:nvGrpSpPr>
            <p:grpSpPr>
              <a:xfrm>
                <a:off x="1429100" y="2771847"/>
                <a:ext cx="1800200" cy="992584"/>
                <a:chOff x="2345143" y="2365645"/>
                <a:chExt cx="1800200" cy="992584"/>
              </a:xfrm>
            </p:grpSpPr>
            <p:sp>
              <p:nvSpPr>
                <p:cNvPr id="13" name="TextBox 7"/>
                <p:cNvSpPr txBox="1"/>
                <p:nvPr/>
              </p:nvSpPr>
              <p:spPr>
                <a:xfrm>
                  <a:off x="2345143" y="2365645"/>
                  <a:ext cx="1800200" cy="677107"/>
                </a:xfrm>
                <a:prstGeom prst="rect">
                  <a:avLst/>
                </a:prstGeom>
                <a:noFill/>
              </p:spPr>
              <p:txBody>
                <a:bodyPr wrap="square" lIns="0" tIns="0" rIns="0" bIns="0">
                  <a:normAutofit fontScale="77500" lnSpcReduction="20000"/>
                </a:bodyPr>
                <a:lstStyle/>
                <a:p>
                  <a:pPr algn="ctr"/>
                  <a:r>
                    <a:rPr lang="zh-CN" altLang="en-US" sz="4400" dirty="0">
                      <a:solidFill>
                        <a:schemeClr val="bg1"/>
                      </a:solidFill>
                    </a:rPr>
                    <a:t>目录</a:t>
                  </a:r>
                </a:p>
              </p:txBody>
            </p:sp>
            <p:sp>
              <p:nvSpPr>
                <p:cNvPr id="14" name="TextBox 8"/>
                <p:cNvSpPr txBox="1"/>
                <p:nvPr/>
              </p:nvSpPr>
              <p:spPr>
                <a:xfrm>
                  <a:off x="2345143" y="3142785"/>
                  <a:ext cx="1800200" cy="215444"/>
                </a:xfrm>
                <a:prstGeom prst="rect">
                  <a:avLst/>
                </a:prstGeom>
                <a:noFill/>
              </p:spPr>
              <p:txBody>
                <a:bodyPr wrap="square" lIns="0" tIns="0" rIns="0" bIns="0">
                  <a:normAutofit fontScale="77500" lnSpcReduction="20000"/>
                </a:bodyPr>
                <a:lstStyle/>
                <a:p>
                  <a:pPr algn="ctr"/>
                  <a:r>
                    <a:rPr lang="en-US" altLang="zh-CN" sz="1400">
                      <a:solidFill>
                        <a:schemeClr val="bg1"/>
                      </a:solidFill>
                    </a:rPr>
                    <a:t>CONTENTS</a:t>
                  </a:r>
                </a:p>
              </p:txBody>
            </p:sp>
          </p:grpSp>
        </p:grpSp>
      </p:grpSp>
      <p:sp>
        <p:nvSpPr>
          <p:cNvPr id="16" name="动作按钮: 后退或前一项 15">
            <a:hlinkClick r:id="" action="ppaction://hlinkshowjump?jump=previousslide" highlightClick="1"/>
          </p:cNvPr>
          <p:cNvSpPr/>
          <p:nvPr userDrawn="1"/>
        </p:nvSpPr>
        <p:spPr>
          <a:xfrm>
            <a:off x="10990894" y="6513077"/>
            <a:ext cx="279400" cy="304800"/>
          </a:xfrm>
          <a:prstGeom prst="actionButtonBackPrevio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动作按钮: 前进或下一项 16">
            <a:hlinkClick r:id="" action="ppaction://hlinkshowjump?jump=nextslide" highlightClick="1"/>
          </p:cNvPr>
          <p:cNvSpPr/>
          <p:nvPr userDrawn="1"/>
        </p:nvSpPr>
        <p:spPr>
          <a:xfrm>
            <a:off x="11354432" y="6525777"/>
            <a:ext cx="269875" cy="279400"/>
          </a:xfrm>
          <a:prstGeom prst="actionButtonForwardNex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8" name="动作按钮: 结束 17">
            <a:hlinkClick r:id="" action="ppaction://hlinkshowjump?jump=endshow" highlightClick="1"/>
          </p:cNvPr>
          <p:cNvSpPr/>
          <p:nvPr userDrawn="1"/>
        </p:nvSpPr>
        <p:spPr>
          <a:xfrm>
            <a:off x="11708444" y="6514665"/>
            <a:ext cx="254000" cy="301625"/>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cxnSp>
        <p:nvCxnSpPr>
          <p:cNvPr id="19" name="直接连接符 18"/>
          <p:cNvCxnSpPr/>
          <p:nvPr userDrawn="1"/>
        </p:nvCxnSpPr>
        <p:spPr>
          <a:xfrm>
            <a:off x="2807854" y="1105093"/>
            <a:ext cx="9154590" cy="0"/>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grpSp>
        <p:nvGrpSpPr>
          <p:cNvPr id="7" name="Group 1"/>
          <p:cNvGrpSpPr/>
          <p:nvPr userDrawn="1"/>
        </p:nvGrpSpPr>
        <p:grpSpPr>
          <a:xfrm>
            <a:off x="821831" y="1261711"/>
            <a:ext cx="2969239" cy="2905010"/>
            <a:chOff x="-949635" y="0"/>
            <a:chExt cx="7009631" cy="6858000"/>
          </a:xfrm>
        </p:grpSpPr>
        <p:sp>
          <p:nvSpPr>
            <p:cNvPr id="8" name="Diamond 3"/>
            <p:cNvSpPr/>
            <p:nvPr/>
          </p:nvSpPr>
          <p:spPr bwMode="auto">
            <a:xfrm>
              <a:off x="-949635" y="0"/>
              <a:ext cx="7009631" cy="6858000"/>
            </a:xfrm>
            <a:prstGeom prst="diamond">
              <a:avLst/>
            </a:prstGeom>
            <a:solidFill>
              <a:schemeClr val="tx2">
                <a:lumMod val="20000"/>
                <a:lumOff val="80000"/>
                <a:alpha val="35000"/>
              </a:schemeClr>
            </a:solidFill>
            <a:ln w="19050">
              <a:noFill/>
              <a:round/>
            </a:ln>
          </p:spPr>
          <p:txBody>
            <a:bodyPr anchor="ctr"/>
            <a:lstStyle/>
            <a:p>
              <a:pPr algn="ctr"/>
              <a:endParaRPr/>
            </a:p>
          </p:txBody>
        </p:sp>
        <p:sp>
          <p:nvSpPr>
            <p:cNvPr id="9" name="Diamond 4"/>
            <p:cNvSpPr/>
            <p:nvPr/>
          </p:nvSpPr>
          <p:spPr bwMode="auto">
            <a:xfrm>
              <a:off x="-176517" y="653134"/>
              <a:ext cx="5647878" cy="5525706"/>
            </a:xfrm>
            <a:prstGeom prst="diamond">
              <a:avLst/>
            </a:prstGeom>
            <a:solidFill>
              <a:schemeClr val="tx2">
                <a:lumMod val="20000"/>
                <a:lumOff val="80000"/>
              </a:schemeClr>
            </a:solidFill>
            <a:ln w="19050">
              <a:noFill/>
              <a:round/>
            </a:ln>
          </p:spPr>
          <p:txBody>
            <a:bodyPr anchor="ctr"/>
            <a:lstStyle/>
            <a:p>
              <a:pPr algn="ctr"/>
              <a:endParaRPr/>
            </a:p>
          </p:txBody>
        </p:sp>
      </p:grpSp>
      <p:grpSp>
        <p:nvGrpSpPr>
          <p:cNvPr id="10" name="Group 2"/>
          <p:cNvGrpSpPr/>
          <p:nvPr userDrawn="1"/>
        </p:nvGrpSpPr>
        <p:grpSpPr>
          <a:xfrm>
            <a:off x="764577" y="1824845"/>
            <a:ext cx="1778742" cy="1778742"/>
            <a:chOff x="990600" y="2044717"/>
            <a:chExt cx="2768566" cy="2768566"/>
          </a:xfrm>
        </p:grpSpPr>
        <p:sp>
          <p:nvSpPr>
            <p:cNvPr id="11" name="Diamond 5"/>
            <p:cNvSpPr/>
            <p:nvPr/>
          </p:nvSpPr>
          <p:spPr bwMode="auto">
            <a:xfrm>
              <a:off x="990600" y="2044717"/>
              <a:ext cx="2768566" cy="2768566"/>
            </a:xfrm>
            <a:prstGeom prst="diamond">
              <a:avLst/>
            </a:prstGeom>
            <a:solidFill>
              <a:schemeClr val="accent1"/>
            </a:solidFill>
            <a:ln w="50800">
              <a:noFill/>
              <a:round/>
            </a:ln>
          </p:spPr>
          <p:txBody>
            <a:bodyPr anchor="ctr"/>
            <a:lstStyle/>
            <a:p>
              <a:pPr algn="ctr"/>
              <a:endParaRPr/>
            </a:p>
          </p:txBody>
        </p:sp>
        <p:grpSp>
          <p:nvGrpSpPr>
            <p:cNvPr id="12" name="Group 9"/>
            <p:cNvGrpSpPr/>
            <p:nvPr/>
          </p:nvGrpSpPr>
          <p:grpSpPr>
            <a:xfrm>
              <a:off x="1429100" y="2771847"/>
              <a:ext cx="1800200" cy="992584"/>
              <a:chOff x="2345143" y="2365645"/>
              <a:chExt cx="1800200" cy="992584"/>
            </a:xfrm>
          </p:grpSpPr>
          <p:sp>
            <p:nvSpPr>
              <p:cNvPr id="13" name="TextBox 7"/>
              <p:cNvSpPr txBox="1"/>
              <p:nvPr/>
            </p:nvSpPr>
            <p:spPr>
              <a:xfrm>
                <a:off x="2345143" y="2365645"/>
                <a:ext cx="1800200" cy="677107"/>
              </a:xfrm>
              <a:prstGeom prst="rect">
                <a:avLst/>
              </a:prstGeom>
              <a:noFill/>
            </p:spPr>
            <p:txBody>
              <a:bodyPr wrap="square" lIns="0" tIns="0" rIns="0" bIns="0">
                <a:normAutofit fontScale="77500" lnSpcReduction="20000"/>
              </a:bodyPr>
              <a:lstStyle/>
              <a:p>
                <a:pPr algn="ctr"/>
                <a:r>
                  <a:rPr lang="zh-CN" altLang="en-US" sz="4400" dirty="0">
                    <a:solidFill>
                      <a:schemeClr val="bg1"/>
                    </a:solidFill>
                  </a:rPr>
                  <a:t>目录</a:t>
                </a:r>
              </a:p>
            </p:txBody>
          </p:sp>
          <p:sp>
            <p:nvSpPr>
              <p:cNvPr id="14" name="TextBox 8"/>
              <p:cNvSpPr txBox="1"/>
              <p:nvPr/>
            </p:nvSpPr>
            <p:spPr>
              <a:xfrm>
                <a:off x="2345143" y="3142785"/>
                <a:ext cx="1800200" cy="215444"/>
              </a:xfrm>
              <a:prstGeom prst="rect">
                <a:avLst/>
              </a:prstGeom>
              <a:noFill/>
            </p:spPr>
            <p:txBody>
              <a:bodyPr wrap="square" lIns="0" tIns="0" rIns="0" bIns="0">
                <a:normAutofit fontScale="77500" lnSpcReduction="20000"/>
              </a:bodyPr>
              <a:lstStyle/>
              <a:p>
                <a:pPr algn="ctr"/>
                <a:r>
                  <a:rPr lang="en-US" altLang="zh-CN" sz="1400">
                    <a:solidFill>
                      <a:schemeClr val="bg1"/>
                    </a:solidFill>
                  </a:rPr>
                  <a:t>CONTENTS</a:t>
                </a:r>
              </a:p>
            </p:txBody>
          </p:sp>
        </p:grpSp>
      </p:grpSp>
      <p:sp>
        <p:nvSpPr>
          <p:cNvPr id="15" name="Diamond 11"/>
          <p:cNvSpPr/>
          <p:nvPr userDrawn="1"/>
        </p:nvSpPr>
        <p:spPr bwMode="auto">
          <a:xfrm>
            <a:off x="1879174" y="951570"/>
            <a:ext cx="739798" cy="739797"/>
          </a:xfrm>
          <a:prstGeom prst="diamond">
            <a:avLst/>
          </a:prstGeom>
          <a:solidFill>
            <a:schemeClr val="accent2"/>
          </a:solidFill>
          <a:ln w="19050">
            <a:noFill/>
            <a:round/>
          </a:ln>
        </p:spPr>
        <p:txBody>
          <a:bodyPr vert="horz" wrap="none" lIns="91440" tIns="45720" rIns="91440" bIns="45720" anchor="ctr" anchorCtr="1" compatLnSpc="1">
            <a:normAutofit fontScale="92500" lnSpcReduction="20000"/>
          </a:bodyPr>
          <a:lstStyle/>
          <a:p>
            <a:pPr algn="ctr"/>
            <a:r>
              <a:rPr lang="en-US" altLang="zh-CN" sz="2400" b="1">
                <a:solidFill>
                  <a:schemeClr val="bg1"/>
                </a:solidFill>
                <a:latin typeface="Impact" panose="020B0806030902050204" pitchFamily="34" charset="0"/>
              </a:rPr>
              <a:t>01</a:t>
            </a:r>
          </a:p>
        </p:txBody>
      </p:sp>
      <p:sp>
        <p:nvSpPr>
          <p:cNvPr id="16" name="Diamond 12"/>
          <p:cNvSpPr/>
          <p:nvPr userDrawn="1"/>
        </p:nvSpPr>
        <p:spPr bwMode="auto">
          <a:xfrm>
            <a:off x="2707062" y="1762528"/>
            <a:ext cx="739798" cy="739797"/>
          </a:xfrm>
          <a:prstGeom prst="diamond">
            <a:avLst/>
          </a:prstGeom>
          <a:solidFill>
            <a:schemeClr val="accent3"/>
          </a:solidFill>
          <a:ln w="19050">
            <a:noFill/>
            <a:round/>
          </a:ln>
        </p:spPr>
        <p:txBody>
          <a:bodyPr vert="horz" wrap="none" lIns="91440" tIns="45720" rIns="91440" bIns="45720" anchor="ctr" anchorCtr="1" compatLnSpc="1">
            <a:normAutofit fontScale="92500" lnSpcReduction="20000"/>
          </a:bodyPr>
          <a:lstStyle/>
          <a:p>
            <a:pPr algn="ctr"/>
            <a:r>
              <a:rPr lang="en-US" altLang="zh-CN" sz="2400" b="1">
                <a:solidFill>
                  <a:schemeClr val="bg1"/>
                </a:solidFill>
                <a:latin typeface="Impact" panose="020B0806030902050204" pitchFamily="34" charset="0"/>
              </a:rPr>
              <a:t>02</a:t>
            </a:r>
          </a:p>
        </p:txBody>
      </p:sp>
      <p:sp>
        <p:nvSpPr>
          <p:cNvPr id="17" name="Diamond 13"/>
          <p:cNvSpPr/>
          <p:nvPr userDrawn="1"/>
        </p:nvSpPr>
        <p:spPr bwMode="auto">
          <a:xfrm>
            <a:off x="2707062" y="2907540"/>
            <a:ext cx="739798" cy="739797"/>
          </a:xfrm>
          <a:prstGeom prst="diamond">
            <a:avLst/>
          </a:prstGeom>
          <a:solidFill>
            <a:schemeClr val="accent4"/>
          </a:solidFill>
          <a:ln w="19050">
            <a:noFill/>
            <a:round/>
          </a:ln>
        </p:spPr>
        <p:txBody>
          <a:bodyPr vert="horz" wrap="none" lIns="91440" tIns="45720" rIns="91440" bIns="45720" anchor="ctr" anchorCtr="1" compatLnSpc="1">
            <a:normAutofit fontScale="92500" lnSpcReduction="20000"/>
          </a:bodyPr>
          <a:lstStyle/>
          <a:p>
            <a:pPr algn="ctr"/>
            <a:r>
              <a:rPr lang="en-US" altLang="zh-CN" sz="2400" b="1">
                <a:solidFill>
                  <a:schemeClr val="bg1"/>
                </a:solidFill>
                <a:latin typeface="Impact" panose="020B0806030902050204" pitchFamily="34" charset="0"/>
              </a:rPr>
              <a:t>03</a:t>
            </a:r>
          </a:p>
        </p:txBody>
      </p:sp>
      <p:sp>
        <p:nvSpPr>
          <p:cNvPr id="18" name="Diamond 14"/>
          <p:cNvSpPr/>
          <p:nvPr userDrawn="1"/>
        </p:nvSpPr>
        <p:spPr bwMode="auto">
          <a:xfrm>
            <a:off x="1879174" y="3768327"/>
            <a:ext cx="739798" cy="739797"/>
          </a:xfrm>
          <a:prstGeom prst="diamond">
            <a:avLst/>
          </a:prstGeom>
          <a:solidFill>
            <a:schemeClr val="accent5"/>
          </a:solidFill>
          <a:ln w="19050">
            <a:noFill/>
            <a:round/>
          </a:ln>
        </p:spPr>
        <p:txBody>
          <a:bodyPr vert="horz" wrap="none" lIns="91440" tIns="45720" rIns="91440" bIns="45720" anchor="ctr" anchorCtr="1" compatLnSpc="1">
            <a:normAutofit fontScale="92500" lnSpcReduction="20000"/>
          </a:bodyPr>
          <a:lstStyle/>
          <a:p>
            <a:pPr algn="ctr"/>
            <a:r>
              <a:rPr lang="en-US" altLang="zh-CN" sz="2400" b="1">
                <a:solidFill>
                  <a:schemeClr val="bg1"/>
                </a:solidFill>
                <a:latin typeface="Impact" panose="020B0806030902050204" pitchFamily="34" charset="0"/>
              </a:rPr>
              <a:t>04</a:t>
            </a:r>
          </a:p>
        </p:txBody>
      </p:sp>
      <p:grpSp>
        <p:nvGrpSpPr>
          <p:cNvPr id="19" name="Group 21"/>
          <p:cNvGrpSpPr/>
          <p:nvPr userDrawn="1"/>
        </p:nvGrpSpPr>
        <p:grpSpPr>
          <a:xfrm>
            <a:off x="2618972" y="1135204"/>
            <a:ext cx="2545865" cy="361864"/>
            <a:chOff x="3943834" y="704409"/>
            <a:chExt cx="3962574" cy="563232"/>
          </a:xfrm>
        </p:grpSpPr>
        <p:sp>
          <p:nvSpPr>
            <p:cNvPr id="20" name="TextBox 19"/>
            <p:cNvSpPr txBox="1"/>
            <p:nvPr/>
          </p:nvSpPr>
          <p:spPr>
            <a:xfrm>
              <a:off x="3943834" y="704409"/>
              <a:ext cx="3962574" cy="242864"/>
            </a:xfrm>
            <a:prstGeom prst="rect">
              <a:avLst/>
            </a:prstGeom>
            <a:noFill/>
          </p:spPr>
          <p:txBody>
            <a:bodyPr wrap="none" lIns="360000" tIns="0" rIns="0" bIns="0" anchor="b" anchorCtr="0">
              <a:normAutofit fontScale="77500" lnSpcReduction="20000"/>
            </a:bodyPr>
            <a:lstStyle/>
            <a:p>
              <a:r>
                <a:rPr lang="zh-CN" altLang="en-US" sz="1600" b="1">
                  <a:solidFill>
                    <a:schemeClr val="accent1">
                      <a:lumMod val="100000"/>
                    </a:schemeClr>
                  </a:solidFill>
                </a:rPr>
                <a:t>标题文本预设</a:t>
              </a:r>
            </a:p>
          </p:txBody>
        </p:sp>
        <p:sp>
          <p:nvSpPr>
            <p:cNvPr id="21" name="TextBox 20"/>
            <p:cNvSpPr txBox="1"/>
            <p:nvPr/>
          </p:nvSpPr>
          <p:spPr>
            <a:xfrm>
              <a:off x="3943834" y="947273"/>
              <a:ext cx="3962574" cy="320368"/>
            </a:xfrm>
            <a:prstGeom prst="rect">
              <a:avLst/>
            </a:prstGeom>
          </p:spPr>
          <p:txBody>
            <a:bodyPr vert="horz" wrap="square" lIns="360000" tIns="0" rIns="0" bIns="0" anchor="ctr" anchorCtr="0">
              <a:normAutofit fontScale="70000" lnSpcReduction="20000"/>
            </a:bodyPr>
            <a:lstStyle/>
            <a:p>
              <a:pPr algn="l">
                <a:lnSpc>
                  <a:spcPct val="120000"/>
                </a:lnSpc>
              </a:pPr>
              <a:r>
                <a:rPr lang="zh-CN" altLang="en-US" sz="1050">
                  <a:solidFill>
                    <a:schemeClr val="dk1">
                      <a:lumMod val="100000"/>
                    </a:schemeClr>
                  </a:solidFill>
                </a:rPr>
                <a:t>此部分内容作为文字排版占位显示 （建议使用主题字体）</a:t>
              </a:r>
            </a:p>
          </p:txBody>
        </p:sp>
      </p:grpSp>
      <p:grpSp>
        <p:nvGrpSpPr>
          <p:cNvPr id="22" name="Group 22"/>
          <p:cNvGrpSpPr/>
          <p:nvPr userDrawn="1"/>
        </p:nvGrpSpPr>
        <p:grpSpPr>
          <a:xfrm>
            <a:off x="3446860" y="1930146"/>
            <a:ext cx="2545865" cy="361864"/>
            <a:chOff x="3943834" y="704409"/>
            <a:chExt cx="3962574" cy="563232"/>
          </a:xfrm>
        </p:grpSpPr>
        <p:sp>
          <p:nvSpPr>
            <p:cNvPr id="23" name="TextBox 23"/>
            <p:cNvSpPr txBox="1"/>
            <p:nvPr/>
          </p:nvSpPr>
          <p:spPr>
            <a:xfrm>
              <a:off x="3943834" y="704409"/>
              <a:ext cx="3962574" cy="242864"/>
            </a:xfrm>
            <a:prstGeom prst="rect">
              <a:avLst/>
            </a:prstGeom>
            <a:noFill/>
          </p:spPr>
          <p:txBody>
            <a:bodyPr wrap="none" lIns="360000" tIns="0" rIns="0" bIns="0" anchor="b" anchorCtr="0">
              <a:normAutofit fontScale="77500" lnSpcReduction="20000"/>
            </a:bodyPr>
            <a:lstStyle/>
            <a:p>
              <a:r>
                <a:rPr lang="zh-CN" altLang="en-US" sz="1600" b="1">
                  <a:solidFill>
                    <a:schemeClr val="accent2">
                      <a:lumMod val="100000"/>
                    </a:schemeClr>
                  </a:solidFill>
                </a:rPr>
                <a:t>标题文本预设</a:t>
              </a:r>
            </a:p>
          </p:txBody>
        </p:sp>
        <p:sp>
          <p:nvSpPr>
            <p:cNvPr id="24" name="TextBox 24"/>
            <p:cNvSpPr txBox="1"/>
            <p:nvPr/>
          </p:nvSpPr>
          <p:spPr>
            <a:xfrm>
              <a:off x="3943834" y="947273"/>
              <a:ext cx="3962574" cy="320368"/>
            </a:xfrm>
            <a:prstGeom prst="rect">
              <a:avLst/>
            </a:prstGeom>
          </p:spPr>
          <p:txBody>
            <a:bodyPr vert="horz" wrap="square" lIns="360000" tIns="0" rIns="0" bIns="0" anchor="ctr" anchorCtr="0">
              <a:normAutofit fontScale="70000" lnSpcReduction="20000"/>
            </a:bodyPr>
            <a:lstStyle/>
            <a:p>
              <a:pPr algn="l">
                <a:lnSpc>
                  <a:spcPct val="120000"/>
                </a:lnSpc>
              </a:pPr>
              <a:r>
                <a:rPr lang="zh-CN" altLang="en-US" sz="1050">
                  <a:solidFill>
                    <a:schemeClr val="dk1">
                      <a:lumMod val="100000"/>
                    </a:schemeClr>
                  </a:solidFill>
                </a:rPr>
                <a:t>此部分内容作为文字排版占位显示 （建议使用主题字体）</a:t>
              </a:r>
            </a:p>
          </p:txBody>
        </p:sp>
      </p:grpSp>
      <p:grpSp>
        <p:nvGrpSpPr>
          <p:cNvPr id="25" name="Group 25"/>
          <p:cNvGrpSpPr/>
          <p:nvPr userDrawn="1"/>
        </p:nvGrpSpPr>
        <p:grpSpPr>
          <a:xfrm>
            <a:off x="3446860" y="3148925"/>
            <a:ext cx="2545865" cy="361864"/>
            <a:chOff x="3943834" y="704409"/>
            <a:chExt cx="3962574" cy="563232"/>
          </a:xfrm>
        </p:grpSpPr>
        <p:sp>
          <p:nvSpPr>
            <p:cNvPr id="26" name="TextBox 26"/>
            <p:cNvSpPr txBox="1"/>
            <p:nvPr/>
          </p:nvSpPr>
          <p:spPr>
            <a:xfrm>
              <a:off x="3943834" y="704409"/>
              <a:ext cx="3962574" cy="242864"/>
            </a:xfrm>
            <a:prstGeom prst="rect">
              <a:avLst/>
            </a:prstGeom>
            <a:noFill/>
          </p:spPr>
          <p:txBody>
            <a:bodyPr wrap="none" lIns="360000" tIns="0" rIns="0" bIns="0" anchor="b" anchorCtr="0">
              <a:normAutofit fontScale="77500" lnSpcReduction="20000"/>
            </a:bodyPr>
            <a:lstStyle/>
            <a:p>
              <a:r>
                <a:rPr lang="zh-CN" altLang="en-US" sz="1600" b="1">
                  <a:solidFill>
                    <a:schemeClr val="accent3">
                      <a:lumMod val="100000"/>
                    </a:schemeClr>
                  </a:solidFill>
                </a:rPr>
                <a:t>标题文本预设</a:t>
              </a:r>
            </a:p>
          </p:txBody>
        </p:sp>
        <p:sp>
          <p:nvSpPr>
            <p:cNvPr id="27" name="TextBox 27"/>
            <p:cNvSpPr txBox="1"/>
            <p:nvPr/>
          </p:nvSpPr>
          <p:spPr>
            <a:xfrm>
              <a:off x="3943834" y="947273"/>
              <a:ext cx="3962574" cy="320368"/>
            </a:xfrm>
            <a:prstGeom prst="rect">
              <a:avLst/>
            </a:prstGeom>
          </p:spPr>
          <p:txBody>
            <a:bodyPr vert="horz" wrap="square" lIns="360000" tIns="0" rIns="0" bIns="0" anchor="ctr" anchorCtr="0">
              <a:normAutofit fontScale="70000" lnSpcReduction="20000"/>
            </a:bodyPr>
            <a:lstStyle/>
            <a:p>
              <a:pPr algn="l">
                <a:lnSpc>
                  <a:spcPct val="120000"/>
                </a:lnSpc>
              </a:pPr>
              <a:r>
                <a:rPr lang="zh-CN" altLang="en-US" sz="1050">
                  <a:solidFill>
                    <a:schemeClr val="dk1">
                      <a:lumMod val="100000"/>
                    </a:schemeClr>
                  </a:solidFill>
                </a:rPr>
                <a:t>此部分内容作为文字排版占位显示 （建议使用主题字体）</a:t>
              </a:r>
            </a:p>
          </p:txBody>
        </p:sp>
      </p:grpSp>
      <p:grpSp>
        <p:nvGrpSpPr>
          <p:cNvPr id="28" name="Group 28"/>
          <p:cNvGrpSpPr/>
          <p:nvPr userDrawn="1"/>
        </p:nvGrpSpPr>
        <p:grpSpPr>
          <a:xfrm>
            <a:off x="2618972" y="4024449"/>
            <a:ext cx="2545865" cy="361864"/>
            <a:chOff x="3943834" y="704409"/>
            <a:chExt cx="3962574" cy="563232"/>
          </a:xfrm>
        </p:grpSpPr>
        <p:sp>
          <p:nvSpPr>
            <p:cNvPr id="29" name="TextBox 29"/>
            <p:cNvSpPr txBox="1"/>
            <p:nvPr/>
          </p:nvSpPr>
          <p:spPr>
            <a:xfrm>
              <a:off x="3943834" y="704409"/>
              <a:ext cx="3962574" cy="242864"/>
            </a:xfrm>
            <a:prstGeom prst="rect">
              <a:avLst/>
            </a:prstGeom>
            <a:noFill/>
          </p:spPr>
          <p:txBody>
            <a:bodyPr wrap="none" lIns="360000" tIns="0" rIns="0" bIns="0" anchor="b" anchorCtr="0">
              <a:normAutofit fontScale="77500" lnSpcReduction="20000"/>
            </a:bodyPr>
            <a:lstStyle/>
            <a:p>
              <a:r>
                <a:rPr lang="zh-CN" altLang="en-US" sz="1600" b="1">
                  <a:solidFill>
                    <a:schemeClr val="accent4">
                      <a:lumMod val="100000"/>
                    </a:schemeClr>
                  </a:solidFill>
                </a:rPr>
                <a:t>标题文本预设</a:t>
              </a:r>
            </a:p>
          </p:txBody>
        </p:sp>
        <p:sp>
          <p:nvSpPr>
            <p:cNvPr id="30" name="TextBox 30"/>
            <p:cNvSpPr txBox="1"/>
            <p:nvPr/>
          </p:nvSpPr>
          <p:spPr>
            <a:xfrm>
              <a:off x="3943834" y="947273"/>
              <a:ext cx="3962574" cy="320368"/>
            </a:xfrm>
            <a:prstGeom prst="rect">
              <a:avLst/>
            </a:prstGeom>
          </p:spPr>
          <p:txBody>
            <a:bodyPr vert="horz" wrap="square" lIns="360000" tIns="0" rIns="0" bIns="0" anchor="ctr" anchorCtr="0">
              <a:normAutofit fontScale="70000" lnSpcReduction="20000"/>
            </a:bodyPr>
            <a:lstStyle/>
            <a:p>
              <a:pPr algn="l">
                <a:lnSpc>
                  <a:spcPct val="120000"/>
                </a:lnSpc>
              </a:pPr>
              <a:r>
                <a:rPr lang="zh-CN" altLang="en-US" sz="1050">
                  <a:solidFill>
                    <a:schemeClr val="dk1">
                      <a:lumMod val="100000"/>
                    </a:schemeClr>
                  </a:solidFill>
                </a:rPr>
                <a:t>此部分内容作为文字排版占位显示 （建议使用主题字体）</a:t>
              </a:r>
            </a:p>
          </p:txBody>
        </p:sp>
      </p:grpSp>
      <p:sp>
        <p:nvSpPr>
          <p:cNvPr id="32" name="动作按钮: 后退或前一项 31">
            <a:hlinkClick r:id="" action="ppaction://hlinkshowjump?jump=previousslide" highlightClick="1"/>
          </p:cNvPr>
          <p:cNvSpPr/>
          <p:nvPr userDrawn="1"/>
        </p:nvSpPr>
        <p:spPr>
          <a:xfrm>
            <a:off x="11042650" y="6513077"/>
            <a:ext cx="279400" cy="304800"/>
          </a:xfrm>
          <a:prstGeom prst="actionButtonBackPrevio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 name="动作按钮: 前进或下一项 32">
            <a:hlinkClick r:id="" action="ppaction://hlinkshowjump?jump=nextslide" highlightClick="1"/>
          </p:cNvPr>
          <p:cNvSpPr/>
          <p:nvPr userDrawn="1"/>
        </p:nvSpPr>
        <p:spPr>
          <a:xfrm>
            <a:off x="11406188" y="6525777"/>
            <a:ext cx="269875" cy="279400"/>
          </a:xfrm>
          <a:prstGeom prst="actionButtonForwardNex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4" name="动作按钮: 结束 33">
            <a:hlinkClick r:id="" action="ppaction://hlinkshowjump?jump=endshow" highlightClick="1"/>
          </p:cNvPr>
          <p:cNvSpPr/>
          <p:nvPr userDrawn="1"/>
        </p:nvSpPr>
        <p:spPr>
          <a:xfrm>
            <a:off x="11760200" y="6514665"/>
            <a:ext cx="254000" cy="301625"/>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4" presetClass="entr" presetSubtype="10"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randombar(horizontal)">
                                      <p:cBhvr>
                                        <p:cTn id="13" dur="500"/>
                                        <p:tgtEl>
                                          <p:spTgt spid="7"/>
                                        </p:tgtEl>
                                      </p:cBhvr>
                                    </p:animEffect>
                                  </p:childTnLst>
                                </p:cTn>
                              </p:par>
                            </p:childTnLst>
                          </p:cTn>
                        </p:par>
                        <p:par>
                          <p:cTn id="14" fill="hold">
                            <p:stCondLst>
                              <p:cond delay="1500"/>
                            </p:stCondLst>
                            <p:childTnLst>
                              <p:par>
                                <p:cTn id="15" presetID="2" presetClass="entr" presetSubtype="8" fill="hold" grpId="0" nodeType="after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500" fill="hold"/>
                                        <p:tgtEl>
                                          <p:spTgt spid="15"/>
                                        </p:tgtEl>
                                        <p:attrNameLst>
                                          <p:attrName>ppt_x</p:attrName>
                                        </p:attrNameLst>
                                      </p:cBhvr>
                                      <p:tavLst>
                                        <p:tav tm="0">
                                          <p:val>
                                            <p:strVal val="0-#ppt_w/2"/>
                                          </p:val>
                                        </p:tav>
                                        <p:tav tm="100000">
                                          <p:val>
                                            <p:strVal val="#ppt_x"/>
                                          </p:val>
                                        </p:tav>
                                      </p:tavLst>
                                    </p:anim>
                                    <p:anim calcmode="lin" valueType="num">
                                      <p:cBhvr additive="base">
                                        <p:cTn id="18" dur="500" fill="hold"/>
                                        <p:tgtEl>
                                          <p:spTgt spid="15"/>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500" fill="hold"/>
                                        <p:tgtEl>
                                          <p:spTgt spid="16"/>
                                        </p:tgtEl>
                                        <p:attrNameLst>
                                          <p:attrName>ppt_x</p:attrName>
                                        </p:attrNameLst>
                                      </p:cBhvr>
                                      <p:tavLst>
                                        <p:tav tm="0">
                                          <p:val>
                                            <p:strVal val="0-#ppt_w/2"/>
                                          </p:val>
                                        </p:tav>
                                        <p:tav tm="100000">
                                          <p:val>
                                            <p:strVal val="#ppt_x"/>
                                          </p:val>
                                        </p:tav>
                                      </p:tavLst>
                                    </p:anim>
                                    <p:anim calcmode="lin" valueType="num">
                                      <p:cBhvr additive="base">
                                        <p:cTn id="22" dur="500" fill="hold"/>
                                        <p:tgtEl>
                                          <p:spTgt spid="16"/>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0-#ppt_w/2"/>
                                          </p:val>
                                        </p:tav>
                                        <p:tav tm="100000">
                                          <p:val>
                                            <p:strVal val="#ppt_x"/>
                                          </p:val>
                                        </p:tav>
                                      </p:tavLst>
                                    </p:anim>
                                    <p:anim calcmode="lin" valueType="num">
                                      <p:cBhvr additive="base">
                                        <p:cTn id="26" dur="500" fill="hold"/>
                                        <p:tgtEl>
                                          <p:spTgt spid="17"/>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cBhvr additive="base">
                                        <p:cTn id="29" dur="500" fill="hold"/>
                                        <p:tgtEl>
                                          <p:spTgt spid="18"/>
                                        </p:tgtEl>
                                        <p:attrNameLst>
                                          <p:attrName>ppt_x</p:attrName>
                                        </p:attrNameLst>
                                      </p:cBhvr>
                                      <p:tavLst>
                                        <p:tav tm="0">
                                          <p:val>
                                            <p:strVal val="0-#ppt_w/2"/>
                                          </p:val>
                                        </p:tav>
                                        <p:tav tm="100000">
                                          <p:val>
                                            <p:strVal val="#ppt_x"/>
                                          </p:val>
                                        </p:tav>
                                      </p:tavLst>
                                    </p:anim>
                                    <p:anim calcmode="lin" valueType="num">
                                      <p:cBhvr additive="base">
                                        <p:cTn id="30" dur="500" fill="hold"/>
                                        <p:tgtEl>
                                          <p:spTgt spid="18"/>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0"/>
                                  </p:stCondLst>
                                  <p:childTnLst>
                                    <p:set>
                                      <p:cBhvr>
                                        <p:cTn id="32" dur="1" fill="hold">
                                          <p:stCondLst>
                                            <p:cond delay="0"/>
                                          </p:stCondLst>
                                        </p:cTn>
                                        <p:tgtEl>
                                          <p:spTgt spid="28"/>
                                        </p:tgtEl>
                                        <p:attrNameLst>
                                          <p:attrName>style.visibility</p:attrName>
                                        </p:attrNameLst>
                                      </p:cBhvr>
                                      <p:to>
                                        <p:strVal val="visible"/>
                                      </p:to>
                                    </p:set>
                                    <p:anim calcmode="lin" valueType="num">
                                      <p:cBhvr additive="base">
                                        <p:cTn id="33" dur="500" fill="hold"/>
                                        <p:tgtEl>
                                          <p:spTgt spid="28"/>
                                        </p:tgtEl>
                                        <p:attrNameLst>
                                          <p:attrName>ppt_x</p:attrName>
                                        </p:attrNameLst>
                                      </p:cBhvr>
                                      <p:tavLst>
                                        <p:tav tm="0">
                                          <p:val>
                                            <p:strVal val="0-#ppt_w/2"/>
                                          </p:val>
                                        </p:tav>
                                        <p:tav tm="100000">
                                          <p:val>
                                            <p:strVal val="#ppt_x"/>
                                          </p:val>
                                        </p:tav>
                                      </p:tavLst>
                                    </p:anim>
                                    <p:anim calcmode="lin" valueType="num">
                                      <p:cBhvr additive="base">
                                        <p:cTn id="34" dur="500" fill="hold"/>
                                        <p:tgtEl>
                                          <p:spTgt spid="28"/>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25"/>
                                        </p:tgtEl>
                                        <p:attrNameLst>
                                          <p:attrName>style.visibility</p:attrName>
                                        </p:attrNameLst>
                                      </p:cBhvr>
                                      <p:to>
                                        <p:strVal val="visible"/>
                                      </p:to>
                                    </p:set>
                                    <p:anim calcmode="lin" valueType="num">
                                      <p:cBhvr additive="base">
                                        <p:cTn id="37" dur="500" fill="hold"/>
                                        <p:tgtEl>
                                          <p:spTgt spid="25"/>
                                        </p:tgtEl>
                                        <p:attrNameLst>
                                          <p:attrName>ppt_x</p:attrName>
                                        </p:attrNameLst>
                                      </p:cBhvr>
                                      <p:tavLst>
                                        <p:tav tm="0">
                                          <p:val>
                                            <p:strVal val="0-#ppt_w/2"/>
                                          </p:val>
                                        </p:tav>
                                        <p:tav tm="100000">
                                          <p:val>
                                            <p:strVal val="#ppt_x"/>
                                          </p:val>
                                        </p:tav>
                                      </p:tavLst>
                                    </p:anim>
                                    <p:anim calcmode="lin" valueType="num">
                                      <p:cBhvr additive="base">
                                        <p:cTn id="38" dur="500" fill="hold"/>
                                        <p:tgtEl>
                                          <p:spTgt spid="25"/>
                                        </p:tgtEl>
                                        <p:attrNameLst>
                                          <p:attrName>ppt_y</p:attrName>
                                        </p:attrNameLst>
                                      </p:cBhvr>
                                      <p:tavLst>
                                        <p:tav tm="0">
                                          <p:val>
                                            <p:strVal val="#ppt_y"/>
                                          </p:val>
                                        </p:tav>
                                        <p:tav tm="100000">
                                          <p:val>
                                            <p:strVal val="#ppt_y"/>
                                          </p:val>
                                        </p:tav>
                                      </p:tavLst>
                                    </p:anim>
                                  </p:childTnLst>
                                </p:cTn>
                              </p:par>
                              <p:par>
                                <p:cTn id="39" presetID="2" presetClass="entr" presetSubtype="8" fill="hold" nodeType="withEffect">
                                  <p:stCondLst>
                                    <p:cond delay="0"/>
                                  </p:stCondLst>
                                  <p:childTnLst>
                                    <p:set>
                                      <p:cBhvr>
                                        <p:cTn id="40" dur="1" fill="hold">
                                          <p:stCondLst>
                                            <p:cond delay="0"/>
                                          </p:stCondLst>
                                        </p:cTn>
                                        <p:tgtEl>
                                          <p:spTgt spid="22"/>
                                        </p:tgtEl>
                                        <p:attrNameLst>
                                          <p:attrName>style.visibility</p:attrName>
                                        </p:attrNameLst>
                                      </p:cBhvr>
                                      <p:to>
                                        <p:strVal val="visible"/>
                                      </p:to>
                                    </p:set>
                                    <p:anim calcmode="lin" valueType="num">
                                      <p:cBhvr additive="base">
                                        <p:cTn id="41" dur="500" fill="hold"/>
                                        <p:tgtEl>
                                          <p:spTgt spid="22"/>
                                        </p:tgtEl>
                                        <p:attrNameLst>
                                          <p:attrName>ppt_x</p:attrName>
                                        </p:attrNameLst>
                                      </p:cBhvr>
                                      <p:tavLst>
                                        <p:tav tm="0">
                                          <p:val>
                                            <p:strVal val="0-#ppt_w/2"/>
                                          </p:val>
                                        </p:tav>
                                        <p:tav tm="100000">
                                          <p:val>
                                            <p:strVal val="#ppt_x"/>
                                          </p:val>
                                        </p:tav>
                                      </p:tavLst>
                                    </p:anim>
                                    <p:anim calcmode="lin" valueType="num">
                                      <p:cBhvr additive="base">
                                        <p:cTn id="42" dur="500" fill="hold"/>
                                        <p:tgtEl>
                                          <p:spTgt spid="22"/>
                                        </p:tgtEl>
                                        <p:attrNameLst>
                                          <p:attrName>ppt_y</p:attrName>
                                        </p:attrNameLst>
                                      </p:cBhvr>
                                      <p:tavLst>
                                        <p:tav tm="0">
                                          <p:val>
                                            <p:strVal val="#ppt_y"/>
                                          </p:val>
                                        </p:tav>
                                        <p:tav tm="100000">
                                          <p:val>
                                            <p:strVal val="#ppt_y"/>
                                          </p:val>
                                        </p:tav>
                                      </p:tavLst>
                                    </p:anim>
                                  </p:childTnLst>
                                </p:cTn>
                              </p:par>
                              <p:par>
                                <p:cTn id="43" presetID="2" presetClass="entr" presetSubtype="8" fill="hold" nodeType="with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500" fill="hold"/>
                                        <p:tgtEl>
                                          <p:spTgt spid="19"/>
                                        </p:tgtEl>
                                        <p:attrNameLst>
                                          <p:attrName>ppt_x</p:attrName>
                                        </p:attrNameLst>
                                      </p:cBhvr>
                                      <p:tavLst>
                                        <p:tav tm="0">
                                          <p:val>
                                            <p:strVal val="0-#ppt_w/2"/>
                                          </p:val>
                                        </p:tav>
                                        <p:tav tm="100000">
                                          <p:val>
                                            <p:strVal val="#ppt_x"/>
                                          </p:val>
                                        </p:tav>
                                      </p:tavLst>
                                    </p:anim>
                                    <p:anim calcmode="lin" valueType="num">
                                      <p:cBhvr additive="base">
                                        <p:cTn id="46"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P spid="18" grpId="0" animBg="1"/>
    </p:bldLst>
  </p:timing>
</p:sldLayout>
</file>

<file path=ppt/slideLayouts/slideLayout4.xml><?xml version="1.0" encoding="utf-8"?>
<p:sldLayout xmlns:p="http://schemas.openxmlformats.org/presentationml/2006/main" xmlns:a="http://schemas.openxmlformats.org/drawingml/2006/main" xmlns:r="http://schemas.openxmlformats.org/officeDocument/2006/relationships" preserve="1" userDrawn="1">
  <p:cSld name="自定义版式">
    <p:spTree>
      <p:nvGrpSpPr>
        <p:cNvPr id="1" name=""/>
        <p:cNvGrpSpPr/>
        <p:nvPr/>
      </p:nvGrpSpPr>
      <p:grpSpPr>
        <a:xfrm>
          <a:off x="0" y="0"/>
          <a:ext cx="0" cy="0"/>
          <a:chOff x="0" y="0"/>
          <a:chExt cx="0" cy="0"/>
        </a:xfrm>
      </p:grpSpPr>
      <p:sp>
        <p:nvSpPr>
          <p:cNvPr id="3" name="动作按钮: 自定义 2">
            <a:hlinkClick action="ppaction://noaction" highlightClick="1" r:id=""/>
          </p:cNvPr>
          <p:cNvSpPr/>
          <p:nvPr userDrawn="1"/>
        </p:nvSpPr>
        <p:spPr>
          <a:xfrm>
            <a:off x="753262" y="5360446"/>
            <a:ext cx="1706136" cy="369332"/>
          </a:xfrm>
          <a:prstGeom prst="actionButtonBlank">
            <a:avLst/>
          </a:prstGeom>
        </p:spPr>
        <p:style>
          <a:lnRef idx="1">
            <a:schemeClr val="accent3"/>
          </a:lnRef>
          <a:fillRef idx="2">
            <a:schemeClr val="accent3"/>
          </a:fillRef>
          <a:effectRef idx="1">
            <a:schemeClr val="accent3"/>
          </a:effectRef>
          <a:fontRef idx="minor">
            <a:schemeClr val="dk1"/>
          </a:fontRef>
        </p:style>
        <p:txBody>
          <a:bodyPr anchor="ctr" rtlCol="0"/>
          <a:lstStyle/>
          <a:p>
            <a:pPr algn="ctr"/>
            <a:endParaRPr altLang="en-US" lang="zh-CN"/>
          </a:p>
        </p:txBody>
      </p:sp>
      <p:sp>
        <p:nvSpPr>
          <p:cNvPr id="2" name="标题 1"/>
          <p:cNvSpPr>
            <a:spLocks noGrp="1"/>
          </p:cNvSpPr>
          <p:nvPr>
            <p:ph hasCustomPrompt="1" type="title"/>
          </p:nvPr>
        </p:nvSpPr>
        <p:spPr>
          <a:xfrm>
            <a:off x="108222" y="80457"/>
            <a:ext cx="11905977" cy="644166"/>
          </a:xfrm>
        </p:spPr>
        <p:txBody>
          <a:bodyPr/>
          <a:lstStyle>
            <a:lvl1pPr algn="ctr">
              <a:defRPr/>
            </a:lvl1pPr>
          </a:lstStyle>
          <a:p>
            <a:r>
              <a:rPr altLang="en-US" dirty="0" lang="zh-CN" smtClean="0"/>
              <a:t>课时标题</a:t>
            </a:r>
            <a:endParaRPr altLang="en-US" dirty="0" lang="zh-CN"/>
          </a:p>
        </p:txBody>
      </p:sp>
      <p:sp>
        <p:nvSpPr>
          <p:cNvPr id="5" name="灯片编号占位符 4"/>
          <p:cNvSpPr>
            <a:spLocks noGrp="1"/>
          </p:cNvSpPr>
          <p:nvPr>
            <p:ph idx="12" sz="quarter" type="sldNum"/>
          </p:nvPr>
        </p:nvSpPr>
        <p:spPr>
          <a:xfrm>
            <a:off x="489018" y="6430679"/>
            <a:ext cx="372373" cy="365125"/>
          </a:xfrm>
        </p:spPr>
        <p:txBody>
          <a:bodyPr/>
          <a:lstStyle>
            <a:lvl1pPr>
              <a:defRPr sz="1200"/>
            </a:lvl1pPr>
          </a:lstStyle>
          <a:p>
            <a:fld id="{E82546D3-0A1B-4AD3-8423-C2D4F2A3C694}" type="slidenum">
              <a:rPr altLang="en-US" lang="zh-CN" smtClean="0"/>
              <a:pPr/>
              <a:t>‹#›</a:t>
            </a:fld>
            <a:endParaRPr altLang="en-US" dirty="0" lang="zh-CN"/>
          </a:p>
        </p:txBody>
      </p:sp>
      <p:sp>
        <p:nvSpPr>
          <p:cNvPr id="31" name="动作按钮: 后退或前一项 30">
            <a:hlinkClick action="ppaction://hlinkshowjump?jump=previousslide" highlightClick="1" r:id=""/>
          </p:cNvPr>
          <p:cNvSpPr/>
          <p:nvPr userDrawn="1"/>
        </p:nvSpPr>
        <p:spPr>
          <a:xfrm>
            <a:off x="11042650" y="6513077"/>
            <a:ext cx="279400" cy="304800"/>
          </a:xfrm>
          <a:prstGeom prst="actionButtonBackPrevio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altLang="en-US" lang="zh-CN"/>
          </a:p>
        </p:txBody>
      </p:sp>
      <p:sp>
        <p:nvSpPr>
          <p:cNvPr id="32" name="动作按钮: 前进或下一项 31">
            <a:hlinkClick action="ppaction://hlinkshowjump?jump=nextslide" highlightClick="1" r:id=""/>
          </p:cNvPr>
          <p:cNvSpPr/>
          <p:nvPr userDrawn="1"/>
        </p:nvSpPr>
        <p:spPr>
          <a:xfrm>
            <a:off x="11406188" y="6525777"/>
            <a:ext cx="269875" cy="279400"/>
          </a:xfrm>
          <a:prstGeom prst="actionButtonForwardNex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altLang="en-US" lang="zh-CN"/>
          </a:p>
        </p:txBody>
      </p:sp>
      <p:sp>
        <p:nvSpPr>
          <p:cNvPr id="33" name="动作按钮: 结束 32">
            <a:hlinkClick action="ppaction://hlinkshowjump?jump=endshow" highlightClick="1" r:id=""/>
          </p:cNvPr>
          <p:cNvSpPr/>
          <p:nvPr userDrawn="1"/>
        </p:nvSpPr>
        <p:spPr>
          <a:xfrm>
            <a:off x="11760200" y="6514665"/>
            <a:ext cx="254000" cy="301625"/>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altLang="en-US" lang="zh-CN"/>
          </a:p>
        </p:txBody>
      </p:sp>
      <p:grpSp>
        <p:nvGrpSpPr>
          <p:cNvPr id="34" name="组合 9"/>
          <p:cNvGrpSpPr/>
          <p:nvPr userDrawn="1"/>
        </p:nvGrpSpPr>
        <p:grpSpPr bwMode="auto">
          <a:xfrm>
            <a:off x="4074022" y="6410194"/>
            <a:ext cx="4043955" cy="406096"/>
            <a:chOff x="2364896" y="6103024"/>
            <a:chExt cx="3913269" cy="423863"/>
          </a:xfrm>
        </p:grpSpPr>
        <p:pic>
          <p:nvPicPr>
            <p:cNvPr id="35" name="图片 34">
              <a:hlinkClick r:id="rId2"/>
            </p:cNvPr>
            <p:cNvPicPr>
              <a:picLocks noChangeAspect="1"/>
            </p:cNvPicPr>
            <p:nvPr userDrawn="1"/>
          </p:nvPicPr>
          <p:blipFill>
            <a:blip cstate="print" r:embed="rId3">
              <a:extLst>
                <a:ext uri="{28A0092B-C50C-407E-A947-70E740481C1C}">
                  <a14:useLocalDpi xmlns:a14="http://schemas.microsoft.com/office/drawing/2010/main" val="0"/>
                </a:ext>
              </a:extLst>
            </a:blip>
            <a:srcRect r="34"/>
            <a:stretch>
              <a:fillRect/>
            </a:stretch>
          </p:blipFill>
          <p:spPr bwMode="auto">
            <a:xfrm>
              <a:off x="2865834" y="6103024"/>
              <a:ext cx="3412331" cy="423863"/>
            </a:xfrm>
            <a:prstGeom prst="roundRect">
              <a:avLst>
                <a:gd fmla="val 16667" name="adj"/>
              </a:avLst>
            </a:prstGeom>
            <a:ln>
              <a:noFill/>
            </a:ln>
            <a:effectLst>
              <a:outerShdw algn="tl" blurRad="76200" dir="7800000" dist="38100" rotWithShape="0">
                <a:srgbClr val="000000">
                  <a:alpha val="40000"/>
                </a:srgbClr>
              </a:outerShdw>
            </a:effectLst>
            <a:scene3d>
              <a:camera prst="orthographicFront"/>
              <a:lightRig dir="t" rig="contrasting">
                <a:rot lat="0" lon="0" rev="4200000"/>
              </a:lightRig>
            </a:scene3d>
            <a:sp3d prstMaterial="plastic">
              <a:bevelT h="114300" prst="relaxedInset" w="381000"/>
              <a:contourClr>
                <a:srgbClr val="969696"/>
              </a:contourClr>
            </a:sp3d>
          </p:spPr>
        </p:pic>
        <p:pic>
          <p:nvPicPr>
            <p:cNvPr descr="未标题-1 拷贝.png" id="36" name="图片 47"/>
            <p:cNvPicPr>
              <a:picLocks noChangeAspect="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2364896" y="6109231"/>
              <a:ext cx="440528" cy="41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cxnSp>
        <p:nvCxnSpPr>
          <p:cNvPr id="38" name="直接连接符 37"/>
          <p:cNvCxnSpPr/>
          <p:nvPr userDrawn="1"/>
        </p:nvCxnSpPr>
        <p:spPr>
          <a:xfrm>
            <a:off x="139148" y="6292912"/>
            <a:ext cx="11875052" cy="0"/>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userDrawn="1"/>
        </p:nvCxnSpPr>
        <p:spPr>
          <a:xfrm>
            <a:off x="139148" y="791981"/>
            <a:ext cx="11875052" cy="0"/>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userDrawn="1"/>
        </p:nvCxnSpPr>
        <p:spPr>
          <a:xfrm>
            <a:off x="3130484" y="1221941"/>
            <a:ext cx="0" cy="4641011"/>
          </a:xfrm>
          <a:prstGeom prst="line">
            <a:avLst/>
          </a:prstGeom>
          <a:ln>
            <a:solidFill>
              <a:srgbClr val="00B050"/>
            </a:solidFill>
            <a:prstDash val="dashDot"/>
          </a:ln>
        </p:spPr>
        <p:style>
          <a:lnRef idx="1">
            <a:schemeClr val="accent1"/>
          </a:lnRef>
          <a:fillRef idx="0">
            <a:schemeClr val="accent1"/>
          </a:fillRef>
          <a:effectRef idx="0">
            <a:schemeClr val="accent1"/>
          </a:effectRef>
          <a:fontRef idx="minor">
            <a:schemeClr val="tx1"/>
          </a:fontRef>
        </p:style>
      </p:cxnSp>
      <p:grpSp>
        <p:nvGrpSpPr>
          <p:cNvPr id="43" name="组合 42"/>
          <p:cNvGrpSpPr/>
          <p:nvPr userDrawn="1"/>
        </p:nvGrpSpPr>
        <p:grpSpPr>
          <a:xfrm>
            <a:off x="108223" y="2106221"/>
            <a:ext cx="3026493" cy="2905010"/>
            <a:chOff x="755951" y="2210607"/>
            <a:chExt cx="3026493" cy="2905010"/>
          </a:xfrm>
        </p:grpSpPr>
        <p:grpSp>
          <p:nvGrpSpPr>
            <p:cNvPr id="44" name="Group 1"/>
            <p:cNvGrpSpPr/>
            <p:nvPr/>
          </p:nvGrpSpPr>
          <p:grpSpPr>
            <a:xfrm>
              <a:off x="813205" y="2210607"/>
              <a:ext cx="2969239" cy="2905010"/>
              <a:chOff x="-949635" y="0"/>
              <a:chExt cx="7009631" cy="6858000"/>
            </a:xfrm>
          </p:grpSpPr>
          <p:sp>
            <p:nvSpPr>
              <p:cNvPr id="50" name="Diamond 3"/>
              <p:cNvSpPr/>
              <p:nvPr/>
            </p:nvSpPr>
            <p:spPr bwMode="auto">
              <a:xfrm>
                <a:off x="-949635" y="0"/>
                <a:ext cx="7009631" cy="6858000"/>
              </a:xfrm>
              <a:prstGeom prst="diamond">
                <a:avLst/>
              </a:prstGeom>
              <a:solidFill>
                <a:schemeClr val="tx2">
                  <a:lumMod val="20000"/>
                  <a:lumOff val="80000"/>
                  <a:alpha val="35000"/>
                </a:schemeClr>
              </a:solidFill>
              <a:ln w="19050">
                <a:noFill/>
                <a:round/>
              </a:ln>
            </p:spPr>
            <p:txBody>
              <a:bodyPr anchor="ctr"/>
              <a:lstStyle/>
              <a:p>
                <a:pPr algn="ctr"/>
                <a:endParaRPr/>
              </a:p>
            </p:txBody>
          </p:sp>
          <p:sp>
            <p:nvSpPr>
              <p:cNvPr id="51" name="Diamond 4"/>
              <p:cNvSpPr/>
              <p:nvPr/>
            </p:nvSpPr>
            <p:spPr bwMode="auto">
              <a:xfrm>
                <a:off x="-176517" y="653134"/>
                <a:ext cx="5647878" cy="5525706"/>
              </a:xfrm>
              <a:prstGeom prst="diamond">
                <a:avLst/>
              </a:prstGeom>
              <a:solidFill>
                <a:schemeClr val="tx2">
                  <a:lumMod val="20000"/>
                  <a:lumOff val="80000"/>
                </a:schemeClr>
              </a:solidFill>
              <a:ln w="19050">
                <a:noFill/>
                <a:round/>
              </a:ln>
            </p:spPr>
            <p:txBody>
              <a:bodyPr anchor="ctr"/>
              <a:lstStyle/>
              <a:p>
                <a:pPr algn="ctr"/>
                <a:endParaRPr/>
              </a:p>
            </p:txBody>
          </p:sp>
        </p:grpSp>
        <p:grpSp>
          <p:nvGrpSpPr>
            <p:cNvPr id="45" name="Group 2"/>
            <p:cNvGrpSpPr/>
            <p:nvPr/>
          </p:nvGrpSpPr>
          <p:grpSpPr>
            <a:xfrm>
              <a:off x="755951" y="2773741"/>
              <a:ext cx="1778742" cy="1778742"/>
              <a:chOff x="990600" y="2044717"/>
              <a:chExt cx="2768566" cy="2768566"/>
            </a:xfrm>
          </p:grpSpPr>
          <p:sp>
            <p:nvSpPr>
              <p:cNvPr id="46" name="Diamond 5"/>
              <p:cNvSpPr/>
              <p:nvPr/>
            </p:nvSpPr>
            <p:spPr bwMode="auto">
              <a:xfrm>
                <a:off x="990600" y="2044717"/>
                <a:ext cx="2768566" cy="2768566"/>
              </a:xfrm>
              <a:prstGeom prst="diamond">
                <a:avLst/>
              </a:prstGeom>
              <a:solidFill>
                <a:schemeClr val="accent1"/>
              </a:solidFill>
              <a:ln w="50800">
                <a:noFill/>
                <a:round/>
              </a:ln>
            </p:spPr>
            <p:txBody>
              <a:bodyPr anchor="ctr"/>
              <a:lstStyle/>
              <a:p>
                <a:pPr algn="ctr"/>
                <a:endParaRPr/>
              </a:p>
            </p:txBody>
          </p:sp>
          <p:grpSp>
            <p:nvGrpSpPr>
              <p:cNvPr id="47" name="Group 9"/>
              <p:cNvGrpSpPr/>
              <p:nvPr/>
            </p:nvGrpSpPr>
            <p:grpSpPr>
              <a:xfrm>
                <a:off x="1429100" y="2771847"/>
                <a:ext cx="1800200" cy="992584"/>
                <a:chOff x="2345143" y="2365645"/>
                <a:chExt cx="1800200" cy="992584"/>
              </a:xfrm>
            </p:grpSpPr>
            <p:sp>
              <p:nvSpPr>
                <p:cNvPr id="48" name="TextBox 7"/>
                <p:cNvSpPr txBox="1"/>
                <p:nvPr/>
              </p:nvSpPr>
              <p:spPr>
                <a:xfrm>
                  <a:off x="2345143" y="2365645"/>
                  <a:ext cx="1800200" cy="677107"/>
                </a:xfrm>
                <a:prstGeom prst="rect">
                  <a:avLst/>
                </a:prstGeom>
                <a:noFill/>
              </p:spPr>
              <p:txBody>
                <a:bodyPr bIns="0" lIns="0" rIns="0" tIns="0" wrap="square">
                  <a:normAutofit fontScale="77500" lnSpcReduction="20000"/>
                </a:bodyPr>
                <a:lstStyle/>
                <a:p>
                  <a:pPr algn="ctr"/>
                  <a:r>
                    <a:rPr altLang="en-US" dirty="0" lang="zh-CN" sz="4400">
                      <a:solidFill>
                        <a:schemeClr val="bg1"/>
                      </a:solidFill>
                    </a:rPr>
                    <a:t>目录</a:t>
                  </a:r>
                </a:p>
              </p:txBody>
            </p:sp>
            <p:sp>
              <p:nvSpPr>
                <p:cNvPr id="49" name="TextBox 8"/>
                <p:cNvSpPr txBox="1"/>
                <p:nvPr/>
              </p:nvSpPr>
              <p:spPr>
                <a:xfrm>
                  <a:off x="2345143" y="3142785"/>
                  <a:ext cx="1800200" cy="215444"/>
                </a:xfrm>
                <a:prstGeom prst="rect">
                  <a:avLst/>
                </a:prstGeom>
                <a:noFill/>
              </p:spPr>
              <p:txBody>
                <a:bodyPr bIns="0" lIns="0" rIns="0" tIns="0" wrap="square">
                  <a:normAutofit fontScale="77500" lnSpcReduction="20000"/>
                </a:bodyPr>
                <a:lstStyle/>
                <a:p>
                  <a:pPr algn="ctr"/>
                  <a:r>
                    <a:rPr altLang="zh-CN" dirty="0" lang="en-US" sz="1400">
                      <a:solidFill>
                        <a:schemeClr val="bg1"/>
                      </a:solidFill>
                    </a:rPr>
                    <a:t>CONTENTS</a:t>
                  </a:r>
                </a:p>
              </p:txBody>
            </p:sp>
          </p:grpSp>
        </p:grpSp>
      </p:grpSp>
      <p:sp>
        <p:nvSpPr>
          <p:cNvPr id="23" name="文本框 22">
            <a:hlinkClick r:id="rId2"/>
          </p:cNvPr>
          <p:cNvSpPr txBox="1"/>
          <p:nvPr userDrawn="1"/>
        </p:nvSpPr>
        <p:spPr>
          <a:xfrm>
            <a:off x="489018" y="5389474"/>
            <a:ext cx="2268696" cy="369332"/>
          </a:xfrm>
          <a:prstGeom prst="rect">
            <a:avLst/>
          </a:prstGeom>
          <a:noFill/>
        </p:spPr>
        <p:txBody>
          <a:bodyPr rtlCol="0" wrap="square">
            <a:spAutoFit/>
          </a:bodyPr>
          <a:lstStyle/>
          <a:p>
            <a:pPr algn="ctr"/>
            <a:r>
              <a:rPr altLang="zh-CN" b="1" dirty="0" lang="en-US" smtClean="0">
                <a:solidFill>
                  <a:srgbClr val="00B050"/>
                </a:solidFill>
              </a:rPr>
              <a:t>@《</a:t>
            </a:r>
            <a:r>
              <a:rPr altLang="en-US" b="1" dirty="0" lang="zh-CN" smtClean="0">
                <a:solidFill>
                  <a:srgbClr val="00B050"/>
                </a:solidFill>
              </a:rPr>
              <a:t>创新设计</a:t>
            </a:r>
            <a:r>
              <a:rPr altLang="zh-CN" b="1" dirty="0" lang="en-US" smtClean="0">
                <a:solidFill>
                  <a:srgbClr val="00B050"/>
                </a:solidFill>
              </a:rPr>
              <a:t>》</a:t>
            </a:r>
            <a:endParaRPr altLang="en-US" b="1" dirty="0" lang="zh-CN">
              <a:solidFill>
                <a:srgbClr val="00B050"/>
              </a:solidFill>
            </a:endParaRPr>
          </a:p>
        </p:txBody>
      </p:sp>
    </p:spTree>
  </p:cSld>
  <p:clrMapOvr>
    <a:masterClrMapping/>
  </p:clrMapOvr>
  <p:timing>
    <p:tnLst>
      <p:par>
        <p:cTn dur="indefinite" id="1" nodeType="tmRoot" restart="never"/>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
        <p:nvSpPr>
          <p:cNvPr id="3" name="文本占位符 2"/>
          <p:cNvSpPr>
            <a:spLocks noGrp="1"/>
          </p:cNvSpPr>
          <p:nvPr>
            <p:ph type="body" idx="1" hasCustomPrompt="1"/>
          </p:nvPr>
        </p:nvSpPr>
        <p:spPr>
          <a:xfrm>
            <a:off x="241540" y="534838"/>
            <a:ext cx="11701077" cy="5911999"/>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smtClean="0"/>
              <a:t>主文档内容</a:t>
            </a:r>
          </a:p>
        </p:txBody>
      </p:sp>
      <p:sp>
        <p:nvSpPr>
          <p:cNvPr id="8" name="动作按钮: 后退或前一项 7">
            <a:hlinkClick r:id="" action="ppaction://hlinkshowjump?jump=previousslide" highlightClick="1"/>
          </p:cNvPr>
          <p:cNvSpPr/>
          <p:nvPr userDrawn="1"/>
        </p:nvSpPr>
        <p:spPr>
          <a:xfrm>
            <a:off x="11042650" y="6513077"/>
            <a:ext cx="279400" cy="304800"/>
          </a:xfrm>
          <a:prstGeom prst="actionButtonBackPrevio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9" name="动作按钮: 前进或下一项 8">
            <a:hlinkClick r:id="" action="ppaction://hlinkshowjump?jump=nextslide" highlightClick="1"/>
          </p:cNvPr>
          <p:cNvSpPr/>
          <p:nvPr userDrawn="1"/>
        </p:nvSpPr>
        <p:spPr>
          <a:xfrm>
            <a:off x="11406188" y="6525777"/>
            <a:ext cx="269875" cy="279400"/>
          </a:xfrm>
          <a:prstGeom prst="actionButtonForwardNex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0" name="动作按钮: 结束 9">
            <a:hlinkClick r:id="" action="ppaction://hlinkshowjump?jump=endshow" highlightClick="1"/>
          </p:cNvPr>
          <p:cNvSpPr/>
          <p:nvPr userDrawn="1"/>
        </p:nvSpPr>
        <p:spPr>
          <a:xfrm>
            <a:off x="11760200" y="6514665"/>
            <a:ext cx="254000" cy="301625"/>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cxnSp>
        <p:nvCxnSpPr>
          <p:cNvPr id="5" name="直接连接符 4"/>
          <p:cNvCxnSpPr/>
          <p:nvPr userDrawn="1"/>
        </p:nvCxnSpPr>
        <p:spPr>
          <a:xfrm>
            <a:off x="241540" y="406451"/>
            <a:ext cx="11701077" cy="0"/>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sp>
        <p:nvSpPr>
          <p:cNvPr id="11" name="文本框 10">
            <a:hlinkClick r:id="rId2"/>
          </p:cNvPr>
          <p:cNvSpPr txBox="1"/>
          <p:nvPr userDrawn="1"/>
        </p:nvSpPr>
        <p:spPr>
          <a:xfrm>
            <a:off x="10668115" y="98406"/>
            <a:ext cx="1414070" cy="276999"/>
          </a:xfrm>
          <a:prstGeom prst="rect">
            <a:avLst/>
          </a:prstGeom>
          <a:noFill/>
        </p:spPr>
        <p:txBody>
          <a:bodyPr wrap="square" rtlCol="0">
            <a:spAutoFit/>
          </a:bodyPr>
          <a:lstStyle/>
          <a:p>
            <a:pPr algn="ctr"/>
            <a:r>
              <a:rPr lang="en-US" altLang="zh-CN" sz="1200" b="1" dirty="0" smtClean="0">
                <a:solidFill>
                  <a:srgbClr val="00B050"/>
                </a:solidFill>
              </a:rPr>
              <a:t>@《</a:t>
            </a:r>
            <a:r>
              <a:rPr lang="zh-CN" altLang="en-US" sz="1200" b="1" dirty="0" smtClean="0">
                <a:solidFill>
                  <a:srgbClr val="00B050"/>
                </a:solidFill>
              </a:rPr>
              <a:t>创新设计</a:t>
            </a:r>
            <a:r>
              <a:rPr lang="en-US" altLang="zh-CN" sz="1200" b="1" dirty="0" smtClean="0">
                <a:solidFill>
                  <a:srgbClr val="00B050"/>
                </a:solidFill>
              </a:rPr>
              <a:t>》</a:t>
            </a:r>
            <a:endParaRPr lang="zh-CN" altLang="en-US" sz="1200" b="1" dirty="0">
              <a:solidFill>
                <a:srgbClr val="00B050"/>
              </a:solidFill>
            </a:endParaRPr>
          </a:p>
        </p:txBody>
      </p:sp>
    </p:spTree>
  </p:cSld>
  <p:clrMapOvr>
    <a:masterClrMapping/>
  </p:clrMapOvr>
  <p:timing>
    <p:tnLst>
      <p:par>
        <p:cTn id="1" dur="indefinite" restart="never" nodeType="tmRoot"/>
      </p:par>
    </p:tnLst>
  </p:timing>
</p:sldLayout>
</file>

<file path=ppt/slideLayouts/slideLayout6.xml><?xml version="1.0" encoding="utf-8"?>
<p:sldLayout xmlns:p="http://schemas.openxmlformats.org/presentationml/2006/main" xmlns:a="http://schemas.openxmlformats.org/drawingml/2006/main" xmlns:r="http://schemas.openxmlformats.org/officeDocument/2006/relationships" preserve="1" type="blank">
  <p:cSld name="空白">
    <p:spTree>
      <p:nvGrpSpPr>
        <p:cNvPr id="1" name=""/>
        <p:cNvGrpSpPr/>
        <p:nvPr/>
      </p:nvGrpSpPr>
      <p:grpSpPr>
        <a:xfrm>
          <a:off x="0" y="0"/>
          <a:ext cx="0" cy="0"/>
          <a:chOff x="0" y="0"/>
          <a:chExt cx="0" cy="0"/>
        </a:xfrm>
      </p:grpSpPr>
      <p:pic>
        <p:nvPicPr>
          <p:cNvPr id="10" name="图片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992188" y="5872618"/>
            <a:ext cx="10204450" cy="6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图片 5"/>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flipH="1" flipV="1" rot="20784402">
            <a:off x="7824363" y="3403693"/>
            <a:ext cx="4000325" cy="3602451"/>
          </a:xfrm>
          <a:prstGeom prst="rect">
            <a:avLst/>
          </a:prstGeom>
        </p:spPr>
      </p:pic>
      <p:sp>
        <p:nvSpPr>
          <p:cNvPr id="5" name="矩形 4"/>
          <p:cNvSpPr/>
          <p:nvPr userDrawn="1"/>
        </p:nvSpPr>
        <p:spPr>
          <a:xfrm>
            <a:off x="0" y="2489040"/>
            <a:ext cx="12192000" cy="830997"/>
          </a:xfrm>
          <a:prstGeom prst="rect">
            <a:avLst/>
          </a:prstGeom>
        </p:spPr>
        <p:txBody>
          <a:bodyPr wrap="square">
            <a:spAutoFit/>
          </a:bodyPr>
          <a:lstStyle/>
          <a:p>
            <a:pPr algn="ctr" fontAlgn="auto">
              <a:spcBef>
                <a:spcPts val="0"/>
              </a:spcBef>
              <a:spcAft>
                <a:spcPts val="0"/>
              </a:spcAft>
              <a:defRPr/>
            </a:pPr>
            <a:r>
              <a:rPr altLang="en-US" dirty="0" lang="zh-CN" smtClean="0" spc="300" sz="4800">
                <a:solidFill>
                  <a:srgbClr val="778495"/>
                </a:solidFill>
                <a:latin charset="-122" panose="02010600040101010101" pitchFamily="2" typeface="华文中宋"/>
                <a:ea charset="-122" panose="02010600040101010101" pitchFamily="2" typeface="华文中宋"/>
                <a:sym charset="-122" panose="020B0503020204020204" pitchFamily="34" typeface="微软雅黑"/>
              </a:rPr>
              <a:t>本节内容结束</a:t>
            </a:r>
            <a:endParaRPr altLang="en-US" dirty="0" lang="zh-CN" spc="300" sz="4800">
              <a:solidFill>
                <a:srgbClr val="778495"/>
              </a:solidFill>
              <a:latin charset="-122" panose="02010600040101010101" pitchFamily="2" typeface="华文中宋"/>
              <a:ea charset="-122" panose="02010600040101010101" pitchFamily="2" typeface="华文中宋"/>
              <a:sym charset="-122" panose="020B0503020204020204" pitchFamily="34" typeface="微软雅黑"/>
            </a:endParaRPr>
          </a:p>
        </p:txBody>
      </p:sp>
      <p:grpSp>
        <p:nvGrpSpPr>
          <p:cNvPr id="7" name="组合 9"/>
          <p:cNvGrpSpPr/>
          <p:nvPr userDrawn="1"/>
        </p:nvGrpSpPr>
        <p:grpSpPr bwMode="auto">
          <a:xfrm>
            <a:off x="3252234" y="6134625"/>
            <a:ext cx="5684358" cy="547914"/>
            <a:chOff x="2364896" y="6103024"/>
            <a:chExt cx="3913269" cy="423863"/>
          </a:xfrm>
        </p:grpSpPr>
        <p:pic>
          <p:nvPicPr>
            <p:cNvPr id="8" name="图片 7">
              <a:hlinkClick r:id="rId4"/>
            </p:cNvPr>
            <p:cNvPicPr>
              <a:picLocks noChangeAspect="1"/>
            </p:cNvPicPr>
            <p:nvPr userDrawn="1"/>
          </p:nvPicPr>
          <p:blipFill>
            <a:blip cstate="print" r:embed="rId5">
              <a:extLst>
                <a:ext uri="{28A0092B-C50C-407E-A947-70E740481C1C}">
                  <a14:useLocalDpi xmlns:a14="http://schemas.microsoft.com/office/drawing/2010/main" val="0"/>
                </a:ext>
              </a:extLst>
            </a:blip>
            <a:srcRect r="34"/>
            <a:stretch>
              <a:fillRect/>
            </a:stretch>
          </p:blipFill>
          <p:spPr bwMode="auto">
            <a:xfrm>
              <a:off x="2865834" y="6103024"/>
              <a:ext cx="3412331" cy="423863"/>
            </a:xfrm>
            <a:prstGeom prst="roundRect">
              <a:avLst>
                <a:gd fmla="val 16667" name="adj"/>
              </a:avLst>
            </a:prstGeom>
            <a:ln>
              <a:noFill/>
            </a:ln>
            <a:effectLst>
              <a:outerShdw algn="tl" blurRad="76200" dir="7800000" dist="38100" rotWithShape="0">
                <a:srgbClr val="000000">
                  <a:alpha val="40000"/>
                </a:srgbClr>
              </a:outerShdw>
            </a:effectLst>
            <a:scene3d>
              <a:camera prst="orthographicFront"/>
              <a:lightRig dir="t" rig="contrasting">
                <a:rot lat="0" lon="0" rev="4200000"/>
              </a:lightRig>
            </a:scene3d>
            <a:sp3d prstMaterial="plastic">
              <a:bevelT h="114300" prst="relaxedInset" w="381000"/>
              <a:contourClr>
                <a:srgbClr val="969696"/>
              </a:contourClr>
            </a:sp3d>
          </p:spPr>
        </p:pic>
        <p:pic>
          <p:nvPicPr>
            <p:cNvPr descr="未标题-1 拷贝.png" id="9" name="图片 47"/>
            <p:cNvPicPr>
              <a:picLocks noChangeAspect="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2364896" y="6109231"/>
              <a:ext cx="440528" cy="41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dur="indefinite" id="1" nodeType="tmRoot" restart="never">
          <p:childTnLst>
            <p:seq concurrent="1" nextAc="seek">
              <p:cTn dur="indefinite" id="2" nodeType="mainSeq">
                <p:childTnLst>
                  <p:par>
                    <p:cTn fill="hold" id="3">
                      <p:stCondLst>
                        <p:cond delay="indefinite"/>
                        <p:cond delay="0" evt="onBegin">
                          <p:tn val="2"/>
                        </p:cond>
                      </p:stCondLst>
                      <p:childTnLst>
                        <p:par>
                          <p:cTn fill="hold" id="4">
                            <p:stCondLst>
                              <p:cond delay="0"/>
                            </p:stCondLst>
                            <p:childTnLst>
                              <p:par>
                                <p:cTn fill="hold" grpId="0" id="5" nodeType="afterEffect" presetClass="entr" presetID="53" presetSubtype="16">
                                  <p:stCondLst>
                                    <p:cond delay="0"/>
                                  </p:stCondLst>
                                  <p:childTnLst>
                                    <p:set>
                                      <p:cBhvr>
                                        <p:cTn dur="1" fill="hold" id="6">
                                          <p:stCondLst>
                                            <p:cond delay="0"/>
                                          </p:stCondLst>
                                        </p:cTn>
                                        <p:tgtEl>
                                          <p:spTgt spid="5"/>
                                        </p:tgtEl>
                                        <p:attrNameLst>
                                          <p:attrName>style.visibility</p:attrName>
                                        </p:attrNameLst>
                                      </p:cBhvr>
                                      <p:to>
                                        <p:strVal val="visible"/>
                                      </p:to>
                                    </p:set>
                                    <p:anim calcmode="lin" valueType="num">
                                      <p:cBhvr>
                                        <p:cTn dur="500" fill="hold" id="7"/>
                                        <p:tgtEl>
                                          <p:spTgt spid="5"/>
                                        </p:tgtEl>
                                        <p:attrNameLst>
                                          <p:attrName>ppt_w</p:attrName>
                                        </p:attrNameLst>
                                      </p:cBhvr>
                                      <p:tavLst>
                                        <p:tav tm="0">
                                          <p:val>
                                            <p:fltVal val="0"/>
                                          </p:val>
                                        </p:tav>
                                        <p:tav tm="100000">
                                          <p:val>
                                            <p:strVal val="#ppt_w"/>
                                          </p:val>
                                        </p:tav>
                                      </p:tavLst>
                                    </p:anim>
                                    <p:anim calcmode="lin" valueType="num">
                                      <p:cBhvr>
                                        <p:cTn dur="500" fill="hold" id="8"/>
                                        <p:tgtEl>
                                          <p:spTgt spid="5"/>
                                        </p:tgtEl>
                                        <p:attrNameLst>
                                          <p:attrName>ppt_h</p:attrName>
                                        </p:attrNameLst>
                                      </p:cBhvr>
                                      <p:tavLst>
                                        <p:tav tm="0">
                                          <p:val>
                                            <p:fltVal val="0"/>
                                          </p:val>
                                        </p:tav>
                                        <p:tav tm="100000">
                                          <p:val>
                                            <p:strVal val="#ppt_h"/>
                                          </p:val>
                                        </p:tav>
                                      </p:tavLst>
                                    </p:anim>
                                    <p:animEffect filter="fade" transition="in">
                                      <p:cBhvr>
                                        <p:cTn dur="500" id="9"/>
                                        <p:tgtEl>
                                          <p:spTgt spid="5"/>
                                        </p:tgtEl>
                                      </p:cBhvr>
                                    </p:animEffect>
                                  </p:childTnLst>
                                </p:cTn>
                              </p:par>
                            </p:childTnLst>
                          </p:cTn>
                        </p:par>
                      </p:childTnLst>
                    </p:cTn>
                  </p:par>
                </p:childTnLst>
              </p:cTn>
              <p:prevCondLst>
                <p:cond delay="0" evt="onPrev">
                  <p:tgtEl>
                    <p:sldTgt/>
                  </p:tgtEl>
                </p:cond>
              </p:prevCondLst>
              <p:nextCondLst>
                <p:cond delay="0" evt="onNext">
                  <p:tgtEl>
                    <p:sldTgt/>
                  </p:tgtEl>
                </p:cond>
              </p:nextCondLst>
            </p:seq>
          </p:childTnLst>
        </p:cTn>
      </p:par>
    </p:tnLst>
    <p:bldLst>
      <p:bldP grpId="0" spid="5"/>
    </p:bldLst>
  </p:timing>
</p:sldLayout>
</file>

<file path=ppt/slideMasters/_rels/slideMaster1.xml.rels><?xml version="1.0" encoding="UTF-8" standalone="yes" ?><Relationships xmlns="http://schemas.openxmlformats.org/package/2006/relationships"><Relationship Id="rId8" Target="../media/image1.jpeg" Type="http://schemas.openxmlformats.org/officeDocument/2006/relationships/image"/><Relationship Id="rId3" Target="../slideLayouts/slideLayout3.xml" Type="http://schemas.openxmlformats.org/officeDocument/2006/relationships/slideLayout"/><Relationship Id="rId7" Target="../theme/theme1.xml" Type="http://schemas.openxmlformats.org/officeDocument/2006/relationships/theme"/><Relationship Id="rId2" Target="../slideLayouts/slideLayout2.xml" Type="http://schemas.openxmlformats.org/officeDocument/2006/relationships/slideLayout"/><Relationship Id="rId1" Target="../slideLayouts/slideLayout1.xml" Type="http://schemas.openxmlformats.org/officeDocument/2006/relationships/slideLayout"/><Relationship Id="rId6" Target="../slideLayouts/slideLayout6.xml" Type="http://schemas.openxmlformats.org/officeDocument/2006/relationships/slideLayout"/><Relationship Id="rId5" Target="../slideLayouts/slideLayout5.xml" Type="http://schemas.openxmlformats.org/officeDocument/2006/relationships/slideLayout"/><Relationship Id="rId4" Target="../slideLayouts/slideLayout4.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C8E961-0A61-4EB6-98E7-EFE1458794F6}" type="datetimeFigureOut">
              <a:rPr lang="zh-CN" altLang="en-US" smtClean="0"/>
              <a:pPr/>
              <a:t>2018/3/23</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82546D3-0A1B-4AD3-8423-C2D4F2A3C694}" type="slidenum">
              <a:rPr lang="zh-CN" altLang="en-US" smtClean="0"/>
              <a:pPr/>
              <a:t>‹#›</a:t>
            </a:fld>
            <a:endParaRPr lang="zh-CN" altLang="en-US"/>
          </a:p>
        </p:txBody>
      </p:sp>
      <p:pic>
        <p:nvPicPr>
          <p:cNvPr id="7" name="图片 6"/>
          <p:cNvPicPr>
            <a:picLocks noChangeAspect="1"/>
          </p:cNvPicPr>
          <p:nvPr userDrawn="1"/>
        </p:nvPicPr>
        <p:blipFill>
          <a:blip r:embed="rId8"/>
          <a:stretch>
            <a:fillRect/>
          </a:stretch>
        </p:blipFill>
        <p:spPr>
          <a:xfrm>
            <a:off x="3611" y="0"/>
            <a:ext cx="12188389" cy="6858000"/>
          </a:xfrm>
          <a:prstGeom prst="rect">
            <a:avLst/>
          </a:prstGeom>
        </p:spPr>
      </p:pic>
      <p:sp>
        <p:nvSpPr>
          <p:cNvPr id="8" name="文本框 7"/>
          <p:cNvSpPr txBox="1"/>
          <p:nvPr userDrawn="1"/>
        </p:nvSpPr>
        <p:spPr>
          <a:xfrm>
            <a:off x="432854" y="6501159"/>
            <a:ext cx="427986" cy="307777"/>
          </a:xfrm>
          <a:prstGeom prst="rect">
            <a:avLst/>
          </a:prstGeom>
          <a:noFill/>
        </p:spPr>
        <p:txBody>
          <a:bodyPr wrap="square" rtlCol="0">
            <a:spAutoFit/>
          </a:bodyPr>
          <a:lstStyle/>
          <a:p>
            <a:pPr algn="ctr"/>
            <a:fld id="{582C8A1B-FD01-4FEC-BC4C-A4CD3B747067}" type="slidenum">
              <a:rPr lang="zh-CN" altLang="en-US" sz="1400" smtClean="0">
                <a:latin typeface="Times New Roman" panose="02020603050405020304" pitchFamily="18" charset="0"/>
                <a:cs typeface="Times New Roman" panose="02020603050405020304" pitchFamily="18" charset="0"/>
              </a:rPr>
              <a:pPr algn="ctr"/>
              <a:t>‹#›</a:t>
            </a:fld>
            <a:endParaRPr lang="zh-CN" altLang="en-US" sz="1400" dirty="0">
              <a:latin typeface="Times New Roman" panose="02020603050405020304" pitchFamily="18" charset="0"/>
              <a:cs typeface="Times New Roman" panose="02020603050405020304" pitchFamily="18" charset="0"/>
            </a:endParaRPr>
          </a:p>
        </p:txBody>
      </p:sp>
      <p:sp>
        <p:nvSpPr>
          <p:cNvPr id="9" name="矩形 8">
            <a:hlinkClick r:id="" action="ppaction://hlinkshowjump?jump=previousslide"/>
          </p:cNvPr>
          <p:cNvSpPr/>
          <p:nvPr userDrawn="1"/>
        </p:nvSpPr>
        <p:spPr>
          <a:xfrm>
            <a:off x="-1" y="6280397"/>
            <a:ext cx="459107" cy="3683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a:hlinkClick r:id="" action="ppaction://hlinkshowjump?jump=nextslide"/>
          </p:cNvPr>
          <p:cNvSpPr/>
          <p:nvPr userDrawn="1"/>
        </p:nvSpPr>
        <p:spPr>
          <a:xfrm>
            <a:off x="834588" y="6280397"/>
            <a:ext cx="459107" cy="3683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矩形 2"/>
          <p:cNvSpPr/>
          <p:nvPr/>
        </p:nvSpPr>
        <p:spPr>
          <a:xfrm>
            <a:off x="4459975" y="2662459"/>
            <a:ext cx="3272050" cy="646331"/>
          </a:xfrm>
          <a:prstGeom prst="rect">
            <a:avLst/>
          </a:prstGeom>
        </p:spPr>
        <p:txBody>
          <a:bodyPr wrap="none">
            <a:spAutoFit/>
          </a:bodyPr>
          <a:lstStyle/>
          <a:p>
            <a:pPr lvl="0" algn="ctr">
              <a:spcBef>
                <a:spcPts val="1700"/>
              </a:spcBef>
              <a:spcAft>
                <a:spcPts val="1650"/>
              </a:spcAft>
            </a:pPr>
            <a:r>
              <a:rPr lang="zh-CN" altLang="zh-CN" sz="3600" b="1" kern="2200" dirty="0">
                <a:solidFill>
                  <a:prstClr val="black"/>
                </a:solidFill>
                <a:latin typeface="Times New Roman"/>
                <a:ea typeface="方正魏碑_GBK"/>
                <a:cs typeface="Times New Roman"/>
              </a:rPr>
              <a:t>单元提升课</a:t>
            </a:r>
            <a:r>
              <a:rPr lang="en-US" altLang="zh-CN" sz="3600" b="1" kern="2200" dirty="0" smtClean="0">
                <a:solidFill>
                  <a:prstClr val="black"/>
                </a:solidFill>
                <a:latin typeface="Times New Roman"/>
                <a:ea typeface="方正魏碑_GBK"/>
                <a:cs typeface="Times New Roman"/>
              </a:rPr>
              <a:t>(</a:t>
            </a:r>
            <a:r>
              <a:rPr lang="zh-CN" altLang="en-US" sz="3600" b="1" kern="2200" dirty="0" smtClean="0">
                <a:solidFill>
                  <a:prstClr val="black"/>
                </a:solidFill>
                <a:latin typeface="Times New Roman"/>
                <a:ea typeface="方正魏碑_GBK"/>
                <a:cs typeface="Times New Roman"/>
              </a:rPr>
              <a:t>一</a:t>
            </a:r>
            <a:r>
              <a:rPr lang="en-US" altLang="zh-CN" sz="3600" b="1" kern="2200" dirty="0" smtClean="0">
                <a:solidFill>
                  <a:prstClr val="black"/>
                </a:solidFill>
                <a:latin typeface="Times New Roman"/>
                <a:ea typeface="方正魏碑_GBK"/>
                <a:cs typeface="Times New Roman"/>
              </a:rPr>
              <a:t>)</a:t>
            </a:r>
            <a:endParaRPr lang="zh-CN" altLang="zh-CN" sz="2400" b="1" kern="2200" dirty="0">
              <a:solidFill>
                <a:prstClr val="black"/>
              </a:solidFill>
              <a:ea typeface="方正魏碑_GBK"/>
              <a:cs typeface="Times New Roman"/>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8434" name="图片 1"/>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011009" y="663226"/>
            <a:ext cx="3588951" cy="742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L13"/>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952237" y="1681169"/>
            <a:ext cx="8582792" cy="4538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8152230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矩形 1"/>
          <p:cNvSpPr>
            <a:spLocks noChangeArrowheads="1"/>
          </p:cNvSpPr>
          <p:nvPr/>
        </p:nvSpPr>
        <p:spPr bwMode="auto">
          <a:xfrm>
            <a:off x="499299" y="2360579"/>
            <a:ext cx="11192821" cy="2775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360000" indent="-540000" algn="just">
              <a:lnSpc>
                <a:spcPct val="150000"/>
              </a:lnSpc>
              <a:spcAft>
                <a:spcPts val="0"/>
              </a:spcAft>
              <a:tabLst>
                <a:tab pos="2610485" algn="l"/>
                <a:tab pos="2700655" algn="l"/>
              </a:tabLst>
            </a:pPr>
            <a:r>
              <a:rPr lang="zh-CN" altLang="zh-CN" sz="2400" b="1" kern="100" dirty="0">
                <a:latin typeface="Times New Roman"/>
                <a:ea typeface="黑体"/>
                <a:cs typeface="Times New Roman"/>
              </a:rPr>
              <a:t>视角</a:t>
            </a:r>
            <a:r>
              <a:rPr lang="en-US" altLang="zh-CN" sz="2400" b="1" kern="100" dirty="0">
                <a:latin typeface="Times New Roman"/>
                <a:ea typeface="黑体"/>
                <a:cs typeface="Courier New"/>
              </a:rPr>
              <a:t>1</a:t>
            </a:r>
            <a:r>
              <a:rPr lang="zh-CN" altLang="zh-CN" sz="2400" b="1" kern="100" dirty="0">
                <a:latin typeface="Times New Roman"/>
                <a:ea typeface="黑体"/>
                <a:cs typeface="Times New Roman"/>
              </a:rPr>
              <a:t>　文明传承</a:t>
            </a:r>
            <a:r>
              <a:rPr lang="en-US" altLang="zh-CN" sz="2400" b="1" kern="100" dirty="0">
                <a:latin typeface="Times New Roman"/>
                <a:ea typeface="黑体"/>
                <a:cs typeface="Courier New"/>
              </a:rPr>
              <a:t>——</a:t>
            </a:r>
            <a:r>
              <a:rPr lang="zh-CN" altLang="zh-CN" sz="2400" b="1" kern="100" dirty="0">
                <a:latin typeface="Times New Roman"/>
                <a:ea typeface="黑体"/>
                <a:cs typeface="Times New Roman"/>
              </a:rPr>
              <a:t>汉承秦制</a:t>
            </a:r>
            <a:endParaRPr lang="zh-CN" altLang="zh-CN" sz="1050" kern="100" dirty="0">
              <a:latin typeface="宋体"/>
              <a:cs typeface="Courier New"/>
            </a:endParaRPr>
          </a:p>
          <a:p>
            <a:pPr marL="360000" indent="-540000" algn="just">
              <a:lnSpc>
                <a:spcPct val="150000"/>
              </a:lnSpc>
              <a:spcAft>
                <a:spcPts val="0"/>
              </a:spcAft>
              <a:tabLst>
                <a:tab pos="2610485" algn="l"/>
                <a:tab pos="2700655" algn="l"/>
              </a:tabLst>
            </a:pPr>
            <a:r>
              <a:rPr lang="zh-CN" altLang="zh-CN" sz="2400" b="1" kern="100" dirty="0">
                <a:latin typeface="Times New Roman"/>
                <a:ea typeface="黑体"/>
                <a:cs typeface="Times New Roman"/>
              </a:rPr>
              <a:t>【主题阐释】</a:t>
            </a:r>
            <a:r>
              <a:rPr lang="zh-CN" altLang="zh-CN" sz="2400" b="1" kern="100" dirty="0">
                <a:latin typeface="宋体"/>
                <a:ea typeface="Times New Roman"/>
                <a:cs typeface="Courier New"/>
              </a:rPr>
              <a:t> </a:t>
            </a:r>
            <a:r>
              <a:rPr lang="zh-CN" altLang="zh-CN" sz="2400" b="1" kern="100" dirty="0">
                <a:latin typeface="Times New Roman"/>
                <a:cs typeface="Times New Roman"/>
              </a:rPr>
              <a:t>中国文化的主体精神有两个方面的特质：一个是继承自己的传统；一个是吸收别人的经验。文明传承不是单纯的继承，而是有分析的继承，即用扬弃的态度。“掌握前人积累的文化成果”主要讲的是文化传承；“扬弃旧义，创立新知”主要讲的是思想创新。</a:t>
            </a:r>
            <a:endParaRPr lang="zh-CN" altLang="zh-CN" sz="1050" kern="100" dirty="0">
              <a:effectLst/>
              <a:latin typeface="宋体"/>
              <a:cs typeface="Courier New"/>
            </a:endParaRPr>
          </a:p>
        </p:txBody>
      </p:sp>
      <p:pic>
        <p:nvPicPr>
          <p:cNvPr id="19458" name="图片 2"/>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126231" y="1268810"/>
            <a:ext cx="3938954" cy="7347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8276770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26537" y="486304"/>
            <a:ext cx="11647294" cy="61863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360000" indent="-457200" algn="just">
              <a:lnSpc>
                <a:spcPct val="150000"/>
              </a:lnSpc>
              <a:spcAft>
                <a:spcPts val="0"/>
              </a:spcAft>
              <a:tabLst>
                <a:tab pos="2610485" algn="l"/>
                <a:tab pos="2700655" algn="l"/>
              </a:tabLst>
            </a:pPr>
            <a:r>
              <a:rPr lang="zh-CN" altLang="zh-CN" sz="2400" b="1" kern="100" dirty="0">
                <a:latin typeface="Times New Roman"/>
                <a:ea typeface="黑体"/>
                <a:cs typeface="Times New Roman"/>
              </a:rPr>
              <a:t>【考题例证</a:t>
            </a:r>
            <a:r>
              <a:rPr lang="en-US" altLang="zh-CN" sz="2400" b="1" kern="100" dirty="0">
                <a:latin typeface="Times New Roman"/>
                <a:ea typeface="黑体"/>
                <a:cs typeface="Courier New"/>
              </a:rPr>
              <a:t>1</a:t>
            </a:r>
            <a:r>
              <a:rPr lang="zh-CN" altLang="zh-CN" sz="2400" b="1" kern="100" dirty="0">
                <a:latin typeface="Times New Roman"/>
                <a:ea typeface="黑体"/>
                <a:cs typeface="Times New Roman"/>
              </a:rPr>
              <a:t>】</a:t>
            </a:r>
            <a:r>
              <a:rPr lang="zh-CN" altLang="zh-CN" sz="2400" b="1" kern="100" dirty="0">
                <a:latin typeface="宋体"/>
                <a:ea typeface="Times New Roman"/>
                <a:cs typeface="Courier New"/>
              </a:rPr>
              <a:t> </a:t>
            </a:r>
            <a:r>
              <a:rPr lang="en-US" altLang="zh-CN" sz="2400" b="1" kern="100" dirty="0">
                <a:latin typeface="Times New Roman"/>
                <a:ea typeface="黑体"/>
                <a:cs typeface="Arial"/>
              </a:rPr>
              <a:t>(2016·</a:t>
            </a:r>
            <a:r>
              <a:rPr lang="zh-CN" altLang="zh-CN" sz="2400" b="1" kern="100" dirty="0">
                <a:latin typeface="Times New Roman"/>
                <a:ea typeface="黑体"/>
                <a:cs typeface="Arial"/>
              </a:rPr>
              <a:t>课标全国</a:t>
            </a:r>
            <a:r>
              <a:rPr lang="zh-CN" altLang="zh-CN" sz="2400" b="1" kern="100" dirty="0">
                <a:latin typeface="Times New Roman"/>
                <a:cs typeface="宋体"/>
              </a:rPr>
              <a:t>Ⅲ</a:t>
            </a:r>
            <a:r>
              <a:rPr lang="zh-CN" altLang="zh-CN" sz="2400" b="1" kern="100" dirty="0">
                <a:latin typeface="Times New Roman"/>
                <a:ea typeface="黑体"/>
                <a:cs typeface="Arial"/>
              </a:rPr>
              <a:t>，</a:t>
            </a:r>
            <a:r>
              <a:rPr lang="en-US" altLang="zh-CN" sz="2400" b="1" kern="100" dirty="0">
                <a:latin typeface="Times New Roman"/>
                <a:ea typeface="黑体"/>
                <a:cs typeface="Arial"/>
              </a:rPr>
              <a:t>25)</a:t>
            </a:r>
            <a:r>
              <a:rPr lang="zh-CN" altLang="zh-CN" sz="2400" b="1" kern="100" dirty="0">
                <a:latin typeface="Times New Roman"/>
                <a:cs typeface="Times New Roman"/>
              </a:rPr>
              <a:t>东汉王充在《论衡》中说：</a:t>
            </a:r>
            <a:r>
              <a:rPr lang="en-US" altLang="zh-CN" sz="2400" b="1" kern="100" dirty="0">
                <a:latin typeface="Times New Roman"/>
                <a:cs typeface="Courier New"/>
              </a:rPr>
              <a:t>“</a:t>
            </a:r>
            <a:r>
              <a:rPr lang="zh-CN" altLang="zh-CN" sz="2400" b="1" kern="100" dirty="0">
                <a:latin typeface="Times New Roman"/>
                <a:cs typeface="Times New Roman"/>
              </a:rPr>
              <a:t>萧何入秦，收拾文书</a:t>
            </a:r>
            <a:r>
              <a:rPr lang="en-US" altLang="zh-CN" sz="2400" b="1" kern="100" dirty="0">
                <a:latin typeface="Times New Roman"/>
                <a:cs typeface="Courier New"/>
              </a:rPr>
              <a:t>(</a:t>
            </a:r>
            <a:r>
              <a:rPr lang="zh-CN" altLang="zh-CN" sz="2400" b="1" kern="100" dirty="0">
                <a:latin typeface="Times New Roman"/>
                <a:cs typeface="Times New Roman"/>
              </a:rPr>
              <a:t>国家档案文献</a:t>
            </a:r>
            <a:r>
              <a:rPr lang="en-US" altLang="zh-CN" sz="2400" b="1" kern="100" dirty="0">
                <a:latin typeface="Times New Roman"/>
                <a:cs typeface="Courier New"/>
              </a:rPr>
              <a:t>)</a:t>
            </a:r>
            <a:r>
              <a:rPr lang="zh-CN" altLang="zh-CN" sz="2400" b="1" kern="100" dirty="0">
                <a:latin typeface="Times New Roman"/>
                <a:cs typeface="Times New Roman"/>
              </a:rPr>
              <a:t>，汉所以能制九州者，文书之力也。</a:t>
            </a:r>
            <a:r>
              <a:rPr lang="en-US" altLang="zh-CN" sz="2400" b="1" kern="100" dirty="0">
                <a:latin typeface="Times New Roman"/>
                <a:cs typeface="Courier New"/>
              </a:rPr>
              <a:t>”</a:t>
            </a:r>
            <a:r>
              <a:rPr lang="zh-CN" altLang="zh-CN" sz="2400" b="1" kern="100" dirty="0">
                <a:latin typeface="Times New Roman"/>
                <a:cs typeface="Times New Roman"/>
              </a:rPr>
              <a:t>其意在说明，西汉成功地实现对全国的统治，是因为汉初</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latin typeface="宋体"/>
              <a:cs typeface="Courier New"/>
            </a:endParaRPr>
          </a:p>
          <a:p>
            <a:pPr marL="360000" indent="-457200" algn="just">
              <a:lnSpc>
                <a:spcPct val="150000"/>
              </a:lnSpc>
              <a:spcAft>
                <a:spcPts val="0"/>
              </a:spcAft>
              <a:tabLst>
                <a:tab pos="2610485" algn="l"/>
                <a:tab pos="2700655" algn="l"/>
              </a:tabLst>
            </a:pPr>
            <a:r>
              <a:rPr lang="en-US" altLang="zh-CN" sz="2400" b="1" kern="100" dirty="0" smtClean="0">
                <a:latin typeface="Times New Roman"/>
                <a:cs typeface="Courier New"/>
              </a:rPr>
              <a:t>	A</a:t>
            </a:r>
            <a:r>
              <a:rPr lang="en-US" altLang="zh-CN" sz="2400" b="1" kern="100" dirty="0">
                <a:latin typeface="Times New Roman"/>
                <a:cs typeface="Courier New"/>
              </a:rPr>
              <a:t>.</a:t>
            </a:r>
            <a:r>
              <a:rPr lang="zh-CN" altLang="zh-CN" sz="2400" b="1" kern="100" dirty="0">
                <a:latin typeface="Times New Roman"/>
                <a:cs typeface="Times New Roman"/>
              </a:rPr>
              <a:t>实行了崇尚儒家的政</a:t>
            </a:r>
            <a:r>
              <a:rPr lang="zh-CN" altLang="zh-CN" sz="2400" b="1" kern="100" dirty="0" smtClean="0">
                <a:latin typeface="Times New Roman"/>
                <a:cs typeface="Times New Roman"/>
              </a:rPr>
              <a:t>策</a:t>
            </a:r>
            <a:r>
              <a:rPr lang="en-US" altLang="zh-CN" sz="2400" b="1" kern="100" dirty="0" smtClean="0">
                <a:latin typeface="Times New Roman"/>
                <a:cs typeface="Times New Roman"/>
              </a:rPr>
              <a:t>		</a:t>
            </a:r>
            <a:r>
              <a:rPr lang="en-US" altLang="zh-CN" sz="2400" b="1" kern="100" dirty="0" smtClean="0">
                <a:latin typeface="Times New Roman"/>
                <a:cs typeface="Courier New"/>
              </a:rPr>
              <a:t>B</a:t>
            </a:r>
            <a:r>
              <a:rPr lang="en-US" altLang="zh-CN" sz="2400" b="1" kern="100" dirty="0">
                <a:latin typeface="Times New Roman"/>
                <a:cs typeface="Courier New"/>
              </a:rPr>
              <a:t>.</a:t>
            </a:r>
            <a:r>
              <a:rPr lang="zh-CN" altLang="zh-CN" sz="2400" b="1" kern="100" dirty="0">
                <a:latin typeface="Times New Roman"/>
                <a:cs typeface="Times New Roman"/>
              </a:rPr>
              <a:t>继承了秦朝的基本制度</a:t>
            </a:r>
            <a:endParaRPr lang="zh-CN" altLang="zh-CN" sz="1050" kern="100" dirty="0">
              <a:latin typeface="宋体"/>
              <a:cs typeface="Courier New"/>
            </a:endParaRPr>
          </a:p>
          <a:p>
            <a:pPr marL="360000" indent="-457200" algn="just">
              <a:lnSpc>
                <a:spcPct val="150000"/>
              </a:lnSpc>
              <a:spcAft>
                <a:spcPts val="0"/>
              </a:spcAft>
              <a:tabLst>
                <a:tab pos="2610485" algn="l"/>
                <a:tab pos="2700655" algn="l"/>
              </a:tabLst>
            </a:pPr>
            <a:r>
              <a:rPr lang="en-US" altLang="zh-CN" sz="2400" b="1" kern="100" dirty="0" smtClean="0">
                <a:latin typeface="Times New Roman"/>
                <a:cs typeface="Courier New"/>
              </a:rPr>
              <a:t>	C</a:t>
            </a:r>
            <a:r>
              <a:rPr lang="en-US" altLang="zh-CN" sz="2400" b="1" kern="100" dirty="0">
                <a:latin typeface="Times New Roman"/>
                <a:cs typeface="Courier New"/>
              </a:rPr>
              <a:t>.</a:t>
            </a:r>
            <a:r>
              <a:rPr lang="zh-CN" altLang="zh-CN" sz="2400" b="1" kern="100" dirty="0">
                <a:latin typeface="Times New Roman"/>
                <a:cs typeface="Times New Roman"/>
              </a:rPr>
              <a:t>未能充分发挥文书功</a:t>
            </a:r>
            <a:r>
              <a:rPr lang="zh-CN" altLang="zh-CN" sz="2400" b="1" kern="100" dirty="0" smtClean="0">
                <a:latin typeface="Times New Roman"/>
                <a:cs typeface="Times New Roman"/>
              </a:rPr>
              <a:t>能</a:t>
            </a:r>
            <a:r>
              <a:rPr lang="en-US" altLang="zh-CN" sz="2400" b="1" kern="100" dirty="0" smtClean="0">
                <a:latin typeface="Times New Roman"/>
                <a:cs typeface="Times New Roman"/>
              </a:rPr>
              <a:t>		</a:t>
            </a:r>
            <a:r>
              <a:rPr lang="en-US" altLang="zh-CN" sz="2400" b="1" kern="100" dirty="0" smtClean="0">
                <a:latin typeface="Times New Roman"/>
                <a:cs typeface="Courier New"/>
              </a:rPr>
              <a:t>D</a:t>
            </a:r>
            <a:r>
              <a:rPr lang="en-US" altLang="zh-CN" sz="2400" b="1" kern="100" dirty="0">
                <a:latin typeface="Times New Roman"/>
                <a:cs typeface="Courier New"/>
              </a:rPr>
              <a:t>.</a:t>
            </a:r>
            <a:r>
              <a:rPr lang="zh-CN" altLang="zh-CN" sz="2400" b="1" kern="100" dirty="0">
                <a:latin typeface="Times New Roman"/>
                <a:cs typeface="Times New Roman"/>
              </a:rPr>
              <a:t>官吏熟知秦朝典章制度</a:t>
            </a:r>
            <a:endParaRPr lang="zh-CN" altLang="zh-CN" sz="1050" kern="100" dirty="0">
              <a:latin typeface="宋体"/>
              <a:cs typeface="Courier New"/>
            </a:endParaRPr>
          </a:p>
          <a:p>
            <a:pPr marL="360000" indent="-457200" algn="just">
              <a:lnSpc>
                <a:spcPct val="150000"/>
              </a:lnSpc>
              <a:spcAft>
                <a:spcPts val="0"/>
              </a:spcAft>
              <a:tabLst>
                <a:tab pos="2610485" algn="l"/>
                <a:tab pos="2700655" algn="l"/>
              </a:tabLst>
            </a:pPr>
            <a:r>
              <a:rPr lang="en-US" altLang="zh-CN" sz="2400" b="1" kern="100" dirty="0" smtClean="0">
                <a:latin typeface="Times New Roman"/>
                <a:ea typeface="黑体"/>
                <a:cs typeface="Times New Roman"/>
              </a:rPr>
              <a:t>	</a:t>
            </a:r>
            <a:r>
              <a:rPr lang="zh-CN" altLang="zh-CN" sz="2400" b="1" kern="100" dirty="0" smtClean="0">
                <a:solidFill>
                  <a:srgbClr val="0000FF"/>
                </a:solidFill>
                <a:latin typeface="Times New Roman"/>
                <a:ea typeface="黑体"/>
                <a:cs typeface="Times New Roman"/>
              </a:rPr>
              <a:t>解</a:t>
            </a:r>
            <a:r>
              <a:rPr lang="zh-CN" altLang="zh-CN" sz="2400" b="1" kern="100" dirty="0">
                <a:solidFill>
                  <a:srgbClr val="0000FF"/>
                </a:solidFill>
                <a:latin typeface="Times New Roman"/>
                <a:ea typeface="黑体"/>
                <a:cs typeface="Times New Roman"/>
              </a:rPr>
              <a:t>析　</a:t>
            </a:r>
            <a:r>
              <a:rPr lang="zh-CN" altLang="zh-CN" sz="2400" b="1" kern="100" dirty="0">
                <a:solidFill>
                  <a:srgbClr val="0000FF"/>
                </a:solidFill>
                <a:latin typeface="Times New Roman"/>
                <a:ea typeface="仿宋_GB2312"/>
                <a:cs typeface="Times New Roman"/>
              </a:rPr>
              <a:t>汉初实行</a:t>
            </a:r>
            <a:r>
              <a:rPr lang="en-US" altLang="zh-CN" sz="2400" b="1" kern="100" dirty="0">
                <a:solidFill>
                  <a:srgbClr val="0000FF"/>
                </a:solidFill>
                <a:latin typeface="Times New Roman"/>
                <a:cs typeface="Courier New"/>
              </a:rPr>
              <a:t>“</a:t>
            </a:r>
            <a:r>
              <a:rPr lang="zh-CN" altLang="zh-CN" sz="2400" b="1" kern="100" dirty="0">
                <a:solidFill>
                  <a:srgbClr val="0000FF"/>
                </a:solidFill>
                <a:latin typeface="Times New Roman"/>
                <a:ea typeface="仿宋_GB2312"/>
                <a:cs typeface="Times New Roman"/>
              </a:rPr>
              <a:t>无为而治</a:t>
            </a:r>
            <a:r>
              <a:rPr lang="en-US" altLang="zh-CN" sz="2400" b="1" kern="100" dirty="0">
                <a:solidFill>
                  <a:srgbClr val="0000FF"/>
                </a:solidFill>
                <a:latin typeface="Times New Roman"/>
                <a:cs typeface="Courier New"/>
              </a:rPr>
              <a:t>”</a:t>
            </a:r>
            <a:r>
              <a:rPr lang="zh-CN" altLang="zh-CN" sz="2400" b="1" kern="100" dirty="0">
                <a:solidFill>
                  <a:srgbClr val="0000FF"/>
                </a:solidFill>
                <a:latin typeface="Times New Roman"/>
                <a:ea typeface="仿宋_GB2312"/>
                <a:cs typeface="Times New Roman"/>
              </a:rPr>
              <a:t>，并不是崇尚儒家，故</a:t>
            </a:r>
            <a:r>
              <a:rPr lang="en-US" altLang="zh-CN" sz="2400" b="1" kern="100" dirty="0">
                <a:solidFill>
                  <a:srgbClr val="0000FF"/>
                </a:solidFill>
                <a:latin typeface="Times New Roman"/>
                <a:ea typeface="仿宋_GB2312"/>
                <a:cs typeface="Courier New"/>
              </a:rPr>
              <a:t>A </a:t>
            </a:r>
            <a:r>
              <a:rPr lang="zh-CN" altLang="zh-CN" sz="2400" b="1" kern="100" dirty="0">
                <a:solidFill>
                  <a:srgbClr val="0000FF"/>
                </a:solidFill>
                <a:latin typeface="Times New Roman"/>
                <a:ea typeface="仿宋_GB2312"/>
                <a:cs typeface="Times New Roman"/>
              </a:rPr>
              <a:t>项错误；</a:t>
            </a:r>
            <a:r>
              <a:rPr lang="en-US" altLang="zh-CN" sz="2400" b="1" kern="100" dirty="0">
                <a:solidFill>
                  <a:srgbClr val="0000FF"/>
                </a:solidFill>
                <a:latin typeface="Times New Roman"/>
                <a:cs typeface="Courier New"/>
              </a:rPr>
              <a:t>“</a:t>
            </a:r>
            <a:r>
              <a:rPr lang="zh-CN" altLang="zh-CN" sz="2400" b="1" kern="100" dirty="0">
                <a:solidFill>
                  <a:srgbClr val="0000FF"/>
                </a:solidFill>
                <a:latin typeface="Times New Roman"/>
                <a:ea typeface="仿宋_GB2312"/>
                <a:cs typeface="Times New Roman"/>
              </a:rPr>
              <a:t>萧何入秦，收拾文书</a:t>
            </a:r>
            <a:r>
              <a:rPr lang="en-US" altLang="zh-CN" sz="2400" b="1" kern="100" dirty="0">
                <a:solidFill>
                  <a:srgbClr val="0000FF"/>
                </a:solidFill>
                <a:latin typeface="Times New Roman"/>
                <a:cs typeface="Courier New"/>
              </a:rPr>
              <a:t>”</a:t>
            </a:r>
            <a:r>
              <a:rPr lang="zh-CN" altLang="zh-CN" sz="2400" b="1" kern="100" dirty="0">
                <a:solidFill>
                  <a:srgbClr val="0000FF"/>
                </a:solidFill>
                <a:latin typeface="Times New Roman"/>
                <a:ea typeface="仿宋_GB2312"/>
                <a:cs typeface="Times New Roman"/>
              </a:rPr>
              <a:t>使得汉朝能够掌握秦朝的制度，汉初在掌握秦朝制度的基础上继承了秦朝有利于国家统治的制度，如皇帝制、三公九卿制等，故</a:t>
            </a:r>
            <a:r>
              <a:rPr lang="en-US" altLang="zh-CN" sz="2400" b="1" kern="100" dirty="0">
                <a:solidFill>
                  <a:srgbClr val="0000FF"/>
                </a:solidFill>
                <a:latin typeface="Times New Roman"/>
                <a:ea typeface="仿宋_GB2312"/>
                <a:cs typeface="Courier New"/>
              </a:rPr>
              <a:t>B</a:t>
            </a:r>
            <a:r>
              <a:rPr lang="zh-CN" altLang="zh-CN" sz="2400" b="1" kern="100" dirty="0">
                <a:solidFill>
                  <a:srgbClr val="0000FF"/>
                </a:solidFill>
                <a:latin typeface="Times New Roman"/>
                <a:ea typeface="仿宋_GB2312"/>
                <a:cs typeface="Times New Roman"/>
              </a:rPr>
              <a:t>项正确；根据</a:t>
            </a:r>
            <a:r>
              <a:rPr lang="en-US" altLang="zh-CN" sz="2400" b="1" kern="100" dirty="0">
                <a:solidFill>
                  <a:srgbClr val="0000FF"/>
                </a:solidFill>
                <a:latin typeface="Times New Roman"/>
                <a:cs typeface="Courier New"/>
              </a:rPr>
              <a:t>“</a:t>
            </a:r>
            <a:r>
              <a:rPr lang="zh-CN" altLang="zh-CN" sz="2400" b="1" kern="100" dirty="0">
                <a:solidFill>
                  <a:srgbClr val="0000FF"/>
                </a:solidFill>
                <a:latin typeface="Times New Roman"/>
                <a:ea typeface="仿宋_GB2312"/>
                <a:cs typeface="Times New Roman"/>
              </a:rPr>
              <a:t>文书之力也</a:t>
            </a:r>
            <a:r>
              <a:rPr lang="en-US" altLang="zh-CN" sz="2400" b="1" kern="100" dirty="0">
                <a:solidFill>
                  <a:srgbClr val="0000FF"/>
                </a:solidFill>
                <a:latin typeface="Times New Roman"/>
                <a:cs typeface="Courier New"/>
              </a:rPr>
              <a:t>”</a:t>
            </a:r>
            <a:r>
              <a:rPr lang="zh-CN" altLang="zh-CN" sz="2400" b="1" kern="100" dirty="0">
                <a:solidFill>
                  <a:srgbClr val="0000FF"/>
                </a:solidFill>
                <a:latin typeface="Times New Roman"/>
                <a:ea typeface="仿宋_GB2312"/>
                <a:cs typeface="Times New Roman"/>
              </a:rPr>
              <a:t>可知充分发挥了文书功能，故</a:t>
            </a:r>
            <a:r>
              <a:rPr lang="en-US" altLang="zh-CN" sz="2400" b="1" kern="100" dirty="0">
                <a:solidFill>
                  <a:srgbClr val="0000FF"/>
                </a:solidFill>
                <a:latin typeface="Times New Roman"/>
                <a:ea typeface="仿宋_GB2312"/>
                <a:cs typeface="Courier New"/>
              </a:rPr>
              <a:t>C</a:t>
            </a:r>
            <a:r>
              <a:rPr lang="zh-CN" altLang="zh-CN" sz="2400" b="1" kern="100" dirty="0">
                <a:solidFill>
                  <a:srgbClr val="0000FF"/>
                </a:solidFill>
                <a:latin typeface="Times New Roman"/>
                <a:ea typeface="仿宋_GB2312"/>
                <a:cs typeface="Times New Roman"/>
              </a:rPr>
              <a:t>项错误；秦朝的典章制度并非都适用于汉初，官吏仅熟知秦朝典章制度并不能实现对全国的统治，故</a:t>
            </a:r>
            <a:r>
              <a:rPr lang="en-US" altLang="zh-CN" sz="2400" b="1" kern="100" dirty="0">
                <a:solidFill>
                  <a:srgbClr val="0000FF"/>
                </a:solidFill>
                <a:latin typeface="Times New Roman"/>
                <a:ea typeface="仿宋_GB2312"/>
                <a:cs typeface="Courier New"/>
              </a:rPr>
              <a:t>D</a:t>
            </a:r>
            <a:r>
              <a:rPr lang="zh-CN" altLang="zh-CN" sz="2400" b="1" kern="100" dirty="0">
                <a:solidFill>
                  <a:srgbClr val="0000FF"/>
                </a:solidFill>
                <a:latin typeface="Times New Roman"/>
                <a:ea typeface="仿宋_GB2312"/>
                <a:cs typeface="Times New Roman"/>
              </a:rPr>
              <a:t>项错误。</a:t>
            </a:r>
            <a:endParaRPr lang="zh-CN" altLang="zh-CN" sz="1050" kern="100" dirty="0">
              <a:solidFill>
                <a:srgbClr val="0000FF"/>
              </a:solidFill>
              <a:latin typeface="宋体"/>
              <a:cs typeface="Courier New"/>
            </a:endParaRPr>
          </a:p>
          <a:p>
            <a:pPr marL="360000" indent="-457200">
              <a:lnSpc>
                <a:spcPct val="150000"/>
              </a:lnSpc>
            </a:pPr>
            <a:r>
              <a:rPr lang="en-US" altLang="zh-CN" sz="2400" b="1" kern="100" dirty="0" smtClean="0">
                <a:solidFill>
                  <a:srgbClr val="FF0000"/>
                </a:solidFill>
                <a:latin typeface="Times New Roman"/>
                <a:ea typeface="黑体"/>
                <a:cs typeface="Times New Roman"/>
              </a:rPr>
              <a:t>	</a:t>
            </a:r>
            <a:r>
              <a:rPr lang="zh-CN" altLang="zh-CN" sz="2400" b="1" kern="100" dirty="0" smtClean="0">
                <a:solidFill>
                  <a:srgbClr val="FF0000"/>
                </a:solidFill>
                <a:latin typeface="Times New Roman"/>
                <a:ea typeface="黑体"/>
                <a:cs typeface="Times New Roman"/>
              </a:rPr>
              <a:t>答</a:t>
            </a:r>
            <a:r>
              <a:rPr lang="zh-CN" altLang="zh-CN" sz="2400" b="1" kern="100" dirty="0">
                <a:solidFill>
                  <a:srgbClr val="FF0000"/>
                </a:solidFill>
                <a:latin typeface="Times New Roman"/>
                <a:ea typeface="黑体"/>
                <a:cs typeface="Times New Roman"/>
              </a:rPr>
              <a:t>案　</a:t>
            </a:r>
            <a:r>
              <a:rPr lang="en-US" altLang="zh-CN" sz="2400" b="1" kern="100" dirty="0" smtClean="0">
                <a:solidFill>
                  <a:srgbClr val="FF0000"/>
                </a:solidFill>
                <a:latin typeface="Times New Roman"/>
              </a:rPr>
              <a:t>B </a:t>
            </a:r>
            <a:endParaRPr lang="zh-CN" altLang="zh-CN" sz="1050" kern="100" dirty="0">
              <a:solidFill>
                <a:srgbClr val="FF0000"/>
              </a:solidFill>
              <a:effectLst/>
              <a:latin typeface="宋体"/>
              <a:cs typeface="Courier New"/>
            </a:endParaRPr>
          </a:p>
        </p:txBody>
      </p:sp>
    </p:spTree>
    <p:extLst>
      <p:ext uri="{BB962C8B-B14F-4D97-AF65-F5344CB8AC3E}">
        <p14:creationId xmlns:p14="http://schemas.microsoft.com/office/powerpoint/2010/main" val="26827677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3" end="3"/>
                                            </p:txEl>
                                          </p:spTgt>
                                        </p:tgtEl>
                                        <p:attrNameLst>
                                          <p:attrName>style.visibility</p:attrName>
                                        </p:attrNameLst>
                                      </p:cBhvr>
                                      <p:to>
                                        <p:strVal val="visible"/>
                                      </p:to>
                                    </p:set>
                                    <p:animEffect transition="in" filter="blinds(horizontal)">
                                      <p:cBhvr>
                                        <p:cTn id="7" dur="500"/>
                                        <p:tgtEl>
                                          <p:spTgt spid="4">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4" end="4"/>
                                            </p:txEl>
                                          </p:spTgt>
                                        </p:tgtEl>
                                        <p:attrNameLst>
                                          <p:attrName>style.visibility</p:attrName>
                                        </p:attrNameLst>
                                      </p:cBhvr>
                                      <p:to>
                                        <p:strVal val="visible"/>
                                      </p:to>
                                    </p:set>
                                    <p:animEffect transition="in" filter="blinds(horizontal)">
                                      <p:cBhvr>
                                        <p:cTn id="12"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26537" y="1733179"/>
            <a:ext cx="11647294" cy="33297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360000" indent="-540000" algn="just">
              <a:lnSpc>
                <a:spcPct val="150000"/>
              </a:lnSpc>
              <a:spcAft>
                <a:spcPts val="0"/>
              </a:spcAft>
              <a:tabLst>
                <a:tab pos="2610485" algn="l"/>
                <a:tab pos="2700655" algn="l"/>
              </a:tabLst>
            </a:pPr>
            <a:r>
              <a:rPr lang="zh-CN" altLang="zh-CN" sz="2400" b="1" kern="100" dirty="0">
                <a:latin typeface="Times New Roman"/>
                <a:ea typeface="黑体"/>
                <a:cs typeface="Times New Roman"/>
              </a:rPr>
              <a:t>视角</a:t>
            </a:r>
            <a:r>
              <a:rPr lang="en-US" altLang="zh-CN" sz="2400" b="1" kern="100" dirty="0">
                <a:latin typeface="Times New Roman"/>
                <a:ea typeface="黑体"/>
                <a:cs typeface="Courier New"/>
              </a:rPr>
              <a:t>2</a:t>
            </a:r>
            <a:r>
              <a:rPr lang="zh-CN" altLang="zh-CN" sz="2400" b="1" kern="100" dirty="0">
                <a:latin typeface="Times New Roman"/>
                <a:ea typeface="黑体"/>
                <a:cs typeface="Times New Roman"/>
              </a:rPr>
              <a:t>　历史趋势</a:t>
            </a:r>
            <a:r>
              <a:rPr lang="en-US" altLang="zh-CN" sz="2400" b="1" kern="100" dirty="0">
                <a:latin typeface="Times New Roman"/>
                <a:ea typeface="黑体"/>
                <a:cs typeface="Courier New"/>
              </a:rPr>
              <a:t>——</a:t>
            </a:r>
            <a:r>
              <a:rPr lang="zh-CN" altLang="zh-CN" sz="2400" b="1" kern="100" dirty="0">
                <a:latin typeface="Times New Roman"/>
                <a:ea typeface="黑体"/>
                <a:cs typeface="Times New Roman"/>
              </a:rPr>
              <a:t>专制主义中央集权制度的演变</a:t>
            </a:r>
            <a:endParaRPr lang="zh-CN" altLang="zh-CN" sz="1050" kern="100" dirty="0">
              <a:latin typeface="宋体"/>
              <a:cs typeface="Courier New"/>
            </a:endParaRPr>
          </a:p>
          <a:p>
            <a:pPr marL="360000" indent="-540000" algn="just">
              <a:lnSpc>
                <a:spcPct val="150000"/>
              </a:lnSpc>
              <a:spcAft>
                <a:spcPts val="0"/>
              </a:spcAft>
              <a:tabLst>
                <a:tab pos="2610485" algn="l"/>
                <a:tab pos="2700655" algn="l"/>
              </a:tabLst>
            </a:pPr>
            <a:r>
              <a:rPr lang="zh-CN" altLang="zh-CN" sz="2400" b="1" kern="100" dirty="0">
                <a:latin typeface="Times New Roman"/>
                <a:ea typeface="黑体"/>
                <a:cs typeface="Times New Roman"/>
              </a:rPr>
              <a:t>【知识点拨】</a:t>
            </a:r>
            <a:r>
              <a:rPr lang="zh-CN" altLang="zh-CN" sz="2400" b="1" kern="100" dirty="0">
                <a:latin typeface="宋体"/>
                <a:ea typeface="Times New Roman"/>
                <a:cs typeface="Courier New"/>
              </a:rPr>
              <a:t> </a:t>
            </a:r>
            <a:r>
              <a:rPr lang="zh-CN" altLang="zh-CN" sz="2400" b="1" kern="100" dirty="0">
                <a:latin typeface="Times New Roman"/>
                <a:cs typeface="Times New Roman"/>
              </a:rPr>
              <a:t>封建君主专制中央集权的演变过程始终伴随着皇权与相权、中央集权和地方分权的矛盾。君主通过调整中央机构与地方管理体制、监察中央与地方官吏、改革官员的选拔与任用及加强思想控制等方式，导致了两大演变趋势：皇权日益加强，相权日益削弱，直至废除丞相；中央的权力日益加强，地方权力日益削弱，中央对地方控制不断加强。</a:t>
            </a:r>
            <a:endParaRPr lang="zh-CN" altLang="zh-CN" sz="1050" kern="100" dirty="0">
              <a:effectLst/>
              <a:latin typeface="宋体"/>
              <a:cs typeface="Courier New"/>
            </a:endParaRPr>
          </a:p>
        </p:txBody>
      </p:sp>
    </p:spTree>
    <p:extLst>
      <p:ext uri="{BB962C8B-B14F-4D97-AF65-F5344CB8AC3E}">
        <p14:creationId xmlns:p14="http://schemas.microsoft.com/office/powerpoint/2010/main" val="268276770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26537" y="486304"/>
            <a:ext cx="11647294" cy="61863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360000" indent="-540000" algn="just">
              <a:lnSpc>
                <a:spcPct val="150000"/>
              </a:lnSpc>
              <a:spcAft>
                <a:spcPts val="0"/>
              </a:spcAft>
              <a:tabLst>
                <a:tab pos="2610485" algn="l"/>
                <a:tab pos="2700655" algn="l"/>
              </a:tabLst>
            </a:pPr>
            <a:r>
              <a:rPr lang="zh-CN" altLang="zh-CN" sz="2400" b="1" kern="100" dirty="0">
                <a:latin typeface="Times New Roman"/>
                <a:ea typeface="黑体"/>
                <a:cs typeface="Times New Roman"/>
              </a:rPr>
              <a:t>【考题例证</a:t>
            </a:r>
            <a:r>
              <a:rPr lang="en-US" altLang="zh-CN" sz="2400" b="1" kern="100" dirty="0">
                <a:latin typeface="Times New Roman"/>
                <a:ea typeface="黑体"/>
                <a:cs typeface="Courier New"/>
              </a:rPr>
              <a:t>2</a:t>
            </a:r>
            <a:r>
              <a:rPr lang="zh-CN" altLang="zh-CN" sz="2400" b="1" kern="100" dirty="0">
                <a:latin typeface="Times New Roman"/>
                <a:ea typeface="黑体"/>
                <a:cs typeface="Times New Roman"/>
              </a:rPr>
              <a:t>】</a:t>
            </a:r>
            <a:r>
              <a:rPr lang="zh-CN" altLang="zh-CN" sz="2400" b="1" kern="100" dirty="0">
                <a:latin typeface="宋体"/>
                <a:ea typeface="Times New Roman"/>
                <a:cs typeface="Courier New"/>
              </a:rPr>
              <a:t> </a:t>
            </a:r>
            <a:r>
              <a:rPr lang="en-US" altLang="zh-CN" sz="2400" b="1" kern="100" dirty="0">
                <a:latin typeface="Times New Roman"/>
                <a:ea typeface="黑体"/>
                <a:cs typeface="Arial"/>
              </a:rPr>
              <a:t>(2014·</a:t>
            </a:r>
            <a:r>
              <a:rPr lang="zh-CN" altLang="zh-CN" sz="2400" b="1" kern="100" dirty="0">
                <a:latin typeface="Times New Roman"/>
                <a:ea typeface="黑体"/>
                <a:cs typeface="Arial"/>
              </a:rPr>
              <a:t>课标全国</a:t>
            </a:r>
            <a:r>
              <a:rPr lang="zh-CN" altLang="zh-CN" sz="2400" b="1" kern="100" dirty="0">
                <a:latin typeface="Times New Roman"/>
                <a:cs typeface="宋体"/>
              </a:rPr>
              <a:t>Ⅰ</a:t>
            </a:r>
            <a:r>
              <a:rPr lang="zh-CN" altLang="zh-CN" sz="2400" b="1" kern="100" dirty="0">
                <a:latin typeface="Times New Roman"/>
                <a:ea typeface="黑体"/>
                <a:cs typeface="Arial"/>
              </a:rPr>
              <a:t>，</a:t>
            </a:r>
            <a:r>
              <a:rPr lang="en-US" altLang="zh-CN" sz="2400" b="1" kern="100" dirty="0">
                <a:latin typeface="Times New Roman"/>
                <a:ea typeface="黑体"/>
                <a:cs typeface="Arial"/>
              </a:rPr>
              <a:t>24)</a:t>
            </a:r>
            <a:r>
              <a:rPr lang="zh-CN" altLang="zh-CN" sz="2400" b="1" kern="100" dirty="0">
                <a:latin typeface="Times New Roman"/>
                <a:cs typeface="Times New Roman"/>
              </a:rPr>
              <a:t>中国古代，</a:t>
            </a:r>
            <a:r>
              <a:rPr lang="en-US" altLang="zh-CN" sz="2400" b="1" kern="100" dirty="0">
                <a:latin typeface="Times New Roman"/>
                <a:cs typeface="Courier New"/>
              </a:rPr>
              <a:t>“</a:t>
            </a:r>
            <a:r>
              <a:rPr lang="zh-CN" altLang="zh-CN" sz="2400" b="1" kern="100" dirty="0">
                <a:latin typeface="Times New Roman"/>
                <a:cs typeface="Times New Roman"/>
              </a:rPr>
              <a:t>天</a:t>
            </a:r>
            <a:r>
              <a:rPr lang="en-US" altLang="zh-CN" sz="2400" b="1" kern="100" dirty="0">
                <a:latin typeface="Times New Roman"/>
                <a:cs typeface="Courier New"/>
              </a:rPr>
              <a:t>”</a:t>
            </a:r>
            <a:r>
              <a:rPr lang="zh-CN" altLang="zh-CN" sz="2400" b="1" kern="100" dirty="0">
                <a:latin typeface="Times New Roman"/>
                <a:cs typeface="Times New Roman"/>
              </a:rPr>
              <a:t>被尊为最高神。秦汉以后，以</a:t>
            </a:r>
            <a:r>
              <a:rPr lang="en-US" altLang="zh-CN" sz="2400" b="1" kern="100" dirty="0">
                <a:latin typeface="Times New Roman"/>
                <a:cs typeface="Courier New"/>
              </a:rPr>
              <a:t>“</a:t>
            </a:r>
            <a:r>
              <a:rPr lang="zh-CN" altLang="zh-CN" sz="2400" b="1" kern="100" dirty="0">
                <a:latin typeface="Times New Roman"/>
                <a:cs typeface="Times New Roman"/>
              </a:rPr>
              <a:t>天子</a:t>
            </a:r>
            <a:r>
              <a:rPr lang="en-US" altLang="zh-CN" sz="2400" b="1" kern="100" dirty="0">
                <a:latin typeface="Times New Roman"/>
                <a:cs typeface="Courier New"/>
              </a:rPr>
              <a:t>”</a:t>
            </a:r>
            <a:r>
              <a:rPr lang="zh-CN" altLang="zh-CN" sz="2400" b="1" kern="100" dirty="0">
                <a:latin typeface="Times New Roman"/>
                <a:cs typeface="Times New Roman"/>
              </a:rPr>
              <a:t>自居的皇帝举行祭天大典，表明自己</a:t>
            </a:r>
            <a:r>
              <a:rPr lang="en-US" altLang="zh-CN" sz="2400" b="1" kern="100" dirty="0">
                <a:latin typeface="Times New Roman"/>
                <a:cs typeface="Courier New"/>
              </a:rPr>
              <a:t>“</a:t>
            </a:r>
            <a:r>
              <a:rPr lang="zh-CN" altLang="zh-CN" sz="2400" b="1" kern="100" dirty="0">
                <a:latin typeface="Times New Roman"/>
                <a:cs typeface="Times New Roman"/>
              </a:rPr>
              <a:t>承天</a:t>
            </a:r>
            <a:r>
              <a:rPr lang="en-US" altLang="zh-CN" sz="2400" b="1" kern="100" dirty="0">
                <a:latin typeface="Times New Roman"/>
                <a:cs typeface="Courier New"/>
              </a:rPr>
              <a:t>”</a:t>
            </a:r>
            <a:r>
              <a:rPr lang="zh-CN" altLang="zh-CN" sz="2400" b="1" kern="100" dirty="0">
                <a:latin typeface="Times New Roman"/>
                <a:cs typeface="Times New Roman"/>
              </a:rPr>
              <a:t>而</a:t>
            </a:r>
            <a:r>
              <a:rPr lang="en-US" altLang="zh-CN" sz="2400" b="1" kern="100" dirty="0">
                <a:latin typeface="Times New Roman"/>
                <a:cs typeface="Courier New"/>
              </a:rPr>
              <a:t>“</a:t>
            </a:r>
            <a:r>
              <a:rPr lang="zh-CN" altLang="zh-CN" sz="2400" b="1" kern="100" dirty="0">
                <a:latin typeface="Times New Roman"/>
                <a:cs typeface="Times New Roman"/>
              </a:rPr>
              <a:t>子民</a:t>
            </a:r>
            <a:r>
              <a:rPr lang="en-US" altLang="zh-CN" sz="2400" b="1" kern="100" dirty="0">
                <a:latin typeface="Times New Roman"/>
                <a:cs typeface="Courier New"/>
              </a:rPr>
              <a:t>”</a:t>
            </a:r>
            <a:r>
              <a:rPr lang="zh-CN" altLang="zh-CN" sz="2400" b="1" kern="100" dirty="0">
                <a:latin typeface="Times New Roman"/>
                <a:cs typeface="Times New Roman"/>
              </a:rPr>
              <a:t>，官员、百姓则祭拜自己的祖先。这反映了秦汉以后</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latin typeface="宋体"/>
              <a:cs typeface="Courier New"/>
            </a:endParaRPr>
          </a:p>
          <a:p>
            <a:pPr marL="360000" indent="-540000" algn="just">
              <a:lnSpc>
                <a:spcPct val="150000"/>
              </a:lnSpc>
              <a:spcAft>
                <a:spcPts val="0"/>
              </a:spcAft>
              <a:tabLst>
                <a:tab pos="2610485" algn="l"/>
                <a:tab pos="2700655" algn="l"/>
              </a:tabLst>
            </a:pPr>
            <a:r>
              <a:rPr lang="en-US" altLang="zh-CN" sz="2400" b="1" kern="100" dirty="0" smtClean="0">
                <a:latin typeface="Times New Roman"/>
                <a:cs typeface="Courier New"/>
              </a:rPr>
              <a:t>	A</a:t>
            </a:r>
            <a:r>
              <a:rPr lang="en-US" altLang="zh-CN" sz="2400" b="1" kern="100" dirty="0">
                <a:latin typeface="Times New Roman"/>
                <a:cs typeface="Courier New"/>
              </a:rPr>
              <a:t>.</a:t>
            </a:r>
            <a:r>
              <a:rPr lang="zh-CN" altLang="zh-CN" sz="2400" b="1" kern="100" dirty="0">
                <a:latin typeface="Times New Roman"/>
                <a:cs typeface="Times New Roman"/>
              </a:rPr>
              <a:t>君主专制缘于宗教权</a:t>
            </a:r>
            <a:r>
              <a:rPr lang="zh-CN" altLang="zh-CN" sz="2400" b="1" kern="100" dirty="0" smtClean="0">
                <a:latin typeface="Times New Roman"/>
                <a:cs typeface="Times New Roman"/>
              </a:rPr>
              <a:t>威</a:t>
            </a:r>
            <a:r>
              <a:rPr lang="en-US" altLang="zh-CN" sz="2400" b="1" kern="100" dirty="0" smtClean="0">
                <a:latin typeface="Times New Roman"/>
                <a:cs typeface="Times New Roman"/>
              </a:rPr>
              <a:t>		</a:t>
            </a:r>
            <a:r>
              <a:rPr lang="en-US" altLang="zh-CN" sz="2400" b="1" kern="100" dirty="0" smtClean="0">
                <a:latin typeface="Times New Roman"/>
                <a:cs typeface="Courier New"/>
              </a:rPr>
              <a:t>B</a:t>
            </a:r>
            <a:r>
              <a:rPr lang="en-US" altLang="zh-CN" sz="2400" b="1" kern="100" dirty="0">
                <a:latin typeface="Times New Roman"/>
                <a:cs typeface="Courier New"/>
              </a:rPr>
              <a:t>.</a:t>
            </a:r>
            <a:r>
              <a:rPr lang="zh-CN" altLang="zh-CN" sz="2400" b="1" kern="100" dirty="0">
                <a:latin typeface="Times New Roman"/>
                <a:cs typeface="Times New Roman"/>
              </a:rPr>
              <a:t>政治统治借助于人伦秩序</a:t>
            </a:r>
            <a:endParaRPr lang="zh-CN" altLang="zh-CN" sz="1050" kern="100" dirty="0">
              <a:latin typeface="宋体"/>
              <a:cs typeface="Courier New"/>
            </a:endParaRPr>
          </a:p>
          <a:p>
            <a:pPr marL="360000" indent="-540000" algn="just">
              <a:lnSpc>
                <a:spcPct val="150000"/>
              </a:lnSpc>
              <a:spcAft>
                <a:spcPts val="0"/>
              </a:spcAft>
              <a:tabLst>
                <a:tab pos="2610485" algn="l"/>
                <a:tab pos="2700655" algn="l"/>
              </a:tabLst>
            </a:pPr>
            <a:r>
              <a:rPr lang="en-US" altLang="zh-CN" sz="2400" b="1" kern="100" dirty="0" smtClean="0">
                <a:latin typeface="Times New Roman"/>
                <a:cs typeface="Courier New"/>
              </a:rPr>
              <a:t>	C</a:t>
            </a:r>
            <a:r>
              <a:rPr lang="en-US" altLang="zh-CN" sz="2400" b="1" kern="100" dirty="0">
                <a:latin typeface="Times New Roman"/>
                <a:cs typeface="Courier New"/>
              </a:rPr>
              <a:t>.</a:t>
            </a:r>
            <a:r>
              <a:rPr lang="zh-CN" altLang="zh-CN" sz="2400" b="1" kern="100" dirty="0">
                <a:latin typeface="Times New Roman"/>
                <a:cs typeface="Times New Roman"/>
              </a:rPr>
              <a:t>皇权至上促成祖先崇</a:t>
            </a:r>
            <a:r>
              <a:rPr lang="zh-CN" altLang="zh-CN" sz="2400" b="1" kern="100" dirty="0" smtClean="0">
                <a:latin typeface="Times New Roman"/>
                <a:cs typeface="Times New Roman"/>
              </a:rPr>
              <a:t>拜</a:t>
            </a:r>
            <a:r>
              <a:rPr lang="en-US" altLang="zh-CN" sz="2400" b="1" kern="100" dirty="0" smtClean="0">
                <a:latin typeface="Times New Roman"/>
                <a:cs typeface="Times New Roman"/>
              </a:rPr>
              <a:t>		</a:t>
            </a:r>
            <a:r>
              <a:rPr lang="en-US" altLang="zh-CN" sz="2400" b="1" kern="100" dirty="0" smtClean="0">
                <a:latin typeface="Times New Roman"/>
                <a:cs typeface="Courier New"/>
              </a:rPr>
              <a:t>D</a:t>
            </a:r>
            <a:r>
              <a:rPr lang="en-US" altLang="zh-CN" sz="2400" b="1" kern="100" dirty="0">
                <a:latin typeface="Times New Roman"/>
                <a:cs typeface="Courier New"/>
              </a:rPr>
              <a:t>.</a:t>
            </a:r>
            <a:r>
              <a:rPr lang="zh-CN" altLang="zh-CN" sz="2400" b="1" kern="100" dirty="0">
                <a:latin typeface="Times New Roman"/>
                <a:cs typeface="Times New Roman"/>
              </a:rPr>
              <a:t>祭天活动强化了宗法制度</a:t>
            </a:r>
            <a:endParaRPr lang="zh-CN" altLang="zh-CN" sz="1050" kern="100" dirty="0">
              <a:latin typeface="宋体"/>
              <a:cs typeface="Courier New"/>
            </a:endParaRPr>
          </a:p>
          <a:p>
            <a:pPr marL="360000" indent="-540000" algn="just">
              <a:lnSpc>
                <a:spcPct val="150000"/>
              </a:lnSpc>
              <a:spcAft>
                <a:spcPts val="0"/>
              </a:spcAft>
              <a:tabLst>
                <a:tab pos="2610485" algn="l"/>
                <a:tab pos="2700655" algn="l"/>
              </a:tabLst>
            </a:pPr>
            <a:r>
              <a:rPr lang="en-US" altLang="zh-CN" sz="2400" b="1" kern="100" dirty="0" smtClean="0">
                <a:solidFill>
                  <a:srgbClr val="0000FF"/>
                </a:solidFill>
                <a:latin typeface="Times New Roman"/>
                <a:ea typeface="黑体"/>
                <a:cs typeface="Times New Roman"/>
              </a:rPr>
              <a:t>	</a:t>
            </a:r>
            <a:r>
              <a:rPr lang="zh-CN" altLang="zh-CN" sz="2400" b="1" kern="100" dirty="0" smtClean="0">
                <a:solidFill>
                  <a:srgbClr val="0000FF"/>
                </a:solidFill>
                <a:latin typeface="Times New Roman"/>
                <a:ea typeface="黑体"/>
                <a:cs typeface="Times New Roman"/>
              </a:rPr>
              <a:t>解</a:t>
            </a:r>
            <a:r>
              <a:rPr lang="zh-CN" altLang="zh-CN" sz="2400" b="1" kern="100" dirty="0">
                <a:solidFill>
                  <a:srgbClr val="0000FF"/>
                </a:solidFill>
                <a:latin typeface="Times New Roman"/>
                <a:ea typeface="黑体"/>
                <a:cs typeface="Times New Roman"/>
              </a:rPr>
              <a:t>析　</a:t>
            </a:r>
            <a:r>
              <a:rPr lang="zh-CN" altLang="zh-CN" sz="2400" b="1" kern="100" dirty="0">
                <a:solidFill>
                  <a:srgbClr val="0000FF"/>
                </a:solidFill>
                <a:latin typeface="Times New Roman"/>
                <a:ea typeface="仿宋_GB2312"/>
                <a:cs typeface="Times New Roman"/>
              </a:rPr>
              <a:t>君主专制源于战国时期的法家思想，不是宗教权威，故</a:t>
            </a:r>
            <a:r>
              <a:rPr lang="en-US" altLang="zh-CN" sz="2400" b="1" kern="100" dirty="0">
                <a:solidFill>
                  <a:srgbClr val="0000FF"/>
                </a:solidFill>
                <a:latin typeface="Times New Roman"/>
                <a:ea typeface="仿宋_GB2312"/>
                <a:cs typeface="Courier New"/>
              </a:rPr>
              <a:t>A</a:t>
            </a:r>
            <a:r>
              <a:rPr lang="zh-CN" altLang="zh-CN" sz="2400" b="1" kern="100" dirty="0">
                <a:solidFill>
                  <a:srgbClr val="0000FF"/>
                </a:solidFill>
                <a:latin typeface="Times New Roman"/>
                <a:ea typeface="仿宋_GB2312"/>
                <a:cs typeface="Times New Roman"/>
              </a:rPr>
              <a:t>项错误；统治者举行祭天大典，其目的是在于神化皇权，巩固统治，从材料中</a:t>
            </a:r>
            <a:r>
              <a:rPr lang="zh-CN" altLang="zh-CN" sz="2400" b="1" kern="100" dirty="0">
                <a:solidFill>
                  <a:srgbClr val="0000FF"/>
                </a:solidFill>
                <a:latin typeface="Times New Roman"/>
                <a:cs typeface="Times New Roman"/>
              </a:rPr>
              <a:t>“‘</a:t>
            </a:r>
            <a:r>
              <a:rPr lang="zh-CN" altLang="zh-CN" sz="2400" b="1" kern="100" dirty="0">
                <a:solidFill>
                  <a:srgbClr val="0000FF"/>
                </a:solidFill>
                <a:latin typeface="Times New Roman"/>
                <a:ea typeface="仿宋_GB2312"/>
                <a:cs typeface="Times New Roman"/>
              </a:rPr>
              <a:t>承天</a:t>
            </a:r>
            <a:r>
              <a:rPr lang="zh-CN" altLang="zh-CN" sz="2400" b="1" kern="100" dirty="0">
                <a:solidFill>
                  <a:srgbClr val="0000FF"/>
                </a:solidFill>
                <a:latin typeface="Times New Roman"/>
                <a:cs typeface="Times New Roman"/>
              </a:rPr>
              <a:t>’</a:t>
            </a:r>
            <a:r>
              <a:rPr lang="zh-CN" altLang="zh-CN" sz="2400" b="1" kern="100" dirty="0">
                <a:solidFill>
                  <a:srgbClr val="0000FF"/>
                </a:solidFill>
                <a:latin typeface="Times New Roman"/>
                <a:ea typeface="仿宋_GB2312"/>
                <a:cs typeface="Times New Roman"/>
              </a:rPr>
              <a:t>而</a:t>
            </a:r>
            <a:r>
              <a:rPr lang="zh-CN" altLang="zh-CN" sz="2400" b="1" kern="100" dirty="0">
                <a:solidFill>
                  <a:srgbClr val="0000FF"/>
                </a:solidFill>
                <a:latin typeface="Times New Roman"/>
                <a:cs typeface="Times New Roman"/>
              </a:rPr>
              <a:t>‘</a:t>
            </a:r>
            <a:r>
              <a:rPr lang="zh-CN" altLang="zh-CN" sz="2400" b="1" kern="100" dirty="0">
                <a:solidFill>
                  <a:srgbClr val="0000FF"/>
                </a:solidFill>
                <a:latin typeface="Times New Roman"/>
                <a:ea typeface="仿宋_GB2312"/>
                <a:cs typeface="Times New Roman"/>
              </a:rPr>
              <a:t>子民</a:t>
            </a:r>
            <a:r>
              <a:rPr lang="zh-CN" altLang="zh-CN" sz="2400" b="1" kern="100" dirty="0">
                <a:solidFill>
                  <a:srgbClr val="0000FF"/>
                </a:solidFill>
                <a:latin typeface="Times New Roman"/>
                <a:cs typeface="Times New Roman"/>
              </a:rPr>
              <a:t>’</a:t>
            </a:r>
            <a:r>
              <a:rPr lang="zh-CN" altLang="zh-CN" sz="2400" b="1" kern="100" dirty="0">
                <a:solidFill>
                  <a:srgbClr val="0000FF"/>
                </a:solidFill>
                <a:latin typeface="Times New Roman"/>
                <a:ea typeface="仿宋_GB2312"/>
                <a:cs typeface="Times New Roman"/>
              </a:rPr>
              <a:t>，官员、百姓则祭拜自己的祖先</a:t>
            </a:r>
            <a:r>
              <a:rPr lang="zh-CN" altLang="zh-CN" sz="2400" b="1" kern="100" dirty="0">
                <a:solidFill>
                  <a:srgbClr val="0000FF"/>
                </a:solidFill>
                <a:latin typeface="Times New Roman"/>
                <a:cs typeface="Times New Roman"/>
              </a:rPr>
              <a:t>”</a:t>
            </a:r>
            <a:r>
              <a:rPr lang="zh-CN" altLang="zh-CN" sz="2400" b="1" kern="100" dirty="0">
                <a:solidFill>
                  <a:srgbClr val="0000FF"/>
                </a:solidFill>
                <a:latin typeface="Times New Roman"/>
                <a:ea typeface="仿宋_GB2312"/>
                <a:cs typeface="Times New Roman"/>
              </a:rPr>
              <a:t>的信息可知，统治者借助了人伦秩序来巩固其统治，故</a:t>
            </a:r>
            <a:r>
              <a:rPr lang="en-US" altLang="zh-CN" sz="2400" b="1" kern="100" dirty="0">
                <a:solidFill>
                  <a:srgbClr val="0000FF"/>
                </a:solidFill>
                <a:latin typeface="Times New Roman"/>
                <a:ea typeface="仿宋_GB2312"/>
                <a:cs typeface="Courier New"/>
              </a:rPr>
              <a:t>B</a:t>
            </a:r>
            <a:r>
              <a:rPr lang="zh-CN" altLang="zh-CN" sz="2400" b="1" kern="100" dirty="0">
                <a:solidFill>
                  <a:srgbClr val="0000FF"/>
                </a:solidFill>
                <a:latin typeface="Times New Roman"/>
                <a:ea typeface="仿宋_GB2312"/>
                <a:cs typeface="Times New Roman"/>
              </a:rPr>
              <a:t>项正确；祖先崇拜在秦汉以前就已出现，故</a:t>
            </a:r>
            <a:r>
              <a:rPr lang="en-US" altLang="zh-CN" sz="2400" b="1" kern="100" dirty="0">
                <a:solidFill>
                  <a:srgbClr val="0000FF"/>
                </a:solidFill>
                <a:latin typeface="Times New Roman"/>
                <a:ea typeface="仿宋_GB2312"/>
                <a:cs typeface="Courier New"/>
              </a:rPr>
              <a:t>C</a:t>
            </a:r>
            <a:r>
              <a:rPr lang="zh-CN" altLang="zh-CN" sz="2400" b="1" kern="100" dirty="0">
                <a:solidFill>
                  <a:srgbClr val="0000FF"/>
                </a:solidFill>
                <a:latin typeface="Times New Roman"/>
                <a:ea typeface="仿宋_GB2312"/>
                <a:cs typeface="Times New Roman"/>
              </a:rPr>
              <a:t>项错误；题干主旨在于通过祭天活动来巩固政治统治，而不是宗法制度的强化，故</a:t>
            </a:r>
            <a:r>
              <a:rPr lang="en-US" altLang="zh-CN" sz="2400" b="1" kern="100" dirty="0">
                <a:solidFill>
                  <a:srgbClr val="0000FF"/>
                </a:solidFill>
                <a:latin typeface="Times New Roman"/>
                <a:ea typeface="仿宋_GB2312"/>
                <a:cs typeface="Courier New"/>
              </a:rPr>
              <a:t>D</a:t>
            </a:r>
            <a:r>
              <a:rPr lang="zh-CN" altLang="zh-CN" sz="2400" b="1" kern="100" dirty="0">
                <a:solidFill>
                  <a:srgbClr val="0000FF"/>
                </a:solidFill>
                <a:latin typeface="Times New Roman"/>
                <a:ea typeface="仿宋_GB2312"/>
                <a:cs typeface="Times New Roman"/>
              </a:rPr>
              <a:t>项错误。</a:t>
            </a:r>
            <a:endParaRPr lang="zh-CN" altLang="zh-CN" sz="1050" kern="100" dirty="0">
              <a:solidFill>
                <a:srgbClr val="0000FF"/>
              </a:solidFill>
              <a:latin typeface="宋体"/>
              <a:cs typeface="Courier New"/>
            </a:endParaRPr>
          </a:p>
          <a:p>
            <a:pPr marL="360000" indent="-540000" algn="just">
              <a:lnSpc>
                <a:spcPct val="150000"/>
              </a:lnSpc>
              <a:spcAft>
                <a:spcPts val="0"/>
              </a:spcAft>
              <a:tabLst>
                <a:tab pos="2610485" algn="l"/>
                <a:tab pos="2700655" algn="l"/>
              </a:tabLst>
            </a:pPr>
            <a:r>
              <a:rPr lang="en-US" altLang="zh-CN" sz="2400" b="1" kern="100" dirty="0" smtClean="0">
                <a:solidFill>
                  <a:srgbClr val="FF0000"/>
                </a:solidFill>
                <a:latin typeface="Times New Roman"/>
                <a:ea typeface="黑体"/>
                <a:cs typeface="Times New Roman"/>
              </a:rPr>
              <a:t>	</a:t>
            </a:r>
            <a:r>
              <a:rPr lang="zh-CN" altLang="zh-CN" sz="2400" b="1" kern="100" dirty="0" smtClean="0">
                <a:solidFill>
                  <a:srgbClr val="FF0000"/>
                </a:solidFill>
                <a:latin typeface="Times New Roman"/>
                <a:ea typeface="黑体"/>
                <a:cs typeface="Times New Roman"/>
              </a:rPr>
              <a:t>答</a:t>
            </a:r>
            <a:r>
              <a:rPr lang="zh-CN" altLang="zh-CN" sz="2400" b="1" kern="100" dirty="0">
                <a:solidFill>
                  <a:srgbClr val="FF0000"/>
                </a:solidFill>
                <a:latin typeface="Times New Roman"/>
                <a:ea typeface="黑体"/>
                <a:cs typeface="Times New Roman"/>
              </a:rPr>
              <a:t>案　</a:t>
            </a:r>
            <a:r>
              <a:rPr lang="en-US" altLang="zh-CN" sz="2400" b="1" kern="100" dirty="0" smtClean="0">
                <a:solidFill>
                  <a:srgbClr val="FF0000"/>
                </a:solidFill>
                <a:latin typeface="Times New Roman"/>
                <a:cs typeface="Courier New"/>
              </a:rPr>
              <a:t>B </a:t>
            </a:r>
            <a:endParaRPr lang="zh-CN" altLang="zh-CN" sz="1050" kern="100" dirty="0">
              <a:solidFill>
                <a:srgbClr val="FF0000"/>
              </a:solidFill>
              <a:effectLst/>
              <a:latin typeface="宋体"/>
              <a:cs typeface="Courier New"/>
            </a:endParaRPr>
          </a:p>
        </p:txBody>
      </p:sp>
    </p:spTree>
    <p:extLst>
      <p:ext uri="{BB962C8B-B14F-4D97-AF65-F5344CB8AC3E}">
        <p14:creationId xmlns:p14="http://schemas.microsoft.com/office/powerpoint/2010/main" val="26827677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3" end="3"/>
                                            </p:txEl>
                                          </p:spTgt>
                                        </p:tgtEl>
                                        <p:attrNameLst>
                                          <p:attrName>style.visibility</p:attrName>
                                        </p:attrNameLst>
                                      </p:cBhvr>
                                      <p:to>
                                        <p:strVal val="visible"/>
                                      </p:to>
                                    </p:set>
                                    <p:animEffect transition="in" filter="blinds(horizontal)">
                                      <p:cBhvr>
                                        <p:cTn id="7" dur="500"/>
                                        <p:tgtEl>
                                          <p:spTgt spid="4">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4" end="4"/>
                                            </p:txEl>
                                          </p:spTgt>
                                        </p:tgtEl>
                                        <p:attrNameLst>
                                          <p:attrName>style.visibility</p:attrName>
                                        </p:attrNameLst>
                                      </p:cBhvr>
                                      <p:to>
                                        <p:strVal val="visible"/>
                                      </p:to>
                                    </p:set>
                                    <p:animEffect transition="in" filter="blinds(horizontal)">
                                      <p:cBhvr>
                                        <p:cTn id="12"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14662" y="1376929"/>
            <a:ext cx="11647294" cy="3883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360000" indent="-540000" algn="just">
              <a:lnSpc>
                <a:spcPct val="150000"/>
              </a:lnSpc>
              <a:spcAft>
                <a:spcPts val="0"/>
              </a:spcAft>
              <a:tabLst>
                <a:tab pos="2610485" algn="l"/>
                <a:tab pos="2700655" algn="l"/>
              </a:tabLst>
            </a:pPr>
            <a:r>
              <a:rPr lang="zh-CN" altLang="zh-CN" sz="2400" b="1" kern="100" dirty="0">
                <a:latin typeface="Times New Roman"/>
                <a:ea typeface="黑体"/>
                <a:cs typeface="Times New Roman"/>
              </a:rPr>
              <a:t>视角</a:t>
            </a:r>
            <a:r>
              <a:rPr lang="en-US" altLang="zh-CN" sz="2400" b="1" kern="100" dirty="0">
                <a:latin typeface="Times New Roman"/>
                <a:ea typeface="黑体"/>
                <a:cs typeface="Courier New"/>
              </a:rPr>
              <a:t>3</a:t>
            </a:r>
            <a:r>
              <a:rPr lang="zh-CN" altLang="zh-CN" sz="2400" b="1" kern="100" dirty="0">
                <a:latin typeface="Times New Roman"/>
                <a:ea typeface="黑体"/>
                <a:cs typeface="Times New Roman"/>
              </a:rPr>
              <a:t>　主流思潮</a:t>
            </a:r>
            <a:r>
              <a:rPr lang="en-US" altLang="zh-CN" sz="2400" b="1" kern="100" dirty="0">
                <a:latin typeface="Times New Roman"/>
                <a:ea typeface="黑体"/>
                <a:cs typeface="Courier New"/>
              </a:rPr>
              <a:t>——</a:t>
            </a:r>
            <a:r>
              <a:rPr lang="zh-CN" altLang="zh-CN" sz="2400" b="1" kern="100" dirty="0">
                <a:latin typeface="Times New Roman"/>
                <a:ea typeface="黑体"/>
                <a:cs typeface="Times New Roman"/>
              </a:rPr>
              <a:t>公平公正</a:t>
            </a:r>
            <a:endParaRPr lang="zh-CN" altLang="zh-CN" sz="1050" kern="100" dirty="0">
              <a:latin typeface="宋体"/>
              <a:cs typeface="Courier New"/>
            </a:endParaRPr>
          </a:p>
          <a:p>
            <a:pPr marL="360000" indent="-540000" algn="just">
              <a:lnSpc>
                <a:spcPct val="150000"/>
              </a:lnSpc>
              <a:spcAft>
                <a:spcPts val="0"/>
              </a:spcAft>
              <a:tabLst>
                <a:tab pos="2610485" algn="l"/>
                <a:tab pos="2700655" algn="l"/>
              </a:tabLst>
            </a:pPr>
            <a:r>
              <a:rPr lang="zh-CN" altLang="zh-CN" sz="2400" b="1" kern="100" dirty="0">
                <a:latin typeface="Times New Roman"/>
                <a:ea typeface="黑体"/>
                <a:cs typeface="Times New Roman"/>
              </a:rPr>
              <a:t>【知识点拨】</a:t>
            </a:r>
            <a:r>
              <a:rPr lang="zh-CN" altLang="zh-CN" sz="2400" b="1" kern="100" dirty="0">
                <a:latin typeface="宋体"/>
                <a:ea typeface="Times New Roman"/>
                <a:cs typeface="Courier New"/>
              </a:rPr>
              <a:t> </a:t>
            </a:r>
            <a:r>
              <a:rPr lang="zh-CN" altLang="zh-CN" sz="2400" b="1" kern="100" dirty="0">
                <a:latin typeface="Times New Roman"/>
                <a:cs typeface="Times New Roman"/>
              </a:rPr>
              <a:t>追求公平、公正是人类有史以来孜孜不倦的追求，也是当前加强民主政治建设，构建公平、正义社会的需求。高考特别重视对古代选官用人制度特别是科举制的命题考查，主要从科举制的特点、演变及影响角度，理解认识科举制度的演变及其对西方文官制度的影响，综合认识古代选官用人制度对今天完善现代公务员考试制度的借鉴意义，有利于进一步加强民主政治建设，惩治腐败，建立公平、清正、廉洁的社会。</a:t>
            </a:r>
            <a:endParaRPr lang="zh-CN" altLang="zh-CN" sz="1050" kern="100" dirty="0">
              <a:effectLst/>
              <a:latin typeface="宋体"/>
              <a:cs typeface="Courier New"/>
            </a:endParaRPr>
          </a:p>
        </p:txBody>
      </p:sp>
    </p:spTree>
    <p:extLst>
      <p:ext uri="{BB962C8B-B14F-4D97-AF65-F5344CB8AC3E}">
        <p14:creationId xmlns:p14="http://schemas.microsoft.com/office/powerpoint/2010/main" val="271214508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26537" y="925679"/>
            <a:ext cx="11647294" cy="507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360000" indent="-540000" algn="just">
              <a:lnSpc>
                <a:spcPct val="150000"/>
              </a:lnSpc>
              <a:spcAft>
                <a:spcPts val="0"/>
              </a:spcAft>
              <a:tabLst>
                <a:tab pos="2610485" algn="l"/>
                <a:tab pos="2700655" algn="l"/>
              </a:tabLst>
            </a:pPr>
            <a:r>
              <a:rPr lang="zh-CN" altLang="zh-CN" sz="2400" b="1" kern="100" dirty="0">
                <a:latin typeface="Times New Roman"/>
                <a:ea typeface="黑体"/>
                <a:cs typeface="Times New Roman"/>
              </a:rPr>
              <a:t>【考题例证</a:t>
            </a:r>
            <a:r>
              <a:rPr lang="en-US" altLang="zh-CN" sz="2400" b="1" kern="100" dirty="0">
                <a:latin typeface="Times New Roman"/>
                <a:ea typeface="黑体"/>
                <a:cs typeface="Courier New"/>
              </a:rPr>
              <a:t>3</a:t>
            </a:r>
            <a:r>
              <a:rPr lang="zh-CN" altLang="zh-CN" sz="2400" b="1" kern="100" dirty="0">
                <a:latin typeface="Times New Roman"/>
                <a:ea typeface="黑体"/>
                <a:cs typeface="Times New Roman"/>
              </a:rPr>
              <a:t>】</a:t>
            </a:r>
            <a:r>
              <a:rPr lang="zh-CN" altLang="zh-CN" sz="2400" b="1" kern="100" dirty="0">
                <a:latin typeface="宋体"/>
                <a:ea typeface="Times New Roman"/>
                <a:cs typeface="Courier New"/>
              </a:rPr>
              <a:t> </a:t>
            </a:r>
            <a:r>
              <a:rPr lang="en-US" altLang="zh-CN" sz="2400" b="1" kern="100" dirty="0">
                <a:latin typeface="Times New Roman"/>
                <a:ea typeface="黑体"/>
                <a:cs typeface="Arial"/>
              </a:rPr>
              <a:t>(2016·</a:t>
            </a:r>
            <a:r>
              <a:rPr lang="zh-CN" altLang="zh-CN" sz="2400" b="1" kern="100" dirty="0">
                <a:latin typeface="Times New Roman"/>
                <a:ea typeface="黑体"/>
                <a:cs typeface="Arial"/>
              </a:rPr>
              <a:t>江苏单科，</a:t>
            </a:r>
            <a:r>
              <a:rPr lang="en-US" altLang="zh-CN" sz="2400" b="1" kern="100" dirty="0">
                <a:latin typeface="Times New Roman"/>
                <a:ea typeface="黑体"/>
                <a:cs typeface="Arial"/>
              </a:rPr>
              <a:t>4)</a:t>
            </a:r>
            <a:r>
              <a:rPr lang="en-US" altLang="zh-CN" sz="2400" b="1" kern="100" dirty="0">
                <a:latin typeface="Times New Roman"/>
                <a:cs typeface="Courier New"/>
              </a:rPr>
              <a:t>“</a:t>
            </a:r>
            <a:r>
              <a:rPr lang="zh-CN" altLang="zh-CN" sz="2400" b="1" kern="100" dirty="0">
                <a:latin typeface="Times New Roman"/>
                <a:cs typeface="Times New Roman"/>
              </a:rPr>
              <a:t>宋沿唐制，亦贵进士科。然唐时犹兼采誉望，不专辞章。宋则糊名考校，一决文字而已。”由此可见，与唐代科举相比，宋代</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latin typeface="宋体"/>
              <a:cs typeface="Courier New"/>
            </a:endParaRPr>
          </a:p>
          <a:p>
            <a:pPr marL="360000" indent="-540000" algn="just">
              <a:lnSpc>
                <a:spcPct val="150000"/>
              </a:lnSpc>
              <a:spcAft>
                <a:spcPts val="0"/>
              </a:spcAft>
              <a:tabLst>
                <a:tab pos="2610485" algn="l"/>
                <a:tab pos="2700655" algn="l"/>
              </a:tabLst>
            </a:pPr>
            <a:r>
              <a:rPr lang="en-US" altLang="zh-CN" sz="2400" b="1" kern="100" dirty="0" smtClean="0">
                <a:latin typeface="Times New Roman"/>
                <a:cs typeface="Courier New"/>
              </a:rPr>
              <a:t>	</a:t>
            </a:r>
            <a:r>
              <a:rPr lang="en-US" altLang="zh-CN" sz="2400" b="1" kern="100" dirty="0" smtClean="0">
                <a:latin typeface="Times New Roman" pitchFamily="18" charset="0"/>
                <a:cs typeface="Courier New"/>
              </a:rPr>
              <a:t>A</a:t>
            </a:r>
            <a:r>
              <a:rPr lang="en-US" altLang="zh-CN" sz="2400" b="1" kern="100" dirty="0">
                <a:latin typeface="Times New Roman" pitchFamily="18" charset="0"/>
                <a:cs typeface="Courier New"/>
              </a:rPr>
              <a:t>.</a:t>
            </a:r>
            <a:r>
              <a:rPr lang="zh-CN" altLang="zh-CN" sz="2400" b="1" kern="100" dirty="0">
                <a:latin typeface="Times New Roman" pitchFamily="18" charset="0"/>
                <a:cs typeface="Times New Roman"/>
              </a:rPr>
              <a:t>考试程序更加公正</a:t>
            </a:r>
            <a:r>
              <a:rPr lang="zh-CN" altLang="zh-CN" sz="2400" b="1" kern="100" dirty="0">
                <a:latin typeface="Times New Roman" pitchFamily="18" charset="0"/>
                <a:ea typeface="Times New Roman"/>
                <a:cs typeface="Courier New"/>
              </a:rPr>
              <a:t> </a:t>
            </a:r>
            <a:r>
              <a:rPr lang="en-US" altLang="zh-CN" sz="2400" b="1" kern="100" dirty="0">
                <a:latin typeface="Times New Roman" pitchFamily="18" charset="0"/>
                <a:ea typeface="Times New Roman"/>
                <a:cs typeface="Courier New"/>
              </a:rPr>
              <a:t>	</a:t>
            </a:r>
            <a:r>
              <a:rPr lang="en-US" altLang="zh-CN" sz="2400" b="1" kern="100" dirty="0" smtClean="0">
                <a:latin typeface="Times New Roman" pitchFamily="18" charset="0"/>
                <a:ea typeface="Times New Roman"/>
                <a:cs typeface="Courier New"/>
              </a:rPr>
              <a:t>		B</a:t>
            </a:r>
            <a:r>
              <a:rPr lang="en-US" altLang="zh-CN" sz="2400" b="1" kern="100" dirty="0">
                <a:latin typeface="Times New Roman" pitchFamily="18" charset="0"/>
                <a:ea typeface="Times New Roman"/>
                <a:cs typeface="Courier New"/>
              </a:rPr>
              <a:t>.</a:t>
            </a:r>
            <a:r>
              <a:rPr lang="zh-CN" altLang="zh-CN" sz="2400" b="1" kern="100" dirty="0">
                <a:latin typeface="Times New Roman" pitchFamily="18" charset="0"/>
                <a:cs typeface="Times New Roman"/>
              </a:rPr>
              <a:t>取士科目有所减少</a:t>
            </a:r>
            <a:endParaRPr lang="zh-CN" altLang="zh-CN" sz="1050" kern="100" dirty="0">
              <a:latin typeface="Times New Roman" pitchFamily="18" charset="0"/>
              <a:cs typeface="Courier New"/>
            </a:endParaRPr>
          </a:p>
          <a:p>
            <a:pPr marL="360000" indent="-540000" algn="just">
              <a:lnSpc>
                <a:spcPct val="150000"/>
              </a:lnSpc>
              <a:spcAft>
                <a:spcPts val="0"/>
              </a:spcAft>
              <a:tabLst>
                <a:tab pos="2610485" algn="l"/>
                <a:tab pos="2700655" algn="l"/>
              </a:tabLst>
            </a:pPr>
            <a:r>
              <a:rPr lang="en-US" altLang="zh-CN" sz="2400" b="1" kern="100" dirty="0" smtClean="0">
                <a:latin typeface="Times New Roman" pitchFamily="18" charset="0"/>
                <a:cs typeface="Courier New"/>
              </a:rPr>
              <a:t>	C</a:t>
            </a:r>
            <a:r>
              <a:rPr lang="en-US" altLang="zh-CN" sz="2400" b="1" kern="100" dirty="0">
                <a:latin typeface="Times New Roman" pitchFamily="18" charset="0"/>
                <a:cs typeface="Courier New"/>
              </a:rPr>
              <a:t>.</a:t>
            </a:r>
            <a:r>
              <a:rPr lang="zh-CN" altLang="zh-CN" sz="2400" b="1" kern="100" dirty="0">
                <a:latin typeface="Times New Roman" pitchFamily="18" charset="0"/>
                <a:cs typeface="Times New Roman"/>
              </a:rPr>
              <a:t>进士及第尤为尊贵</a:t>
            </a:r>
            <a:r>
              <a:rPr lang="zh-CN" altLang="zh-CN" sz="2400" b="1" kern="100" dirty="0">
                <a:latin typeface="Times New Roman" pitchFamily="18" charset="0"/>
                <a:ea typeface="Times New Roman"/>
                <a:cs typeface="Courier New"/>
              </a:rPr>
              <a:t> </a:t>
            </a:r>
            <a:r>
              <a:rPr lang="en-US" altLang="zh-CN" sz="2400" b="1" kern="100" dirty="0">
                <a:latin typeface="Times New Roman" pitchFamily="18" charset="0"/>
                <a:ea typeface="Times New Roman"/>
                <a:cs typeface="Courier New"/>
              </a:rPr>
              <a:t>	</a:t>
            </a:r>
            <a:r>
              <a:rPr lang="en-US" altLang="zh-CN" sz="2400" b="1" kern="100" dirty="0" smtClean="0">
                <a:latin typeface="Times New Roman" pitchFamily="18" charset="0"/>
                <a:ea typeface="Times New Roman"/>
                <a:cs typeface="Courier New"/>
              </a:rPr>
              <a:t>		D</a:t>
            </a:r>
            <a:r>
              <a:rPr lang="en-US" altLang="zh-CN" sz="2400" b="1" kern="100" dirty="0">
                <a:latin typeface="Times New Roman" pitchFamily="18" charset="0"/>
                <a:ea typeface="Times New Roman"/>
                <a:cs typeface="Courier New"/>
              </a:rPr>
              <a:t>.</a:t>
            </a:r>
            <a:r>
              <a:rPr lang="zh-CN" altLang="zh-CN" sz="2400" b="1" kern="100" dirty="0">
                <a:latin typeface="Times New Roman" pitchFamily="18" charset="0"/>
                <a:cs typeface="Times New Roman"/>
              </a:rPr>
              <a:t>录取人数大大增加</a:t>
            </a:r>
            <a:endParaRPr lang="zh-CN" altLang="zh-CN" sz="1050" kern="100" dirty="0">
              <a:latin typeface="Times New Roman" pitchFamily="18" charset="0"/>
              <a:cs typeface="Courier New"/>
            </a:endParaRPr>
          </a:p>
          <a:p>
            <a:pPr marL="360000" indent="-540000" algn="just">
              <a:lnSpc>
                <a:spcPct val="150000"/>
              </a:lnSpc>
              <a:spcAft>
                <a:spcPts val="0"/>
              </a:spcAft>
              <a:tabLst>
                <a:tab pos="2610485" algn="l"/>
                <a:tab pos="2700655" algn="l"/>
              </a:tabLst>
            </a:pPr>
            <a:r>
              <a:rPr lang="en-US" altLang="zh-CN" sz="2400" b="1" kern="100" dirty="0" smtClean="0">
                <a:solidFill>
                  <a:srgbClr val="0000FF"/>
                </a:solidFill>
                <a:latin typeface="Times New Roman"/>
                <a:ea typeface="黑体"/>
                <a:cs typeface="Times New Roman"/>
              </a:rPr>
              <a:t>	</a:t>
            </a:r>
            <a:r>
              <a:rPr lang="zh-CN" altLang="zh-CN" sz="2400" b="1" kern="100" dirty="0" smtClean="0">
                <a:solidFill>
                  <a:srgbClr val="0000FF"/>
                </a:solidFill>
                <a:latin typeface="Times New Roman"/>
                <a:ea typeface="黑体"/>
                <a:cs typeface="Times New Roman"/>
              </a:rPr>
              <a:t>解</a:t>
            </a:r>
            <a:r>
              <a:rPr lang="zh-CN" altLang="zh-CN" sz="2400" b="1" kern="100" dirty="0">
                <a:solidFill>
                  <a:srgbClr val="0000FF"/>
                </a:solidFill>
                <a:latin typeface="Times New Roman"/>
                <a:ea typeface="黑体"/>
                <a:cs typeface="Times New Roman"/>
              </a:rPr>
              <a:t>析　</a:t>
            </a:r>
            <a:r>
              <a:rPr lang="zh-CN" altLang="zh-CN" sz="2400" b="1" kern="100" dirty="0">
                <a:solidFill>
                  <a:srgbClr val="0000FF"/>
                </a:solidFill>
                <a:latin typeface="Times New Roman"/>
                <a:ea typeface="仿宋_GB2312"/>
                <a:cs typeface="Times New Roman"/>
              </a:rPr>
              <a:t>材料</a:t>
            </a:r>
            <a:r>
              <a:rPr lang="en-US" altLang="zh-CN" sz="2400" b="1" kern="100" dirty="0">
                <a:solidFill>
                  <a:srgbClr val="0000FF"/>
                </a:solidFill>
                <a:latin typeface="Times New Roman"/>
                <a:cs typeface="Courier New"/>
              </a:rPr>
              <a:t>“</a:t>
            </a:r>
            <a:r>
              <a:rPr lang="zh-CN" altLang="zh-CN" sz="2400" b="1" kern="100" dirty="0">
                <a:solidFill>
                  <a:srgbClr val="0000FF"/>
                </a:solidFill>
                <a:latin typeface="Times New Roman"/>
                <a:ea typeface="仿宋_GB2312"/>
                <a:cs typeface="Times New Roman"/>
              </a:rPr>
              <a:t>糊名考校，一决文字而已</a:t>
            </a:r>
            <a:r>
              <a:rPr lang="en-US" altLang="zh-CN" sz="2400" b="1" kern="100" dirty="0">
                <a:solidFill>
                  <a:srgbClr val="0000FF"/>
                </a:solidFill>
                <a:latin typeface="Times New Roman"/>
                <a:cs typeface="Courier New"/>
              </a:rPr>
              <a:t>”</a:t>
            </a:r>
            <a:r>
              <a:rPr lang="zh-CN" altLang="zh-CN" sz="2400" b="1" kern="100" dirty="0">
                <a:solidFill>
                  <a:srgbClr val="0000FF"/>
                </a:solidFill>
                <a:latin typeface="Times New Roman"/>
                <a:ea typeface="仿宋_GB2312"/>
                <a:cs typeface="Times New Roman"/>
              </a:rPr>
              <a:t>说明采用密封考试形式，有利于考试的公平公正，故</a:t>
            </a:r>
            <a:r>
              <a:rPr lang="en-US" altLang="zh-CN" sz="2400" b="1" kern="100" dirty="0">
                <a:solidFill>
                  <a:srgbClr val="0000FF"/>
                </a:solidFill>
                <a:latin typeface="Times New Roman"/>
                <a:ea typeface="仿宋_GB2312"/>
                <a:cs typeface="Courier New"/>
              </a:rPr>
              <a:t>A</a:t>
            </a:r>
            <a:r>
              <a:rPr lang="zh-CN" altLang="zh-CN" sz="2400" b="1" kern="100" dirty="0">
                <a:solidFill>
                  <a:srgbClr val="0000FF"/>
                </a:solidFill>
                <a:latin typeface="Times New Roman"/>
                <a:ea typeface="仿宋_GB2312"/>
                <a:cs typeface="Times New Roman"/>
              </a:rPr>
              <a:t>项正确；材料中没有涉及</a:t>
            </a:r>
            <a:r>
              <a:rPr lang="en-US" altLang="zh-CN" sz="2400" b="1" kern="100" dirty="0">
                <a:solidFill>
                  <a:srgbClr val="0000FF"/>
                </a:solidFill>
                <a:latin typeface="Times New Roman"/>
                <a:cs typeface="Courier New"/>
              </a:rPr>
              <a:t>“</a:t>
            </a:r>
            <a:r>
              <a:rPr lang="zh-CN" altLang="zh-CN" sz="2400" b="1" kern="100" dirty="0">
                <a:solidFill>
                  <a:srgbClr val="0000FF"/>
                </a:solidFill>
                <a:latin typeface="Times New Roman"/>
                <a:ea typeface="仿宋_GB2312"/>
                <a:cs typeface="Times New Roman"/>
              </a:rPr>
              <a:t>取士科目数量减少</a:t>
            </a:r>
            <a:r>
              <a:rPr lang="en-US" altLang="zh-CN" sz="2400" b="1" kern="100" dirty="0">
                <a:solidFill>
                  <a:srgbClr val="0000FF"/>
                </a:solidFill>
                <a:latin typeface="Times New Roman"/>
                <a:cs typeface="Courier New"/>
              </a:rPr>
              <a:t>”</a:t>
            </a:r>
            <a:r>
              <a:rPr lang="zh-CN" altLang="zh-CN" sz="2400" b="1" kern="100" dirty="0">
                <a:solidFill>
                  <a:srgbClr val="0000FF"/>
                </a:solidFill>
                <a:latin typeface="Times New Roman"/>
                <a:ea typeface="仿宋_GB2312"/>
                <a:cs typeface="Times New Roman"/>
              </a:rPr>
              <a:t>的信息，故</a:t>
            </a:r>
            <a:r>
              <a:rPr lang="en-US" altLang="zh-CN" sz="2400" b="1" kern="100" dirty="0">
                <a:solidFill>
                  <a:srgbClr val="0000FF"/>
                </a:solidFill>
                <a:latin typeface="Times New Roman"/>
                <a:ea typeface="仿宋_GB2312"/>
                <a:cs typeface="Courier New"/>
              </a:rPr>
              <a:t>B</a:t>
            </a:r>
            <a:r>
              <a:rPr lang="zh-CN" altLang="zh-CN" sz="2400" b="1" kern="100" dirty="0">
                <a:solidFill>
                  <a:srgbClr val="0000FF"/>
                </a:solidFill>
                <a:latin typeface="Times New Roman"/>
                <a:ea typeface="仿宋_GB2312"/>
                <a:cs typeface="Times New Roman"/>
              </a:rPr>
              <a:t>项错误；材料信息</a:t>
            </a:r>
            <a:r>
              <a:rPr lang="en-US" altLang="zh-CN" sz="2400" b="1" kern="100" dirty="0">
                <a:solidFill>
                  <a:srgbClr val="0000FF"/>
                </a:solidFill>
                <a:latin typeface="Times New Roman"/>
                <a:cs typeface="Courier New"/>
              </a:rPr>
              <a:t>“</a:t>
            </a:r>
            <a:r>
              <a:rPr lang="zh-CN" altLang="zh-CN" sz="2400" b="1" kern="100" dirty="0">
                <a:solidFill>
                  <a:srgbClr val="0000FF"/>
                </a:solidFill>
                <a:latin typeface="Times New Roman"/>
                <a:ea typeface="仿宋_GB2312"/>
                <a:cs typeface="Times New Roman"/>
              </a:rPr>
              <a:t>亦贵进士科</a:t>
            </a:r>
            <a:r>
              <a:rPr lang="en-US" altLang="zh-CN" sz="2400" b="1" kern="100" dirty="0">
                <a:solidFill>
                  <a:srgbClr val="0000FF"/>
                </a:solidFill>
                <a:latin typeface="Times New Roman"/>
                <a:cs typeface="Courier New"/>
              </a:rPr>
              <a:t>”</a:t>
            </a:r>
            <a:r>
              <a:rPr lang="zh-CN" altLang="zh-CN" sz="2400" b="1" kern="100" dirty="0">
                <a:solidFill>
                  <a:srgbClr val="0000FF"/>
                </a:solidFill>
                <a:latin typeface="Times New Roman"/>
                <a:ea typeface="仿宋_GB2312"/>
                <a:cs typeface="Times New Roman"/>
              </a:rPr>
              <a:t>说明</a:t>
            </a:r>
            <a:r>
              <a:rPr lang="en-US" altLang="zh-CN" sz="2400" b="1" kern="100" dirty="0">
                <a:solidFill>
                  <a:srgbClr val="0000FF"/>
                </a:solidFill>
                <a:latin typeface="Times New Roman"/>
                <a:ea typeface="仿宋_GB2312"/>
                <a:cs typeface="Courier New"/>
              </a:rPr>
              <a:t>C</a:t>
            </a:r>
            <a:r>
              <a:rPr lang="zh-CN" altLang="zh-CN" sz="2400" b="1" kern="100" dirty="0">
                <a:solidFill>
                  <a:srgbClr val="0000FF"/>
                </a:solidFill>
                <a:latin typeface="Times New Roman"/>
                <a:ea typeface="仿宋_GB2312"/>
                <a:cs typeface="Times New Roman"/>
              </a:rPr>
              <a:t>项错误；材料中没有体现录取人数的变化，故</a:t>
            </a:r>
            <a:r>
              <a:rPr lang="en-US" altLang="zh-CN" sz="2400" b="1" kern="100" dirty="0">
                <a:solidFill>
                  <a:srgbClr val="0000FF"/>
                </a:solidFill>
                <a:latin typeface="Times New Roman"/>
                <a:ea typeface="仿宋_GB2312"/>
                <a:cs typeface="Courier New"/>
              </a:rPr>
              <a:t>D</a:t>
            </a:r>
            <a:r>
              <a:rPr lang="zh-CN" altLang="zh-CN" sz="2400" b="1" kern="100" dirty="0">
                <a:solidFill>
                  <a:srgbClr val="0000FF"/>
                </a:solidFill>
                <a:latin typeface="Times New Roman"/>
                <a:ea typeface="仿宋_GB2312"/>
                <a:cs typeface="Times New Roman"/>
              </a:rPr>
              <a:t>项错误。</a:t>
            </a:r>
            <a:endParaRPr lang="zh-CN" altLang="zh-CN" sz="1050" kern="100" dirty="0">
              <a:solidFill>
                <a:srgbClr val="0000FF"/>
              </a:solidFill>
              <a:latin typeface="宋体"/>
              <a:cs typeface="Courier New"/>
            </a:endParaRPr>
          </a:p>
          <a:p>
            <a:pPr marL="360000" indent="-540000" algn="just">
              <a:lnSpc>
                <a:spcPct val="150000"/>
              </a:lnSpc>
              <a:spcAft>
                <a:spcPts val="0"/>
              </a:spcAft>
              <a:tabLst>
                <a:tab pos="2610485" algn="l"/>
                <a:tab pos="2700655" algn="l"/>
              </a:tabLst>
            </a:pPr>
            <a:r>
              <a:rPr lang="en-US" altLang="zh-CN" sz="2400" b="1" kern="100" dirty="0" smtClean="0">
                <a:solidFill>
                  <a:srgbClr val="FF0000"/>
                </a:solidFill>
                <a:latin typeface="Times New Roman"/>
                <a:ea typeface="黑体"/>
                <a:cs typeface="Times New Roman"/>
              </a:rPr>
              <a:t>	</a:t>
            </a:r>
            <a:r>
              <a:rPr lang="zh-CN" altLang="zh-CN" sz="2400" b="1" kern="100" dirty="0" smtClean="0">
                <a:solidFill>
                  <a:srgbClr val="FF0000"/>
                </a:solidFill>
                <a:latin typeface="Times New Roman"/>
                <a:ea typeface="黑体"/>
                <a:cs typeface="Times New Roman"/>
              </a:rPr>
              <a:t>答</a:t>
            </a:r>
            <a:r>
              <a:rPr lang="zh-CN" altLang="zh-CN" sz="2400" b="1" kern="100" dirty="0">
                <a:solidFill>
                  <a:srgbClr val="FF0000"/>
                </a:solidFill>
                <a:latin typeface="Times New Roman"/>
                <a:ea typeface="黑体"/>
                <a:cs typeface="Times New Roman"/>
              </a:rPr>
              <a:t>案　</a:t>
            </a:r>
            <a:r>
              <a:rPr lang="en-US" altLang="zh-CN" sz="2400" b="1" kern="100" dirty="0" smtClean="0">
                <a:solidFill>
                  <a:srgbClr val="FF0000"/>
                </a:solidFill>
                <a:latin typeface="Times New Roman"/>
                <a:cs typeface="Courier New"/>
              </a:rPr>
              <a:t>A </a:t>
            </a:r>
            <a:endParaRPr lang="zh-CN" altLang="zh-CN" sz="1050" kern="100" dirty="0">
              <a:solidFill>
                <a:srgbClr val="FF0000"/>
              </a:solidFill>
              <a:effectLst/>
              <a:latin typeface="宋体"/>
              <a:cs typeface="Courier New"/>
            </a:endParaRPr>
          </a:p>
        </p:txBody>
      </p:sp>
    </p:spTree>
    <p:extLst>
      <p:ext uri="{BB962C8B-B14F-4D97-AF65-F5344CB8AC3E}">
        <p14:creationId xmlns:p14="http://schemas.microsoft.com/office/powerpoint/2010/main" val="27121450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3" end="3"/>
                                            </p:txEl>
                                          </p:spTgt>
                                        </p:tgtEl>
                                        <p:attrNameLst>
                                          <p:attrName>style.visibility</p:attrName>
                                        </p:attrNameLst>
                                      </p:cBhvr>
                                      <p:to>
                                        <p:strVal val="visible"/>
                                      </p:to>
                                    </p:set>
                                    <p:animEffect transition="in" filter="blinds(horizontal)">
                                      <p:cBhvr>
                                        <p:cTn id="7" dur="500"/>
                                        <p:tgtEl>
                                          <p:spTgt spid="4">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4" end="4"/>
                                            </p:txEl>
                                          </p:spTgt>
                                        </p:tgtEl>
                                        <p:attrNameLst>
                                          <p:attrName>style.visibility</p:attrName>
                                        </p:attrNameLst>
                                      </p:cBhvr>
                                      <p:to>
                                        <p:strVal val="visible"/>
                                      </p:to>
                                    </p:set>
                                    <p:animEffect transition="in" filter="blinds(horizontal)">
                                      <p:cBhvr>
                                        <p:cTn id="12"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26537" y="1661929"/>
            <a:ext cx="11647294" cy="33297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360000" indent="-540000" algn="just">
              <a:lnSpc>
                <a:spcPct val="150000"/>
              </a:lnSpc>
              <a:spcAft>
                <a:spcPts val="0"/>
              </a:spcAft>
              <a:tabLst>
                <a:tab pos="2610485" algn="l"/>
                <a:tab pos="2700655" algn="l"/>
              </a:tabLst>
            </a:pPr>
            <a:r>
              <a:rPr lang="zh-CN" altLang="zh-CN" sz="2400" b="1" kern="100" dirty="0">
                <a:latin typeface="Times New Roman"/>
                <a:ea typeface="黑体"/>
                <a:cs typeface="Times New Roman"/>
              </a:rPr>
              <a:t>视角</a:t>
            </a:r>
            <a:r>
              <a:rPr lang="en-US" altLang="zh-CN" sz="2400" b="1" kern="100" dirty="0">
                <a:latin typeface="Times New Roman"/>
                <a:ea typeface="黑体"/>
                <a:cs typeface="Courier New"/>
              </a:rPr>
              <a:t>4</a:t>
            </a:r>
            <a:r>
              <a:rPr lang="zh-CN" altLang="zh-CN" sz="2400" b="1" kern="100" dirty="0">
                <a:latin typeface="Times New Roman"/>
                <a:ea typeface="黑体"/>
                <a:cs typeface="Times New Roman"/>
              </a:rPr>
              <a:t>　社会热点</a:t>
            </a:r>
            <a:r>
              <a:rPr lang="en-US" altLang="zh-CN" sz="2400" b="1" kern="100" dirty="0">
                <a:latin typeface="Times New Roman"/>
                <a:ea typeface="黑体"/>
                <a:cs typeface="Courier New"/>
              </a:rPr>
              <a:t>——</a:t>
            </a:r>
            <a:r>
              <a:rPr lang="zh-CN" altLang="zh-CN" sz="2400" b="1" kern="100" dirty="0">
                <a:latin typeface="Times New Roman"/>
                <a:ea typeface="黑体"/>
                <a:cs typeface="Times New Roman"/>
              </a:rPr>
              <a:t>聚焦地方政府机构改革</a:t>
            </a:r>
            <a:endParaRPr lang="zh-CN" altLang="zh-CN" sz="1050" kern="100" dirty="0">
              <a:latin typeface="宋体"/>
              <a:cs typeface="Courier New"/>
            </a:endParaRPr>
          </a:p>
          <a:p>
            <a:pPr marL="360000" indent="-540000" algn="just">
              <a:lnSpc>
                <a:spcPct val="150000"/>
              </a:lnSpc>
              <a:spcAft>
                <a:spcPts val="0"/>
              </a:spcAft>
              <a:tabLst>
                <a:tab pos="2610485" algn="l"/>
                <a:tab pos="2700655" algn="l"/>
              </a:tabLst>
            </a:pPr>
            <a:r>
              <a:rPr lang="zh-CN" altLang="zh-CN" sz="2400" b="1" kern="100" dirty="0">
                <a:latin typeface="Times New Roman"/>
                <a:ea typeface="黑体"/>
                <a:cs typeface="Times New Roman"/>
              </a:rPr>
              <a:t>【主题阐释】</a:t>
            </a:r>
            <a:r>
              <a:rPr lang="zh-CN" altLang="zh-CN" sz="2400" b="1" kern="100" dirty="0">
                <a:latin typeface="宋体"/>
                <a:ea typeface="Times New Roman"/>
                <a:cs typeface="Courier New"/>
              </a:rPr>
              <a:t> </a:t>
            </a:r>
            <a:r>
              <a:rPr lang="zh-CN" altLang="zh-CN" sz="2400" b="1" kern="100" dirty="0">
                <a:latin typeface="Times New Roman"/>
                <a:cs typeface="Times New Roman"/>
              </a:rPr>
              <a:t>党的十七届二中全会明确提出了到</a:t>
            </a:r>
            <a:r>
              <a:rPr lang="en-US" altLang="zh-CN" sz="2400" b="1" kern="100" dirty="0">
                <a:latin typeface="Times New Roman"/>
                <a:cs typeface="Courier New"/>
              </a:rPr>
              <a:t>2020</a:t>
            </a:r>
            <a:r>
              <a:rPr lang="zh-CN" altLang="zh-CN" sz="2400" b="1" kern="100" dirty="0">
                <a:latin typeface="Times New Roman"/>
                <a:cs typeface="Times New Roman"/>
              </a:rPr>
              <a:t>年建立起比较完善的中国特色社会主义行政管理体制的总体目标。深化地方政府机构改革，是新形势下加强政府自身建设、全面正确履行政府职能的必然要求，是加快完善社会主义市场经济体制、发展社会主义民主政治的必然要求，是推动科学发展、促进社会和谐、全心全意为人民服务的必然要求。</a:t>
            </a:r>
            <a:endParaRPr lang="zh-CN" altLang="zh-CN" sz="1050" kern="100" dirty="0">
              <a:effectLst/>
              <a:latin typeface="宋体"/>
              <a:cs typeface="Courier New"/>
            </a:endParaRPr>
          </a:p>
        </p:txBody>
      </p:sp>
    </p:spTree>
    <p:extLst>
      <p:ext uri="{BB962C8B-B14F-4D97-AF65-F5344CB8AC3E}">
        <p14:creationId xmlns:p14="http://schemas.microsoft.com/office/powerpoint/2010/main" val="271214508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26537" y="605054"/>
            <a:ext cx="11647294" cy="56323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360000" indent="-540000" algn="just">
              <a:lnSpc>
                <a:spcPct val="150000"/>
              </a:lnSpc>
              <a:spcAft>
                <a:spcPts val="0"/>
              </a:spcAft>
              <a:tabLst>
                <a:tab pos="2610485" algn="l"/>
                <a:tab pos="2700655" algn="l"/>
              </a:tabLst>
            </a:pPr>
            <a:r>
              <a:rPr lang="zh-CN" altLang="zh-CN" sz="2400" b="1" kern="100" dirty="0">
                <a:latin typeface="Times New Roman"/>
                <a:ea typeface="黑体"/>
                <a:cs typeface="Times New Roman"/>
              </a:rPr>
              <a:t>【考题例证</a:t>
            </a:r>
            <a:r>
              <a:rPr lang="en-US" altLang="zh-CN" sz="2400" b="1" kern="100" dirty="0">
                <a:latin typeface="Times New Roman"/>
                <a:ea typeface="黑体"/>
                <a:cs typeface="Courier New"/>
              </a:rPr>
              <a:t>4</a:t>
            </a:r>
            <a:r>
              <a:rPr lang="zh-CN" altLang="zh-CN" sz="2400" b="1" kern="100" dirty="0">
                <a:latin typeface="Times New Roman"/>
                <a:ea typeface="黑体"/>
                <a:cs typeface="Times New Roman"/>
              </a:rPr>
              <a:t>】</a:t>
            </a:r>
            <a:r>
              <a:rPr lang="zh-CN" altLang="zh-CN" sz="2400" b="1" kern="100" dirty="0">
                <a:latin typeface="宋体"/>
                <a:ea typeface="Times New Roman"/>
                <a:cs typeface="Courier New"/>
              </a:rPr>
              <a:t> </a:t>
            </a:r>
            <a:r>
              <a:rPr lang="en-US" altLang="zh-CN" sz="2400" b="1" kern="100" dirty="0">
                <a:latin typeface="Times New Roman"/>
                <a:ea typeface="黑体"/>
                <a:cs typeface="Arial"/>
              </a:rPr>
              <a:t>(2015·</a:t>
            </a:r>
            <a:r>
              <a:rPr lang="zh-CN" altLang="zh-CN" sz="2400" b="1" kern="100" dirty="0">
                <a:latin typeface="Times New Roman"/>
                <a:ea typeface="黑体"/>
                <a:cs typeface="Arial"/>
              </a:rPr>
              <a:t>课标全国</a:t>
            </a:r>
            <a:r>
              <a:rPr lang="zh-CN" altLang="zh-CN" sz="2400" b="1" kern="100" dirty="0">
                <a:latin typeface="Times New Roman"/>
                <a:cs typeface="宋体"/>
              </a:rPr>
              <a:t>Ⅱ</a:t>
            </a:r>
            <a:r>
              <a:rPr lang="zh-CN" altLang="zh-CN" sz="2400" b="1" kern="100" dirty="0">
                <a:latin typeface="Times New Roman"/>
                <a:ea typeface="黑体"/>
                <a:cs typeface="Arial"/>
              </a:rPr>
              <a:t>，</a:t>
            </a:r>
            <a:r>
              <a:rPr lang="en-US" altLang="zh-CN" sz="2400" b="1" kern="100" dirty="0">
                <a:latin typeface="Times New Roman"/>
                <a:ea typeface="黑体"/>
                <a:cs typeface="Arial"/>
              </a:rPr>
              <a:t>25)</a:t>
            </a:r>
            <a:r>
              <a:rPr lang="zh-CN" altLang="zh-CN" sz="2400" b="1" kern="100" dirty="0">
                <a:latin typeface="Times New Roman"/>
                <a:cs typeface="Times New Roman"/>
              </a:rPr>
              <a:t>汉宣帝曾称：</a:t>
            </a:r>
            <a:r>
              <a:rPr lang="en-US" altLang="zh-CN" sz="2400" b="1" kern="100" dirty="0">
                <a:latin typeface="Times New Roman"/>
                <a:cs typeface="Courier New"/>
              </a:rPr>
              <a:t>“</a:t>
            </a:r>
            <a:r>
              <a:rPr lang="zh-CN" altLang="zh-CN" sz="2400" b="1" kern="100" dirty="0">
                <a:latin typeface="Times New Roman"/>
                <a:cs typeface="Times New Roman"/>
              </a:rPr>
              <a:t>与朕共治天下者，其唯良二千石</a:t>
            </a:r>
            <a:r>
              <a:rPr lang="en-US" altLang="zh-CN" sz="2400" b="1" kern="100" dirty="0">
                <a:latin typeface="Times New Roman"/>
                <a:cs typeface="Courier New"/>
              </a:rPr>
              <a:t>(</a:t>
            </a:r>
            <a:r>
              <a:rPr lang="zh-CN" altLang="zh-CN" sz="2400" b="1" kern="100" dirty="0">
                <a:latin typeface="Times New Roman"/>
                <a:cs typeface="Times New Roman"/>
              </a:rPr>
              <a:t>郡太守</a:t>
            </a:r>
            <a:r>
              <a:rPr lang="en-US" altLang="zh-CN" sz="2400" b="1" kern="100" dirty="0">
                <a:latin typeface="Times New Roman"/>
                <a:cs typeface="Courier New"/>
              </a:rPr>
              <a:t>)</a:t>
            </a:r>
            <a:r>
              <a:rPr lang="zh-CN" altLang="zh-CN" sz="2400" b="1" kern="100" dirty="0">
                <a:latin typeface="Times New Roman"/>
                <a:cs typeface="Times New Roman"/>
              </a:rPr>
              <a:t>乎！</a:t>
            </a:r>
            <a:r>
              <a:rPr lang="en-US" altLang="zh-CN" sz="2400" b="1" kern="100" dirty="0">
                <a:latin typeface="Times New Roman"/>
                <a:cs typeface="Courier New"/>
              </a:rPr>
              <a:t>”</a:t>
            </a:r>
            <a:r>
              <a:rPr lang="zh-CN" altLang="zh-CN" sz="2400" b="1" kern="100" dirty="0">
                <a:latin typeface="Times New Roman"/>
                <a:cs typeface="Times New Roman"/>
              </a:rPr>
              <a:t>后来的帝王反复重申上述观念。这主要体现了</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latin typeface="宋体"/>
              <a:cs typeface="Courier New"/>
            </a:endParaRPr>
          </a:p>
          <a:p>
            <a:pPr marL="360000" indent="-540000" algn="just">
              <a:lnSpc>
                <a:spcPct val="150000"/>
              </a:lnSpc>
              <a:spcAft>
                <a:spcPts val="0"/>
              </a:spcAft>
              <a:tabLst>
                <a:tab pos="2610485" algn="l"/>
                <a:tab pos="2700655" algn="l"/>
              </a:tabLst>
            </a:pPr>
            <a:r>
              <a:rPr lang="en-US" altLang="zh-CN" sz="2400" b="1" kern="100" dirty="0" smtClean="0">
                <a:latin typeface="Times New Roman"/>
                <a:cs typeface="Courier New"/>
              </a:rPr>
              <a:t>	A</a:t>
            </a:r>
            <a:r>
              <a:rPr lang="en-US" altLang="zh-CN" sz="2400" b="1" kern="100" dirty="0">
                <a:latin typeface="Times New Roman"/>
                <a:cs typeface="Courier New"/>
              </a:rPr>
              <a:t>.</a:t>
            </a:r>
            <a:r>
              <a:rPr lang="zh-CN" altLang="zh-CN" sz="2400" b="1" kern="100" dirty="0">
                <a:latin typeface="Times New Roman"/>
                <a:cs typeface="Times New Roman"/>
              </a:rPr>
              <a:t>地方吏治是国家安定的重要因</a:t>
            </a:r>
            <a:r>
              <a:rPr lang="zh-CN" altLang="zh-CN" sz="2400" b="1" kern="100" dirty="0" smtClean="0">
                <a:latin typeface="Times New Roman"/>
                <a:cs typeface="Times New Roman"/>
              </a:rPr>
              <a:t>素</a:t>
            </a:r>
            <a:r>
              <a:rPr lang="en-US" altLang="zh-CN" sz="2400" b="1" kern="100" dirty="0" smtClean="0">
                <a:latin typeface="Times New Roman"/>
                <a:cs typeface="Times New Roman"/>
              </a:rPr>
              <a:t>		</a:t>
            </a:r>
            <a:r>
              <a:rPr lang="en-US" altLang="zh-CN" sz="2400" b="1" kern="100" dirty="0" smtClean="0">
                <a:latin typeface="Times New Roman"/>
                <a:cs typeface="Courier New"/>
              </a:rPr>
              <a:t>B</a:t>
            </a:r>
            <a:r>
              <a:rPr lang="en-US" altLang="zh-CN" sz="2400" b="1" kern="100" dirty="0">
                <a:latin typeface="Times New Roman"/>
                <a:cs typeface="Courier New"/>
              </a:rPr>
              <a:t>.</a:t>
            </a:r>
            <a:r>
              <a:rPr lang="zh-CN" altLang="zh-CN" sz="2400" b="1" kern="100" dirty="0">
                <a:latin typeface="Times New Roman"/>
                <a:cs typeface="Times New Roman"/>
              </a:rPr>
              <a:t>中央集权与地方分权之间的矛盾</a:t>
            </a:r>
            <a:endParaRPr lang="zh-CN" altLang="zh-CN" sz="1050" kern="100" dirty="0">
              <a:latin typeface="宋体"/>
              <a:cs typeface="Courier New"/>
            </a:endParaRPr>
          </a:p>
          <a:p>
            <a:pPr marL="360000" indent="-540000" algn="just">
              <a:lnSpc>
                <a:spcPct val="150000"/>
              </a:lnSpc>
              <a:spcAft>
                <a:spcPts val="0"/>
              </a:spcAft>
              <a:tabLst>
                <a:tab pos="2610485" algn="l"/>
                <a:tab pos="2700655" algn="l"/>
              </a:tabLst>
            </a:pPr>
            <a:r>
              <a:rPr lang="en-US" altLang="zh-CN" sz="2400" b="1" kern="100" dirty="0" smtClean="0">
                <a:latin typeface="Times New Roman"/>
                <a:cs typeface="Courier New"/>
              </a:rPr>
              <a:t>	C</a:t>
            </a:r>
            <a:r>
              <a:rPr lang="en-US" altLang="zh-CN" sz="2400" b="1" kern="100" dirty="0">
                <a:latin typeface="Times New Roman"/>
                <a:cs typeface="Courier New"/>
              </a:rPr>
              <a:t>.</a:t>
            </a:r>
            <a:r>
              <a:rPr lang="zh-CN" altLang="zh-CN" sz="2400" b="1" kern="100" dirty="0">
                <a:latin typeface="Times New Roman"/>
                <a:cs typeface="Times New Roman"/>
              </a:rPr>
              <a:t>汉代地方行政制度为后代所沿</a:t>
            </a:r>
            <a:r>
              <a:rPr lang="zh-CN" altLang="zh-CN" sz="2400" b="1" kern="100" dirty="0" smtClean="0">
                <a:latin typeface="Times New Roman"/>
                <a:cs typeface="Times New Roman"/>
              </a:rPr>
              <a:t>用</a:t>
            </a:r>
            <a:r>
              <a:rPr lang="en-US" altLang="zh-CN" sz="2400" b="1" kern="100" dirty="0" smtClean="0">
                <a:latin typeface="Times New Roman"/>
                <a:cs typeface="Times New Roman"/>
              </a:rPr>
              <a:t>		</a:t>
            </a:r>
            <a:r>
              <a:rPr lang="en-US" altLang="zh-CN" sz="2400" b="1" kern="100" dirty="0" smtClean="0">
                <a:latin typeface="Times New Roman"/>
                <a:cs typeface="Courier New"/>
              </a:rPr>
              <a:t>D</a:t>
            </a:r>
            <a:r>
              <a:rPr lang="en-US" altLang="zh-CN" sz="2400" b="1" kern="100" dirty="0">
                <a:latin typeface="Times New Roman"/>
                <a:cs typeface="Courier New"/>
              </a:rPr>
              <a:t>.</a:t>
            </a:r>
            <a:r>
              <a:rPr lang="zh-CN" altLang="zh-CN" sz="2400" b="1" kern="100" dirty="0">
                <a:latin typeface="Times New Roman"/>
                <a:cs typeface="Times New Roman"/>
              </a:rPr>
              <a:t>历代帝王将汉宣帝作为治国榜样</a:t>
            </a:r>
            <a:endParaRPr lang="zh-CN" altLang="zh-CN" sz="1050" kern="100" dirty="0">
              <a:latin typeface="宋体"/>
              <a:cs typeface="Courier New"/>
            </a:endParaRPr>
          </a:p>
          <a:p>
            <a:pPr marL="360000" indent="-540000" algn="just">
              <a:lnSpc>
                <a:spcPct val="150000"/>
              </a:lnSpc>
              <a:spcAft>
                <a:spcPts val="0"/>
              </a:spcAft>
              <a:tabLst>
                <a:tab pos="2610485" algn="l"/>
                <a:tab pos="2700655" algn="l"/>
              </a:tabLst>
            </a:pPr>
            <a:r>
              <a:rPr lang="en-US" altLang="zh-CN" sz="2400" b="1" kern="100" dirty="0" smtClean="0">
                <a:solidFill>
                  <a:srgbClr val="0000FF"/>
                </a:solidFill>
                <a:latin typeface="Times New Roman"/>
                <a:cs typeface="Courier New"/>
              </a:rPr>
              <a:t>	 </a:t>
            </a:r>
            <a:r>
              <a:rPr lang="zh-CN" altLang="zh-CN" sz="2400" b="1" kern="100" dirty="0">
                <a:solidFill>
                  <a:srgbClr val="0000FF"/>
                </a:solidFill>
                <a:latin typeface="Times New Roman"/>
                <a:ea typeface="黑体"/>
                <a:cs typeface="Times New Roman"/>
              </a:rPr>
              <a:t>解析　</a:t>
            </a:r>
            <a:r>
              <a:rPr lang="zh-CN" altLang="zh-CN" sz="2400" b="1" kern="100" dirty="0">
                <a:solidFill>
                  <a:srgbClr val="0000FF"/>
                </a:solidFill>
                <a:latin typeface="Times New Roman"/>
                <a:ea typeface="仿宋_GB2312"/>
                <a:cs typeface="Times New Roman"/>
              </a:rPr>
              <a:t>从材料可知汉宣帝强调的是天子与称职郡守能维护天下稳定，后被历代帝王重申，可知古代重视地方官吏的管理，故</a:t>
            </a:r>
            <a:r>
              <a:rPr lang="en-US" altLang="zh-CN" sz="2400" b="1" kern="100" dirty="0">
                <a:solidFill>
                  <a:srgbClr val="0000FF"/>
                </a:solidFill>
                <a:latin typeface="Times New Roman"/>
                <a:ea typeface="仿宋_GB2312"/>
                <a:cs typeface="Courier New"/>
              </a:rPr>
              <a:t>A</a:t>
            </a:r>
            <a:r>
              <a:rPr lang="zh-CN" altLang="zh-CN" sz="2400" b="1" kern="100" dirty="0">
                <a:solidFill>
                  <a:srgbClr val="0000FF"/>
                </a:solidFill>
                <a:latin typeface="Times New Roman"/>
                <a:ea typeface="仿宋_GB2312"/>
                <a:cs typeface="Times New Roman"/>
              </a:rPr>
              <a:t>项正确；材料中没有体现出中央和地方权力关系的变化，故</a:t>
            </a:r>
            <a:r>
              <a:rPr lang="en-US" altLang="zh-CN" sz="2400" b="1" kern="100" dirty="0">
                <a:solidFill>
                  <a:srgbClr val="0000FF"/>
                </a:solidFill>
                <a:latin typeface="Times New Roman"/>
                <a:ea typeface="仿宋_GB2312"/>
                <a:cs typeface="Courier New"/>
              </a:rPr>
              <a:t>B</a:t>
            </a:r>
            <a:r>
              <a:rPr lang="zh-CN" altLang="zh-CN" sz="2400" b="1" kern="100" dirty="0">
                <a:solidFill>
                  <a:srgbClr val="0000FF"/>
                </a:solidFill>
                <a:latin typeface="Times New Roman"/>
                <a:ea typeface="仿宋_GB2312"/>
                <a:cs typeface="Times New Roman"/>
              </a:rPr>
              <a:t>项错误；</a:t>
            </a:r>
            <a:r>
              <a:rPr lang="en-US" altLang="zh-CN" sz="2400" b="1" kern="100" dirty="0">
                <a:solidFill>
                  <a:srgbClr val="0000FF"/>
                </a:solidFill>
                <a:latin typeface="Times New Roman"/>
                <a:cs typeface="Courier New"/>
              </a:rPr>
              <a:t>“</a:t>
            </a:r>
            <a:r>
              <a:rPr lang="zh-CN" altLang="zh-CN" sz="2400" b="1" kern="100" dirty="0">
                <a:solidFill>
                  <a:srgbClr val="0000FF"/>
                </a:solidFill>
                <a:latin typeface="Times New Roman"/>
                <a:ea typeface="仿宋_GB2312"/>
                <a:cs typeface="Times New Roman"/>
              </a:rPr>
              <a:t>良二千石</a:t>
            </a:r>
            <a:r>
              <a:rPr lang="en-US" altLang="zh-CN" sz="2400" b="1" kern="100" dirty="0">
                <a:solidFill>
                  <a:srgbClr val="0000FF"/>
                </a:solidFill>
                <a:latin typeface="Times New Roman"/>
                <a:ea typeface="仿宋_GB2312"/>
                <a:cs typeface="Courier New"/>
              </a:rPr>
              <a:t>(</a:t>
            </a:r>
            <a:r>
              <a:rPr lang="zh-CN" altLang="zh-CN" sz="2400" b="1" kern="100" dirty="0">
                <a:solidFill>
                  <a:srgbClr val="0000FF"/>
                </a:solidFill>
                <a:latin typeface="Times New Roman"/>
                <a:ea typeface="仿宋_GB2312"/>
                <a:cs typeface="Times New Roman"/>
              </a:rPr>
              <a:t>郡太守</a:t>
            </a:r>
            <a:r>
              <a:rPr lang="en-US" altLang="zh-CN" sz="2400" b="1" kern="100" dirty="0">
                <a:solidFill>
                  <a:srgbClr val="0000FF"/>
                </a:solidFill>
                <a:latin typeface="Times New Roman"/>
                <a:ea typeface="仿宋_GB2312"/>
                <a:cs typeface="Courier New"/>
              </a:rPr>
              <a:t>)</a:t>
            </a:r>
            <a:r>
              <a:rPr lang="en-US" altLang="zh-CN" sz="2400" b="1" kern="100" dirty="0">
                <a:solidFill>
                  <a:srgbClr val="0000FF"/>
                </a:solidFill>
                <a:latin typeface="Times New Roman"/>
                <a:cs typeface="Courier New"/>
              </a:rPr>
              <a:t>”</a:t>
            </a:r>
            <a:r>
              <a:rPr lang="zh-CN" altLang="zh-CN" sz="2400" b="1" kern="100" dirty="0">
                <a:solidFill>
                  <a:srgbClr val="0000FF"/>
                </a:solidFill>
                <a:latin typeface="Times New Roman"/>
                <a:ea typeface="仿宋_GB2312"/>
                <a:cs typeface="Times New Roman"/>
              </a:rPr>
              <a:t>意思是称职的郡守，后来帝王采用的是维护官吏清廉的观念，而不是采用汉代的地方行政制度，故</a:t>
            </a:r>
            <a:r>
              <a:rPr lang="en-US" altLang="zh-CN" sz="2400" b="1" kern="100" dirty="0">
                <a:solidFill>
                  <a:srgbClr val="0000FF"/>
                </a:solidFill>
                <a:latin typeface="Times New Roman"/>
                <a:ea typeface="仿宋_GB2312"/>
                <a:cs typeface="Courier New"/>
              </a:rPr>
              <a:t>C</a:t>
            </a:r>
            <a:r>
              <a:rPr lang="zh-CN" altLang="zh-CN" sz="2400" b="1" kern="100" dirty="0">
                <a:solidFill>
                  <a:srgbClr val="0000FF"/>
                </a:solidFill>
                <a:latin typeface="Times New Roman"/>
                <a:ea typeface="仿宋_GB2312"/>
                <a:cs typeface="Times New Roman"/>
              </a:rPr>
              <a:t>项错误；</a:t>
            </a:r>
            <a:r>
              <a:rPr lang="en-US" altLang="zh-CN" sz="2400" b="1" kern="100" dirty="0">
                <a:solidFill>
                  <a:srgbClr val="0000FF"/>
                </a:solidFill>
                <a:latin typeface="Times New Roman"/>
                <a:ea typeface="仿宋_GB2312"/>
                <a:cs typeface="Courier New"/>
              </a:rPr>
              <a:t>D</a:t>
            </a:r>
            <a:r>
              <a:rPr lang="zh-CN" altLang="zh-CN" sz="2400" b="1" kern="100" dirty="0">
                <a:solidFill>
                  <a:srgbClr val="0000FF"/>
                </a:solidFill>
                <a:latin typeface="Times New Roman"/>
                <a:ea typeface="仿宋_GB2312"/>
                <a:cs typeface="Times New Roman"/>
              </a:rPr>
              <a:t>项与</a:t>
            </a:r>
            <a:r>
              <a:rPr lang="en-US" altLang="zh-CN" sz="2400" b="1" kern="100" dirty="0">
                <a:solidFill>
                  <a:srgbClr val="0000FF"/>
                </a:solidFill>
                <a:latin typeface="Times New Roman"/>
                <a:cs typeface="Courier New"/>
              </a:rPr>
              <a:t>“</a:t>
            </a:r>
            <a:r>
              <a:rPr lang="zh-CN" altLang="zh-CN" sz="2400" b="1" kern="100" dirty="0">
                <a:solidFill>
                  <a:srgbClr val="0000FF"/>
                </a:solidFill>
                <a:latin typeface="Times New Roman"/>
                <a:ea typeface="仿宋_GB2312"/>
                <a:cs typeface="Times New Roman"/>
              </a:rPr>
              <a:t>后来的帝王反复重申上述观念</a:t>
            </a:r>
            <a:r>
              <a:rPr lang="en-US" altLang="zh-CN" sz="2400" b="1" kern="100" dirty="0">
                <a:solidFill>
                  <a:srgbClr val="0000FF"/>
                </a:solidFill>
                <a:latin typeface="Times New Roman"/>
                <a:cs typeface="Courier New"/>
              </a:rPr>
              <a:t>”</a:t>
            </a:r>
            <a:r>
              <a:rPr lang="zh-CN" altLang="zh-CN" sz="2400" b="1" kern="100" dirty="0">
                <a:solidFill>
                  <a:srgbClr val="0000FF"/>
                </a:solidFill>
                <a:latin typeface="Times New Roman"/>
                <a:ea typeface="仿宋_GB2312"/>
                <a:cs typeface="Times New Roman"/>
              </a:rPr>
              <a:t>不符，故</a:t>
            </a:r>
            <a:r>
              <a:rPr lang="en-US" altLang="zh-CN" sz="2400" b="1" kern="100" dirty="0">
                <a:solidFill>
                  <a:srgbClr val="0000FF"/>
                </a:solidFill>
                <a:latin typeface="Times New Roman"/>
                <a:ea typeface="仿宋_GB2312"/>
                <a:cs typeface="Courier New"/>
              </a:rPr>
              <a:t>D</a:t>
            </a:r>
            <a:r>
              <a:rPr lang="zh-CN" altLang="zh-CN" sz="2400" b="1" kern="100" dirty="0">
                <a:solidFill>
                  <a:srgbClr val="0000FF"/>
                </a:solidFill>
                <a:latin typeface="Times New Roman"/>
                <a:ea typeface="仿宋_GB2312"/>
                <a:cs typeface="Times New Roman"/>
              </a:rPr>
              <a:t>项错误。</a:t>
            </a:r>
            <a:endParaRPr lang="zh-CN" altLang="zh-CN" sz="1050" kern="100" dirty="0">
              <a:solidFill>
                <a:srgbClr val="0000FF"/>
              </a:solidFill>
              <a:latin typeface="宋体"/>
              <a:cs typeface="Courier New"/>
            </a:endParaRPr>
          </a:p>
          <a:p>
            <a:pPr marL="360000" indent="-540000">
              <a:lnSpc>
                <a:spcPct val="150000"/>
              </a:lnSpc>
              <a:tabLst>
                <a:tab pos="2610485" algn="l"/>
                <a:tab pos="2700655" algn="l"/>
              </a:tabLst>
            </a:pPr>
            <a:r>
              <a:rPr lang="en-US" altLang="zh-CN" sz="2400" b="1" kern="100" dirty="0" smtClean="0">
                <a:solidFill>
                  <a:srgbClr val="FF0000"/>
                </a:solidFill>
                <a:latin typeface="Times New Roman"/>
                <a:ea typeface="黑体"/>
                <a:cs typeface="Times New Roman"/>
              </a:rPr>
              <a:t>	</a:t>
            </a:r>
            <a:r>
              <a:rPr lang="zh-CN" altLang="zh-CN" sz="2400" b="1" kern="100" dirty="0" smtClean="0">
                <a:solidFill>
                  <a:srgbClr val="FF0000"/>
                </a:solidFill>
                <a:latin typeface="Times New Roman"/>
                <a:ea typeface="黑体"/>
                <a:cs typeface="Times New Roman"/>
              </a:rPr>
              <a:t>答</a:t>
            </a:r>
            <a:r>
              <a:rPr lang="zh-CN" altLang="zh-CN" sz="2400" b="1" kern="100" dirty="0">
                <a:solidFill>
                  <a:srgbClr val="FF0000"/>
                </a:solidFill>
                <a:latin typeface="Times New Roman"/>
                <a:ea typeface="黑体"/>
                <a:cs typeface="Times New Roman"/>
              </a:rPr>
              <a:t>案　</a:t>
            </a:r>
            <a:r>
              <a:rPr lang="en-US" altLang="zh-CN" sz="2400" b="1" kern="100" dirty="0" smtClean="0">
                <a:solidFill>
                  <a:srgbClr val="FF0000"/>
                </a:solidFill>
                <a:latin typeface="Times New Roman"/>
                <a:cs typeface="Courier New"/>
              </a:rPr>
              <a:t>A  </a:t>
            </a:r>
            <a:endParaRPr lang="zh-CN" altLang="zh-CN" sz="1050" kern="100" dirty="0">
              <a:solidFill>
                <a:srgbClr val="FF0000"/>
              </a:solidFill>
              <a:effectLst/>
              <a:latin typeface="宋体"/>
              <a:cs typeface="Courier New"/>
            </a:endParaRPr>
          </a:p>
        </p:txBody>
      </p:sp>
    </p:spTree>
    <p:extLst>
      <p:ext uri="{BB962C8B-B14F-4D97-AF65-F5344CB8AC3E}">
        <p14:creationId xmlns:p14="http://schemas.microsoft.com/office/powerpoint/2010/main" val="27121450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3" end="3"/>
                                            </p:txEl>
                                          </p:spTgt>
                                        </p:tgtEl>
                                        <p:attrNameLst>
                                          <p:attrName>style.visibility</p:attrName>
                                        </p:attrNameLst>
                                      </p:cBhvr>
                                      <p:to>
                                        <p:strVal val="visible"/>
                                      </p:to>
                                    </p:set>
                                    <p:animEffect transition="in" filter="blinds(horizontal)">
                                      <p:cBhvr>
                                        <p:cTn id="7" dur="500"/>
                                        <p:tgtEl>
                                          <p:spTgt spid="4">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4" end="4"/>
                                            </p:txEl>
                                          </p:spTgt>
                                        </p:tgtEl>
                                        <p:attrNameLst>
                                          <p:attrName>style.visibility</p:attrName>
                                        </p:attrNameLst>
                                      </p:cBhvr>
                                      <p:to>
                                        <p:strVal val="visible"/>
                                      </p:to>
                                    </p:set>
                                    <p:animEffect transition="in" filter="blinds(horizontal)">
                                      <p:cBhvr>
                                        <p:cTn id="12"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矩形 1"/>
          <p:cNvSpPr>
            <a:spLocks noChangeArrowheads="1"/>
          </p:cNvSpPr>
          <p:nvPr/>
        </p:nvSpPr>
        <p:spPr bwMode="auto">
          <a:xfrm>
            <a:off x="119299" y="1826204"/>
            <a:ext cx="11192821" cy="559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30780" algn="l"/>
              </a:tabLst>
            </a:pPr>
            <a:r>
              <a:rPr lang="zh-CN" altLang="zh-CN" sz="2400" b="1" kern="100" dirty="0">
                <a:latin typeface="Times New Roman"/>
                <a:ea typeface="黑体"/>
                <a:cs typeface="Times New Roman"/>
              </a:rPr>
              <a:t>一、中国古代三大地方行政制度的不同点</a:t>
            </a:r>
            <a:endParaRPr lang="zh-CN" altLang="zh-CN" sz="1050" kern="100" dirty="0">
              <a:effectLst/>
              <a:latin typeface="宋体"/>
              <a:cs typeface="Courier New"/>
            </a:endParaRPr>
          </a:p>
        </p:txBody>
      </p:sp>
      <p:pic>
        <p:nvPicPr>
          <p:cNvPr id="20482" name="图片 3"/>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086303" y="1011104"/>
            <a:ext cx="3995061" cy="82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 name="表格 1"/>
          <p:cNvGraphicFramePr>
            <a:graphicFrameLocks noGrp="1"/>
          </p:cNvGraphicFramePr>
          <p:nvPr>
            <p:extLst>
              <p:ext uri="{D42A27DB-BD31-4B8C-83A1-F6EECF244321}">
                <p14:modId xmlns:p14="http://schemas.microsoft.com/office/powerpoint/2010/main" val="3623299941"/>
              </p:ext>
            </p:extLst>
          </p:nvPr>
        </p:nvGraphicFramePr>
        <p:xfrm>
          <a:off x="712520" y="2621250"/>
          <a:ext cx="11222181" cy="2743200"/>
        </p:xfrm>
        <a:graphic>
          <a:graphicData uri="http://schemas.openxmlformats.org/drawingml/2006/table">
            <a:tbl>
              <a:tblPr/>
              <a:tblGrid>
                <a:gridCol w="819397"/>
                <a:gridCol w="3016332"/>
                <a:gridCol w="4476998"/>
                <a:gridCol w="2909454"/>
              </a:tblGrid>
              <a:tr h="145045">
                <a:tc>
                  <a:txBody>
                    <a:bodyPr/>
                    <a:lstStyle/>
                    <a:p>
                      <a:pPr algn="ctr">
                        <a:lnSpc>
                          <a:spcPct val="150000"/>
                        </a:lnSpc>
                        <a:spcAft>
                          <a:spcPts val="0"/>
                        </a:spcAft>
                        <a:tabLst>
                          <a:tab pos="2610485" algn="l"/>
                          <a:tab pos="2700655" algn="l"/>
                        </a:tabLst>
                      </a:pPr>
                      <a:r>
                        <a:rPr lang="en-US" sz="2400" b="1" kern="100" baseline="0" dirty="0">
                          <a:effectLst/>
                          <a:latin typeface="Times New Roman"/>
                          <a:cs typeface="Courier New"/>
                        </a:rPr>
                        <a:t> </a:t>
                      </a:r>
                      <a:endParaRPr lang="zh-CN" sz="2400" kern="100" baseline="0" dirty="0">
                        <a:effectLst/>
                        <a:latin typeface="宋体"/>
                        <a:cs typeface="Courier New"/>
                      </a:endParaRPr>
                    </a:p>
                  </a:txBody>
                  <a:tcPr marL="18131" marR="181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610485" algn="l"/>
                          <a:tab pos="2700655" algn="l"/>
                        </a:tabLst>
                      </a:pPr>
                      <a:r>
                        <a:rPr lang="zh-CN" sz="2400" b="1" kern="100" baseline="0">
                          <a:effectLst/>
                          <a:latin typeface="Times New Roman"/>
                          <a:cs typeface="Times New Roman"/>
                        </a:rPr>
                        <a:t>分封制</a:t>
                      </a:r>
                      <a:endParaRPr lang="zh-CN" sz="2400" kern="100" baseline="0">
                        <a:effectLst/>
                        <a:latin typeface="宋体"/>
                        <a:cs typeface="Courier New"/>
                      </a:endParaRPr>
                    </a:p>
                  </a:txBody>
                  <a:tcPr marL="18131" marR="181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610485" algn="l"/>
                          <a:tab pos="2700655" algn="l"/>
                        </a:tabLst>
                      </a:pPr>
                      <a:r>
                        <a:rPr lang="zh-CN" sz="2400" b="1" kern="100" baseline="0">
                          <a:effectLst/>
                          <a:latin typeface="Times New Roman"/>
                          <a:cs typeface="Times New Roman"/>
                        </a:rPr>
                        <a:t>郡县制</a:t>
                      </a:r>
                      <a:endParaRPr lang="zh-CN" sz="2400" kern="100" baseline="0">
                        <a:effectLst/>
                        <a:latin typeface="宋体"/>
                        <a:cs typeface="Courier New"/>
                      </a:endParaRPr>
                    </a:p>
                  </a:txBody>
                  <a:tcPr marL="18131" marR="181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610485" algn="l"/>
                          <a:tab pos="2700655" algn="l"/>
                        </a:tabLst>
                      </a:pPr>
                      <a:r>
                        <a:rPr lang="zh-CN" sz="2400" b="1" kern="100" baseline="0">
                          <a:effectLst/>
                          <a:latin typeface="Times New Roman"/>
                          <a:cs typeface="Times New Roman"/>
                        </a:rPr>
                        <a:t>行省制度</a:t>
                      </a:r>
                      <a:endParaRPr lang="zh-CN" sz="2400" kern="100" baseline="0">
                        <a:effectLst/>
                        <a:latin typeface="宋体"/>
                        <a:cs typeface="Courier New"/>
                      </a:endParaRPr>
                    </a:p>
                  </a:txBody>
                  <a:tcPr marL="18131" marR="181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05401">
                <a:tc>
                  <a:txBody>
                    <a:bodyPr/>
                    <a:lstStyle/>
                    <a:p>
                      <a:pPr algn="ctr">
                        <a:lnSpc>
                          <a:spcPct val="150000"/>
                        </a:lnSpc>
                        <a:spcAft>
                          <a:spcPts val="0"/>
                        </a:spcAft>
                        <a:tabLst>
                          <a:tab pos="2610485" algn="l"/>
                          <a:tab pos="2700655" algn="l"/>
                        </a:tabLst>
                      </a:pPr>
                      <a:r>
                        <a:rPr lang="zh-CN" sz="2400" b="1" kern="100" baseline="0">
                          <a:effectLst/>
                          <a:latin typeface="Times New Roman"/>
                          <a:cs typeface="Times New Roman"/>
                        </a:rPr>
                        <a:t>背景</a:t>
                      </a:r>
                      <a:endParaRPr lang="zh-CN" sz="2400" kern="100" baseline="0">
                        <a:effectLst/>
                        <a:latin typeface="宋体"/>
                        <a:cs typeface="Courier New"/>
                      </a:endParaRPr>
                    </a:p>
                    <a:p>
                      <a:pPr algn="ctr">
                        <a:lnSpc>
                          <a:spcPct val="150000"/>
                        </a:lnSpc>
                        <a:spcAft>
                          <a:spcPts val="0"/>
                        </a:spcAft>
                        <a:tabLst>
                          <a:tab pos="2610485" algn="l"/>
                          <a:tab pos="2700655" algn="l"/>
                        </a:tabLst>
                      </a:pPr>
                      <a:r>
                        <a:rPr lang="en-US" sz="2400" b="1" kern="100" baseline="0">
                          <a:effectLst/>
                          <a:latin typeface="Times New Roman"/>
                          <a:cs typeface="Courier New"/>
                        </a:rPr>
                        <a:t> </a:t>
                      </a:r>
                      <a:endParaRPr lang="zh-CN" sz="2400" kern="100" baseline="0">
                        <a:effectLst/>
                        <a:latin typeface="宋体"/>
                        <a:cs typeface="Courier New"/>
                      </a:endParaRPr>
                    </a:p>
                  </a:txBody>
                  <a:tcPr marL="18131" marR="181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610485" algn="l"/>
                          <a:tab pos="2700655" algn="l"/>
                        </a:tabLst>
                      </a:pPr>
                      <a:r>
                        <a:rPr lang="zh-CN" sz="2400" b="1" kern="100" baseline="0">
                          <a:effectLst/>
                          <a:latin typeface="Times New Roman"/>
                          <a:cs typeface="Times New Roman"/>
                        </a:rPr>
                        <a:t>周为防止商代遗族叛乱，加强广大地区有效统治，周天子因循前代，广建封国</a:t>
                      </a:r>
                      <a:endParaRPr lang="zh-CN" sz="2400" kern="100" baseline="0">
                        <a:effectLst/>
                        <a:latin typeface="宋体"/>
                        <a:cs typeface="Courier New"/>
                      </a:endParaRPr>
                    </a:p>
                  </a:txBody>
                  <a:tcPr marL="18131" marR="181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610485" algn="l"/>
                          <a:tab pos="2700655" algn="l"/>
                        </a:tabLst>
                      </a:pPr>
                      <a:r>
                        <a:rPr lang="zh-CN" sz="2400" b="1" kern="100" baseline="0">
                          <a:effectLst/>
                          <a:latin typeface="Times New Roman"/>
                          <a:cs typeface="Times New Roman"/>
                        </a:rPr>
                        <a:t>秦始皇统一中国后，为打破西周以来分封割据的状况，巩固国家的统一，全面推行郡县制</a:t>
                      </a:r>
                      <a:endParaRPr lang="zh-CN" sz="2400" kern="100" baseline="0">
                        <a:effectLst/>
                        <a:latin typeface="宋体"/>
                        <a:cs typeface="Courier New"/>
                      </a:endParaRPr>
                    </a:p>
                  </a:txBody>
                  <a:tcPr marL="18131" marR="181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610485" algn="l"/>
                          <a:tab pos="2700655" algn="l"/>
                        </a:tabLst>
                      </a:pPr>
                      <a:r>
                        <a:rPr lang="zh-CN" sz="2400" b="1" kern="100" baseline="0" dirty="0">
                          <a:effectLst/>
                          <a:latin typeface="Times New Roman"/>
                          <a:cs typeface="Times New Roman"/>
                        </a:rPr>
                        <a:t>为加强中央对地方的管理，加强中央集权，确立了行省制度</a:t>
                      </a:r>
                      <a:endParaRPr lang="zh-CN" sz="2400" kern="100" baseline="0" dirty="0">
                        <a:effectLst/>
                        <a:latin typeface="宋体"/>
                        <a:cs typeface="Courier New"/>
                      </a:endParaRPr>
                    </a:p>
                  </a:txBody>
                  <a:tcPr marL="18131" marR="181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46220629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extLst>
              <p:ext uri="{D42A27DB-BD31-4B8C-83A1-F6EECF244321}">
                <p14:modId xmlns:p14="http://schemas.microsoft.com/office/powerpoint/2010/main" val="1861588904"/>
              </p:ext>
            </p:extLst>
          </p:nvPr>
        </p:nvGraphicFramePr>
        <p:xfrm>
          <a:off x="190006" y="1523069"/>
          <a:ext cx="11697195" cy="3840480"/>
        </p:xfrm>
        <a:graphic>
          <a:graphicData uri="http://schemas.openxmlformats.org/drawingml/2006/table">
            <a:tbl>
              <a:tblPr/>
              <a:tblGrid>
                <a:gridCol w="1068778"/>
                <a:gridCol w="2683824"/>
                <a:gridCol w="3788228"/>
                <a:gridCol w="4156365"/>
              </a:tblGrid>
              <a:tr h="2231455">
                <a:tc>
                  <a:txBody>
                    <a:bodyPr/>
                    <a:lstStyle/>
                    <a:p>
                      <a:pPr algn="ctr">
                        <a:lnSpc>
                          <a:spcPct val="150000"/>
                        </a:lnSpc>
                        <a:spcAft>
                          <a:spcPts val="0"/>
                        </a:spcAft>
                        <a:tabLst>
                          <a:tab pos="2610485" algn="l"/>
                          <a:tab pos="2700655" algn="l"/>
                        </a:tabLst>
                      </a:pPr>
                      <a:r>
                        <a:rPr lang="zh-CN" sz="2400" b="1" kern="100" baseline="0" dirty="0">
                          <a:effectLst/>
                          <a:latin typeface="Times New Roman"/>
                          <a:cs typeface="Times New Roman"/>
                        </a:rPr>
                        <a:t>盛行的时代</a:t>
                      </a:r>
                      <a:endParaRPr lang="zh-CN" sz="2400" kern="100" baseline="0" dirty="0">
                        <a:effectLst/>
                        <a:latin typeface="宋体"/>
                        <a:cs typeface="Courier New"/>
                      </a:endParaRPr>
                    </a:p>
                  </a:txBody>
                  <a:tcPr marL="13947" marR="1394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610485" algn="l"/>
                          <a:tab pos="2700655" algn="l"/>
                        </a:tabLst>
                      </a:pPr>
                      <a:r>
                        <a:rPr lang="zh-CN" sz="2400" b="1" kern="100" baseline="0">
                          <a:effectLst/>
                          <a:latin typeface="Times New Roman"/>
                          <a:cs typeface="Times New Roman"/>
                        </a:rPr>
                        <a:t>萌芽于夏，盛行于西周，春秋时期名存实亡，战国时期逐步被郡县制取代</a:t>
                      </a:r>
                      <a:endParaRPr lang="zh-CN" sz="2400" kern="100" baseline="0">
                        <a:effectLst/>
                        <a:latin typeface="宋体"/>
                        <a:cs typeface="Courier New"/>
                      </a:endParaRPr>
                    </a:p>
                  </a:txBody>
                  <a:tcPr marL="13947" marR="1394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610485" algn="l"/>
                          <a:tab pos="2700655" algn="l"/>
                        </a:tabLst>
                      </a:pPr>
                      <a:r>
                        <a:rPr lang="zh-CN" sz="2400" b="1" kern="100" baseline="0" dirty="0">
                          <a:effectLst/>
                          <a:latin typeface="Times New Roman"/>
                          <a:cs typeface="Times New Roman"/>
                        </a:rPr>
                        <a:t>开始出现春秋后期。战国时期，郡县制在各诸侯国普遍推行。秦统一六国后，在全国推行郡县制度，体制也更为完善。此后，各朝一直沿用郡县制，只是在形式上有所变化</a:t>
                      </a:r>
                      <a:endParaRPr lang="zh-CN" sz="2400" kern="100" baseline="0" dirty="0">
                        <a:effectLst/>
                        <a:latin typeface="宋体"/>
                        <a:cs typeface="Courier New"/>
                      </a:endParaRPr>
                    </a:p>
                  </a:txBody>
                  <a:tcPr marL="13947" marR="1394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610485" algn="l"/>
                          <a:tab pos="2700655" algn="l"/>
                        </a:tabLst>
                      </a:pPr>
                      <a:r>
                        <a:rPr lang="zh-CN" sz="2400" b="1" kern="100" baseline="0" dirty="0">
                          <a:effectLst/>
                          <a:latin typeface="Times New Roman"/>
                          <a:cs typeface="Times New Roman"/>
                        </a:rPr>
                        <a:t>元朝行中书省简称</a:t>
                      </a:r>
                      <a:r>
                        <a:rPr lang="en-US" sz="2400" b="1" kern="100" baseline="0" dirty="0">
                          <a:effectLst/>
                          <a:latin typeface="Times New Roman"/>
                          <a:cs typeface="Courier New"/>
                        </a:rPr>
                        <a:t>“</a:t>
                      </a:r>
                      <a:r>
                        <a:rPr lang="zh-CN" sz="2400" b="1" kern="100" baseline="0" dirty="0">
                          <a:effectLst/>
                          <a:latin typeface="Times New Roman"/>
                          <a:cs typeface="Times New Roman"/>
                        </a:rPr>
                        <a:t>行省</a:t>
                      </a:r>
                      <a:r>
                        <a:rPr lang="en-US" sz="2400" b="1" kern="100" baseline="0" dirty="0">
                          <a:effectLst/>
                          <a:latin typeface="Times New Roman"/>
                          <a:cs typeface="Courier New"/>
                        </a:rPr>
                        <a:t>”</a:t>
                      </a:r>
                      <a:r>
                        <a:rPr lang="zh-CN" sz="2400" b="1" kern="100" baseline="0" dirty="0">
                          <a:effectLst/>
                          <a:latin typeface="Times New Roman"/>
                          <a:cs typeface="Times New Roman"/>
                        </a:rPr>
                        <a:t>或</a:t>
                      </a:r>
                      <a:r>
                        <a:rPr lang="en-US" sz="2400" b="1" kern="100" baseline="0" dirty="0">
                          <a:effectLst/>
                          <a:latin typeface="Times New Roman"/>
                          <a:cs typeface="Courier New"/>
                        </a:rPr>
                        <a:t>“</a:t>
                      </a:r>
                      <a:r>
                        <a:rPr lang="zh-CN" sz="2400" b="1" kern="100" baseline="0" dirty="0">
                          <a:effectLst/>
                          <a:latin typeface="Times New Roman"/>
                          <a:cs typeface="Times New Roman"/>
                        </a:rPr>
                        <a:t>省</a:t>
                      </a:r>
                      <a:r>
                        <a:rPr lang="en-US" sz="2400" b="1" kern="100" baseline="0" dirty="0">
                          <a:effectLst/>
                          <a:latin typeface="Times New Roman"/>
                          <a:cs typeface="Courier New"/>
                        </a:rPr>
                        <a:t>”</a:t>
                      </a:r>
                      <a:r>
                        <a:rPr lang="zh-CN" sz="2400" b="1" kern="100" baseline="0" dirty="0">
                          <a:effectLst/>
                          <a:latin typeface="Times New Roman"/>
                          <a:cs typeface="Times New Roman"/>
                        </a:rPr>
                        <a:t>，明代将地方最高行政机构改为承宣布政使司，但作为行政区划和元朝的行省并无本质上的不同。清初沿袭明制，基本上形成了今天通行的省级行政区划</a:t>
                      </a:r>
                      <a:endParaRPr lang="zh-CN" sz="2400" kern="100" baseline="0" dirty="0">
                        <a:effectLst/>
                        <a:latin typeface="宋体"/>
                        <a:cs typeface="Courier New"/>
                      </a:endParaRPr>
                    </a:p>
                  </a:txBody>
                  <a:tcPr marL="13947" marR="1394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46220629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extLst>
              <p:ext uri="{D42A27DB-BD31-4B8C-83A1-F6EECF244321}">
                <p14:modId xmlns:p14="http://schemas.microsoft.com/office/powerpoint/2010/main" val="2989795131"/>
              </p:ext>
            </p:extLst>
          </p:nvPr>
        </p:nvGraphicFramePr>
        <p:xfrm>
          <a:off x="344385" y="1647500"/>
          <a:ext cx="11554690" cy="3803271"/>
        </p:xfrm>
        <a:graphic>
          <a:graphicData uri="http://schemas.openxmlformats.org/drawingml/2006/table">
            <a:tbl>
              <a:tblPr/>
              <a:tblGrid>
                <a:gridCol w="1306285"/>
                <a:gridCol w="3135086"/>
                <a:gridCol w="3040083"/>
                <a:gridCol w="4073236"/>
              </a:tblGrid>
              <a:tr h="3803271">
                <a:tc>
                  <a:txBody>
                    <a:bodyPr/>
                    <a:lstStyle/>
                    <a:p>
                      <a:pPr algn="ctr">
                        <a:lnSpc>
                          <a:spcPct val="150000"/>
                        </a:lnSpc>
                        <a:spcAft>
                          <a:spcPts val="0"/>
                        </a:spcAft>
                        <a:tabLst>
                          <a:tab pos="2610485" algn="l"/>
                          <a:tab pos="2700655" algn="l"/>
                        </a:tabLst>
                      </a:pPr>
                      <a:r>
                        <a:rPr lang="zh-CN" sz="2400" b="1" kern="100" baseline="0" dirty="0">
                          <a:effectLst/>
                          <a:latin typeface="Times New Roman"/>
                          <a:cs typeface="Times New Roman"/>
                        </a:rPr>
                        <a:t>和中央政</a:t>
                      </a:r>
                      <a:r>
                        <a:rPr lang="zh-CN" sz="2400" b="1" kern="100" baseline="0" dirty="0" smtClean="0">
                          <a:effectLst/>
                          <a:latin typeface="Times New Roman"/>
                          <a:cs typeface="Times New Roman"/>
                        </a:rPr>
                        <a:t>府的</a:t>
                      </a:r>
                      <a:r>
                        <a:rPr lang="zh-CN" sz="2400" b="1" kern="100" baseline="0" dirty="0">
                          <a:effectLst/>
                          <a:latin typeface="Times New Roman"/>
                          <a:cs typeface="Times New Roman"/>
                        </a:rPr>
                        <a:t>关系</a:t>
                      </a:r>
                      <a:endParaRPr lang="zh-CN" sz="2400" kern="100" baseline="0" dirty="0">
                        <a:effectLst/>
                        <a:latin typeface="宋体"/>
                        <a:cs typeface="Courier New"/>
                      </a:endParaRPr>
                    </a:p>
                  </a:txBody>
                  <a:tcPr marL="28627" marR="2862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610485" algn="l"/>
                          <a:tab pos="2700655" algn="l"/>
                        </a:tabLst>
                      </a:pPr>
                      <a:r>
                        <a:rPr lang="zh-CN" sz="2400" b="1" kern="100" baseline="0">
                          <a:effectLst/>
                          <a:latin typeface="Times New Roman"/>
                          <a:cs typeface="Times New Roman"/>
                        </a:rPr>
                        <a:t>是国君将田邑赐给宗室臣属作为俸禄的制度，被分封的诸侯其权力和地位可以世袭，即实行世袭制</a:t>
                      </a:r>
                      <a:endParaRPr lang="zh-CN" sz="2400" kern="100" baseline="0">
                        <a:effectLst/>
                        <a:latin typeface="宋体"/>
                        <a:cs typeface="Courier New"/>
                      </a:endParaRPr>
                    </a:p>
                  </a:txBody>
                  <a:tcPr marL="28627" marR="2862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610485" algn="l"/>
                          <a:tab pos="2700655" algn="l"/>
                        </a:tabLst>
                      </a:pPr>
                      <a:r>
                        <a:rPr lang="zh-CN" sz="2400" b="1" kern="100" baseline="0" dirty="0">
                          <a:effectLst/>
                          <a:latin typeface="Times New Roman"/>
                          <a:cs typeface="Times New Roman"/>
                        </a:rPr>
                        <a:t>是中央政府属下的地方行政机构，一切由中央统管，郡守和县令都由皇帝直接任免，可以随时撤换和调动，实行任免制</a:t>
                      </a:r>
                      <a:endParaRPr lang="zh-CN" sz="2400" kern="100" baseline="0" dirty="0">
                        <a:effectLst/>
                        <a:latin typeface="宋体"/>
                        <a:cs typeface="Courier New"/>
                      </a:endParaRPr>
                    </a:p>
                  </a:txBody>
                  <a:tcPr marL="28627" marR="2862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610485" algn="l"/>
                          <a:tab pos="2700655" algn="l"/>
                        </a:tabLst>
                      </a:pPr>
                      <a:r>
                        <a:rPr lang="zh-CN" sz="2400" b="1" kern="100" baseline="0" dirty="0">
                          <a:effectLst/>
                          <a:latin typeface="Times New Roman"/>
                          <a:cs typeface="Times New Roman"/>
                        </a:rPr>
                        <a:t>是中央政府机关</a:t>
                      </a:r>
                      <a:r>
                        <a:rPr lang="en-US" sz="2400" b="1" kern="100" baseline="0" dirty="0">
                          <a:effectLst/>
                          <a:latin typeface="Times New Roman"/>
                          <a:cs typeface="Courier New"/>
                        </a:rPr>
                        <a:t>——</a:t>
                      </a:r>
                      <a:r>
                        <a:rPr lang="zh-CN" sz="2400" b="1" kern="100" baseline="0" dirty="0">
                          <a:effectLst/>
                          <a:latin typeface="Times New Roman"/>
                          <a:cs typeface="Times New Roman"/>
                        </a:rPr>
                        <a:t>中书省的派出机构，直接对中书省负责。行省制度作为一种军、政、司合一的地方行政制度，其长官在中书省的直接领导下有相对独立的行政、军政和司法权</a:t>
                      </a:r>
                      <a:endParaRPr lang="zh-CN" sz="2400" kern="100" baseline="0" dirty="0">
                        <a:effectLst/>
                        <a:latin typeface="宋体"/>
                        <a:cs typeface="Courier New"/>
                      </a:endParaRPr>
                    </a:p>
                  </a:txBody>
                  <a:tcPr marL="28627" marR="2862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22024005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extLst>
              <p:ext uri="{D42A27DB-BD31-4B8C-83A1-F6EECF244321}">
                <p14:modId xmlns:p14="http://schemas.microsoft.com/office/powerpoint/2010/main" val="4042172217"/>
              </p:ext>
            </p:extLst>
          </p:nvPr>
        </p:nvGraphicFramePr>
        <p:xfrm>
          <a:off x="308759" y="1512529"/>
          <a:ext cx="11542815" cy="4351338"/>
        </p:xfrm>
        <a:graphic>
          <a:graphicData uri="http://schemas.openxmlformats.org/drawingml/2006/table">
            <a:tbl>
              <a:tblPr/>
              <a:tblGrid>
                <a:gridCol w="1484415"/>
                <a:gridCol w="3040083"/>
                <a:gridCol w="3230088"/>
                <a:gridCol w="3788229"/>
              </a:tblGrid>
              <a:tr h="4351338">
                <a:tc>
                  <a:txBody>
                    <a:bodyPr/>
                    <a:lstStyle/>
                    <a:p>
                      <a:pPr algn="ctr">
                        <a:lnSpc>
                          <a:spcPct val="150000"/>
                        </a:lnSpc>
                        <a:spcAft>
                          <a:spcPts val="0"/>
                        </a:spcAft>
                        <a:tabLst>
                          <a:tab pos="2610485" algn="l"/>
                          <a:tab pos="2700655" algn="l"/>
                        </a:tabLst>
                      </a:pPr>
                      <a:r>
                        <a:rPr lang="zh-CN" sz="2400" b="1" kern="100" baseline="0">
                          <a:effectLst/>
                          <a:latin typeface="Times New Roman"/>
                          <a:cs typeface="Times New Roman"/>
                        </a:rPr>
                        <a:t>下辖等级</a:t>
                      </a:r>
                      <a:endParaRPr lang="zh-CN" sz="2400" kern="100" baseline="0">
                        <a:effectLst/>
                        <a:latin typeface="宋体"/>
                        <a:cs typeface="Courier New"/>
                      </a:endParaRPr>
                    </a:p>
                    <a:p>
                      <a:pPr algn="ctr">
                        <a:lnSpc>
                          <a:spcPct val="150000"/>
                        </a:lnSpc>
                        <a:spcAft>
                          <a:spcPts val="0"/>
                        </a:spcAft>
                        <a:tabLst>
                          <a:tab pos="2610485" algn="l"/>
                          <a:tab pos="2700655" algn="l"/>
                        </a:tabLst>
                      </a:pPr>
                      <a:r>
                        <a:rPr lang="zh-CN" sz="2400" b="1" kern="100" baseline="0">
                          <a:effectLst/>
                          <a:latin typeface="Times New Roman"/>
                          <a:cs typeface="Times New Roman"/>
                        </a:rPr>
                        <a:t>或机构</a:t>
                      </a:r>
                      <a:endParaRPr lang="zh-CN" sz="2400" kern="100" baseline="0">
                        <a:effectLst/>
                        <a:latin typeface="宋体"/>
                        <a:cs typeface="Courier New"/>
                      </a:endParaRPr>
                    </a:p>
                  </a:txBody>
                  <a:tcPr marL="30218" marR="3021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610485" algn="l"/>
                          <a:tab pos="2700655" algn="l"/>
                        </a:tabLst>
                      </a:pPr>
                      <a:r>
                        <a:rPr lang="zh-CN" sz="2400" b="1" kern="100" baseline="0" dirty="0">
                          <a:effectLst/>
                          <a:latin typeface="Times New Roman"/>
                          <a:cs typeface="Times New Roman"/>
                        </a:rPr>
                        <a:t>是一种分级立宗制，按照血缘关系的亲疏，形成了</a:t>
                      </a:r>
                      <a:r>
                        <a:rPr lang="en-US" sz="2400" b="1" kern="100" baseline="0" dirty="0">
                          <a:effectLst/>
                          <a:latin typeface="Times New Roman"/>
                          <a:cs typeface="Courier New"/>
                        </a:rPr>
                        <a:t>“</a:t>
                      </a:r>
                      <a:r>
                        <a:rPr lang="zh-CN" sz="2400" b="1" kern="100" baseline="0" dirty="0">
                          <a:effectLst/>
                          <a:latin typeface="Times New Roman"/>
                          <a:cs typeface="Times New Roman"/>
                        </a:rPr>
                        <a:t>周天子</a:t>
                      </a:r>
                      <a:r>
                        <a:rPr lang="en-US" sz="2400" b="1" kern="100" baseline="0" dirty="0">
                          <a:effectLst/>
                          <a:latin typeface="Times New Roman"/>
                          <a:cs typeface="Courier New"/>
                        </a:rPr>
                        <a:t>——</a:t>
                      </a:r>
                      <a:r>
                        <a:rPr lang="zh-CN" sz="2400" b="1" kern="100" baseline="0" dirty="0">
                          <a:effectLst/>
                          <a:latin typeface="Times New Roman"/>
                          <a:cs typeface="Times New Roman"/>
                        </a:rPr>
                        <a:t>诸侯</a:t>
                      </a:r>
                      <a:r>
                        <a:rPr lang="en-US" sz="2400" b="1" kern="100" baseline="0" dirty="0">
                          <a:effectLst/>
                          <a:latin typeface="Times New Roman"/>
                          <a:cs typeface="Courier New"/>
                        </a:rPr>
                        <a:t>——</a:t>
                      </a:r>
                      <a:r>
                        <a:rPr lang="zh-CN" sz="2400" b="1" kern="100" baseline="0" dirty="0">
                          <a:effectLst/>
                          <a:latin typeface="Times New Roman"/>
                          <a:cs typeface="Times New Roman"/>
                        </a:rPr>
                        <a:t>卿大夫</a:t>
                      </a:r>
                      <a:r>
                        <a:rPr lang="en-US" sz="2400" b="1" kern="100" baseline="0" dirty="0">
                          <a:effectLst/>
                          <a:latin typeface="Times New Roman"/>
                          <a:cs typeface="Courier New"/>
                        </a:rPr>
                        <a:t>——</a:t>
                      </a:r>
                      <a:r>
                        <a:rPr lang="zh-CN" sz="2400" b="1" kern="100" baseline="0" dirty="0">
                          <a:effectLst/>
                          <a:latin typeface="Times New Roman"/>
                          <a:cs typeface="Times New Roman"/>
                        </a:rPr>
                        <a:t>士</a:t>
                      </a:r>
                      <a:r>
                        <a:rPr lang="en-US" sz="2400" b="1" kern="100" baseline="0" dirty="0">
                          <a:effectLst/>
                          <a:latin typeface="Times New Roman"/>
                          <a:cs typeface="Courier New"/>
                        </a:rPr>
                        <a:t>”</a:t>
                      </a:r>
                      <a:r>
                        <a:rPr lang="zh-CN" sz="2400" b="1" kern="100" baseline="0" dirty="0">
                          <a:effectLst/>
                          <a:latin typeface="Times New Roman"/>
                          <a:cs typeface="Times New Roman"/>
                        </a:rPr>
                        <a:t>这样的宗法等级</a:t>
                      </a:r>
                      <a:endParaRPr lang="zh-CN" sz="2400" kern="100" baseline="0" dirty="0">
                        <a:effectLst/>
                        <a:latin typeface="宋体"/>
                        <a:cs typeface="Courier New"/>
                      </a:endParaRPr>
                    </a:p>
                  </a:txBody>
                  <a:tcPr marL="30218" marR="3021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610485" algn="l"/>
                          <a:tab pos="2700655" algn="l"/>
                        </a:tabLst>
                      </a:pPr>
                      <a:r>
                        <a:rPr lang="zh-CN" sz="2400" b="1" kern="100" baseline="0" dirty="0">
                          <a:effectLst/>
                          <a:latin typeface="Times New Roman"/>
                          <a:cs typeface="Times New Roman"/>
                        </a:rPr>
                        <a:t>是中央垂直管理地方的形式，郡下辖若干县，县级行政机构由县令主持政务。县以下是乡、里等基层行政机构</a:t>
                      </a:r>
                      <a:endParaRPr lang="zh-CN" sz="2400" kern="100" baseline="0" dirty="0">
                        <a:effectLst/>
                        <a:latin typeface="宋体"/>
                        <a:cs typeface="Courier New"/>
                      </a:endParaRPr>
                    </a:p>
                  </a:txBody>
                  <a:tcPr marL="30218" marR="3021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610485" algn="l"/>
                          <a:tab pos="2700655" algn="l"/>
                        </a:tabLst>
                      </a:pPr>
                      <a:r>
                        <a:rPr lang="zh-CN" sz="2400" b="1" kern="100" baseline="0" dirty="0">
                          <a:effectLst/>
                          <a:latin typeface="Times New Roman"/>
                          <a:cs typeface="Times New Roman"/>
                        </a:rPr>
                        <a:t>行省下辖路、府、州、县四级行政机构，远离行省中心的地区派宣抚司、巡检司等机构，以武臣为之，属州县指挥。如元朝设置了澎湖巡检司，负责管辖澎湖和台湾</a:t>
                      </a:r>
                      <a:endParaRPr lang="zh-CN" sz="2400" kern="100" baseline="0" dirty="0">
                        <a:effectLst/>
                        <a:latin typeface="宋体"/>
                        <a:cs typeface="Courier New"/>
                      </a:endParaRPr>
                    </a:p>
                  </a:txBody>
                  <a:tcPr marL="30218" marR="3021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86958782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extLst>
              <p:ext uri="{D42A27DB-BD31-4B8C-83A1-F6EECF244321}">
                <p14:modId xmlns:p14="http://schemas.microsoft.com/office/powerpoint/2010/main" val="3793511803"/>
              </p:ext>
            </p:extLst>
          </p:nvPr>
        </p:nvGraphicFramePr>
        <p:xfrm>
          <a:off x="249382" y="970625"/>
          <a:ext cx="11744696" cy="4937760"/>
        </p:xfrm>
        <a:graphic>
          <a:graphicData uri="http://schemas.openxmlformats.org/drawingml/2006/table">
            <a:tbl>
              <a:tblPr/>
              <a:tblGrid>
                <a:gridCol w="1246909"/>
                <a:gridCol w="3669475"/>
                <a:gridCol w="3289465"/>
                <a:gridCol w="3538847"/>
              </a:tblGrid>
              <a:tr h="4351338">
                <a:tc>
                  <a:txBody>
                    <a:bodyPr/>
                    <a:lstStyle/>
                    <a:p>
                      <a:pPr algn="ctr">
                        <a:lnSpc>
                          <a:spcPct val="150000"/>
                        </a:lnSpc>
                        <a:spcAft>
                          <a:spcPts val="0"/>
                        </a:spcAft>
                        <a:tabLst>
                          <a:tab pos="2610485" algn="l"/>
                          <a:tab pos="2700655" algn="l"/>
                        </a:tabLst>
                      </a:pPr>
                      <a:r>
                        <a:rPr lang="zh-CN" sz="2400" b="1" kern="100" baseline="0" dirty="0">
                          <a:effectLst/>
                          <a:latin typeface="Times New Roman"/>
                          <a:cs typeface="Times New Roman"/>
                        </a:rPr>
                        <a:t>作用和</a:t>
                      </a:r>
                      <a:endParaRPr lang="zh-CN" sz="2400" kern="100" baseline="0" dirty="0">
                        <a:effectLst/>
                        <a:latin typeface="宋体"/>
                        <a:cs typeface="Courier New"/>
                      </a:endParaRPr>
                    </a:p>
                    <a:p>
                      <a:pPr algn="ctr">
                        <a:lnSpc>
                          <a:spcPct val="150000"/>
                        </a:lnSpc>
                        <a:spcAft>
                          <a:spcPts val="0"/>
                        </a:spcAft>
                        <a:tabLst>
                          <a:tab pos="2610485" algn="l"/>
                          <a:tab pos="2700655" algn="l"/>
                        </a:tabLst>
                      </a:pPr>
                      <a:r>
                        <a:rPr lang="zh-CN" sz="2400" b="1" kern="100" baseline="0" dirty="0">
                          <a:effectLst/>
                          <a:latin typeface="Times New Roman"/>
                          <a:cs typeface="Times New Roman"/>
                        </a:rPr>
                        <a:t>影响</a:t>
                      </a:r>
                      <a:endParaRPr lang="zh-CN" sz="2400" kern="100" baseline="0" dirty="0">
                        <a:effectLst/>
                        <a:latin typeface="宋体"/>
                        <a:cs typeface="Courier New"/>
                      </a:endParaRPr>
                    </a:p>
                  </a:txBody>
                  <a:tcPr marL="23649" marR="236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610485" algn="l"/>
                          <a:tab pos="2700655" algn="l"/>
                        </a:tabLst>
                      </a:pPr>
                      <a:r>
                        <a:rPr lang="zh-CN" sz="2400" b="1" kern="100" baseline="0" dirty="0">
                          <a:effectLst/>
                          <a:latin typeface="Times New Roman"/>
                          <a:cs typeface="Times New Roman"/>
                        </a:rPr>
                        <a:t>诸侯国环绕周王室，起到了拱卫周王室的作用；分封制使周朝的势力扩大到边远地区，地域空前广大。但后来诸侯国之间出现了强国兼并弱国的形势，使周天子的权威逐渐削弱</a:t>
                      </a:r>
                      <a:endParaRPr lang="zh-CN" sz="2400" kern="100" baseline="0" dirty="0">
                        <a:effectLst/>
                        <a:latin typeface="宋体"/>
                        <a:cs typeface="Courier New"/>
                      </a:endParaRPr>
                    </a:p>
                  </a:txBody>
                  <a:tcPr marL="23649" marR="236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610485" algn="l"/>
                          <a:tab pos="2700655" algn="l"/>
                        </a:tabLst>
                      </a:pPr>
                      <a:r>
                        <a:rPr lang="zh-CN" sz="2400" b="1" kern="100" baseline="0" dirty="0">
                          <a:effectLst/>
                          <a:latin typeface="Times New Roman"/>
                          <a:cs typeface="Times New Roman"/>
                        </a:rPr>
                        <a:t>郡县制在否定分封制的基础上得到确立和发展，它有效地加强了中央集权，有利于政治安定和经济发展，有力地维护了国家的统一。郡县制的实行标志着中国古代地方行政制度发生了划时代的变革</a:t>
                      </a:r>
                      <a:endParaRPr lang="zh-CN" sz="2400" kern="100" baseline="0" dirty="0">
                        <a:effectLst/>
                        <a:latin typeface="宋体"/>
                        <a:cs typeface="Courier New"/>
                      </a:endParaRPr>
                    </a:p>
                  </a:txBody>
                  <a:tcPr marL="23649" marR="236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610485" algn="l"/>
                          <a:tab pos="2700655" algn="l"/>
                        </a:tabLst>
                      </a:pPr>
                      <a:r>
                        <a:rPr lang="zh-CN" sz="2400" b="1" kern="100" baseline="0" dirty="0">
                          <a:effectLst/>
                          <a:latin typeface="Times New Roman"/>
                          <a:cs typeface="Times New Roman"/>
                        </a:rPr>
                        <a:t>行省制度的建立，适应了元政府管理空前辽阔疆域的需要。由于各行省直接隶属于中书省，与中央关系密切，使专制主义中央集权制度进一步发展。行省制度是我国政治制度史上的一项重大变革，对后世影响深远</a:t>
                      </a:r>
                      <a:endParaRPr lang="zh-CN" sz="2400" kern="100" baseline="0" dirty="0">
                        <a:effectLst/>
                        <a:latin typeface="宋体"/>
                        <a:cs typeface="Courier New"/>
                      </a:endParaRPr>
                    </a:p>
                  </a:txBody>
                  <a:tcPr marL="23649" marR="236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6136830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26537" y="783179"/>
            <a:ext cx="11647294" cy="559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30780" algn="l"/>
              </a:tabLst>
            </a:pPr>
            <a:r>
              <a:rPr lang="zh-CN" altLang="zh-CN" sz="2400" b="1" kern="100" dirty="0">
                <a:latin typeface="Times New Roman"/>
                <a:ea typeface="黑体"/>
                <a:cs typeface="Times New Roman"/>
              </a:rPr>
              <a:t>二、古代东西方政治制度的比较</a:t>
            </a:r>
            <a:endParaRPr lang="zh-CN" altLang="zh-CN" sz="1050" kern="100" dirty="0">
              <a:effectLst/>
              <a:latin typeface="宋体"/>
              <a:cs typeface="Courier New"/>
            </a:endParaRPr>
          </a:p>
        </p:txBody>
      </p:sp>
      <p:graphicFrame>
        <p:nvGraphicFramePr>
          <p:cNvPr id="2" name="表格 1"/>
          <p:cNvGraphicFramePr>
            <a:graphicFrameLocks noGrp="1"/>
          </p:cNvGraphicFramePr>
          <p:nvPr>
            <p:extLst>
              <p:ext uri="{D42A27DB-BD31-4B8C-83A1-F6EECF244321}">
                <p14:modId xmlns:p14="http://schemas.microsoft.com/office/powerpoint/2010/main" val="1934716165"/>
              </p:ext>
            </p:extLst>
          </p:nvPr>
        </p:nvGraphicFramePr>
        <p:xfrm>
          <a:off x="593773" y="1511639"/>
          <a:ext cx="11269676" cy="4141010"/>
        </p:xfrm>
        <a:graphic>
          <a:graphicData uri="http://schemas.openxmlformats.org/drawingml/2006/table">
            <a:tbl>
              <a:tblPr/>
              <a:tblGrid>
                <a:gridCol w="1710040"/>
                <a:gridCol w="4310743"/>
                <a:gridCol w="5248893"/>
              </a:tblGrid>
              <a:tr h="310810">
                <a:tc>
                  <a:txBody>
                    <a:bodyPr/>
                    <a:lstStyle/>
                    <a:p>
                      <a:pPr algn="ctr">
                        <a:lnSpc>
                          <a:spcPct val="150000"/>
                        </a:lnSpc>
                        <a:spcAft>
                          <a:spcPts val="0"/>
                        </a:spcAft>
                        <a:tabLst>
                          <a:tab pos="2610485" algn="l"/>
                          <a:tab pos="2700655" algn="l"/>
                        </a:tabLst>
                      </a:pPr>
                      <a:r>
                        <a:rPr lang="en-US" sz="2400" b="1" kern="100" baseline="0">
                          <a:effectLst/>
                          <a:latin typeface="Times New Roman"/>
                          <a:cs typeface="Courier New"/>
                        </a:rPr>
                        <a:t> </a:t>
                      </a:r>
                      <a:endParaRPr lang="zh-CN" sz="2400" kern="100" baseline="0">
                        <a:effectLst/>
                        <a:latin typeface="宋体"/>
                        <a:cs typeface="Courier New"/>
                      </a:endParaRPr>
                    </a:p>
                  </a:txBody>
                  <a:tcPr marL="38851" marR="388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610485" algn="l"/>
                          <a:tab pos="2700655" algn="l"/>
                        </a:tabLst>
                      </a:pPr>
                      <a:r>
                        <a:rPr lang="zh-CN" sz="2400" b="1" kern="100" baseline="0">
                          <a:effectLst/>
                          <a:latin typeface="Times New Roman"/>
                          <a:cs typeface="Times New Roman"/>
                        </a:rPr>
                        <a:t>中国</a:t>
                      </a:r>
                      <a:endParaRPr lang="zh-CN" sz="2400" kern="100" baseline="0">
                        <a:effectLst/>
                        <a:latin typeface="宋体"/>
                        <a:cs typeface="Courier New"/>
                      </a:endParaRPr>
                    </a:p>
                  </a:txBody>
                  <a:tcPr marL="38851" marR="388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610485" algn="l"/>
                          <a:tab pos="2700655" algn="l"/>
                        </a:tabLst>
                      </a:pPr>
                      <a:r>
                        <a:rPr lang="zh-CN" sz="2400" b="1" kern="100" baseline="0">
                          <a:effectLst/>
                          <a:latin typeface="Times New Roman"/>
                          <a:cs typeface="Times New Roman"/>
                        </a:rPr>
                        <a:t>古希腊罗马</a:t>
                      </a:r>
                      <a:endParaRPr lang="zh-CN" sz="2400" kern="100" baseline="0">
                        <a:effectLst/>
                        <a:latin typeface="宋体"/>
                        <a:cs typeface="Courier New"/>
                      </a:endParaRPr>
                    </a:p>
                  </a:txBody>
                  <a:tcPr marL="38851" marR="388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21620">
                <a:tc>
                  <a:txBody>
                    <a:bodyPr/>
                    <a:lstStyle/>
                    <a:p>
                      <a:pPr algn="ctr">
                        <a:lnSpc>
                          <a:spcPct val="150000"/>
                        </a:lnSpc>
                        <a:spcAft>
                          <a:spcPts val="0"/>
                        </a:spcAft>
                        <a:tabLst>
                          <a:tab pos="2610485" algn="l"/>
                          <a:tab pos="2700655" algn="l"/>
                        </a:tabLst>
                      </a:pPr>
                      <a:r>
                        <a:rPr lang="zh-CN" sz="2400" b="1" kern="100" baseline="0">
                          <a:effectLst/>
                          <a:latin typeface="Times New Roman"/>
                          <a:cs typeface="Times New Roman"/>
                        </a:rPr>
                        <a:t>特点</a:t>
                      </a:r>
                      <a:endParaRPr lang="zh-CN" sz="2400" kern="100" baseline="0">
                        <a:effectLst/>
                        <a:latin typeface="宋体"/>
                        <a:cs typeface="Courier New"/>
                      </a:endParaRPr>
                    </a:p>
                  </a:txBody>
                  <a:tcPr marL="38851" marR="388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610485" algn="l"/>
                          <a:tab pos="2700655" algn="l"/>
                        </a:tabLst>
                      </a:pPr>
                      <a:r>
                        <a:rPr lang="zh-CN" sz="2400" b="1" kern="100" baseline="0">
                          <a:effectLst/>
                          <a:latin typeface="Times New Roman"/>
                          <a:cs typeface="Times New Roman"/>
                        </a:rPr>
                        <a:t>实用性、集体、等级、治理等</a:t>
                      </a:r>
                      <a:endParaRPr lang="zh-CN" sz="2400" kern="100" baseline="0">
                        <a:effectLst/>
                        <a:latin typeface="宋体"/>
                        <a:cs typeface="Courier New"/>
                      </a:endParaRPr>
                    </a:p>
                  </a:txBody>
                  <a:tcPr marL="38851" marR="388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610485" algn="l"/>
                          <a:tab pos="2700655" algn="l"/>
                        </a:tabLst>
                      </a:pPr>
                      <a:r>
                        <a:rPr lang="zh-CN" sz="2400" b="1" kern="100" baseline="0" dirty="0">
                          <a:effectLst/>
                          <a:latin typeface="Times New Roman"/>
                          <a:cs typeface="Times New Roman"/>
                        </a:rPr>
                        <a:t>理性、个体、平等等</a:t>
                      </a:r>
                      <a:endParaRPr lang="zh-CN" sz="2400" kern="100" baseline="0" dirty="0">
                        <a:effectLst/>
                        <a:latin typeface="宋体"/>
                        <a:cs typeface="Courier New"/>
                      </a:endParaRPr>
                    </a:p>
                  </a:txBody>
                  <a:tcPr marL="38851" marR="388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21620">
                <a:tc>
                  <a:txBody>
                    <a:bodyPr/>
                    <a:lstStyle/>
                    <a:p>
                      <a:pPr algn="ctr">
                        <a:lnSpc>
                          <a:spcPct val="150000"/>
                        </a:lnSpc>
                        <a:spcAft>
                          <a:spcPts val="0"/>
                        </a:spcAft>
                        <a:tabLst>
                          <a:tab pos="2610485" algn="l"/>
                          <a:tab pos="2700655" algn="l"/>
                        </a:tabLst>
                      </a:pPr>
                      <a:r>
                        <a:rPr lang="zh-CN" sz="2400" b="1" kern="100" baseline="0">
                          <a:effectLst/>
                          <a:latin typeface="Times New Roman"/>
                          <a:cs typeface="Times New Roman"/>
                        </a:rPr>
                        <a:t>发展趋势</a:t>
                      </a:r>
                      <a:endParaRPr lang="zh-CN" sz="2400" kern="100" baseline="0">
                        <a:effectLst/>
                        <a:latin typeface="宋体"/>
                        <a:cs typeface="Courier New"/>
                      </a:endParaRPr>
                    </a:p>
                  </a:txBody>
                  <a:tcPr marL="38851" marR="388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610485" algn="l"/>
                          <a:tab pos="2700655" algn="l"/>
                        </a:tabLst>
                      </a:pPr>
                      <a:r>
                        <a:rPr lang="zh-CN" sz="2400" b="1" kern="100" baseline="0" dirty="0">
                          <a:effectLst/>
                          <a:latin typeface="Times New Roman"/>
                          <a:cs typeface="Times New Roman"/>
                        </a:rPr>
                        <a:t>趋向专制</a:t>
                      </a:r>
                      <a:endParaRPr lang="zh-CN" sz="2400" kern="100" baseline="0" dirty="0">
                        <a:effectLst/>
                        <a:latin typeface="宋体"/>
                        <a:cs typeface="Courier New"/>
                      </a:endParaRPr>
                    </a:p>
                  </a:txBody>
                  <a:tcPr marL="38851" marR="388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610485" algn="l"/>
                          <a:tab pos="2700655" algn="l"/>
                        </a:tabLst>
                      </a:pPr>
                      <a:r>
                        <a:rPr lang="zh-CN" sz="2400" b="1" kern="100" baseline="0">
                          <a:effectLst/>
                          <a:latin typeface="Times New Roman"/>
                          <a:cs typeface="Times New Roman"/>
                        </a:rPr>
                        <a:t>走向民主</a:t>
                      </a:r>
                      <a:endParaRPr lang="zh-CN" sz="2400" kern="100" baseline="0">
                        <a:effectLst/>
                        <a:latin typeface="宋体"/>
                        <a:cs typeface="Courier New"/>
                      </a:endParaRPr>
                    </a:p>
                  </a:txBody>
                  <a:tcPr marL="38851" marR="388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349130">
                <a:tc>
                  <a:txBody>
                    <a:bodyPr/>
                    <a:lstStyle/>
                    <a:p>
                      <a:pPr algn="ctr">
                        <a:lnSpc>
                          <a:spcPct val="150000"/>
                        </a:lnSpc>
                        <a:spcAft>
                          <a:spcPts val="0"/>
                        </a:spcAft>
                        <a:tabLst>
                          <a:tab pos="2610485" algn="l"/>
                          <a:tab pos="2700655" algn="l"/>
                        </a:tabLst>
                      </a:pPr>
                      <a:r>
                        <a:rPr lang="zh-CN" sz="2400" b="1" kern="100" baseline="0">
                          <a:effectLst/>
                          <a:latin typeface="Times New Roman"/>
                          <a:cs typeface="Times New Roman"/>
                        </a:rPr>
                        <a:t>政治改革、</a:t>
                      </a:r>
                      <a:endParaRPr lang="zh-CN" sz="2400" kern="100" baseline="0">
                        <a:effectLst/>
                        <a:latin typeface="宋体"/>
                        <a:cs typeface="Courier New"/>
                      </a:endParaRPr>
                    </a:p>
                    <a:p>
                      <a:pPr algn="ctr">
                        <a:lnSpc>
                          <a:spcPct val="150000"/>
                        </a:lnSpc>
                        <a:spcAft>
                          <a:spcPts val="0"/>
                        </a:spcAft>
                        <a:tabLst>
                          <a:tab pos="2610485" algn="l"/>
                          <a:tab pos="2700655" algn="l"/>
                        </a:tabLst>
                      </a:pPr>
                      <a:r>
                        <a:rPr lang="zh-CN" sz="2400" b="1" kern="100" baseline="0">
                          <a:effectLst/>
                          <a:latin typeface="Times New Roman"/>
                          <a:cs typeface="Times New Roman"/>
                        </a:rPr>
                        <a:t>法律制度</a:t>
                      </a:r>
                      <a:endParaRPr lang="zh-CN" sz="2400" kern="100" baseline="0">
                        <a:effectLst/>
                        <a:latin typeface="宋体"/>
                        <a:cs typeface="Courier New"/>
                      </a:endParaRPr>
                    </a:p>
                  </a:txBody>
                  <a:tcPr marL="38851" marR="388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610485" algn="l"/>
                          <a:tab pos="2700655" algn="l"/>
                        </a:tabLst>
                      </a:pPr>
                      <a:r>
                        <a:rPr lang="zh-CN" sz="2400" b="1" kern="100" baseline="0" dirty="0">
                          <a:effectLst/>
                          <a:latin typeface="Times New Roman"/>
                          <a:cs typeface="Times New Roman"/>
                        </a:rPr>
                        <a:t>加强君主专制、法制是维护专制主义中央集权的工具</a:t>
                      </a:r>
                      <a:endParaRPr lang="zh-CN" sz="2400" kern="100" baseline="0" dirty="0">
                        <a:effectLst/>
                        <a:latin typeface="宋体"/>
                        <a:cs typeface="Courier New"/>
                      </a:endParaRPr>
                    </a:p>
                  </a:txBody>
                  <a:tcPr marL="38851" marR="388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610485" algn="l"/>
                          <a:tab pos="2700655" algn="l"/>
                        </a:tabLst>
                      </a:pPr>
                      <a:r>
                        <a:rPr lang="zh-CN" sz="2400" b="1" kern="100" baseline="0" dirty="0">
                          <a:effectLst/>
                          <a:latin typeface="Times New Roman"/>
                          <a:cs typeface="Times New Roman"/>
                        </a:rPr>
                        <a:t>古希腊进一步实行民主，并以法律作保证；古罗马先是共和，法律限制专横，后是独裁，使君主制以法律形式固定下来</a:t>
                      </a:r>
                      <a:endParaRPr lang="zh-CN" sz="2400" kern="100" baseline="0" dirty="0">
                        <a:effectLst/>
                        <a:latin typeface="宋体"/>
                        <a:cs typeface="Courier New"/>
                      </a:endParaRPr>
                    </a:p>
                  </a:txBody>
                  <a:tcPr marL="38851" marR="388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42142058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extLst>
              <p:ext uri="{D42A27DB-BD31-4B8C-83A1-F6EECF244321}">
                <p14:modId xmlns:p14="http://schemas.microsoft.com/office/powerpoint/2010/main" val="169454715"/>
              </p:ext>
            </p:extLst>
          </p:nvPr>
        </p:nvGraphicFramePr>
        <p:xfrm>
          <a:off x="439388" y="1733803"/>
          <a:ext cx="11293433" cy="3657594"/>
        </p:xfrm>
        <a:graphic>
          <a:graphicData uri="http://schemas.openxmlformats.org/drawingml/2006/table">
            <a:tbl>
              <a:tblPr/>
              <a:tblGrid>
                <a:gridCol w="1745672"/>
                <a:gridCol w="5415148"/>
                <a:gridCol w="4132613"/>
              </a:tblGrid>
              <a:tr h="2458192">
                <a:tc>
                  <a:txBody>
                    <a:bodyPr/>
                    <a:lstStyle/>
                    <a:p>
                      <a:pPr algn="ctr">
                        <a:lnSpc>
                          <a:spcPct val="150000"/>
                        </a:lnSpc>
                        <a:spcAft>
                          <a:spcPts val="0"/>
                        </a:spcAft>
                        <a:tabLst>
                          <a:tab pos="2610485" algn="l"/>
                          <a:tab pos="2700655" algn="l"/>
                        </a:tabLst>
                      </a:pPr>
                      <a:r>
                        <a:rPr lang="zh-CN" sz="2400" b="1" kern="100" baseline="0" dirty="0">
                          <a:effectLst/>
                          <a:latin typeface="Times New Roman"/>
                          <a:cs typeface="Times New Roman"/>
                        </a:rPr>
                        <a:t>文明延续与</a:t>
                      </a:r>
                      <a:endParaRPr lang="zh-CN" sz="2400" kern="100" baseline="0" dirty="0">
                        <a:effectLst/>
                        <a:latin typeface="宋体"/>
                        <a:cs typeface="Courier New"/>
                      </a:endParaRPr>
                    </a:p>
                    <a:p>
                      <a:pPr algn="ctr">
                        <a:lnSpc>
                          <a:spcPct val="150000"/>
                        </a:lnSpc>
                        <a:spcAft>
                          <a:spcPts val="0"/>
                        </a:spcAft>
                        <a:tabLst>
                          <a:tab pos="2610485" algn="l"/>
                          <a:tab pos="2700655" algn="l"/>
                        </a:tabLst>
                      </a:pPr>
                      <a:r>
                        <a:rPr lang="zh-CN" sz="2400" b="1" kern="100" baseline="0" dirty="0">
                          <a:effectLst/>
                          <a:latin typeface="Times New Roman"/>
                          <a:cs typeface="Times New Roman"/>
                        </a:rPr>
                        <a:t>否与政治制</a:t>
                      </a:r>
                      <a:endParaRPr lang="zh-CN" sz="2400" kern="100" baseline="0" dirty="0">
                        <a:effectLst/>
                        <a:latin typeface="宋体"/>
                        <a:cs typeface="Courier New"/>
                      </a:endParaRPr>
                    </a:p>
                    <a:p>
                      <a:pPr algn="ctr">
                        <a:lnSpc>
                          <a:spcPct val="150000"/>
                        </a:lnSpc>
                        <a:spcAft>
                          <a:spcPts val="0"/>
                        </a:spcAft>
                        <a:tabLst>
                          <a:tab pos="2610485" algn="l"/>
                          <a:tab pos="2700655" algn="l"/>
                        </a:tabLst>
                      </a:pPr>
                      <a:r>
                        <a:rPr lang="zh-CN" sz="2400" b="1" kern="100" baseline="0" dirty="0">
                          <a:effectLst/>
                          <a:latin typeface="Times New Roman"/>
                          <a:cs typeface="Times New Roman"/>
                        </a:rPr>
                        <a:t>度的关系</a:t>
                      </a:r>
                      <a:endParaRPr lang="zh-CN" sz="2400" kern="100" baseline="0" dirty="0">
                        <a:effectLst/>
                        <a:latin typeface="宋体"/>
                        <a:cs typeface="Courier New"/>
                      </a:endParaRPr>
                    </a:p>
                  </a:txBody>
                  <a:tcPr marL="41840" marR="41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610485" algn="l"/>
                          <a:tab pos="2700655" algn="l"/>
                        </a:tabLst>
                      </a:pPr>
                      <a:r>
                        <a:rPr lang="zh-CN" sz="2400" b="1" kern="100" baseline="0" dirty="0">
                          <a:effectLst/>
                          <a:latin typeface="Times New Roman"/>
                          <a:cs typeface="Times New Roman"/>
                        </a:rPr>
                        <a:t>专制主义中央集权制度在当时有力推动社会经济发展、科技文化进步，</a:t>
                      </a:r>
                      <a:r>
                        <a:rPr lang="zh-CN" sz="2400" b="1" kern="100" baseline="0" dirty="0">
                          <a:effectLst/>
                          <a:latin typeface="宋体"/>
                          <a:ea typeface="Times New Roman"/>
                          <a:cs typeface="Courier New"/>
                        </a:rPr>
                        <a:t> </a:t>
                      </a:r>
                      <a:r>
                        <a:rPr lang="zh-CN" sz="2400" b="1" kern="100" baseline="0" dirty="0">
                          <a:effectLst/>
                          <a:latin typeface="Times New Roman"/>
                          <a:cs typeface="Times New Roman"/>
                        </a:rPr>
                        <a:t>并成为统一的多民族国家的有力保障，促使文明进一步延续</a:t>
                      </a:r>
                      <a:endParaRPr lang="zh-CN" sz="2400" kern="100" baseline="0" dirty="0">
                        <a:effectLst/>
                        <a:latin typeface="宋体"/>
                        <a:cs typeface="Courier New"/>
                      </a:endParaRPr>
                    </a:p>
                  </a:txBody>
                  <a:tcPr marL="41840" marR="41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610485" algn="l"/>
                          <a:tab pos="2700655" algn="l"/>
                        </a:tabLst>
                      </a:pPr>
                      <a:r>
                        <a:rPr lang="zh-CN" sz="2400" b="1" kern="100" baseline="0" dirty="0">
                          <a:effectLst/>
                          <a:latin typeface="Times New Roman"/>
                          <a:cs typeface="Times New Roman"/>
                        </a:rPr>
                        <a:t>缺乏强有力的权威，国家不统一，</a:t>
                      </a:r>
                      <a:r>
                        <a:rPr lang="zh-CN" sz="2400" b="1" kern="100" baseline="0" dirty="0">
                          <a:effectLst/>
                          <a:latin typeface="宋体"/>
                          <a:ea typeface="Times New Roman"/>
                          <a:cs typeface="Courier New"/>
                        </a:rPr>
                        <a:t> </a:t>
                      </a:r>
                      <a:r>
                        <a:rPr lang="zh-CN" sz="2400" b="1" kern="100" baseline="0" dirty="0">
                          <a:effectLst/>
                          <a:latin typeface="Times New Roman"/>
                          <a:cs typeface="Times New Roman"/>
                        </a:rPr>
                        <a:t>经常分崩离析，但民主与法制影响深远</a:t>
                      </a:r>
                      <a:endParaRPr lang="zh-CN" sz="2400" kern="100" baseline="0" dirty="0">
                        <a:effectLst/>
                        <a:latin typeface="宋体"/>
                        <a:cs typeface="Courier New"/>
                      </a:endParaRPr>
                    </a:p>
                  </a:txBody>
                  <a:tcPr marL="41840" marR="41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99402">
                <a:tc>
                  <a:txBody>
                    <a:bodyPr/>
                    <a:lstStyle/>
                    <a:p>
                      <a:pPr algn="ctr">
                        <a:lnSpc>
                          <a:spcPct val="150000"/>
                        </a:lnSpc>
                        <a:spcAft>
                          <a:spcPts val="0"/>
                        </a:spcAft>
                        <a:tabLst>
                          <a:tab pos="2610485" algn="l"/>
                          <a:tab pos="2700655" algn="l"/>
                        </a:tabLst>
                      </a:pPr>
                      <a:r>
                        <a:rPr lang="zh-CN" sz="2400" b="1" kern="100" baseline="0" dirty="0">
                          <a:effectLst/>
                          <a:latin typeface="Times New Roman"/>
                          <a:cs typeface="Times New Roman"/>
                        </a:rPr>
                        <a:t>认识</a:t>
                      </a:r>
                      <a:endParaRPr lang="zh-CN" sz="2400" kern="100" baseline="0" dirty="0">
                        <a:effectLst/>
                        <a:latin typeface="宋体"/>
                        <a:cs typeface="Courier New"/>
                      </a:endParaRPr>
                    </a:p>
                  </a:txBody>
                  <a:tcPr marL="41840" marR="41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l">
                        <a:lnSpc>
                          <a:spcPct val="150000"/>
                        </a:lnSpc>
                        <a:spcAft>
                          <a:spcPts val="0"/>
                        </a:spcAft>
                        <a:tabLst>
                          <a:tab pos="2610485" algn="l"/>
                          <a:tab pos="2700655" algn="l"/>
                        </a:tabLst>
                      </a:pPr>
                      <a:r>
                        <a:rPr lang="zh-CN" sz="2400" b="1" kern="100" baseline="0" dirty="0">
                          <a:effectLst/>
                          <a:latin typeface="Times New Roman"/>
                          <a:cs typeface="Times New Roman"/>
                        </a:rPr>
                        <a:t>人类文明史上没有完美无缺的政治制度，都有其存在的合理性和时代、阶级的局限性</a:t>
                      </a:r>
                      <a:endParaRPr lang="zh-CN" sz="2400" kern="100" baseline="0" dirty="0">
                        <a:effectLst/>
                        <a:latin typeface="宋体"/>
                        <a:cs typeface="Courier New"/>
                      </a:endParaRPr>
                    </a:p>
                  </a:txBody>
                  <a:tcPr marL="41840" marR="41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r>
            </a:tbl>
          </a:graphicData>
        </a:graphic>
      </p:graphicFrame>
    </p:spTree>
    <p:extLst>
      <p:ext uri="{BB962C8B-B14F-4D97-AF65-F5344CB8AC3E}">
        <p14:creationId xmlns:p14="http://schemas.microsoft.com/office/powerpoint/2010/main" val="15603432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26537" y="1388804"/>
            <a:ext cx="11647294" cy="507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52000" indent="-457200" algn="just">
              <a:lnSpc>
                <a:spcPct val="150000"/>
              </a:lnSpc>
              <a:spcAft>
                <a:spcPts val="0"/>
              </a:spcAft>
              <a:tabLst>
                <a:tab pos="2610485" algn="l"/>
                <a:tab pos="2700655" algn="l"/>
              </a:tabLst>
            </a:pPr>
            <a:r>
              <a:rPr lang="en-US" altLang="zh-CN" sz="2400" b="1" kern="100" dirty="0">
                <a:latin typeface="Times New Roman"/>
                <a:ea typeface="黑体"/>
                <a:cs typeface="Courier New"/>
              </a:rPr>
              <a:t>1</a:t>
            </a:r>
            <a:r>
              <a:rPr lang="en-US" altLang="zh-CN" sz="2400" b="1" kern="100" dirty="0">
                <a:latin typeface="Times New Roman"/>
                <a:cs typeface="Courier New"/>
              </a:rPr>
              <a:t>.</a:t>
            </a:r>
            <a:r>
              <a:rPr lang="zh-CN" altLang="zh-CN" sz="2400" b="1" kern="100" dirty="0">
                <a:latin typeface="Times New Roman"/>
                <a:ea typeface="黑体"/>
                <a:cs typeface="Times New Roman"/>
              </a:rPr>
              <a:t>梁启超论</a:t>
            </a:r>
            <a:r>
              <a:rPr lang="en-US" altLang="zh-CN" sz="2400" b="1" kern="100" dirty="0">
                <a:latin typeface="Times New Roman"/>
                <a:cs typeface="Courier New"/>
              </a:rPr>
              <a:t>“</a:t>
            </a:r>
            <a:r>
              <a:rPr lang="zh-CN" altLang="zh-CN" sz="2400" b="1" kern="100" dirty="0">
                <a:latin typeface="Times New Roman"/>
                <a:ea typeface="黑体"/>
                <a:cs typeface="Times New Roman"/>
              </a:rPr>
              <a:t>周朝的革命</a:t>
            </a:r>
            <a:r>
              <a:rPr lang="en-US" altLang="zh-CN" sz="2400" b="1" kern="100" dirty="0">
                <a:latin typeface="Times New Roman"/>
                <a:cs typeface="Courier New"/>
              </a:rPr>
              <a:t>”</a:t>
            </a:r>
            <a:endParaRPr lang="zh-CN" altLang="zh-CN" sz="1050" kern="100" dirty="0">
              <a:latin typeface="宋体"/>
              <a:cs typeface="Courier New"/>
            </a:endParaRPr>
          </a:p>
          <a:p>
            <a:pPr marL="252000" indent="720000" algn="just">
              <a:lnSpc>
                <a:spcPct val="150000"/>
              </a:lnSpc>
              <a:spcAft>
                <a:spcPts val="0"/>
              </a:spcAft>
              <a:tabLst>
                <a:tab pos="2610485" algn="l"/>
                <a:tab pos="2700655" algn="l"/>
              </a:tabLst>
            </a:pPr>
            <a:r>
              <a:rPr lang="zh-CN" altLang="zh-CN" sz="2400" b="1" kern="100" dirty="0">
                <a:latin typeface="Times New Roman"/>
                <a:ea typeface="楷体_GB2312"/>
                <a:cs typeface="Times New Roman"/>
              </a:rPr>
              <a:t>我想中国历史上有意义的革命，只有三回：第一回是周朝的革命，打破黄帝、尧、舜以来部落政治的局面，第二回是</a:t>
            </a:r>
            <a:r>
              <a:rPr lang="zh-CN" altLang="zh-CN" sz="2400" b="1" kern="100" dirty="0">
                <a:latin typeface="宋体" pitchFamily="2" charset="-122"/>
                <a:cs typeface="Times New Roman"/>
              </a:rPr>
              <a:t>……</a:t>
            </a:r>
          </a:p>
          <a:p>
            <a:pPr marL="252000" indent="-457200" algn="r">
              <a:lnSpc>
                <a:spcPct val="150000"/>
              </a:lnSpc>
              <a:spcAft>
                <a:spcPts val="0"/>
              </a:spcAft>
              <a:tabLst>
                <a:tab pos="2610485" algn="l"/>
                <a:tab pos="2700655" algn="l"/>
              </a:tabLst>
            </a:pPr>
            <a:r>
              <a:rPr lang="en-US" altLang="zh-CN" sz="2400" b="1" kern="100" dirty="0">
                <a:latin typeface="Times New Roman"/>
                <a:cs typeface="Courier New"/>
              </a:rPr>
              <a:t>——</a:t>
            </a:r>
            <a:r>
              <a:rPr lang="zh-CN" altLang="zh-CN" sz="2400" b="1" kern="100" dirty="0">
                <a:latin typeface="Times New Roman"/>
                <a:cs typeface="Times New Roman"/>
              </a:rPr>
              <a:t>《辛亥革命之意义与十年双十节之乐观》</a:t>
            </a:r>
            <a:endParaRPr lang="zh-CN" altLang="zh-CN" sz="1050" kern="100" dirty="0">
              <a:latin typeface="宋体"/>
              <a:cs typeface="Courier New"/>
            </a:endParaRPr>
          </a:p>
          <a:p>
            <a:pPr marL="252000" indent="-457200" algn="just">
              <a:lnSpc>
                <a:spcPct val="150000"/>
              </a:lnSpc>
              <a:spcAft>
                <a:spcPts val="0"/>
              </a:spcAft>
              <a:tabLst>
                <a:tab pos="2610485" algn="l"/>
                <a:tab pos="2700655" algn="l"/>
              </a:tabLst>
            </a:pPr>
            <a:r>
              <a:rPr lang="en-US" altLang="zh-CN" sz="2400" b="1" kern="100" dirty="0" smtClean="0">
                <a:latin typeface="Times New Roman"/>
                <a:ea typeface="黑体"/>
                <a:cs typeface="Times New Roman"/>
              </a:rPr>
              <a:t>	</a:t>
            </a:r>
            <a:r>
              <a:rPr lang="zh-CN" altLang="zh-CN" sz="2400" b="1" kern="100" dirty="0" smtClean="0">
                <a:latin typeface="Times New Roman"/>
                <a:ea typeface="黑体"/>
                <a:cs typeface="Times New Roman"/>
              </a:rPr>
              <a:t>【</a:t>
            </a:r>
            <a:r>
              <a:rPr lang="zh-CN" altLang="zh-CN" sz="2400" b="1" kern="100" dirty="0">
                <a:latin typeface="Times New Roman"/>
                <a:ea typeface="黑体"/>
                <a:cs typeface="Times New Roman"/>
              </a:rPr>
              <a:t>解读】</a:t>
            </a:r>
            <a:r>
              <a:rPr lang="zh-CN" altLang="zh-CN" sz="2400" b="1" kern="100" dirty="0">
                <a:latin typeface="宋体"/>
                <a:ea typeface="Times New Roman"/>
                <a:cs typeface="Courier New"/>
              </a:rPr>
              <a:t> </a:t>
            </a:r>
            <a:r>
              <a:rPr lang="zh-CN" altLang="zh-CN" sz="2400" b="1" kern="100" dirty="0">
                <a:latin typeface="Times New Roman"/>
                <a:ea typeface="仿宋_GB2312"/>
                <a:cs typeface="Times New Roman"/>
              </a:rPr>
              <a:t>周代以前的历史是没有民族的历史，只有部族的兴替。西周建立后实行分封制和宗法制，建立了统一的政治，进而形成了文化的统一、精神的统一。一切地域性的东西都汇入民族文化的洪流中。因此，周初的革命，其意义绝不仅限于一个王朝、一种制度的建立，而在于它诞生了一个统一的人类文明，即所谓中原文明。以后的中国历史，从本质上说，只是这个统一文明实体的生长变化的历程。</a:t>
            </a:r>
            <a:endParaRPr lang="zh-CN" altLang="zh-CN" sz="1050" kern="100" dirty="0">
              <a:effectLst/>
              <a:latin typeface="宋体"/>
              <a:cs typeface="Courier New"/>
            </a:endParaRPr>
          </a:p>
        </p:txBody>
      </p:sp>
      <p:pic>
        <p:nvPicPr>
          <p:cNvPr id="21506" name="图片 5"/>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829275" y="642703"/>
            <a:ext cx="3696839" cy="7053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2142058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26537" y="593179"/>
            <a:ext cx="11647294" cy="56579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52000" indent="-457200" algn="just">
              <a:lnSpc>
                <a:spcPct val="150000"/>
              </a:lnSpc>
              <a:spcAft>
                <a:spcPts val="0"/>
              </a:spcAft>
              <a:tabLst>
                <a:tab pos="2610485" algn="l"/>
                <a:tab pos="2700655" algn="l"/>
              </a:tabLst>
            </a:pPr>
            <a:r>
              <a:rPr lang="en-US" altLang="zh-CN" sz="2400" b="1" kern="100" dirty="0">
                <a:latin typeface="Times New Roman"/>
                <a:ea typeface="黑体"/>
                <a:cs typeface="Courier New"/>
              </a:rPr>
              <a:t>2</a:t>
            </a:r>
            <a:r>
              <a:rPr lang="en-US" altLang="zh-CN" sz="2400" b="1" kern="100" dirty="0">
                <a:latin typeface="Times New Roman"/>
                <a:cs typeface="Courier New"/>
              </a:rPr>
              <a:t>.</a:t>
            </a:r>
            <a:r>
              <a:rPr lang="zh-CN" altLang="zh-CN" sz="2400" b="1" kern="100" dirty="0">
                <a:latin typeface="Times New Roman"/>
                <a:ea typeface="黑体"/>
                <a:cs typeface="Times New Roman"/>
              </a:rPr>
              <a:t>废分封，行郡县</a:t>
            </a:r>
            <a:endParaRPr lang="zh-CN" altLang="zh-CN" sz="1050" kern="100" dirty="0">
              <a:latin typeface="宋体"/>
              <a:cs typeface="Courier New"/>
            </a:endParaRPr>
          </a:p>
          <a:p>
            <a:pPr marL="252000" indent="720000" algn="just">
              <a:lnSpc>
                <a:spcPct val="150000"/>
              </a:lnSpc>
              <a:spcBef>
                <a:spcPts val="200"/>
              </a:spcBef>
              <a:spcAft>
                <a:spcPts val="0"/>
              </a:spcAft>
              <a:tabLst>
                <a:tab pos="2610485" algn="l"/>
                <a:tab pos="2700655" algn="l"/>
              </a:tabLst>
            </a:pPr>
            <a:r>
              <a:rPr lang="zh-CN" altLang="zh-CN" sz="2400" b="1" kern="100" dirty="0">
                <a:latin typeface="Times New Roman"/>
                <a:ea typeface="楷体_GB2312"/>
                <a:cs typeface="Times New Roman"/>
              </a:rPr>
              <a:t>秦有天下，裂都会而为之郡邑，废侯卫而为之守宰</a:t>
            </a:r>
            <a:r>
              <a:rPr lang="en-US" altLang="zh-CN" sz="2400" b="1" kern="100" dirty="0">
                <a:latin typeface="Times New Roman"/>
                <a:ea typeface="楷体_GB2312"/>
                <a:cs typeface="Courier New"/>
              </a:rPr>
              <a:t>(</a:t>
            </a:r>
            <a:r>
              <a:rPr lang="zh-CN" altLang="zh-CN" sz="2400" b="1" kern="100" dirty="0">
                <a:latin typeface="Times New Roman"/>
                <a:ea typeface="楷体_GB2312"/>
                <a:cs typeface="Times New Roman"/>
              </a:rPr>
              <a:t>宰：地方官</a:t>
            </a:r>
            <a:r>
              <a:rPr lang="en-US" altLang="zh-CN" sz="2400" b="1" kern="100" dirty="0">
                <a:latin typeface="Times New Roman"/>
                <a:ea typeface="楷体_GB2312"/>
                <a:cs typeface="Courier New"/>
              </a:rPr>
              <a:t>)</a:t>
            </a:r>
            <a:r>
              <a:rPr lang="zh-CN" altLang="zh-CN" sz="2400" b="1" kern="100" dirty="0">
                <a:latin typeface="Times New Roman"/>
                <a:ea typeface="楷体_GB2312"/>
                <a:cs typeface="Times New Roman"/>
              </a:rPr>
              <a:t>，据天下之雄图，都六合之上游，摄制四海。运于掌握之内，此其所以为得也。不数载而天下大坏，其有由矣。亟役万人，暴其威刑，竭其货贿</a:t>
            </a:r>
            <a:r>
              <a:rPr lang="en-US" altLang="zh-CN" sz="2400" b="1" kern="100" dirty="0">
                <a:latin typeface="宋体" pitchFamily="2" charset="-122"/>
                <a:cs typeface="Times New Roman"/>
              </a:rPr>
              <a:t>……</a:t>
            </a:r>
            <a:r>
              <a:rPr lang="zh-CN" altLang="zh-CN" sz="2400" b="1" kern="100" dirty="0">
                <a:latin typeface="Times New Roman"/>
                <a:ea typeface="楷体_GB2312"/>
                <a:cs typeface="Times New Roman"/>
              </a:rPr>
              <a:t>时则有叛人而无叛吏，人怨于下而吏畏于上。天下相合，杀守劫令而并起。咎在人怨，非郡邑之制失也。</a:t>
            </a:r>
            <a:endParaRPr lang="zh-CN" altLang="zh-CN" sz="1050" kern="100" dirty="0">
              <a:latin typeface="宋体"/>
              <a:cs typeface="Courier New"/>
            </a:endParaRPr>
          </a:p>
          <a:p>
            <a:pPr marL="252000" indent="-457200" algn="r">
              <a:lnSpc>
                <a:spcPct val="150000"/>
              </a:lnSpc>
              <a:spcAft>
                <a:spcPts val="0"/>
              </a:spcAft>
              <a:tabLst>
                <a:tab pos="2610485" algn="l"/>
                <a:tab pos="2700655" algn="l"/>
              </a:tabLst>
            </a:pPr>
            <a:r>
              <a:rPr lang="en-US" altLang="zh-CN" sz="2400" b="1" kern="100" dirty="0">
                <a:latin typeface="Times New Roman"/>
                <a:cs typeface="Courier New"/>
              </a:rPr>
              <a:t>——</a:t>
            </a:r>
            <a:r>
              <a:rPr lang="zh-CN" altLang="zh-CN" sz="2400" b="1" kern="100" dirty="0">
                <a:latin typeface="Times New Roman"/>
                <a:cs typeface="Times New Roman"/>
              </a:rPr>
              <a:t>柳宗元《封建论》</a:t>
            </a:r>
            <a:endParaRPr lang="zh-CN" altLang="zh-CN" sz="1050" kern="100" dirty="0">
              <a:latin typeface="宋体"/>
              <a:cs typeface="Courier New"/>
            </a:endParaRPr>
          </a:p>
          <a:p>
            <a:pPr marL="252000" indent="-457200" algn="just">
              <a:lnSpc>
                <a:spcPct val="150000"/>
              </a:lnSpc>
              <a:spcAft>
                <a:spcPts val="0"/>
              </a:spcAft>
              <a:tabLst>
                <a:tab pos="2610485" algn="l"/>
                <a:tab pos="2700655" algn="l"/>
              </a:tabLst>
            </a:pPr>
            <a:r>
              <a:rPr lang="en-US" altLang="zh-CN" sz="2400" b="1" kern="100" dirty="0" smtClean="0">
                <a:latin typeface="Times New Roman"/>
                <a:ea typeface="黑体"/>
                <a:cs typeface="Times New Roman"/>
              </a:rPr>
              <a:t>	</a:t>
            </a:r>
            <a:r>
              <a:rPr lang="zh-CN" altLang="zh-CN" sz="2400" b="1" kern="100" dirty="0" smtClean="0">
                <a:latin typeface="Times New Roman"/>
                <a:ea typeface="黑体"/>
                <a:cs typeface="Times New Roman"/>
              </a:rPr>
              <a:t>【</a:t>
            </a:r>
            <a:r>
              <a:rPr lang="zh-CN" altLang="zh-CN" sz="2400" b="1" kern="100" dirty="0">
                <a:latin typeface="Times New Roman"/>
                <a:ea typeface="黑体"/>
                <a:cs typeface="Times New Roman"/>
              </a:rPr>
              <a:t>解读】</a:t>
            </a:r>
            <a:r>
              <a:rPr lang="zh-CN" altLang="zh-CN" sz="2400" b="1" kern="100" dirty="0">
                <a:latin typeface="宋体"/>
                <a:ea typeface="Times New Roman"/>
                <a:cs typeface="Courier New"/>
              </a:rPr>
              <a:t> </a:t>
            </a:r>
            <a:r>
              <a:rPr lang="zh-CN" altLang="zh-CN" sz="2400" b="1" kern="100" dirty="0">
                <a:latin typeface="Times New Roman"/>
                <a:ea typeface="仿宋_GB2312"/>
                <a:cs typeface="Times New Roman"/>
              </a:rPr>
              <a:t>柳宗元认为：</a:t>
            </a:r>
            <a:r>
              <a:rPr lang="en-US" altLang="zh-CN" sz="2400" b="1" kern="100" dirty="0">
                <a:latin typeface="Times New Roman"/>
                <a:cs typeface="Courier New"/>
              </a:rPr>
              <a:t>“</a:t>
            </a:r>
            <a:r>
              <a:rPr lang="zh-CN" altLang="zh-CN" sz="2400" b="1" kern="100" dirty="0">
                <a:latin typeface="Times New Roman"/>
                <a:ea typeface="仿宋_GB2312"/>
                <a:cs typeface="Times New Roman"/>
              </a:rPr>
              <a:t>秦统一后废除分封制，实行郡县制，加强了中央对地方的控制，巩固了国家的统一，也反映了贵族政治和官僚政治的演变趋势</a:t>
            </a:r>
            <a:r>
              <a:rPr lang="zh-CN" altLang="zh-CN" sz="2400" b="1" kern="100" dirty="0">
                <a:latin typeface="Times New Roman"/>
                <a:cs typeface="Times New Roman"/>
              </a:rPr>
              <a:t>”</a:t>
            </a:r>
            <a:r>
              <a:rPr lang="zh-CN" altLang="zh-CN" sz="2400" b="1" kern="100" dirty="0">
                <a:latin typeface="Times New Roman"/>
                <a:ea typeface="仿宋_GB2312"/>
                <a:cs typeface="Times New Roman"/>
              </a:rPr>
              <a:t>。而秦的灭亡是由暴政引起的，不是郡县制的错误。因此柳宗元认为郡县制取代分封制有利于加强中央集权，是历史的进步。</a:t>
            </a:r>
            <a:endParaRPr lang="zh-CN" altLang="zh-CN" sz="1050" kern="100" dirty="0">
              <a:effectLst/>
              <a:latin typeface="宋体"/>
              <a:cs typeface="Courier New"/>
            </a:endParaRPr>
          </a:p>
        </p:txBody>
      </p:sp>
    </p:spTree>
    <p:extLst>
      <p:ext uri="{BB962C8B-B14F-4D97-AF65-F5344CB8AC3E}">
        <p14:creationId xmlns:p14="http://schemas.microsoft.com/office/powerpoint/2010/main" val="242142058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26537" y="593179"/>
            <a:ext cx="11647294" cy="56323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52000" indent="-457200" algn="just">
              <a:lnSpc>
                <a:spcPct val="150000"/>
              </a:lnSpc>
              <a:spcAft>
                <a:spcPts val="0"/>
              </a:spcAft>
              <a:tabLst>
                <a:tab pos="2610485" algn="l"/>
                <a:tab pos="2700655" algn="l"/>
              </a:tabLst>
            </a:pPr>
            <a:r>
              <a:rPr lang="en-US" altLang="zh-CN" sz="2400" b="1" kern="100" dirty="0">
                <a:latin typeface="Times New Roman"/>
                <a:ea typeface="黑体"/>
                <a:cs typeface="Courier New"/>
              </a:rPr>
              <a:t>3</a:t>
            </a:r>
            <a:r>
              <a:rPr lang="en-US" altLang="zh-CN" sz="2400" b="1" kern="100" dirty="0">
                <a:latin typeface="Times New Roman"/>
                <a:cs typeface="Courier New"/>
              </a:rPr>
              <a:t>.</a:t>
            </a:r>
            <a:r>
              <a:rPr lang="zh-CN" altLang="zh-CN" sz="2400" b="1" kern="100" dirty="0">
                <a:latin typeface="Times New Roman"/>
                <a:ea typeface="黑体"/>
                <a:cs typeface="Times New Roman"/>
              </a:rPr>
              <a:t>论科举制</a:t>
            </a:r>
            <a:endParaRPr lang="zh-CN" altLang="zh-CN" sz="1050" kern="100" dirty="0">
              <a:latin typeface="宋体"/>
              <a:cs typeface="Courier New"/>
            </a:endParaRPr>
          </a:p>
          <a:p>
            <a:pPr marL="252000" indent="720000" algn="just">
              <a:lnSpc>
                <a:spcPct val="150000"/>
              </a:lnSpc>
              <a:spcAft>
                <a:spcPts val="0"/>
              </a:spcAft>
              <a:tabLst>
                <a:tab pos="2610485" algn="l"/>
                <a:tab pos="2700655" algn="l"/>
              </a:tabLst>
            </a:pPr>
            <a:r>
              <a:rPr lang="zh-CN" altLang="zh-CN" sz="2400" b="1" kern="100" dirty="0" smtClean="0">
                <a:latin typeface="Times New Roman"/>
                <a:ea typeface="楷体_GB2312"/>
                <a:cs typeface="Times New Roman"/>
              </a:rPr>
              <a:t>它是一个由学者组成的统治集团即文人学士集团。一方面，这一制度为中国提供了一种赢得欧洲人敬佩的有效稳定的行政管理。另一方面也正是这一制度扼杀了创造力，培育了顺从性，只要中国仍相对孤立在东亚，它就会继续提供稳定性和连续性。但是随着生气勃勃的西方的入侵，它转而阻止了中国人作出有效的调整和反应的作用。</a:t>
            </a:r>
            <a:r>
              <a:rPr lang="en-US" altLang="zh-CN" sz="2400" b="1" kern="100" dirty="0" smtClean="0">
                <a:latin typeface="Times New Roman"/>
                <a:ea typeface="楷体_GB2312"/>
                <a:cs typeface="Courier New"/>
              </a:rPr>
              <a:t>1905</a:t>
            </a:r>
            <a:r>
              <a:rPr lang="zh-CN" altLang="zh-CN" sz="2400" b="1" kern="100" dirty="0" smtClean="0">
                <a:latin typeface="Times New Roman"/>
                <a:ea typeface="楷体_GB2312"/>
                <a:cs typeface="Times New Roman"/>
              </a:rPr>
              <a:t>年，它最终被废除。</a:t>
            </a:r>
            <a:endParaRPr lang="zh-CN" altLang="zh-CN" sz="1050" kern="100" dirty="0">
              <a:latin typeface="宋体"/>
              <a:cs typeface="Courier New"/>
            </a:endParaRPr>
          </a:p>
          <a:p>
            <a:pPr marL="252000" indent="-457200" algn="r">
              <a:lnSpc>
                <a:spcPct val="150000"/>
              </a:lnSpc>
              <a:spcAft>
                <a:spcPts val="0"/>
              </a:spcAft>
              <a:tabLst>
                <a:tab pos="2610485" algn="l"/>
                <a:tab pos="2700655" algn="l"/>
              </a:tabLst>
            </a:pPr>
            <a:r>
              <a:rPr lang="en-US" altLang="zh-CN" sz="2400" b="1" kern="100" dirty="0">
                <a:latin typeface="Times New Roman"/>
                <a:cs typeface="Courier New"/>
              </a:rPr>
              <a:t>——</a:t>
            </a:r>
            <a:r>
              <a:rPr lang="zh-CN" altLang="zh-CN" sz="2400" b="1" kern="100" dirty="0">
                <a:latin typeface="Times New Roman"/>
                <a:cs typeface="Times New Roman"/>
              </a:rPr>
              <a:t>斯塔夫里阿诺斯</a:t>
            </a:r>
            <a:endParaRPr lang="zh-CN" altLang="zh-CN" sz="1050" kern="100" dirty="0">
              <a:latin typeface="宋体"/>
              <a:cs typeface="Courier New"/>
            </a:endParaRPr>
          </a:p>
          <a:p>
            <a:pPr marL="252000" indent="-457200" algn="just">
              <a:lnSpc>
                <a:spcPct val="150000"/>
              </a:lnSpc>
              <a:spcAft>
                <a:spcPts val="0"/>
              </a:spcAft>
              <a:tabLst>
                <a:tab pos="2610485" algn="l"/>
                <a:tab pos="2700655" algn="l"/>
              </a:tabLst>
            </a:pPr>
            <a:r>
              <a:rPr lang="en-US" altLang="zh-CN" sz="2400" b="1" kern="100" dirty="0" smtClean="0">
                <a:latin typeface="Times New Roman"/>
                <a:ea typeface="黑体"/>
                <a:cs typeface="Times New Roman"/>
              </a:rPr>
              <a:t>	</a:t>
            </a:r>
            <a:r>
              <a:rPr lang="zh-CN" altLang="zh-CN" sz="2400" b="1" kern="100" dirty="0" smtClean="0">
                <a:latin typeface="Times New Roman"/>
                <a:ea typeface="黑体"/>
                <a:cs typeface="Times New Roman"/>
              </a:rPr>
              <a:t>【</a:t>
            </a:r>
            <a:r>
              <a:rPr lang="zh-CN" altLang="zh-CN" sz="2400" b="1" kern="100" dirty="0">
                <a:latin typeface="Times New Roman"/>
                <a:ea typeface="黑体"/>
                <a:cs typeface="Times New Roman"/>
              </a:rPr>
              <a:t>解读】</a:t>
            </a:r>
            <a:r>
              <a:rPr lang="zh-CN" altLang="zh-CN" sz="2400" b="1" kern="100" dirty="0">
                <a:latin typeface="宋体"/>
                <a:ea typeface="Times New Roman"/>
                <a:cs typeface="Courier New"/>
              </a:rPr>
              <a:t> </a:t>
            </a:r>
            <a:r>
              <a:rPr lang="zh-CN" altLang="zh-CN" sz="2400" b="1" kern="100" dirty="0">
                <a:latin typeface="Times New Roman"/>
                <a:ea typeface="仿宋_GB2312"/>
                <a:cs typeface="Times New Roman"/>
              </a:rPr>
              <a:t>斯塔夫里阿诺斯一方面认为科举制促进了中国官僚体制的进一步成熟，成为中华帝国长期保持繁荣的制度保障之一；另一方面，科举制束缚了人们的思想，不利于近代科技的发展，是造成中国落后于西方的文化因素</a:t>
            </a:r>
            <a:r>
              <a:rPr lang="zh-CN" altLang="zh-CN" sz="2400" b="1" kern="100" dirty="0" smtClean="0">
                <a:latin typeface="Times New Roman"/>
                <a:ea typeface="仿宋_GB2312"/>
                <a:cs typeface="Times New Roman"/>
              </a:rPr>
              <a:t>。</a:t>
            </a:r>
            <a:r>
              <a:rPr lang="en-US" altLang="zh-CN" sz="2400" b="1" kern="100" dirty="0" smtClean="0">
                <a:latin typeface="Times New Roman"/>
                <a:ea typeface="仿宋_GB2312"/>
                <a:cs typeface="Times New Roman"/>
              </a:rPr>
              <a:t> </a:t>
            </a:r>
            <a:endParaRPr lang="zh-CN" altLang="zh-CN" sz="1050" kern="100" dirty="0">
              <a:effectLst/>
              <a:latin typeface="宋体"/>
              <a:cs typeface="Courier New"/>
            </a:endParaRPr>
          </a:p>
        </p:txBody>
      </p:sp>
    </p:spTree>
    <p:extLst>
      <p:ext uri="{BB962C8B-B14F-4D97-AF65-F5344CB8AC3E}">
        <p14:creationId xmlns:p14="http://schemas.microsoft.com/office/powerpoint/2010/main" val="359425163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26537" y="1068179"/>
            <a:ext cx="11647294" cy="44377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52000" indent="-457200" algn="just">
              <a:lnSpc>
                <a:spcPct val="150000"/>
              </a:lnSpc>
              <a:spcAft>
                <a:spcPts val="0"/>
              </a:spcAft>
              <a:tabLst>
                <a:tab pos="2610485" algn="l"/>
                <a:tab pos="2700655" algn="l"/>
              </a:tabLst>
            </a:pPr>
            <a:r>
              <a:rPr lang="en-US" altLang="zh-CN" sz="2400" b="1" kern="100" dirty="0">
                <a:latin typeface="Times New Roman"/>
                <a:ea typeface="黑体"/>
                <a:cs typeface="Courier New"/>
              </a:rPr>
              <a:t>4</a:t>
            </a:r>
            <a:r>
              <a:rPr lang="en-US" altLang="zh-CN" sz="2400" b="1" kern="100" dirty="0">
                <a:latin typeface="Times New Roman"/>
                <a:cs typeface="Courier New"/>
              </a:rPr>
              <a:t>.</a:t>
            </a:r>
            <a:r>
              <a:rPr lang="zh-CN" altLang="zh-CN" sz="2400" b="1" kern="100" dirty="0">
                <a:latin typeface="Times New Roman"/>
                <a:ea typeface="黑体"/>
                <a:cs typeface="Times New Roman"/>
              </a:rPr>
              <a:t>启蒙思想家评价中国的君主专制</a:t>
            </a:r>
            <a:endParaRPr lang="zh-CN" altLang="zh-CN" sz="1050" kern="100" dirty="0">
              <a:latin typeface="宋体"/>
              <a:cs typeface="Courier New"/>
            </a:endParaRPr>
          </a:p>
          <a:p>
            <a:pPr marL="252000" indent="720000" algn="just">
              <a:lnSpc>
                <a:spcPct val="150000"/>
              </a:lnSpc>
              <a:spcAft>
                <a:spcPts val="0"/>
              </a:spcAft>
              <a:tabLst>
                <a:tab pos="2610485" algn="l"/>
                <a:tab pos="2700655" algn="l"/>
              </a:tabLst>
            </a:pPr>
            <a:r>
              <a:rPr lang="zh-CN" altLang="zh-CN" sz="2400" b="1" kern="100" dirty="0">
                <a:latin typeface="Times New Roman"/>
                <a:ea typeface="楷体_GB2312"/>
                <a:cs typeface="Times New Roman"/>
              </a:rPr>
              <a:t>中国政府只有施用棍棒才能让人民做些事情，政府与其说是管理民政，毋宁说是管理家政。中国的专制主义</a:t>
            </a:r>
            <a:r>
              <a:rPr lang="zh-CN" altLang="zh-CN" sz="2400" b="1" kern="100" dirty="0">
                <a:latin typeface="Times New Roman"/>
                <a:cs typeface="Times New Roman"/>
              </a:rPr>
              <a:t>……</a:t>
            </a:r>
            <a:r>
              <a:rPr lang="zh-CN" altLang="zh-CN" sz="2400" b="1" kern="100" dirty="0">
                <a:latin typeface="Times New Roman"/>
                <a:ea typeface="楷体_GB2312"/>
                <a:cs typeface="Times New Roman"/>
              </a:rPr>
              <a:t>用自己的锁链武装了自己，而变得更为凶暴。因此，中国是一个专制国家，它的原则是恐怖的。</a:t>
            </a:r>
            <a:endParaRPr lang="zh-CN" altLang="zh-CN" sz="1050" kern="100" dirty="0">
              <a:latin typeface="宋体"/>
              <a:cs typeface="Courier New"/>
            </a:endParaRPr>
          </a:p>
          <a:p>
            <a:pPr marL="252000" indent="-457200" algn="r">
              <a:lnSpc>
                <a:spcPct val="150000"/>
              </a:lnSpc>
              <a:spcAft>
                <a:spcPts val="0"/>
              </a:spcAft>
              <a:tabLst>
                <a:tab pos="2610485" algn="l"/>
                <a:tab pos="2700655" algn="l"/>
              </a:tabLst>
            </a:pPr>
            <a:r>
              <a:rPr lang="en-US" altLang="zh-CN" sz="2400" b="1" kern="100" dirty="0">
                <a:latin typeface="Times New Roman"/>
                <a:cs typeface="Courier New"/>
              </a:rPr>
              <a:t>——</a:t>
            </a:r>
            <a:r>
              <a:rPr lang="zh-CN" altLang="zh-CN" sz="2400" b="1" kern="100" dirty="0">
                <a:latin typeface="Times New Roman"/>
                <a:cs typeface="Times New Roman"/>
              </a:rPr>
              <a:t>孟德斯鸠</a:t>
            </a:r>
            <a:endParaRPr lang="zh-CN" altLang="zh-CN" sz="1050" kern="100" dirty="0">
              <a:latin typeface="宋体"/>
              <a:cs typeface="Courier New"/>
            </a:endParaRPr>
          </a:p>
          <a:p>
            <a:pPr marL="252000" indent="-457200" algn="just">
              <a:lnSpc>
                <a:spcPct val="150000"/>
              </a:lnSpc>
              <a:spcAft>
                <a:spcPts val="0"/>
              </a:spcAft>
              <a:tabLst>
                <a:tab pos="2610485" algn="l"/>
                <a:tab pos="2700655" algn="l"/>
              </a:tabLst>
            </a:pPr>
            <a:r>
              <a:rPr lang="en-US" altLang="zh-CN" sz="2400" b="1" kern="100" dirty="0" smtClean="0">
                <a:latin typeface="Times New Roman"/>
                <a:ea typeface="黑体"/>
                <a:cs typeface="Times New Roman"/>
              </a:rPr>
              <a:t>	</a:t>
            </a:r>
            <a:r>
              <a:rPr lang="zh-CN" altLang="zh-CN" sz="2400" b="1" kern="100" dirty="0" smtClean="0">
                <a:latin typeface="Times New Roman"/>
                <a:ea typeface="黑体"/>
                <a:cs typeface="Times New Roman"/>
              </a:rPr>
              <a:t>【</a:t>
            </a:r>
            <a:r>
              <a:rPr lang="zh-CN" altLang="zh-CN" sz="2400" b="1" kern="100" dirty="0">
                <a:latin typeface="Times New Roman"/>
                <a:ea typeface="黑体"/>
                <a:cs typeface="Times New Roman"/>
              </a:rPr>
              <a:t>解读】</a:t>
            </a:r>
            <a:r>
              <a:rPr lang="zh-CN" altLang="zh-CN" sz="2400" b="1" kern="100" dirty="0">
                <a:latin typeface="宋体"/>
                <a:ea typeface="Times New Roman"/>
                <a:cs typeface="Courier New"/>
              </a:rPr>
              <a:t> </a:t>
            </a:r>
            <a:r>
              <a:rPr lang="zh-CN" altLang="zh-CN" sz="2400" b="1" kern="100" dirty="0">
                <a:latin typeface="Times New Roman"/>
                <a:ea typeface="仿宋_GB2312"/>
                <a:cs typeface="Times New Roman"/>
              </a:rPr>
              <a:t>明清时期我国封建君主专制空前强化，采用高压独裁手段维护统治，显示了封建制度的腐朽和衰落。君主专制的强化严重扼杀了社会的创造力，减缓了社会发展的步伐，是造成中国落后于西方的主要原因之一</a:t>
            </a:r>
            <a:r>
              <a:rPr lang="zh-CN" altLang="zh-CN" sz="2400" b="1" kern="100" dirty="0" smtClean="0">
                <a:latin typeface="Times New Roman"/>
                <a:ea typeface="仿宋_GB2312"/>
                <a:cs typeface="Times New Roman"/>
              </a:rPr>
              <a:t>。</a:t>
            </a:r>
            <a:r>
              <a:rPr lang="en-US" altLang="zh-CN" sz="2400" b="1" kern="100" dirty="0" smtClean="0">
                <a:latin typeface="Times New Roman"/>
                <a:ea typeface="仿宋_GB2312"/>
                <a:cs typeface="Times New Roman"/>
              </a:rPr>
              <a:t> </a:t>
            </a:r>
            <a:endParaRPr lang="zh-CN" altLang="zh-CN" sz="1050" kern="100" dirty="0">
              <a:effectLst/>
              <a:latin typeface="宋体"/>
              <a:cs typeface="Courier New"/>
            </a:endParaRPr>
          </a:p>
        </p:txBody>
      </p:sp>
    </p:spTree>
    <p:extLst>
      <p:ext uri="{BB962C8B-B14F-4D97-AF65-F5344CB8AC3E}">
        <p14:creationId xmlns:p14="http://schemas.microsoft.com/office/powerpoint/2010/main" val="359425163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84197" y="1258179"/>
            <a:ext cx="11531974"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52000" indent="-457200" algn="just">
              <a:lnSpc>
                <a:spcPct val="150000"/>
              </a:lnSpc>
              <a:spcAft>
                <a:spcPts val="0"/>
              </a:spcAft>
              <a:tabLst>
                <a:tab pos="2610485" algn="l"/>
                <a:tab pos="2700655" algn="l"/>
              </a:tabLst>
            </a:pPr>
            <a:r>
              <a:rPr lang="en-US" altLang="zh-CN" sz="2400" b="1" kern="100" dirty="0">
                <a:latin typeface="Times New Roman"/>
                <a:ea typeface="黑体"/>
                <a:cs typeface="Courier New"/>
              </a:rPr>
              <a:t>5</a:t>
            </a:r>
            <a:r>
              <a:rPr lang="en-US" altLang="zh-CN" sz="2400" b="1" kern="100" dirty="0">
                <a:latin typeface="Times New Roman"/>
                <a:cs typeface="Courier New"/>
              </a:rPr>
              <a:t>.</a:t>
            </a:r>
            <a:r>
              <a:rPr lang="zh-CN" altLang="zh-CN" sz="2400" b="1" kern="100" dirty="0">
                <a:latin typeface="Times New Roman"/>
                <a:ea typeface="黑体"/>
                <a:cs typeface="Times New Roman"/>
              </a:rPr>
              <a:t>中国古代中枢权力机构的演变</a:t>
            </a:r>
            <a:endParaRPr lang="zh-CN" altLang="zh-CN" sz="1050" kern="100" dirty="0">
              <a:latin typeface="宋体"/>
              <a:cs typeface="Courier New"/>
            </a:endParaRPr>
          </a:p>
          <a:p>
            <a:pPr marL="252000" indent="720000" algn="just">
              <a:lnSpc>
                <a:spcPct val="150000"/>
              </a:lnSpc>
              <a:spcAft>
                <a:spcPts val="0"/>
              </a:spcAft>
              <a:tabLst>
                <a:tab pos="2610485" algn="l"/>
                <a:tab pos="2700655" algn="l"/>
              </a:tabLst>
            </a:pPr>
            <a:r>
              <a:rPr lang="zh-CN" altLang="zh-CN" sz="2400" b="1" kern="100" dirty="0">
                <a:latin typeface="Times New Roman"/>
                <a:ea typeface="楷体_GB2312"/>
                <a:cs typeface="Times New Roman"/>
              </a:rPr>
              <a:t>中国在历史上产生过九个统一全国的大朝代，我们可称秦汉为</a:t>
            </a:r>
            <a:r>
              <a:rPr lang="en-US" altLang="zh-CN" sz="2400" b="1" kern="100" dirty="0">
                <a:latin typeface="Times New Roman"/>
                <a:cs typeface="Courier New"/>
              </a:rPr>
              <a:t>“</a:t>
            </a:r>
            <a:r>
              <a:rPr lang="zh-CN" altLang="zh-CN" sz="2400" b="1" kern="100" dirty="0">
                <a:latin typeface="Times New Roman"/>
                <a:ea typeface="楷体_GB2312"/>
                <a:cs typeface="Times New Roman"/>
              </a:rPr>
              <a:t>第一帝国</a:t>
            </a:r>
            <a:r>
              <a:rPr lang="en-US" altLang="zh-CN" sz="2400" b="1" kern="100" dirty="0">
                <a:latin typeface="Times New Roman"/>
                <a:cs typeface="Courier New"/>
              </a:rPr>
              <a:t>”</a:t>
            </a:r>
            <a:r>
              <a:rPr lang="zh-CN" altLang="zh-CN" sz="2400" b="1" kern="100" dirty="0">
                <a:latin typeface="Times New Roman"/>
                <a:ea typeface="楷体_GB2312"/>
                <a:cs typeface="Times New Roman"/>
              </a:rPr>
              <a:t>，隋唐宋为</a:t>
            </a:r>
            <a:r>
              <a:rPr lang="en-US" altLang="zh-CN" sz="2400" b="1" kern="100" dirty="0">
                <a:latin typeface="Times New Roman"/>
                <a:cs typeface="Courier New"/>
              </a:rPr>
              <a:t>“</a:t>
            </a:r>
            <a:r>
              <a:rPr lang="zh-CN" altLang="zh-CN" sz="2400" b="1" kern="100" dirty="0">
                <a:latin typeface="Times New Roman"/>
                <a:ea typeface="楷体_GB2312"/>
                <a:cs typeface="Times New Roman"/>
              </a:rPr>
              <a:t>第二帝国</a:t>
            </a:r>
            <a:r>
              <a:rPr lang="en-US" altLang="zh-CN" sz="2400" b="1" kern="100" dirty="0">
                <a:latin typeface="Times New Roman"/>
                <a:cs typeface="Courier New"/>
              </a:rPr>
              <a:t>”</a:t>
            </a:r>
            <a:r>
              <a:rPr lang="zh-CN" altLang="zh-CN" sz="2400" b="1" kern="100" dirty="0">
                <a:latin typeface="Times New Roman"/>
                <a:ea typeface="楷体_GB2312"/>
                <a:cs typeface="Times New Roman"/>
              </a:rPr>
              <a:t>，明清则为</a:t>
            </a:r>
            <a:r>
              <a:rPr lang="en-US" altLang="zh-CN" sz="2400" b="1" kern="100" dirty="0">
                <a:latin typeface="Times New Roman"/>
                <a:cs typeface="Courier New"/>
              </a:rPr>
              <a:t>“</a:t>
            </a:r>
            <a:r>
              <a:rPr lang="zh-CN" altLang="zh-CN" sz="2400" b="1" kern="100" dirty="0">
                <a:latin typeface="Times New Roman"/>
                <a:ea typeface="楷体_GB2312"/>
                <a:cs typeface="Times New Roman"/>
              </a:rPr>
              <a:t>第三帝国</a:t>
            </a:r>
            <a:r>
              <a:rPr lang="en-US" altLang="zh-CN" sz="2400" b="1" kern="100" dirty="0">
                <a:latin typeface="Times New Roman"/>
                <a:cs typeface="Courier New"/>
              </a:rPr>
              <a:t>”</a:t>
            </a:r>
            <a:r>
              <a:rPr lang="zh-CN" altLang="zh-CN" sz="2400" b="1" kern="100" dirty="0">
                <a:latin typeface="Times New Roman"/>
                <a:ea typeface="楷体_GB2312"/>
                <a:cs typeface="Times New Roman"/>
              </a:rPr>
              <a:t>。第一帝国的政体还带贵族性质，世族力量强大。第二帝国则大规模和有系统地科举取士，造成新的官僚政治</a:t>
            </a:r>
            <a:r>
              <a:rPr lang="en-US" altLang="zh-CN" sz="2400" b="1" kern="100" dirty="0">
                <a:latin typeface="宋体" pitchFamily="2" charset="-122"/>
                <a:cs typeface="Times New Roman"/>
              </a:rPr>
              <a:t>……</a:t>
            </a:r>
            <a:r>
              <a:rPr lang="zh-CN" altLang="zh-CN" sz="2400" b="1" kern="100" dirty="0">
                <a:latin typeface="Times New Roman"/>
                <a:ea typeface="楷体_GB2312"/>
                <a:cs typeface="Times New Roman"/>
              </a:rPr>
              <a:t>若将第二帝国和第三帝国比较，则可以看出第二帝国</a:t>
            </a:r>
            <a:r>
              <a:rPr lang="en-US" altLang="zh-CN" sz="2400" b="1" kern="100" dirty="0">
                <a:latin typeface="Times New Roman"/>
                <a:cs typeface="Courier New"/>
              </a:rPr>
              <a:t>“</a:t>
            </a:r>
            <a:r>
              <a:rPr lang="zh-CN" altLang="zh-CN" sz="2400" b="1" kern="100" dirty="0">
                <a:latin typeface="Times New Roman"/>
                <a:ea typeface="楷体_GB2312"/>
                <a:cs typeface="Times New Roman"/>
              </a:rPr>
              <a:t>外向</a:t>
            </a:r>
            <a:r>
              <a:rPr lang="en-US" altLang="zh-CN" sz="2400" b="1" kern="100" dirty="0">
                <a:latin typeface="Times New Roman"/>
                <a:cs typeface="Courier New"/>
              </a:rPr>
              <a:t>”“</a:t>
            </a:r>
            <a:r>
              <a:rPr lang="zh-CN" altLang="zh-CN" sz="2400" b="1" kern="100" dirty="0">
                <a:latin typeface="Times New Roman"/>
                <a:ea typeface="楷体_GB2312"/>
                <a:cs typeface="Times New Roman"/>
              </a:rPr>
              <a:t>开放</a:t>
            </a:r>
            <a:r>
              <a:rPr lang="en-US" altLang="zh-CN" sz="2400" b="1" kern="100" dirty="0">
                <a:latin typeface="Times New Roman"/>
                <a:cs typeface="Courier New"/>
              </a:rPr>
              <a:t>”</a:t>
            </a:r>
            <a:r>
              <a:rPr lang="zh-CN" altLang="zh-CN" sz="2400" b="1" kern="100" dirty="0">
                <a:latin typeface="Times New Roman"/>
                <a:ea typeface="楷体_GB2312"/>
                <a:cs typeface="Times New Roman"/>
              </a:rPr>
              <a:t>，带</a:t>
            </a:r>
            <a:r>
              <a:rPr lang="en-US" altLang="zh-CN" sz="2400" b="1" kern="100" dirty="0">
                <a:latin typeface="Times New Roman"/>
                <a:cs typeface="Courier New"/>
              </a:rPr>
              <a:t>“</a:t>
            </a:r>
            <a:r>
              <a:rPr lang="zh-CN" altLang="zh-CN" sz="2400" b="1" kern="100" dirty="0">
                <a:latin typeface="Times New Roman"/>
                <a:ea typeface="楷体_GB2312"/>
                <a:cs typeface="Times New Roman"/>
              </a:rPr>
              <a:t>竞争性</a:t>
            </a:r>
            <a:r>
              <a:rPr lang="en-US" altLang="zh-CN" sz="2400" b="1" kern="100" dirty="0">
                <a:latin typeface="Times New Roman"/>
                <a:cs typeface="Courier New"/>
              </a:rPr>
              <a:t>”</a:t>
            </a:r>
            <a:r>
              <a:rPr lang="zh-CN" altLang="zh-CN" sz="2400" b="1" kern="100" dirty="0">
                <a:latin typeface="Times New Roman"/>
                <a:ea typeface="楷体_GB2312"/>
                <a:cs typeface="Times New Roman"/>
              </a:rPr>
              <a:t>。与明清之</a:t>
            </a:r>
            <a:r>
              <a:rPr lang="en-US" altLang="zh-CN" sz="2400" b="1" kern="100" dirty="0">
                <a:latin typeface="Times New Roman"/>
                <a:cs typeface="Courier New"/>
              </a:rPr>
              <a:t>“</a:t>
            </a:r>
            <a:r>
              <a:rPr lang="zh-CN" altLang="zh-CN" sz="2400" b="1" kern="100" dirty="0">
                <a:latin typeface="Times New Roman"/>
                <a:ea typeface="楷体_GB2312"/>
                <a:cs typeface="Times New Roman"/>
              </a:rPr>
              <a:t>内向</a:t>
            </a:r>
            <a:r>
              <a:rPr lang="en-US" altLang="zh-CN" sz="2400" b="1" kern="100" dirty="0">
                <a:latin typeface="Times New Roman"/>
                <a:cs typeface="Courier New"/>
              </a:rPr>
              <a:t>”“</a:t>
            </a:r>
            <a:r>
              <a:rPr lang="zh-CN" altLang="zh-CN" sz="2400" b="1" kern="100" dirty="0">
                <a:latin typeface="Times New Roman"/>
                <a:ea typeface="楷体_GB2312"/>
                <a:cs typeface="Times New Roman"/>
              </a:rPr>
              <a:t>保守</a:t>
            </a:r>
            <a:r>
              <a:rPr lang="en-US" altLang="zh-CN" sz="2400" b="1" kern="100" dirty="0">
                <a:latin typeface="Times New Roman"/>
                <a:cs typeface="Courier New"/>
              </a:rPr>
              <a:t>”</a:t>
            </a:r>
            <a:r>
              <a:rPr lang="zh-CN" altLang="zh-CN" sz="2400" b="1" kern="100" dirty="0">
                <a:latin typeface="Times New Roman"/>
                <a:ea typeface="楷体_GB2312"/>
                <a:cs typeface="Times New Roman"/>
              </a:rPr>
              <a:t>及</a:t>
            </a:r>
            <a:r>
              <a:rPr lang="en-US" altLang="zh-CN" sz="2400" b="1" kern="100" dirty="0">
                <a:latin typeface="Times New Roman"/>
                <a:cs typeface="Courier New"/>
              </a:rPr>
              <a:t>“</a:t>
            </a:r>
            <a:r>
              <a:rPr lang="zh-CN" altLang="zh-CN" sz="2400" b="1" kern="100" dirty="0">
                <a:latin typeface="Times New Roman"/>
                <a:ea typeface="楷体_GB2312"/>
                <a:cs typeface="Times New Roman"/>
              </a:rPr>
              <a:t>非竞争性</a:t>
            </a:r>
            <a:r>
              <a:rPr lang="en-US" altLang="zh-CN" sz="2400" b="1" kern="100" dirty="0">
                <a:latin typeface="Times New Roman"/>
                <a:cs typeface="Courier New"/>
              </a:rPr>
              <a:t>”</a:t>
            </a:r>
            <a:r>
              <a:rPr lang="zh-CN" altLang="zh-CN" sz="2400" b="1" kern="100" dirty="0">
                <a:latin typeface="Times New Roman"/>
                <a:ea typeface="楷体_GB2312"/>
                <a:cs typeface="Times New Roman"/>
              </a:rPr>
              <a:t>迥然不同</a:t>
            </a:r>
            <a:r>
              <a:rPr lang="en-US" altLang="zh-CN" sz="2400" b="1" kern="100" dirty="0">
                <a:latin typeface="宋体" pitchFamily="2" charset="-122"/>
                <a:cs typeface="Times New Roman"/>
              </a:rPr>
              <a:t>……</a:t>
            </a:r>
            <a:r>
              <a:rPr lang="zh-CN" altLang="zh-CN" sz="2400" b="1" kern="100" dirty="0">
                <a:latin typeface="Times New Roman"/>
                <a:ea typeface="楷体_GB2312"/>
                <a:cs typeface="Times New Roman"/>
              </a:rPr>
              <a:t>第二帝国带扩张性，而第三帝国则带收敛性。</a:t>
            </a:r>
            <a:endParaRPr lang="zh-CN" altLang="zh-CN" sz="1050" kern="100" dirty="0">
              <a:latin typeface="宋体"/>
              <a:cs typeface="Courier New"/>
            </a:endParaRPr>
          </a:p>
          <a:p>
            <a:pPr marL="252000" indent="-457200" algn="r">
              <a:lnSpc>
                <a:spcPct val="150000"/>
              </a:lnSpc>
              <a:spcAft>
                <a:spcPts val="0"/>
              </a:spcAft>
              <a:tabLst>
                <a:tab pos="2610485" algn="l"/>
                <a:tab pos="2700655" algn="l"/>
              </a:tabLst>
            </a:pPr>
            <a:r>
              <a:rPr lang="en-US" altLang="zh-CN" sz="2400" b="1" kern="100" dirty="0">
                <a:latin typeface="Times New Roman"/>
                <a:cs typeface="Courier New"/>
              </a:rPr>
              <a:t>——</a:t>
            </a:r>
            <a:r>
              <a:rPr lang="zh-CN" altLang="zh-CN" sz="2400" b="1" kern="100" dirty="0">
                <a:latin typeface="Times New Roman"/>
                <a:cs typeface="Times New Roman"/>
              </a:rPr>
              <a:t>黄仁宇《赫逊河畔谈中国历史</a:t>
            </a:r>
            <a:r>
              <a:rPr lang="zh-CN" altLang="zh-CN" sz="2400" b="1" kern="100" dirty="0" smtClean="0">
                <a:latin typeface="Times New Roman"/>
                <a:cs typeface="Times New Roman"/>
              </a:rPr>
              <a:t>》</a:t>
            </a:r>
            <a:r>
              <a:rPr lang="en-US" altLang="zh-CN" sz="2400" b="1" kern="100" dirty="0" smtClean="0">
                <a:latin typeface="Times New Roman"/>
                <a:cs typeface="Times New Roman"/>
              </a:rPr>
              <a:t> </a:t>
            </a:r>
            <a:endParaRPr lang="zh-CN" altLang="zh-CN" sz="1050" kern="100" dirty="0">
              <a:latin typeface="宋体"/>
              <a:cs typeface="Courier New"/>
            </a:endParaRPr>
          </a:p>
        </p:txBody>
      </p:sp>
    </p:spTree>
    <p:extLst>
      <p:ext uri="{BB962C8B-B14F-4D97-AF65-F5344CB8AC3E}">
        <p14:creationId xmlns:p14="http://schemas.microsoft.com/office/powerpoint/2010/main" val="359425163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矩形 1"/>
          <p:cNvSpPr>
            <a:spLocks noChangeArrowheads="1"/>
          </p:cNvSpPr>
          <p:nvPr/>
        </p:nvSpPr>
        <p:spPr bwMode="auto">
          <a:xfrm>
            <a:off x="595540" y="1388804"/>
            <a:ext cx="10909289" cy="3883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vl="0">
              <a:lnSpc>
                <a:spcPct val="150000"/>
              </a:lnSpc>
              <a:tabLst>
                <a:tab pos="2610485" algn="l"/>
                <a:tab pos="2700655" algn="l"/>
              </a:tabLst>
            </a:pPr>
            <a:r>
              <a:rPr lang="zh-CN" altLang="zh-CN" sz="2400" b="1" kern="100">
                <a:solidFill>
                  <a:prstClr val="black"/>
                </a:solidFill>
                <a:latin typeface="Times New Roman"/>
                <a:ea typeface="黑体"/>
                <a:cs typeface="Times New Roman"/>
              </a:rPr>
              <a:t>【解读】</a:t>
            </a:r>
            <a:r>
              <a:rPr lang="zh-CN" altLang="zh-CN" sz="2400" b="1" kern="100">
                <a:solidFill>
                  <a:prstClr val="black"/>
                </a:solidFill>
                <a:latin typeface="宋体"/>
                <a:ea typeface="Times New Roman"/>
                <a:cs typeface="Courier New"/>
              </a:rPr>
              <a:t> </a:t>
            </a:r>
            <a:r>
              <a:rPr lang="zh-CN" altLang="zh-CN" sz="2400" b="1" kern="100">
                <a:solidFill>
                  <a:prstClr val="black"/>
                </a:solidFill>
                <a:latin typeface="Times New Roman"/>
                <a:ea typeface="仿宋_GB2312"/>
                <a:cs typeface="Times New Roman"/>
              </a:rPr>
              <a:t>本段材料主要描述了史学家黄仁宇对中国古代主要朝代的评论：</a:t>
            </a:r>
            <a:r>
              <a:rPr lang="en-US" altLang="zh-CN" sz="2400" b="1" kern="100" dirty="0">
                <a:solidFill>
                  <a:prstClr val="black"/>
                </a:solidFill>
                <a:latin typeface="Times New Roman"/>
                <a:ea typeface="仿宋_GB2312"/>
                <a:cs typeface="Courier New"/>
              </a:rPr>
              <a:t>(1)</a:t>
            </a:r>
            <a:r>
              <a:rPr lang="zh-CN" altLang="zh-CN" sz="2400" b="1" kern="100" dirty="0">
                <a:solidFill>
                  <a:prstClr val="black"/>
                </a:solidFill>
                <a:latin typeface="Times New Roman"/>
                <a:ea typeface="仿宋_GB2312"/>
                <a:cs typeface="Times New Roman"/>
              </a:rPr>
              <a:t>中国历史上的三个统一的帝国时期，各具有不同的时代特征：</a:t>
            </a:r>
            <a:r>
              <a:rPr lang="en-US" altLang="zh-CN" sz="2400" b="1" kern="100" dirty="0">
                <a:solidFill>
                  <a:prstClr val="black"/>
                </a:solidFill>
                <a:latin typeface="Times New Roman"/>
                <a:cs typeface="Courier New"/>
              </a:rPr>
              <a:t>“</a:t>
            </a:r>
            <a:r>
              <a:rPr lang="zh-CN" altLang="zh-CN" sz="2400" b="1" kern="100" dirty="0">
                <a:solidFill>
                  <a:prstClr val="black"/>
                </a:solidFill>
                <a:latin typeface="Times New Roman"/>
                <a:ea typeface="仿宋_GB2312"/>
                <a:cs typeface="Times New Roman"/>
              </a:rPr>
              <a:t>第二帝国</a:t>
            </a:r>
            <a:r>
              <a:rPr lang="en-US" altLang="zh-CN" sz="2400" b="1" kern="100" dirty="0">
                <a:solidFill>
                  <a:prstClr val="black"/>
                </a:solidFill>
                <a:latin typeface="Times New Roman"/>
                <a:cs typeface="Courier New"/>
              </a:rPr>
              <a:t>”</a:t>
            </a:r>
            <a:r>
              <a:rPr lang="zh-CN" altLang="zh-CN" sz="2400" b="1" kern="100" dirty="0">
                <a:solidFill>
                  <a:prstClr val="black"/>
                </a:solidFill>
                <a:latin typeface="Times New Roman"/>
                <a:ea typeface="仿宋_GB2312"/>
                <a:cs typeface="Times New Roman"/>
              </a:rPr>
              <a:t>与</a:t>
            </a:r>
            <a:r>
              <a:rPr lang="en-US" altLang="zh-CN" sz="2400" b="1" kern="100" dirty="0">
                <a:solidFill>
                  <a:prstClr val="black"/>
                </a:solidFill>
                <a:latin typeface="Times New Roman"/>
                <a:cs typeface="Courier New"/>
              </a:rPr>
              <a:t>“</a:t>
            </a:r>
            <a:r>
              <a:rPr lang="zh-CN" altLang="zh-CN" sz="2400" b="1" kern="100" dirty="0">
                <a:solidFill>
                  <a:prstClr val="black"/>
                </a:solidFill>
                <a:latin typeface="Times New Roman"/>
                <a:ea typeface="仿宋_GB2312"/>
                <a:cs typeface="Times New Roman"/>
              </a:rPr>
              <a:t>第一帝国</a:t>
            </a:r>
            <a:r>
              <a:rPr lang="en-US" altLang="zh-CN" sz="2400" b="1" kern="100" dirty="0">
                <a:solidFill>
                  <a:prstClr val="black"/>
                </a:solidFill>
                <a:latin typeface="Times New Roman"/>
                <a:cs typeface="Courier New"/>
              </a:rPr>
              <a:t>”</a:t>
            </a:r>
            <a:r>
              <a:rPr lang="zh-CN" altLang="zh-CN" sz="2400" b="1" kern="100" dirty="0">
                <a:solidFill>
                  <a:prstClr val="black"/>
                </a:solidFill>
                <a:latin typeface="Times New Roman"/>
                <a:ea typeface="仿宋_GB2312"/>
                <a:cs typeface="Times New Roman"/>
              </a:rPr>
              <a:t>相比，变化主要表现在政治结构，由三公九卿制向三省六部制转变，实现了从贵族制度向官僚制度的转变，选官制度由察举制向科举制转变。</a:t>
            </a:r>
            <a:r>
              <a:rPr lang="en-US" altLang="zh-CN" sz="2400" b="1" kern="100" dirty="0">
                <a:solidFill>
                  <a:prstClr val="black"/>
                </a:solidFill>
                <a:latin typeface="Times New Roman"/>
                <a:ea typeface="仿宋_GB2312"/>
                <a:cs typeface="Courier New"/>
              </a:rPr>
              <a:t>(2)</a:t>
            </a:r>
            <a:r>
              <a:rPr lang="zh-CN" altLang="zh-CN" sz="2400" b="1" kern="100" dirty="0">
                <a:solidFill>
                  <a:prstClr val="black"/>
                </a:solidFill>
                <a:latin typeface="Times New Roman"/>
                <a:ea typeface="仿宋_GB2312"/>
                <a:cs typeface="Times New Roman"/>
              </a:rPr>
              <a:t>明清第三帝国的</a:t>
            </a:r>
            <a:r>
              <a:rPr lang="en-US" altLang="zh-CN" sz="2400" b="1" kern="100" dirty="0">
                <a:solidFill>
                  <a:prstClr val="black"/>
                </a:solidFill>
                <a:latin typeface="Times New Roman"/>
                <a:cs typeface="Courier New"/>
              </a:rPr>
              <a:t>“</a:t>
            </a:r>
            <a:r>
              <a:rPr lang="zh-CN" altLang="zh-CN" sz="2400" b="1" kern="100" dirty="0">
                <a:solidFill>
                  <a:prstClr val="black"/>
                </a:solidFill>
                <a:latin typeface="Times New Roman"/>
                <a:ea typeface="仿宋_GB2312"/>
                <a:cs typeface="Times New Roman"/>
              </a:rPr>
              <a:t>内向</a:t>
            </a:r>
            <a:r>
              <a:rPr lang="en-US" altLang="zh-CN" sz="2400" b="1" kern="100" dirty="0">
                <a:solidFill>
                  <a:prstClr val="black"/>
                </a:solidFill>
                <a:latin typeface="Times New Roman"/>
                <a:cs typeface="Courier New"/>
              </a:rPr>
              <a:t>”“</a:t>
            </a:r>
            <a:r>
              <a:rPr lang="zh-CN" altLang="zh-CN" sz="2400" b="1" kern="100" dirty="0">
                <a:solidFill>
                  <a:prstClr val="black"/>
                </a:solidFill>
                <a:latin typeface="Times New Roman"/>
                <a:ea typeface="仿宋_GB2312"/>
                <a:cs typeface="Times New Roman"/>
              </a:rPr>
              <a:t>保守</a:t>
            </a:r>
            <a:r>
              <a:rPr lang="en-US" altLang="zh-CN" sz="2400" b="1" kern="100" dirty="0">
                <a:solidFill>
                  <a:prstClr val="black"/>
                </a:solidFill>
                <a:latin typeface="Times New Roman"/>
                <a:cs typeface="Courier New"/>
              </a:rPr>
              <a:t>”</a:t>
            </a:r>
            <a:r>
              <a:rPr lang="zh-CN" altLang="zh-CN" sz="2400" b="1" kern="100" dirty="0">
                <a:solidFill>
                  <a:prstClr val="black"/>
                </a:solidFill>
                <a:latin typeface="Times New Roman"/>
                <a:ea typeface="仿宋_GB2312"/>
                <a:cs typeface="Times New Roman"/>
              </a:rPr>
              <a:t>及</a:t>
            </a:r>
            <a:r>
              <a:rPr lang="en-US" altLang="zh-CN" sz="2400" b="1" kern="100" dirty="0">
                <a:solidFill>
                  <a:prstClr val="black"/>
                </a:solidFill>
                <a:latin typeface="Times New Roman"/>
                <a:cs typeface="Courier New"/>
              </a:rPr>
              <a:t>“</a:t>
            </a:r>
            <a:r>
              <a:rPr lang="zh-CN" altLang="zh-CN" sz="2400" b="1" kern="100" dirty="0">
                <a:solidFill>
                  <a:prstClr val="black"/>
                </a:solidFill>
                <a:latin typeface="Times New Roman"/>
                <a:ea typeface="仿宋_GB2312"/>
                <a:cs typeface="Times New Roman"/>
              </a:rPr>
              <a:t>非竞争性</a:t>
            </a:r>
            <a:r>
              <a:rPr lang="en-US" altLang="zh-CN" sz="2400" b="1" kern="100" dirty="0">
                <a:solidFill>
                  <a:prstClr val="black"/>
                </a:solidFill>
                <a:latin typeface="Times New Roman"/>
                <a:cs typeface="Courier New"/>
              </a:rPr>
              <a:t>”</a:t>
            </a:r>
            <a:r>
              <a:rPr lang="zh-CN" altLang="zh-CN" sz="2400" b="1" kern="100" dirty="0">
                <a:solidFill>
                  <a:prstClr val="black"/>
                </a:solidFill>
                <a:latin typeface="Times New Roman"/>
                <a:ea typeface="仿宋_GB2312"/>
                <a:cs typeface="Times New Roman"/>
              </a:rPr>
              <a:t>表现在政治上废丞相，设内阁、军机处，加强皇权等；对外实行海禁、闭关锁国政策等。在西方资本主义上升时期，中国封建制度走向衰落，社会面临深重危机。</a:t>
            </a:r>
            <a:endParaRPr lang="zh-CN" altLang="zh-CN" sz="1050" kern="100" dirty="0">
              <a:solidFill>
                <a:prstClr val="black"/>
              </a:solidFill>
              <a:latin typeface="宋体"/>
              <a:cs typeface="Courier New"/>
            </a:endParaRPr>
          </a:p>
        </p:txBody>
      </p:sp>
    </p:spTree>
    <p:extLst>
      <p:ext uri="{BB962C8B-B14F-4D97-AF65-F5344CB8AC3E}">
        <p14:creationId xmlns:p14="http://schemas.microsoft.com/office/powerpoint/2010/main" val="246274477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242</TotalTime>
  <Words>1640</Words>
  <Application>Microsoft Office PowerPoint</Application>
  <PresentationFormat>自定义</PresentationFormat>
  <Paragraphs>98</Paragraphs>
  <Slides>23</Slides>
  <Notes>0</Notes>
  <HiddenSlides>0</HiddenSlides>
  <MMClips>0</MMClips>
  <ScaleCrop>false</ScaleCrop>
  <HeadingPairs>
    <vt:vector size="4" baseType="variant">
      <vt:variant>
        <vt:lpstr>主题</vt:lpstr>
      </vt:variant>
      <vt:variant>
        <vt:i4>1</vt:i4>
      </vt:variant>
      <vt:variant>
        <vt:lpstr>幻灯片标题</vt:lpstr>
      </vt:variant>
      <vt:variant>
        <vt:i4>23</vt:i4>
      </vt:variant>
    </vt:vector>
  </HeadingPairs>
  <TitlesOfParts>
    <vt:vector size="24" baseType="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china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AutoBVT</dc:creator>
  <cp:lastModifiedBy>http://www.kingedu.net</cp:lastModifiedBy>
  <cp:revision>78</cp:revision>
  <dcterms:created xsi:type="dcterms:W3CDTF">2018-01-02T04:06:00Z</dcterms:created>
  <dcterms:modified xsi:type="dcterms:W3CDTF">2018-03-23T08:25:41Z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name="KSOProductBuildVer" pid="2">
    <vt:lpwstr>2052-10.1.0.7106</vt:lpwstr>
  </property>
  <property fmtid="{D5CDD505-2E9C-101B-9397-08002B2CF9AE}" name="NXPowerLiteLastOptimized" pid="3">
    <vt:lpwstr>422962</vt:lpwstr>
  </property>
  <property fmtid="{D5CDD505-2E9C-101B-9397-08002B2CF9AE}" name="NXPowerLiteSettings" pid="4">
    <vt:lpwstr>F7000400038000</vt:lpwstr>
  </property>
  <property fmtid="{D5CDD505-2E9C-101B-9397-08002B2CF9AE}" name="NXPowerLiteVersion" pid="5">
    <vt:lpwstr>D5.0.3</vt:lpwstr>
  </property>
</Properties>
</file>