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Default Extension="doc" ContentType="application/msword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tags/tag63.xml" ContentType="application/vnd.openxmlformats-officedocument.presentationml.tags+xml"/>
  <Override PartName="/ppt/notesSlides/notesSlide1.xml" ContentType="application/vnd.openxmlformats-officedocument.presentationml.notesSlide+xml"/>
  <Override PartName="/ppt/tags/tag64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tags/tag65.xml" ContentType="application/vnd.openxmlformats-officedocument.presentationml.tags+xml"/>
  <Override PartName="/ppt/notesSlides/notesSlide6.xml" ContentType="application/vnd.openxmlformats-officedocument.presentationml.notesSlide+xml"/>
  <Override PartName="/ppt/tags/tag66.xml" ContentType="application/vnd.openxmlformats-officedocument.presentationml.tags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tags/tag67.xml" ContentType="application/vnd.openxmlformats-officedocument.presentationml.tags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53" r:id="rId2"/>
    <p:sldMasterId id="2147483656" r:id="rId3"/>
    <p:sldMasterId id="2147483668" r:id="rId4"/>
  </p:sldMasterIdLst>
  <p:notesMasterIdLst>
    <p:notesMasterId r:id="rId37"/>
  </p:notesMasterIdLst>
  <p:handoutMasterIdLst>
    <p:handoutMasterId r:id="rId38"/>
  </p:handoutMasterIdLst>
  <p:sldIdLst>
    <p:sldId id="462" r:id="rId5"/>
    <p:sldId id="965" r:id="rId6"/>
    <p:sldId id="966" r:id="rId7"/>
    <p:sldId id="695" r:id="rId8"/>
    <p:sldId id="984" r:id="rId9"/>
    <p:sldId id="262" r:id="rId10"/>
    <p:sldId id="667" r:id="rId11"/>
    <p:sldId id="927" r:id="rId12"/>
    <p:sldId id="928" r:id="rId13"/>
    <p:sldId id="929" r:id="rId14"/>
    <p:sldId id="933" r:id="rId15"/>
    <p:sldId id="997" r:id="rId16"/>
    <p:sldId id="998" r:id="rId17"/>
    <p:sldId id="1000" r:id="rId18"/>
    <p:sldId id="1003" r:id="rId19"/>
    <p:sldId id="934" r:id="rId20"/>
    <p:sldId id="467" r:id="rId21"/>
    <p:sldId id="740" r:id="rId22"/>
    <p:sldId id="880" r:id="rId23"/>
    <p:sldId id="883" r:id="rId24"/>
    <p:sldId id="988" r:id="rId25"/>
    <p:sldId id="891" r:id="rId26"/>
    <p:sldId id="892" r:id="rId27"/>
    <p:sldId id="1016" r:id="rId28"/>
    <p:sldId id="1017" r:id="rId29"/>
    <p:sldId id="1018" r:id="rId30"/>
    <p:sldId id="983" r:id="rId31"/>
    <p:sldId id="1020" r:id="rId32"/>
    <p:sldId id="1021" r:id="rId33"/>
    <p:sldId id="1022" r:id="rId34"/>
    <p:sldId id="1023" r:id="rId35"/>
    <p:sldId id="1024" r:id="rId36"/>
  </p:sldIdLst>
  <p:sldSz cx="12192000" cy="6858000"/>
  <p:notesSz cx="6858000" cy="9144000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93">
          <p15:clr>
            <a:srgbClr val="A4A3A4"/>
          </p15:clr>
        </p15:guide>
        <p15:guide id="2" pos="3784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dministrator" initials="A" lastIdx="0" clrIdx="0"/>
  <p:cmAuthor id="2" name="xiao" initials="x" lastIdx="0" clrIdx="0"/>
  <p:cmAuthor id="3" name="yang" initials="y" lastIdx="2" clrIdx="1"/>
  <p:cmAuthor id="4" name="www.xkb1.com" initials="w" lastIdx="0" clrIdx="1"/>
  <p:cmAuthor id="5" name="lenovo" initials="l" lastIdx="0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86"/>
    <p:restoredTop sz="94660"/>
  </p:normalViewPr>
  <p:slideViewPr>
    <p:cSldViewPr snapToObjects="1" showGuides="1">
      <p:cViewPr varScale="1">
        <p:scale>
          <a:sx n="77" d="100"/>
          <a:sy n="77" d="100"/>
        </p:scale>
        <p:origin x="52" y="132"/>
      </p:cViewPr>
      <p:guideLst>
        <p:guide orient="horz" pos="2193"/>
        <p:guide pos="3784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360045" cy="360045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commentAuthors" Target="commentAuthors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theme" Target="theme/theme1.xml"/><Relationship Id="rId7" Type="http://schemas.openxmlformats.org/officeDocument/2006/relationships/slide" Target="slides/slide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notesMaster" Target="notesMasters/notesMaster1.xml"/><Relationship Id="rId40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tableStyles" Target="tableStyles.xml"/><Relationship Id="rId8" Type="http://schemas.openxmlformats.org/officeDocument/2006/relationships/slide" Target="slides/slide4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handoutMaster" Target="handoutMasters/handout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A44A6328-CEE2-4A77-A9A6-3E933E5A26FA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2021/1/14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/>
          <a:p>
            <a:pPr lvl="0" algn="r" eaLnBrk="1" hangingPunct="1">
              <a:buNone/>
            </a:pPr>
            <a:fld id="{9A0DB2DC-4C9A-4742-B13C-FB6460FD3503}" type="slidenum">
              <a:rPr lang="zh-CN" altLang="en-US" sz="1200" dirty="0"/>
              <a:t>‹#›</a:t>
            </a:fld>
            <a:endParaRPr lang="zh-CN" altLang="en-US" sz="1200" dirty="0"/>
          </a:p>
        </p:txBody>
      </p:sp>
    </p:spTree>
    <p:extLst>
      <p:ext uri="{BB962C8B-B14F-4D97-AF65-F5344CB8AC3E}">
        <p14:creationId xmlns:p14="http://schemas.microsoft.com/office/powerpoint/2010/main" val="127811376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defRPr>
            </a:lvl1pPr>
          </a:lstStyle>
          <a:p>
            <a:fld id="{D2A48B96-639E-45A3-A0BA-2464DFDB1FAA}" type="datetimeFigureOut">
              <a:rPr lang="zh-CN" altLang="en-US" smtClean="0"/>
              <a:t>2021/1/14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defRPr>
            </a:lvl1pPr>
          </a:lstStyle>
          <a:p>
            <a:fld id="{A6837353-30EB-4A48-80EB-173D804AEFB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799074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微软雅黑" panose="020B0503020204020204" pitchFamily="34" charset="-122"/>
        <a:ea typeface="微软雅黑" panose="020B0503020204020204" pitchFamily="34" charset="-122"/>
        <a:cs typeface="微软雅黑" panose="020B0503020204020204" pitchFamily="34" charset="-122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微软雅黑" panose="020B0503020204020204" pitchFamily="34" charset="-122"/>
        <a:ea typeface="微软雅黑" panose="020B0503020204020204" pitchFamily="34" charset="-122"/>
        <a:cs typeface="微软雅黑" panose="020B0503020204020204" pitchFamily="34" charset="-122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微软雅黑" panose="020B0503020204020204" pitchFamily="34" charset="-122"/>
        <a:ea typeface="微软雅黑" panose="020B0503020204020204" pitchFamily="34" charset="-122"/>
        <a:cs typeface="微软雅黑" panose="020B0503020204020204" pitchFamily="34" charset="-122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微软雅黑" panose="020B0503020204020204" pitchFamily="34" charset="-122"/>
        <a:ea typeface="微软雅黑" panose="020B0503020204020204" pitchFamily="34" charset="-122"/>
        <a:cs typeface="微软雅黑" panose="020B0503020204020204" pitchFamily="34" charset="-122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微软雅黑" panose="020B0503020204020204" pitchFamily="34" charset="-122"/>
        <a:ea typeface="微软雅黑" panose="020B0503020204020204" pitchFamily="34" charset="-122"/>
        <a:cs typeface="微软雅黑" panose="020B0503020204020204" pitchFamily="34" charset="-122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zh-CN" altLang="en-US" b="1" dirty="0">
                <a:solidFill>
                  <a:srgbClr val="000000"/>
                </a:solidFill>
                <a:sym typeface="+mn-ea"/>
              </a:rPr>
              <a:t>图中三种服饰通过垂坠面料自由缠绕和穿搭</a:t>
            </a:r>
            <a:r>
              <a:rPr lang="en-US" altLang="zh-CN" b="1" dirty="0">
                <a:solidFill>
                  <a:srgbClr val="000000"/>
                </a:solidFill>
                <a:sym typeface="+mn-ea"/>
              </a:rPr>
              <a:t>，</a:t>
            </a:r>
            <a:r>
              <a:rPr lang="zh-CN" altLang="en-US" b="1" dirty="0">
                <a:solidFill>
                  <a:srgbClr val="000000"/>
                </a:solidFill>
                <a:sym typeface="+mn-ea"/>
              </a:rPr>
              <a:t>使人体自由活动</a:t>
            </a:r>
            <a:r>
              <a:rPr lang="en-US" altLang="zh-CN" b="1" dirty="0">
                <a:solidFill>
                  <a:srgbClr val="000000"/>
                </a:solidFill>
                <a:sym typeface="+mn-ea"/>
              </a:rPr>
              <a:t>，</a:t>
            </a:r>
            <a:r>
              <a:rPr lang="zh-CN" altLang="en-US" b="1" dirty="0">
                <a:solidFill>
                  <a:srgbClr val="000000"/>
                </a:solidFill>
                <a:sym typeface="+mn-ea"/>
              </a:rPr>
              <a:t>不受拘束</a:t>
            </a:r>
            <a:r>
              <a:rPr lang="en-US" altLang="zh-CN" b="1" dirty="0">
                <a:solidFill>
                  <a:srgbClr val="000000"/>
                </a:solidFill>
                <a:sym typeface="+mn-ea"/>
              </a:rPr>
              <a:t>，</a:t>
            </a:r>
            <a:r>
              <a:rPr lang="zh-CN" altLang="en-US" b="1" dirty="0">
                <a:solidFill>
                  <a:srgbClr val="000000"/>
                </a:solidFill>
                <a:sym typeface="+mn-ea"/>
              </a:rPr>
              <a:t>既体现人体自然美</a:t>
            </a:r>
            <a:r>
              <a:rPr lang="en-US" altLang="zh-CN" b="1" dirty="0">
                <a:solidFill>
                  <a:srgbClr val="000000"/>
                </a:solidFill>
                <a:sym typeface="+mn-ea"/>
              </a:rPr>
              <a:t>，</a:t>
            </a:r>
            <a:r>
              <a:rPr lang="zh-CN" altLang="en-US" b="1" dirty="0">
                <a:solidFill>
                  <a:srgbClr val="000000"/>
                </a:solidFill>
                <a:sym typeface="+mn-ea"/>
              </a:rPr>
              <a:t>又达到舒适的效果</a:t>
            </a:r>
            <a:r>
              <a:rPr lang="en-US" altLang="zh-CN" b="1" dirty="0">
                <a:solidFill>
                  <a:srgbClr val="000000"/>
                </a:solidFill>
                <a:sym typeface="+mn-ea"/>
              </a:rPr>
              <a:t>，</a:t>
            </a:r>
            <a:r>
              <a:rPr lang="zh-CN" altLang="en-US" b="1" dirty="0">
                <a:solidFill>
                  <a:srgbClr val="000000"/>
                </a:solidFill>
                <a:sym typeface="+mn-ea"/>
              </a:rPr>
              <a:t>体现出对人自身的尊重和重视</a:t>
            </a:r>
            <a:r>
              <a:rPr lang="en-US" altLang="zh-CN" b="1" dirty="0">
                <a:solidFill>
                  <a:srgbClr val="000000"/>
                </a:solidFill>
                <a:sym typeface="+mn-ea"/>
              </a:rPr>
              <a:t>，</a:t>
            </a:r>
            <a:r>
              <a:rPr lang="zh-CN" altLang="en-US" b="1" dirty="0">
                <a:solidFill>
                  <a:srgbClr val="000000"/>
                </a:solidFill>
                <a:sym typeface="+mn-ea"/>
              </a:rPr>
              <a:t>这是人文主义精神的体现。</a:t>
            </a:r>
            <a:endParaRPr lang="zh-CN" altLang="en-US">
              <a:sym typeface="+mn-ea"/>
            </a:endParaRPr>
          </a:p>
          <a:p>
            <a:r>
              <a:rPr lang="zh-CN" altLang="en-US">
                <a:sym typeface="+mn-ea"/>
              </a:rPr>
              <a:t>腰带的设计使用凸显了上下身的比例关系，</a:t>
            </a:r>
            <a:r>
              <a:rPr lang="zh-CN" altLang="en-US"/>
              <a:t>“黄金分割”是一种由古希腊人发明的几何学公式，</a:t>
            </a:r>
          </a:p>
        </p:txBody>
      </p:sp>
    </p:spTree>
    <p:extLst>
      <p:ext uri="{BB962C8B-B14F-4D97-AF65-F5344CB8AC3E}">
        <p14:creationId xmlns:p14="http://schemas.microsoft.com/office/powerpoint/2010/main" val="254800052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US" altLang="zh-CN" b="1" dirty="0">
                <a:solidFill>
                  <a:srgbClr val="FF0000"/>
                </a:solidFill>
                <a:sym typeface="+mn-ea"/>
              </a:rPr>
              <a:t> </a:t>
            </a:r>
            <a:r>
              <a:rPr lang="zh-CN" altLang="en-US" b="1" dirty="0">
                <a:solidFill>
                  <a:srgbClr val="000000"/>
                </a:solidFill>
                <a:sym typeface="+mn-ea"/>
              </a:rPr>
              <a:t>本题以诗歌素材入题</a:t>
            </a:r>
            <a:r>
              <a:rPr lang="en-US" altLang="zh-CN" b="1" dirty="0">
                <a:solidFill>
                  <a:srgbClr val="000000"/>
                </a:solidFill>
                <a:sym typeface="+mn-ea"/>
              </a:rPr>
              <a:t>，</a:t>
            </a:r>
            <a:r>
              <a:rPr lang="zh-CN" altLang="en-US" b="1" dirty="0">
                <a:solidFill>
                  <a:srgbClr val="000000"/>
                </a:solidFill>
                <a:sym typeface="+mn-ea"/>
              </a:rPr>
              <a:t>力求以新材料创设新情境</a:t>
            </a:r>
            <a:r>
              <a:rPr lang="en-US" altLang="zh-CN" b="1" dirty="0">
                <a:solidFill>
                  <a:srgbClr val="000000"/>
                </a:solidFill>
                <a:sym typeface="+mn-ea"/>
              </a:rPr>
              <a:t>，</a:t>
            </a:r>
            <a:endParaRPr lang="zh-CN" altLang="en-US" b="1" dirty="0">
              <a:solidFill>
                <a:srgbClr val="000000"/>
              </a:solidFill>
              <a:sym typeface="+mn-ea"/>
            </a:endParaRPr>
          </a:p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endParaRPr lang="zh-CN" altLang="en-US" b="1" dirty="0">
              <a:solidFill>
                <a:srgbClr val="000000"/>
              </a:solidFill>
              <a:sym typeface="+mn-ea"/>
            </a:endParaRPr>
          </a:p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zh-CN" altLang="en-US" b="1" dirty="0">
                <a:solidFill>
                  <a:srgbClr val="000000"/>
                </a:solidFill>
                <a:sym typeface="+mn-ea"/>
              </a:rPr>
              <a:t>梭伦改革之前</a:t>
            </a:r>
            <a:r>
              <a:rPr lang="en-US" altLang="zh-CN" b="1" dirty="0">
                <a:solidFill>
                  <a:srgbClr val="000000"/>
                </a:solidFill>
                <a:sym typeface="+mn-ea"/>
              </a:rPr>
              <a:t>，</a:t>
            </a:r>
            <a:r>
              <a:rPr lang="zh-CN" altLang="en-US" b="1" dirty="0">
                <a:solidFill>
                  <a:srgbClr val="000000"/>
                </a:solidFill>
                <a:sym typeface="+mn-ea"/>
              </a:rPr>
              <a:t>雅典城邦实行的是贵族专权的奴隶制度。贵族在政治、经济等方面拥有许多特权</a:t>
            </a:r>
            <a:r>
              <a:rPr lang="en-US" altLang="zh-CN" b="1" dirty="0">
                <a:solidFill>
                  <a:srgbClr val="000000"/>
                </a:solidFill>
                <a:sym typeface="+mn-ea"/>
              </a:rPr>
              <a:t>，</a:t>
            </a:r>
            <a:r>
              <a:rPr lang="zh-CN" altLang="en-US" b="1" dirty="0">
                <a:solidFill>
                  <a:srgbClr val="000000"/>
                </a:solidFill>
                <a:sym typeface="+mn-ea"/>
              </a:rPr>
              <a:t>与普通公民之间的不平等现象十分严重</a:t>
            </a:r>
            <a:r>
              <a:rPr lang="en-US" altLang="zh-CN" b="1" dirty="0">
                <a:solidFill>
                  <a:srgbClr val="000000"/>
                </a:solidFill>
                <a:sym typeface="+mn-ea"/>
              </a:rPr>
              <a:t>，</a:t>
            </a:r>
            <a:r>
              <a:rPr lang="zh-CN" altLang="en-US" b="1" dirty="0">
                <a:solidFill>
                  <a:srgbClr val="000000"/>
                </a:solidFill>
                <a:sym typeface="+mn-ea"/>
              </a:rPr>
              <a:t>许多公民因欠债而沦为贵族的债务奴隶。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5356551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pPr marL="0" lvl="0" indent="0" eaLnBrk="1" hangingPunct="1">
              <a:spcBef>
                <a:spcPct val="0"/>
              </a:spcBef>
              <a:buFontTx/>
              <a:buNone/>
            </a:pPr>
            <a:r>
              <a:rPr lang="zh-CN" altLang="en-US" b="1" u="sng" dirty="0">
                <a:solidFill>
                  <a:srgbClr val="000000"/>
                </a:solidFill>
                <a:sym typeface="+mn-ea"/>
              </a:rPr>
              <a:t>希腊民族是最早探索人类、人的思想和灵魂的民族</a:t>
            </a:r>
            <a:r>
              <a:rPr lang="en-US" altLang="zh-CN" b="1" dirty="0">
                <a:solidFill>
                  <a:srgbClr val="000000"/>
                </a:solidFill>
                <a:sym typeface="+mn-ea"/>
              </a:rPr>
              <a:t>，</a:t>
            </a:r>
            <a:endParaRPr lang="zh-CN" altLang="en-US" b="1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marL="0" lvl="0" indent="0" eaLnBrk="1" hangingPunct="1">
              <a:spcBef>
                <a:spcPct val="0"/>
              </a:spcBef>
              <a:buFontTx/>
              <a:buNone/>
            </a:pPr>
            <a:r>
              <a:rPr lang="zh-CN" altLang="en-US" b="1" u="sng" dirty="0">
                <a:solidFill>
                  <a:srgbClr val="000000"/>
                </a:solidFill>
                <a:sym typeface="+mn-ea"/>
              </a:rPr>
              <a:t>对人本主义与理性精神的不懈追求</a:t>
            </a:r>
            <a:r>
              <a:rPr lang="en-US" altLang="zh-CN" b="1" u="sng" dirty="0">
                <a:solidFill>
                  <a:srgbClr val="000000"/>
                </a:solidFill>
                <a:sym typeface="+mn-ea"/>
              </a:rPr>
              <a:t>，</a:t>
            </a:r>
            <a:r>
              <a:rPr lang="zh-CN" altLang="en-US" b="1" u="sng" dirty="0">
                <a:solidFill>
                  <a:srgbClr val="000000"/>
                </a:solidFill>
                <a:sym typeface="+mn-ea"/>
              </a:rPr>
              <a:t>是希腊文化的特征</a:t>
            </a:r>
            <a:r>
              <a:rPr lang="zh-CN" altLang="en-US" b="1" dirty="0">
                <a:solidFill>
                  <a:srgbClr val="000000"/>
                </a:solidFill>
                <a:sym typeface="+mn-ea"/>
              </a:rPr>
              <a:t>。</a:t>
            </a:r>
            <a:endParaRPr lang="zh-CN" altLang="en-US" b="1" dirty="0">
              <a:solidFill>
                <a:srgbClr val="000000"/>
              </a:solidFill>
              <a:cs typeface="微软雅黑" panose="020B0503020204020204" pitchFamily="34" charset="-122"/>
            </a:endParaRPr>
          </a:p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0239128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zh-CN" altLang="en-US"/>
              <a:t>关联主干	西方人文精神的起源——古希腊哲学</a:t>
            </a:r>
          </a:p>
          <a:p>
            <a:r>
              <a:rPr lang="zh-CN" altLang="en-US"/>
              <a:t>寻找题眼	由材料“公元前5世纪以前，希腊哲人主要探讨的是宇宙本原等问题。其后，智者学派另提出一些命题，苏格拉底、柏拉图和亚里士多德皆有丰富的论述”可知智者学派，苏格拉底，柏拉图，亚里士多德都将关注点集中到社会现实，突出人的价值和作用</a:t>
            </a:r>
          </a:p>
          <a:p>
            <a:r>
              <a:rPr lang="zh-CN" altLang="en-US"/>
              <a:t>错点诊断	对神的敬畏与崇拜出现在公元前6世纪之前；公元前6世纪以泰勒斯为代表的思想家将关注点转移到自然；启蒙运动时期哲学的主题转移到政治</a:t>
            </a:r>
          </a:p>
          <a:p>
            <a:endParaRPr lang="zh-CN" altLang="en-US"/>
          </a:p>
          <a:p>
            <a:r>
              <a:rPr lang="zh-CN" altLang="en-US" b="1" dirty="0">
                <a:solidFill>
                  <a:srgbClr val="000000"/>
                </a:solidFill>
                <a:sym typeface="+mn-ea"/>
              </a:rPr>
              <a:t>智者学派和苏格拉底等人的思想富有人文精神</a:t>
            </a:r>
            <a:r>
              <a:rPr lang="en-US" altLang="zh-CN" b="1" dirty="0">
                <a:solidFill>
                  <a:srgbClr val="000000"/>
                </a:solidFill>
                <a:sym typeface="+mn-ea"/>
              </a:rPr>
              <a:t>，A</a:t>
            </a:r>
            <a:r>
              <a:rPr lang="zh-CN" altLang="en-US" b="1" dirty="0">
                <a:solidFill>
                  <a:srgbClr val="000000"/>
                </a:solidFill>
                <a:sym typeface="+mn-ea"/>
              </a:rPr>
              <a:t>项错误。早在公元前</a:t>
            </a:r>
            <a:r>
              <a:rPr lang="en-US" altLang="zh-CN" b="1" dirty="0">
                <a:solidFill>
                  <a:srgbClr val="000000"/>
                </a:solidFill>
                <a:sym typeface="+mn-ea"/>
              </a:rPr>
              <a:t>5</a:t>
            </a:r>
            <a:r>
              <a:rPr lang="zh-CN" altLang="en-US" b="1" dirty="0">
                <a:solidFill>
                  <a:srgbClr val="000000"/>
                </a:solidFill>
                <a:sym typeface="+mn-ea"/>
              </a:rPr>
              <a:t>世纪以前</a:t>
            </a:r>
            <a:r>
              <a:rPr lang="en-US" altLang="zh-CN" b="1" dirty="0">
                <a:solidFill>
                  <a:srgbClr val="000000"/>
                </a:solidFill>
                <a:sym typeface="+mn-ea"/>
              </a:rPr>
              <a:t>，</a:t>
            </a:r>
            <a:r>
              <a:rPr lang="zh-CN" altLang="en-US" b="1" dirty="0">
                <a:solidFill>
                  <a:srgbClr val="000000"/>
                </a:solidFill>
                <a:sym typeface="+mn-ea"/>
              </a:rPr>
              <a:t>希腊哲人探讨宇宙本原问题时的主题就是自然</a:t>
            </a:r>
            <a:r>
              <a:rPr lang="en-US" altLang="zh-CN" b="1" dirty="0">
                <a:solidFill>
                  <a:srgbClr val="000000"/>
                </a:solidFill>
                <a:sym typeface="+mn-ea"/>
              </a:rPr>
              <a:t>，B</a:t>
            </a:r>
            <a:r>
              <a:rPr lang="zh-CN" altLang="en-US" b="1" dirty="0">
                <a:solidFill>
                  <a:srgbClr val="000000"/>
                </a:solidFill>
                <a:sym typeface="+mn-ea"/>
              </a:rPr>
              <a:t>项错误。结合所学知识</a:t>
            </a:r>
            <a:r>
              <a:rPr lang="en-US" altLang="zh-CN" b="1" dirty="0">
                <a:solidFill>
                  <a:srgbClr val="000000"/>
                </a:solidFill>
                <a:sym typeface="+mn-ea"/>
              </a:rPr>
              <a:t>，</a:t>
            </a:r>
            <a:r>
              <a:rPr lang="zh-CN" altLang="en-US" b="1" dirty="0">
                <a:solidFill>
                  <a:srgbClr val="000000"/>
                </a:solidFill>
                <a:sym typeface="+mn-ea"/>
              </a:rPr>
              <a:t>智者学派提出“人是万物的尺度”</a:t>
            </a:r>
            <a:r>
              <a:rPr lang="en-US" altLang="zh-CN" b="1" dirty="0">
                <a:solidFill>
                  <a:srgbClr val="000000"/>
                </a:solidFill>
                <a:sym typeface="+mn-ea"/>
              </a:rPr>
              <a:t>，</a:t>
            </a:r>
            <a:r>
              <a:rPr lang="zh-CN" altLang="en-US" b="1" dirty="0">
                <a:solidFill>
                  <a:srgbClr val="000000"/>
                </a:solidFill>
                <a:sym typeface="+mn-ea"/>
              </a:rPr>
              <a:t>苏格拉底认为“有思想力的人是万物的尺度”</a:t>
            </a:r>
            <a:r>
              <a:rPr lang="en-US" altLang="zh-CN" b="1" dirty="0">
                <a:solidFill>
                  <a:srgbClr val="000000"/>
                </a:solidFill>
                <a:sym typeface="+mn-ea"/>
              </a:rPr>
              <a:t>，</a:t>
            </a:r>
            <a:r>
              <a:rPr lang="zh-CN" altLang="en-US" b="1" dirty="0">
                <a:solidFill>
                  <a:srgbClr val="000000"/>
                </a:solidFill>
                <a:sym typeface="+mn-ea"/>
              </a:rPr>
              <a:t>由此可知关注主题是人</a:t>
            </a:r>
            <a:r>
              <a:rPr lang="en-US" altLang="zh-CN" b="1" dirty="0">
                <a:solidFill>
                  <a:srgbClr val="000000"/>
                </a:solidFill>
                <a:sym typeface="+mn-ea"/>
              </a:rPr>
              <a:t>，</a:t>
            </a:r>
            <a:r>
              <a:rPr lang="zh-CN" altLang="en-US" b="1" dirty="0">
                <a:solidFill>
                  <a:srgbClr val="000000"/>
                </a:solidFill>
                <a:sym typeface="+mn-ea"/>
              </a:rPr>
              <a:t>不是政治</a:t>
            </a:r>
            <a:r>
              <a:rPr lang="en-US" altLang="zh-CN" b="1" dirty="0">
                <a:solidFill>
                  <a:srgbClr val="000000"/>
                </a:solidFill>
                <a:sym typeface="+mn-ea"/>
              </a:rPr>
              <a:t>，D</a:t>
            </a:r>
            <a:r>
              <a:rPr lang="zh-CN" altLang="en-US" b="1" dirty="0">
                <a:solidFill>
                  <a:srgbClr val="000000"/>
                </a:solidFill>
                <a:sym typeface="+mn-ea"/>
              </a:rPr>
              <a:t>项错误。</a:t>
            </a:r>
            <a:endParaRPr lang="zh-CN" altLang="en-US" b="1" dirty="0">
              <a:solidFill>
                <a:srgbClr val="000000"/>
              </a:solidFill>
              <a:cs typeface="微软雅黑" panose="020B0503020204020204" pitchFamily="34" charset="-122"/>
            </a:endParaRPr>
          </a:p>
          <a:p>
            <a:endParaRPr lang="zh-CN" altLang="en-US"/>
          </a:p>
          <a:p>
            <a:pPr marL="0" marR="0" lvl="0" indent="457200" algn="just" defTabSz="914400" rtl="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610485" algn="l"/>
              </a:tabLst>
              <a:defRPr/>
            </a:pPr>
            <a:r>
              <a:rPr lang="zh-CN" altLang="zh-CN" b="1" kern="10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sym typeface="+mn-ea"/>
              </a:rPr>
              <a:t>公元前</a:t>
            </a:r>
            <a:r>
              <a:rPr lang="en-US" altLang="zh-CN" b="1" kern="10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sym typeface="+mn-ea"/>
              </a:rPr>
              <a:t>6</a:t>
            </a:r>
            <a:r>
              <a:rPr lang="zh-CN" altLang="zh-CN" b="1" kern="10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sym typeface="+mn-ea"/>
              </a:rPr>
              <a:t>世纪，</a:t>
            </a:r>
            <a:r>
              <a:rPr lang="zh-CN" altLang="zh-CN" b="1" kern="100" noProof="0" dirty="0">
                <a:ln>
                  <a:noFill/>
                </a:ln>
                <a:effectLst/>
                <a:uLnTx/>
                <a:uFillTx/>
                <a:sym typeface="+mn-ea"/>
              </a:rPr>
              <a:t>泰勒斯提出</a:t>
            </a:r>
            <a:r>
              <a:rPr lang="en-US" altLang="zh-CN" b="1" kern="100" noProof="0" dirty="0">
                <a:ln>
                  <a:noFill/>
                </a:ln>
                <a:effectLst/>
                <a:uLnTx/>
                <a:uFillTx/>
                <a:sym typeface="+mn-ea"/>
              </a:rPr>
              <a:t>“</a:t>
            </a:r>
            <a:r>
              <a:rPr lang="zh-CN" altLang="zh-CN" b="1" kern="100" noProof="0" dirty="0">
                <a:ln>
                  <a:noFill/>
                </a:ln>
                <a:effectLst/>
                <a:uLnTx/>
                <a:uFillTx/>
                <a:sym typeface="+mn-ea"/>
              </a:rPr>
              <a:t>万物皆源于水</a:t>
            </a:r>
            <a:r>
              <a:rPr lang="en-US" altLang="zh-CN" b="1" kern="100" noProof="0" dirty="0">
                <a:ln>
                  <a:noFill/>
                </a:ln>
                <a:effectLst/>
                <a:uLnTx/>
                <a:uFillTx/>
                <a:sym typeface="+mn-ea"/>
              </a:rPr>
              <a:t>”</a:t>
            </a:r>
            <a:r>
              <a:rPr lang="zh-CN" altLang="zh-CN" b="1" kern="100" noProof="0" dirty="0">
                <a:ln>
                  <a:noFill/>
                </a:ln>
                <a:effectLst/>
                <a:uLnTx/>
                <a:uFillTx/>
                <a:sym typeface="+mn-ea"/>
              </a:rPr>
              <a:t>的论题，将研究中心从神转向自然界。</a:t>
            </a:r>
            <a:endParaRPr kumimoji="0" lang="zh-CN" altLang="zh-CN" b="0" i="0" u="none" strike="noStrike" kern="1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marL="0" marR="0" lvl="0" indent="457200" algn="just" defTabSz="914400" rtl="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610485" algn="l"/>
              </a:tabLst>
              <a:defRPr/>
            </a:pPr>
            <a:r>
              <a:rPr lang="en-US" altLang="zh-CN" b="1" kern="100" noProof="0" dirty="0">
                <a:ln>
                  <a:noFill/>
                </a:ln>
                <a:effectLst/>
                <a:uLnTx/>
                <a:uFillTx/>
                <a:sym typeface="+mn-ea"/>
              </a:rPr>
              <a:t>(3)</a:t>
            </a:r>
            <a:r>
              <a:rPr lang="zh-CN" altLang="zh-CN" b="1" kern="10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sym typeface="+mn-ea"/>
              </a:rPr>
              <a:t>公元前5世纪中叶</a:t>
            </a:r>
            <a:r>
              <a:rPr lang="zh-CN" altLang="zh-CN" b="1" kern="100" noProof="0" dirty="0">
                <a:ln>
                  <a:noFill/>
                </a:ln>
                <a:effectLst/>
                <a:uLnTx/>
                <a:uFillTx/>
                <a:sym typeface="+mn-ea"/>
              </a:rPr>
              <a:t>，普罗泰格拉提出</a:t>
            </a:r>
            <a:r>
              <a:rPr lang="en-US" altLang="zh-CN" b="1" kern="100" noProof="0" dirty="0">
                <a:ln>
                  <a:noFill/>
                </a:ln>
                <a:effectLst/>
                <a:uLnTx/>
                <a:uFillTx/>
                <a:sym typeface="+mn-ea"/>
              </a:rPr>
              <a:t>“</a:t>
            </a:r>
            <a:r>
              <a:rPr lang="zh-CN" altLang="zh-CN" b="1" kern="100" noProof="0" dirty="0">
                <a:ln>
                  <a:noFill/>
                </a:ln>
                <a:effectLst/>
                <a:uLnTx/>
                <a:uFillTx/>
                <a:sym typeface="+mn-ea"/>
              </a:rPr>
              <a:t>人是万物的尺度</a:t>
            </a:r>
            <a:r>
              <a:rPr lang="en-US" altLang="zh-CN" b="1" kern="100" noProof="0" dirty="0">
                <a:ln>
                  <a:noFill/>
                </a:ln>
                <a:effectLst/>
                <a:uLnTx/>
                <a:uFillTx/>
                <a:sym typeface="+mn-ea"/>
              </a:rPr>
              <a:t>”</a:t>
            </a:r>
            <a:r>
              <a:rPr lang="zh-CN" altLang="zh-CN" b="1" kern="100" noProof="0" dirty="0">
                <a:ln>
                  <a:noFill/>
                </a:ln>
                <a:effectLst/>
                <a:uLnTx/>
                <a:uFillTx/>
                <a:sym typeface="+mn-ea"/>
              </a:rPr>
              <a:t>，主张以人取代神的地位，这被称作人文主义的起源。但这种思想容易导致极端个人主义泛滥。因此，苏格拉底提出了“有思想力的人是万物的尺度”，弥补了其缺陷和不足，继承和发展了人文主义。</a:t>
            </a:r>
            <a:endParaRPr kumimoji="0" lang="zh-CN" altLang="zh-CN" b="0" i="0" u="none" strike="noStrike" kern="1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marL="0" marR="0" lvl="0" indent="0" algn="l" defTabSz="914400" rtl="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zh-CN" altLang="zh-CN" b="1" kern="100" noProof="0" dirty="0">
                <a:ln>
                  <a:noFill/>
                </a:ln>
                <a:effectLst/>
                <a:uLnTx/>
                <a:uFillTx/>
                <a:sym typeface="+mn-ea"/>
              </a:rPr>
              <a:t>补充价值：古希腊早期人文</a:t>
            </a:r>
            <a:endParaRPr lang="en-US" altLang="zh-CN" b="1" kern="10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3178333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zh-CN" altLang="en-US"/>
              <a:t>①	智者学派强调个人的感觉和利益</a:t>
            </a:r>
          </a:p>
          <a:p>
            <a:r>
              <a:rPr lang="zh-CN" altLang="en-US"/>
              <a:t>②	智者学派强调人的主观意志和作用</a:t>
            </a:r>
          </a:p>
          <a:p>
            <a:r>
              <a:rPr lang="zh-CN" altLang="en-US"/>
              <a:t>③	苏格拉底强调知德合一</a:t>
            </a:r>
          </a:p>
          <a:p>
            <a:r>
              <a:rPr lang="zh-CN" altLang="en-US"/>
              <a:t>④	注重改善人的心灵</a:t>
            </a:r>
          </a:p>
        </p:txBody>
      </p:sp>
    </p:spTree>
    <p:extLst>
      <p:ext uri="{BB962C8B-B14F-4D97-AF65-F5344CB8AC3E}">
        <p14:creationId xmlns:p14="http://schemas.microsoft.com/office/powerpoint/2010/main" val="13050941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pPr marL="0" lvl="0" indent="0" eaLnBrk="1" hangingPunct="1">
              <a:spcBef>
                <a:spcPct val="0"/>
              </a:spcBef>
              <a:buFontTx/>
              <a:buNone/>
            </a:pPr>
            <a:r>
              <a:rPr lang="zh-CN" altLang="en-US" b="1" dirty="0">
                <a:solidFill>
                  <a:srgbClr val="000000"/>
                </a:solidFill>
                <a:sym typeface="+mn-ea"/>
              </a:rPr>
              <a:t>儒家人文主义是在日常伦理中显现</a:t>
            </a:r>
            <a:r>
              <a:rPr lang="en-US" altLang="zh-CN" b="1" dirty="0">
                <a:solidFill>
                  <a:srgbClr val="000000"/>
                </a:solidFill>
                <a:sym typeface="+mn-ea"/>
              </a:rPr>
              <a:t>，</a:t>
            </a:r>
            <a:r>
              <a:rPr lang="zh-CN" altLang="en-US" b="1" dirty="0">
                <a:solidFill>
                  <a:srgbClr val="000000"/>
                </a:solidFill>
                <a:sym typeface="+mn-ea"/>
              </a:rPr>
              <a:t>强调社会的等级秩序</a:t>
            </a:r>
            <a:r>
              <a:rPr lang="en-US" altLang="zh-CN" b="1" dirty="0">
                <a:solidFill>
                  <a:srgbClr val="000000"/>
                </a:solidFill>
                <a:sym typeface="+mn-ea"/>
              </a:rPr>
              <a:t>；</a:t>
            </a:r>
            <a:r>
              <a:rPr lang="zh-CN" altLang="en-US" b="1" dirty="0">
                <a:solidFill>
                  <a:srgbClr val="000000"/>
                </a:solidFill>
                <a:sym typeface="+mn-ea"/>
              </a:rPr>
              <a:t>追求天人合一</a:t>
            </a:r>
            <a:r>
              <a:rPr lang="en-US" altLang="zh-CN" b="1" dirty="0">
                <a:solidFill>
                  <a:srgbClr val="000000"/>
                </a:solidFill>
                <a:sym typeface="+mn-ea"/>
              </a:rPr>
              <a:t>；</a:t>
            </a:r>
            <a:r>
              <a:rPr lang="zh-CN" altLang="en-US" b="1" dirty="0">
                <a:solidFill>
                  <a:srgbClr val="000000"/>
                </a:solidFill>
                <a:sym typeface="+mn-ea"/>
              </a:rPr>
              <a:t>强调“社会”的人。</a:t>
            </a:r>
            <a:endParaRPr lang="zh-CN" altLang="en-US" b="1" dirty="0">
              <a:solidFill>
                <a:srgbClr val="000000"/>
              </a:solidFill>
              <a:latin typeface="微软雅黑" panose="020B0503020204020204" pitchFamily="34" charset="-122"/>
              <a:cs typeface="微软雅黑" panose="020B0503020204020204" pitchFamily="34" charset="-122"/>
            </a:endParaRPr>
          </a:p>
          <a:p>
            <a:pPr marL="0" lvl="0" indent="0" eaLnBrk="1" hangingPunct="1">
              <a:spcBef>
                <a:spcPct val="0"/>
              </a:spcBef>
              <a:buFontTx/>
              <a:buNone/>
            </a:pPr>
            <a:r>
              <a:rPr lang="zh-CN" altLang="en-US" b="1" dirty="0">
                <a:solidFill>
                  <a:srgbClr val="000000"/>
                </a:solidFill>
                <a:sym typeface="+mn-ea"/>
              </a:rPr>
              <a:t>古希腊人文主义重视个体的理性思考</a:t>
            </a:r>
            <a:r>
              <a:rPr lang="en-US" altLang="zh-CN" b="1" dirty="0">
                <a:solidFill>
                  <a:srgbClr val="000000"/>
                </a:solidFill>
                <a:sym typeface="+mn-ea"/>
              </a:rPr>
              <a:t>；</a:t>
            </a:r>
            <a:r>
              <a:rPr lang="zh-CN" altLang="en-US" b="1" dirty="0">
                <a:solidFill>
                  <a:srgbClr val="000000"/>
                </a:solidFill>
                <a:sym typeface="+mn-ea"/>
              </a:rPr>
              <a:t>强调人的平等</a:t>
            </a:r>
            <a:r>
              <a:rPr lang="en-US" altLang="zh-CN" b="1" dirty="0">
                <a:solidFill>
                  <a:srgbClr val="000000"/>
                </a:solidFill>
                <a:sym typeface="+mn-ea"/>
              </a:rPr>
              <a:t>；</a:t>
            </a:r>
            <a:r>
              <a:rPr lang="zh-CN" altLang="en-US" b="1" dirty="0">
                <a:solidFill>
                  <a:srgbClr val="000000"/>
                </a:solidFill>
                <a:sym typeface="+mn-ea"/>
              </a:rPr>
              <a:t>强调“个体”的人。</a:t>
            </a:r>
            <a:endParaRPr lang="zh-CN" altLang="en-US" b="1" dirty="0">
              <a:solidFill>
                <a:srgbClr val="000000"/>
              </a:solidFill>
              <a:latin typeface="微软雅黑" panose="020B0503020204020204" pitchFamily="34" charset="-122"/>
              <a:cs typeface="微软雅黑" panose="020B0503020204020204" pitchFamily="34" charset="-122"/>
            </a:endParaRPr>
          </a:p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0465388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4653469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zh-CN" altLang="en-US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异：对象不同：孔子游说诸侯国君，苏格拉底对民众演讲；</a:t>
            </a:r>
            <a:endParaRPr lang="zh-CN" altLang="en-US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r>
              <a:rPr lang="zh-CN" altLang="en-US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内容差异：孔子传播儒家道德，苏格拉底传播理性美德；</a:t>
            </a:r>
            <a:endParaRPr lang="zh-CN" altLang="en-US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r>
              <a:rPr lang="zh-CN" altLang="en-US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价值追求：孔子以济世致用为方向，苏格拉底以真理美德激发人们思考；</a:t>
            </a:r>
            <a:endParaRPr lang="zh-CN" altLang="en-US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r>
              <a:rPr lang="zh-CN" altLang="en-US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手段不同：孔子晚年专心文教，苏格拉底坚持真理演说。</a:t>
            </a:r>
            <a:endParaRPr lang="zh-CN" altLang="en-US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r>
              <a:rPr lang="zh-CN" altLang="en-US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（每点 2 分，正确答出其中 2 个方面的差异即得 4 分）</a:t>
            </a:r>
            <a:endParaRPr lang="zh-CN" altLang="en-US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r>
              <a:rPr lang="zh-CN" altLang="en-US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同：内容：关注社会道德变迁，致力于建设新道德；</a:t>
            </a:r>
            <a:endParaRPr lang="zh-CN" altLang="en-US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r>
              <a:rPr lang="zh-CN" altLang="en-US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手段：弟子辑录成书；</a:t>
            </a:r>
            <a:endParaRPr lang="zh-CN" altLang="en-US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r>
              <a:rPr lang="zh-CN" altLang="en-US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形式：简化成语录体；</a:t>
            </a:r>
            <a:endParaRPr lang="zh-CN" altLang="en-US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r>
              <a:rPr lang="zh-CN" altLang="en-US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影响：成为东西文化的源头。</a:t>
            </a:r>
            <a:endParaRPr lang="zh-CN" altLang="en-US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r>
              <a:rPr lang="zh-CN" altLang="en-US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（每点 2 分，正确答出其中 2 个方面的相同点即得 4 分）</a:t>
            </a:r>
            <a:endParaRPr lang="zh-CN" altLang="en-US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7376270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zh-CN" altLang="en-US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异：对象不同：孔子游说诸侯国君，苏格拉底对民众演讲；</a:t>
            </a:r>
            <a:endParaRPr lang="zh-CN" altLang="en-US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r>
              <a:rPr lang="zh-CN" altLang="en-US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内容差异：孔子传播儒家道德，苏格拉底传播理性美德；</a:t>
            </a:r>
            <a:endParaRPr lang="zh-CN" altLang="en-US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r>
              <a:rPr lang="zh-CN" altLang="en-US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价值追求：孔子以济世致用为方向，苏格拉底以真理美德激发人们思考；</a:t>
            </a:r>
            <a:endParaRPr lang="zh-CN" altLang="en-US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r>
              <a:rPr lang="zh-CN" altLang="en-US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手段不同：孔子晚年专心文教，苏格拉底坚持真理演说。</a:t>
            </a:r>
            <a:endParaRPr lang="zh-CN" altLang="en-US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r>
              <a:rPr lang="zh-CN" altLang="en-US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（每点 2 分，正确答出其中 2 个方面的差异即得 4 分）</a:t>
            </a:r>
            <a:endParaRPr lang="zh-CN" altLang="en-US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73139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zh-CN" altLang="en-US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同：内容：关注社会道德变迁，致力于建设新道德；</a:t>
            </a:r>
            <a:endParaRPr lang="zh-CN" altLang="en-US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r>
              <a:rPr lang="zh-CN" altLang="en-US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手段：弟子辑录成书；</a:t>
            </a:r>
            <a:endParaRPr lang="zh-CN" altLang="en-US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r>
              <a:rPr lang="zh-CN" altLang="en-US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形式：简化成语录体；</a:t>
            </a:r>
            <a:endParaRPr lang="zh-CN" altLang="en-US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r>
              <a:rPr lang="zh-CN" altLang="en-US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影响：成为东西文化的源头。</a:t>
            </a:r>
            <a:endParaRPr lang="zh-CN" altLang="en-US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r>
              <a:rPr lang="zh-CN" altLang="en-US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（每点 2 分，正确答出其中 2 个方面的相同点即得 4 分）</a:t>
            </a:r>
            <a:endParaRPr lang="zh-CN" altLang="en-US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6349146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zh-CN" altLang="en-US"/>
              <a:t>对真理</a:t>
            </a:r>
          </a:p>
          <a:p>
            <a:r>
              <a:rPr lang="zh-CN" altLang="en-US"/>
              <a:t>的看法	认为真、善、义、美都是相对人的需要和兴趣而言的，不存在绝对的真理，没有正确和公平永恒的标准	认为善、正义、真理都是实在的</a:t>
            </a:r>
          </a:p>
        </p:txBody>
      </p:sp>
    </p:spTree>
    <p:extLst>
      <p:ext uri="{BB962C8B-B14F-4D97-AF65-F5344CB8AC3E}">
        <p14:creationId xmlns:p14="http://schemas.microsoft.com/office/powerpoint/2010/main" val="217578242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7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80898" name="文本占位符 2"/>
          <p:cNvSpPr>
            <a:spLocks noGrp="1"/>
          </p:cNvSpPr>
          <p:nvPr>
            <p:ph type="body"/>
          </p:nvPr>
        </p:nvSpPr>
        <p:spPr/>
        <p:txBody>
          <a:bodyPr lIns="91440" tIns="45720" rIns="91440" bIns="45720" anchor="t"/>
          <a:lstStyle/>
          <a:p>
            <a:pPr lvl="0"/>
            <a:r>
              <a:rPr lang="zh-CN" altLang="en-US">
                <a:latin typeface="宋体" panose="02010600030101010101" pitchFamily="2" charset="-122"/>
                <a:sym typeface="宋体" panose="02010600030101010101" pitchFamily="2" charset="-122"/>
              </a:rPr>
              <a:t>6位将军被指控救援不力，实际上非常的冤，因为当时海上风浪太大了，没法及时救援。</a:t>
            </a:r>
          </a:p>
          <a:p>
            <a:pPr lvl="0"/>
            <a:r>
              <a:rPr lang="zh-CN" altLang="en-US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公民大会的集体决定，会存在问题。虽然所有公民都可以参加公民大会，但是并非所有公民，都具有参政的素养！</a:t>
            </a:r>
          </a:p>
        </p:txBody>
      </p:sp>
    </p:spTree>
    <p:extLst>
      <p:ext uri="{BB962C8B-B14F-4D97-AF65-F5344CB8AC3E}">
        <p14:creationId xmlns:p14="http://schemas.microsoft.com/office/powerpoint/2010/main" val="211443251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5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103426" name="文本占位符 2"/>
          <p:cNvSpPr>
            <a:spLocks noGrp="1"/>
          </p:cNvSpPr>
          <p:nvPr>
            <p:ph type="body"/>
          </p:nvPr>
        </p:nvSpPr>
        <p:spPr/>
        <p:txBody>
          <a:bodyPr lIns="91440" tIns="45720" rIns="91440" bIns="45720" anchor="t"/>
          <a:lstStyle/>
          <a:p>
            <a:pPr lvl="0"/>
            <a:r>
              <a:rPr lang="zh-CN" altLang="en-US" dirty="0">
                <a:latin typeface="楷体" panose="02010609060101010101" charset="-122"/>
                <a:ea typeface="楷体" panose="02010609060101010101" charset="-122"/>
                <a:sym typeface="宋体" panose="02010600030101010101" pitchFamily="2" charset="-122"/>
              </a:rPr>
              <a:t>陪审团里的公民，</a:t>
            </a:r>
            <a:r>
              <a:rPr lang="zh-CN" altLang="zh-CN" b="1" dirty="0">
                <a:latin typeface="Times New Roman" panose="02020603050405020304" pitchFamily="18" charset="0"/>
                <a:ea typeface="楷体_GB2312" pitchFamily="49" charset="-122"/>
                <a:sym typeface="宋体" panose="02010600030101010101" pitchFamily="2" charset="-122"/>
              </a:rPr>
              <a:t>素养不同，但都享有同等的国家管理权，很可能会导致国家权力的滥用和误用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1495043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1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66562" name="文本占位符 2"/>
          <p:cNvSpPr>
            <a:spLocks noGrp="1"/>
          </p:cNvSpPr>
          <p:nvPr>
            <p:ph type="body"/>
          </p:nvPr>
        </p:nvSpPr>
        <p:spPr/>
        <p:txBody>
          <a:bodyPr lIns="91440" tIns="45720" rIns="91440" bIns="45720" anchor="t"/>
          <a:lstStyle/>
          <a:p>
            <a:pPr lvl="0" fontAlgn="auto"/>
            <a:r>
              <a:rPr lang="zh-CN" altLang="en-US" b="1" strike="noStrike" noProof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④这说明作者认为</a:t>
            </a:r>
            <a:r>
              <a:rPr lang="zh-CN" altLang="zh-CN" b="1" strike="noStrike" kern="100" noProof="0" dirty="0">
                <a:ln>
                  <a:noFill/>
                </a:ln>
                <a:effectLst/>
                <a:uLnTx/>
                <a:uFillTx/>
                <a:latin typeface="Times New Roman" panose="02020603050405020304"/>
                <a:ea typeface="楷体_GB2312"/>
                <a:cs typeface="Times New Roman" panose="02020603050405020304"/>
                <a:sym typeface="+mn-ea"/>
              </a:rPr>
              <a:t>雅典的民主政治和现代民主政治不一样。因为雅典民主的范围有限，并不能代表真正的自由和平等</a:t>
            </a:r>
          </a:p>
          <a:p>
            <a:pPr lvl="0" fontAlgn="auto"/>
            <a:r>
              <a:rPr lang="zh-CN" altLang="en-US" b="1" strike="noStrike" noProof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⑤如何理解</a:t>
            </a:r>
            <a:r>
              <a:rPr lang="en-US" altLang="zh-CN" b="1" strike="noStrike" noProof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“</a:t>
            </a:r>
            <a:r>
              <a:rPr lang="zh-CN" b="1" strike="noStrike" noProof="1" smtClean="0">
                <a:ln>
                  <a:noFill/>
                </a:ln>
                <a:effectLst/>
                <a:latin typeface="宋体" panose="02010600030101010101" pitchFamily="2" charset="-122"/>
                <a:ea typeface="仿宋_GB2312" pitchFamily="49" charset="-122"/>
                <a:cs typeface="Times New Roman" panose="02020603050405020304" pitchFamily="18" charset="0"/>
                <a:sym typeface="+mn-ea"/>
              </a:rPr>
              <a:t>雅典民主具有不宽容性</a:t>
            </a:r>
            <a:r>
              <a:rPr lang="en-US" altLang="zh-CN" b="1" strike="noStrike" noProof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”</a:t>
            </a:r>
            <a:r>
              <a:rPr lang="zh-CN" altLang="en-US" b="1" strike="noStrike" noProof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。</a:t>
            </a:r>
            <a:r>
              <a:rPr lang="zh-CN" altLang="zh-CN" b="1" strike="noStrike" noProof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从民主的范围看，雅典公民权利建立在对广大奴隶专政的基础上，仅限于占城邦人口小部分的成年男性公民，妇女和外邦人没有资格得到公民权利。</a:t>
            </a:r>
            <a:endParaRPr lang="zh-CN" altLang="en-US" b="1" strike="noStrike" noProof="1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  <a:p>
            <a:pPr lvl="0" fontAlgn="auto"/>
            <a:r>
              <a:rPr lang="zh-CN" altLang="en-US" b="1" strike="noStrike" noProof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⑥如何理解专政？如何理解</a:t>
            </a:r>
            <a:r>
              <a:rPr lang="zh-CN" altLang="zh-CN" b="1" strike="noStrike" kern="100" noProof="0" dirty="0">
                <a:ln>
                  <a:noFill/>
                </a:ln>
                <a:effectLst/>
                <a:uLnTx/>
                <a:uFillTx/>
                <a:latin typeface="Times New Roman" panose="02020603050405020304"/>
                <a:ea typeface="楷体_GB2312"/>
                <a:cs typeface="Times New Roman" panose="02020603050405020304"/>
                <a:sym typeface="+mn-ea"/>
              </a:rPr>
              <a:t>它以绝对真理的面目</a:t>
            </a:r>
            <a:r>
              <a:rPr lang="zh-CN" altLang="zh-CN" b="1" strike="noStrike" kern="10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/>
                <a:ea typeface="楷体_GB2312"/>
                <a:cs typeface="Times New Roman" panose="02020603050405020304"/>
                <a:sym typeface="+mn-ea"/>
              </a:rPr>
              <a:t>向少数派和少数意见呼啸着压过去？</a:t>
            </a:r>
          </a:p>
          <a:p>
            <a:pPr lvl="0" fontAlgn="auto"/>
            <a:r>
              <a:rPr lang="zh-CN" altLang="zh-CN" b="1" strike="noStrike" kern="10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/>
                <a:ea typeface="楷体_GB2312"/>
                <a:cs typeface="Times New Roman" panose="02020603050405020304"/>
                <a:sym typeface="+mn-ea"/>
              </a:rPr>
              <a:t>雅典民主可以将少数派和少数意见辗压消灭，</a:t>
            </a:r>
            <a:r>
              <a:rPr lang="zh-CN" altLang="en-US" b="1" strike="noStrike" noProof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民主制发展成对少数派和少数意见者实行专政的工具，容易造成集体暴政</a:t>
            </a:r>
          </a:p>
        </p:txBody>
      </p:sp>
    </p:spTree>
    <p:extLst>
      <p:ext uri="{BB962C8B-B14F-4D97-AF65-F5344CB8AC3E}">
        <p14:creationId xmlns:p14="http://schemas.microsoft.com/office/powerpoint/2010/main" val="259183094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zh-CN" altLang="en-US"/>
              <a:t>雅典的民主政治是直接民主，很多治国人才是通过抽签产生，导致出现权力的误用和滥用的现象，苏格拉底研究方向的转变表明苏格拉底不满雅典民主政治的现状，C正确；根据材料“具有什么品质的人才能治理好国家”“治国人才应该如何培养”等内容可知，苏格拉底的研究针对的是治国人才，而不是公民，排除A；根据材料内容得知，苏格拉底的研究试图解决雅典民主政治的局限性，与捍卫公民思想自由无关，排除B；苏格拉底研究针对的是雅典民主政治的局限性，培养真正的“治国人才”，与扩大公民的基本权利无关，排除D。</a:t>
            </a:r>
          </a:p>
        </p:txBody>
      </p:sp>
    </p:spTree>
    <p:extLst>
      <p:ext uri="{BB962C8B-B14F-4D97-AF65-F5344CB8AC3E}">
        <p14:creationId xmlns:p14="http://schemas.microsoft.com/office/powerpoint/2010/main" val="303393472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zh-CN" altLang="en-US"/>
              <a:t>权力的误用和滥用，苏格拉底之死就是一个很好的例子。</a:t>
            </a:r>
          </a:p>
        </p:txBody>
      </p:sp>
    </p:spTree>
    <p:extLst>
      <p:ext uri="{BB962C8B-B14F-4D97-AF65-F5344CB8AC3E}">
        <p14:creationId xmlns:p14="http://schemas.microsoft.com/office/powerpoint/2010/main" val="26705436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tags" Target="../tags/tag9.xml"/><Relationship Id="rId2" Type="http://schemas.openxmlformats.org/officeDocument/2006/relationships/tags" Target="../tags/tag8.xml"/><Relationship Id="rId1" Type="http://schemas.openxmlformats.org/officeDocument/2006/relationships/tags" Target="../tags/tag7.xml"/><Relationship Id="rId6" Type="http://schemas.openxmlformats.org/officeDocument/2006/relationships/slideMaster" Target="../slideMasters/slideMaster3.xml"/><Relationship Id="rId5" Type="http://schemas.openxmlformats.org/officeDocument/2006/relationships/tags" Target="../tags/tag11.xml"/><Relationship Id="rId4" Type="http://schemas.openxmlformats.org/officeDocument/2006/relationships/tags" Target="../tags/tag10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tags" Target="../tags/tag14.xml"/><Relationship Id="rId2" Type="http://schemas.openxmlformats.org/officeDocument/2006/relationships/tags" Target="../tags/tag13.xml"/><Relationship Id="rId1" Type="http://schemas.openxmlformats.org/officeDocument/2006/relationships/tags" Target="../tags/tag12.xml"/><Relationship Id="rId6" Type="http://schemas.openxmlformats.org/officeDocument/2006/relationships/slideMaster" Target="../slideMasters/slideMaster3.xml"/><Relationship Id="rId5" Type="http://schemas.openxmlformats.org/officeDocument/2006/relationships/tags" Target="../tags/tag16.xml"/><Relationship Id="rId4" Type="http://schemas.openxmlformats.org/officeDocument/2006/relationships/tags" Target="../tags/tag15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tags" Target="../tags/tag19.xml"/><Relationship Id="rId2" Type="http://schemas.openxmlformats.org/officeDocument/2006/relationships/tags" Target="../tags/tag18.xml"/><Relationship Id="rId1" Type="http://schemas.openxmlformats.org/officeDocument/2006/relationships/tags" Target="../tags/tag17.xml"/><Relationship Id="rId6" Type="http://schemas.openxmlformats.org/officeDocument/2006/relationships/slideMaster" Target="../slideMasters/slideMaster3.xml"/><Relationship Id="rId5" Type="http://schemas.openxmlformats.org/officeDocument/2006/relationships/tags" Target="../tags/tag21.xml"/><Relationship Id="rId4" Type="http://schemas.openxmlformats.org/officeDocument/2006/relationships/tags" Target="../tags/tag20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tags" Target="../tags/tag24.xml"/><Relationship Id="rId7" Type="http://schemas.openxmlformats.org/officeDocument/2006/relationships/slideMaster" Target="../slideMasters/slideMaster3.xml"/><Relationship Id="rId2" Type="http://schemas.openxmlformats.org/officeDocument/2006/relationships/tags" Target="../tags/tag23.xml"/><Relationship Id="rId1" Type="http://schemas.openxmlformats.org/officeDocument/2006/relationships/tags" Target="../tags/tag22.xml"/><Relationship Id="rId6" Type="http://schemas.openxmlformats.org/officeDocument/2006/relationships/tags" Target="../tags/tag27.xml"/><Relationship Id="rId5" Type="http://schemas.openxmlformats.org/officeDocument/2006/relationships/tags" Target="../tags/tag26.xml"/><Relationship Id="rId4" Type="http://schemas.openxmlformats.org/officeDocument/2006/relationships/tags" Target="../tags/tag25.xml"/></Relationships>
</file>

<file path=ppt/slideLayouts/_rels/slideLayout11.xml.rels><?xml version="1.0" encoding="UTF-8" standalone="yes"?>
<Relationships xmlns="http://schemas.openxmlformats.org/package/2006/relationships"><Relationship Id="rId8" Type="http://schemas.openxmlformats.org/officeDocument/2006/relationships/tags" Target="../tags/tag35.xml"/><Relationship Id="rId3" Type="http://schemas.openxmlformats.org/officeDocument/2006/relationships/tags" Target="../tags/tag30.xml"/><Relationship Id="rId7" Type="http://schemas.openxmlformats.org/officeDocument/2006/relationships/tags" Target="../tags/tag34.xml"/><Relationship Id="rId2" Type="http://schemas.openxmlformats.org/officeDocument/2006/relationships/tags" Target="../tags/tag29.xml"/><Relationship Id="rId1" Type="http://schemas.openxmlformats.org/officeDocument/2006/relationships/tags" Target="../tags/tag28.xml"/><Relationship Id="rId6" Type="http://schemas.openxmlformats.org/officeDocument/2006/relationships/tags" Target="../tags/tag33.xml"/><Relationship Id="rId5" Type="http://schemas.openxmlformats.org/officeDocument/2006/relationships/tags" Target="../tags/tag32.xml"/><Relationship Id="rId4" Type="http://schemas.openxmlformats.org/officeDocument/2006/relationships/tags" Target="../tags/tag31.xml"/><Relationship Id="rId9" Type="http://schemas.openxmlformats.org/officeDocument/2006/relationships/slideMaster" Target="../slideMasters/slideMaster3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tags" Target="../tags/tag38.xml"/><Relationship Id="rId2" Type="http://schemas.openxmlformats.org/officeDocument/2006/relationships/tags" Target="../tags/tag37.xml"/><Relationship Id="rId1" Type="http://schemas.openxmlformats.org/officeDocument/2006/relationships/tags" Target="../tags/tag36.xml"/><Relationship Id="rId5" Type="http://schemas.openxmlformats.org/officeDocument/2006/relationships/slideMaster" Target="../slideMasters/slideMaster3.xml"/><Relationship Id="rId4" Type="http://schemas.openxmlformats.org/officeDocument/2006/relationships/tags" Target="../tags/tag39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tags" Target="../tags/tag42.xml"/><Relationship Id="rId2" Type="http://schemas.openxmlformats.org/officeDocument/2006/relationships/tags" Target="../tags/tag41.xml"/><Relationship Id="rId1" Type="http://schemas.openxmlformats.org/officeDocument/2006/relationships/tags" Target="../tags/tag40.xml"/><Relationship Id="rId4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tags" Target="../tags/tag45.xml"/><Relationship Id="rId7" Type="http://schemas.openxmlformats.org/officeDocument/2006/relationships/slideMaster" Target="../slideMasters/slideMaster3.xml"/><Relationship Id="rId2" Type="http://schemas.openxmlformats.org/officeDocument/2006/relationships/tags" Target="../tags/tag44.xml"/><Relationship Id="rId1" Type="http://schemas.openxmlformats.org/officeDocument/2006/relationships/tags" Target="../tags/tag43.xml"/><Relationship Id="rId6" Type="http://schemas.openxmlformats.org/officeDocument/2006/relationships/tags" Target="../tags/tag48.xml"/><Relationship Id="rId5" Type="http://schemas.openxmlformats.org/officeDocument/2006/relationships/tags" Target="../tags/tag47.xml"/><Relationship Id="rId4" Type="http://schemas.openxmlformats.org/officeDocument/2006/relationships/tags" Target="../tags/tag46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tags" Target="../tags/tag51.xml"/><Relationship Id="rId2" Type="http://schemas.openxmlformats.org/officeDocument/2006/relationships/tags" Target="../tags/tag50.xml"/><Relationship Id="rId1" Type="http://schemas.openxmlformats.org/officeDocument/2006/relationships/tags" Target="../tags/tag49.xml"/><Relationship Id="rId6" Type="http://schemas.openxmlformats.org/officeDocument/2006/relationships/slideMaster" Target="../slideMasters/slideMaster3.xml"/><Relationship Id="rId5" Type="http://schemas.openxmlformats.org/officeDocument/2006/relationships/tags" Target="../tags/tag53.xml"/><Relationship Id="rId4" Type="http://schemas.openxmlformats.org/officeDocument/2006/relationships/tags" Target="../tags/tag52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tags" Target="../tags/tag56.xml"/><Relationship Id="rId2" Type="http://schemas.openxmlformats.org/officeDocument/2006/relationships/tags" Target="../tags/tag55.xml"/><Relationship Id="rId1" Type="http://schemas.openxmlformats.org/officeDocument/2006/relationships/tags" Target="../tags/tag54.xml"/><Relationship Id="rId5" Type="http://schemas.openxmlformats.org/officeDocument/2006/relationships/slideMaster" Target="../slideMasters/slideMaster3.xml"/><Relationship Id="rId4" Type="http://schemas.openxmlformats.org/officeDocument/2006/relationships/tags" Target="../tags/tag57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tags" Target="../tags/tag60.xml"/><Relationship Id="rId2" Type="http://schemas.openxmlformats.org/officeDocument/2006/relationships/tags" Target="../tags/tag59.xml"/><Relationship Id="rId1" Type="http://schemas.openxmlformats.org/officeDocument/2006/relationships/tags" Target="../tags/tag58.xml"/><Relationship Id="rId6" Type="http://schemas.openxmlformats.org/officeDocument/2006/relationships/slideMaster" Target="../slideMasters/slideMaster3.xml"/><Relationship Id="rId5" Type="http://schemas.openxmlformats.org/officeDocument/2006/relationships/tags" Target="../tags/tag62.xml"/><Relationship Id="rId4" Type="http://schemas.openxmlformats.org/officeDocument/2006/relationships/tags" Target="../tags/tag6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fld id="{82F288E0-7875-42C4-84C8-98DBBD3BF4D2}" type="datetimeFigureOut">
              <a:rPr lang="zh-CN" altLang="en-US" smtClean="0"/>
              <a:t>2021/1/14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fld id="{D997B5FA-0921-464F-AAE1-844C04324D75}" type="datetimeFigureOut">
              <a:rPr lang="zh-CN" altLang="en-US" smtClean="0"/>
              <a:t>2021/1/14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1"/>
            </p:custDataLst>
          </p:nvPr>
        </p:nvSpPr>
        <p:spPr>
          <a:xfrm>
            <a:off x="1198800" y="914400"/>
            <a:ext cx="9799200" cy="2570400"/>
          </a:xfrm>
        </p:spPr>
        <p:txBody>
          <a:bodyPr lIns="90000" tIns="46800" rIns="90000" bIns="46800" anchor="b" anchorCtr="0">
            <a:normAutofit/>
          </a:bodyPr>
          <a:lstStyle>
            <a:lvl1pPr algn="ctr">
              <a:defRPr sz="6000"/>
            </a:lvl1pPr>
          </a:lstStyle>
          <a:p>
            <a:r>
              <a:rPr lang="zh-CN" altLang="en-US" dirty="0"/>
              <a:t>单击此处编辑标题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2"/>
            </p:custDataLst>
          </p:nvPr>
        </p:nvSpPr>
        <p:spPr>
          <a:xfrm>
            <a:off x="1198800" y="3560400"/>
            <a:ext cx="9799200" cy="1472400"/>
          </a:xfrm>
        </p:spPr>
        <p:txBody>
          <a:bodyPr lIns="90000" tIns="46800" rIns="90000" bIns="46800">
            <a:normAutofit/>
          </a:bodyPr>
          <a:lstStyle>
            <a:lvl1pPr marL="0" indent="0" algn="ctr">
              <a:lnSpc>
                <a:spcPct val="110000"/>
              </a:lnSpc>
              <a:buNone/>
              <a:defRPr sz="2400" spc="2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单击此处编辑副标题</a:t>
            </a:r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2021/1/14</a:t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dirty="0">
                <a:sym typeface="+mn-ea"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608400" y="1490400"/>
            <a:ext cx="10969200" cy="4759200"/>
          </a:xfr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dirty="0">
                <a:sym typeface="+mn-ea"/>
              </a:rPr>
              <a:t>单击此处编辑母版文本样式</a:t>
            </a:r>
          </a:p>
          <a:p>
            <a:pPr lvl="1"/>
            <a:r>
              <a:rPr dirty="0">
                <a:sym typeface="+mn-ea"/>
              </a:rPr>
              <a:t>第二级</a:t>
            </a:r>
          </a:p>
          <a:p>
            <a:pPr lvl="2"/>
            <a:r>
              <a:rPr dirty="0">
                <a:sym typeface="+mn-ea"/>
              </a:rPr>
              <a:t>第三级</a:t>
            </a:r>
          </a:p>
          <a:p>
            <a:pPr lvl="3"/>
            <a:r>
              <a:rPr dirty="0">
                <a:sym typeface="+mn-ea"/>
              </a:rPr>
              <a:t>第四级</a:t>
            </a:r>
          </a:p>
          <a:p>
            <a:pPr lvl="4"/>
            <a:r>
              <a:rPr dirty="0">
                <a:sym typeface="+mn-ea"/>
              </a:rPr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2021/1/14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1"/>
            </p:custDataLst>
          </p:nvPr>
        </p:nvSpPr>
        <p:spPr>
          <a:xfrm>
            <a:off x="1990800" y="3848400"/>
            <a:ext cx="7768800" cy="766800"/>
          </a:xfrm>
        </p:spPr>
        <p:txBody>
          <a:bodyPr lIns="90000" tIns="46800" rIns="90000" bIns="46800" anchor="b" anchorCtr="0">
            <a:normAutofit/>
          </a:bodyPr>
          <a:lstStyle>
            <a:lvl1pPr>
              <a:defRPr sz="4400"/>
            </a:lvl1pPr>
          </a:lstStyle>
          <a:p>
            <a:r>
              <a:rPr lang="zh-CN" altLang="en-US" dirty="0"/>
              <a:t>单击此处编辑标题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2"/>
            </p:custDataLst>
          </p:nvPr>
        </p:nvSpPr>
        <p:spPr>
          <a:xfrm>
            <a:off x="1990800" y="4615200"/>
            <a:ext cx="7768800" cy="867600"/>
          </a:xfrm>
        </p:spPr>
        <p:txBody>
          <a:bodyPr lIns="90000" tIns="46800" rIns="90000" bIns="46800">
            <a:normAutofit/>
          </a:bodyPr>
          <a:lstStyle>
            <a:lvl1pPr marL="0" indent="0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单击此处编辑文本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2021/1/14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dirty="0">
                <a:sym typeface="+mn-ea"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2"/>
            </p:custDataLst>
          </p:nvPr>
        </p:nvSpPr>
        <p:spPr>
          <a:xfrm>
            <a:off x="608400" y="1501200"/>
            <a:ext cx="5176800" cy="4748400"/>
          </a:xfr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dirty="0">
                <a:sym typeface="+mn-ea"/>
              </a:rPr>
              <a:t>单击此处编辑母版文本样式</a:t>
            </a:r>
          </a:p>
          <a:p>
            <a:pPr lvl="1"/>
            <a:r>
              <a:rPr dirty="0">
                <a:sym typeface="+mn-ea"/>
              </a:rPr>
              <a:t>第二级</a:t>
            </a:r>
          </a:p>
          <a:p>
            <a:pPr lvl="2"/>
            <a:r>
              <a:rPr dirty="0">
                <a:sym typeface="+mn-ea"/>
              </a:rPr>
              <a:t>第三级</a:t>
            </a:r>
          </a:p>
          <a:p>
            <a:pPr lvl="3"/>
            <a:r>
              <a:rPr dirty="0">
                <a:sym typeface="+mn-ea"/>
              </a:rPr>
              <a:t>第四级</a:t>
            </a:r>
          </a:p>
          <a:p>
            <a:pPr lvl="4"/>
            <a:r>
              <a:rPr dirty="0">
                <a:sym typeface="+mn-ea"/>
              </a:rPr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6411600" y="1501200"/>
            <a:ext cx="5176800" cy="4748400"/>
          </a:xfrm>
        </p:spPr>
        <p:txBody>
          <a:bodyPr lIns="90000" tIns="46800" rIns="90000" bIns="4680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2021/1/14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dirty="0">
                <a:sym typeface="+mn-ea"/>
              </a:rPr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2"/>
            </p:custDataLst>
          </p:nvPr>
        </p:nvSpPr>
        <p:spPr>
          <a:xfrm>
            <a:off x="608400" y="1429200"/>
            <a:ext cx="5342400" cy="381600"/>
          </a:xfrm>
        </p:spPr>
        <p:txBody>
          <a:bodyPr lIns="101600" tIns="38100" rIns="76200" bIns="3810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60840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dirty="0">
                <a:sym typeface="+mn-ea"/>
              </a:rPr>
              <a:t>单击此处编辑母版文本样式</a:t>
            </a:r>
          </a:p>
          <a:p>
            <a:pPr lvl="1"/>
            <a:r>
              <a:rPr dirty="0">
                <a:sym typeface="+mn-ea"/>
              </a:rPr>
              <a:t>第二级</a:t>
            </a:r>
          </a:p>
          <a:p>
            <a:pPr lvl="2"/>
            <a:r>
              <a:rPr dirty="0">
                <a:sym typeface="+mn-ea"/>
              </a:rPr>
              <a:t>第三级</a:t>
            </a:r>
          </a:p>
          <a:p>
            <a:pPr lvl="3"/>
            <a:r>
              <a:rPr dirty="0">
                <a:sym typeface="+mn-ea"/>
              </a:rPr>
              <a:t>第四级</a:t>
            </a:r>
          </a:p>
          <a:p>
            <a:pPr lvl="4"/>
            <a:r>
              <a:rPr dirty="0">
                <a:sym typeface="+mn-ea"/>
              </a:rPr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4"/>
            </p:custDataLst>
          </p:nvPr>
        </p:nvSpPr>
        <p:spPr>
          <a:xfrm>
            <a:off x="6235750" y="1421729"/>
            <a:ext cx="5342400" cy="381600"/>
          </a:xfrm>
        </p:spPr>
        <p:txBody>
          <a:bodyPr vert="horz" lIns="101600" tIns="38100" rIns="76200" bIns="38100" rtlCol="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5"/>
            </p:custDataLst>
          </p:nvPr>
        </p:nvSpPr>
        <p:spPr>
          <a:xfrm>
            <a:off x="623575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dirty="0">
                <a:sym typeface="+mn-ea"/>
              </a:rPr>
              <a:t>单击此处编辑母版文本样式</a:t>
            </a:r>
          </a:p>
          <a:p>
            <a:pPr lvl="1"/>
            <a:r>
              <a:rPr dirty="0">
                <a:sym typeface="+mn-ea"/>
              </a:rPr>
              <a:t>第二级</a:t>
            </a:r>
          </a:p>
          <a:p>
            <a:pPr lvl="2"/>
            <a:r>
              <a:rPr dirty="0">
                <a:sym typeface="+mn-ea"/>
              </a:rPr>
              <a:t>第三级</a:t>
            </a:r>
          </a:p>
          <a:p>
            <a:pPr lvl="3"/>
            <a:r>
              <a:rPr dirty="0">
                <a:sym typeface="+mn-ea"/>
              </a:rPr>
              <a:t>第四级</a:t>
            </a:r>
          </a:p>
          <a:p>
            <a:pPr lvl="4"/>
            <a:r>
              <a:rPr dirty="0">
                <a:sym typeface="+mn-ea"/>
              </a:rPr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2021/1/14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2021/1/14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2021/1/14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1"/>
            </p:custDataLst>
          </p:nvPr>
        </p:nvSpPr>
        <p:spPr>
          <a:xfrm>
            <a:off x="608400" y="1555200"/>
            <a:ext cx="5233077" cy="4608000"/>
          </a:xfrm>
        </p:spPr>
        <p:txBody>
          <a:bodyPr vert="horz" lIns="90000" tIns="46800" rIns="90000" bIns="46800" rtlCol="0">
            <a:normAutofit/>
          </a:bodyPr>
          <a:lstStyle>
            <a:lvl1pPr>
              <a:buNone/>
              <a:defRPr sz="1600"/>
            </a:lvl1pPr>
          </a:lstStyle>
          <a:p>
            <a:pPr lvl="0"/>
            <a:endParaRPr dirty="0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2"/>
            </p:custDataLst>
          </p:nvPr>
        </p:nvSpPr>
        <p:spPr>
          <a:xfrm>
            <a:off x="6350400" y="1555200"/>
            <a:ext cx="5227200" cy="4608000"/>
          </a:xfrm>
        </p:spPr>
        <p:txBody>
          <a:bodyPr vert="horz" lIns="90000" tIns="46800" rIns="90000" bIns="46800" rtlCol="0">
            <a:normAutofit/>
          </a:bodyPr>
          <a:lstStyle>
            <a:lvl1pPr>
              <a:buNone/>
              <a:defRPr sz="1600"/>
            </a:lvl1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  <a:t>2021/1/14</a:t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6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  <p:custDataLst>
              <p:tags r:id="rId1"/>
            </p:custDataLst>
          </p:nvPr>
        </p:nvSpPr>
        <p:spPr>
          <a:xfrm>
            <a:off x="10234800" y="914400"/>
            <a:ext cx="1044000" cy="5029200"/>
          </a:xfrm>
        </p:spPr>
        <p:txBody>
          <a:bodyPr vert="eaVert" lIns="90000" tIns="46800" rIns="90000" bIns="46800" rtlCol="0" anchor="ctr" anchorCtr="0">
            <a:normAutofit/>
          </a:bodyPr>
          <a:lstStyle>
            <a:lvl1pPr>
              <a:buNone/>
              <a:defRPr sz="2800"/>
            </a:lvl1pPr>
          </a:lstStyle>
          <a:p>
            <a:pPr lvl="0"/>
            <a:r>
              <a:rPr dirty="0">
                <a:sym typeface="+mn-ea"/>
              </a:rPr>
              <a:t>单击此处编辑标题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2"/>
            </p:custDataLst>
          </p:nvPr>
        </p:nvSpPr>
        <p:spPr>
          <a:xfrm>
            <a:off x="914400" y="914400"/>
            <a:ext cx="9169200" cy="5029200"/>
          </a:xfrm>
        </p:spPr>
        <p:txBody>
          <a:bodyPr vert="eaVert" lIns="46800" tIns="46800" rIns="46800" bIns="46800"/>
          <a:lstStyle>
            <a:lvl1pPr marL="228600" indent="-228600">
              <a:spcAft>
                <a:spcPts val="1000"/>
              </a:spcAft>
              <a:defRPr spc="300"/>
            </a:lvl1pPr>
            <a:lvl2pPr marL="685800" indent="-228600">
              <a:defRPr spc="300"/>
            </a:lvl2pPr>
            <a:lvl3pPr marL="1143000" indent="-228600">
              <a:defRPr spc="300"/>
            </a:lvl3pPr>
            <a:lvl4pPr marL="1600200" indent="-228600">
              <a:defRPr spc="300"/>
            </a:lvl4pPr>
            <a:lvl5pPr marL="2057400" indent="-228600">
              <a:defRPr spc="300"/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2021/1/14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2021/1/14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4"/>
            </p:custDataLst>
          </p:nvPr>
        </p:nvSpPr>
        <p:spPr>
          <a:xfrm>
            <a:off x="608400" y="774000"/>
            <a:ext cx="10972800" cy="5482800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2021/1/14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4"/>
            </p:custDataLst>
          </p:nvPr>
        </p:nvSpPr>
        <p:spPr>
          <a:xfrm>
            <a:off x="1198800" y="2484000"/>
            <a:ext cx="9799200" cy="1018800"/>
          </a:xfrm>
        </p:spPr>
        <p:txBody>
          <a:bodyPr vert="horz" lIns="90000" tIns="46800" rIns="90000" bIns="46800" rtlCol="0" anchor="t" anchorCtr="0">
            <a:normAutofit/>
          </a:bodyPr>
          <a:lstStyle>
            <a:lvl1pPr algn="ctr">
              <a:defRPr sz="6000"/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5"/>
            </p:custDataLst>
          </p:nvPr>
        </p:nvSpPr>
        <p:spPr>
          <a:xfrm>
            <a:off x="1198800" y="3560400"/>
            <a:ext cx="9799200" cy="471600"/>
          </a:xfrm>
        </p:spPr>
        <p:txBody>
          <a:bodyPr lIns="90000" tIns="46800" rIns="90000" bIns="46800">
            <a:normAutofit/>
          </a:bodyPr>
          <a:lstStyle>
            <a:lvl1pPr algn="ctr">
              <a:lnSpc>
                <a:spcPct val="110000"/>
              </a:lnSpc>
              <a:buNone/>
              <a:defRPr sz="2400" spc="200"/>
            </a:lvl1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560"/>
            <a:ext cx="9144000" cy="2388017"/>
          </a:xfrm>
        </p:spPr>
        <p:txBody>
          <a:bodyPr anchor="b"/>
          <a:lstStyle>
            <a:lvl1pPr algn="ctr">
              <a:defRPr sz="4500"/>
            </a:lvl1pPr>
          </a:lstStyle>
          <a:p>
            <a:pPr fontAlgn="base"/>
            <a:r>
              <a:rPr lang="zh-CN" altLang="en-US" sz="3375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668"/>
            <a:ext cx="9144000" cy="165605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5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835" indent="0" algn="ctr">
              <a:buNone/>
              <a:defRPr sz="1200"/>
            </a:lvl9pPr>
          </a:lstStyle>
          <a:p>
            <a:pPr fontAlgn="base"/>
            <a:r>
              <a:rPr lang="zh-CN" altLang="en-US" sz="1350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z="1050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z="1050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1" y="1710037"/>
            <a:ext cx="10515600" cy="2853236"/>
          </a:xfrm>
        </p:spPr>
        <p:txBody>
          <a:bodyPr anchor="b"/>
          <a:lstStyle>
            <a:lvl1pPr>
              <a:defRPr sz="4500"/>
            </a:lvl1pPr>
          </a:lstStyle>
          <a:p>
            <a:pPr fontAlgn="base"/>
            <a:r>
              <a:rPr lang="zh-CN" altLang="en-US" sz="3375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1" y="4590265"/>
            <a:ext cx="10515600" cy="150044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5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835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z="1350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z="1050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480"/>
            <a:ext cx="5376672" cy="4526755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05728" y="1600480"/>
            <a:ext cx="5376672" cy="4526755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z="1050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89"/>
            <a:ext cx="10515600" cy="1325795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5" y="1778749"/>
            <a:ext cx="4873575" cy="824056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5"/>
            </a:lvl4pPr>
            <a:lvl5pPr marL="1371600" indent="0">
              <a:buNone/>
              <a:defRPr sz="1355"/>
            </a:lvl5pPr>
            <a:lvl6pPr marL="1714500" indent="0">
              <a:buNone/>
              <a:defRPr sz="1355"/>
            </a:lvl6pPr>
            <a:lvl7pPr marL="2057400" indent="0">
              <a:buNone/>
              <a:defRPr sz="1355"/>
            </a:lvl7pPr>
            <a:lvl8pPr marL="2400300" indent="0">
              <a:buNone/>
              <a:defRPr sz="1355"/>
            </a:lvl8pPr>
            <a:lvl9pPr marL="2743835" indent="0">
              <a:buNone/>
              <a:defRPr sz="1355"/>
            </a:lvl9pPr>
          </a:lstStyle>
          <a:p>
            <a:pPr lvl="0" fontAlgn="base"/>
            <a:r>
              <a:rPr lang="zh-CN" altLang="en-US" sz="1575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5" y="2665845"/>
            <a:ext cx="4873575" cy="3524900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9" y="1778749"/>
            <a:ext cx="4897576" cy="824056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5"/>
            </a:lvl4pPr>
            <a:lvl5pPr marL="1371600" indent="0">
              <a:buNone/>
              <a:defRPr sz="1355"/>
            </a:lvl5pPr>
            <a:lvl6pPr marL="1714500" indent="0">
              <a:buNone/>
              <a:defRPr sz="1355"/>
            </a:lvl6pPr>
            <a:lvl7pPr marL="2057400" indent="0">
              <a:buNone/>
              <a:defRPr sz="1355"/>
            </a:lvl7pPr>
            <a:lvl8pPr marL="2400300" indent="0">
              <a:buNone/>
              <a:defRPr sz="1355"/>
            </a:lvl8pPr>
            <a:lvl9pPr marL="2743835" indent="0">
              <a:buNone/>
              <a:defRPr sz="1355"/>
            </a:lvl9pPr>
          </a:lstStyle>
          <a:p>
            <a:pPr lvl="0" fontAlgn="base"/>
            <a:r>
              <a:rPr lang="zh-CN" altLang="en-US" sz="1575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9" y="2665845"/>
            <a:ext cx="4897576" cy="3524900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z="1050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z="1050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z="1050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80"/>
            <a:ext cx="3932237" cy="160048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597"/>
            <a:ext cx="6172200" cy="4874477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z="1575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z="1350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z="1125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z="1125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760"/>
            <a:ext cx="3932237" cy="3812255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5"/>
            </a:lvl2pPr>
            <a:lvl3pPr marL="685800" indent="0">
              <a:buNone/>
              <a:defRPr sz="900"/>
            </a:lvl3pPr>
            <a:lvl4pPr marL="1028700" indent="0">
              <a:buNone/>
              <a:defRPr sz="755"/>
            </a:lvl4pPr>
            <a:lvl5pPr marL="1371600" indent="0">
              <a:buNone/>
              <a:defRPr sz="755"/>
            </a:lvl5pPr>
            <a:lvl6pPr marL="1714500" indent="0">
              <a:buNone/>
              <a:defRPr sz="755"/>
            </a:lvl6pPr>
            <a:lvl7pPr marL="2057400" indent="0">
              <a:buNone/>
              <a:defRPr sz="755"/>
            </a:lvl7pPr>
            <a:lvl8pPr marL="2400300" indent="0">
              <a:buNone/>
              <a:defRPr sz="755"/>
            </a:lvl8pPr>
            <a:lvl9pPr marL="2743835" indent="0">
              <a:buNone/>
              <a:defRPr sz="755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z="1050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80"/>
            <a:ext cx="4165349" cy="160048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81"/>
            <a:ext cx="6172200" cy="5404796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835" indent="0">
              <a:buNone/>
              <a:defRPr sz="1500"/>
            </a:lvl9pPr>
          </a:lstStyle>
          <a:p>
            <a:pPr fontAlgn="base"/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760"/>
            <a:ext cx="4165349" cy="3812255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5"/>
            </a:lvl2pPr>
            <a:lvl3pPr marL="685800" indent="0">
              <a:buNone/>
              <a:defRPr sz="1200"/>
            </a:lvl3pPr>
            <a:lvl4pPr marL="1028700" indent="0">
              <a:buNone/>
              <a:defRPr sz="1055"/>
            </a:lvl4pPr>
            <a:lvl5pPr marL="1371600" indent="0">
              <a:buNone/>
              <a:defRPr sz="1055"/>
            </a:lvl5pPr>
            <a:lvl6pPr marL="1714500" indent="0">
              <a:buNone/>
              <a:defRPr sz="1055"/>
            </a:lvl6pPr>
            <a:lvl7pPr marL="2057400" indent="0">
              <a:buNone/>
              <a:defRPr sz="1055"/>
            </a:lvl7pPr>
            <a:lvl8pPr marL="2400300" indent="0">
              <a:buNone/>
              <a:defRPr sz="1055"/>
            </a:lvl8pPr>
            <a:lvl9pPr marL="2743835" indent="0">
              <a:buNone/>
              <a:defRPr sz="1055"/>
            </a:lvl9pPr>
          </a:lstStyle>
          <a:p>
            <a:pPr lvl="0" fontAlgn="base"/>
            <a:r>
              <a:rPr lang="zh-CN" altLang="en-US" sz="1125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z="1050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z="1050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87"/>
            <a:ext cx="2743200" cy="5852548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87"/>
            <a:ext cx="8070573" cy="5852548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z="1050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4.xml"/><Relationship Id="rId13" Type="http://schemas.openxmlformats.org/officeDocument/2006/relationships/tags" Target="../tags/tag1.xml"/><Relationship Id="rId18" Type="http://schemas.openxmlformats.org/officeDocument/2006/relationships/tags" Target="../tags/tag6.xml"/><Relationship Id="rId3" Type="http://schemas.openxmlformats.org/officeDocument/2006/relationships/slideLayout" Target="../slideLayouts/slideLayout9.xml"/><Relationship Id="rId7" Type="http://schemas.openxmlformats.org/officeDocument/2006/relationships/slideLayout" Target="../slideLayouts/slideLayout13.xml"/><Relationship Id="rId12" Type="http://schemas.openxmlformats.org/officeDocument/2006/relationships/theme" Target="../theme/theme3.xml"/><Relationship Id="rId17" Type="http://schemas.openxmlformats.org/officeDocument/2006/relationships/tags" Target="../tags/tag5.xml"/><Relationship Id="rId2" Type="http://schemas.openxmlformats.org/officeDocument/2006/relationships/slideLayout" Target="../slideLayouts/slideLayout8.xml"/><Relationship Id="rId16" Type="http://schemas.openxmlformats.org/officeDocument/2006/relationships/tags" Target="../tags/tag4.xml"/><Relationship Id="rId1" Type="http://schemas.openxmlformats.org/officeDocument/2006/relationships/slideLayout" Target="../slideLayouts/slideLayout7.xml"/><Relationship Id="rId6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1.xml"/><Relationship Id="rId15" Type="http://schemas.openxmlformats.org/officeDocument/2006/relationships/tags" Target="../tags/tag3.xml"/><Relationship Id="rId10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0.xml"/><Relationship Id="rId9" Type="http://schemas.openxmlformats.org/officeDocument/2006/relationships/slideLayout" Target="../slideLayouts/slideLayout15.xml"/><Relationship Id="rId14" Type="http://schemas.openxmlformats.org/officeDocument/2006/relationships/tags" Target="../tags/tag2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3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4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19.xml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/>
          <a:ea typeface="宋体" panose="02010600030101010101" pitchFamily="2" charset="-122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/>
          <a:ea typeface="宋体" panose="02010600030101010101" pitchFamily="2" charset="-122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/>
          <a:ea typeface="宋体" panose="02010600030101010101" pitchFamily="2" charset="-122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/>
          <a:ea typeface="宋体" panose="02010600030101010101" pitchFamily="2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/>
          <a:ea typeface="宋体" panose="02010600030101010101" pitchFamily="2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/>
          <a:ea typeface="宋体" panose="02010600030101010101" pitchFamily="2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/>
          <a:ea typeface="宋体" panose="02010600030101010101" pitchFamily="2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/>
          <a:ea typeface="宋体" panose="02010600030101010101" pitchFamily="2" charset="-122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  <p:sldLayoutId id="2147483655" r:id="rId2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/>
          <a:ea typeface="宋体" panose="02010600030101010101" pitchFamily="2" charset="-122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/>
          <a:ea typeface="宋体" panose="02010600030101010101" pitchFamily="2" charset="-122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/>
          <a:ea typeface="宋体" panose="02010600030101010101" pitchFamily="2" charset="-122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/>
          <a:ea typeface="宋体" panose="02010600030101010101" pitchFamily="2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/>
          <a:ea typeface="宋体" panose="02010600030101010101" pitchFamily="2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/>
          <a:ea typeface="宋体" panose="02010600030101010101" pitchFamily="2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/>
          <a:ea typeface="宋体" panose="02010600030101010101" pitchFamily="2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/>
          <a:ea typeface="宋体" panose="02010600030101010101" pitchFamily="2" charset="-122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4"/>
            </p:custDataLst>
          </p:nvPr>
        </p:nvSpPr>
        <p:spPr>
          <a:xfrm>
            <a:off x="608400" y="608400"/>
            <a:ext cx="10969200" cy="705600"/>
          </a:xfrm>
          <a:prstGeom prst="rect">
            <a:avLst/>
          </a:prstGeom>
        </p:spPr>
        <p:txBody>
          <a:bodyPr vert="horz" lIns="90170" tIns="46990" rIns="90170" bIns="46990" rtlCol="0" anchor="ctr" anchorCtr="0">
            <a:normAutofit/>
          </a:bodyPr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5"/>
            </p:custDataLst>
          </p:nvPr>
        </p:nvSpPr>
        <p:spPr>
          <a:xfrm>
            <a:off x="608400" y="1490400"/>
            <a:ext cx="10969200" cy="4759200"/>
          </a:xfrm>
          <a:prstGeom prst="rect">
            <a:avLst/>
          </a:prstGeo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6"/>
            </p:custDataLst>
          </p:nvPr>
        </p:nvSpPr>
        <p:spPr>
          <a:xfrm>
            <a:off x="6120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2021/1/14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7"/>
            </p:custDataLst>
          </p:nvPr>
        </p:nvSpPr>
        <p:spPr>
          <a:xfrm>
            <a:off x="4116000" y="6314400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0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8"/>
            </p:custDataLst>
          </p:nvPr>
        </p:nvSpPr>
        <p:spPr>
          <a:xfrm>
            <a:off x="88776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0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</p:spTree>
    <p:custDataLst>
      <p:tags r:id="rId13"/>
    </p:custDataLst>
  </p:cSld>
  <p:clrMap bg1="lt1" tx1="dk1" bg2="lt2" tx2="dk2" accent1="accent1" accent2="accent2" accent3="accent3" accent4="accent4" accent5="accent5" accent6="accent6" hlink="hlink" folHlink="folHlink"/>
  <p:sldLayoutIdLst>
    <p:sldLayoutId id="2147483657" r:id="rId1"/>
    <p:sldLayoutId id="2147483658" r:id="rId2"/>
    <p:sldLayoutId id="2147483659" r:id="rId3"/>
    <p:sldLayoutId id="2147483660" r:id="rId4"/>
    <p:sldLayoutId id="2147483661" r:id="rId5"/>
    <p:sldLayoutId id="2147483662" r:id="rId6"/>
    <p:sldLayoutId id="2147483663" r:id="rId7"/>
    <p:sldLayoutId id="2147483664" r:id="rId8"/>
    <p:sldLayoutId id="2147483665" r:id="rId9"/>
    <p:sldLayoutId id="2147483666" r:id="rId10"/>
    <p:sldLayoutId id="2147483667" r:id="rId11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3600" b="1" u="none" strike="noStrike" kern="1200" cap="none" spc="30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●"/>
        <a:defRPr sz="18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1pPr>
      <a:lvl2pPr marL="6858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tabLst>
          <a:tab pos="1609725" algn="l"/>
          <a:tab pos="1609725" algn="l"/>
          <a:tab pos="1609725" algn="l"/>
          <a:tab pos="1609725" algn="l"/>
        </a:tabLst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2pPr>
      <a:lvl3pPr marL="11430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3pPr>
      <a:lvl4pPr marL="16002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Wingdings" panose="05000000000000000000" charset="0"/>
        <a:buChar char="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4pPr>
      <a:lvl5pPr marL="20574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Arial" panose="020B0604020202020204" pitchFamily="34" charset="0"/>
        <a:buChar char="•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 1025"/>
          <p:cNvSpPr>
            <a:spLocks noGrp="1"/>
          </p:cNvSpPr>
          <p:nvPr>
            <p:ph type="title"/>
          </p:nvPr>
        </p:nvSpPr>
        <p:spPr>
          <a:xfrm>
            <a:off x="609600" y="275167"/>
            <a:ext cx="109728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027" name="文本占位符 1026"/>
          <p:cNvSpPr>
            <a:spLocks noGrp="1"/>
          </p:cNvSpPr>
          <p:nvPr>
            <p:ph type="body"/>
          </p:nvPr>
        </p:nvSpPr>
        <p:spPr>
          <a:xfrm>
            <a:off x="609600" y="1600200"/>
            <a:ext cx="10972800" cy="4527551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 indent="-214630"/>
            <a:r>
              <a:rPr lang="zh-CN" altLang="en-US"/>
              <a:t>第二级</a:t>
            </a:r>
          </a:p>
          <a:p>
            <a:pPr lvl="2" indent="-171450"/>
            <a:r>
              <a:rPr lang="zh-CN" altLang="en-US"/>
              <a:t>第三级</a:t>
            </a:r>
          </a:p>
          <a:p>
            <a:pPr lvl="3" indent="-171450"/>
            <a:r>
              <a:rPr lang="zh-CN" altLang="en-US"/>
              <a:t>第四级</a:t>
            </a:r>
          </a:p>
          <a:p>
            <a:pPr lvl="4" indent="-171450"/>
            <a:r>
              <a:rPr lang="zh-CN" altLang="en-US"/>
              <a:t>第五级</a:t>
            </a:r>
          </a:p>
        </p:txBody>
      </p:sp>
      <p:sp>
        <p:nvSpPr>
          <p:cNvPr id="1028" name="日期占位符 1027"/>
          <p:cNvSpPr>
            <a:spLocks noGrp="1"/>
          </p:cNvSpPr>
          <p:nvPr>
            <p:ph type="dt" sz="half" idx="2"/>
          </p:nvPr>
        </p:nvSpPr>
        <p:spPr>
          <a:xfrm>
            <a:off x="609600" y="6246284"/>
            <a:ext cx="2844800" cy="476251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/>
            </a:lvl1pPr>
          </a:lstStyle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1029" name="页脚占位符 1028"/>
          <p:cNvSpPr>
            <a:spLocks noGrp="1"/>
          </p:cNvSpPr>
          <p:nvPr>
            <p:ph type="ftr" sz="quarter" idx="3"/>
          </p:nvPr>
        </p:nvSpPr>
        <p:spPr>
          <a:xfrm>
            <a:off x="4165600" y="6246284"/>
            <a:ext cx="3860800" cy="476251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/>
            </a:lvl1pPr>
          </a:lstStyle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1030" name="灯片编号占位符 1029"/>
          <p:cNvSpPr>
            <a:spLocks noGrp="1"/>
          </p:cNvSpPr>
          <p:nvPr>
            <p:ph type="sldNum" sz="quarter" idx="4"/>
          </p:nvPr>
        </p:nvSpPr>
        <p:spPr>
          <a:xfrm>
            <a:off x="8737600" y="6246284"/>
            <a:ext cx="2844800" cy="476251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/>
            </a:lvl1pPr>
          </a:lstStyle>
          <a:p>
            <a:pPr lvl="0" fontAlgn="base"/>
            <a:fld id="{9A0DB2DC-4C9A-4742-B13C-FB6460FD3503}" type="slidenum">
              <a:rPr lang="zh-CN" altLang="en-US" sz="1050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  <p:sldLayoutId id="2147483673" r:id="rId5"/>
    <p:sldLayoutId id="2147483674" r:id="rId6"/>
    <p:sldLayoutId id="2147483675" r:id="rId7"/>
    <p:sldLayoutId id="2147483676" r:id="rId8"/>
    <p:sldLayoutId id="2147483677" r:id="rId9"/>
    <p:sldLayoutId id="2147483678" r:id="rId10"/>
    <p:sldLayoutId id="2147483679" r:id="rId11"/>
  </p:sldLayoutIdLst>
  <p:hf sldNum="0" hdr="0" ftr="0" dt="0"/>
  <p:txStyles>
    <p:titleStyle>
      <a:lvl1pPr marL="0" lvl="0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3585" lvl="1" indent="-286385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5235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2435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635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835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12192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12192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12192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12192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12192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835" lvl="6" indent="0" algn="l" defTabSz="12192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1035" lvl="7" indent="0" algn="l" defTabSz="12192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8235" lvl="8" indent="0" algn="l" defTabSz="12192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63.xml"/><Relationship Id="rId5" Type="http://schemas.openxmlformats.org/officeDocument/2006/relationships/image" Target="NULL" TargetMode="Externa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5.emf"/><Relationship Id="rId5" Type="http://schemas.openxmlformats.org/officeDocument/2006/relationships/oleObject" Target="../embeddings/Microsoft_Word_97_-_2003___1.doc"/><Relationship Id="rId4" Type="http://schemas.openxmlformats.org/officeDocument/2006/relationships/image" Target="NULL" TargetMode="Externa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__1.doc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8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__2.doc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9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__3.doc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10.emf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tags" Target="../tags/tag6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6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6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Word_97_-_2003___2.doc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16.emf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9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3" descr="单元知识概览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28600" y="574675"/>
            <a:ext cx="2763838" cy="625475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2" name="表格 1"/>
          <p:cNvGraphicFramePr>
            <a:graphicFrameLocks noGrp="1"/>
          </p:cNvGraphicFramePr>
          <p:nvPr>
            <p:custDataLst>
              <p:tags r:id="rId1"/>
            </p:custDataLst>
          </p:nvPr>
        </p:nvGraphicFramePr>
        <p:xfrm>
          <a:off x="407988" y="1295400"/>
          <a:ext cx="11449050" cy="4818358"/>
        </p:xfrm>
        <a:graphic>
          <a:graphicData uri="http://schemas.openxmlformats.org/drawingml/2006/table">
            <a:tbl>
              <a:tblPr/>
              <a:tblGrid>
                <a:gridCol w="5724525"/>
                <a:gridCol w="5724525"/>
              </a:tblGrid>
              <a:tr h="429238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610485" algn="l"/>
                        </a:tabLst>
                      </a:pPr>
                      <a:r>
                        <a:rPr lang="zh-CN" sz="1600" b="1" kern="100" dirty="0" smtClean="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循</a:t>
                      </a:r>
                      <a:r>
                        <a:rPr lang="zh-CN" sz="1600" b="1" kern="100" dirty="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框图</a:t>
                      </a:r>
                      <a:r>
                        <a:rPr lang="en-US" sz="1600" b="1" kern="100" dirty="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——</a:t>
                      </a:r>
                      <a:r>
                        <a:rPr lang="zh-CN" sz="1600" b="1" kern="100" dirty="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理清主要史实</a:t>
                      </a:r>
                      <a:endParaRPr lang="zh-CN" sz="1600" kern="100" dirty="0">
                        <a:effectLst/>
                        <a:latin typeface="微软雅黑" panose="020B0503020204020204" pitchFamily="34" charset="-122"/>
                        <a:cs typeface="微软雅黑" panose="020B0503020204020204" pitchFamily="34" charset="-122"/>
                      </a:endParaRPr>
                    </a:p>
                  </a:txBody>
                  <a:tcPr marL="8918" marR="891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610485" algn="l"/>
                        </a:tabLst>
                      </a:pPr>
                      <a:r>
                        <a:rPr lang="zh-CN" sz="1600" b="1" kern="10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理线索</a:t>
                      </a:r>
                      <a:r>
                        <a:rPr lang="en-US" sz="1600" b="1" kern="10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——</a:t>
                      </a:r>
                      <a:r>
                        <a:rPr lang="zh-CN" sz="1600" b="1" kern="10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归纳主要特征</a:t>
                      </a:r>
                      <a:endParaRPr lang="zh-CN" sz="1600" kern="100">
                        <a:effectLst/>
                        <a:latin typeface="微软雅黑" panose="020B0503020204020204" pitchFamily="34" charset="-122"/>
                        <a:cs typeface="微软雅黑" panose="020B0503020204020204" pitchFamily="34" charset="-122"/>
                      </a:endParaRPr>
                    </a:p>
                  </a:txBody>
                  <a:tcPr marL="8918" marR="891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25312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610485" algn="l"/>
                        </a:tabLst>
                      </a:pPr>
                      <a:r>
                        <a:rPr lang="zh-CN" sz="1600" b="1" kern="100" dirty="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一、西方人文精神的起源与</a:t>
                      </a:r>
                      <a:r>
                        <a:rPr lang="zh-CN" sz="1600" b="1" kern="100" dirty="0" smtClean="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文艺复兴</a:t>
                      </a:r>
                      <a:endParaRPr lang="en-US" altLang="zh-CN" sz="1600" b="1" kern="100" dirty="0" smtClean="0"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微软雅黑" panose="020B0503020204020204" pitchFamily="34" charset="-122"/>
                      </a:endParaRPr>
                    </a:p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610485" algn="l"/>
                        </a:tabLst>
                      </a:pPr>
                      <a:endParaRPr lang="en-US" altLang="zh-CN" sz="1600" b="1" kern="100" dirty="0" smtClean="0"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微软雅黑" panose="020B0503020204020204" pitchFamily="34" charset="-122"/>
                      </a:endParaRPr>
                    </a:p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610485" algn="l"/>
                        </a:tabLst>
                      </a:pPr>
                      <a:endParaRPr lang="en-US" altLang="zh-CN" sz="1600" b="1" kern="100" dirty="0" smtClean="0"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微软雅黑" panose="020B0503020204020204" pitchFamily="34" charset="-122"/>
                      </a:endParaRPr>
                    </a:p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610485" algn="l"/>
                        </a:tabLst>
                      </a:pPr>
                      <a:endParaRPr lang="en-US" altLang="zh-CN" sz="1600" b="1" kern="100" dirty="0" smtClean="0"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微软雅黑" panose="020B0503020204020204" pitchFamily="34" charset="-122"/>
                      </a:endParaRPr>
                    </a:p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610485" algn="l"/>
                        </a:tabLst>
                      </a:pPr>
                      <a:endParaRPr lang="en-US" altLang="zh-CN" sz="1600" b="1" kern="100" dirty="0" smtClean="0"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微软雅黑" panose="020B0503020204020204" pitchFamily="34" charset="-122"/>
                      </a:endParaRPr>
                    </a:p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610485" algn="l"/>
                        </a:tabLst>
                      </a:pPr>
                      <a:endParaRPr lang="en-US" altLang="zh-CN" sz="1600" b="1" kern="100" dirty="0" smtClean="0"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微软雅黑" panose="020B0503020204020204" pitchFamily="34" charset="-122"/>
                      </a:endParaRPr>
                    </a:p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610485" algn="l"/>
                        </a:tabLst>
                      </a:pPr>
                      <a:endParaRPr lang="en-US" altLang="zh-CN" sz="1600" b="1" kern="100" dirty="0" smtClean="0"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微软雅黑" panose="020B0503020204020204" pitchFamily="34" charset="-122"/>
                      </a:endParaRPr>
                    </a:p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610485" algn="l"/>
                        </a:tabLst>
                      </a:pPr>
                      <a:endParaRPr lang="en-US" altLang="zh-CN" sz="1600" b="1" kern="100" dirty="0" smtClean="0"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微软雅黑" panose="020B0503020204020204" pitchFamily="34" charset="-122"/>
                      </a:endParaRPr>
                    </a:p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610485" algn="l"/>
                        </a:tabLst>
                      </a:pPr>
                      <a:endParaRPr lang="en-US" altLang="zh-CN" sz="1600" b="1" kern="100" dirty="0" smtClean="0"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微软雅黑" panose="020B0503020204020204" pitchFamily="34" charset="-122"/>
                      </a:endParaRPr>
                    </a:p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610485" algn="l"/>
                        </a:tabLst>
                      </a:pPr>
                      <a:endParaRPr lang="en-US" altLang="zh-CN" sz="1600" b="1" kern="100" dirty="0" smtClean="0"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微软雅黑" panose="020B0503020204020204" pitchFamily="34" charset="-122"/>
                      </a:endParaRPr>
                    </a:p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610485" algn="l"/>
                        </a:tabLst>
                      </a:pPr>
                      <a:endParaRPr lang="zh-CN" sz="1600" kern="100" dirty="0">
                        <a:effectLst/>
                        <a:latin typeface="微软雅黑" panose="020B0503020204020204" pitchFamily="34" charset="-122"/>
                        <a:cs typeface="微软雅黑" panose="020B0503020204020204" pitchFamily="34" charset="-122"/>
                      </a:endParaRPr>
                    </a:p>
                  </a:txBody>
                  <a:tcPr marL="8918" marR="891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610485" algn="l"/>
                        </a:tabLst>
                      </a:pPr>
                      <a:r>
                        <a:rPr lang="zh-CN" sz="2400" b="1" kern="100" dirty="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线索</a:t>
                      </a:r>
                      <a:r>
                        <a:rPr lang="en-US" sz="2400" b="1" kern="100" dirty="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1</a:t>
                      </a:r>
                      <a:r>
                        <a:rPr lang="zh-CN" sz="2400" b="1" kern="100" dirty="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　人文主义的起源</a:t>
                      </a:r>
                      <a:endParaRPr lang="zh-CN" sz="2400" kern="100" dirty="0">
                        <a:effectLst/>
                        <a:latin typeface="微软雅黑" panose="020B0503020204020204" pitchFamily="34" charset="-122"/>
                        <a:cs typeface="微软雅黑" panose="020B0503020204020204" pitchFamily="34" charset="-122"/>
                      </a:endParaRPr>
                    </a:p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610485" algn="l"/>
                        </a:tabLst>
                      </a:pPr>
                      <a:r>
                        <a:rPr lang="zh-CN" sz="2400" b="1" kern="100" dirty="0">
                          <a:effectLst/>
                          <a:latin typeface="微软雅黑" panose="020B0503020204020204" pitchFamily="34" charset="-122"/>
                          <a:cs typeface="微软雅黑" panose="020B0503020204020204" pitchFamily="34" charset="-122"/>
                        </a:rPr>
                        <a:t>　　智者学</a:t>
                      </a:r>
                      <a:r>
                        <a:rPr lang="zh-CN" sz="2400" b="1" kern="100" dirty="0">
                          <a:solidFill>
                            <a:schemeClr val="tx1"/>
                          </a:solidFill>
                          <a:effectLst/>
                          <a:latin typeface="微软雅黑" panose="020B0503020204020204" pitchFamily="34" charset="-122"/>
                          <a:cs typeface="微软雅黑" panose="020B0503020204020204" pitchFamily="34" charset="-122"/>
                        </a:rPr>
                        <a:t>派提倡人性，反对迷信和盲从，强调人的价值和人的决定作用，构成了西方人文精神的基本内涵</a:t>
                      </a:r>
                      <a:r>
                        <a:rPr lang="zh-CN" sz="2400" b="1" kern="100" dirty="0">
                          <a:effectLst/>
                          <a:latin typeface="微软雅黑" panose="020B0503020204020204" pitchFamily="34" charset="-122"/>
                          <a:cs typeface="微软雅黑" panose="020B0503020204020204" pitchFamily="34" charset="-122"/>
                        </a:rPr>
                        <a:t>。自然哲学标志着古代西方人的精神觉醒，</a:t>
                      </a:r>
                      <a:r>
                        <a:rPr lang="zh-CN" sz="2400" b="1" kern="100" dirty="0">
                          <a:solidFill>
                            <a:srgbClr val="FF0000"/>
                          </a:solidFill>
                          <a:effectLst/>
                          <a:latin typeface="微软雅黑" panose="020B0503020204020204" pitchFamily="34" charset="-122"/>
                          <a:cs typeface="微软雅黑" panose="020B0503020204020204" pitchFamily="34" charset="-122"/>
                        </a:rPr>
                        <a:t>智者学派将哲学引入社会领域，苏格拉底使哲学真正成为一门研究</a:t>
                      </a:r>
                      <a:r>
                        <a:rPr lang="en-US" sz="2400" b="1" kern="100" dirty="0">
                          <a:solidFill>
                            <a:srgbClr val="FF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“</a:t>
                      </a:r>
                      <a:r>
                        <a:rPr lang="zh-CN" sz="2400" b="1" kern="100" dirty="0">
                          <a:solidFill>
                            <a:srgbClr val="FF0000"/>
                          </a:solidFill>
                          <a:effectLst/>
                          <a:latin typeface="微软雅黑" panose="020B0503020204020204" pitchFamily="34" charset="-122"/>
                          <a:cs typeface="微软雅黑" panose="020B0503020204020204" pitchFamily="34" charset="-122"/>
                        </a:rPr>
                        <a:t>人</a:t>
                      </a:r>
                      <a:r>
                        <a:rPr lang="en-US" sz="2400" b="1" kern="100" dirty="0">
                          <a:solidFill>
                            <a:srgbClr val="FF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”</a:t>
                      </a:r>
                      <a:r>
                        <a:rPr lang="zh-CN" sz="2400" b="1" kern="100" dirty="0">
                          <a:solidFill>
                            <a:srgbClr val="FF0000"/>
                          </a:solidFill>
                          <a:effectLst/>
                          <a:latin typeface="微软雅黑" panose="020B0503020204020204" pitchFamily="34" charset="-122"/>
                          <a:cs typeface="微软雅黑" panose="020B0503020204020204" pitchFamily="34" charset="-122"/>
                        </a:rPr>
                        <a:t>的学问</a:t>
                      </a:r>
                      <a:r>
                        <a:rPr lang="zh-CN" sz="2400" b="1" kern="100" dirty="0">
                          <a:effectLst/>
                          <a:latin typeface="微软雅黑" panose="020B0503020204020204" pitchFamily="34" charset="-122"/>
                          <a:cs typeface="微软雅黑" panose="020B0503020204020204" pitchFamily="34" charset="-122"/>
                        </a:rPr>
                        <a:t>。</a:t>
                      </a:r>
                      <a:endParaRPr lang="zh-CN" sz="2400" kern="100" dirty="0">
                        <a:effectLst/>
                        <a:latin typeface="微软雅黑" panose="020B0503020204020204" pitchFamily="34" charset="-122"/>
                        <a:cs typeface="微软雅黑" panose="020B0503020204020204" pitchFamily="34" charset="-122"/>
                      </a:endParaRPr>
                    </a:p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610485" algn="l"/>
                        </a:tabLst>
                      </a:pPr>
                      <a:endParaRPr lang="zh-CN" sz="2400" kern="100" dirty="0">
                        <a:effectLst/>
                        <a:latin typeface="微软雅黑" panose="020B0503020204020204" pitchFamily="34" charset="-122"/>
                        <a:cs typeface="微软雅黑" panose="020B0503020204020204" pitchFamily="34" charset="-122"/>
                      </a:endParaRPr>
                    </a:p>
                  </a:txBody>
                  <a:tcPr marL="8918" marR="891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9230" name="Picture 4" descr="D:\吴敏\2020\课件\2021版 创新设计 高考总复习 历史 人教（专题版）（新高考）\配套PPT课件\LM97.tif"/>
          <p:cNvPicPr>
            <a:picLocks noChangeAspect="1"/>
          </p:cNvPicPr>
          <p:nvPr/>
        </p:nvPicPr>
        <p:blipFill>
          <a:blip r:embed="rId4" r:link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292224" y="2311400"/>
            <a:ext cx="4443731" cy="3783736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F20SG31LTYBYLS1.eps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2915" y="563245"/>
            <a:ext cx="11471275" cy="60356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矩形 1"/>
          <p:cNvSpPr/>
          <p:nvPr/>
        </p:nvSpPr>
        <p:spPr>
          <a:xfrm>
            <a:off x="252730" y="2190750"/>
            <a:ext cx="7451725" cy="129921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微软雅黑" panose="020B0503020204020204" pitchFamily="34" charset="-122"/>
            </a:endParaRPr>
          </a:p>
        </p:txBody>
      </p:sp>
    </p:spTree>
  </p:cSld>
  <p:clrMapOvr>
    <a:masterClrMapping/>
  </p:clrMapOvr>
  <p:transition>
    <p:wheel spokes="2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527" name="Text Box 247"/>
          <p:cNvSpPr txBox="1"/>
          <p:nvPr/>
        </p:nvSpPr>
        <p:spPr>
          <a:xfrm>
            <a:off x="90805" y="318770"/>
            <a:ext cx="11878945" cy="715200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ctr" defTabSz="685800" eaLnBrk="1" hangingPunct="1">
              <a:spcBef>
                <a:spcPct val="0"/>
              </a:spcBef>
              <a:buFontTx/>
              <a:buNone/>
            </a:pPr>
            <a:r>
              <a:rPr lang="zh-CN" sz="28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单元线索【</a:t>
            </a:r>
            <a:r>
              <a:rPr lang="zh-CN" altLang="zh-CN" sz="2800" b="1" kern="2200" noProof="0" dirty="0">
                <a:ln>
                  <a:noFill/>
                </a:ln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西方人文主义思想的发展历程</a:t>
            </a:r>
            <a:r>
              <a:rPr lang="zh-CN" altLang="en-US" sz="28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】</a:t>
            </a:r>
            <a:r>
              <a:rPr lang="en-US" altLang="zh-CN" sz="28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：</a:t>
            </a:r>
          </a:p>
          <a:p>
            <a:pPr marL="0" lvl="0" indent="0" defTabSz="685800" eaLnBrk="1" hangingPunct="1">
              <a:lnSpc>
                <a:spcPct val="140000"/>
              </a:lnSpc>
              <a:spcBef>
                <a:spcPct val="0"/>
              </a:spcBef>
              <a:buFontTx/>
              <a:buNone/>
            </a:pPr>
            <a:r>
              <a:rPr lang="en-US" altLang="zh-CN" sz="28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①</a:t>
            </a:r>
            <a:r>
              <a:rPr lang="zh-CN" altLang="en-US" sz="28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起源</a:t>
            </a:r>
            <a:r>
              <a:rPr lang="en-US" altLang="zh-CN" sz="28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：</a:t>
            </a:r>
            <a:r>
              <a:rPr lang="zh-CN" altLang="en-US" sz="28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古希腊先哲肯定了人的价值</a:t>
            </a:r>
            <a:r>
              <a:rPr lang="en-US" altLang="zh-CN" sz="28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，</a:t>
            </a:r>
            <a:r>
              <a:rPr lang="zh-CN" altLang="en-US" sz="28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关注人类的精神世界</a:t>
            </a:r>
            <a:r>
              <a:rPr lang="en-US" altLang="zh-CN" sz="28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，</a:t>
            </a:r>
            <a:r>
              <a:rPr lang="zh-CN" altLang="en-US" sz="28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是近代西方人文主义思想的源头。</a:t>
            </a:r>
          </a:p>
          <a:p>
            <a:pPr marL="0" lvl="0" indent="0" defTabSz="685800" eaLnBrk="1" hangingPunct="1">
              <a:lnSpc>
                <a:spcPct val="140000"/>
              </a:lnSpc>
              <a:spcBef>
                <a:spcPct val="0"/>
              </a:spcBef>
              <a:buFontTx/>
              <a:buNone/>
            </a:pPr>
            <a:r>
              <a:rPr lang="zh-CN" altLang="en-US" sz="28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②湮灭</a:t>
            </a:r>
            <a:r>
              <a:rPr lang="en-US" altLang="zh-CN" sz="28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：</a:t>
            </a:r>
            <a:r>
              <a:rPr lang="zh-CN" altLang="en-US" sz="28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中世纪基督教垄断社会各领域</a:t>
            </a:r>
            <a:r>
              <a:rPr lang="en-US" altLang="zh-CN" sz="28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，</a:t>
            </a:r>
            <a:r>
              <a:rPr lang="zh-CN" altLang="en-US" sz="28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一切以神为中心</a:t>
            </a:r>
            <a:r>
              <a:rPr lang="en-US" altLang="zh-CN" sz="28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，</a:t>
            </a:r>
            <a:r>
              <a:rPr lang="zh-CN" altLang="en-US" sz="28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人文精神湮灭。</a:t>
            </a:r>
          </a:p>
          <a:p>
            <a:pPr marL="0" lvl="0" indent="0" defTabSz="685800" eaLnBrk="1" hangingPunct="1">
              <a:lnSpc>
                <a:spcPct val="140000"/>
              </a:lnSpc>
              <a:spcBef>
                <a:spcPct val="0"/>
              </a:spcBef>
              <a:buFontTx/>
              <a:buNone/>
            </a:pPr>
            <a:r>
              <a:rPr lang="zh-CN" altLang="en-US" sz="28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③复兴</a:t>
            </a:r>
            <a:r>
              <a:rPr lang="en-US" altLang="zh-CN" sz="28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：14</a:t>
            </a:r>
            <a:r>
              <a:rPr lang="zh-CN" altLang="en-US" sz="28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世纪</a:t>
            </a:r>
            <a:r>
              <a:rPr lang="en-US" altLang="zh-CN" sz="28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，</a:t>
            </a:r>
            <a:r>
              <a:rPr lang="zh-CN" altLang="en-US" sz="28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随着</a:t>
            </a:r>
            <a:r>
              <a:rPr lang="zh-CN" altLang="en-US" sz="28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欧洲资本主义萌芽的发展</a:t>
            </a:r>
            <a:r>
              <a:rPr lang="en-US" altLang="zh-CN" sz="28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，</a:t>
            </a:r>
            <a:r>
              <a:rPr lang="zh-CN" altLang="en-US" sz="28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新兴资产阶级强调人性</a:t>
            </a:r>
            <a:r>
              <a:rPr lang="en-US" altLang="zh-CN" sz="28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，</a:t>
            </a:r>
            <a:r>
              <a:rPr lang="zh-CN" altLang="en-US" sz="28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反对神性</a:t>
            </a:r>
            <a:r>
              <a:rPr lang="en-US" altLang="zh-CN" sz="28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，</a:t>
            </a:r>
            <a:r>
              <a:rPr lang="zh-CN" altLang="en-US" sz="28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在文学和艺术领域展开反封建斗争。</a:t>
            </a:r>
          </a:p>
          <a:p>
            <a:pPr marL="0" lvl="0" indent="0" defTabSz="685800" eaLnBrk="1" hangingPunct="1">
              <a:lnSpc>
                <a:spcPct val="140000"/>
              </a:lnSpc>
              <a:spcBef>
                <a:spcPct val="0"/>
              </a:spcBef>
              <a:buFontTx/>
              <a:buNone/>
            </a:pPr>
            <a:r>
              <a:rPr lang="zh-CN" altLang="en-US" sz="28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④发展</a:t>
            </a:r>
            <a:r>
              <a:rPr lang="en-US" altLang="zh-CN" sz="28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：16</a:t>
            </a:r>
            <a:r>
              <a:rPr lang="zh-CN" altLang="en-US" sz="28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世纪欧洲宗教改革打破对罗马天主教会的迷信</a:t>
            </a:r>
            <a:r>
              <a:rPr lang="en-US" altLang="zh-CN" sz="28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，</a:t>
            </a:r>
            <a:r>
              <a:rPr lang="zh-CN" altLang="en-US" sz="28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进一步发展了人文主义思想。</a:t>
            </a:r>
          </a:p>
          <a:p>
            <a:pPr marL="0" lvl="0" indent="0" defTabSz="685800" eaLnBrk="1" hangingPunct="1">
              <a:lnSpc>
                <a:spcPct val="140000"/>
              </a:lnSpc>
              <a:spcBef>
                <a:spcPct val="0"/>
              </a:spcBef>
              <a:buFontTx/>
              <a:buNone/>
            </a:pPr>
            <a:r>
              <a:rPr lang="en-US" altLang="zh-CN" sz="28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⑤</a:t>
            </a:r>
            <a:r>
              <a:rPr lang="zh-CN" altLang="en-US" sz="28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顶峰</a:t>
            </a:r>
            <a:r>
              <a:rPr lang="en-US" altLang="zh-CN" sz="28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：17-18</a:t>
            </a:r>
            <a:r>
              <a:rPr lang="zh-CN" altLang="en-US" sz="28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世纪</a:t>
            </a:r>
            <a:r>
              <a:rPr lang="en-US" altLang="zh-CN" sz="28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，</a:t>
            </a:r>
            <a:r>
              <a:rPr lang="zh-CN" altLang="en-US" sz="28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随着</a:t>
            </a:r>
            <a:r>
              <a:rPr lang="zh-CN" altLang="en-US" sz="28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资本主义的进一步发展</a:t>
            </a:r>
            <a:r>
              <a:rPr lang="en-US" altLang="zh-CN" sz="28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，</a:t>
            </a:r>
            <a:r>
              <a:rPr lang="zh-CN" altLang="en-US" sz="28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启蒙思想家将斗争的矛头对准天主教会和封建君主</a:t>
            </a:r>
            <a:r>
              <a:rPr lang="en-US" altLang="zh-CN" sz="28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，</a:t>
            </a:r>
            <a:r>
              <a:rPr lang="zh-CN" altLang="en-US" sz="28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宣扬理性、自由、平等、人权等主张</a:t>
            </a:r>
            <a:r>
              <a:rPr lang="en-US" altLang="zh-CN" sz="28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，</a:t>
            </a:r>
            <a:r>
              <a:rPr lang="zh-CN" altLang="en-US" sz="28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为未来的资本主义社会规划了蓝图</a:t>
            </a:r>
            <a:r>
              <a:rPr lang="en-US" altLang="zh-CN" sz="28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，</a:t>
            </a:r>
            <a:r>
              <a:rPr lang="zh-CN" altLang="en-US" sz="28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推动人文精神发展到顶峰。</a:t>
            </a:r>
            <a:endParaRPr lang="zh-CN" altLang="en-US" sz="2800" b="1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marL="0" lvl="0" indent="0" defTabSz="685800" eaLnBrk="1" hangingPunct="1">
              <a:lnSpc>
                <a:spcPct val="140000"/>
              </a:lnSpc>
              <a:spcBef>
                <a:spcPct val="0"/>
              </a:spcBef>
              <a:buFontTx/>
              <a:buNone/>
            </a:pPr>
            <a:endParaRPr lang="zh-CN" altLang="en-US" sz="2800" b="1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</p:spTree>
  </p:cSld>
  <p:clrMapOvr>
    <a:masterClrMapping/>
  </p:clrMapOvr>
  <p:transition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55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55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255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255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255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255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255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255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255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255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255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255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1"/>
          <p:cNvSpPr>
            <a:spLocks noChangeArrowheads="1"/>
          </p:cNvSpPr>
          <p:nvPr/>
        </p:nvSpPr>
        <p:spPr bwMode="auto">
          <a:xfrm>
            <a:off x="1236663" y="1282700"/>
            <a:ext cx="9626600" cy="8299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50000"/>
              </a:lnSpc>
              <a:spcBef>
                <a:spcPts val="1700"/>
              </a:spcBef>
              <a:spcAft>
                <a:spcPts val="1650"/>
              </a:spcAft>
              <a:buClrTx/>
              <a:buSzTx/>
              <a:buFontTx/>
              <a:buNone/>
              <a:tabLst>
                <a:tab pos="2610485" algn="l"/>
              </a:tabLst>
              <a:defRPr/>
            </a:pPr>
            <a:r>
              <a:rPr kumimoji="0" lang="zh-CN" altLang="zh-CN" sz="3200" b="1" i="0" u="none" strike="noStrike" kern="2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第</a:t>
            </a:r>
            <a:r>
              <a:rPr kumimoji="0" lang="en-US" altLang="zh-CN" sz="3200" b="1" i="0" u="none" strike="noStrike" kern="2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66</a:t>
            </a:r>
            <a:r>
              <a:rPr kumimoji="0" lang="zh-CN" altLang="zh-CN" sz="3200" b="1" i="0" u="none" strike="noStrike" kern="2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讲　西方人文主义思想的起源</a:t>
            </a:r>
          </a:p>
        </p:txBody>
      </p:sp>
      <p:sp>
        <p:nvSpPr>
          <p:cNvPr id="5" name="矩形 4"/>
          <p:cNvSpPr/>
          <p:nvPr/>
        </p:nvSpPr>
        <p:spPr>
          <a:xfrm>
            <a:off x="790575" y="2824163"/>
            <a:ext cx="10072688" cy="1198880"/>
          </a:xfrm>
          <a:prstGeom prst="rect">
            <a:avLst/>
          </a:prstGeom>
        </p:spPr>
        <p:txBody>
          <a:bodyPr>
            <a:spAutoFit/>
          </a:bodyPr>
          <a:lstStyle/>
          <a:p>
            <a:pPr marL="252095" marR="0" lvl="0" indent="-457200" algn="just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610485" algn="l"/>
              </a:tabLst>
              <a:defRPr/>
            </a:pPr>
            <a:r>
              <a:rPr kumimoji="0" lang="en-US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   </a:t>
            </a:r>
            <a:r>
              <a:rPr kumimoji="0" lang="zh-CN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了解古代希腊智者学派和苏格拉底等人对人的价值的阐述，理解人文精神的内涵。</a:t>
            </a:r>
            <a:endParaRPr kumimoji="0" lang="zh-CN" altLang="zh-CN" sz="1050" b="0" i="0" u="none" strike="noStrike" kern="1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pic>
        <p:nvPicPr>
          <p:cNvPr id="11268" name="Picture 5" descr="备考导航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34963" y="2273300"/>
            <a:ext cx="1927225" cy="601663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矩形 1"/>
          <p:cNvSpPr>
            <a:spLocks noChangeArrowheads="1"/>
          </p:cNvSpPr>
          <p:nvPr/>
        </p:nvSpPr>
        <p:spPr bwMode="auto">
          <a:xfrm>
            <a:off x="294005" y="2424430"/>
            <a:ext cx="11344275" cy="34150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61214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610485" algn="l"/>
              </a:tabLst>
              <a:defRPr/>
            </a:pPr>
            <a:r>
              <a:rPr kumimoji="0" lang="zh-CN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史论</a:t>
            </a:r>
            <a:r>
              <a:rPr kumimoji="0" lang="en-US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1</a:t>
            </a:r>
            <a:r>
              <a:rPr kumimoji="0" lang="zh-CN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　从</a:t>
            </a:r>
            <a:r>
              <a:rPr kumimoji="0" lang="en-US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“</a:t>
            </a:r>
            <a:r>
              <a:rPr kumimoji="0" lang="zh-CN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唯物史观</a:t>
            </a:r>
            <a:r>
              <a:rPr kumimoji="0" lang="en-US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”</a:t>
            </a:r>
            <a:r>
              <a:rPr kumimoji="0" lang="zh-CN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角度分析古希腊人文精神兴起的背景</a:t>
            </a:r>
            <a:endParaRPr kumimoji="0" lang="zh-CN" altLang="zh-CN" sz="1050" b="0" i="0" u="none" strike="noStrike" kern="1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marL="0" marR="0" lvl="0" indent="61214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610485" algn="l"/>
              </a:tabLst>
              <a:defRPr/>
            </a:pPr>
            <a:r>
              <a:rPr kumimoji="0" lang="en-US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(1)</a:t>
            </a:r>
            <a:r>
              <a:rPr kumimoji="0" lang="zh-CN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经济：希腊工商业得到发展，海外贸易频繁，奴隶制经济繁荣。</a:t>
            </a:r>
            <a:endParaRPr kumimoji="0" lang="zh-CN" altLang="zh-CN" sz="1050" b="0" i="0" u="none" strike="noStrike" kern="1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marL="0" marR="0" lvl="0" indent="61214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610485" algn="l"/>
              </a:tabLst>
              <a:defRPr/>
            </a:pPr>
            <a:r>
              <a:rPr kumimoji="0" lang="en-US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(2)</a:t>
            </a:r>
            <a:r>
              <a:rPr kumimoji="0" lang="zh-CN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政治：奴隶制民主政治发展到顶峰，雅典成为希腊政治和文化中心。</a:t>
            </a:r>
            <a:endParaRPr kumimoji="0" lang="zh-CN" altLang="zh-CN" sz="1050" b="0" i="0" u="none" strike="noStrike" kern="1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marL="0" marR="0" lvl="0" indent="61214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610485" algn="l"/>
              </a:tabLst>
              <a:defRPr/>
            </a:pPr>
            <a:r>
              <a:rPr kumimoji="0" lang="en-US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(3)</a:t>
            </a:r>
            <a:r>
              <a:rPr kumimoji="0" lang="zh-CN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思想 </a:t>
            </a:r>
            <a:r>
              <a:rPr kumimoji="0" lang="en-US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/ </a:t>
            </a:r>
            <a:r>
              <a:rPr kumimoji="0" lang="zh-CN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个人：公元前</a:t>
            </a:r>
            <a:r>
              <a:rPr kumimoji="0" lang="en-US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7—</a:t>
            </a:r>
            <a:r>
              <a:rPr kumimoji="0" lang="zh-CN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前</a:t>
            </a:r>
            <a:r>
              <a:rPr kumimoji="0" lang="en-US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5</a:t>
            </a:r>
            <a:r>
              <a:rPr kumimoji="0" lang="zh-CN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世纪中期，古希腊出现了一批自然哲学家。到公元前</a:t>
            </a:r>
            <a:r>
              <a:rPr kumimoji="0" lang="en-US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5</a:t>
            </a:r>
            <a:r>
              <a:rPr kumimoji="0" lang="zh-CN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世纪中叶，古希腊先哲们由关注物质世界转向关注人类自身，特别强调人的价值。</a:t>
            </a:r>
            <a:endParaRPr kumimoji="0" lang="zh-CN" altLang="zh-CN" sz="1050" b="0" i="0" u="none" strike="noStrike" kern="1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pic>
        <p:nvPicPr>
          <p:cNvPr id="32771" name="Picture 4" descr="E:\陈丽\2020\课件\一轮\2021版 创新设计 高考总复习 历史 人民版全国（老高考）\教师word文档\史论史识.TIF"/>
          <p:cNvPicPr>
            <a:picLocks noChangeAspect="1"/>
          </p:cNvPicPr>
          <p:nvPr/>
        </p:nvPicPr>
        <p:blipFill>
          <a:blip r:embed="rId3" r:link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93688" y="773113"/>
            <a:ext cx="5921375" cy="427037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32772" name="对象 1"/>
          <p:cNvGraphicFramePr>
            <a:graphicFrameLocks noChangeAspect="1"/>
          </p:cNvGraphicFramePr>
          <p:nvPr/>
        </p:nvGraphicFramePr>
        <p:xfrm>
          <a:off x="423863" y="1392238"/>
          <a:ext cx="10671175" cy="1146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2" r:id="rId5" imgW="10966450" imgH="1192530" progId="Word.Document.8">
                  <p:embed/>
                </p:oleObj>
              </mc:Choice>
              <mc:Fallback>
                <p:oleObj r:id="rId5" imgW="10966450" imgH="1192530" progId="Word.Document.8">
                  <p:embed/>
                  <p:pic>
                    <p:nvPicPr>
                      <p:cNvPr id="0" name="图片 3077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23863" y="1392238"/>
                        <a:ext cx="10671175" cy="11461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52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52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52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52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529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529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1"/>
          <p:cNvSpPr>
            <a:spLocks noChangeArrowheads="1"/>
          </p:cNvSpPr>
          <p:nvPr/>
        </p:nvSpPr>
        <p:spPr bwMode="auto">
          <a:xfrm>
            <a:off x="257175" y="1689100"/>
            <a:ext cx="11647488" cy="39693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252095" marR="0" lvl="0" indent="-457200" algn="ctr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610485" algn="l"/>
              </a:tabLst>
              <a:defRPr/>
            </a:pPr>
            <a:r>
              <a:rPr kumimoji="0" lang="en-US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[</a:t>
            </a:r>
            <a:r>
              <a:rPr kumimoji="0" lang="zh-CN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主干知识</a:t>
            </a:r>
            <a:r>
              <a:rPr kumimoji="0" lang="en-US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]</a:t>
            </a:r>
            <a:endParaRPr kumimoji="0" lang="zh-CN" altLang="zh-CN" sz="1050" b="0" i="0" u="none" strike="noStrike" kern="1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marL="252095" marR="0" lvl="0" indent="-457200" algn="just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610485" algn="l"/>
              </a:tabLst>
              <a:defRPr/>
            </a:pPr>
            <a:r>
              <a:rPr kumimoji="0" lang="zh-CN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知识点一　西方人文精神的起源</a:t>
            </a:r>
            <a:endParaRPr kumimoji="0" lang="zh-CN" altLang="zh-CN" sz="1050" b="0" i="0" u="none" strike="noStrike" kern="1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marL="252095" marR="0" lvl="0" indent="-457200" algn="just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610485" algn="l"/>
              </a:tabLst>
              <a:defRPr/>
            </a:pPr>
            <a:r>
              <a:rPr kumimoji="0" lang="en-US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(</a:t>
            </a:r>
            <a:r>
              <a:rPr kumimoji="0" lang="zh-CN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一</a:t>
            </a:r>
            <a:r>
              <a:rPr kumimoji="0" lang="en-US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)</a:t>
            </a:r>
            <a:r>
              <a:rPr kumimoji="0" lang="zh-CN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智者学派</a:t>
            </a:r>
            <a:endParaRPr kumimoji="0" lang="zh-CN" altLang="zh-CN" sz="1050" b="0" i="0" u="none" strike="noStrike" kern="1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marL="252095" marR="0" lvl="0" indent="-457200" algn="just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610485" algn="l"/>
              </a:tabLst>
              <a:defRPr/>
            </a:pPr>
            <a:r>
              <a:rPr kumimoji="0" lang="en-US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1.</a:t>
            </a:r>
            <a:r>
              <a:rPr kumimoji="0" lang="zh-CN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背景</a:t>
            </a:r>
            <a:endParaRPr kumimoji="0" lang="zh-CN" altLang="zh-CN" sz="1050" b="0" i="0" u="none" strike="noStrike" kern="1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marL="252095" marR="0" lvl="0" indent="-457200" algn="just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610485" algn="l"/>
              </a:tabLst>
              <a:defRPr/>
            </a:pPr>
            <a:r>
              <a:rPr kumimoji="0" lang="en-US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	(1)</a:t>
            </a:r>
            <a:r>
              <a:rPr kumimoji="0" lang="zh-CN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政治：公元前</a:t>
            </a:r>
            <a:r>
              <a:rPr kumimoji="0" lang="en-US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5</a:t>
            </a:r>
            <a:r>
              <a:rPr kumimoji="0" lang="zh-CN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世纪，雅典等城邦的奴隶制</a:t>
            </a:r>
            <a:r>
              <a:rPr kumimoji="0" lang="en-US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___________</a:t>
            </a:r>
            <a:r>
              <a:rPr kumimoji="0" lang="zh-CN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发展到顶峰。</a:t>
            </a:r>
            <a:endParaRPr kumimoji="0" lang="zh-CN" altLang="zh-CN" sz="1050" b="0" i="0" u="none" strike="noStrike" kern="1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marL="252095" marR="0" lvl="0" indent="-457200" algn="just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610485" algn="l"/>
              </a:tabLst>
              <a:defRPr/>
            </a:pPr>
            <a:r>
              <a:rPr kumimoji="0" lang="en-US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	(2)</a:t>
            </a:r>
            <a:r>
              <a:rPr kumimoji="0" lang="zh-CN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经济：古希腊奴隶制经济的繁荣。</a:t>
            </a:r>
            <a:endParaRPr kumimoji="0" lang="zh-CN" altLang="zh-CN" sz="1050" b="0" i="0" u="none" strike="noStrike" kern="1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marL="252095" marR="0" lvl="0" indent="-457200" algn="just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610485" algn="l"/>
              </a:tabLst>
              <a:defRPr/>
            </a:pPr>
            <a:r>
              <a:rPr kumimoji="0" lang="en-US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	(3)</a:t>
            </a:r>
            <a:r>
              <a:rPr kumimoji="0" lang="zh-CN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主观条件：</a:t>
            </a:r>
            <a:r>
              <a:rPr kumimoji="0" lang="en-US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 _____</a:t>
            </a:r>
            <a:r>
              <a:rPr kumimoji="0" lang="zh-CN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在社会生活中的地位日益突出。</a:t>
            </a:r>
            <a:endParaRPr kumimoji="0" lang="zh-CN" altLang="zh-CN" sz="1050" b="0" i="0" u="none" strike="noStrike" kern="1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pic>
        <p:nvPicPr>
          <p:cNvPr id="12291" name="Picture 6" descr="学什么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52413" y="641350"/>
            <a:ext cx="11403012" cy="13001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" name="矩形 4"/>
          <p:cNvSpPr/>
          <p:nvPr/>
        </p:nvSpPr>
        <p:spPr>
          <a:xfrm>
            <a:off x="6777038" y="3978275"/>
            <a:ext cx="1420812" cy="46196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en-US" sz="24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民主政治</a:t>
            </a:r>
          </a:p>
        </p:txBody>
      </p:sp>
      <p:sp>
        <p:nvSpPr>
          <p:cNvPr id="7" name="矩形 6"/>
          <p:cNvSpPr/>
          <p:nvPr/>
        </p:nvSpPr>
        <p:spPr>
          <a:xfrm>
            <a:off x="2673350" y="5086350"/>
            <a:ext cx="493713" cy="46196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en-US" sz="24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人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1"/>
          <p:cNvSpPr>
            <a:spLocks noChangeArrowheads="1"/>
          </p:cNvSpPr>
          <p:nvPr/>
        </p:nvSpPr>
        <p:spPr bwMode="auto">
          <a:xfrm>
            <a:off x="512763" y="1258888"/>
            <a:ext cx="11052175" cy="39693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252095" marR="0" lvl="0" indent="-457200" algn="just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610485" algn="l"/>
              </a:tabLst>
              <a:defRPr/>
            </a:pPr>
            <a:r>
              <a:rPr kumimoji="0" lang="en-US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2.</a:t>
            </a:r>
            <a:r>
              <a:rPr kumimoji="0" lang="zh-CN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概况</a:t>
            </a:r>
            <a:endParaRPr kumimoji="0" lang="zh-CN" altLang="zh-CN" sz="1050" b="0" i="0" u="none" strike="noStrike" kern="1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marL="252095" marR="0" lvl="0" indent="-457200" algn="just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610485" algn="l"/>
              </a:tabLst>
              <a:defRPr/>
            </a:pPr>
            <a:r>
              <a:rPr kumimoji="0" lang="en-US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	(1)</a:t>
            </a:r>
            <a:r>
              <a:rPr kumimoji="0" lang="zh-CN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探究主题：人类和人类社会。</a:t>
            </a:r>
            <a:endParaRPr kumimoji="0" lang="zh-CN" altLang="zh-CN" sz="1050" b="0" i="0" u="none" strike="noStrike" kern="1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marL="252095" marR="0" lvl="0" indent="-457200" algn="just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610485" algn="l"/>
              </a:tabLst>
              <a:defRPr/>
            </a:pPr>
            <a:r>
              <a:rPr kumimoji="0" lang="en-US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	(2)</a:t>
            </a:r>
            <a:r>
              <a:rPr kumimoji="0" lang="zh-CN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代表人物：</a:t>
            </a:r>
            <a:r>
              <a:rPr kumimoji="0" lang="en-US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___________________</a:t>
            </a:r>
            <a:r>
              <a:rPr kumimoji="0" lang="zh-CN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。</a:t>
            </a:r>
            <a:endParaRPr kumimoji="0" lang="zh-CN" altLang="zh-CN" sz="1050" b="0" i="0" u="none" strike="noStrike" kern="1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marL="252095" marR="0" lvl="0" indent="-457200" algn="just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610485" algn="l"/>
              </a:tabLst>
              <a:defRPr/>
            </a:pPr>
            <a:r>
              <a:rPr kumimoji="0" lang="en-US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3.</a:t>
            </a:r>
            <a:r>
              <a:rPr kumimoji="0" lang="zh-CN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主张</a:t>
            </a:r>
            <a:endParaRPr kumimoji="0" lang="zh-CN" altLang="zh-CN" sz="1050" b="0" i="0" u="none" strike="noStrike" kern="1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marL="252095" marR="0" lvl="0" indent="-457200" algn="just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610485" algn="l"/>
              </a:tabLst>
              <a:defRPr/>
            </a:pPr>
            <a:r>
              <a:rPr kumimoji="0" lang="en-US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	(1)</a:t>
            </a:r>
            <a:r>
              <a:rPr kumimoji="0" lang="zh-CN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提出</a:t>
            </a:r>
            <a:r>
              <a:rPr kumimoji="0" lang="en-US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“___________________”</a:t>
            </a:r>
            <a:r>
              <a:rPr kumimoji="0" lang="zh-CN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。</a:t>
            </a:r>
            <a:endParaRPr kumimoji="0" lang="zh-CN" altLang="zh-CN" sz="1050" b="0" i="0" u="none" strike="noStrike" kern="1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marL="252095" marR="0" lvl="0" indent="-457200" algn="just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610485" algn="l"/>
              </a:tabLst>
              <a:defRPr/>
            </a:pPr>
            <a:r>
              <a:rPr kumimoji="0" lang="en-US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	(2)</a:t>
            </a:r>
            <a:r>
              <a:rPr kumimoji="0" lang="zh-CN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反对迷信，强调</a:t>
            </a:r>
            <a:r>
              <a:rPr kumimoji="0" lang="en-US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_____________</a:t>
            </a:r>
            <a:r>
              <a:rPr kumimoji="0" lang="zh-CN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。</a:t>
            </a:r>
            <a:endParaRPr kumimoji="0" lang="zh-CN" altLang="zh-CN" sz="1050" b="0" i="0" u="none" strike="noStrike" kern="1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marL="252095" marR="0" lvl="0" indent="-457200" algn="just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610485" algn="l"/>
              </a:tabLst>
              <a:defRPr/>
            </a:pPr>
            <a:r>
              <a:rPr kumimoji="0" lang="en-US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	(3)</a:t>
            </a:r>
            <a:r>
              <a:rPr kumimoji="0" lang="zh-CN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主张人人有自己的判断标准，不应强求一律。</a:t>
            </a:r>
            <a:endParaRPr kumimoji="0" lang="zh-CN" altLang="zh-CN" sz="1050" b="0" i="0" u="none" strike="noStrike" kern="1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3081338" y="2417763"/>
            <a:ext cx="1731962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en-US" sz="24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普罗泰格拉</a:t>
            </a:r>
          </a:p>
        </p:txBody>
      </p:sp>
      <p:sp>
        <p:nvSpPr>
          <p:cNvPr id="5" name="矩形 4"/>
          <p:cNvSpPr/>
          <p:nvPr/>
        </p:nvSpPr>
        <p:spPr>
          <a:xfrm>
            <a:off x="2217738" y="3517900"/>
            <a:ext cx="2349500" cy="46196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en-US" sz="24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人是万物的尺度</a:t>
            </a:r>
          </a:p>
        </p:txBody>
      </p:sp>
      <p:sp>
        <p:nvSpPr>
          <p:cNvPr id="6" name="矩形 5"/>
          <p:cNvSpPr/>
          <p:nvPr/>
        </p:nvSpPr>
        <p:spPr>
          <a:xfrm>
            <a:off x="3492500" y="4075113"/>
            <a:ext cx="803275" cy="46196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en-US" sz="24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自由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1"/>
          <p:cNvSpPr>
            <a:spLocks noChangeArrowheads="1"/>
          </p:cNvSpPr>
          <p:nvPr/>
        </p:nvSpPr>
        <p:spPr bwMode="auto">
          <a:xfrm>
            <a:off x="444500" y="1746250"/>
            <a:ext cx="1105217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610485" algn="l"/>
              </a:tabLst>
              <a:defRPr/>
            </a:pPr>
            <a:r>
              <a:rPr kumimoji="0" lang="en-US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4.</a:t>
            </a:r>
            <a:r>
              <a:rPr kumimoji="0" lang="zh-CN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评价</a:t>
            </a:r>
            <a:endParaRPr kumimoji="0" lang="zh-CN" altLang="zh-CN" sz="1050" b="0" i="0" u="none" strike="noStrike" kern="1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graphicFrame>
        <p:nvGraphicFramePr>
          <p:cNvPr id="14339" name="对象 1"/>
          <p:cNvGraphicFramePr>
            <a:graphicFrameLocks noChangeAspect="1"/>
          </p:cNvGraphicFramePr>
          <p:nvPr/>
        </p:nvGraphicFramePr>
        <p:xfrm>
          <a:off x="819150" y="2393950"/>
          <a:ext cx="10890250" cy="2114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99" r:id="rId3" imgW="11030585" imgH="2158365" progId="Word.Document.12">
                  <p:embed/>
                </p:oleObj>
              </mc:Choice>
              <mc:Fallback>
                <p:oleObj r:id="rId3" imgW="11030585" imgH="2158365" progId="Word.Document.12">
                  <p:embed/>
                  <p:pic>
                    <p:nvPicPr>
                      <p:cNvPr id="0" name="图片 3077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819150" y="2393950"/>
                        <a:ext cx="10890250" cy="21145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矩形 3"/>
          <p:cNvSpPr/>
          <p:nvPr/>
        </p:nvSpPr>
        <p:spPr>
          <a:xfrm>
            <a:off x="7431088" y="2403475"/>
            <a:ext cx="1422400" cy="46196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en-US" sz="24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人文主义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1"/>
          <p:cNvSpPr>
            <a:spLocks noChangeArrowheads="1"/>
          </p:cNvSpPr>
          <p:nvPr/>
        </p:nvSpPr>
        <p:spPr bwMode="auto">
          <a:xfrm>
            <a:off x="444500" y="665163"/>
            <a:ext cx="11052175" cy="17532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252095" marR="0" lvl="0" indent="-457200" algn="just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610485" algn="l"/>
              </a:tabLst>
              <a:defRPr/>
            </a:pPr>
            <a:r>
              <a:rPr kumimoji="0" lang="en-US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(</a:t>
            </a:r>
            <a:r>
              <a:rPr kumimoji="0" lang="zh-CN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二</a:t>
            </a:r>
            <a:r>
              <a:rPr kumimoji="0" lang="en-US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)</a:t>
            </a:r>
            <a:r>
              <a:rPr kumimoji="0" lang="zh-CN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苏格拉底等对人的价值的阐述</a:t>
            </a:r>
            <a:endParaRPr kumimoji="0" lang="zh-CN" altLang="zh-CN" sz="1050" b="0" i="0" u="none" strike="noStrike" kern="1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marL="252095" marR="0" lvl="0" indent="-457200" algn="just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610485" algn="l"/>
              </a:tabLst>
              <a:defRPr/>
            </a:pPr>
            <a:r>
              <a:rPr kumimoji="0" lang="en-US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1.</a:t>
            </a:r>
            <a:r>
              <a:rPr kumimoji="0" lang="zh-CN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苏格拉底</a:t>
            </a:r>
            <a:endParaRPr kumimoji="0" lang="zh-CN" altLang="zh-CN" sz="1050" b="0" i="0" u="none" strike="noStrike" kern="1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marL="252095" marR="0" lvl="0" indent="-457200" algn="just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610485" algn="l"/>
              </a:tabLst>
              <a:defRPr/>
            </a:pPr>
            <a:r>
              <a:rPr kumimoji="0" lang="en-US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	(1)</a:t>
            </a:r>
            <a:r>
              <a:rPr kumimoji="0" lang="zh-CN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背景：雅典社会世风日下，道德沦丧。</a:t>
            </a:r>
            <a:endParaRPr kumimoji="0" lang="zh-CN" altLang="zh-CN" sz="1050" b="0" i="0" u="none" strike="noStrike" kern="1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graphicFrame>
        <p:nvGraphicFramePr>
          <p:cNvPr id="15363" name="对象 1"/>
          <p:cNvGraphicFramePr>
            <a:graphicFrameLocks noChangeAspect="1"/>
          </p:cNvGraphicFramePr>
          <p:nvPr/>
        </p:nvGraphicFramePr>
        <p:xfrm>
          <a:off x="819150" y="2484438"/>
          <a:ext cx="10658475" cy="3016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3" r:id="rId3" imgW="10795635" imgH="3071495" progId="Word.Document.12">
                  <p:embed/>
                </p:oleObj>
              </mc:Choice>
              <mc:Fallback>
                <p:oleObj r:id="rId3" imgW="10795635" imgH="3071495" progId="Word.Document.12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819150" y="2484438"/>
                        <a:ext cx="10658475" cy="30162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矩形 3"/>
          <p:cNvSpPr/>
          <p:nvPr/>
        </p:nvSpPr>
        <p:spPr>
          <a:xfrm>
            <a:off x="3233738" y="2913063"/>
            <a:ext cx="1731962" cy="46196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en-US" sz="24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美德即知识</a:t>
            </a:r>
          </a:p>
        </p:txBody>
      </p:sp>
      <p:sp>
        <p:nvSpPr>
          <p:cNvPr id="5" name="矩形 4"/>
          <p:cNvSpPr/>
          <p:nvPr/>
        </p:nvSpPr>
        <p:spPr>
          <a:xfrm>
            <a:off x="10282238" y="3783013"/>
            <a:ext cx="493712" cy="46196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en-US" sz="24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人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1"/>
          <p:cNvSpPr>
            <a:spLocks noChangeArrowheads="1"/>
          </p:cNvSpPr>
          <p:nvPr/>
        </p:nvSpPr>
        <p:spPr bwMode="auto">
          <a:xfrm>
            <a:off x="444500" y="839788"/>
            <a:ext cx="11052175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610485" algn="l"/>
              </a:tabLst>
              <a:defRPr/>
            </a:pPr>
            <a:r>
              <a:rPr kumimoji="0" lang="en-US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2.</a:t>
            </a:r>
            <a:r>
              <a:rPr kumimoji="0" lang="zh-CN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柏拉图</a:t>
            </a:r>
            <a:endParaRPr kumimoji="0" lang="zh-CN" altLang="zh-CN" sz="1050" b="0" i="0" u="none" strike="noStrike" kern="1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graphicFrame>
        <p:nvGraphicFramePr>
          <p:cNvPr id="16387" name="对象 1"/>
          <p:cNvGraphicFramePr>
            <a:graphicFrameLocks noChangeAspect="1"/>
          </p:cNvGraphicFramePr>
          <p:nvPr/>
        </p:nvGraphicFramePr>
        <p:xfrm>
          <a:off x="723900" y="1555750"/>
          <a:ext cx="9921875" cy="20875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47" r:id="rId3" imgW="10090150" imgH="2117090" progId="Word.Document.12">
                  <p:embed/>
                </p:oleObj>
              </mc:Choice>
              <mc:Fallback>
                <p:oleObj r:id="rId3" imgW="10090150" imgH="2117090" progId="Word.Document.12">
                  <p:embed/>
                  <p:pic>
                    <p:nvPicPr>
                      <p:cNvPr id="0" name="图片 3076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723900" y="1555750"/>
                        <a:ext cx="9921875" cy="20875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矩形 1"/>
          <p:cNvSpPr>
            <a:spLocks noChangeArrowheads="1"/>
          </p:cNvSpPr>
          <p:nvPr/>
        </p:nvSpPr>
        <p:spPr bwMode="auto">
          <a:xfrm>
            <a:off x="349250" y="3354388"/>
            <a:ext cx="11052175" cy="23069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252095" marR="0" lvl="0" indent="-457200" algn="just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610485" algn="l"/>
              </a:tabLst>
              <a:defRPr/>
            </a:pPr>
            <a:r>
              <a:rPr kumimoji="0" lang="en-US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3.</a:t>
            </a:r>
            <a:r>
              <a:rPr kumimoji="0" lang="zh-CN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亚里士多德</a:t>
            </a:r>
            <a:endParaRPr kumimoji="0" lang="zh-CN" altLang="zh-CN" sz="1050" b="0" i="0" u="none" strike="noStrike" kern="1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marL="252095" marR="0" lvl="0" indent="-457200" algn="just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610485" algn="l"/>
              </a:tabLst>
              <a:defRPr/>
            </a:pPr>
            <a:r>
              <a:rPr kumimoji="0" lang="en-US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(1)</a:t>
            </a:r>
            <a:r>
              <a:rPr kumimoji="0" lang="zh-CN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主张：关注自然界和人类生活，特别强调在整个自然界中，</a:t>
            </a:r>
            <a:r>
              <a:rPr kumimoji="0" lang="en-US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___________</a:t>
            </a:r>
            <a:r>
              <a:rPr kumimoji="0" lang="zh-CN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是最高级的。</a:t>
            </a:r>
            <a:endParaRPr kumimoji="0" lang="zh-CN" altLang="zh-CN" sz="1050" b="0" i="0" u="none" strike="noStrike" kern="1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marL="252095" marR="0" lvl="0" indent="-457200" algn="just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610485" algn="l"/>
              </a:tabLst>
              <a:defRPr/>
            </a:pPr>
            <a:r>
              <a:rPr kumimoji="0" lang="en-US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	(2)</a:t>
            </a:r>
            <a:r>
              <a:rPr kumimoji="0" lang="zh-CN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意义：进一步发展了人文主义思想。</a:t>
            </a:r>
            <a:endParaRPr kumimoji="0" lang="zh-CN" altLang="zh-CN" sz="1050" b="0" i="0" u="none" strike="noStrike" kern="1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3962400" y="1541463"/>
            <a:ext cx="142240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en-US" sz="24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人类社会</a:t>
            </a:r>
          </a:p>
        </p:txBody>
      </p:sp>
      <p:sp>
        <p:nvSpPr>
          <p:cNvPr id="6" name="矩形 5"/>
          <p:cNvSpPr/>
          <p:nvPr/>
        </p:nvSpPr>
        <p:spPr>
          <a:xfrm>
            <a:off x="2417763" y="2886075"/>
            <a:ext cx="142240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en-US" sz="24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理性主义</a:t>
            </a:r>
          </a:p>
        </p:txBody>
      </p:sp>
      <p:sp>
        <p:nvSpPr>
          <p:cNvPr id="7" name="矩形 6"/>
          <p:cNvSpPr/>
          <p:nvPr/>
        </p:nvSpPr>
        <p:spPr>
          <a:xfrm>
            <a:off x="9253538" y="3979863"/>
            <a:ext cx="803275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en-US" sz="24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人类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1"/>
          <p:cNvSpPr>
            <a:spLocks noChangeArrowheads="1"/>
          </p:cNvSpPr>
          <p:nvPr/>
        </p:nvSpPr>
        <p:spPr bwMode="auto">
          <a:xfrm>
            <a:off x="444500" y="434975"/>
            <a:ext cx="11052175" cy="58464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610485" algn="l"/>
              </a:tabLst>
              <a:defRPr/>
            </a:pPr>
            <a:r>
              <a:rPr kumimoji="0" lang="en-US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[</a:t>
            </a:r>
            <a:r>
              <a:rPr kumimoji="0" lang="zh-CN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教材补遗</a:t>
            </a:r>
            <a:r>
              <a:rPr kumimoji="0" lang="en-US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]</a:t>
            </a:r>
            <a:endParaRPr kumimoji="0" lang="zh-CN" altLang="zh-CN" sz="1050" b="0" i="0" u="none" strike="noStrike" kern="1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marL="0" marR="0" lvl="0" indent="0" algn="just" defTabSz="914400" rtl="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610485" algn="l"/>
              </a:tabLst>
              <a:defRPr/>
            </a:pPr>
            <a:r>
              <a:rPr kumimoji="0" lang="zh-CN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重要概念</a:t>
            </a:r>
            <a:r>
              <a:rPr kumimoji="0" lang="en-US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——</a:t>
            </a:r>
            <a:r>
              <a:rPr kumimoji="0" lang="zh-CN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早期人文思想</a:t>
            </a:r>
            <a:endParaRPr kumimoji="0" lang="zh-CN" altLang="zh-CN" sz="1050" b="0" i="0" u="none" strike="noStrike" kern="1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marL="0" marR="0" lvl="0" indent="457200" algn="just" defTabSz="914400" rtl="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610485" algn="l"/>
              </a:tabLst>
              <a:defRPr/>
            </a:pPr>
            <a:r>
              <a:rPr kumimoji="0" lang="en-US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(1)</a:t>
            </a:r>
            <a:r>
              <a:rPr kumimoji="0" lang="zh-CN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在古希腊神话时代，人们称宙斯是众神之王、人类之王，人们按神谕安排事情，这是</a:t>
            </a:r>
            <a:r>
              <a:rPr kumimoji="0" lang="en-US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“</a:t>
            </a:r>
            <a:r>
              <a:rPr kumimoji="0" lang="zh-CN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以神为中心</a:t>
            </a:r>
            <a:r>
              <a:rPr kumimoji="0" lang="en-US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”</a:t>
            </a:r>
            <a:r>
              <a:rPr kumimoji="0" lang="zh-CN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的时代。</a:t>
            </a:r>
            <a:endParaRPr kumimoji="0" lang="zh-CN" altLang="zh-CN" sz="1050" b="0" i="0" u="none" strike="noStrike" kern="1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marL="0" marR="0" lvl="0" indent="457200" algn="just" defTabSz="914400" rtl="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610485" algn="l"/>
              </a:tabLst>
              <a:defRPr/>
            </a:pPr>
            <a:r>
              <a:rPr kumimoji="0" lang="en-US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(2)</a:t>
            </a:r>
            <a:r>
              <a:rPr kumimoji="0" lang="zh-CN" altLang="zh-CN" sz="24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公元前</a:t>
            </a:r>
            <a:r>
              <a:rPr kumimoji="0" lang="en-US" altLang="zh-CN" sz="24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6</a:t>
            </a:r>
            <a:r>
              <a:rPr kumimoji="0" lang="zh-CN" altLang="zh-CN" sz="24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世纪，</a:t>
            </a:r>
            <a:r>
              <a:rPr kumimoji="0" lang="zh-CN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泰勒斯提出</a:t>
            </a:r>
            <a:r>
              <a:rPr kumimoji="0" lang="en-US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“</a:t>
            </a:r>
            <a:r>
              <a:rPr kumimoji="0" lang="zh-CN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万物皆源于水</a:t>
            </a:r>
            <a:r>
              <a:rPr kumimoji="0" lang="en-US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”</a:t>
            </a:r>
            <a:r>
              <a:rPr kumimoji="0" lang="zh-CN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的论题，将研究中心从神转向自然界。</a:t>
            </a:r>
            <a:endParaRPr kumimoji="0" lang="zh-CN" altLang="zh-CN" sz="1050" b="0" i="0" u="none" strike="noStrike" kern="1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marL="0" marR="0" lvl="0" indent="457200" algn="just" defTabSz="914400" rtl="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610485" algn="l"/>
              </a:tabLst>
              <a:defRPr/>
            </a:pPr>
            <a:r>
              <a:rPr kumimoji="0" lang="en-US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(3)</a:t>
            </a:r>
            <a:r>
              <a:rPr kumimoji="0" lang="zh-CN" altLang="zh-CN" sz="24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公元前5世纪中叶</a:t>
            </a:r>
            <a:r>
              <a:rPr kumimoji="0" lang="zh-CN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，普罗泰格拉提出</a:t>
            </a:r>
            <a:r>
              <a:rPr kumimoji="0" lang="en-US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“</a:t>
            </a:r>
            <a:r>
              <a:rPr kumimoji="0" lang="zh-CN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人是万物的尺度</a:t>
            </a:r>
            <a:r>
              <a:rPr kumimoji="0" lang="en-US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”</a:t>
            </a:r>
            <a:r>
              <a:rPr kumimoji="0" lang="zh-CN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，主张以人取代神的地位，这被称作人文主义的起源。但这种思想容易导致极端个人主义泛滥。因此，苏格拉底提出了“有思想力的人是万物的尺度”，弥补了其缺陷和不足，继承和发展了人文主义。</a:t>
            </a:r>
            <a:endParaRPr kumimoji="0" lang="zh-CN" altLang="zh-CN" sz="1050" b="0" i="0" u="none" strike="noStrike" kern="1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marL="0" marR="0" lvl="0" indent="0" algn="l" defTabSz="914400" rtl="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补充价值：古希腊早期人文思想渊源经历了</a:t>
            </a:r>
            <a:r>
              <a:rPr kumimoji="0" lang="en-US" altLang="zh-CN" sz="24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“</a:t>
            </a:r>
            <a:r>
              <a:rPr kumimoji="0" lang="zh-CN" altLang="zh-CN" sz="24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以神为中心</a:t>
            </a:r>
            <a:r>
              <a:rPr kumimoji="0" lang="en-US" altLang="zh-CN" sz="24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”</a:t>
            </a:r>
            <a:r>
              <a:rPr kumimoji="0" lang="zh-CN" altLang="zh-CN" sz="24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到</a:t>
            </a:r>
            <a:r>
              <a:rPr kumimoji="0" lang="en-US" altLang="zh-CN" sz="24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“</a:t>
            </a:r>
            <a:r>
              <a:rPr kumimoji="0" lang="zh-CN" altLang="zh-CN" sz="24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以自然为中心</a:t>
            </a:r>
            <a:r>
              <a:rPr kumimoji="0" lang="en-US" altLang="zh-CN" sz="24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”</a:t>
            </a:r>
            <a:r>
              <a:rPr kumimoji="0" lang="zh-CN" altLang="zh-CN" sz="24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再到</a:t>
            </a:r>
            <a:r>
              <a:rPr kumimoji="0" lang="en-US" altLang="zh-CN" sz="24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“</a:t>
            </a:r>
            <a:r>
              <a:rPr kumimoji="0" lang="zh-CN" altLang="zh-CN" sz="24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以人为中心</a:t>
            </a:r>
            <a:r>
              <a:rPr kumimoji="0" lang="en-US" altLang="zh-CN" sz="24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”</a:t>
            </a:r>
            <a:r>
              <a:rPr kumimoji="0" lang="zh-CN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三个阶段，需重点关注。</a:t>
            </a:r>
            <a:endParaRPr kumimoji="0" lang="zh-CN" altLang="zh-CN" sz="1050" b="1" i="0" u="none" strike="noStrike" kern="1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+mn-ea"/>
              <a:cs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ext Box 5"/>
          <p:cNvSpPr txBox="1"/>
          <p:nvPr/>
        </p:nvSpPr>
        <p:spPr>
          <a:xfrm>
            <a:off x="346710" y="0"/>
            <a:ext cx="11463655" cy="64928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Tx/>
              <a:buNone/>
            </a:pPr>
            <a:r>
              <a:rPr lang="zh-CN" altLang="en-US" sz="26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【思维拓展】古希腊人文精神的基本内涵</a:t>
            </a:r>
            <a:endParaRPr lang="zh-CN" altLang="en-US" sz="2600" b="1" dirty="0">
              <a:solidFill>
                <a:srgbClr val="000000"/>
              </a:solidFill>
              <a:cs typeface="微软雅黑" panose="020B0503020204020204" pitchFamily="34" charset="-122"/>
            </a:endParaRPr>
          </a:p>
          <a:p>
            <a:pPr marL="0" lvl="0" indent="0" eaLnBrk="1" hangingPunct="1">
              <a:spcBef>
                <a:spcPct val="0"/>
              </a:spcBef>
              <a:buFontTx/>
              <a:buNone/>
            </a:pPr>
            <a:r>
              <a:rPr lang="zh-CN" altLang="en-US" sz="26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材料四　希顿是古希腊男女皆穿的一种衣服</a:t>
            </a:r>
            <a:r>
              <a:rPr lang="en-US" altLang="zh-CN" sz="26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，</a:t>
            </a:r>
            <a:r>
              <a:rPr lang="zh-CN" altLang="en-US" sz="26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意为“麻布的贴身衣”。古希腊的服装是一块布的艺术</a:t>
            </a:r>
            <a:r>
              <a:rPr lang="en-US" altLang="zh-CN" sz="26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，</a:t>
            </a:r>
            <a:r>
              <a:rPr lang="zh-CN" altLang="en-US" sz="26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通过披挂或缠绕把一块布穿在身上</a:t>
            </a:r>
            <a:r>
              <a:rPr lang="en-US" altLang="zh-CN" sz="26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，</a:t>
            </a:r>
            <a:r>
              <a:rPr lang="zh-CN" altLang="en-US" sz="26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自然而然形成优美的垂褶</a:t>
            </a:r>
            <a:r>
              <a:rPr lang="en-US" altLang="zh-CN" sz="26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，</a:t>
            </a:r>
            <a:r>
              <a:rPr lang="zh-CN" altLang="en-US" sz="26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公元前</a:t>
            </a:r>
            <a:r>
              <a:rPr lang="en-US" altLang="zh-CN" sz="26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5</a:t>
            </a:r>
            <a:r>
              <a:rPr lang="zh-CN" altLang="en-US" sz="26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世纪的希顿如图一和图二。到公元前</a:t>
            </a:r>
            <a:r>
              <a:rPr lang="en-US" altLang="zh-CN" sz="26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200~150</a:t>
            </a:r>
            <a:r>
              <a:rPr lang="zh-CN" altLang="en-US" sz="26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年前后</a:t>
            </a:r>
            <a:r>
              <a:rPr lang="en-US" altLang="zh-CN" sz="26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，</a:t>
            </a:r>
            <a:r>
              <a:rPr lang="zh-CN" altLang="en-US" sz="26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希顿演变成图三高腰的设计。</a:t>
            </a:r>
          </a:p>
          <a:p>
            <a:pPr marL="0" lvl="0" indent="0" eaLnBrk="1" hangingPunct="1">
              <a:spcBef>
                <a:spcPct val="0"/>
              </a:spcBef>
              <a:buFontTx/>
              <a:buNone/>
            </a:pPr>
            <a:endParaRPr lang="zh-CN" altLang="en-US" sz="2600" b="1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marL="0" lvl="0" indent="0" eaLnBrk="1" hangingPunct="1">
              <a:spcBef>
                <a:spcPct val="0"/>
              </a:spcBef>
              <a:buFontTx/>
              <a:buNone/>
            </a:pPr>
            <a:endParaRPr lang="zh-CN" altLang="en-US" sz="2600" b="1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marL="0" lvl="0" indent="0" eaLnBrk="1" hangingPunct="1">
              <a:spcBef>
                <a:spcPct val="0"/>
              </a:spcBef>
              <a:buFontTx/>
              <a:buNone/>
            </a:pPr>
            <a:endParaRPr lang="zh-CN" altLang="en-US" sz="2600" b="1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marL="0" lvl="0" indent="0" eaLnBrk="1" hangingPunct="1">
              <a:spcBef>
                <a:spcPct val="0"/>
              </a:spcBef>
              <a:buFontTx/>
              <a:buNone/>
            </a:pPr>
            <a:endParaRPr lang="zh-CN" altLang="en-US" sz="2600" b="1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marL="0" lvl="0" indent="0" eaLnBrk="1" hangingPunct="1">
              <a:spcBef>
                <a:spcPct val="0"/>
              </a:spcBef>
              <a:buFontTx/>
              <a:buNone/>
            </a:pPr>
            <a:endParaRPr lang="zh-CN" altLang="en-US" sz="2600" b="1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marL="0" lvl="0" indent="0" eaLnBrk="1" hangingPunct="1">
              <a:spcBef>
                <a:spcPct val="0"/>
              </a:spcBef>
              <a:buFontTx/>
              <a:buNone/>
            </a:pPr>
            <a:endParaRPr lang="zh-CN" altLang="en-US" sz="2600" b="1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marL="0" lvl="0" indent="0" eaLnBrk="1" hangingPunct="1">
              <a:spcBef>
                <a:spcPct val="0"/>
              </a:spcBef>
              <a:buFontTx/>
              <a:buNone/>
            </a:pPr>
            <a:endParaRPr lang="zh-CN" altLang="en-US" sz="2600" b="1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marL="0" lvl="0" indent="0" eaLnBrk="1" hangingPunct="1">
              <a:spcBef>
                <a:spcPct val="0"/>
              </a:spcBef>
              <a:buFontTx/>
              <a:buNone/>
            </a:pPr>
            <a:endParaRPr lang="zh-CN" altLang="en-US" sz="2600" b="1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marL="0" lvl="0" indent="0" eaLnBrk="1" hangingPunct="1">
              <a:spcBef>
                <a:spcPct val="0"/>
              </a:spcBef>
              <a:buFontTx/>
              <a:buNone/>
            </a:pPr>
            <a:endParaRPr lang="zh-CN" altLang="en-US" sz="2600" b="1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marL="0" lvl="0" indent="0" eaLnBrk="1" hangingPunct="1">
              <a:spcBef>
                <a:spcPct val="0"/>
              </a:spcBef>
              <a:buFontTx/>
              <a:buNone/>
            </a:pPr>
            <a:endParaRPr lang="zh-CN" altLang="en-US" sz="2600" b="1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marL="0" lvl="0" indent="0" eaLnBrk="1" hangingPunct="1">
              <a:spcBef>
                <a:spcPct val="0"/>
              </a:spcBef>
              <a:buFontTx/>
              <a:buNone/>
            </a:pPr>
            <a:r>
              <a:rPr lang="en-US" altLang="zh-CN" sz="26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[</a:t>
            </a:r>
            <a:r>
              <a:rPr lang="zh-CN" altLang="en-US" sz="26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问题</a:t>
            </a:r>
            <a:r>
              <a:rPr lang="en-US" altLang="zh-CN" sz="26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]</a:t>
            </a:r>
            <a:r>
              <a:rPr lang="zh-CN" altLang="en-US" sz="2600" b="1" dirty="0">
                <a:solidFill>
                  <a:srgbClr val="000000"/>
                </a:solidFill>
                <a:latin typeface="微软雅黑" panose="020B0503020204020204" pitchFamily="34" charset="-122"/>
                <a:cs typeface="微软雅黑" panose="020B0503020204020204" pitchFamily="34" charset="-122"/>
              </a:rPr>
              <a:t>比较图一、图二和图三</a:t>
            </a:r>
            <a:r>
              <a:rPr lang="en-US" altLang="zh-CN" sz="2600" b="1" dirty="0">
                <a:solidFill>
                  <a:srgbClr val="000000"/>
                </a:solidFill>
                <a:latin typeface="微软雅黑" panose="020B0503020204020204" pitchFamily="34" charset="-122"/>
                <a:cs typeface="微软雅黑" panose="020B0503020204020204" pitchFamily="34" charset="-122"/>
              </a:rPr>
              <a:t>，</a:t>
            </a:r>
            <a:r>
              <a:rPr lang="zh-CN" altLang="en-US" sz="2600" b="1" dirty="0">
                <a:solidFill>
                  <a:srgbClr val="000000"/>
                </a:solidFill>
                <a:latin typeface="微软雅黑" panose="020B0503020204020204" pitchFamily="34" charset="-122"/>
                <a:cs typeface="微软雅黑" panose="020B0503020204020204" pitchFamily="34" charset="-122"/>
              </a:rPr>
              <a:t>指出其体现的内在精神的异同点。</a:t>
            </a:r>
          </a:p>
        </p:txBody>
      </p:sp>
      <p:pic>
        <p:nvPicPr>
          <p:cNvPr id="27651" name="T20SZFX1LTSALS02C.eps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7335" y="2283460"/>
            <a:ext cx="7689215" cy="371221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9331" name="Text Box 5"/>
          <p:cNvSpPr txBox="1"/>
          <p:nvPr/>
        </p:nvSpPr>
        <p:spPr>
          <a:xfrm>
            <a:off x="7757795" y="2066925"/>
            <a:ext cx="4052570" cy="21583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zh-CN" altLang="en-US" sz="28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 </a:t>
            </a:r>
            <a:r>
              <a:rPr lang="en-US" altLang="zh-CN" sz="28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[</a:t>
            </a:r>
            <a:r>
              <a:rPr lang="zh-CN" altLang="en-US" sz="28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解析</a:t>
            </a:r>
            <a:r>
              <a:rPr lang="en-US" altLang="zh-CN" sz="28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] </a:t>
            </a:r>
            <a:r>
              <a:rPr lang="zh-CN" altLang="en-US" sz="28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图三高腰希顿则体现</a:t>
            </a:r>
            <a:r>
              <a:rPr lang="zh-CN" altLang="en-US" sz="28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黄金分割法</a:t>
            </a:r>
            <a:r>
              <a:rPr lang="zh-CN" altLang="en-US" sz="28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在服饰上的运用</a:t>
            </a:r>
            <a:r>
              <a:rPr lang="en-US" altLang="zh-CN" sz="28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，</a:t>
            </a:r>
            <a:r>
              <a:rPr lang="zh-CN" altLang="en-US" sz="28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本质上体现出希腊人崇尚</a:t>
            </a:r>
            <a:r>
              <a:rPr lang="zh-CN" altLang="en-US" sz="28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理性之美</a:t>
            </a:r>
            <a:r>
              <a:rPr lang="zh-CN" altLang="en-US" sz="28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。</a:t>
            </a:r>
            <a:endParaRPr lang="zh-CN" altLang="en-US" sz="2800" b="1" dirty="0">
              <a:solidFill>
                <a:srgbClr val="000000"/>
              </a:solidFill>
              <a:latin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2" name="Text Box 5"/>
          <p:cNvSpPr txBox="1"/>
          <p:nvPr/>
        </p:nvSpPr>
        <p:spPr>
          <a:xfrm>
            <a:off x="514985" y="5679440"/>
            <a:ext cx="7242810" cy="95313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Tx/>
              <a:buNone/>
            </a:pPr>
            <a:r>
              <a:rPr lang="zh-CN" altLang="en-US" sz="28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相同点</a:t>
            </a:r>
            <a:r>
              <a:rPr lang="en-US" altLang="zh-CN" sz="28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：</a:t>
            </a:r>
            <a:r>
              <a:rPr lang="zh-CN" altLang="en-US" sz="28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都体现</a:t>
            </a:r>
            <a:r>
              <a:rPr lang="zh-CN" altLang="en-US" sz="28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人文主义精神</a:t>
            </a:r>
            <a:r>
              <a:rPr lang="zh-CN" altLang="en-US" sz="28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。</a:t>
            </a:r>
          </a:p>
          <a:p>
            <a:pPr marL="0" lvl="0" indent="0" eaLnBrk="1" hangingPunct="1">
              <a:spcBef>
                <a:spcPct val="0"/>
              </a:spcBef>
              <a:buFontTx/>
              <a:buNone/>
            </a:pPr>
            <a:r>
              <a:rPr lang="zh-CN" altLang="en-US" sz="28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不同点</a:t>
            </a:r>
            <a:r>
              <a:rPr lang="en-US" altLang="zh-CN" sz="28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：</a:t>
            </a:r>
            <a:r>
              <a:rPr lang="zh-CN" altLang="en-US" sz="28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图三更体现出希腊人的</a:t>
            </a:r>
            <a:r>
              <a:rPr lang="zh-CN" altLang="en-US" sz="28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理性精神。</a:t>
            </a:r>
          </a:p>
        </p:txBody>
      </p:sp>
    </p:spTree>
  </p:cSld>
  <p:clrMapOvr>
    <a:masterClrMapping/>
  </p:clrMapOvr>
  <p:transition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93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93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9331" grpId="0"/>
      <p:bldP spid="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348615" y="565150"/>
            <a:ext cx="11710035" cy="50774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6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在古希腊的服饰设计中，男女通用的“多利亚”服饰，向外翻折的复式底边与穿着者的肚脐平齐，正好位于人体的黄金分割点；女式服装“雅典娜”中，腰带的设计使用凸显了上下身的比例关系。这些设计反映了当时希腊 </a:t>
            </a:r>
          </a:p>
          <a:p>
            <a:pPr>
              <a:lnSpc>
                <a:spcPct val="150000"/>
              </a:lnSpc>
            </a:pPr>
            <a:r>
              <a:rPr lang="zh-CN" altLang="en-US" sz="36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A．平等自由理念                      B．崇尚理性之美     </a:t>
            </a:r>
          </a:p>
          <a:p>
            <a:pPr>
              <a:lnSpc>
                <a:spcPct val="150000"/>
              </a:lnSpc>
            </a:pPr>
            <a:r>
              <a:rPr lang="zh-CN" altLang="en-US" sz="36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C．开放包容精神                      D．注重功利实用</a:t>
            </a:r>
          </a:p>
        </p:txBody>
      </p:sp>
      <p:sp>
        <p:nvSpPr>
          <p:cNvPr id="6" name="Text Box 2"/>
          <p:cNvSpPr txBox="1"/>
          <p:nvPr/>
        </p:nvSpPr>
        <p:spPr>
          <a:xfrm>
            <a:off x="536258" y="5954554"/>
            <a:ext cx="4429125" cy="53403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algn="ctr">
              <a:lnSpc>
                <a:spcPct val="80000"/>
              </a:lnSpc>
              <a:spcBef>
                <a:spcPct val="50000"/>
              </a:spcBef>
            </a:pPr>
            <a:r>
              <a:rPr lang="zh-CN" altLang="en-US" sz="36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答案：</a:t>
            </a:r>
            <a:r>
              <a:rPr lang="en-US" altLang="zh-CN" sz="36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B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5" name="Text Box 5"/>
          <p:cNvSpPr txBox="1"/>
          <p:nvPr/>
        </p:nvSpPr>
        <p:spPr>
          <a:xfrm>
            <a:off x="306705" y="229235"/>
            <a:ext cx="11408410" cy="356171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zh-CN" altLang="en-US" sz="28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 </a:t>
            </a:r>
            <a:r>
              <a:rPr lang="en-US" altLang="zh-CN" sz="28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[</a:t>
            </a:r>
            <a:r>
              <a:rPr lang="zh-CN" altLang="en-US" sz="28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考题链接</a:t>
            </a:r>
            <a:r>
              <a:rPr lang="en-US" altLang="zh-CN" sz="28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] (2018</a:t>
            </a:r>
            <a:r>
              <a:rPr lang="en-US" altLang="zh-CN" sz="2800" b="1" dirty="0">
                <a:solidFill>
                  <a:srgbClr val="000000"/>
                </a:solidFill>
                <a:latin typeface="微软雅黑" panose="020B0503020204020204" pitchFamily="34" charset="-122"/>
                <a:cs typeface="微软雅黑" panose="020B0503020204020204" pitchFamily="34" charset="-122"/>
              </a:rPr>
              <a:t>·</a:t>
            </a:r>
            <a:r>
              <a:rPr lang="zh-CN" altLang="en-US" sz="28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全国</a:t>
            </a:r>
            <a:r>
              <a:rPr lang="en-US" altLang="zh-CN" sz="28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Ⅰ</a:t>
            </a:r>
            <a:r>
              <a:rPr lang="zh-CN" altLang="en-US" sz="28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卷</a:t>
            </a:r>
            <a:r>
              <a:rPr lang="en-US" altLang="zh-CN" sz="28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，32)</a:t>
            </a:r>
            <a:r>
              <a:rPr lang="zh-CN" altLang="en-US" sz="2800" b="1" dirty="0">
                <a:solidFill>
                  <a:srgbClr val="000000"/>
                </a:solidFill>
                <a:latin typeface="微软雅黑" panose="020B0503020204020204" pitchFamily="34" charset="-122"/>
                <a:cs typeface="微软雅黑" panose="020B0503020204020204" pitchFamily="34" charset="-122"/>
              </a:rPr>
              <a:t>古代雅典的梭伦在诗中写道</a:t>
            </a:r>
            <a:r>
              <a:rPr lang="en-US" altLang="zh-CN" sz="2800" b="1" dirty="0">
                <a:solidFill>
                  <a:srgbClr val="000000"/>
                </a:solidFill>
                <a:latin typeface="微软雅黑" panose="020B0503020204020204" pitchFamily="34" charset="-122"/>
                <a:cs typeface="微软雅黑" panose="020B0503020204020204" pitchFamily="34" charset="-122"/>
              </a:rPr>
              <a:t>：“</a:t>
            </a:r>
            <a:r>
              <a:rPr lang="zh-CN" altLang="en-US" sz="2800" b="1" dirty="0">
                <a:solidFill>
                  <a:srgbClr val="000000"/>
                </a:solidFill>
                <a:latin typeface="微软雅黑" panose="020B0503020204020204" pitchFamily="34" charset="-122"/>
                <a:cs typeface="微软雅黑" panose="020B0503020204020204" pitchFamily="34" charset="-122"/>
              </a:rPr>
              <a:t>作恶的人每每致富</a:t>
            </a:r>
            <a:r>
              <a:rPr lang="en-US" altLang="zh-CN" sz="2800" b="1" dirty="0">
                <a:solidFill>
                  <a:srgbClr val="000000"/>
                </a:solidFill>
                <a:latin typeface="微软雅黑" panose="020B0503020204020204" pitchFamily="34" charset="-122"/>
                <a:cs typeface="微软雅黑" panose="020B0503020204020204" pitchFamily="34" charset="-122"/>
              </a:rPr>
              <a:t>，</a:t>
            </a:r>
            <a:r>
              <a:rPr lang="zh-CN" altLang="en-US" sz="2800" b="1" dirty="0">
                <a:solidFill>
                  <a:srgbClr val="000000"/>
                </a:solidFill>
                <a:latin typeface="微软雅黑" panose="020B0503020204020204" pitchFamily="34" charset="-122"/>
                <a:cs typeface="微软雅黑" panose="020B0503020204020204" pitchFamily="34" charset="-122"/>
              </a:rPr>
              <a:t>而好人往往贫穷</a:t>
            </a:r>
            <a:r>
              <a:rPr lang="en-US" altLang="zh-CN" sz="2800" b="1" dirty="0">
                <a:solidFill>
                  <a:srgbClr val="000000"/>
                </a:solidFill>
                <a:latin typeface="微软雅黑" panose="020B0503020204020204" pitchFamily="34" charset="-122"/>
                <a:cs typeface="微软雅黑" panose="020B0503020204020204" pitchFamily="34" charset="-122"/>
              </a:rPr>
              <a:t>；</a:t>
            </a:r>
            <a:r>
              <a:rPr lang="zh-CN" altLang="en-US" sz="2800" b="1" dirty="0">
                <a:solidFill>
                  <a:srgbClr val="000000"/>
                </a:solidFill>
                <a:latin typeface="微软雅黑" panose="020B0503020204020204" pitchFamily="34" charset="-122"/>
                <a:cs typeface="微软雅黑" panose="020B0503020204020204" pitchFamily="34" charset="-122"/>
              </a:rPr>
              <a:t>但是</a:t>
            </a:r>
            <a:r>
              <a:rPr lang="en-US" altLang="zh-CN" sz="2800" b="1" dirty="0">
                <a:solidFill>
                  <a:srgbClr val="000000"/>
                </a:solidFill>
                <a:latin typeface="微软雅黑" panose="020B0503020204020204" pitchFamily="34" charset="-122"/>
                <a:cs typeface="微软雅黑" panose="020B0503020204020204" pitchFamily="34" charset="-122"/>
              </a:rPr>
              <a:t>，</a:t>
            </a:r>
            <a:r>
              <a:rPr lang="zh-CN" altLang="en-US" sz="2800" b="1" dirty="0">
                <a:solidFill>
                  <a:srgbClr val="000000"/>
                </a:solidFill>
                <a:latin typeface="微软雅黑" panose="020B0503020204020204" pitchFamily="34" charset="-122"/>
                <a:cs typeface="微软雅黑" panose="020B0503020204020204" pitchFamily="34" charset="-122"/>
              </a:rPr>
              <a:t>我们不愿意把我们的道德和他们的财富交换</a:t>
            </a:r>
            <a:r>
              <a:rPr lang="en-US" altLang="zh-CN" sz="2800" b="1" dirty="0">
                <a:solidFill>
                  <a:srgbClr val="000000"/>
                </a:solidFill>
                <a:latin typeface="微软雅黑" panose="020B0503020204020204" pitchFamily="34" charset="-122"/>
                <a:cs typeface="微软雅黑" panose="020B0503020204020204" pitchFamily="34" charset="-122"/>
              </a:rPr>
              <a:t>，</a:t>
            </a:r>
            <a:r>
              <a:rPr lang="zh-CN" altLang="en-US" sz="2800" b="1" dirty="0">
                <a:solidFill>
                  <a:srgbClr val="000000"/>
                </a:solidFill>
                <a:latin typeface="微软雅黑" panose="020B0503020204020204" pitchFamily="34" charset="-122"/>
                <a:cs typeface="微软雅黑" panose="020B0503020204020204" pitchFamily="34" charset="-122"/>
              </a:rPr>
              <a:t>因为道德是永远存在的</a:t>
            </a:r>
            <a:r>
              <a:rPr lang="en-US" altLang="zh-CN" sz="2800" b="1" dirty="0">
                <a:solidFill>
                  <a:srgbClr val="000000"/>
                </a:solidFill>
                <a:latin typeface="微软雅黑" panose="020B0503020204020204" pitchFamily="34" charset="-122"/>
                <a:cs typeface="微软雅黑" panose="020B0503020204020204" pitchFamily="34" charset="-122"/>
              </a:rPr>
              <a:t>，</a:t>
            </a:r>
            <a:r>
              <a:rPr lang="zh-CN" altLang="en-US" sz="2800" b="1" dirty="0">
                <a:solidFill>
                  <a:srgbClr val="000000"/>
                </a:solidFill>
                <a:latin typeface="微软雅黑" panose="020B0503020204020204" pitchFamily="34" charset="-122"/>
                <a:cs typeface="微软雅黑" panose="020B0503020204020204" pitchFamily="34" charset="-122"/>
              </a:rPr>
              <a:t>而财富每天在更换主人。”据此可知</a:t>
            </a:r>
            <a:r>
              <a:rPr lang="en-US" altLang="zh-CN" sz="2800" b="1" dirty="0">
                <a:solidFill>
                  <a:srgbClr val="000000"/>
                </a:solidFill>
                <a:latin typeface="微软雅黑" panose="020B0503020204020204" pitchFamily="34" charset="-122"/>
                <a:cs typeface="微软雅黑" panose="020B0503020204020204" pitchFamily="34" charset="-122"/>
              </a:rPr>
              <a:t>，</a:t>
            </a:r>
            <a:r>
              <a:rPr lang="zh-CN" altLang="en-US" sz="2800" b="1" dirty="0">
                <a:solidFill>
                  <a:srgbClr val="000000"/>
                </a:solidFill>
                <a:latin typeface="微软雅黑" panose="020B0503020204020204" pitchFamily="34" charset="-122"/>
                <a:cs typeface="微软雅黑" panose="020B0503020204020204" pitchFamily="34" charset="-122"/>
              </a:rPr>
              <a:t>梭伦</a:t>
            </a:r>
            <a:r>
              <a:rPr lang="en-US" altLang="zh-CN" sz="2800" b="1" dirty="0">
                <a:solidFill>
                  <a:srgbClr val="000000"/>
                </a:solidFill>
                <a:latin typeface="微软雅黑" panose="020B0503020204020204" pitchFamily="34" charset="-122"/>
                <a:cs typeface="微软雅黑" panose="020B0503020204020204" pitchFamily="34" charset="-122"/>
              </a:rPr>
              <a:t>(</a:t>
            </a:r>
            <a:r>
              <a:rPr lang="zh-CN" altLang="en-US" sz="2800" b="1" dirty="0">
                <a:solidFill>
                  <a:srgbClr val="000000"/>
                </a:solidFill>
                <a:latin typeface="微软雅黑" panose="020B0503020204020204" pitchFamily="34" charset="-122"/>
                <a:cs typeface="微软雅黑" panose="020B0503020204020204" pitchFamily="34" charset="-122"/>
              </a:rPr>
              <a:t>　　</a:t>
            </a:r>
            <a:r>
              <a:rPr lang="en-US" altLang="zh-CN" sz="2800" b="1" dirty="0">
                <a:solidFill>
                  <a:srgbClr val="000000"/>
                </a:solidFill>
                <a:latin typeface="微软雅黑" panose="020B0503020204020204" pitchFamily="34" charset="-122"/>
                <a:cs typeface="微软雅黑" panose="020B0503020204020204" pitchFamily="34" charset="-122"/>
              </a:rPr>
              <a:t>)</a:t>
            </a:r>
            <a:endParaRPr lang="en-US" altLang="zh-CN" sz="2800" b="1" dirty="0">
              <a:solidFill>
                <a:srgbClr val="000000"/>
              </a:solidFill>
              <a:cs typeface="微软雅黑" panose="020B0503020204020204" pitchFamily="34" charset="-122"/>
            </a:endParaRPr>
          </a:p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US" altLang="zh-CN" sz="2800" b="1" dirty="0">
                <a:solidFill>
                  <a:srgbClr val="000000"/>
                </a:solidFill>
                <a:latin typeface="微软雅黑" panose="020B0503020204020204" pitchFamily="34" charset="-122"/>
                <a:cs typeface="微软雅黑" panose="020B0503020204020204" pitchFamily="34" charset="-122"/>
              </a:rPr>
              <a:t>A.</a:t>
            </a:r>
            <a:r>
              <a:rPr lang="zh-CN" altLang="en-US" sz="2800" b="1" dirty="0">
                <a:solidFill>
                  <a:srgbClr val="000000"/>
                </a:solidFill>
                <a:latin typeface="微软雅黑" panose="020B0503020204020204" pitchFamily="34" charset="-122"/>
                <a:cs typeface="微软雅黑" panose="020B0503020204020204" pitchFamily="34" charset="-122"/>
              </a:rPr>
              <a:t>反对奴隶制度       	</a:t>
            </a:r>
            <a:r>
              <a:rPr lang="en-US" altLang="zh-CN" sz="2800" b="1" dirty="0">
                <a:solidFill>
                  <a:srgbClr val="000000"/>
                </a:solidFill>
                <a:latin typeface="微软雅黑" panose="020B0503020204020204" pitchFamily="34" charset="-122"/>
                <a:cs typeface="微软雅黑" panose="020B0503020204020204" pitchFamily="34" charset="-122"/>
              </a:rPr>
              <a:t>B.</a:t>
            </a:r>
            <a:r>
              <a:rPr lang="zh-CN" altLang="en-US" sz="2800" b="1" dirty="0">
                <a:solidFill>
                  <a:srgbClr val="000000"/>
                </a:solidFill>
                <a:latin typeface="微软雅黑" panose="020B0503020204020204" pitchFamily="34" charset="-122"/>
                <a:cs typeface="微软雅黑" panose="020B0503020204020204" pitchFamily="34" charset="-122"/>
              </a:rPr>
              <a:t>主张权利平等</a:t>
            </a:r>
            <a:endParaRPr lang="zh-CN" altLang="en-US" sz="2800" b="1" dirty="0">
              <a:solidFill>
                <a:srgbClr val="000000"/>
              </a:solidFill>
              <a:cs typeface="微软雅黑" panose="020B0503020204020204" pitchFamily="34" charset="-122"/>
            </a:endParaRPr>
          </a:p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US" altLang="zh-CN" sz="2800" b="1" dirty="0">
                <a:solidFill>
                  <a:srgbClr val="000000"/>
                </a:solidFill>
                <a:latin typeface="微软雅黑" panose="020B0503020204020204" pitchFamily="34" charset="-122"/>
                <a:cs typeface="微软雅黑" panose="020B0503020204020204" pitchFamily="34" charset="-122"/>
              </a:rPr>
              <a:t>C.</a:t>
            </a:r>
            <a:r>
              <a:rPr lang="zh-CN" altLang="en-US" sz="2800" b="1" dirty="0">
                <a:solidFill>
                  <a:srgbClr val="000000"/>
                </a:solidFill>
                <a:latin typeface="微软雅黑" panose="020B0503020204020204" pitchFamily="34" charset="-122"/>
                <a:cs typeface="微软雅黑" panose="020B0503020204020204" pitchFamily="34" charset="-122"/>
              </a:rPr>
              <a:t>抨击贫富差别	         </a:t>
            </a:r>
            <a:r>
              <a:rPr lang="en-US" altLang="zh-CN" sz="2800" b="1" dirty="0">
                <a:solidFill>
                  <a:srgbClr val="000000"/>
                </a:solidFill>
                <a:latin typeface="微软雅黑" panose="020B0503020204020204" pitchFamily="34" charset="-122"/>
                <a:cs typeface="微软雅黑" panose="020B0503020204020204" pitchFamily="34" charset="-122"/>
              </a:rPr>
              <a:t>D.</a:t>
            </a:r>
            <a:r>
              <a:rPr lang="zh-CN" altLang="en-US" sz="2800" b="1" dirty="0">
                <a:solidFill>
                  <a:srgbClr val="000000"/>
                </a:solidFill>
                <a:latin typeface="微软雅黑" panose="020B0503020204020204" pitchFamily="34" charset="-122"/>
                <a:cs typeface="微软雅黑" panose="020B0503020204020204" pitchFamily="34" charset="-122"/>
              </a:rPr>
              <a:t>具有人文精神</a:t>
            </a:r>
            <a:endParaRPr lang="zh-CN" altLang="en-US" sz="2800" b="1" dirty="0">
              <a:solidFill>
                <a:srgbClr val="000000"/>
              </a:solidFill>
              <a:cs typeface="微软雅黑" panose="020B0503020204020204" pitchFamily="34" charset="-122"/>
            </a:endParaRPr>
          </a:p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 </a:t>
            </a:r>
            <a:endParaRPr lang="zh-CN" altLang="en-US" sz="2000" b="1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273685" y="3451225"/>
            <a:ext cx="11441430" cy="33381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24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[</a:t>
            </a:r>
            <a:r>
              <a:rPr lang="zh-CN" altLang="en-US" sz="24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解析</a:t>
            </a:r>
            <a:r>
              <a:rPr lang="en-US" altLang="zh-CN" sz="24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] </a:t>
            </a:r>
            <a:r>
              <a:rPr lang="zh-CN" altLang="en-US" sz="24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梭伦虽然出身于商业贵族家庭</a:t>
            </a:r>
            <a:r>
              <a:rPr lang="en-US" altLang="zh-CN" sz="24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，</a:t>
            </a:r>
            <a:r>
              <a:rPr lang="zh-CN" altLang="en-US" sz="24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但其看重的并非是常人所关注的物质财富或金钱</a:t>
            </a:r>
            <a:r>
              <a:rPr lang="en-US" altLang="zh-CN" sz="24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，</a:t>
            </a:r>
            <a:r>
              <a:rPr lang="zh-CN" altLang="en-US" sz="24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而是作为公民应有的道德品质。人不能因为财富而丧失应有的品德</a:t>
            </a:r>
            <a:r>
              <a:rPr lang="en-US" altLang="zh-CN" sz="24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，</a:t>
            </a:r>
            <a:r>
              <a:rPr lang="zh-CN" altLang="en-US" sz="24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这样的认识也是梭伦超越常人之处</a:t>
            </a:r>
            <a:r>
              <a:rPr lang="en-US" altLang="zh-CN" sz="24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，</a:t>
            </a:r>
            <a:r>
              <a:rPr lang="zh-CN" altLang="en-US" sz="24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反映了</a:t>
            </a:r>
            <a:r>
              <a:rPr lang="zh-CN" altLang="en-US" sz="24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梭伦对雅典贫富差距等现实问题的关注</a:t>
            </a:r>
            <a:r>
              <a:rPr lang="zh-CN" altLang="en-US" sz="24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。梭伦不再迷信神是衡量一切的尺度的传统认识</a:t>
            </a:r>
            <a:r>
              <a:rPr lang="en-US" altLang="zh-CN" sz="24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，</a:t>
            </a:r>
            <a:r>
              <a:rPr lang="zh-CN" altLang="en-US" sz="24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而是转向</a:t>
            </a:r>
            <a:r>
              <a:rPr lang="zh-CN" altLang="en-US" sz="24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思考人与现实的关系、人的地位和作用</a:t>
            </a:r>
            <a:r>
              <a:rPr lang="zh-CN" altLang="en-US" sz="24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。这首诗歌说明</a:t>
            </a:r>
            <a:r>
              <a:rPr lang="en-US" altLang="zh-CN" sz="24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，</a:t>
            </a:r>
            <a:r>
              <a:rPr lang="zh-CN" altLang="en-US" sz="24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面临日益动荡的社会局面</a:t>
            </a:r>
            <a:r>
              <a:rPr lang="en-US" altLang="zh-CN" sz="24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，</a:t>
            </a:r>
            <a:r>
              <a:rPr lang="zh-CN" altLang="en-US" sz="24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人的道德比财富更为重要</a:t>
            </a:r>
            <a:r>
              <a:rPr lang="en-US" altLang="zh-CN" sz="24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，</a:t>
            </a:r>
            <a:r>
              <a:rPr lang="zh-CN" altLang="en-US" sz="24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道德具有永恒的价值</a:t>
            </a:r>
            <a:r>
              <a:rPr lang="zh-CN" altLang="en-US" sz="24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。由此可见</a:t>
            </a:r>
            <a:r>
              <a:rPr lang="en-US" altLang="zh-CN" sz="24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，</a:t>
            </a:r>
            <a:r>
              <a:rPr lang="zh-CN" altLang="en-US" sz="24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梭伦并非反对已有的社会制度即奴隶制度</a:t>
            </a:r>
            <a:r>
              <a:rPr lang="en-US" altLang="zh-CN" sz="24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，</a:t>
            </a:r>
            <a:r>
              <a:rPr lang="zh-CN" altLang="en-US" sz="24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也不是抨击一直存在的贫富差距</a:t>
            </a:r>
            <a:r>
              <a:rPr lang="en-US" altLang="zh-CN" sz="24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，</a:t>
            </a:r>
            <a:r>
              <a:rPr lang="zh-CN" altLang="en-US" sz="24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更非表达实现权利平等的主张。</a:t>
            </a:r>
            <a:r>
              <a:rPr lang="en-US" altLang="zh-CN" sz="24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A</a:t>
            </a:r>
            <a:r>
              <a:rPr lang="zh-CN" altLang="en-US" sz="24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、</a:t>
            </a:r>
            <a:r>
              <a:rPr lang="en-US" altLang="zh-CN" sz="24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B</a:t>
            </a:r>
            <a:r>
              <a:rPr lang="zh-CN" altLang="en-US" sz="24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、</a:t>
            </a:r>
            <a:r>
              <a:rPr lang="en-US" altLang="zh-CN" sz="24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C</a:t>
            </a:r>
            <a:r>
              <a:rPr lang="zh-CN" altLang="en-US" sz="24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三项不合题意。正确答案为</a:t>
            </a:r>
            <a:r>
              <a:rPr lang="en-US" altLang="zh-CN" sz="24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D</a:t>
            </a:r>
            <a:r>
              <a:rPr lang="zh-CN" altLang="en-US" sz="24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项</a:t>
            </a:r>
            <a:r>
              <a:rPr lang="zh-CN" altLang="en-US" sz="24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。</a:t>
            </a:r>
          </a:p>
        </p:txBody>
      </p:sp>
    </p:spTree>
  </p:cSld>
  <p:clrMapOvr>
    <a:masterClrMapping/>
  </p:clrMapOvr>
  <p:transition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7" name="Text Box 5"/>
          <p:cNvSpPr txBox="1"/>
          <p:nvPr/>
        </p:nvSpPr>
        <p:spPr>
          <a:xfrm>
            <a:off x="498475" y="365125"/>
            <a:ext cx="11408410" cy="521081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lnSpc>
                <a:spcPct val="130000"/>
              </a:lnSpc>
              <a:spcBef>
                <a:spcPct val="0"/>
              </a:spcBef>
              <a:buFontTx/>
              <a:buNone/>
            </a:pPr>
            <a:r>
              <a:rPr lang="zh-CN" altLang="en-US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 【深化拓展】</a:t>
            </a:r>
            <a:r>
              <a:rPr lang="en-US" altLang="zh-CN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 </a:t>
            </a:r>
            <a:r>
              <a:rPr lang="en-US" altLang="zh-CN" b="1" dirty="0">
                <a:solidFill>
                  <a:srgbClr val="000000"/>
                </a:solidFill>
                <a:latin typeface="微软雅黑" panose="020B0503020204020204" pitchFamily="34" charset="-122"/>
                <a:cs typeface="微软雅黑" panose="020B0503020204020204" pitchFamily="34" charset="-122"/>
              </a:rPr>
              <a:t> </a:t>
            </a:r>
            <a:r>
              <a:rPr lang="zh-CN" altLang="en-US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古希腊人文精神的基本内涵</a:t>
            </a:r>
            <a:endParaRPr lang="zh-CN" altLang="en-US" b="1" dirty="0">
              <a:solidFill>
                <a:srgbClr val="000000"/>
              </a:solidFill>
              <a:cs typeface="微软雅黑" panose="020B0503020204020204" pitchFamily="34" charset="-122"/>
            </a:endParaRPr>
          </a:p>
          <a:p>
            <a:pPr marL="0" lvl="0" indent="0" eaLnBrk="1" hangingPunct="1">
              <a:lnSpc>
                <a:spcPct val="130000"/>
              </a:lnSpc>
              <a:spcBef>
                <a:spcPct val="0"/>
              </a:spcBef>
              <a:buFontTx/>
              <a:buNone/>
            </a:pPr>
            <a:r>
              <a:rPr lang="en-US" altLang="zh-CN" b="1" dirty="0">
                <a:solidFill>
                  <a:srgbClr val="000000"/>
                </a:solidFill>
                <a:latin typeface="微软雅黑" panose="020B0503020204020204" pitchFamily="34" charset="-122"/>
                <a:cs typeface="微软雅黑" panose="020B0503020204020204" pitchFamily="34" charset="-122"/>
              </a:rPr>
              <a:t>1.</a:t>
            </a:r>
            <a:r>
              <a:rPr lang="zh-CN" altLang="en-US" b="1" dirty="0">
                <a:solidFill>
                  <a:srgbClr val="000000"/>
                </a:solidFill>
                <a:latin typeface="微软雅黑" panose="020B0503020204020204" pitchFamily="34" charset="-122"/>
                <a:cs typeface="微软雅黑" panose="020B0503020204020204" pitchFamily="34" charset="-122"/>
              </a:rPr>
              <a:t>把探讨重点从认识</a:t>
            </a:r>
            <a:r>
              <a:rPr lang="zh-CN" altLang="en-US" b="1" dirty="0">
                <a:solidFill>
                  <a:srgbClr val="FF0000"/>
                </a:solidFill>
                <a:latin typeface="微软雅黑" panose="020B0503020204020204" pitchFamily="34" charset="-122"/>
                <a:cs typeface="微软雅黑" panose="020B0503020204020204" pitchFamily="34" charset="-122"/>
              </a:rPr>
              <a:t>自然</a:t>
            </a:r>
            <a:r>
              <a:rPr lang="zh-CN" altLang="en-US" b="1" dirty="0">
                <a:solidFill>
                  <a:srgbClr val="000000"/>
                </a:solidFill>
                <a:latin typeface="微软雅黑" panose="020B0503020204020204" pitchFamily="34" charset="-122"/>
                <a:cs typeface="微软雅黑" panose="020B0503020204020204" pitchFamily="34" charset="-122"/>
              </a:rPr>
              <a:t>转移到</a:t>
            </a:r>
            <a:r>
              <a:rPr lang="zh-CN" altLang="en-US" b="1" dirty="0">
                <a:solidFill>
                  <a:srgbClr val="FF0000"/>
                </a:solidFill>
                <a:latin typeface="微软雅黑" panose="020B0503020204020204" pitchFamily="34" charset="-122"/>
                <a:cs typeface="微软雅黑" panose="020B0503020204020204" pitchFamily="34" charset="-122"/>
              </a:rPr>
              <a:t>认识社会</a:t>
            </a:r>
            <a:r>
              <a:rPr lang="zh-CN" altLang="en-US" b="1" dirty="0">
                <a:solidFill>
                  <a:srgbClr val="000000"/>
                </a:solidFill>
                <a:latin typeface="微软雅黑" panose="020B0503020204020204" pitchFamily="34" charset="-122"/>
                <a:cs typeface="微软雅黑" panose="020B0503020204020204" pitchFamily="34" charset="-122"/>
              </a:rPr>
              <a:t>。</a:t>
            </a:r>
            <a:endParaRPr lang="zh-CN" altLang="en-US" b="1" dirty="0">
              <a:solidFill>
                <a:srgbClr val="000000"/>
              </a:solidFill>
              <a:cs typeface="微软雅黑" panose="020B0503020204020204" pitchFamily="34" charset="-122"/>
            </a:endParaRPr>
          </a:p>
          <a:p>
            <a:pPr marL="0" lvl="0" indent="0" eaLnBrk="1" hangingPunct="1">
              <a:lnSpc>
                <a:spcPct val="130000"/>
              </a:lnSpc>
              <a:spcBef>
                <a:spcPct val="0"/>
              </a:spcBef>
              <a:buFontTx/>
              <a:buNone/>
            </a:pPr>
            <a:r>
              <a:rPr lang="en-US" altLang="zh-CN" b="1" dirty="0">
                <a:solidFill>
                  <a:srgbClr val="000000"/>
                </a:solidFill>
                <a:latin typeface="微软雅黑" panose="020B0503020204020204" pitchFamily="34" charset="-122"/>
                <a:cs typeface="微软雅黑" panose="020B0503020204020204" pitchFamily="34" charset="-122"/>
              </a:rPr>
              <a:t>2.</a:t>
            </a:r>
            <a:r>
              <a:rPr lang="zh-CN" altLang="en-US" b="1" dirty="0">
                <a:solidFill>
                  <a:srgbClr val="000000"/>
                </a:solidFill>
                <a:latin typeface="微软雅黑" panose="020B0503020204020204" pitchFamily="34" charset="-122"/>
                <a:cs typeface="微软雅黑" panose="020B0503020204020204" pitchFamily="34" charset="-122"/>
              </a:rPr>
              <a:t>提倡</a:t>
            </a:r>
            <a:r>
              <a:rPr lang="zh-CN" altLang="en-US" b="1" dirty="0">
                <a:solidFill>
                  <a:srgbClr val="FF0000"/>
                </a:solidFill>
                <a:latin typeface="微软雅黑" panose="020B0503020204020204" pitchFamily="34" charset="-122"/>
                <a:cs typeface="微软雅黑" panose="020B0503020204020204" pitchFamily="34" charset="-122"/>
              </a:rPr>
              <a:t>怀疑</a:t>
            </a:r>
            <a:r>
              <a:rPr lang="zh-CN" altLang="en-US" b="1" dirty="0">
                <a:solidFill>
                  <a:srgbClr val="000000"/>
                </a:solidFill>
                <a:latin typeface="微软雅黑" panose="020B0503020204020204" pitchFamily="34" charset="-122"/>
                <a:cs typeface="微软雅黑" panose="020B0503020204020204" pitchFamily="34" charset="-122"/>
              </a:rPr>
              <a:t>精神</a:t>
            </a:r>
            <a:r>
              <a:rPr lang="en-US" altLang="zh-CN" b="1" dirty="0">
                <a:solidFill>
                  <a:srgbClr val="000000"/>
                </a:solidFill>
                <a:latin typeface="微软雅黑" panose="020B0503020204020204" pitchFamily="34" charset="-122"/>
                <a:cs typeface="微软雅黑" panose="020B0503020204020204" pitchFamily="34" charset="-122"/>
              </a:rPr>
              <a:t>，</a:t>
            </a:r>
            <a:r>
              <a:rPr lang="zh-CN" altLang="en-US" b="1" dirty="0">
                <a:solidFill>
                  <a:srgbClr val="000000"/>
                </a:solidFill>
                <a:latin typeface="微软雅黑" panose="020B0503020204020204" pitchFamily="34" charset="-122"/>
                <a:cs typeface="微软雅黑" panose="020B0503020204020204" pitchFamily="34" charset="-122"/>
              </a:rPr>
              <a:t>反对迷信和绝对权威。</a:t>
            </a:r>
            <a:endParaRPr lang="zh-CN" altLang="en-US" b="1" dirty="0">
              <a:solidFill>
                <a:srgbClr val="000000"/>
              </a:solidFill>
              <a:cs typeface="微软雅黑" panose="020B0503020204020204" pitchFamily="34" charset="-122"/>
            </a:endParaRPr>
          </a:p>
          <a:p>
            <a:pPr marL="0" lvl="0" indent="0" eaLnBrk="1" hangingPunct="1">
              <a:lnSpc>
                <a:spcPct val="130000"/>
              </a:lnSpc>
              <a:spcBef>
                <a:spcPct val="0"/>
              </a:spcBef>
              <a:buFontTx/>
              <a:buNone/>
            </a:pPr>
            <a:r>
              <a:rPr lang="en-US" altLang="zh-CN" b="1" dirty="0">
                <a:solidFill>
                  <a:srgbClr val="000000"/>
                </a:solidFill>
                <a:latin typeface="微软雅黑" panose="020B0503020204020204" pitchFamily="34" charset="-122"/>
                <a:cs typeface="微软雅黑" panose="020B0503020204020204" pitchFamily="34" charset="-122"/>
              </a:rPr>
              <a:t>3.</a:t>
            </a:r>
            <a:r>
              <a:rPr lang="zh-CN" altLang="en-US" b="1" dirty="0">
                <a:solidFill>
                  <a:srgbClr val="000000"/>
                </a:solidFill>
                <a:latin typeface="微软雅黑" panose="020B0503020204020204" pitchFamily="34" charset="-122"/>
                <a:cs typeface="微软雅黑" panose="020B0503020204020204" pitchFamily="34" charset="-122"/>
              </a:rPr>
              <a:t>强调</a:t>
            </a:r>
            <a:r>
              <a:rPr lang="zh-CN" altLang="en-US" b="1" dirty="0">
                <a:solidFill>
                  <a:srgbClr val="FF0000"/>
                </a:solidFill>
                <a:latin typeface="微软雅黑" panose="020B0503020204020204" pitchFamily="34" charset="-122"/>
                <a:cs typeface="微软雅黑" panose="020B0503020204020204" pitchFamily="34" charset="-122"/>
              </a:rPr>
              <a:t>人的价值</a:t>
            </a:r>
            <a:r>
              <a:rPr lang="en-US" altLang="zh-CN" b="1" dirty="0">
                <a:solidFill>
                  <a:srgbClr val="000000"/>
                </a:solidFill>
                <a:latin typeface="微软雅黑" panose="020B0503020204020204" pitchFamily="34" charset="-122"/>
                <a:cs typeface="微软雅黑" panose="020B0503020204020204" pitchFamily="34" charset="-122"/>
              </a:rPr>
              <a:t>，</a:t>
            </a:r>
            <a:r>
              <a:rPr lang="zh-CN" altLang="en-US" b="1" dirty="0">
                <a:solidFill>
                  <a:srgbClr val="000000"/>
                </a:solidFill>
                <a:latin typeface="微软雅黑" panose="020B0503020204020204" pitchFamily="34" charset="-122"/>
                <a:cs typeface="微软雅黑" panose="020B0503020204020204" pitchFamily="34" charset="-122"/>
              </a:rPr>
              <a:t>崇尚人的理性</a:t>
            </a:r>
            <a:r>
              <a:rPr lang="en-US" altLang="zh-CN" b="1" dirty="0">
                <a:solidFill>
                  <a:srgbClr val="000000"/>
                </a:solidFill>
                <a:latin typeface="微软雅黑" panose="020B0503020204020204" pitchFamily="34" charset="-122"/>
                <a:cs typeface="微软雅黑" panose="020B0503020204020204" pitchFamily="34" charset="-122"/>
              </a:rPr>
              <a:t>，</a:t>
            </a:r>
            <a:r>
              <a:rPr lang="zh-CN" altLang="en-US" b="1" dirty="0">
                <a:solidFill>
                  <a:srgbClr val="000000"/>
                </a:solidFill>
                <a:latin typeface="微软雅黑" panose="020B0503020204020204" pitchFamily="34" charset="-122"/>
                <a:cs typeface="微软雅黑" panose="020B0503020204020204" pitchFamily="34" charset="-122"/>
              </a:rPr>
              <a:t>追求思想自由。</a:t>
            </a:r>
            <a:endParaRPr lang="zh-CN" altLang="en-US" b="1" dirty="0">
              <a:solidFill>
                <a:srgbClr val="000000"/>
              </a:solidFill>
              <a:cs typeface="微软雅黑" panose="020B0503020204020204" pitchFamily="34" charset="-122"/>
            </a:endParaRPr>
          </a:p>
          <a:p>
            <a:pPr marL="0" lvl="0" indent="0" eaLnBrk="1" hangingPunct="1">
              <a:lnSpc>
                <a:spcPct val="130000"/>
              </a:lnSpc>
              <a:spcBef>
                <a:spcPct val="0"/>
              </a:spcBef>
              <a:buFontTx/>
              <a:buNone/>
            </a:pPr>
            <a:r>
              <a:rPr lang="en-US" altLang="zh-CN" b="1" dirty="0">
                <a:solidFill>
                  <a:srgbClr val="000000"/>
                </a:solidFill>
                <a:latin typeface="微软雅黑" panose="020B0503020204020204" pitchFamily="34" charset="-122"/>
                <a:cs typeface="微软雅黑" panose="020B0503020204020204" pitchFamily="34" charset="-122"/>
              </a:rPr>
              <a:t>4.</a:t>
            </a:r>
            <a:r>
              <a:rPr lang="zh-CN" altLang="en-US" b="1" dirty="0">
                <a:solidFill>
                  <a:srgbClr val="000000"/>
                </a:solidFill>
                <a:latin typeface="微软雅黑" panose="020B0503020204020204" pitchFamily="34" charset="-122"/>
                <a:cs typeface="微软雅黑" panose="020B0503020204020204" pitchFamily="34" charset="-122"/>
              </a:rPr>
              <a:t>重视</a:t>
            </a:r>
            <a:r>
              <a:rPr lang="zh-CN" altLang="en-US" b="1" dirty="0">
                <a:solidFill>
                  <a:srgbClr val="FF0000"/>
                </a:solidFill>
                <a:latin typeface="微软雅黑" panose="020B0503020204020204" pitchFamily="34" charset="-122"/>
                <a:cs typeface="微软雅黑" panose="020B0503020204020204" pitchFamily="34" charset="-122"/>
              </a:rPr>
              <a:t>知识</a:t>
            </a:r>
            <a:r>
              <a:rPr lang="zh-CN" altLang="en-US" b="1" dirty="0">
                <a:solidFill>
                  <a:srgbClr val="000000"/>
                </a:solidFill>
                <a:latin typeface="微软雅黑" panose="020B0503020204020204" pitchFamily="34" charset="-122"/>
                <a:cs typeface="微软雅黑" panose="020B0503020204020204" pitchFamily="34" charset="-122"/>
              </a:rPr>
              <a:t>作用</a:t>
            </a:r>
            <a:r>
              <a:rPr lang="en-US" altLang="zh-CN" b="1" dirty="0">
                <a:solidFill>
                  <a:srgbClr val="000000"/>
                </a:solidFill>
                <a:latin typeface="微软雅黑" panose="020B0503020204020204" pitchFamily="34" charset="-122"/>
                <a:cs typeface="微软雅黑" panose="020B0503020204020204" pitchFamily="34" charset="-122"/>
              </a:rPr>
              <a:t>，</a:t>
            </a:r>
            <a:r>
              <a:rPr lang="zh-CN" altLang="en-US" b="1" dirty="0">
                <a:solidFill>
                  <a:srgbClr val="000000"/>
                </a:solidFill>
                <a:latin typeface="微软雅黑" panose="020B0503020204020204" pitchFamily="34" charset="-122"/>
                <a:cs typeface="微软雅黑" panose="020B0503020204020204" pitchFamily="34" charset="-122"/>
              </a:rPr>
              <a:t>强调好学深思</a:t>
            </a:r>
            <a:r>
              <a:rPr lang="en-US" altLang="zh-CN" b="1" dirty="0">
                <a:solidFill>
                  <a:srgbClr val="000000"/>
                </a:solidFill>
                <a:latin typeface="微软雅黑" panose="020B0503020204020204" pitchFamily="34" charset="-122"/>
                <a:cs typeface="微软雅黑" panose="020B0503020204020204" pitchFamily="34" charset="-122"/>
              </a:rPr>
              <a:t>，</a:t>
            </a:r>
            <a:r>
              <a:rPr lang="zh-CN" altLang="en-US" b="1" dirty="0">
                <a:solidFill>
                  <a:srgbClr val="000000"/>
                </a:solidFill>
                <a:latin typeface="微软雅黑" panose="020B0503020204020204" pitchFamily="34" charset="-122"/>
                <a:cs typeface="微软雅黑" panose="020B0503020204020204" pitchFamily="34" charset="-122"/>
              </a:rPr>
              <a:t>发挥人的主体作用。</a:t>
            </a:r>
            <a:endParaRPr lang="zh-CN" altLang="en-US" b="1" dirty="0">
              <a:solidFill>
                <a:srgbClr val="000000"/>
              </a:solidFill>
              <a:cs typeface="微软雅黑" panose="020B0503020204020204" pitchFamily="34" charset="-122"/>
            </a:endParaRPr>
          </a:p>
          <a:p>
            <a:pPr marL="0" lvl="0" indent="0" eaLnBrk="1" hangingPunct="1">
              <a:lnSpc>
                <a:spcPct val="130000"/>
              </a:lnSpc>
              <a:spcBef>
                <a:spcPct val="0"/>
              </a:spcBef>
              <a:buFontTx/>
              <a:buNone/>
            </a:pPr>
            <a:r>
              <a:rPr lang="en-US" altLang="zh-CN" b="1" dirty="0">
                <a:solidFill>
                  <a:srgbClr val="000000"/>
                </a:solidFill>
                <a:latin typeface="微软雅黑" panose="020B0503020204020204" pitchFamily="34" charset="-122"/>
                <a:cs typeface="微软雅黑" panose="020B0503020204020204" pitchFamily="34" charset="-122"/>
              </a:rPr>
              <a:t>5.</a:t>
            </a:r>
            <a:r>
              <a:rPr lang="zh-CN" altLang="en-US" b="1" dirty="0">
                <a:solidFill>
                  <a:srgbClr val="000000"/>
                </a:solidFill>
                <a:latin typeface="微软雅黑" panose="020B0503020204020204" pitchFamily="34" charset="-122"/>
                <a:cs typeface="微软雅黑" panose="020B0503020204020204" pitchFamily="34" charset="-122"/>
              </a:rPr>
              <a:t>智者学派重视人的作用</a:t>
            </a:r>
            <a:r>
              <a:rPr lang="en-US" altLang="zh-CN" b="1" dirty="0">
                <a:solidFill>
                  <a:srgbClr val="000000"/>
                </a:solidFill>
                <a:latin typeface="微软雅黑" panose="020B0503020204020204" pitchFamily="34" charset="-122"/>
                <a:cs typeface="微软雅黑" panose="020B0503020204020204" pitchFamily="34" charset="-122"/>
              </a:rPr>
              <a:t>，</a:t>
            </a:r>
            <a:r>
              <a:rPr lang="zh-CN" altLang="en-US" b="1" dirty="0">
                <a:solidFill>
                  <a:srgbClr val="000000"/>
                </a:solidFill>
                <a:latin typeface="微软雅黑" panose="020B0503020204020204" pitchFamily="34" charset="-122"/>
                <a:cs typeface="微软雅黑" panose="020B0503020204020204" pitchFamily="34" charset="-122"/>
              </a:rPr>
              <a:t>提出“人是万物的尺度”。苏格拉底主张“美德即知识”</a:t>
            </a:r>
            <a:r>
              <a:rPr lang="en-US" altLang="zh-CN" b="1" dirty="0">
                <a:solidFill>
                  <a:srgbClr val="000000"/>
                </a:solidFill>
                <a:latin typeface="微软雅黑" panose="020B0503020204020204" pitchFamily="34" charset="-122"/>
                <a:cs typeface="微软雅黑" panose="020B0503020204020204" pitchFamily="34" charset="-122"/>
              </a:rPr>
              <a:t>，</a:t>
            </a:r>
            <a:r>
              <a:rPr lang="zh-CN" altLang="en-US" b="1" dirty="0">
                <a:solidFill>
                  <a:srgbClr val="000000"/>
                </a:solidFill>
                <a:latin typeface="微软雅黑" panose="020B0503020204020204" pitchFamily="34" charset="-122"/>
                <a:cs typeface="微软雅黑" panose="020B0503020204020204" pitchFamily="34" charset="-122"/>
              </a:rPr>
              <a:t>强调提高公民的</a:t>
            </a:r>
            <a:r>
              <a:rPr lang="zh-CN" altLang="en-US" b="1" dirty="0">
                <a:solidFill>
                  <a:srgbClr val="FF0000"/>
                </a:solidFill>
                <a:latin typeface="微软雅黑" panose="020B0503020204020204" pitchFamily="34" charset="-122"/>
                <a:cs typeface="微软雅黑" panose="020B0503020204020204" pitchFamily="34" charset="-122"/>
              </a:rPr>
              <a:t>道德修养</a:t>
            </a:r>
            <a:r>
              <a:rPr lang="en-US" altLang="zh-CN" b="1" dirty="0">
                <a:solidFill>
                  <a:srgbClr val="000000"/>
                </a:solidFill>
                <a:latin typeface="微软雅黑" panose="020B0503020204020204" pitchFamily="34" charset="-122"/>
                <a:cs typeface="微软雅黑" panose="020B0503020204020204" pitchFamily="34" charset="-122"/>
              </a:rPr>
              <a:t>，</a:t>
            </a:r>
            <a:r>
              <a:rPr lang="zh-CN" altLang="en-US" b="1" dirty="0">
                <a:solidFill>
                  <a:srgbClr val="000000"/>
                </a:solidFill>
                <a:latin typeface="微软雅黑" panose="020B0503020204020204" pitchFamily="34" charset="-122"/>
                <a:cs typeface="微软雅黑" panose="020B0503020204020204" pitchFamily="34" charset="-122"/>
              </a:rPr>
              <a:t>尤其是</a:t>
            </a:r>
            <a:r>
              <a:rPr lang="zh-CN" altLang="en-US" b="1" dirty="0">
                <a:solidFill>
                  <a:srgbClr val="FF0000"/>
                </a:solidFill>
                <a:latin typeface="微软雅黑" panose="020B0503020204020204" pitchFamily="34" charset="-122"/>
                <a:cs typeface="微软雅黑" panose="020B0503020204020204" pitchFamily="34" charset="-122"/>
              </a:rPr>
              <a:t>知识修养</a:t>
            </a:r>
            <a:r>
              <a:rPr lang="zh-CN" altLang="en-US" b="1" dirty="0">
                <a:solidFill>
                  <a:srgbClr val="000000"/>
                </a:solidFill>
                <a:latin typeface="微软雅黑" panose="020B0503020204020204" pitchFamily="34" charset="-122"/>
                <a:cs typeface="微软雅黑" panose="020B0503020204020204" pitchFamily="34" charset="-122"/>
              </a:rPr>
              <a:t>。</a:t>
            </a:r>
          </a:p>
        </p:txBody>
      </p:sp>
    </p:spTree>
  </p:cSld>
  <p:clrMapOvr>
    <a:masterClrMapping/>
  </p:clrMapOvr>
  <p:transition>
    <p:split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034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1034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1034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1034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矩形 1"/>
          <p:cNvSpPr/>
          <p:nvPr/>
        </p:nvSpPr>
        <p:spPr>
          <a:xfrm>
            <a:off x="444500" y="785813"/>
            <a:ext cx="11052175" cy="56311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just" defTabSz="914400">
              <a:lnSpc>
                <a:spcPct val="150000"/>
              </a:lnSpc>
              <a:tabLst>
                <a:tab pos="2609850" algn="l"/>
              </a:tabLst>
            </a:pPr>
            <a:r>
              <a:rPr lang="zh-CN" altLang="zh-CN" sz="2400" b="1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重要概念</a:t>
            </a:r>
            <a:r>
              <a:rPr lang="en-US" altLang="zh-CN" sz="2400" b="1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——</a:t>
            </a:r>
            <a:r>
              <a:rPr lang="zh-CN" altLang="zh-CN" sz="2400" b="1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欧洲中世纪</a:t>
            </a:r>
            <a:endParaRPr lang="zh-CN" altLang="zh-CN" sz="1000" dirty="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algn="just" defTabSz="914400">
              <a:lnSpc>
                <a:spcPct val="150000"/>
              </a:lnSpc>
              <a:tabLst>
                <a:tab pos="2609850" algn="l"/>
              </a:tabLst>
            </a:pPr>
            <a:r>
              <a:rPr lang="zh-CN" altLang="zh-CN" sz="2400" b="1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欧洲中世纪</a:t>
            </a:r>
            <a:r>
              <a:rPr lang="en-US" altLang="zh-CN" sz="2400" b="1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(</a:t>
            </a:r>
            <a:r>
              <a:rPr lang="zh-CN" altLang="zh-CN" sz="2400" b="1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约公元</a:t>
            </a:r>
            <a:r>
              <a:rPr lang="en-US" altLang="zh-CN" sz="2400" b="1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476</a:t>
            </a:r>
            <a:r>
              <a:rPr lang="zh-CN" altLang="zh-CN" sz="2400" b="1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年</a:t>
            </a:r>
            <a:r>
              <a:rPr lang="en-US" altLang="zh-CN" sz="2400" b="1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—</a:t>
            </a:r>
            <a:r>
              <a:rPr lang="zh-CN" altLang="zh-CN" sz="2400" b="1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公元</a:t>
            </a:r>
            <a:r>
              <a:rPr lang="en-US" altLang="zh-CN" sz="2400" b="1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1453</a:t>
            </a:r>
            <a:r>
              <a:rPr lang="zh-CN" altLang="zh-CN" sz="2400" b="1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年</a:t>
            </a:r>
            <a:r>
              <a:rPr lang="en-US" altLang="zh-CN" sz="2400" b="1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)</a:t>
            </a:r>
            <a:r>
              <a:rPr lang="zh-CN" altLang="zh-CN" sz="2400" b="1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，由于蛮族的入侵和定居引起了西罗马帝国的崩溃，几乎造成当时欧洲文化的完全毁灭。西欧的封建制度便是在这一背景下，由日耳曼、罗马和基督教三种因素互相融合，从西罗马灭亡后的废墟上产生、发展起来的。骑士制度同样也产生于中世纪的欧洲，是欧洲在封建化的过程中逐步产生、确立起来的封建附庸制度。中世纪中前期的欧洲国家是一种松懈的领土集合体。封建割据带来频繁的战争，造成科技和生产力发展停滞，人民生活在毫无希望的痛苦中，所以中世纪被称作“黑暗时代”。</a:t>
            </a:r>
            <a:endParaRPr lang="zh-CN" altLang="zh-CN" sz="1000" dirty="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algn="just" defTabSz="914400">
              <a:lnSpc>
                <a:spcPct val="150000"/>
              </a:lnSpc>
              <a:tabLst>
                <a:tab pos="2609850" algn="l"/>
              </a:tabLst>
            </a:pPr>
            <a:r>
              <a:rPr lang="zh-CN" altLang="zh-CN" sz="2400" b="1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补充价值：了解中世纪基本概念和历史特征，对正确理解文艺复兴有着重要的作用。</a:t>
            </a:r>
            <a:endParaRPr lang="zh-CN" altLang="zh-CN" sz="1000" dirty="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矩形 1"/>
          <p:cNvSpPr/>
          <p:nvPr/>
        </p:nvSpPr>
        <p:spPr>
          <a:xfrm>
            <a:off x="280988" y="1858963"/>
            <a:ext cx="11647487" cy="5762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 defTabSz="914400">
              <a:lnSpc>
                <a:spcPct val="150000"/>
              </a:lnSpc>
              <a:tabLst>
                <a:tab pos="2609850" algn="l"/>
              </a:tabLst>
            </a:pPr>
            <a:r>
              <a:rPr lang="zh-CN" altLang="zh-CN" sz="2400" b="1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考向一　智者学派与苏格拉底</a:t>
            </a:r>
            <a:endParaRPr lang="zh-CN" altLang="zh-CN" sz="1000" dirty="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pic>
        <p:nvPicPr>
          <p:cNvPr id="24579" name="Picture 4" descr="考什么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87350" y="623888"/>
            <a:ext cx="11469688" cy="13081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4580" name="Picture 6" descr="已考角度箭头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49250" y="3028950"/>
            <a:ext cx="2781300" cy="4222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4037" name="矩形 1"/>
          <p:cNvSpPr>
            <a:spLocks noChangeArrowheads="1"/>
          </p:cNvSpPr>
          <p:nvPr/>
        </p:nvSpPr>
        <p:spPr bwMode="auto">
          <a:xfrm>
            <a:off x="588963" y="3479800"/>
            <a:ext cx="11244263" cy="17532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610485" algn="l"/>
              </a:tabLst>
              <a:defRPr/>
            </a:pPr>
            <a:r>
              <a:rPr kumimoji="0" lang="zh-CN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角度</a:t>
            </a:r>
            <a:r>
              <a:rPr kumimoji="0" lang="en-US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1</a:t>
            </a:r>
            <a:r>
              <a:rPr kumimoji="0" lang="zh-CN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　从古希腊哲学探讨问题的角度考查人文精神的起源。</a:t>
            </a:r>
            <a:r>
              <a:rPr kumimoji="0" lang="en-US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(2019·</a:t>
            </a:r>
            <a:r>
              <a:rPr kumimoji="0" lang="zh-CN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全国</a:t>
            </a:r>
            <a:r>
              <a:rPr kumimoji="0" lang="en-US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Ⅱ</a:t>
            </a:r>
            <a:r>
              <a:rPr kumimoji="0" lang="zh-CN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卷，</a:t>
            </a:r>
            <a:r>
              <a:rPr kumimoji="0" lang="en-US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32)</a:t>
            </a:r>
            <a:endParaRPr kumimoji="0" lang="zh-CN" altLang="zh-CN" sz="1050" b="0" i="0" u="none" strike="noStrike" kern="1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marL="0" marR="0" lvl="0" indent="0" algn="just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610485" algn="l"/>
              </a:tabLst>
              <a:defRPr/>
            </a:pPr>
            <a:r>
              <a:rPr kumimoji="0" lang="zh-CN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角度</a:t>
            </a:r>
            <a:r>
              <a:rPr kumimoji="0" lang="en-US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2</a:t>
            </a:r>
            <a:r>
              <a:rPr kumimoji="0" lang="zh-CN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　以梭伦诗歌为情景考查梭伦的人文精神。</a:t>
            </a:r>
            <a:r>
              <a:rPr kumimoji="0" lang="en-US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(2018·</a:t>
            </a:r>
            <a:r>
              <a:rPr kumimoji="0" lang="zh-CN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全国</a:t>
            </a:r>
            <a:r>
              <a:rPr kumimoji="0" lang="en-US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Ⅰ</a:t>
            </a:r>
            <a:r>
              <a:rPr kumimoji="0" lang="zh-CN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卷，</a:t>
            </a:r>
            <a:r>
              <a:rPr kumimoji="0" lang="en-US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32)</a:t>
            </a:r>
            <a:endParaRPr kumimoji="0" lang="zh-CN" altLang="zh-CN" sz="1050" b="0" i="0" u="none" strike="noStrike" kern="1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marL="0" marR="0" lvl="0" indent="0" algn="just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610485" algn="l"/>
              </a:tabLst>
              <a:defRPr/>
            </a:pPr>
            <a:r>
              <a:rPr kumimoji="0" lang="zh-CN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角度</a:t>
            </a:r>
            <a:r>
              <a:rPr kumimoji="0" lang="en-US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3</a:t>
            </a:r>
            <a:r>
              <a:rPr kumimoji="0" lang="zh-CN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　古代雅典的人文思想根植于传统文化。</a:t>
            </a:r>
            <a:r>
              <a:rPr kumimoji="0" lang="en-US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(2017·</a:t>
            </a:r>
            <a:r>
              <a:rPr kumimoji="0" lang="zh-CN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全国</a:t>
            </a:r>
            <a:r>
              <a:rPr kumimoji="0" lang="en-US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Ⅰ</a:t>
            </a:r>
            <a:r>
              <a:rPr kumimoji="0" lang="zh-CN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卷，</a:t>
            </a:r>
            <a:r>
              <a:rPr kumimoji="0" lang="en-US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32)</a:t>
            </a:r>
            <a:endParaRPr kumimoji="0" lang="zh-CN" altLang="zh-CN" sz="1050" b="0" i="0" u="none" strike="noStrike" kern="1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pic>
        <p:nvPicPr>
          <p:cNvPr id="24582" name="Picture 7" descr="命题探究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52425" y="2501900"/>
            <a:ext cx="5383213" cy="3937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矩形 1"/>
          <p:cNvSpPr>
            <a:spLocks noChangeArrowheads="1"/>
          </p:cNvSpPr>
          <p:nvPr/>
        </p:nvSpPr>
        <p:spPr bwMode="auto">
          <a:xfrm>
            <a:off x="272098" y="353060"/>
            <a:ext cx="11647488" cy="23069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252095" marR="0" lvl="0" indent="-457200" algn="just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610485" algn="l"/>
              </a:tabLst>
              <a:defRPr/>
            </a:pPr>
            <a:r>
              <a:rPr kumimoji="0" lang="zh-CN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【典例】 </a:t>
            </a:r>
            <a:r>
              <a:rPr kumimoji="0" lang="en-US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(2019·</a:t>
            </a:r>
            <a:r>
              <a:rPr kumimoji="0" lang="zh-CN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全国Ⅱ卷，</a:t>
            </a:r>
            <a:r>
              <a:rPr kumimoji="0" lang="en-US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32)</a:t>
            </a:r>
            <a:r>
              <a:rPr kumimoji="0" lang="zh-CN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公元前</a:t>
            </a:r>
            <a:r>
              <a:rPr kumimoji="0" lang="en-US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5</a:t>
            </a:r>
            <a:r>
              <a:rPr kumimoji="0" lang="zh-CN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世纪以前，希腊哲人主要探讨的是宇宙本原等问题。其后，智者学派另提出一些命题，苏格拉底、柏拉图和亚里士多德皆有丰富的论述，希腊哲学的主题已转移到</a:t>
            </a:r>
            <a:r>
              <a:rPr kumimoji="0" lang="en-US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(</a:t>
            </a:r>
            <a:r>
              <a:rPr kumimoji="0" lang="zh-CN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　　</a:t>
            </a:r>
            <a:r>
              <a:rPr kumimoji="0" lang="en-US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)</a:t>
            </a:r>
            <a:endParaRPr kumimoji="0" lang="zh-CN" altLang="zh-CN" sz="2400" b="0" i="0" u="none" strike="noStrike" kern="1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marL="252095" marR="0" lvl="0" indent="-457200" algn="just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610485" algn="l"/>
              </a:tabLst>
              <a:defRPr/>
            </a:pPr>
            <a:r>
              <a:rPr kumimoji="0" lang="en-US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	A.</a:t>
            </a:r>
            <a:r>
              <a:rPr kumimoji="0" lang="zh-CN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神</a:t>
            </a:r>
            <a:r>
              <a:rPr kumimoji="0" lang="en-US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	B.</a:t>
            </a:r>
            <a:r>
              <a:rPr kumimoji="0" lang="zh-CN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自然</a:t>
            </a:r>
            <a:r>
              <a:rPr kumimoji="0" lang="en-US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   	C.</a:t>
            </a:r>
            <a:r>
              <a:rPr kumimoji="0" lang="zh-CN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人</a:t>
            </a:r>
            <a:r>
              <a:rPr kumimoji="0" lang="en-US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	         D.</a:t>
            </a:r>
            <a:r>
              <a:rPr kumimoji="0" lang="zh-CN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政治</a:t>
            </a:r>
            <a:endParaRPr kumimoji="0" lang="zh-CN" altLang="zh-CN" sz="2400" b="0" i="0" u="none" strike="noStrike" kern="1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4" name="矩形 1"/>
          <p:cNvSpPr>
            <a:spLocks noChangeArrowheads="1"/>
          </p:cNvSpPr>
          <p:nvPr/>
        </p:nvSpPr>
        <p:spPr bwMode="auto">
          <a:xfrm>
            <a:off x="271780" y="2659698"/>
            <a:ext cx="11647488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610485" algn="l"/>
              </a:tabLst>
              <a:defRPr/>
            </a:pPr>
            <a:r>
              <a:rPr kumimoji="0" lang="en-US" altLang="zh-CN" sz="24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[</a:t>
            </a:r>
            <a:r>
              <a:rPr kumimoji="0" lang="zh-CN" altLang="zh-CN" sz="24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答案</a:t>
            </a:r>
            <a:r>
              <a:rPr kumimoji="0" lang="en-US" altLang="zh-CN" sz="24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] C</a:t>
            </a:r>
            <a:endParaRPr kumimoji="0" lang="zh-CN" altLang="zh-CN" sz="1050" b="0" i="0" u="none" strike="noStrike" kern="1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93187" name="Text Box 5"/>
          <p:cNvSpPr txBox="1"/>
          <p:nvPr/>
        </p:nvSpPr>
        <p:spPr>
          <a:xfrm>
            <a:off x="210820" y="3386455"/>
            <a:ext cx="11769090" cy="23545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lnSpc>
                <a:spcPct val="110000"/>
              </a:lnSpc>
              <a:spcBef>
                <a:spcPct val="0"/>
              </a:spcBef>
              <a:buFontTx/>
              <a:buNone/>
            </a:pPr>
            <a:r>
              <a:rPr lang="zh-CN" altLang="en-US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【总结】</a:t>
            </a:r>
            <a:r>
              <a:rPr lang="zh-CN" altLang="en-US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古希腊哲学</a:t>
            </a: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探究主题的演变：</a:t>
            </a:r>
          </a:p>
          <a:p>
            <a:pPr marL="0" lvl="0" indent="0" eaLnBrk="1" hangingPunct="1">
              <a:lnSpc>
                <a:spcPct val="110000"/>
              </a:lnSpc>
              <a:spcBef>
                <a:spcPct val="0"/>
              </a:spcBef>
              <a:buFontTx/>
              <a:buNone/>
            </a:pPr>
            <a:r>
              <a:rPr lang="zh-CN" altLang="zh-CN" b="1" kern="100" noProof="0" dirty="0">
                <a:ln>
                  <a:noFill/>
                </a:ln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古希腊早期人文思想渊源经历了</a:t>
            </a:r>
            <a:r>
              <a:rPr lang="en-US" altLang="zh-CN" b="1" kern="10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“</a:t>
            </a:r>
            <a:r>
              <a:rPr lang="zh-CN" altLang="zh-CN" b="1" kern="10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以神为中心</a:t>
            </a:r>
            <a:r>
              <a:rPr lang="en-US" altLang="zh-CN" b="1" kern="10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”</a:t>
            </a:r>
            <a:r>
              <a:rPr lang="zh-CN" altLang="zh-CN" b="1" kern="10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到</a:t>
            </a:r>
            <a:r>
              <a:rPr lang="en-US" altLang="zh-CN" b="1" kern="10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“</a:t>
            </a:r>
            <a:r>
              <a:rPr lang="zh-CN" altLang="zh-CN" b="1" kern="10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以自然为中心</a:t>
            </a:r>
            <a:r>
              <a:rPr lang="en-US" altLang="zh-CN" b="1" kern="10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”</a:t>
            </a:r>
            <a:r>
              <a:rPr lang="zh-CN" altLang="zh-CN" b="1" kern="10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再到</a:t>
            </a:r>
            <a:r>
              <a:rPr lang="en-US" altLang="zh-CN" b="1" kern="10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“</a:t>
            </a:r>
            <a:r>
              <a:rPr lang="zh-CN" altLang="zh-CN" b="1" kern="10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以人为中心</a:t>
            </a:r>
            <a:r>
              <a:rPr lang="en-US" altLang="zh-CN" b="1" kern="10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”</a:t>
            </a:r>
            <a:r>
              <a:rPr lang="zh-CN" altLang="zh-CN" b="1" kern="100" noProof="0" dirty="0">
                <a:ln>
                  <a:noFill/>
                </a:ln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三个阶段。</a:t>
            </a:r>
          </a:p>
          <a:p>
            <a:pPr marL="0" marR="0" lvl="0" indent="457200" algn="just" defTabSz="914400" rtl="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610485" algn="l"/>
              </a:tabLst>
              <a:defRPr/>
            </a:pPr>
            <a:endParaRPr lang="en-US" altLang="zh-CN" b="1" kern="10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7">
                                            <p:txEl>
                                              <p:charRg st="46" end="6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93187">
                                            <p:txEl>
                                              <p:charRg st="46" end="6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矩形 1"/>
          <p:cNvSpPr>
            <a:spLocks noChangeArrowheads="1"/>
          </p:cNvSpPr>
          <p:nvPr/>
        </p:nvSpPr>
        <p:spPr bwMode="auto">
          <a:xfrm>
            <a:off x="2272983" y="-317"/>
            <a:ext cx="11647488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610485" algn="l"/>
              </a:tabLst>
              <a:defRPr/>
            </a:pPr>
            <a:r>
              <a:rPr kumimoji="0" lang="zh-CN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视角</a:t>
            </a:r>
            <a:r>
              <a:rPr kumimoji="0" lang="en-US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1</a:t>
            </a:r>
            <a:r>
              <a:rPr kumimoji="0" lang="zh-CN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　苏格拉底对人文精神的历史贡献</a:t>
            </a:r>
            <a:endParaRPr kumimoji="0" lang="zh-CN" altLang="zh-CN" sz="1050" b="0" i="0" u="none" strike="noStrike" kern="1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pic>
        <p:nvPicPr>
          <p:cNvPr id="27651" name="Picture 3" descr="热考角度箭头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61633" y="253365"/>
            <a:ext cx="1911350" cy="4318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矩形 1"/>
          <p:cNvSpPr>
            <a:spLocks noChangeArrowheads="1"/>
          </p:cNvSpPr>
          <p:nvPr/>
        </p:nvSpPr>
        <p:spPr bwMode="auto">
          <a:xfrm>
            <a:off x="199390" y="685165"/>
            <a:ext cx="11647488" cy="4556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1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610485" algn="l"/>
              </a:tabLst>
              <a:defRPr/>
            </a:pPr>
            <a:r>
              <a:rPr kumimoji="0" lang="zh-CN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史料　普罗泰格拉曾说：</a:t>
            </a:r>
            <a:r>
              <a:rPr kumimoji="0" lang="en-US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“</a:t>
            </a:r>
            <a:r>
              <a:rPr kumimoji="0" lang="zh-CN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雅典人所议之主题含有政治睿智，他们会倾听每一个人的见解，</a:t>
            </a:r>
            <a:r>
              <a:rPr kumimoji="0" lang="zh-CN" altLang="zh-CN" sz="2400" b="1" i="0" u="wavy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因为他们认为所有人都应拥有这一美德；否则，便不会有城邦</a:t>
            </a:r>
            <a:r>
              <a:rPr kumimoji="0" lang="en-US" altLang="zh-CN" sz="2400" b="1" i="0" u="none" strike="noStrike" kern="100" cap="none" spc="0" normalizeH="0" baseline="3000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①</a:t>
            </a:r>
            <a:r>
              <a:rPr kumimoji="0" lang="zh-CN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。</a:t>
            </a:r>
            <a:r>
              <a:rPr kumimoji="0" lang="en-US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”</a:t>
            </a:r>
            <a:r>
              <a:rPr kumimoji="0" lang="zh-CN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对此，后世的黑格尔指出：</a:t>
            </a:r>
            <a:r>
              <a:rPr kumimoji="0" lang="en-US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“</a:t>
            </a:r>
            <a:r>
              <a:rPr kumimoji="0" lang="zh-CN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希腊英雄们都是出现在法律尚未制定的时代，或者他们自己就是国家的创造者，所以正义和秩序，法律和道德，都是</a:t>
            </a:r>
            <a:r>
              <a:rPr kumimoji="0" lang="zh-CN" altLang="zh-CN" sz="2400" b="1" i="0" u="wavy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由他们制定出来的，作为和他们分不开的个人工作完成的</a:t>
            </a:r>
            <a:r>
              <a:rPr kumimoji="0" lang="en-US" altLang="zh-CN" sz="2400" b="1" i="0" u="none" strike="noStrike" kern="100" cap="none" spc="0" normalizeH="0" baseline="3000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②</a:t>
            </a:r>
            <a:r>
              <a:rPr kumimoji="0" lang="zh-CN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。</a:t>
            </a:r>
            <a:r>
              <a:rPr kumimoji="0" lang="en-US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”</a:t>
            </a:r>
            <a:endParaRPr kumimoji="0" lang="zh-CN" altLang="zh-CN" sz="2400" b="0" i="0" u="none" strike="noStrike" kern="1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marL="0" marR="0" lvl="0" indent="0" algn="just" defTabSz="914400" rtl="0" eaLnBrk="1" fontAlgn="base" latinLnBrk="0" hangingPunct="1">
              <a:lnSpc>
                <a:spcPct val="11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610485" algn="l"/>
              </a:tabLst>
              <a:defRPr/>
            </a:pPr>
            <a:r>
              <a:rPr kumimoji="0" lang="zh-CN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       你们</a:t>
            </a:r>
            <a:r>
              <a:rPr kumimoji="0" lang="zh-CN" altLang="zh-CN" sz="2400" b="1" i="0" u="wavy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不能只追求荣誉和享乐，要知道，知识才是美德</a:t>
            </a:r>
            <a:r>
              <a:rPr kumimoji="0" lang="en-US" altLang="zh-CN" sz="2400" b="1" i="0" u="none" strike="noStrike" kern="100" cap="none" spc="0" normalizeH="0" baseline="3000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③</a:t>
            </a:r>
            <a:r>
              <a:rPr kumimoji="0" lang="zh-CN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。你们不能只注意金钱和地位，而不注意智慧和真理。</a:t>
            </a:r>
            <a:r>
              <a:rPr kumimoji="0" lang="zh-CN" altLang="zh-CN" sz="2400" b="1" i="0" u="wavy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你们不要老想着人身和财产，而首先要改善你们的心灵</a:t>
            </a:r>
            <a:r>
              <a:rPr kumimoji="0" lang="en-US" altLang="zh-CN" sz="2400" b="1" i="0" u="none" strike="noStrike" kern="100" cap="none" spc="0" normalizeH="0" baseline="3000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④</a:t>
            </a:r>
            <a:r>
              <a:rPr kumimoji="0" lang="zh-CN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。金钱不能买到美德，美德却能产生一切美好的东西。这就是我的教义。</a:t>
            </a:r>
            <a:endParaRPr kumimoji="0" lang="zh-CN" altLang="zh-CN" sz="2400" b="0" i="0" u="none" strike="noStrike" kern="1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marL="0" marR="0" lvl="0" indent="0" algn="r" defTabSz="914400" rtl="0" eaLnBrk="1" fontAlgn="base" latinLnBrk="0" hangingPunct="1">
              <a:lnSpc>
                <a:spcPct val="11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610485" algn="l"/>
              </a:tabLst>
              <a:defRPr/>
            </a:pPr>
            <a:r>
              <a:rPr kumimoji="0" lang="en-US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——</a:t>
            </a:r>
            <a:r>
              <a:rPr kumimoji="0" lang="zh-CN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摘编自苏格拉底的演讲</a:t>
            </a:r>
          </a:p>
          <a:p>
            <a:pPr marL="0" marR="0" lvl="0" indent="0" algn="l" defTabSz="914400" rtl="0" eaLnBrk="1" fontAlgn="base" latinLnBrk="0" hangingPunct="1">
              <a:lnSpc>
                <a:spcPct val="11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610485" algn="l"/>
              </a:tabLst>
              <a:defRPr/>
            </a:pPr>
            <a:r>
              <a:rPr lang="zh-CN" altLang="zh-CN" sz="2400" b="1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思考　比较两段史料，指出苏格拉底对人文主义内涵的拓展，并说明其拓展的主要目的。</a:t>
            </a:r>
            <a:endParaRPr kumimoji="0" lang="zh-CN" altLang="zh-CN" sz="2400" b="0" i="0" u="none" strike="noStrike" kern="1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49154" name="矩形 1"/>
          <p:cNvSpPr/>
          <p:nvPr/>
        </p:nvSpPr>
        <p:spPr>
          <a:xfrm>
            <a:off x="199073" y="5487988"/>
            <a:ext cx="11647487" cy="11988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just" defTabSz="914400">
              <a:lnSpc>
                <a:spcPct val="100000"/>
              </a:lnSpc>
              <a:tabLst>
                <a:tab pos="2609850" algn="l"/>
              </a:tabLst>
            </a:pPr>
            <a:r>
              <a:rPr lang="zh-CN" altLang="zh-CN" sz="24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答案　内涵拓展：</a:t>
            </a:r>
            <a:r>
              <a:rPr lang="en-US" altLang="zh-CN" sz="24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(</a:t>
            </a:r>
            <a:r>
              <a:rPr lang="zh-CN" altLang="zh-CN" sz="24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从关注人的自然属性到</a:t>
            </a:r>
            <a:r>
              <a:rPr lang="en-US" altLang="zh-CN" sz="24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)</a:t>
            </a:r>
            <a:r>
              <a:rPr lang="zh-CN" altLang="zh-CN" sz="24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关注人的美德，注重改善人的心灵；重视对人的教育。</a:t>
            </a:r>
            <a:endParaRPr lang="zh-CN" altLang="zh-CN" sz="1000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algn="just" defTabSz="914400">
              <a:lnSpc>
                <a:spcPct val="100000"/>
              </a:lnSpc>
              <a:tabLst>
                <a:tab pos="2609850" algn="l"/>
              </a:tabLst>
            </a:pPr>
            <a:r>
              <a:rPr lang="zh-CN" altLang="zh-CN" sz="24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目的：培养公民的道德价值观，拯救城邦</a:t>
            </a:r>
            <a:r>
              <a:rPr lang="en-US" altLang="zh-CN" sz="24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(</a:t>
            </a:r>
            <a:r>
              <a:rPr lang="zh-CN" altLang="zh-CN" sz="24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克服直接民主制的弊端</a:t>
            </a:r>
            <a:r>
              <a:rPr lang="en-US" altLang="zh-CN" sz="24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)</a:t>
            </a:r>
            <a:r>
              <a:rPr lang="zh-CN" altLang="zh-CN" sz="24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。</a:t>
            </a:r>
            <a:endParaRPr lang="zh-CN" altLang="zh-CN" sz="1000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91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91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91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91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矩形 1"/>
          <p:cNvSpPr>
            <a:spLocks noChangeArrowheads="1"/>
          </p:cNvSpPr>
          <p:nvPr/>
        </p:nvSpPr>
        <p:spPr bwMode="auto">
          <a:xfrm>
            <a:off x="91758" y="0"/>
            <a:ext cx="11647488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610485" algn="l"/>
              </a:tabLst>
              <a:defRPr/>
            </a:pPr>
            <a:r>
              <a:rPr kumimoji="0" lang="zh-CN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视角</a:t>
            </a:r>
            <a:r>
              <a:rPr kumimoji="0" lang="en-US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2</a:t>
            </a:r>
            <a:r>
              <a:rPr kumimoji="0" lang="zh-CN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　比较古代中国儒家思想与西方人文思想的异同</a:t>
            </a:r>
            <a:endParaRPr kumimoji="0" lang="zh-CN" altLang="zh-CN" sz="1050" b="0" i="0" u="none" strike="noStrike" kern="1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3" name="矩形 1"/>
          <p:cNvSpPr>
            <a:spLocks noChangeArrowheads="1"/>
          </p:cNvSpPr>
          <p:nvPr/>
        </p:nvSpPr>
        <p:spPr bwMode="auto">
          <a:xfrm>
            <a:off x="7693660" y="-34290"/>
            <a:ext cx="3888105" cy="645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610485" algn="l"/>
              </a:tabLst>
              <a:defRPr/>
            </a:pPr>
            <a:r>
              <a:rPr kumimoji="0" lang="zh-CN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史料　古代西方智者的启蒙</a:t>
            </a:r>
            <a:endParaRPr kumimoji="0" lang="zh-CN" altLang="zh-CN" sz="1050" b="0" i="0" u="none" strike="noStrike" kern="1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graphicFrame>
        <p:nvGraphicFramePr>
          <p:cNvPr id="2" name="表格 1"/>
          <p:cNvGraphicFramePr>
            <a:graphicFrameLocks noGrp="1"/>
          </p:cNvGraphicFramePr>
          <p:nvPr>
            <p:custDataLst>
              <p:tags r:id="rId1"/>
            </p:custDataLst>
          </p:nvPr>
        </p:nvGraphicFramePr>
        <p:xfrm>
          <a:off x="368935" y="634683"/>
          <a:ext cx="11017250" cy="2297430"/>
        </p:xfrm>
        <a:graphic>
          <a:graphicData uri="http://schemas.openxmlformats.org/drawingml/2006/table">
            <a:tbl>
              <a:tblPr/>
              <a:tblGrid>
                <a:gridCol w="2141855"/>
                <a:gridCol w="8875395"/>
              </a:tblGrid>
              <a:tr h="3048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2610485" algn="l"/>
                        </a:tabLst>
                      </a:pPr>
                      <a:r>
                        <a:rPr lang="zh-CN" sz="2000" b="1" kern="100" dirty="0">
                          <a:effectLst/>
                          <a:latin typeface="微软雅黑" panose="020B0503020204020204" pitchFamily="34" charset="-122"/>
                          <a:cs typeface="微软雅黑" panose="020B0503020204020204" pitchFamily="34" charset="-122"/>
                        </a:rPr>
                        <a:t>人物、学派</a:t>
                      </a:r>
                    </a:p>
                  </a:txBody>
                  <a:tcPr marL="36260" marR="362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2610485" algn="l"/>
                        </a:tabLst>
                      </a:pPr>
                      <a:r>
                        <a:rPr lang="zh-CN" sz="2000" b="1" kern="100">
                          <a:effectLst/>
                          <a:latin typeface="微软雅黑" panose="020B0503020204020204" pitchFamily="34" charset="-122"/>
                          <a:cs typeface="微软雅黑" panose="020B0503020204020204" pitchFamily="34" charset="-122"/>
                        </a:rPr>
                        <a:t>主要观点</a:t>
                      </a:r>
                    </a:p>
                  </a:txBody>
                  <a:tcPr marL="36260" marR="362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513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2610485" algn="l"/>
                        </a:tabLst>
                      </a:pPr>
                      <a:r>
                        <a:rPr lang="zh-CN" sz="2000" b="1" kern="100" dirty="0">
                          <a:effectLst/>
                          <a:latin typeface="微软雅黑" panose="020B0503020204020204" pitchFamily="34" charset="-122"/>
                          <a:cs typeface="微软雅黑" panose="020B0503020204020204" pitchFamily="34" charset="-122"/>
                        </a:rPr>
                        <a:t>普罗泰格拉</a:t>
                      </a:r>
                    </a:p>
                  </a:txBody>
                  <a:tcPr marL="36260" marR="362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2610485" algn="l"/>
                        </a:tabLst>
                      </a:pPr>
                      <a:r>
                        <a:rPr lang="zh-CN" sz="2000" b="1" kern="100" dirty="0">
                          <a:effectLst/>
                          <a:latin typeface="微软雅黑" panose="020B0503020204020204" pitchFamily="34" charset="-122"/>
                          <a:cs typeface="微软雅黑" panose="020B0503020204020204" pitchFamily="34" charset="-122"/>
                        </a:rPr>
                        <a:t>人是万物的尺度</a:t>
                      </a:r>
                    </a:p>
                  </a:txBody>
                  <a:tcPr marL="36260" marR="362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545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2610485" algn="l"/>
                        </a:tabLst>
                      </a:pPr>
                      <a:r>
                        <a:rPr lang="zh-CN" sz="2000" b="1" kern="100">
                          <a:effectLst/>
                          <a:latin typeface="微软雅黑" panose="020B0503020204020204" pitchFamily="34" charset="-122"/>
                          <a:cs typeface="微软雅黑" panose="020B0503020204020204" pitchFamily="34" charset="-122"/>
                        </a:rPr>
                        <a:t>苏格拉底</a:t>
                      </a:r>
                    </a:p>
                  </a:txBody>
                  <a:tcPr marL="36260" marR="362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2610485" algn="l"/>
                        </a:tabLst>
                      </a:pPr>
                      <a:r>
                        <a:rPr lang="zh-CN" sz="2000" b="1" kern="100" dirty="0">
                          <a:effectLst/>
                          <a:latin typeface="微软雅黑" panose="020B0503020204020204" pitchFamily="34" charset="-122"/>
                          <a:cs typeface="微软雅黑" panose="020B0503020204020204" pitchFamily="34" charset="-122"/>
                        </a:rPr>
                        <a:t>美德即知识、守法即正义、认识你自己</a:t>
                      </a:r>
                    </a:p>
                  </a:txBody>
                  <a:tcPr marL="36260" marR="362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766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2610485" algn="l"/>
                        </a:tabLst>
                      </a:pPr>
                      <a:r>
                        <a:rPr lang="zh-CN" sz="2000" b="1" kern="100">
                          <a:effectLst/>
                          <a:latin typeface="微软雅黑" panose="020B0503020204020204" pitchFamily="34" charset="-122"/>
                          <a:cs typeface="微软雅黑" panose="020B0503020204020204" pitchFamily="34" charset="-122"/>
                        </a:rPr>
                        <a:t>柏拉图</a:t>
                      </a:r>
                    </a:p>
                  </a:txBody>
                  <a:tcPr marL="36260" marR="362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2610485" algn="l"/>
                        </a:tabLst>
                      </a:pPr>
                      <a:r>
                        <a:rPr lang="zh-CN" sz="2000" b="1" kern="100" dirty="0">
                          <a:effectLst/>
                          <a:latin typeface="微软雅黑" panose="020B0503020204020204" pitchFamily="34" charset="-122"/>
                          <a:cs typeface="微软雅黑" panose="020B0503020204020204" pitchFamily="34" charset="-122"/>
                        </a:rPr>
                        <a:t>依智慧、品德分工，贤人治国</a:t>
                      </a:r>
                    </a:p>
                  </a:txBody>
                  <a:tcPr marL="36260" marR="362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639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2610485" algn="l"/>
                        </a:tabLst>
                      </a:pPr>
                      <a:r>
                        <a:rPr lang="zh-CN" sz="2000" b="1" kern="100">
                          <a:effectLst/>
                          <a:latin typeface="微软雅黑" panose="020B0503020204020204" pitchFamily="34" charset="-122"/>
                          <a:cs typeface="微软雅黑" panose="020B0503020204020204" pitchFamily="34" charset="-122"/>
                        </a:rPr>
                        <a:t>亚里士多德</a:t>
                      </a:r>
                    </a:p>
                  </a:txBody>
                  <a:tcPr marL="36260" marR="362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2610485" algn="l"/>
                        </a:tabLst>
                      </a:pPr>
                      <a:r>
                        <a:rPr lang="zh-CN" sz="2000" b="1" kern="100" dirty="0">
                          <a:effectLst/>
                          <a:latin typeface="微软雅黑" panose="020B0503020204020204" pitchFamily="34" charset="-122"/>
                          <a:cs typeface="微软雅黑" panose="020B0503020204020204" pitchFamily="34" charset="-122"/>
                        </a:rPr>
                        <a:t>强调理性，以科学调查的方式研究自然界，创建逻辑论证系统</a:t>
                      </a:r>
                    </a:p>
                  </a:txBody>
                  <a:tcPr marL="36260" marR="362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798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2610485" algn="l"/>
                        </a:tabLst>
                      </a:pPr>
                      <a:r>
                        <a:rPr lang="zh-CN" sz="2000" b="1" kern="100">
                          <a:effectLst/>
                          <a:latin typeface="微软雅黑" panose="020B0503020204020204" pitchFamily="34" charset="-122"/>
                          <a:cs typeface="微软雅黑" panose="020B0503020204020204" pitchFamily="34" charset="-122"/>
                        </a:rPr>
                        <a:t>斯多亚学派</a:t>
                      </a:r>
                    </a:p>
                  </a:txBody>
                  <a:tcPr marL="36260" marR="362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2610485" algn="l"/>
                        </a:tabLst>
                      </a:pPr>
                      <a:r>
                        <a:rPr lang="zh-CN" sz="2000" b="1" kern="100" dirty="0">
                          <a:effectLst/>
                          <a:latin typeface="微软雅黑" panose="020B0503020204020204" pitchFamily="34" charset="-122"/>
                          <a:cs typeface="微软雅黑" panose="020B0503020204020204" pitchFamily="34" charset="-122"/>
                        </a:rPr>
                        <a:t>理性是人与生俱来的，人生而平等</a:t>
                      </a:r>
                    </a:p>
                  </a:txBody>
                  <a:tcPr marL="36260" marR="362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3794" name="Text Box 5"/>
          <p:cNvSpPr txBox="1"/>
          <p:nvPr/>
        </p:nvSpPr>
        <p:spPr>
          <a:xfrm>
            <a:off x="172085" y="3022600"/>
            <a:ext cx="11847830" cy="38817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lnSpc>
                <a:spcPct val="110000"/>
              </a:lnSpc>
              <a:spcBef>
                <a:spcPct val="0"/>
              </a:spcBef>
              <a:buFontTx/>
              <a:buNone/>
            </a:pPr>
            <a:r>
              <a:rPr lang="zh-CN" altLang="en-US" sz="28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补充</a:t>
            </a:r>
            <a:r>
              <a:rPr lang="zh-CN" altLang="en-US" sz="28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材料　古希腊人文主义更体现出一种“重人”的思想</a:t>
            </a:r>
            <a:r>
              <a:rPr lang="en-US" altLang="zh-CN" sz="28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，</a:t>
            </a:r>
            <a:r>
              <a:rPr lang="zh-CN" altLang="en-US" sz="28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这种“重人”</a:t>
            </a:r>
            <a:r>
              <a:rPr lang="en-US" altLang="zh-CN" sz="28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，</a:t>
            </a:r>
            <a:r>
              <a:rPr lang="zh-CN" altLang="en-US" sz="28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不同于儒家人文主义所体现的那种日常伦理的实用理性</a:t>
            </a:r>
            <a:r>
              <a:rPr lang="en-US" altLang="zh-CN" sz="28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，</a:t>
            </a:r>
            <a:r>
              <a:rPr lang="zh-CN" altLang="en-US" sz="28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而是人作为一种宇宙存在物</a:t>
            </a:r>
            <a:r>
              <a:rPr lang="en-US" altLang="zh-CN" sz="28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，</a:t>
            </a:r>
            <a:r>
              <a:rPr lang="zh-CN" altLang="en-US" sz="28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能对宇宙之物进行一个理性的思考</a:t>
            </a:r>
            <a:r>
              <a:rPr lang="en-US" altLang="zh-CN" sz="28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……</a:t>
            </a:r>
            <a:r>
              <a:rPr lang="zh-CN" altLang="en-US" sz="28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作为人文主义起点的儒家和希腊人文主义</a:t>
            </a:r>
            <a:r>
              <a:rPr lang="en-US" altLang="zh-CN" sz="28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，</a:t>
            </a:r>
            <a:r>
              <a:rPr lang="zh-CN" altLang="en-US" sz="28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德性是其共有的特征</a:t>
            </a:r>
            <a:r>
              <a:rPr lang="en-US" altLang="zh-CN" sz="28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，</a:t>
            </a:r>
            <a:r>
              <a:rPr lang="zh-CN" altLang="en-US" sz="28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然而细究其内在的关系可以发现它们有不同之处</a:t>
            </a:r>
            <a:r>
              <a:rPr lang="en-US" altLang="zh-CN" sz="28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，</a:t>
            </a:r>
            <a:r>
              <a:rPr lang="zh-CN" altLang="en-US" sz="28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儒家德性在于在日常生活中显现</a:t>
            </a:r>
            <a:r>
              <a:rPr lang="en-US" altLang="zh-CN" sz="28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，</a:t>
            </a:r>
            <a:r>
              <a:rPr lang="zh-CN" altLang="en-US" sz="28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并且要超越日常生活而达到“天人合一”的境界。</a:t>
            </a:r>
            <a:r>
              <a:rPr lang="en-US" altLang="zh-CN" sz="28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……</a:t>
            </a:r>
            <a:r>
              <a:rPr lang="zh-CN" altLang="en-US" sz="28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希腊人文主义则是单一的个体进行理性的思考</a:t>
            </a:r>
            <a:r>
              <a:rPr lang="en-US" altLang="zh-CN" sz="28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，</a:t>
            </a:r>
            <a:r>
              <a:rPr lang="zh-CN" altLang="en-US" sz="28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认为人可以通过知识的教化而与自然区别开来。</a:t>
            </a:r>
            <a:endParaRPr lang="zh-CN" altLang="en-US" sz="2800" b="1" dirty="0">
              <a:solidFill>
                <a:srgbClr val="000000"/>
              </a:solidFill>
              <a:cs typeface="微软雅黑" panose="020B0503020204020204" pitchFamily="34" charset="-122"/>
            </a:endParaRPr>
          </a:p>
          <a:p>
            <a:pPr marL="0" lvl="0" indent="0" algn="r" eaLnBrk="1" hangingPunct="1">
              <a:lnSpc>
                <a:spcPct val="110000"/>
              </a:lnSpc>
              <a:spcBef>
                <a:spcPct val="0"/>
              </a:spcBef>
              <a:buFontTx/>
              <a:buNone/>
            </a:pPr>
            <a:r>
              <a:rPr lang="en-US" altLang="zh-CN" sz="2800" b="1" dirty="0">
                <a:solidFill>
                  <a:srgbClr val="000000"/>
                </a:solidFill>
                <a:latin typeface="微软雅黑" panose="020B0503020204020204" pitchFamily="34" charset="-122"/>
                <a:cs typeface="微软雅黑" panose="020B0503020204020204" pitchFamily="34" charset="-122"/>
              </a:rPr>
              <a:t>——</a:t>
            </a:r>
            <a:r>
              <a:rPr lang="zh-CN" altLang="en-US" sz="2800" b="1" dirty="0">
                <a:solidFill>
                  <a:srgbClr val="000000"/>
                </a:solidFill>
                <a:latin typeface="微软雅黑" panose="020B0503020204020204" pitchFamily="34" charset="-122"/>
                <a:cs typeface="微软雅黑" panose="020B0503020204020204" pitchFamily="34" charset="-122"/>
              </a:rPr>
              <a:t>刘汉芸</a:t>
            </a:r>
            <a:r>
              <a:rPr lang="en-US" altLang="zh-CN" sz="2800" b="1" dirty="0">
                <a:solidFill>
                  <a:srgbClr val="000000"/>
                </a:solidFill>
                <a:latin typeface="微软雅黑" panose="020B0503020204020204" pitchFamily="34" charset="-122"/>
                <a:cs typeface="微软雅黑" panose="020B0503020204020204" pitchFamily="34" charset="-122"/>
              </a:rPr>
              <a:t>《“</a:t>
            </a:r>
            <a:r>
              <a:rPr lang="zh-CN" altLang="en-US" sz="2800" b="1" dirty="0">
                <a:solidFill>
                  <a:srgbClr val="000000"/>
                </a:solidFill>
                <a:latin typeface="微软雅黑" panose="020B0503020204020204" pitchFamily="34" charset="-122"/>
                <a:cs typeface="微软雅黑" panose="020B0503020204020204" pitchFamily="34" charset="-122"/>
              </a:rPr>
              <a:t>轴心时代”的儒家和希腊人文主义</a:t>
            </a:r>
            <a:r>
              <a:rPr lang="en-US" altLang="zh-CN" sz="2800" b="1" dirty="0">
                <a:solidFill>
                  <a:srgbClr val="000000"/>
                </a:solidFill>
                <a:latin typeface="微软雅黑" panose="020B0503020204020204" pitchFamily="34" charset="-122"/>
                <a:cs typeface="微软雅黑" panose="020B0503020204020204" pitchFamily="34" charset="-122"/>
              </a:rPr>
              <a:t>》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矩形 1"/>
          <p:cNvSpPr>
            <a:spLocks noChangeArrowheads="1"/>
          </p:cNvSpPr>
          <p:nvPr/>
        </p:nvSpPr>
        <p:spPr bwMode="auto">
          <a:xfrm>
            <a:off x="91758" y="0"/>
            <a:ext cx="11647488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610485" algn="l"/>
              </a:tabLst>
              <a:defRPr/>
            </a:pPr>
            <a:r>
              <a:rPr kumimoji="0" lang="zh-CN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视角</a:t>
            </a:r>
            <a:r>
              <a:rPr kumimoji="0" lang="en-US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2</a:t>
            </a:r>
            <a:r>
              <a:rPr kumimoji="0" lang="zh-CN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　比较古代中国儒家思想与西方人文思想的异同</a:t>
            </a:r>
            <a:endParaRPr kumimoji="0" lang="zh-CN" altLang="zh-CN" sz="1050" b="0" i="0" u="none" strike="noStrike" kern="1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3" name="矩形 1"/>
          <p:cNvSpPr>
            <a:spLocks noChangeArrowheads="1"/>
          </p:cNvSpPr>
          <p:nvPr/>
        </p:nvSpPr>
        <p:spPr bwMode="auto">
          <a:xfrm>
            <a:off x="7693660" y="-34290"/>
            <a:ext cx="3888105" cy="645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610485" algn="l"/>
              </a:tabLst>
              <a:defRPr/>
            </a:pPr>
            <a:r>
              <a:rPr kumimoji="0" lang="zh-CN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史料　古代西方智者的启蒙</a:t>
            </a:r>
            <a:endParaRPr kumimoji="0" lang="zh-CN" altLang="zh-CN" sz="1050" b="0" i="0" u="none" strike="noStrike" kern="1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graphicFrame>
        <p:nvGraphicFramePr>
          <p:cNvPr id="2" name="表格 1"/>
          <p:cNvGraphicFramePr>
            <a:graphicFrameLocks noGrp="1"/>
          </p:cNvGraphicFramePr>
          <p:nvPr>
            <p:custDataLst>
              <p:tags r:id="rId1"/>
            </p:custDataLst>
          </p:nvPr>
        </p:nvGraphicFramePr>
        <p:xfrm>
          <a:off x="368935" y="724853"/>
          <a:ext cx="11083925" cy="2763520"/>
        </p:xfrm>
        <a:graphic>
          <a:graphicData uri="http://schemas.openxmlformats.org/drawingml/2006/table">
            <a:tbl>
              <a:tblPr/>
              <a:tblGrid>
                <a:gridCol w="2154555"/>
                <a:gridCol w="8929370"/>
              </a:tblGrid>
              <a:tr h="42862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2610485" algn="l"/>
                        </a:tabLst>
                      </a:pPr>
                      <a:r>
                        <a:rPr lang="zh-CN" sz="2400" b="1" kern="100" dirty="0">
                          <a:effectLst/>
                          <a:latin typeface="微软雅黑" panose="020B0503020204020204" pitchFamily="34" charset="-122"/>
                          <a:cs typeface="微软雅黑" panose="020B0503020204020204" pitchFamily="34" charset="-122"/>
                        </a:rPr>
                        <a:t>人物、学派</a:t>
                      </a:r>
                    </a:p>
                  </a:txBody>
                  <a:tcPr marL="36260" marR="362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2610485" algn="l"/>
                        </a:tabLst>
                      </a:pPr>
                      <a:r>
                        <a:rPr lang="zh-CN" sz="2400" b="1" kern="100">
                          <a:effectLst/>
                          <a:latin typeface="微软雅黑" panose="020B0503020204020204" pitchFamily="34" charset="-122"/>
                          <a:cs typeface="微软雅黑" panose="020B0503020204020204" pitchFamily="34" charset="-122"/>
                        </a:rPr>
                        <a:t>主要观点</a:t>
                      </a:r>
                    </a:p>
                  </a:txBody>
                  <a:tcPr marL="36260" marR="362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133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2610485" algn="l"/>
                        </a:tabLst>
                      </a:pPr>
                      <a:r>
                        <a:rPr lang="zh-CN" sz="2400" b="1" kern="100" dirty="0">
                          <a:effectLst/>
                          <a:latin typeface="微软雅黑" panose="020B0503020204020204" pitchFamily="34" charset="-122"/>
                          <a:cs typeface="微软雅黑" panose="020B0503020204020204" pitchFamily="34" charset="-122"/>
                        </a:rPr>
                        <a:t>普罗泰格拉</a:t>
                      </a:r>
                    </a:p>
                  </a:txBody>
                  <a:tcPr marL="36260" marR="362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2610485" algn="l"/>
                        </a:tabLst>
                      </a:pPr>
                      <a:r>
                        <a:rPr lang="zh-CN" sz="2400" b="1" kern="100" dirty="0">
                          <a:effectLst/>
                          <a:latin typeface="微软雅黑" panose="020B0503020204020204" pitchFamily="34" charset="-122"/>
                          <a:cs typeface="微软雅黑" panose="020B0503020204020204" pitchFamily="34" charset="-122"/>
                        </a:rPr>
                        <a:t>人是万物的尺度</a:t>
                      </a:r>
                    </a:p>
                  </a:txBody>
                  <a:tcPr marL="36260" marR="362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9847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2610485" algn="l"/>
                        </a:tabLst>
                      </a:pPr>
                      <a:r>
                        <a:rPr lang="zh-CN" sz="2400" b="1" kern="100">
                          <a:effectLst/>
                          <a:latin typeface="微软雅黑" panose="020B0503020204020204" pitchFamily="34" charset="-122"/>
                          <a:cs typeface="微软雅黑" panose="020B0503020204020204" pitchFamily="34" charset="-122"/>
                        </a:rPr>
                        <a:t>苏格拉底</a:t>
                      </a:r>
                    </a:p>
                  </a:txBody>
                  <a:tcPr marL="36260" marR="362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2610485" algn="l"/>
                        </a:tabLst>
                      </a:pPr>
                      <a:r>
                        <a:rPr lang="zh-CN" sz="2400" b="1" kern="100" dirty="0">
                          <a:effectLst/>
                          <a:latin typeface="微软雅黑" panose="020B0503020204020204" pitchFamily="34" charset="-122"/>
                          <a:cs typeface="微软雅黑" panose="020B0503020204020204" pitchFamily="34" charset="-122"/>
                        </a:rPr>
                        <a:t>美德即知识、守法即正义、认识你自己</a:t>
                      </a:r>
                    </a:p>
                  </a:txBody>
                  <a:tcPr marL="36260" marR="362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116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2610485" algn="l"/>
                        </a:tabLst>
                      </a:pPr>
                      <a:r>
                        <a:rPr lang="zh-CN" sz="2400" b="1" kern="100">
                          <a:effectLst/>
                          <a:latin typeface="微软雅黑" panose="020B0503020204020204" pitchFamily="34" charset="-122"/>
                          <a:cs typeface="微软雅黑" panose="020B0503020204020204" pitchFamily="34" charset="-122"/>
                        </a:rPr>
                        <a:t>柏拉图</a:t>
                      </a:r>
                    </a:p>
                  </a:txBody>
                  <a:tcPr marL="36260" marR="362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2610485" algn="l"/>
                        </a:tabLst>
                      </a:pPr>
                      <a:r>
                        <a:rPr lang="zh-CN" sz="2400" b="1" kern="100" dirty="0">
                          <a:effectLst/>
                          <a:latin typeface="微软雅黑" panose="020B0503020204020204" pitchFamily="34" charset="-122"/>
                          <a:cs typeface="微软雅黑" panose="020B0503020204020204" pitchFamily="34" charset="-122"/>
                        </a:rPr>
                        <a:t>依智慧、品德分工，贤人治国</a:t>
                      </a:r>
                    </a:p>
                  </a:txBody>
                  <a:tcPr marL="36260" marR="362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926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2610485" algn="l"/>
                        </a:tabLst>
                      </a:pPr>
                      <a:r>
                        <a:rPr lang="zh-CN" sz="2400" b="1" kern="100">
                          <a:effectLst/>
                          <a:latin typeface="微软雅黑" panose="020B0503020204020204" pitchFamily="34" charset="-122"/>
                          <a:cs typeface="微软雅黑" panose="020B0503020204020204" pitchFamily="34" charset="-122"/>
                        </a:rPr>
                        <a:t>亚里士多德</a:t>
                      </a:r>
                    </a:p>
                  </a:txBody>
                  <a:tcPr marL="36260" marR="362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2610485" algn="l"/>
                        </a:tabLst>
                      </a:pPr>
                      <a:r>
                        <a:rPr lang="zh-CN" sz="2400" b="1" kern="100" dirty="0">
                          <a:effectLst/>
                          <a:latin typeface="微软雅黑" panose="020B0503020204020204" pitchFamily="34" charset="-122"/>
                          <a:cs typeface="微软雅黑" panose="020B0503020204020204" pitchFamily="34" charset="-122"/>
                        </a:rPr>
                        <a:t>强调理性，以科学调查的方式研究自然界，创建逻辑论证系统</a:t>
                      </a:r>
                    </a:p>
                  </a:txBody>
                  <a:tcPr marL="36260" marR="362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466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2610485" algn="l"/>
                        </a:tabLst>
                      </a:pPr>
                      <a:r>
                        <a:rPr lang="zh-CN" sz="2400" b="1" kern="100">
                          <a:effectLst/>
                          <a:latin typeface="微软雅黑" panose="020B0503020204020204" pitchFamily="34" charset="-122"/>
                          <a:cs typeface="微软雅黑" panose="020B0503020204020204" pitchFamily="34" charset="-122"/>
                        </a:rPr>
                        <a:t>斯多亚学派</a:t>
                      </a:r>
                    </a:p>
                  </a:txBody>
                  <a:tcPr marL="36260" marR="362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2610485" algn="l"/>
                        </a:tabLst>
                      </a:pPr>
                      <a:r>
                        <a:rPr lang="zh-CN" sz="2400" b="1" kern="100" dirty="0">
                          <a:effectLst/>
                          <a:latin typeface="微软雅黑" panose="020B0503020204020204" pitchFamily="34" charset="-122"/>
                          <a:cs typeface="微软雅黑" panose="020B0503020204020204" pitchFamily="34" charset="-122"/>
                        </a:rPr>
                        <a:t>理性是人与生俱来的，人生而平等</a:t>
                      </a:r>
                    </a:p>
                  </a:txBody>
                  <a:tcPr marL="36260" marR="362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1202" name="矩形 1"/>
          <p:cNvSpPr/>
          <p:nvPr/>
        </p:nvSpPr>
        <p:spPr>
          <a:xfrm>
            <a:off x="182563" y="3808413"/>
            <a:ext cx="11647487" cy="82994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just" defTabSz="914400">
              <a:lnSpc>
                <a:spcPct val="100000"/>
              </a:lnSpc>
              <a:tabLst>
                <a:tab pos="2609850" algn="l"/>
              </a:tabLst>
            </a:pPr>
            <a:r>
              <a:rPr lang="zh-CN" altLang="zh-CN" sz="2400" b="1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思考　根据史料，提炼出西方人文精神的要素。结合所学知识，分析古代中国儒家思想与西方人文思想的不同点。</a:t>
            </a:r>
            <a:endParaRPr lang="zh-CN" altLang="zh-CN" sz="1000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4" name="矩形 1"/>
          <p:cNvSpPr/>
          <p:nvPr/>
        </p:nvSpPr>
        <p:spPr>
          <a:xfrm>
            <a:off x="182880" y="4638675"/>
            <a:ext cx="11466830" cy="22453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just" defTabSz="914400">
              <a:lnSpc>
                <a:spcPct val="100000"/>
              </a:lnSpc>
              <a:tabLst>
                <a:tab pos="2609850" algn="l"/>
              </a:tabLst>
            </a:pPr>
            <a:r>
              <a:rPr lang="zh-CN" altLang="zh-CN" sz="28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要素：理性、智慧、求善、守法、人生而平等。</a:t>
            </a:r>
            <a:endParaRPr lang="zh-CN" altLang="zh-CN" sz="1200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algn="just" defTabSz="914400">
              <a:lnSpc>
                <a:spcPct val="100000"/>
              </a:lnSpc>
              <a:tabLst>
                <a:tab pos="2609850" algn="l"/>
              </a:tabLst>
            </a:pPr>
            <a:r>
              <a:rPr lang="zh-CN" altLang="zh-CN" sz="28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不同点：价值取向不同。</a:t>
            </a:r>
          </a:p>
          <a:p>
            <a:pPr algn="just" defTabSz="914400">
              <a:lnSpc>
                <a:spcPct val="100000"/>
              </a:lnSpc>
              <a:tabLst>
                <a:tab pos="2609850" algn="l"/>
              </a:tabLst>
            </a:pPr>
            <a:r>
              <a:rPr lang="zh-CN" altLang="zh-CN" sz="28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儒家：以集体为本位</a:t>
            </a:r>
            <a:r>
              <a:rPr lang="zh-CN" altLang="zh-CN" sz="28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（</a:t>
            </a:r>
            <a:r>
              <a:rPr lang="zh-CN" altLang="zh-CN" sz="28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强调“社会”的人</a:t>
            </a:r>
            <a:r>
              <a:rPr lang="zh-CN" altLang="zh-CN" sz="28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）</a:t>
            </a:r>
            <a:r>
              <a:rPr lang="zh-CN" altLang="zh-CN" sz="28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，追求道德完善，主张德治；</a:t>
            </a:r>
          </a:p>
          <a:p>
            <a:pPr algn="just" defTabSz="914400">
              <a:lnSpc>
                <a:spcPct val="100000"/>
              </a:lnSpc>
              <a:tabLst>
                <a:tab pos="2609850" algn="l"/>
              </a:tabLst>
            </a:pPr>
            <a:r>
              <a:rPr lang="zh-CN" altLang="zh-CN" sz="28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西方：关注个人的利益和权利</a:t>
            </a:r>
            <a:r>
              <a:rPr lang="zh-CN" altLang="zh-CN" sz="28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（</a:t>
            </a:r>
            <a:r>
              <a:rPr lang="zh-CN" altLang="zh-CN" sz="28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强调“个体”的人）</a:t>
            </a:r>
            <a:r>
              <a:rPr lang="zh-CN" altLang="zh-CN" sz="28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，追求理性，主张法治。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矩形 1"/>
          <p:cNvSpPr>
            <a:spLocks noChangeArrowheads="1"/>
          </p:cNvSpPr>
          <p:nvPr/>
        </p:nvSpPr>
        <p:spPr bwMode="auto">
          <a:xfrm>
            <a:off x="280988" y="1900238"/>
            <a:ext cx="11647488" cy="34150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0" marR="0" lvl="0" indent="61214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610485" algn="l"/>
              </a:tabLst>
              <a:defRPr/>
            </a:pPr>
            <a:r>
              <a:rPr kumimoji="0" lang="zh-CN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史论</a:t>
            </a:r>
            <a:r>
              <a:rPr kumimoji="0" lang="en-US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2</a:t>
            </a:r>
            <a:r>
              <a:rPr kumimoji="0" lang="zh-CN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　古希腊人文思想与中国先秦儒家思想的比较</a:t>
            </a:r>
            <a:endParaRPr kumimoji="0" lang="zh-CN" altLang="zh-CN" sz="1050" b="0" i="0" u="none" strike="noStrike" kern="1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marL="0" marR="0" lvl="0" indent="61214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610485" algn="l"/>
              </a:tabLst>
              <a:defRPr/>
            </a:pPr>
            <a:r>
              <a:rPr kumimoji="0" lang="en-US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(1)</a:t>
            </a:r>
            <a:r>
              <a:rPr kumimoji="0" lang="zh-CN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相同点</a:t>
            </a:r>
            <a:endParaRPr kumimoji="0" lang="zh-CN" altLang="zh-CN" sz="1050" b="0" i="0" u="none" strike="noStrike" kern="1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marL="0" marR="0" lvl="0" indent="61214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610485" algn="l"/>
              </a:tabLst>
              <a:defRPr/>
            </a:pPr>
            <a:r>
              <a:rPr kumimoji="0" lang="en-US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①</a:t>
            </a:r>
            <a:r>
              <a:rPr kumimoji="0" lang="zh-CN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都注重人与人类社会。如希腊先哲对人的尊严和价值的强调；中国孔子倡导的</a:t>
            </a:r>
            <a:r>
              <a:rPr kumimoji="0" lang="en-US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“</a:t>
            </a:r>
            <a:r>
              <a:rPr kumimoji="0" lang="zh-CN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仁者爱人</a:t>
            </a:r>
            <a:r>
              <a:rPr kumimoji="0" lang="en-US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”</a:t>
            </a:r>
            <a:r>
              <a:rPr kumimoji="0" lang="zh-CN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，孟子的</a:t>
            </a:r>
            <a:r>
              <a:rPr kumimoji="0" lang="en-US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“</a:t>
            </a:r>
            <a:r>
              <a:rPr kumimoji="0" lang="zh-CN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人性善</a:t>
            </a:r>
            <a:r>
              <a:rPr kumimoji="0" lang="en-US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”</a:t>
            </a:r>
            <a:r>
              <a:rPr kumimoji="0" lang="zh-CN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，荀子的</a:t>
            </a:r>
            <a:r>
              <a:rPr kumimoji="0" lang="en-US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“</a:t>
            </a:r>
            <a:r>
              <a:rPr kumimoji="0" lang="zh-CN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人性恶</a:t>
            </a:r>
            <a:r>
              <a:rPr kumimoji="0" lang="en-US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”</a:t>
            </a:r>
            <a:r>
              <a:rPr kumimoji="0" lang="zh-CN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等。</a:t>
            </a:r>
            <a:endParaRPr kumimoji="0" lang="zh-CN" altLang="zh-CN" sz="1050" b="0" i="0" u="none" strike="noStrike" kern="1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marL="0" marR="0" lvl="0" indent="61214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610485" algn="l"/>
              </a:tabLst>
              <a:defRPr/>
            </a:pPr>
            <a:r>
              <a:rPr kumimoji="0" lang="en-US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②</a:t>
            </a:r>
            <a:r>
              <a:rPr kumimoji="0" lang="zh-CN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都强调道德的作用。如苏格拉底主张改善人们的灵魂，培植好公民，以德教人；孔子思想的核心是</a:t>
            </a:r>
            <a:r>
              <a:rPr kumimoji="0" lang="en-US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“</a:t>
            </a:r>
            <a:r>
              <a:rPr kumimoji="0" lang="zh-CN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仁</a:t>
            </a:r>
            <a:r>
              <a:rPr kumimoji="0" lang="en-US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”</a:t>
            </a:r>
            <a:r>
              <a:rPr kumimoji="0" lang="zh-CN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和</a:t>
            </a:r>
            <a:r>
              <a:rPr kumimoji="0" lang="en-US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“</a:t>
            </a:r>
            <a:r>
              <a:rPr kumimoji="0" lang="zh-CN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礼</a:t>
            </a:r>
            <a:r>
              <a:rPr kumimoji="0" lang="en-US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”</a:t>
            </a:r>
            <a:r>
              <a:rPr kumimoji="0" lang="zh-CN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，主张以德治国。</a:t>
            </a:r>
            <a:endParaRPr kumimoji="0" lang="zh-CN" altLang="zh-CN" sz="1050" b="0" i="0" u="none" strike="noStrike" kern="1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graphicFrame>
        <p:nvGraphicFramePr>
          <p:cNvPr id="33795" name="对象 1"/>
          <p:cNvGraphicFramePr>
            <a:graphicFrameLocks noChangeAspect="1"/>
          </p:cNvGraphicFramePr>
          <p:nvPr/>
        </p:nvGraphicFramePr>
        <p:xfrm>
          <a:off x="368300" y="874713"/>
          <a:ext cx="10672763" cy="1146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71" r:id="rId3" imgW="10966450" imgH="1192530" progId="Word.Document.8">
                  <p:embed/>
                </p:oleObj>
              </mc:Choice>
              <mc:Fallback>
                <p:oleObj r:id="rId3" imgW="10966450" imgH="1192530" progId="Word.Document.8">
                  <p:embed/>
                  <p:pic>
                    <p:nvPicPr>
                      <p:cNvPr id="0" name="图片 3076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68300" y="874713"/>
                        <a:ext cx="10672763" cy="11461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矩形 1"/>
          <p:cNvSpPr>
            <a:spLocks noChangeArrowheads="1"/>
          </p:cNvSpPr>
          <p:nvPr/>
        </p:nvSpPr>
        <p:spPr bwMode="auto">
          <a:xfrm>
            <a:off x="280988" y="908050"/>
            <a:ext cx="11647488" cy="45231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0" marR="0" lvl="0" indent="61214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610485" algn="l"/>
              </a:tabLst>
              <a:defRPr/>
            </a:pPr>
            <a:r>
              <a:rPr kumimoji="0" lang="en-US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(2)</a:t>
            </a:r>
            <a:r>
              <a:rPr kumimoji="0" lang="zh-CN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不同点</a:t>
            </a:r>
            <a:endParaRPr kumimoji="0" lang="zh-CN" altLang="zh-CN" sz="1050" b="0" i="0" u="none" strike="noStrike" kern="1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marL="0" marR="0" lvl="0" indent="61214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610485" algn="l"/>
              </a:tabLst>
              <a:defRPr/>
            </a:pPr>
            <a:r>
              <a:rPr kumimoji="0" lang="en-US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①</a:t>
            </a:r>
            <a:r>
              <a:rPr kumimoji="0" lang="zh-CN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对人的属性的关注点：古希腊人文思想特别强调</a:t>
            </a:r>
            <a:r>
              <a:rPr kumimoji="0" lang="en-US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“</a:t>
            </a:r>
            <a:r>
              <a:rPr kumimoji="0" lang="zh-CN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个体</a:t>
            </a:r>
            <a:r>
              <a:rPr kumimoji="0" lang="en-US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”</a:t>
            </a:r>
            <a:r>
              <a:rPr kumimoji="0" lang="zh-CN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的人；先秦儒家思想强调</a:t>
            </a:r>
            <a:r>
              <a:rPr kumimoji="0" lang="en-US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“</a:t>
            </a:r>
            <a:r>
              <a:rPr kumimoji="0" lang="zh-CN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社会</a:t>
            </a:r>
            <a:r>
              <a:rPr kumimoji="0" lang="en-US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”</a:t>
            </a:r>
            <a:r>
              <a:rPr kumimoji="0" lang="zh-CN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的人，提倡人伦价值。</a:t>
            </a:r>
            <a:endParaRPr kumimoji="0" lang="zh-CN" altLang="zh-CN" sz="1050" b="0" i="0" u="none" strike="noStrike" kern="1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marL="0" marR="0" lvl="0" indent="61214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610485" algn="l"/>
              </a:tabLst>
              <a:defRPr/>
            </a:pPr>
            <a:r>
              <a:rPr kumimoji="0" lang="zh-CN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②处理个人与社会关系的着眼点：古希腊人文思想强调人的平等，反对教育、财产、种族方面的不平等；中国先秦儒家思想强调社会的等级秩序，高度重视伦理道德。</a:t>
            </a:r>
            <a:endParaRPr kumimoji="0" lang="zh-CN" altLang="zh-CN" sz="1050" b="0" i="0" u="none" strike="noStrike" kern="1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marL="0" marR="0" lvl="0" indent="61214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610485" algn="l"/>
              </a:tabLst>
              <a:defRPr/>
            </a:pPr>
            <a:r>
              <a:rPr kumimoji="0" lang="zh-CN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③对自然科学的态度：古希腊人文思想重视对自然科学的研究，如亚里士多德在对自然的研究中讲究实事求是的科学思维方法；中国先秦儒家思想忽视对自然科学的探究，将社会和人文问题作为研究的主题。</a:t>
            </a:r>
            <a:endParaRPr kumimoji="0" lang="zh-CN" altLang="zh-CN" sz="1050" b="0" i="0" u="none" strike="noStrike" kern="1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174625" y="174625"/>
            <a:ext cx="11758930" cy="66751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【</a:t>
            </a:r>
            <a:r>
              <a:rPr lang="en-US" altLang="zh-CN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9</a:t>
            </a:r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月八区联考</a:t>
            </a:r>
            <a:r>
              <a:rPr lang="en-US" altLang="zh-CN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·17</a:t>
            </a:r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】阅读材料，完成下列要求。</a:t>
            </a:r>
          </a:p>
          <a:p>
            <a:pPr>
              <a:lnSpc>
                <a:spcPct val="90000"/>
              </a:lnSpc>
            </a:pPr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材料一  公元前</a:t>
            </a:r>
            <a:r>
              <a:rPr lang="en-US" altLang="zh-CN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535</a:t>
            </a:r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年，孔子</a:t>
            </a:r>
            <a:r>
              <a:rPr lang="en-US" altLang="zh-CN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17</a:t>
            </a:r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岁之后出仕为官，当时从事的是</a:t>
            </a:r>
            <a:r>
              <a:rPr lang="en-US" altLang="zh-CN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“</a:t>
            </a:r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季氏史</a:t>
            </a:r>
            <a:r>
              <a:rPr lang="en-US" altLang="zh-CN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”</a:t>
            </a:r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，也曾做过</a:t>
            </a:r>
            <a:r>
              <a:rPr lang="en-US" altLang="zh-CN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“</a:t>
            </a:r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司职吏</a:t>
            </a:r>
            <a:r>
              <a:rPr lang="en-US" altLang="zh-CN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”</a:t>
            </a:r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。后来先后在鲁国、齐国等地为官，其从政生涯的巅峰是出任鲁国大司寇。公元前</a:t>
            </a:r>
            <a:r>
              <a:rPr lang="en-US" altLang="zh-CN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498</a:t>
            </a:r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年，孔子开始周游列国，另谋仕途。十四年后，在其</a:t>
            </a:r>
            <a:r>
              <a:rPr lang="en-US" altLang="zh-CN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69</a:t>
            </a:r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岁时返鲁，从此专行教道直至老死。孔子的思想后来被其弟子辑录成《论语》一书。</a:t>
            </a:r>
          </a:p>
          <a:p>
            <a:pPr algn="r">
              <a:lnSpc>
                <a:spcPct val="90000"/>
              </a:lnSpc>
            </a:pPr>
            <a:r>
              <a:rPr lang="en-US" altLang="zh-CN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——</a:t>
            </a:r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据《史记</a:t>
            </a:r>
            <a:r>
              <a:rPr lang="en-US" altLang="zh-CN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·</a:t>
            </a:r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孔子世家》译编</a:t>
            </a:r>
          </a:p>
          <a:p>
            <a:pPr>
              <a:lnSpc>
                <a:spcPct val="90000"/>
              </a:lnSpc>
            </a:pPr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材料二  苏格拉底经常在街头演说阐述自己的思想。他相信，关于人类最重要的事情就是他们提出问题，并指出，未经审视的生活是不值得过的。苏格拉底还说：</a:t>
            </a:r>
            <a:r>
              <a:rPr lang="en-US" altLang="zh-CN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“</a:t>
            </a:r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美德即知识</a:t>
            </a:r>
            <a:r>
              <a:rPr lang="en-US" altLang="zh-CN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”</a:t>
            </a:r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，但他强调道德不是那种可以真正教授给你的知识，真正的知识是关于事物</a:t>
            </a:r>
            <a:r>
              <a:rPr lang="en-US" altLang="zh-CN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“</a:t>
            </a:r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本质</a:t>
            </a:r>
            <a:r>
              <a:rPr lang="en-US" altLang="zh-CN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”</a:t>
            </a:r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的知识。由于他善于刺激人们独立思考，被称为</a:t>
            </a:r>
            <a:r>
              <a:rPr lang="en-US" altLang="zh-CN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“</a:t>
            </a:r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牛虻</a:t>
            </a:r>
            <a:r>
              <a:rPr lang="en-US" altLang="zh-CN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”</a:t>
            </a:r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。公元前</a:t>
            </a:r>
            <a:r>
              <a:rPr lang="en-US" altLang="zh-CN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399</a:t>
            </a:r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年，苏格拉底被雅典民主政府处于死刑。苏格拉底的思想后来被其弟子记录进《理想国》《裴文篇》等书中。</a:t>
            </a:r>
          </a:p>
          <a:p>
            <a:pPr algn="r">
              <a:lnSpc>
                <a:spcPct val="90000"/>
              </a:lnSpc>
            </a:pPr>
            <a:r>
              <a:rPr lang="en-US" altLang="zh-CN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——</a:t>
            </a:r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戴维</a:t>
            </a:r>
            <a:r>
              <a:rPr lang="en-US" altLang="zh-CN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·</a:t>
            </a:r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罗比森《伦理学》</a:t>
            </a:r>
          </a:p>
          <a:p>
            <a:pPr algn="l">
              <a:lnSpc>
                <a:spcPct val="90000"/>
              </a:lnSpc>
            </a:pPr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（</a:t>
            </a:r>
            <a:r>
              <a:rPr lang="en-US" altLang="zh-CN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2</a:t>
            </a:r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）根据上述材料并结合所学知识，比较孔子与苏格拉底在思想传播上的异同。（</a:t>
            </a:r>
            <a:r>
              <a:rPr lang="en-US" altLang="zh-CN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8</a:t>
            </a:r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分）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174625" y="174625"/>
            <a:ext cx="11758930" cy="44088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en-US" altLang="zh-CN" sz="24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17.</a:t>
            </a:r>
            <a:r>
              <a:rPr lang="zh-CN" altLang="en-US" sz="24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阅读材料，完成下列要求。</a:t>
            </a:r>
          </a:p>
          <a:p>
            <a:pPr>
              <a:lnSpc>
                <a:spcPct val="90000"/>
              </a:lnSpc>
            </a:pPr>
            <a:r>
              <a:rPr lang="zh-CN" altLang="en-US" sz="24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材料一  公元前</a:t>
            </a:r>
            <a:r>
              <a:rPr lang="en-US" altLang="zh-CN" sz="24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535</a:t>
            </a:r>
            <a:r>
              <a:rPr lang="zh-CN" altLang="en-US" sz="24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年，孔子</a:t>
            </a:r>
            <a:r>
              <a:rPr lang="en-US" altLang="zh-CN" sz="24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17</a:t>
            </a:r>
            <a:r>
              <a:rPr lang="zh-CN" altLang="en-US" sz="24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岁之后出仕为官，当时从事的是</a:t>
            </a:r>
            <a:r>
              <a:rPr lang="en-US" altLang="zh-CN" sz="24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“</a:t>
            </a:r>
            <a:r>
              <a:rPr lang="zh-CN" altLang="en-US" sz="24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季氏史</a:t>
            </a:r>
            <a:r>
              <a:rPr lang="en-US" altLang="zh-CN" sz="24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”</a:t>
            </a:r>
            <a:r>
              <a:rPr lang="zh-CN" altLang="en-US" sz="24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，也曾做过</a:t>
            </a:r>
            <a:r>
              <a:rPr lang="en-US" altLang="zh-CN" sz="24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“</a:t>
            </a:r>
            <a:r>
              <a:rPr lang="zh-CN" altLang="en-US" sz="24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司职吏</a:t>
            </a:r>
            <a:r>
              <a:rPr lang="en-US" altLang="zh-CN" sz="24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”</a:t>
            </a:r>
            <a:r>
              <a:rPr lang="zh-CN" altLang="en-US" sz="24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。后来先后在鲁国、齐国等地为官，其从政生涯的巅峰是出任鲁国大司寇。公元前</a:t>
            </a:r>
            <a:r>
              <a:rPr lang="en-US" altLang="zh-CN" sz="24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498</a:t>
            </a:r>
            <a:r>
              <a:rPr lang="zh-CN" altLang="en-US" sz="24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年，孔子开始周游列国，另谋仕途。十四年后，在其</a:t>
            </a:r>
            <a:r>
              <a:rPr lang="en-US" altLang="zh-CN" sz="24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69</a:t>
            </a:r>
            <a:r>
              <a:rPr lang="zh-CN" altLang="en-US" sz="24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岁时返鲁，从此专行教道直至老死。孔子的思想后来被其弟子辑录成《论语》一书。</a:t>
            </a:r>
          </a:p>
          <a:p>
            <a:pPr algn="r">
              <a:lnSpc>
                <a:spcPct val="90000"/>
              </a:lnSpc>
            </a:pPr>
            <a:r>
              <a:rPr lang="en-US" altLang="zh-CN" sz="24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——</a:t>
            </a:r>
            <a:r>
              <a:rPr lang="zh-CN" altLang="en-US" sz="24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据《史记</a:t>
            </a:r>
            <a:r>
              <a:rPr lang="en-US" altLang="zh-CN" sz="24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·</a:t>
            </a:r>
            <a:r>
              <a:rPr lang="zh-CN" altLang="en-US" sz="24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孔子世家》译编</a:t>
            </a:r>
          </a:p>
          <a:p>
            <a:pPr>
              <a:lnSpc>
                <a:spcPct val="90000"/>
              </a:lnSpc>
            </a:pPr>
            <a:r>
              <a:rPr lang="zh-CN" altLang="en-US" sz="24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材料二  苏格拉底经常在街头演说阐述自己的思想。他相信，关于人类最重要的事情就是他们提出问题，并指出，未经审视的生活是不值得过的。苏格拉底还说：</a:t>
            </a:r>
            <a:r>
              <a:rPr lang="en-US" altLang="zh-CN" sz="24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“</a:t>
            </a:r>
            <a:r>
              <a:rPr lang="zh-CN" altLang="en-US" sz="24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美德即知识</a:t>
            </a:r>
            <a:r>
              <a:rPr lang="en-US" altLang="zh-CN" sz="24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”</a:t>
            </a:r>
            <a:r>
              <a:rPr lang="zh-CN" altLang="en-US" sz="24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，但他强调道德不是那种可以真正教授给你的知识，真正的知识是关于事物</a:t>
            </a:r>
            <a:r>
              <a:rPr lang="en-US" altLang="zh-CN" sz="24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“</a:t>
            </a:r>
            <a:r>
              <a:rPr lang="zh-CN" altLang="en-US" sz="24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本质</a:t>
            </a:r>
            <a:r>
              <a:rPr lang="en-US" altLang="zh-CN" sz="24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”</a:t>
            </a:r>
            <a:r>
              <a:rPr lang="zh-CN" altLang="en-US" sz="24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的知识。由于他善于刺激人们独立思考，被称为</a:t>
            </a:r>
            <a:r>
              <a:rPr lang="en-US" altLang="zh-CN" sz="24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“</a:t>
            </a:r>
            <a:r>
              <a:rPr lang="zh-CN" altLang="en-US" sz="24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牛虻</a:t>
            </a:r>
            <a:r>
              <a:rPr lang="en-US" altLang="zh-CN" sz="24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”</a:t>
            </a:r>
            <a:r>
              <a:rPr lang="zh-CN" altLang="en-US" sz="24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。公元前</a:t>
            </a:r>
            <a:r>
              <a:rPr lang="en-US" altLang="zh-CN" sz="24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399</a:t>
            </a:r>
            <a:r>
              <a:rPr lang="zh-CN" altLang="en-US" sz="24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年，苏格拉底被雅典民主政府处于死刑。苏格拉底的思想后来被其弟子记录进《理想国》《裴文篇》等书中。                                </a:t>
            </a:r>
            <a:r>
              <a:rPr lang="en-US" altLang="zh-CN" sz="24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——</a:t>
            </a:r>
            <a:r>
              <a:rPr lang="zh-CN" altLang="en-US" sz="24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戴维</a:t>
            </a:r>
            <a:r>
              <a:rPr lang="en-US" altLang="zh-CN" sz="24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·</a:t>
            </a:r>
            <a:r>
              <a:rPr lang="zh-CN" altLang="en-US" sz="24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罗比森《伦理学》</a:t>
            </a:r>
          </a:p>
          <a:p>
            <a:pPr algn="l">
              <a:lnSpc>
                <a:spcPct val="90000"/>
              </a:lnSpc>
            </a:pPr>
            <a:r>
              <a:rPr lang="zh-CN" altLang="en-US" sz="24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（</a:t>
            </a:r>
            <a:r>
              <a:rPr lang="en-US" altLang="zh-CN" sz="24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2</a:t>
            </a:r>
            <a:r>
              <a:rPr lang="zh-CN" altLang="en-US" sz="24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）根据上述材料并结合所学知识，比较孔子与苏格拉底在思想传播上的异同。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382270" y="4744720"/>
            <a:ext cx="11809730" cy="1938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异：【对象】孔子游说诸侯国君，苏格拉底对民众演讲；</a:t>
            </a:r>
          </a:p>
          <a:p>
            <a:r>
              <a:rPr lang="zh-CN" altLang="en-US" sz="24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       </a:t>
            </a:r>
            <a:r>
              <a:rPr lang="zh-CN" altLang="en-US" sz="24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【</a:t>
            </a:r>
            <a:r>
              <a:rPr lang="zh-CN" altLang="en-US" sz="24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内容</a:t>
            </a:r>
            <a:r>
              <a:rPr lang="zh-CN" altLang="en-US" sz="24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】</a:t>
            </a:r>
            <a:r>
              <a:rPr lang="zh-CN" altLang="en-US" sz="24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孔子传播儒家道德，苏格拉底传播理性美德；</a:t>
            </a:r>
          </a:p>
          <a:p>
            <a:r>
              <a:rPr lang="zh-CN" altLang="en-US" sz="24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       【</a:t>
            </a:r>
            <a:r>
              <a:rPr lang="zh-CN" altLang="en-US" sz="24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价值追求</a:t>
            </a:r>
            <a:r>
              <a:rPr lang="zh-CN" altLang="en-US" sz="24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】</a:t>
            </a:r>
            <a:r>
              <a:rPr lang="zh-CN" altLang="en-US" sz="24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孔子以济世致用为方向，苏格拉底以真理美德激发人们思考；</a:t>
            </a:r>
          </a:p>
          <a:p>
            <a:r>
              <a:rPr lang="zh-CN" altLang="en-US" sz="24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       【</a:t>
            </a:r>
            <a:r>
              <a:rPr lang="zh-CN" altLang="en-US" sz="24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手段</a:t>
            </a:r>
            <a:r>
              <a:rPr lang="zh-CN" altLang="en-US" sz="24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】</a:t>
            </a:r>
            <a:r>
              <a:rPr lang="zh-CN" altLang="en-US" sz="24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孔子晚年专心文教，苏格拉底坚持真理演说。</a:t>
            </a:r>
          </a:p>
          <a:p>
            <a:r>
              <a:rPr lang="zh-CN" altLang="en-US" sz="24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（每点 2 分，正确答出其中 2 个方面的差异即得 4 分）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174625" y="174625"/>
            <a:ext cx="11758930" cy="44088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en-US" altLang="zh-CN" sz="24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17.</a:t>
            </a:r>
            <a:r>
              <a:rPr lang="zh-CN" altLang="en-US" sz="24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阅读材料，完成下列要求。</a:t>
            </a:r>
            <a:endParaRPr lang="zh-CN" altLang="en-US" sz="24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>
              <a:lnSpc>
                <a:spcPct val="90000"/>
              </a:lnSpc>
            </a:pPr>
            <a:r>
              <a:rPr lang="zh-CN" altLang="en-US" sz="24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材料一  公元前</a:t>
            </a:r>
            <a:r>
              <a:rPr lang="en-US" altLang="zh-CN" sz="24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535</a:t>
            </a:r>
            <a:r>
              <a:rPr lang="zh-CN" altLang="en-US" sz="24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年，孔子</a:t>
            </a:r>
            <a:r>
              <a:rPr lang="en-US" altLang="zh-CN" sz="24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17</a:t>
            </a:r>
            <a:r>
              <a:rPr lang="zh-CN" altLang="en-US" sz="24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岁之后出仕为官，当时从事的是</a:t>
            </a:r>
            <a:r>
              <a:rPr lang="en-US" altLang="zh-CN" sz="24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“</a:t>
            </a:r>
            <a:r>
              <a:rPr lang="zh-CN" altLang="en-US" sz="24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季氏史</a:t>
            </a:r>
            <a:r>
              <a:rPr lang="en-US" altLang="zh-CN" sz="24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”</a:t>
            </a:r>
            <a:r>
              <a:rPr lang="zh-CN" altLang="en-US" sz="24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，也曾做过</a:t>
            </a:r>
            <a:r>
              <a:rPr lang="en-US" altLang="zh-CN" sz="24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“</a:t>
            </a:r>
            <a:r>
              <a:rPr lang="zh-CN" altLang="en-US" sz="24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司职吏</a:t>
            </a:r>
            <a:r>
              <a:rPr lang="en-US" altLang="zh-CN" sz="24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”</a:t>
            </a:r>
            <a:r>
              <a:rPr lang="zh-CN" altLang="en-US" sz="24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。后来先后在鲁国、齐国等地为官，其从政生涯的巅峰是出任鲁国大司寇。公元前</a:t>
            </a:r>
            <a:r>
              <a:rPr lang="en-US" altLang="zh-CN" sz="24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498</a:t>
            </a:r>
            <a:r>
              <a:rPr lang="zh-CN" altLang="en-US" sz="24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年，孔子开始周游列国，另谋仕途。十四年后，在其</a:t>
            </a:r>
            <a:r>
              <a:rPr lang="en-US" altLang="zh-CN" sz="24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69</a:t>
            </a:r>
            <a:r>
              <a:rPr lang="zh-CN" altLang="en-US" sz="24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岁时返鲁，从此专行教道直至老死。孔子的思想后来被其弟子辑录成《论语》一书。</a:t>
            </a:r>
            <a:endParaRPr lang="zh-CN" altLang="en-US" sz="24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algn="r">
              <a:lnSpc>
                <a:spcPct val="90000"/>
              </a:lnSpc>
            </a:pPr>
            <a:r>
              <a:rPr lang="en-US" altLang="zh-CN" sz="24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——</a:t>
            </a:r>
            <a:r>
              <a:rPr lang="zh-CN" altLang="en-US" sz="24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据《史记</a:t>
            </a:r>
            <a:r>
              <a:rPr lang="en-US" altLang="zh-CN" sz="24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·</a:t>
            </a:r>
            <a:r>
              <a:rPr lang="zh-CN" altLang="en-US" sz="24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孔子世家》译编</a:t>
            </a:r>
            <a:endParaRPr lang="zh-CN" altLang="en-US" sz="24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>
              <a:lnSpc>
                <a:spcPct val="90000"/>
              </a:lnSpc>
            </a:pPr>
            <a:r>
              <a:rPr lang="zh-CN" altLang="en-US" sz="24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材料二  苏格拉底经常在街头演说阐述自己的思想。他相信，关于人类最重要的事情就是他们提出问题，并指出，未经审视的生活是不值得过的。苏格拉底还说：</a:t>
            </a:r>
            <a:r>
              <a:rPr lang="en-US" altLang="zh-CN" sz="24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“</a:t>
            </a:r>
            <a:r>
              <a:rPr lang="zh-CN" altLang="en-US" sz="24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美德即知识</a:t>
            </a:r>
            <a:r>
              <a:rPr lang="en-US" altLang="zh-CN" sz="24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”</a:t>
            </a:r>
            <a:r>
              <a:rPr lang="zh-CN" altLang="en-US" sz="24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，但他强调道德不是那种可以真正教授给你的知识，真正的知识是关于事物</a:t>
            </a:r>
            <a:r>
              <a:rPr lang="en-US" altLang="zh-CN" sz="24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“</a:t>
            </a:r>
            <a:r>
              <a:rPr lang="zh-CN" altLang="en-US" sz="24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本质</a:t>
            </a:r>
            <a:r>
              <a:rPr lang="en-US" altLang="zh-CN" sz="24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”</a:t>
            </a:r>
            <a:r>
              <a:rPr lang="zh-CN" altLang="en-US" sz="24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的知识。由于他善于刺激人们独立思考，被称为</a:t>
            </a:r>
            <a:r>
              <a:rPr lang="en-US" altLang="zh-CN" sz="24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“</a:t>
            </a:r>
            <a:r>
              <a:rPr lang="zh-CN" altLang="en-US" sz="24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牛虻</a:t>
            </a:r>
            <a:r>
              <a:rPr lang="en-US" altLang="zh-CN" sz="24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”</a:t>
            </a:r>
            <a:r>
              <a:rPr lang="zh-CN" altLang="en-US" sz="24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。公元前</a:t>
            </a:r>
            <a:r>
              <a:rPr lang="en-US" altLang="zh-CN" sz="24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399</a:t>
            </a:r>
            <a:r>
              <a:rPr lang="zh-CN" altLang="en-US" sz="24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年，苏格拉底被雅典民主政府处于死刑。苏格拉底的思想后来被其弟子记录进《理想国》《裴文篇》等书中。                                </a:t>
            </a:r>
            <a:r>
              <a:rPr lang="en-US" altLang="zh-CN" sz="24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——</a:t>
            </a:r>
            <a:r>
              <a:rPr lang="zh-CN" altLang="en-US" sz="24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戴维</a:t>
            </a:r>
            <a:r>
              <a:rPr lang="en-US" altLang="zh-CN" sz="24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·</a:t>
            </a:r>
            <a:r>
              <a:rPr lang="zh-CN" altLang="en-US" sz="24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罗比森《伦理学》</a:t>
            </a:r>
            <a:endParaRPr lang="zh-CN" altLang="en-US" sz="24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algn="l">
              <a:lnSpc>
                <a:spcPct val="90000"/>
              </a:lnSpc>
            </a:pPr>
            <a:r>
              <a:rPr lang="zh-CN" altLang="en-US" sz="24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（</a:t>
            </a:r>
            <a:r>
              <a:rPr lang="en-US" altLang="zh-CN" sz="24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2</a:t>
            </a:r>
            <a:r>
              <a:rPr lang="zh-CN" altLang="en-US" sz="24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）根据上述材料并结合所学知识，比较孔子与苏格拉底在思想传播上的异同。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322580" y="4613275"/>
            <a:ext cx="11546840" cy="21209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zh-CN" altLang="en-US" sz="24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同：【内容】关注社会道德变迁，致力于建设新道德；</a:t>
            </a:r>
          </a:p>
          <a:p>
            <a:pPr>
              <a:lnSpc>
                <a:spcPct val="110000"/>
              </a:lnSpc>
            </a:pPr>
            <a:r>
              <a:rPr lang="zh-CN" altLang="en-US" sz="24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       【</a:t>
            </a:r>
            <a:r>
              <a:rPr lang="zh-CN" altLang="en-US" sz="24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手段</a:t>
            </a:r>
            <a:r>
              <a:rPr lang="zh-CN" altLang="en-US" sz="24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】</a:t>
            </a:r>
            <a:r>
              <a:rPr lang="zh-CN" altLang="en-US" sz="24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弟子辑录成书；</a:t>
            </a:r>
          </a:p>
          <a:p>
            <a:pPr>
              <a:lnSpc>
                <a:spcPct val="110000"/>
              </a:lnSpc>
            </a:pPr>
            <a:r>
              <a:rPr lang="zh-CN" altLang="en-US" sz="24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       【</a:t>
            </a:r>
            <a:r>
              <a:rPr lang="zh-CN" altLang="en-US" sz="24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形式</a:t>
            </a:r>
            <a:r>
              <a:rPr lang="zh-CN" altLang="en-US" sz="24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】</a:t>
            </a:r>
            <a:r>
              <a:rPr lang="zh-CN" altLang="en-US" sz="24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简化成语录体；</a:t>
            </a:r>
          </a:p>
          <a:p>
            <a:pPr>
              <a:lnSpc>
                <a:spcPct val="110000"/>
              </a:lnSpc>
            </a:pPr>
            <a:r>
              <a:rPr lang="zh-CN" altLang="en-US" sz="24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       【</a:t>
            </a:r>
            <a:r>
              <a:rPr lang="zh-CN" altLang="en-US" sz="24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影响</a:t>
            </a:r>
            <a:r>
              <a:rPr lang="zh-CN" altLang="en-US" sz="24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】</a:t>
            </a:r>
            <a:r>
              <a:rPr lang="zh-CN" altLang="en-US" sz="24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成为东西文化的源头。</a:t>
            </a:r>
          </a:p>
          <a:p>
            <a:pPr>
              <a:lnSpc>
                <a:spcPct val="110000"/>
              </a:lnSpc>
            </a:pPr>
            <a:r>
              <a:rPr lang="zh-CN" altLang="en-US" sz="24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（每点 2 分，正确答出其中 2 个方面的相同点即得 4 分）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ext Box 5"/>
          <p:cNvSpPr txBox="1"/>
          <p:nvPr/>
        </p:nvSpPr>
        <p:spPr>
          <a:xfrm>
            <a:off x="642303" y="225108"/>
            <a:ext cx="8475662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Tx/>
              <a:buNone/>
            </a:pPr>
            <a:r>
              <a:rPr lang="zh-CN" altLang="en-US" sz="24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【深化拓展】</a:t>
            </a:r>
            <a:r>
              <a:rPr lang="en-US" altLang="zh-CN" sz="24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 </a:t>
            </a:r>
            <a:r>
              <a:rPr lang="zh-CN" altLang="en-US" sz="24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苏格拉底和智者学派思想的异同点（了解即可）</a:t>
            </a:r>
          </a:p>
        </p:txBody>
      </p:sp>
      <p:graphicFrame>
        <p:nvGraphicFramePr>
          <p:cNvPr id="97431" name="Group 151"/>
          <p:cNvGraphicFramePr>
            <a:graphicFrameLocks noGrp="1"/>
          </p:cNvGraphicFramePr>
          <p:nvPr>
            <p:custDataLst>
              <p:tags r:id="rId1"/>
            </p:custDataLst>
          </p:nvPr>
        </p:nvGraphicFramePr>
        <p:xfrm>
          <a:off x="292735" y="772795"/>
          <a:ext cx="11788775" cy="5846445"/>
        </p:xfrm>
        <a:graphic>
          <a:graphicData uri="http://schemas.openxmlformats.org/drawingml/2006/table">
            <a:tbl>
              <a:tblPr/>
              <a:tblGrid>
                <a:gridCol w="509905"/>
                <a:gridCol w="1236980"/>
                <a:gridCol w="4594860"/>
                <a:gridCol w="5447030"/>
              </a:tblGrid>
              <a:tr h="638175">
                <a:tc gridSpan="2">
                  <a:txBody>
                    <a:bodyPr/>
                    <a:lstStyle>
                      <a:lvl1pPr defTabSz="6858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342900" defTabSz="685800" eaLnBrk="0" hangingPunct="0">
                        <a:spcBef>
                          <a:spcPct val="20000"/>
                        </a:spcBef>
                        <a:defRPr sz="19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685800" defTabSz="6858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028700" defTabSz="685800" eaLnBrk="0" hangingPunct="0">
                        <a:spcBef>
                          <a:spcPct val="20000"/>
                        </a:spcBef>
                        <a:defRPr sz="1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1371600" defTabSz="685800" eaLnBrk="0" hangingPunct="0">
                        <a:spcBef>
                          <a:spcPct val="20000"/>
                        </a:spcBef>
                        <a:defRPr sz="1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1828800" defTabSz="6858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286000" defTabSz="6858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2743200" defTabSz="6858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200400" defTabSz="6858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6858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微软雅黑" panose="020B0503020204020204" pitchFamily="34" charset="-122"/>
                      </a:endParaRPr>
                    </a:p>
                  </a:txBody>
                  <a:tcPr marL="91424" marR="91424" marT="45712" marB="4571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19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 sz="1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 sz="1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智者学派</a:t>
                      </a:r>
                    </a:p>
                  </a:txBody>
                  <a:tcPr marL="91424" marR="91424" marT="45712" marB="4571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19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 sz="1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 sz="1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苏格拉底</a:t>
                      </a:r>
                    </a:p>
                  </a:txBody>
                  <a:tcPr marL="91424" marR="91424" marT="45712" marB="4571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73480">
                <a:tc rowSpan="4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19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 sz="1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 sz="1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不</a:t>
                      </a: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微软雅黑" panose="020B0503020204020204" pitchFamily="34" charset="-122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同</a:t>
                      </a: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微软雅黑" panose="020B0503020204020204" pitchFamily="34" charset="-122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点</a:t>
                      </a:r>
                    </a:p>
                  </a:txBody>
                  <a:tcPr marL="91424" marR="91424" marT="45712" marB="4571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19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 sz="1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 sz="1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哲学研</a:t>
                      </a: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微软雅黑" panose="020B0503020204020204" pitchFamily="34" charset="-122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究重点</a:t>
                      </a:r>
                    </a:p>
                  </a:txBody>
                  <a:tcPr marL="91424" marR="91424" marT="45712" marB="4571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19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 sz="1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 sz="1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微软雅黑" panose="020B0503020204020204" pitchFamily="34" charset="-122"/>
                      </a:endParaRPr>
                    </a:p>
                  </a:txBody>
                  <a:tcPr marL="91424" marR="91424" marT="45712" marB="4571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19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 sz="1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 sz="1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微软雅黑" panose="020B0503020204020204" pitchFamily="34" charset="-122"/>
                      </a:endParaRPr>
                    </a:p>
                  </a:txBody>
                  <a:tcPr marL="91424" marR="91424" marT="45712" marB="4571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72845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19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 sz="1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 sz="1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对知识</a:t>
                      </a: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微软雅黑" panose="020B0503020204020204" pitchFamily="34" charset="-122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的看法</a:t>
                      </a:r>
                    </a:p>
                  </a:txBody>
                  <a:tcPr marL="91424" marR="91424" marT="45712" marB="4571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19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 sz="1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 sz="1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微软雅黑" panose="020B0503020204020204" pitchFamily="34" charset="-122"/>
                      </a:endParaRPr>
                    </a:p>
                  </a:txBody>
                  <a:tcPr marL="91424" marR="91424" marT="45712" marB="4571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19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 sz="1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 sz="1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微软雅黑" panose="020B0503020204020204" pitchFamily="34" charset="-122"/>
                      </a:endParaRPr>
                    </a:p>
                  </a:txBody>
                  <a:tcPr marL="91424" marR="91424" marT="45712" marB="4571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5029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19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 sz="1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 sz="1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对政治</a:t>
                      </a: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微软雅黑" panose="020B0503020204020204" pitchFamily="34" charset="-122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的看法</a:t>
                      </a:r>
                    </a:p>
                  </a:txBody>
                  <a:tcPr marL="91424" marR="91424" marT="45712" marB="4571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19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 sz="1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 sz="1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algn="l" defTabSz="914400">
                        <a:tabLst>
                          <a:tab pos="2400300" algn="l"/>
                        </a:tabLst>
                      </a:pP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微软雅黑" panose="020B0503020204020204" pitchFamily="34" charset="-122"/>
                        <a:sym typeface="+mn-ea"/>
                      </a:endParaRPr>
                    </a:p>
                  </a:txBody>
                  <a:tcPr marL="91424" marR="91424" marT="45712" marB="4571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19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 sz="1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 sz="1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微软雅黑" panose="020B0503020204020204" pitchFamily="34" charset="-122"/>
                      </a:endParaRPr>
                    </a:p>
                  </a:txBody>
                  <a:tcPr marL="91424" marR="91424" marT="45712" marB="4571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7348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历史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地位</a:t>
                      </a:r>
                    </a:p>
                  </a:txBody>
                  <a:tcPr marL="91424" marR="91424" marT="45712" marB="4571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defTabSz="914400">
                        <a:tabLst>
                          <a:tab pos="2400300" algn="l"/>
                        </a:tabLst>
                      </a:pP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微软雅黑" panose="020B0503020204020204" pitchFamily="34" charset="-122"/>
                        <a:sym typeface="+mn-ea"/>
                      </a:endParaRPr>
                    </a:p>
                  </a:txBody>
                  <a:tcPr marL="91424" marR="91424" marT="45712" marB="4571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微软雅黑" panose="020B0503020204020204" pitchFamily="34" charset="-122"/>
                        <a:sym typeface="+mn-ea"/>
                      </a:endParaRPr>
                    </a:p>
                  </a:txBody>
                  <a:tcPr marL="91424" marR="91424" marT="45712" marB="4571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38175">
                <a:tc gridSpan="2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19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 sz="1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 sz="1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相同点</a:t>
                      </a:r>
                    </a:p>
                  </a:txBody>
                  <a:tcPr marL="91424" marR="91424" marT="45712" marB="4571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 gridSpan="2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19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 sz="1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 sz="1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algn="just" defTabSz="914400">
                        <a:tabLst>
                          <a:tab pos="2400300" algn="l"/>
                        </a:tabLst>
                      </a:pP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微软雅黑" panose="020B0503020204020204" pitchFamily="34" charset="-122"/>
                        <a:sym typeface="+mn-ea"/>
                      </a:endParaRPr>
                    </a:p>
                  </a:txBody>
                  <a:tcPr marL="91424" marR="91424" marT="45712" marB="4571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" name="文本框 1"/>
          <p:cNvSpPr txBox="1"/>
          <p:nvPr/>
        </p:nvSpPr>
        <p:spPr>
          <a:xfrm>
            <a:off x="2148205" y="1532890"/>
            <a:ext cx="4283710" cy="105029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zh-CN" altLang="en-US" sz="2400" b="1">
                <a:ln>
                  <a:noFill/>
                </a:ln>
                <a:solidFill>
                  <a:srgbClr val="00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关注人</a:t>
            </a:r>
            <a:r>
              <a:rPr lang="en-US" altLang="zh-CN" sz="2400" b="1">
                <a:ln>
                  <a:noFill/>
                </a:ln>
                <a:solidFill>
                  <a:srgbClr val="00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(</a:t>
            </a:r>
            <a:r>
              <a:rPr lang="zh-CN" altLang="en-US" sz="2400" b="1">
                <a:ln>
                  <a:noFill/>
                </a:ln>
                <a:solidFill>
                  <a:srgbClr val="00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外在的</a:t>
            </a:r>
            <a:r>
              <a:rPr lang="en-US" altLang="zh-CN" sz="2400" b="1">
                <a:ln>
                  <a:noFill/>
                </a:ln>
                <a:solidFill>
                  <a:srgbClr val="00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)</a:t>
            </a:r>
            <a:r>
              <a:rPr lang="zh-CN" altLang="en-US" sz="2400" b="1">
                <a:ln>
                  <a:noFill/>
                </a:ln>
                <a:solidFill>
                  <a:srgbClr val="00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与法律的关系</a:t>
            </a:r>
            <a:r>
              <a:rPr lang="en-US" altLang="zh-CN" sz="2400" b="1">
                <a:ln>
                  <a:noFill/>
                </a:ln>
                <a:solidFill>
                  <a:srgbClr val="00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，“</a:t>
            </a:r>
            <a:r>
              <a:rPr lang="zh-CN" altLang="en-US" sz="2400" b="1">
                <a:ln>
                  <a:noFill/>
                </a:ln>
                <a:solidFill>
                  <a:srgbClr val="00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认识社会”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6802755" y="1444625"/>
            <a:ext cx="4283710" cy="105029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zh-CN" altLang="en-US" sz="2400" b="1">
                <a:ln>
                  <a:noFill/>
                </a:ln>
                <a:solidFill>
                  <a:srgbClr val="00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关注人</a:t>
            </a:r>
            <a:r>
              <a:rPr lang="en-US" altLang="zh-CN" sz="2400" b="1">
                <a:ln>
                  <a:noFill/>
                </a:ln>
                <a:solidFill>
                  <a:srgbClr val="00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(</a:t>
            </a:r>
            <a:r>
              <a:rPr lang="zh-CN" altLang="en-US" sz="2400" b="1">
                <a:ln>
                  <a:noFill/>
                </a:ln>
                <a:solidFill>
                  <a:srgbClr val="00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内在的</a:t>
            </a:r>
            <a:r>
              <a:rPr lang="en-US" altLang="zh-CN" sz="2400" b="1">
                <a:ln>
                  <a:noFill/>
                </a:ln>
                <a:solidFill>
                  <a:srgbClr val="00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)</a:t>
            </a:r>
            <a:r>
              <a:rPr lang="zh-CN" altLang="en-US" sz="2400" b="1">
                <a:ln>
                  <a:noFill/>
                </a:ln>
                <a:solidFill>
                  <a:srgbClr val="00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的伦理道德</a:t>
            </a:r>
            <a:r>
              <a:rPr lang="en-US" altLang="zh-CN" sz="2400" b="1">
                <a:ln>
                  <a:noFill/>
                </a:ln>
                <a:solidFill>
                  <a:srgbClr val="00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，“</a:t>
            </a:r>
            <a:r>
              <a:rPr lang="zh-CN" altLang="en-US" sz="2400" b="1">
                <a:ln>
                  <a:noFill/>
                </a:ln>
                <a:solidFill>
                  <a:srgbClr val="00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认识你自己”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2148205" y="2660015"/>
            <a:ext cx="4283710" cy="105029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zh-CN" altLang="en-US" sz="2400" b="1">
                <a:ln>
                  <a:noFill/>
                </a:ln>
                <a:solidFill>
                  <a:srgbClr val="00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认为知识是公民参与公共事务、进行演讲的基础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6802755" y="2776220"/>
            <a:ext cx="4283710" cy="5708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zh-CN" altLang="en-US" sz="2400" b="1">
                <a:ln>
                  <a:noFill/>
                </a:ln>
                <a:solidFill>
                  <a:srgbClr val="00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美德即知识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2148205" y="3894455"/>
            <a:ext cx="4283710" cy="82994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 defTabSz="914400">
              <a:tabLst>
                <a:tab pos="2400300" algn="l"/>
              </a:tabLst>
            </a:pPr>
            <a:r>
              <a:rPr lang="zh-CN" altLang="en-US" sz="2400" b="1">
                <a:ln>
                  <a:noFill/>
                </a:ln>
                <a:solidFill>
                  <a:srgbClr val="00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主张民主政治，有些激进学者还提出城邦公民应该人人平等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6878320" y="4023995"/>
            <a:ext cx="4283710" cy="5708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zh-CN" altLang="en-US" sz="2400" b="1">
                <a:ln>
                  <a:noFill/>
                </a:ln>
                <a:solidFill>
                  <a:srgbClr val="00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反对过激的民主政治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2229485" y="4980940"/>
            <a:ext cx="4283710" cy="82994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 defTabSz="914400">
              <a:tabLst>
                <a:tab pos="2400300" algn="l"/>
              </a:tabLst>
            </a:pPr>
            <a:r>
              <a:rPr lang="zh-CN" altLang="en-US" sz="2400" b="1">
                <a:ln>
                  <a:noFill/>
                </a:ln>
                <a:solidFill>
                  <a:srgbClr val="00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人类自我意识的第一次觉醒，是西方人文精神的起源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6684645" y="4760595"/>
            <a:ext cx="5396865" cy="105029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zh-CN" altLang="en-US" sz="2400" b="1">
                <a:ln>
                  <a:noFill/>
                </a:ln>
                <a:solidFill>
                  <a:srgbClr val="00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第一次在哲学意义上发现自我，使哲学真正成为研究“人”的学问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2148205" y="6047740"/>
            <a:ext cx="10064115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just" defTabSz="914400">
              <a:tabLst>
                <a:tab pos="2400300" algn="l"/>
              </a:tabLst>
            </a:pPr>
            <a:r>
              <a:rPr lang="zh-CN" altLang="en-US" sz="2400" b="1">
                <a:ln>
                  <a:noFill/>
                </a:ln>
                <a:solidFill>
                  <a:srgbClr val="00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体现了人文主义精神，研究的领域由神和自然转向了人和人类社会</a:t>
            </a:r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3" grpId="0"/>
      <p:bldP spid="3" grpId="1"/>
      <p:bldP spid="4" grpId="0"/>
      <p:bldP spid="4" grpId="1"/>
      <p:bldP spid="5" grpId="0"/>
      <p:bldP spid="5" grpId="1"/>
      <p:bldP spid="6" grpId="0"/>
      <p:bldP spid="6" grpId="1"/>
      <p:bldP spid="7" grpId="0"/>
      <p:bldP spid="7" grpId="1"/>
      <p:bldP spid="8" grpId="0"/>
      <p:bldP spid="8" grpId="1"/>
      <p:bldP spid="9" grpId="0"/>
      <p:bldP spid="9" grpId="1"/>
      <p:bldP spid="10" grpId="0"/>
      <p:bldP spid="10" grpId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3" name="文本框 1"/>
          <p:cNvSpPr txBox="1"/>
          <p:nvPr/>
        </p:nvSpPr>
        <p:spPr>
          <a:xfrm>
            <a:off x="361951" y="169333"/>
            <a:ext cx="11264900" cy="50165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ctr"/>
            <a:r>
              <a:rPr lang="zh-CN" altLang="en-US" sz="2665" b="1">
                <a:latin typeface="微软雅黑" panose="020B0503020204020204" pitchFamily="34" charset="-122"/>
                <a:ea typeface="微软雅黑" panose="020B0503020204020204" pitchFamily="34" charset="-122"/>
              </a:rPr>
              <a:t>【真题演练】 组卷网</a:t>
            </a:r>
            <a:endParaRPr lang="en-US" altLang="zh-CN" sz="2665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9874" name="文本框 17"/>
          <p:cNvSpPr txBox="1"/>
          <p:nvPr/>
        </p:nvSpPr>
        <p:spPr>
          <a:xfrm>
            <a:off x="677333" y="1098551"/>
            <a:ext cx="10392833" cy="4364355"/>
          </a:xfrm>
          <a:prstGeom prst="rect">
            <a:avLst/>
          </a:prstGeom>
          <a:noFill/>
          <a:ln w="25400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665">
                <a:latin typeface="宋体" panose="02010600030101010101" pitchFamily="2" charset="-122"/>
                <a:ea typeface="宋体" panose="02010600030101010101" pitchFamily="2" charset="-122"/>
              </a:rPr>
              <a:t>（</a:t>
            </a:r>
            <a:r>
              <a:rPr lang="en-US" altLang="zh-CN" sz="2665">
                <a:latin typeface="宋体" panose="02010600030101010101" pitchFamily="2" charset="-122"/>
                <a:ea typeface="宋体" panose="02010600030101010101" pitchFamily="2" charset="-122"/>
              </a:rPr>
              <a:t>2016</a:t>
            </a:r>
            <a:r>
              <a:rPr lang="zh-CN" altLang="en-US" sz="2665">
                <a:latin typeface="宋体" panose="02010600030101010101" pitchFamily="2" charset="-122"/>
                <a:ea typeface="宋体" panose="02010600030101010101" pitchFamily="2" charset="-122"/>
              </a:rPr>
              <a:t>年</a:t>
            </a:r>
            <a:r>
              <a:rPr lang="en-US" altLang="zh-CN" sz="2665">
                <a:latin typeface="宋体" panose="02010600030101010101" pitchFamily="2" charset="-122"/>
                <a:ea typeface="宋体" panose="02010600030101010101" pitchFamily="2" charset="-122"/>
              </a:rPr>
              <a:t>.</a:t>
            </a:r>
            <a:r>
              <a:rPr lang="zh-CN" altLang="en-US" sz="2665">
                <a:latin typeface="宋体" panose="02010600030101010101" pitchFamily="2" charset="-122"/>
                <a:ea typeface="宋体" panose="02010600030101010101" pitchFamily="2" charset="-122"/>
              </a:rPr>
              <a:t>海南高考</a:t>
            </a:r>
            <a:r>
              <a:rPr lang="en-US" altLang="zh-CN" sz="2665">
                <a:latin typeface="宋体" panose="02010600030101010101" pitchFamily="2" charset="-122"/>
                <a:ea typeface="宋体" panose="02010600030101010101" pitchFamily="2" charset="-122"/>
              </a:rPr>
              <a:t>.10</a:t>
            </a:r>
            <a:r>
              <a:rPr lang="zh-CN" altLang="en-US" sz="2665">
                <a:latin typeface="宋体" panose="02010600030101010101" pitchFamily="2" charset="-122"/>
                <a:ea typeface="宋体" panose="02010600030101010101" pitchFamily="2" charset="-122"/>
              </a:rPr>
              <a:t>）公元前406年，雅典取得阿基纽西海战胜利，但也造成了数千士兵因船破沉没溺水身亡。在随后的公民大会上，指挥这次战役的6位将军被指控救援不力。在没有听取6位将军个人申辩的情况下，就将他们判处死刑。这反映了当时雅典</a:t>
            </a:r>
          </a:p>
          <a:p>
            <a:pPr>
              <a:lnSpc>
                <a:spcPct val="130000"/>
              </a:lnSpc>
            </a:pPr>
            <a:r>
              <a:rPr lang="zh-CN" altLang="en-US" sz="2665">
                <a:latin typeface="宋体" panose="02010600030101010101" pitchFamily="2" charset="-122"/>
                <a:ea typeface="宋体" panose="02010600030101010101" pitchFamily="2" charset="-122"/>
              </a:rPr>
              <a:t>A</a:t>
            </a:r>
            <a:r>
              <a:rPr lang="en-US" altLang="zh-CN" sz="2665">
                <a:latin typeface="宋体" panose="02010600030101010101" pitchFamily="2" charset="-122"/>
                <a:ea typeface="宋体" panose="02010600030101010101" pitchFamily="2" charset="-122"/>
              </a:rPr>
              <a:t>. </a:t>
            </a:r>
            <a:r>
              <a:rPr lang="zh-CN" altLang="en-US" sz="2665">
                <a:latin typeface="宋体" panose="02010600030101010101" pitchFamily="2" charset="-122"/>
                <a:ea typeface="宋体" panose="02010600030101010101" pitchFamily="2" charset="-122"/>
              </a:rPr>
              <a:t>公民大会掌握城邦司法权</a:t>
            </a:r>
          </a:p>
          <a:p>
            <a:pPr>
              <a:lnSpc>
                <a:spcPct val="130000"/>
              </a:lnSpc>
            </a:pPr>
            <a:r>
              <a:rPr lang="zh-CN" altLang="en-US" sz="2665">
                <a:latin typeface="宋体" panose="02010600030101010101" pitchFamily="2" charset="-122"/>
                <a:ea typeface="宋体" panose="02010600030101010101" pitchFamily="2" charset="-122"/>
              </a:rPr>
              <a:t>B</a:t>
            </a:r>
            <a:r>
              <a:rPr lang="en-US" altLang="zh-CN" sz="2665">
                <a:latin typeface="宋体" panose="02010600030101010101" pitchFamily="2" charset="-122"/>
                <a:ea typeface="宋体" panose="02010600030101010101" pitchFamily="2" charset="-122"/>
              </a:rPr>
              <a:t>. </a:t>
            </a:r>
            <a:r>
              <a:rPr lang="zh-CN" altLang="en-US" sz="2665">
                <a:latin typeface="宋体" panose="02010600030101010101" pitchFamily="2" charset="-122"/>
                <a:ea typeface="宋体" panose="02010600030101010101" pitchFamily="2" charset="-122"/>
              </a:rPr>
              <a:t>公民大会的决定具有至上权威</a:t>
            </a:r>
          </a:p>
          <a:p>
            <a:pPr>
              <a:lnSpc>
                <a:spcPct val="130000"/>
              </a:lnSpc>
            </a:pPr>
            <a:r>
              <a:rPr lang="zh-CN" altLang="en-US" sz="2665">
                <a:latin typeface="宋体" panose="02010600030101010101" pitchFamily="2" charset="-122"/>
                <a:ea typeface="宋体" panose="02010600030101010101" pitchFamily="2" charset="-122"/>
              </a:rPr>
              <a:t>C</a:t>
            </a:r>
            <a:r>
              <a:rPr lang="en-US" altLang="zh-CN" sz="2665">
                <a:latin typeface="宋体" panose="02010600030101010101" pitchFamily="2" charset="-122"/>
                <a:ea typeface="宋体" panose="02010600030101010101" pitchFamily="2" charset="-122"/>
              </a:rPr>
              <a:t>. </a:t>
            </a:r>
            <a:r>
              <a:rPr lang="zh-CN" altLang="en-US" sz="2665">
                <a:latin typeface="宋体" panose="02010600030101010101" pitchFamily="2" charset="-122"/>
                <a:ea typeface="宋体" panose="02010600030101010101" pitchFamily="2" charset="-122"/>
              </a:rPr>
              <a:t>被告人没有法庭申辩权利</a:t>
            </a:r>
          </a:p>
          <a:p>
            <a:pPr>
              <a:lnSpc>
                <a:spcPct val="130000"/>
              </a:lnSpc>
            </a:pPr>
            <a:r>
              <a:rPr lang="zh-CN" altLang="en-US" sz="2665">
                <a:latin typeface="宋体" panose="02010600030101010101" pitchFamily="2" charset="-122"/>
                <a:ea typeface="宋体" panose="02010600030101010101" pitchFamily="2" charset="-122"/>
              </a:rPr>
              <a:t>D</a:t>
            </a:r>
            <a:r>
              <a:rPr lang="en-US" altLang="zh-CN" sz="2665">
                <a:latin typeface="宋体" panose="02010600030101010101" pitchFamily="2" charset="-122"/>
                <a:ea typeface="宋体" panose="02010600030101010101" pitchFamily="2" charset="-122"/>
              </a:rPr>
              <a:t>. </a:t>
            </a:r>
            <a:r>
              <a:rPr lang="zh-CN" altLang="en-US" sz="2665">
                <a:latin typeface="宋体" panose="02010600030101010101" pitchFamily="2" charset="-122"/>
                <a:ea typeface="宋体" panose="02010600030101010101" pitchFamily="2" charset="-122"/>
              </a:rPr>
              <a:t>军队与公民大会之间存在冲突</a:t>
            </a:r>
          </a:p>
        </p:txBody>
      </p:sp>
      <p:sp>
        <p:nvSpPr>
          <p:cNvPr id="23" name="文本框 22"/>
          <p:cNvSpPr txBox="1"/>
          <p:nvPr/>
        </p:nvSpPr>
        <p:spPr>
          <a:xfrm>
            <a:off x="361951" y="6002867"/>
            <a:ext cx="1625600" cy="501650"/>
          </a:xfrm>
          <a:prstGeom prst="rect">
            <a:avLst/>
          </a:prstGeom>
          <a:solidFill>
            <a:schemeClr val="accent5">
              <a:alpha val="52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2665" b="1" noProof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答案：</a:t>
            </a:r>
            <a:r>
              <a:rPr lang="en-US" altLang="zh-CN" sz="2665" b="1" noProof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B</a:t>
            </a:r>
          </a:p>
        </p:txBody>
      </p:sp>
      <p:sp>
        <p:nvSpPr>
          <p:cNvPr id="24" name="文本框 23"/>
          <p:cNvSpPr txBox="1"/>
          <p:nvPr/>
        </p:nvSpPr>
        <p:spPr>
          <a:xfrm>
            <a:off x="5122333" y="3314700"/>
            <a:ext cx="6879167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40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不符史实。陪审法庭是最高的司法和监察机关</a:t>
            </a:r>
          </a:p>
        </p:txBody>
      </p:sp>
      <p:sp>
        <p:nvSpPr>
          <p:cNvPr id="25" name="文本框 24"/>
          <p:cNvSpPr txBox="1"/>
          <p:nvPr/>
        </p:nvSpPr>
        <p:spPr>
          <a:xfrm>
            <a:off x="2186517" y="6002867"/>
            <a:ext cx="7768167" cy="501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665" noProof="1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苏格拉底：</a:t>
            </a:r>
            <a:r>
              <a:rPr lang="en-US" altLang="zh-CN" sz="2665" noProof="1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“</a:t>
            </a:r>
            <a:r>
              <a:rPr lang="zh-CN" altLang="en-US" sz="2665" noProof="1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有思想力的人是万物的尺度。</a:t>
            </a:r>
            <a:r>
              <a:rPr lang="en-US" altLang="zh-CN" sz="2665" noProof="1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”</a:t>
            </a:r>
          </a:p>
        </p:txBody>
      </p:sp>
      <p:sp>
        <p:nvSpPr>
          <p:cNvPr id="26" name="文本框 25"/>
          <p:cNvSpPr txBox="1"/>
          <p:nvPr/>
        </p:nvSpPr>
        <p:spPr>
          <a:xfrm>
            <a:off x="5122333" y="4373033"/>
            <a:ext cx="6879167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40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有申辩权利。但是公民大会不听。</a:t>
            </a:r>
          </a:p>
        </p:txBody>
      </p:sp>
      <p:sp>
        <p:nvSpPr>
          <p:cNvPr id="27" name="文本框 26"/>
          <p:cNvSpPr txBox="1"/>
          <p:nvPr/>
        </p:nvSpPr>
        <p:spPr>
          <a:xfrm>
            <a:off x="5814695" y="4864100"/>
            <a:ext cx="5812790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40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没有体现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4" grpId="0"/>
      <p:bldP spid="25" grpId="0"/>
      <p:bldP spid="26" grpId="0"/>
      <p:bldP spid="27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1" name="文本框 663553"/>
          <p:cNvSpPr txBox="1"/>
          <p:nvPr/>
        </p:nvSpPr>
        <p:spPr>
          <a:xfrm>
            <a:off x="260351" y="412751"/>
            <a:ext cx="11491383" cy="28956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ctr" defTabSz="685800"/>
            <a:r>
              <a:rPr lang="en-US" altLang="zh-CN" sz="2400" b="1">
                <a:latin typeface="微软雅黑" panose="020B0503020204020204" pitchFamily="34" charset="-122"/>
                <a:ea typeface="微软雅黑" panose="020B0503020204020204" pitchFamily="34" charset="-122"/>
              </a:rPr>
              <a:t>【</a:t>
            </a:r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教材补缺</a:t>
            </a:r>
            <a:r>
              <a:rPr lang="en-US" altLang="zh-CN" sz="2400" b="1">
                <a:latin typeface="微软雅黑" panose="020B0503020204020204" pitchFamily="34" charset="-122"/>
                <a:ea typeface="微软雅黑" panose="020B0503020204020204" pitchFamily="34" charset="-122"/>
              </a:rPr>
              <a:t>】</a:t>
            </a:r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程序性民主  </a:t>
            </a:r>
            <a:r>
              <a:rPr lang="en-US" altLang="zh-CN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P26</a:t>
            </a:r>
            <a:endParaRPr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defTabSz="685800">
              <a:lnSpc>
                <a:spcPct val="110000"/>
              </a:lnSpc>
            </a:pP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雅典程序性民主强调民主的机制、规则和程序</a:t>
            </a:r>
            <a:r>
              <a:rPr lang="en-US" altLang="zh-CN" sz="2400">
                <a:latin typeface="宋体" panose="02010600030101010101" pitchFamily="2" charset="-122"/>
                <a:ea typeface="宋体" panose="02010600030101010101" pitchFamily="2" charset="-122"/>
              </a:rPr>
              <a:t>，</a:t>
            </a: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属于价值理性，侧重于整体角度阐释民主，但很难保证真正的民主。雅典民主制度程序性民主的主要体现：</a:t>
            </a:r>
            <a:endParaRPr lang="en-US" altLang="zh-CN" sz="240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defTabSz="685800">
              <a:lnSpc>
                <a:spcPct val="110000"/>
              </a:lnSpc>
            </a:pPr>
            <a:r>
              <a:rPr lang="en-US" altLang="zh-CN" sz="2400"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r>
              <a:rPr lang="zh-CN" altLang="en-US" sz="2400">
                <a:latin typeface="宋体" panose="02010600030101010101" pitchFamily="2" charset="-122"/>
                <a:ea typeface="宋体" panose="02010600030101010101" pitchFamily="2" charset="-122"/>
              </a:rPr>
              <a:t>、</a:t>
            </a: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公民大会、五百人议事会、陪审法庭等国家机构。</a:t>
            </a:r>
          </a:p>
          <a:p>
            <a:pPr defTabSz="685800">
              <a:lnSpc>
                <a:spcPct val="110000"/>
              </a:lnSpc>
            </a:pPr>
            <a:r>
              <a:rPr lang="en-US" altLang="zh-CN" sz="2400"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zh-CN" altLang="en-US" sz="2400">
                <a:latin typeface="宋体" panose="02010600030101010101" pitchFamily="2" charset="-122"/>
                <a:ea typeface="宋体" panose="02010600030101010101" pitchFamily="2" charset="-122"/>
              </a:rPr>
              <a:t>、</a:t>
            </a: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比例代表制、任期制等。</a:t>
            </a:r>
          </a:p>
          <a:p>
            <a:pPr defTabSz="685800">
              <a:lnSpc>
                <a:spcPct val="110000"/>
              </a:lnSpc>
            </a:pPr>
            <a:r>
              <a:rPr lang="en-US" altLang="zh-CN" sz="2400">
                <a:latin typeface="宋体" panose="02010600030101010101" pitchFamily="2" charset="-122"/>
                <a:ea typeface="宋体" panose="02010600030101010101" pitchFamily="2" charset="-122"/>
              </a:rPr>
              <a:t>3</a:t>
            </a:r>
            <a:r>
              <a:rPr lang="zh-CN" altLang="en-US" sz="2400">
                <a:latin typeface="宋体" panose="02010600030101010101" pitchFamily="2" charset="-122"/>
                <a:ea typeface="宋体" panose="02010600030101010101" pitchFamily="2" charset="-122"/>
              </a:rPr>
              <a:t>、</a:t>
            </a: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全体公民都有机会被选为陪审法庭成员；选举方式是抽签选举；司法审判中采取法庭辩论等形式与程序。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311151" y="3505200"/>
            <a:ext cx="11569700" cy="21209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defTabSz="685800">
              <a:lnSpc>
                <a:spcPct val="110000"/>
              </a:lnSpc>
            </a:pPr>
            <a:r>
              <a:rPr lang="zh-CN" altLang="en-US" sz="2400" dirty="0">
                <a:latin typeface="楷体" panose="02010609060101010101" charset="-122"/>
                <a:ea typeface="楷体" panose="02010609060101010101" charset="-122"/>
              </a:rPr>
              <a:t>材料  雅典民主派领袖安尼托</a:t>
            </a:r>
            <a:r>
              <a:rPr lang="zh-CN" altLang="en-US" sz="2400" dirty="0">
                <a:latin typeface="楷体" panose="02010609060101010101" charset="-122"/>
                <a:ea typeface="楷体" panose="02010609060101010101" charset="-122"/>
                <a:sym typeface="宋体" panose="02010600030101010101" pitchFamily="2" charset="-122"/>
              </a:rPr>
              <a:t>以“毒害青年罪”</a:t>
            </a:r>
            <a:r>
              <a:rPr lang="zh-CN" altLang="en-US" sz="2400" dirty="0">
                <a:latin typeface="楷体" panose="02010609060101010101" charset="-122"/>
                <a:ea typeface="楷体" panose="02010609060101010101" charset="-122"/>
              </a:rPr>
              <a:t>起诉苏格拉底，启动陪审团多达501人。审判流程分两部分，第一部分先投票，确定苏格拉底是否有罪，如果有罪，再投票确定量刑。通过这个</a:t>
            </a:r>
            <a:r>
              <a:rPr lang="zh-CN" altLang="en-US" sz="2400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民主程序，</a:t>
            </a:r>
            <a:r>
              <a:rPr lang="zh-CN" altLang="en-US" sz="2400" dirty="0">
                <a:latin typeface="楷体" panose="02010609060101010101" charset="-122"/>
                <a:ea typeface="楷体" panose="02010609060101010101" charset="-122"/>
              </a:rPr>
              <a:t>最后判处苏格拉底死刑。苏格拉底虽然认为通过程序达成的</a:t>
            </a:r>
            <a:r>
              <a:rPr lang="zh-CN" altLang="en-US" sz="2400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判决是不合理和错误</a:t>
            </a:r>
            <a:r>
              <a:rPr lang="zh-CN" altLang="en-US" sz="2400" dirty="0">
                <a:latin typeface="楷体" panose="02010609060101010101" charset="-122"/>
                <a:ea typeface="楷体" panose="02010609060101010101" charset="-122"/>
              </a:rPr>
              <a:t>的，但是公民必遵守法律，必须服从通过合法的</a:t>
            </a:r>
            <a:r>
              <a:rPr lang="zh-CN" altLang="en-US" sz="2400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程序</a:t>
            </a:r>
            <a:r>
              <a:rPr lang="zh-CN" altLang="en-US" sz="2400" dirty="0">
                <a:latin typeface="楷体" panose="02010609060101010101" charset="-122"/>
                <a:ea typeface="楷体" panose="02010609060101010101" charset="-122"/>
              </a:rPr>
              <a:t>所做出的</a:t>
            </a:r>
            <a:r>
              <a:rPr lang="zh-CN" altLang="en-US" sz="2400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判决</a:t>
            </a:r>
            <a:r>
              <a:rPr lang="zh-CN" altLang="en-US" sz="2400" dirty="0">
                <a:latin typeface="楷体" panose="02010609060101010101" charset="-122"/>
                <a:ea typeface="楷体" panose="02010609060101010101" charset="-122"/>
              </a:rPr>
              <a:t>。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311151" y="5528946"/>
            <a:ext cx="11112500" cy="105092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defTabSz="685800">
              <a:lnSpc>
                <a:spcPct val="120000"/>
              </a:lnSpc>
            </a:pPr>
            <a:r>
              <a:rPr lang="zh-CN" altLang="en-US" sz="24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民主程序的公正，但是并不能保证结果的公正，最终容易导致</a:t>
            </a:r>
            <a:r>
              <a:rPr lang="zh-CN" altLang="en-US" sz="28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公共权力的滥用；</a:t>
            </a:r>
            <a:endParaRPr lang="zh-CN" altLang="en-US" sz="28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defTabSz="685800">
              <a:lnSpc>
                <a:spcPct val="120000"/>
              </a:lnSpc>
            </a:pPr>
            <a:r>
              <a:rPr lang="zh-CN" altLang="en-US" sz="24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苏格拉底遵循法律至上原则</a:t>
            </a:r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7" name="文本框 1"/>
          <p:cNvSpPr txBox="1"/>
          <p:nvPr/>
        </p:nvSpPr>
        <p:spPr>
          <a:xfrm>
            <a:off x="361951" y="169333"/>
            <a:ext cx="11264900" cy="50165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ctr"/>
            <a:r>
              <a:rPr lang="zh-CN" altLang="en-US" sz="2665" b="1">
                <a:latin typeface="微软雅黑" panose="020B0503020204020204" pitchFamily="34" charset="-122"/>
                <a:ea typeface="微软雅黑" panose="020B0503020204020204" pitchFamily="34" charset="-122"/>
              </a:rPr>
              <a:t>【深入探究】</a:t>
            </a:r>
          </a:p>
        </p:txBody>
      </p:sp>
      <p:sp>
        <p:nvSpPr>
          <p:cNvPr id="2" name="矩形 1"/>
          <p:cNvSpPr>
            <a:spLocks noChangeArrowheads="1"/>
          </p:cNvSpPr>
          <p:nvPr/>
        </p:nvSpPr>
        <p:spPr bwMode="auto">
          <a:xfrm>
            <a:off x="289984" y="527051"/>
            <a:ext cx="11648017" cy="645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700655" algn="l"/>
              </a:tabLst>
              <a:defRPr/>
            </a:pPr>
            <a:r>
              <a:rPr kumimoji="0" lang="zh-CN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/>
                <a:ea typeface="黑体" panose="02010609060101010101" pitchFamily="49" charset="-122"/>
                <a:cs typeface="Times New Roman" panose="02020603050405020304"/>
              </a:rPr>
              <a:t>《创》</a:t>
            </a:r>
            <a:r>
              <a:rPr kumimoji="0" lang="en-US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/>
                <a:ea typeface="黑体" panose="02010609060101010101" pitchFamily="49" charset="-122"/>
                <a:cs typeface="Times New Roman" panose="02020603050405020304"/>
              </a:rPr>
              <a:t>P27  </a:t>
            </a:r>
            <a:r>
              <a:rPr kumimoji="0" lang="zh-CN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/>
                <a:ea typeface="黑体" panose="02010609060101010101" pitchFamily="49" charset="-122"/>
                <a:cs typeface="Times New Roman" panose="02020603050405020304"/>
              </a:rPr>
              <a:t>视角</a:t>
            </a:r>
            <a:r>
              <a:rPr kumimoji="0" lang="en-US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/>
                <a:ea typeface="黑体" panose="02010609060101010101" pitchFamily="49" charset="-122"/>
                <a:cs typeface="Courier New" panose="02070309020205020404"/>
              </a:rPr>
              <a:t>2</a:t>
            </a:r>
            <a:r>
              <a:rPr kumimoji="0" lang="zh-CN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/>
                <a:ea typeface="黑体" panose="02010609060101010101" pitchFamily="49" charset="-122"/>
                <a:cs typeface="Times New Roman" panose="02020603050405020304"/>
              </a:rPr>
              <a:t>　从</a:t>
            </a:r>
            <a:r>
              <a:rPr kumimoji="0" lang="en-US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/>
              </a:rPr>
              <a:t>“</a:t>
            </a:r>
            <a:r>
              <a:rPr kumimoji="0" lang="zh-CN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/>
                <a:ea typeface="黑体" panose="02010609060101010101" pitchFamily="49" charset="-122"/>
                <a:cs typeface="Times New Roman" panose="02020603050405020304"/>
              </a:rPr>
              <a:t>唯物史观</a:t>
            </a:r>
            <a:r>
              <a:rPr kumimoji="0" lang="en-US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/>
              </a:rPr>
              <a:t>”</a:t>
            </a:r>
            <a:r>
              <a:rPr kumimoji="0" lang="zh-CN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/>
                <a:ea typeface="黑体" panose="02010609060101010101" pitchFamily="49" charset="-122"/>
                <a:cs typeface="Times New Roman" panose="02020603050405020304"/>
              </a:rPr>
              <a:t>角度理解雅典民主政治的</a:t>
            </a:r>
            <a:r>
              <a:rPr kumimoji="0" lang="en-US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/>
              </a:rPr>
              <a:t>“</a:t>
            </a:r>
            <a:r>
              <a:rPr kumimoji="0" lang="zh-CN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/>
                <a:ea typeface="黑体" panose="02010609060101010101" pitchFamily="49" charset="-122"/>
                <a:cs typeface="Times New Roman" panose="02020603050405020304"/>
              </a:rPr>
              <a:t>得</a:t>
            </a:r>
            <a:r>
              <a:rPr kumimoji="0" lang="en-US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/>
              </a:rPr>
              <a:t>”</a:t>
            </a:r>
            <a:r>
              <a:rPr kumimoji="0" lang="zh-CN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/>
                <a:ea typeface="黑体" panose="02010609060101010101" pitchFamily="49" charset="-122"/>
                <a:cs typeface="Times New Roman" panose="02020603050405020304"/>
              </a:rPr>
              <a:t>与</a:t>
            </a:r>
            <a:r>
              <a:rPr kumimoji="0" lang="en-US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/>
              </a:rPr>
              <a:t>“</a:t>
            </a:r>
            <a:r>
              <a:rPr kumimoji="0" lang="zh-CN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/>
                <a:ea typeface="黑体" panose="02010609060101010101" pitchFamily="49" charset="-122"/>
                <a:cs typeface="Times New Roman" panose="02020603050405020304"/>
              </a:rPr>
              <a:t>失</a:t>
            </a:r>
            <a:r>
              <a:rPr kumimoji="0" lang="en-US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/>
              </a:rPr>
              <a:t>”</a:t>
            </a:r>
            <a:endParaRPr kumimoji="0" lang="zh-CN" altLang="zh-CN" sz="1055" b="0" i="0" u="none" strike="noStrike" kern="1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/>
            </a:endParaRPr>
          </a:p>
        </p:txBody>
      </p:sp>
      <p:sp>
        <p:nvSpPr>
          <p:cNvPr id="4" name="矩形 1"/>
          <p:cNvSpPr>
            <a:spLocks noChangeArrowheads="1"/>
          </p:cNvSpPr>
          <p:nvPr/>
        </p:nvSpPr>
        <p:spPr bwMode="auto">
          <a:xfrm>
            <a:off x="201084" y="1204384"/>
            <a:ext cx="11789833" cy="27012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700655" algn="l"/>
              </a:tabLst>
              <a:defRPr/>
            </a:pPr>
            <a:r>
              <a:rPr lang="zh-CN" altLang="zh-CN" sz="2400" b="1" strike="noStrike" kern="100" noProof="0" dirty="0">
                <a:ln>
                  <a:noFill/>
                </a:ln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史料二　著名希腊史学家汉森认为：</a:t>
            </a:r>
            <a:r>
              <a:rPr lang="en-US" altLang="zh-CN" sz="2400" b="1" strike="noStrike" kern="100" noProof="0" dirty="0">
                <a:ln>
                  <a:noFill/>
                </a:ln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“</a:t>
            </a:r>
            <a:r>
              <a:rPr lang="zh-CN" altLang="zh-CN" sz="2400" b="1" strike="noStrike" kern="100" noProof="0" dirty="0">
                <a:ln>
                  <a:noFill/>
                </a:ln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雅典的民主政治和现代民主政治一样，具有民主、自由和平等三个基石。</a:t>
            </a:r>
            <a:r>
              <a:rPr lang="en-US" altLang="zh-CN" sz="2400" b="1" strike="noStrike" kern="100" noProof="0" dirty="0">
                <a:ln>
                  <a:noFill/>
                </a:ln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”</a:t>
            </a:r>
            <a:r>
              <a:rPr lang="zh-CN" altLang="zh-CN" sz="2400" b="1" u="sng" strike="noStrike" kern="100" noProof="0" dirty="0">
                <a:ln>
                  <a:noFill/>
                </a:ln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这一结论是很难让人信服的</a:t>
            </a:r>
            <a:r>
              <a:rPr lang="en-US" altLang="zh-CN" sz="2400" b="1" strike="noStrike" kern="100" baseline="30000" noProof="0" dirty="0">
                <a:ln>
                  <a:noFill/>
                </a:ln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④</a:t>
            </a:r>
            <a:r>
              <a:rPr lang="zh-CN" altLang="zh-CN" sz="2400" b="1" strike="noStrike" kern="100" noProof="0" dirty="0">
                <a:ln>
                  <a:noFill/>
                </a:ln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。</a:t>
            </a:r>
            <a:r>
              <a:rPr lang="en-US" altLang="zh-CN" sz="2400" b="1" strike="noStrike" kern="100" noProof="0" dirty="0">
                <a:ln>
                  <a:noFill/>
                </a:ln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……</a:t>
            </a:r>
            <a:r>
              <a:rPr lang="zh-CN" altLang="zh-CN" sz="2400" b="1" strike="noStrike" kern="100" noProof="0" dirty="0">
                <a:ln>
                  <a:noFill/>
                </a:ln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雅典的民主带有相当强烈的</a:t>
            </a:r>
            <a:r>
              <a:rPr lang="zh-CN" altLang="zh-CN" sz="2400" b="1" u="sng" strike="noStrike" kern="100" noProof="0" dirty="0">
                <a:ln>
                  <a:noFill/>
                </a:ln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不宽容性</a:t>
            </a:r>
            <a:r>
              <a:rPr lang="en-US" altLang="zh-CN" sz="2400" b="1" strike="noStrike" kern="100" baseline="30000" noProof="0" dirty="0">
                <a:ln>
                  <a:noFill/>
                </a:ln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⑤</a:t>
            </a:r>
            <a:r>
              <a:rPr lang="zh-CN" altLang="zh-CN" sz="2400" b="1" strike="noStrike" kern="100" noProof="0" dirty="0">
                <a:ln>
                  <a:noFill/>
                </a:ln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。中国学者对此进行的剖析可谓入木三分：</a:t>
            </a:r>
            <a:r>
              <a:rPr lang="en-US" altLang="zh-CN" sz="2400" b="1" strike="noStrike" kern="100" noProof="0" dirty="0">
                <a:ln>
                  <a:noFill/>
                </a:ln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“</a:t>
            </a:r>
            <a:r>
              <a:rPr lang="zh-CN" altLang="zh-CN" sz="2400" b="1" strike="noStrike" kern="100" noProof="0" dirty="0">
                <a:ln>
                  <a:noFill/>
                </a:ln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这种</a:t>
            </a:r>
            <a:r>
              <a:rPr lang="zh-CN" altLang="zh-CN" sz="2400" b="1" strike="noStrike" kern="10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专政</a:t>
            </a:r>
            <a:r>
              <a:rPr lang="zh-CN" altLang="zh-CN" sz="2400" b="1" strike="noStrike" kern="100" noProof="0" dirty="0">
                <a:ln>
                  <a:noFill/>
                </a:ln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渗透到社会生活的每一个角落，可以调动一切能够调动的力量，在需要的时候，它以绝对真理的面目</a:t>
            </a:r>
            <a:r>
              <a:rPr lang="zh-CN" altLang="zh-CN" sz="2400" b="1" strike="noStrike" kern="10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向少数派和少数意见呼啸着压过去</a:t>
            </a:r>
            <a:r>
              <a:rPr lang="zh-CN" altLang="zh-CN" sz="2400" b="1" strike="noStrike" kern="100" noProof="0" dirty="0">
                <a:ln>
                  <a:noFill/>
                </a:ln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，轰然一声，连呻吟都一并埋在尘土之中</a:t>
            </a:r>
            <a:r>
              <a:rPr lang="en-US" altLang="zh-CN" sz="2400" b="1" strike="noStrike" kern="100" baseline="30000" noProof="0" dirty="0">
                <a:ln>
                  <a:noFill/>
                </a:ln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⑥</a:t>
            </a:r>
            <a:r>
              <a:rPr lang="zh-CN" altLang="zh-CN" sz="2400" b="1" strike="noStrike" kern="100" noProof="0" dirty="0">
                <a:ln>
                  <a:noFill/>
                </a:ln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。</a:t>
            </a:r>
            <a:r>
              <a:rPr lang="en-US" altLang="zh-CN" sz="2400" b="1" strike="noStrike" kern="100" noProof="0" dirty="0">
                <a:ln>
                  <a:noFill/>
                </a:ln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”</a:t>
            </a:r>
            <a:endParaRPr kumimoji="0" lang="zh-CN" altLang="zh-CN" sz="2400" b="1" i="0" strike="noStrike" kern="1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marL="0" marR="0" lvl="0" indent="0" algn="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en-US" altLang="zh-CN" sz="2135" b="1" strike="noStrike" kern="100" noProof="0" dirty="0">
                <a:ln>
                  <a:noFill/>
                </a:ln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——</a:t>
            </a:r>
            <a:r>
              <a:rPr lang="zh-CN" altLang="zh-CN" sz="2135" b="1" strike="noStrike" kern="100" noProof="0" dirty="0">
                <a:ln>
                  <a:noFill/>
                </a:ln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摘编自倪学勇《雅典民主制的多元解读》</a:t>
            </a:r>
            <a:endParaRPr kumimoji="0" lang="zh-CN" altLang="zh-CN" sz="2135" b="1" i="0" u="none" strike="noStrike" kern="1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+mn-ea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92100" y="3691467"/>
            <a:ext cx="11432117" cy="2896870"/>
          </a:xfrm>
          <a:prstGeom prst="rect">
            <a:avLst/>
          </a:prstGeom>
          <a:solidFill>
            <a:schemeClr val="accent5">
              <a:alpha val="52000"/>
            </a:schemeClr>
          </a:solidFill>
        </p:spPr>
        <p:txBody>
          <a:bodyPr wrap="square" rtlCol="0">
            <a:spAutoFit/>
          </a:bodyPr>
          <a:lstStyle/>
          <a:p>
            <a:pPr>
              <a:lnSpc>
                <a:spcPct val="190000"/>
              </a:lnSpc>
            </a:pPr>
            <a:r>
              <a:rPr lang="zh-CN" altLang="en-US" sz="2400" b="1" noProof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结合所学，提取</a:t>
            </a:r>
            <a:r>
              <a:rPr lang="zh-CN" altLang="en-US" sz="2400" b="1" noProof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cs"/>
                <a:sym typeface="+mn-ea"/>
              </a:rPr>
              <a:t>信息</a:t>
            </a:r>
            <a:r>
              <a:rPr lang="zh-CN" altLang="en-US" sz="2400" b="1" noProof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：</a:t>
            </a:r>
            <a:endParaRPr lang="zh-CN" altLang="en-US" sz="2400" b="1" noProof="1">
              <a:solidFill>
                <a:srgbClr val="FF0000"/>
              </a:solidFill>
              <a:latin typeface="宋体" panose="02010600030101010101" pitchFamily="2" charset="-122"/>
              <a:cs typeface="+mn-cs"/>
            </a:endParaRPr>
          </a:p>
          <a:p>
            <a:pPr>
              <a:lnSpc>
                <a:spcPct val="190000"/>
              </a:lnSpc>
            </a:pPr>
            <a:r>
              <a:rPr lang="zh-CN" altLang="en-US" sz="2400" b="1" noProof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④</a:t>
            </a:r>
            <a:endParaRPr lang="zh-CN" altLang="en-US" sz="2400" b="1" noProof="1">
              <a:solidFill>
                <a:srgbClr val="FF0000"/>
              </a:solidFill>
              <a:latin typeface="宋体" panose="02010600030101010101" pitchFamily="2" charset="-122"/>
              <a:cs typeface="+mn-cs"/>
            </a:endParaRPr>
          </a:p>
          <a:p>
            <a:pPr>
              <a:lnSpc>
                <a:spcPct val="190000"/>
              </a:lnSpc>
            </a:pPr>
            <a:r>
              <a:rPr lang="zh-CN" altLang="en-US" sz="2400" b="1" noProof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⑤</a:t>
            </a:r>
            <a:endParaRPr lang="zh-CN" altLang="en-US" sz="2400" b="1" noProof="1">
              <a:solidFill>
                <a:srgbClr val="FF0000"/>
              </a:solidFill>
              <a:latin typeface="宋体" panose="02010600030101010101" pitchFamily="2" charset="-122"/>
              <a:cs typeface="+mn-cs"/>
            </a:endParaRPr>
          </a:p>
          <a:p>
            <a:pPr>
              <a:lnSpc>
                <a:spcPct val="190000"/>
              </a:lnSpc>
            </a:pPr>
            <a:r>
              <a:rPr lang="zh-CN" altLang="en-US" sz="2400" b="1" noProof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⑥</a:t>
            </a:r>
            <a:endParaRPr lang="zh-CN" altLang="en-US" sz="2400" b="1" noProof="1">
              <a:solidFill>
                <a:srgbClr val="FF0000"/>
              </a:solidFill>
              <a:latin typeface="宋体" panose="02010600030101010101" pitchFamily="2" charset="-122"/>
              <a:cs typeface="+mn-cs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872067" y="4502151"/>
            <a:ext cx="11214100" cy="749300"/>
          </a:xfrm>
          <a:prstGeom prst="rect">
            <a:avLst/>
          </a:prstGeom>
          <a:solidFill>
            <a:schemeClr val="accent5">
              <a:alpha val="52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zh-CN" sz="2135" b="1" noProof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雅典的民主政治和现代民主政治不一样。因为雅典民主的范围有限，并不能代表真正的自由和平等。</a:t>
            </a:r>
            <a:endParaRPr lang="zh-CN" altLang="zh-CN" sz="2135" b="1" noProof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867833" y="5278967"/>
            <a:ext cx="11214100" cy="749300"/>
          </a:xfrm>
          <a:prstGeom prst="rect">
            <a:avLst/>
          </a:prstGeom>
          <a:solidFill>
            <a:schemeClr val="accent5">
              <a:alpha val="52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zh-CN" sz="2135" b="1" noProof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从民主的范围看，雅典民主建立在奴隶制基础上，仅限于占城邦人口小部分的成年男性公民，妇女和外邦人没有资格得到公民权利。</a:t>
            </a:r>
            <a:endParaRPr lang="zh-CN" altLang="zh-CN" sz="2135" b="1" noProof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867833" y="6030384"/>
            <a:ext cx="11214100" cy="829945"/>
          </a:xfrm>
          <a:prstGeom prst="rect">
            <a:avLst/>
          </a:prstGeom>
          <a:solidFill>
            <a:schemeClr val="accent5">
              <a:alpha val="52000"/>
            </a:schemeClr>
          </a:solidFill>
        </p:spPr>
        <p:txBody>
          <a:bodyPr wrap="square" rtlCol="0">
            <a:spAutoFit/>
          </a:bodyPr>
          <a:lstStyle/>
          <a:p>
            <a:r>
              <a:rPr altLang="zh-CN" sz="2400" b="1" noProof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雅典民主</a:t>
            </a:r>
            <a:r>
              <a:rPr altLang="zh-CN" sz="2400" b="1" noProof="1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可以将少数派和少数意见辗压消灭，民主制发展成对少数派和少数意见者实行专政的工具，</a:t>
            </a:r>
            <a:r>
              <a:rPr altLang="zh-CN" sz="2400" b="1" noProof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容易造成集体暴政，滥用、误用国家权力。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789940" y="568325"/>
            <a:ext cx="10611485" cy="52622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zh-CN" sz="3200" b="1" dirty="0">
                <a:ea typeface="宋体" panose="02010600030101010101" pitchFamily="2" charset="-122"/>
              </a:rPr>
              <a:t>【变式训练】苏格拉底不再着重研究宇宙、自然等问题，转而研究人类本身，即研究人类的伦理问题，如什么是正义，什么是非正义，什么是国家，具有什么品质的人才能治理好国家，治国人才应该如何培养，从而实现了古希腊哲学由</a:t>
            </a:r>
            <a:r>
              <a:rPr lang="en-US" sz="3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“</a:t>
            </a:r>
            <a:r>
              <a:rPr lang="zh-CN" sz="3200" b="1" dirty="0">
                <a:ea typeface="宋体" panose="02010600030101010101" pitchFamily="2" charset="-122"/>
              </a:rPr>
              <a:t>自然哲学</a:t>
            </a:r>
            <a:r>
              <a:rPr lang="en-US" sz="3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”</a:t>
            </a:r>
            <a:r>
              <a:rPr lang="zh-CN" sz="3200" b="1" dirty="0">
                <a:ea typeface="宋体" panose="02010600030101010101" pitchFamily="2" charset="-122"/>
              </a:rPr>
              <a:t>向</a:t>
            </a:r>
            <a:r>
              <a:rPr lang="en-US" sz="3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“</a:t>
            </a:r>
            <a:r>
              <a:rPr lang="zh-CN" sz="3200" b="1" dirty="0">
                <a:ea typeface="宋体" panose="02010600030101010101" pitchFamily="2" charset="-122"/>
              </a:rPr>
              <a:t>伦理哲学</a:t>
            </a:r>
            <a:r>
              <a:rPr lang="en-US" sz="3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”</a:t>
            </a:r>
            <a:r>
              <a:rPr lang="zh-CN" sz="3200" b="1" dirty="0">
                <a:ea typeface="宋体" panose="02010600030101010101" pitchFamily="2" charset="-122"/>
              </a:rPr>
              <a:t>的转变。这表明他</a:t>
            </a:r>
            <a:endParaRPr lang="en-US" sz="32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en-US" sz="3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r>
              <a:rPr lang="zh-CN" sz="3200" b="1" dirty="0">
                <a:ea typeface="宋体" panose="02010600030101010101" pitchFamily="2" charset="-122"/>
              </a:rPr>
              <a:t>．注重提升公民素质</a:t>
            </a:r>
            <a:r>
              <a:rPr lang="en-US" sz="3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	B</a:t>
            </a:r>
            <a:r>
              <a:rPr lang="zh-CN" sz="3200" b="1" dirty="0">
                <a:ea typeface="宋体" panose="02010600030101010101" pitchFamily="2" charset="-122"/>
              </a:rPr>
              <a:t>．捍卫思想自由与民主权利</a:t>
            </a:r>
            <a:endParaRPr lang="en-US" sz="32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en-US" sz="3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C</a:t>
            </a:r>
            <a:r>
              <a:rPr lang="zh-CN" sz="3200" b="1" dirty="0">
                <a:ea typeface="宋体" panose="02010600030101010101" pitchFamily="2" charset="-122"/>
              </a:rPr>
              <a:t>．不满雅典民主现状</a:t>
            </a:r>
            <a:r>
              <a:rPr lang="en-US" sz="3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	D</a:t>
            </a:r>
            <a:r>
              <a:rPr lang="zh-CN" sz="3200" b="1" dirty="0">
                <a:ea typeface="宋体" panose="02010600030101010101" pitchFamily="2" charset="-122"/>
              </a:rPr>
              <a:t>．试图扩大公民的基本权利</a:t>
            </a:r>
            <a:endParaRPr lang="zh-CN" altLang="en-US" sz="3200" dirty="0"/>
          </a:p>
        </p:txBody>
      </p:sp>
      <p:sp>
        <p:nvSpPr>
          <p:cNvPr id="23" name="文本框 22"/>
          <p:cNvSpPr txBox="1"/>
          <p:nvPr/>
        </p:nvSpPr>
        <p:spPr>
          <a:xfrm>
            <a:off x="361951" y="6002867"/>
            <a:ext cx="1625600" cy="501650"/>
          </a:xfrm>
          <a:prstGeom prst="rect">
            <a:avLst/>
          </a:prstGeom>
          <a:solidFill>
            <a:schemeClr val="accent5">
              <a:alpha val="52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2665" b="1" noProof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答案：</a:t>
            </a:r>
            <a:r>
              <a:rPr lang="en-US" altLang="zh-CN" sz="2665" b="1" noProof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C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93370" y="609600"/>
            <a:ext cx="11605260" cy="51117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70000"/>
              </a:lnSpc>
            </a:pPr>
            <a:r>
              <a:rPr lang="zh-CN" altLang="en-US" sz="32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公元前</a:t>
            </a:r>
            <a:r>
              <a:rPr lang="en-US" altLang="zh-CN" sz="32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5C</a:t>
            </a:r>
            <a:r>
              <a:rPr lang="zh-CN" altLang="en-US" sz="32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，民主政治发展到顶峰 → 公民参与城邦政治生活</a:t>
            </a:r>
            <a:r>
              <a:rPr lang="zh-CN" altLang="en-US" sz="32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 → 需提高文化素养和能言善辩 → 产生智者学派（重视人的作用、忽视道德）</a:t>
            </a:r>
          </a:p>
          <a:p>
            <a:pPr>
              <a:lnSpc>
                <a:spcPct val="170000"/>
              </a:lnSpc>
            </a:pPr>
            <a:endParaRPr lang="zh-CN" altLang="en-US" sz="320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>
              <a:lnSpc>
                <a:spcPct val="170000"/>
              </a:lnSpc>
            </a:pPr>
            <a:r>
              <a:rPr lang="zh-CN" altLang="en-US" sz="32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过于泛滥的直接民主</a:t>
            </a:r>
            <a:r>
              <a:rPr lang="zh-CN" altLang="en-US" sz="32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 → 权力的误用和滥用 → </a:t>
            </a:r>
            <a:r>
              <a:rPr lang="zh-CN" altLang="en-US" sz="32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民主政治逐渐衰落、道德沦丧</a:t>
            </a:r>
            <a:r>
              <a:rPr lang="zh-CN" altLang="en-US" sz="32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 → 苏格拉底（重视理性美德）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3992880" y="3417570"/>
            <a:ext cx="4653280" cy="92773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>
              <a:lnSpc>
                <a:spcPct val="170000"/>
              </a:lnSpc>
            </a:pPr>
            <a:r>
              <a:rPr lang="zh-CN" altLang="en-US" sz="32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（史实：苏格拉底之死）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THUMBS_INDEX" val="1、4、7、12、13、14、15、16、17、18、20、24、25、28、33、36、40、43、44"/>
  <p:tag name="KSO_WM_TEMPLATE_SUBCATEGORY" val="19"/>
  <p:tag name="KSO_WM_TAG_VERSION" val="1.0"/>
  <p:tag name="KSO_WM_BEAUTIFY_FLAG" val="#wm#"/>
  <p:tag name="KSO_WM_TEMPLATE_CATEGORY" val="custom"/>
  <p:tag name="KSO_WM_TEMPLATE_INDEX" val="20205081"/>
  <p:tag name="KSO_WM_TEMPLATE_MASTER_TYPE" val="0"/>
  <p:tag name="KSO_WM_TEMPLATE_COLOR_TYPE" val="1"/>
  <p:tag name="KSO_WM_UNIT_SHOW_EDIT_AREA_INDICATION" val="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08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08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ABLE_BEAUTIFY" val="smartTable{96fc16c6-79c5-45fd-88eb-e34e9cdb7385}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5081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ABLE_BEAUTIFY" val="smartTable{bdb42cda-a35c-410c-b6a5-3c1c57effb6e}"/>
  <p:tag name="TABLE_ENDDRAG_ORIGIN_RECT" val="867*178"/>
  <p:tag name="TABLE_ENDDRAG_RECT" val="29*57*867*178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ABLE_BEAUTIFY" val="smartTable{bdb42cda-a35c-410c-b6a5-3c1c57effb6e}"/>
  <p:tag name="TABLE_ENDDRAG_ORIGIN_RECT" val="872*217"/>
  <p:tag name="TABLE_ENDDRAG_RECT" val="29*57*872*217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ABLE_BEAUTIFY" val="smartTable{f8d50d26-5283-4e0a-a388-c553c5b2b12c}"/>
  <p:tag name="TABLE_ENDDRAG_ORIGIN_RECT" val="928*460"/>
  <p:tag name="TABLE_ENDDRAG_RECT" val="23*60*928*460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微软雅黑"/>
        <a:font script="Hebr" typeface="微软雅黑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微软雅黑"/>
        <a:font script="Uigh" typeface="Microsoft Uighur"/>
        <a:font script="Geor" typeface="Sylfaen"/>
      </a:majorFont>
      <a:minorFont>
        <a:latin typeface="微软雅黑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微软雅黑"/>
        <a:font script="Hebr" typeface="微软雅黑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微软雅黑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微软雅黑"/>
        <a:font script="Hebr" typeface="微软雅黑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微软雅黑"/>
        <a:font script="Uigh" typeface="Microsoft Uighur"/>
        <a:font script="Geor" typeface="Sylfaen"/>
      </a:majorFont>
      <a:minorFont>
        <a:latin typeface="微软雅黑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微软雅黑"/>
        <a:font script="Hebr" typeface="微软雅黑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微软雅黑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新版空白演示配色">
      <a:dk1>
        <a:srgbClr val="000000"/>
      </a:dk1>
      <a:lt1>
        <a:srgbClr val="FFFFFF"/>
      </a:lt1>
      <a:dk2>
        <a:srgbClr val="0F1423"/>
      </a:dk2>
      <a:lt2>
        <a:srgbClr val="FFFFFF"/>
      </a:lt2>
      <a:accent1>
        <a:srgbClr val="6096E6"/>
      </a:accent1>
      <a:accent2>
        <a:srgbClr val="58B6E5"/>
      </a:accent2>
      <a:accent3>
        <a:srgbClr val="56CA95"/>
      </a:accent3>
      <a:accent4>
        <a:srgbClr val="FFBA55"/>
      </a:accent4>
      <a:accent5>
        <a:srgbClr val="F18870"/>
      </a:accent5>
      <a:accent6>
        <a:srgbClr val="EC5F74"/>
      </a:accent6>
      <a:hlink>
        <a:srgbClr val="0563C1"/>
      </a:hlink>
      <a:folHlink>
        <a:srgbClr val="954D7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微软雅黑"/>
        <a:font script="Hebr" typeface="微软雅黑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微软雅黑"/>
        <a:font script="Uigh" typeface="Microsoft Uighur"/>
        <a:font script="Geor" typeface="Sylfaen"/>
      </a:majorFont>
      <a:minorFont>
        <a:latin typeface="微软雅黑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微软雅黑"/>
        <a:font script="Hebr" typeface="微软雅黑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微软雅黑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微软雅黑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微软雅黑"/>
        <a:font script="Hebr" typeface="微软雅黑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微软雅黑"/>
        <a:font script="Uigh" typeface="Microsoft Uighur"/>
        <a:font script="Geor" typeface="Sylfaen"/>
      </a:majorFont>
      <a:minorFont>
        <a:latin typeface="微软雅黑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微软雅黑"/>
        <a:font script="Hebr" typeface="微软雅黑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微软雅黑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161</TotalTime>
  <Words>4032</Words>
  <Application>Microsoft Office PowerPoint</Application>
  <PresentationFormat>宽屏</PresentationFormat>
  <Paragraphs>298</Paragraphs>
  <Slides>32</Slides>
  <Notes>16</Notes>
  <HiddenSlides>0</HiddenSlides>
  <MMClips>0</MMClips>
  <ScaleCrop>false</ScaleCrop>
  <HeadingPairs>
    <vt:vector size="8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4</vt:i4>
      </vt:variant>
      <vt:variant>
        <vt:lpstr>嵌入 OLE 服务器</vt:lpstr>
      </vt:variant>
      <vt:variant>
        <vt:i4>2</vt:i4>
      </vt:variant>
      <vt:variant>
        <vt:lpstr>幻灯片标题</vt:lpstr>
      </vt:variant>
      <vt:variant>
        <vt:i4>32</vt:i4>
      </vt:variant>
    </vt:vector>
  </HeadingPairs>
  <TitlesOfParts>
    <vt:vector size="50" baseType="lpstr">
      <vt:lpstr>仿宋_GB2312</vt:lpstr>
      <vt:lpstr>黑体</vt:lpstr>
      <vt:lpstr>楷体</vt:lpstr>
      <vt:lpstr>楷体_GB2312</vt:lpstr>
      <vt:lpstr>宋体</vt:lpstr>
      <vt:lpstr>微软雅黑</vt:lpstr>
      <vt:lpstr>Arial</vt:lpstr>
      <vt:lpstr>Calibri</vt:lpstr>
      <vt:lpstr>Calibri Light</vt:lpstr>
      <vt:lpstr>Courier New</vt:lpstr>
      <vt:lpstr>Times New Roman</vt:lpstr>
      <vt:lpstr>Wingdings</vt:lpstr>
      <vt:lpstr>Office 主题</vt:lpstr>
      <vt:lpstr>1_Office 主题</vt:lpstr>
      <vt:lpstr>Office 主题​​</vt:lpstr>
      <vt:lpstr>默认设计模板</vt:lpstr>
      <vt:lpstr>Microsoft Word 97 - 2003 文档</vt:lpstr>
      <vt:lpstr>Microsoft Word 文档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china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AutoBVT</dc:creator>
  <cp:lastModifiedBy>Windows 用户</cp:lastModifiedBy>
  <cp:revision>205</cp:revision>
  <dcterms:created xsi:type="dcterms:W3CDTF">2018-01-02T04:06:00Z</dcterms:created>
  <dcterms:modified xsi:type="dcterms:W3CDTF">2021-01-14T09:07:36Z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2052-11.1.0.10314</vt:lpwstr>
  </property>
</Properties>
</file>