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282" r:id="rId3"/>
    <p:sldId id="297" r:id="rId4"/>
    <p:sldId id="306" r:id="rId5"/>
    <p:sldId id="307" r:id="rId6"/>
    <p:sldId id="308" r:id="rId7"/>
    <p:sldId id="313" r:id="rId8"/>
    <p:sldId id="314" r:id="rId9"/>
    <p:sldId id="311" r:id="rId10"/>
    <p:sldId id="317" r:id="rId11"/>
    <p:sldId id="312" r:id="rId12"/>
    <p:sldId id="330" r:id="rId13"/>
    <p:sldId id="347" r:id="rId14"/>
    <p:sldId id="332" r:id="rId15"/>
    <p:sldId id="336" r:id="rId16"/>
    <p:sldId id="323" r:id="rId17"/>
    <p:sldId id="324" r:id="rId18"/>
    <p:sldId id="325" r:id="rId19"/>
    <p:sldId id="328" r:id="rId20"/>
    <p:sldId id="329" r:id="rId21"/>
    <p:sldId id="277" r:id="rId22"/>
    <p:sldId id="305" r:id="rId23"/>
    <p:sldId id="259" r:id="rId24"/>
    <p:sldId id="288" r:id="rId25"/>
    <p:sldId id="344" r:id="rId26"/>
    <p:sldId id="345" r:id="rId27"/>
    <p:sldId id="348" r:id="rId2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D36"/>
    <a:srgbClr val="FF4336"/>
    <a:srgbClr val="FFFF00"/>
    <a:srgbClr val="0000FF"/>
    <a:srgbClr val="FF0000"/>
    <a:srgbClr val="FFFFCC"/>
    <a:srgbClr val="FFFF9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19326"/>
    <p:restoredTop sz="94660"/>
  </p:normalViewPr>
  <p:slideViewPr>
    <p:cSldViewPr showGuides="1">
      <p:cViewPr varScale="1">
        <p:scale>
          <a:sx n="104" d="100"/>
          <a:sy n="104" d="100"/>
        </p:scale>
        <p:origin x="-8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页眉占位符 1740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17411" name="日期占位符 174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17412" name="幻灯片图像占位符 1741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7413" name="文本占位符 1741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7414" name="页脚占位符 1741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17415" name="灯片编号占位符 1741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.jpeg"/><Relationship Id="rId3" Type="http://schemas.openxmlformats.org/officeDocument/2006/relationships/image" Target="../media/image1.png"/><Relationship Id="rId2" Type="http://schemas.microsoft.com/office/2007/relationships/media" Target="file:///C:\WINNT\Media\&#24503;&#24426;&#35199;&#30340;&#12298;&#26376;&#20809;&#12299;.RMI" TargetMode="External"/><Relationship Id="rId1" Type="http://schemas.openxmlformats.org/officeDocument/2006/relationships/audio" Target="file:///C:\WINNT\Media\&#24503;&#24426;&#35199;&#30340;&#12298;&#26376;&#20809;&#12299;.RMI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&#28023;&#19978;&#26085;&#20986;.av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5.jpeg"/><Relationship Id="rId1" Type="http://schemas.openxmlformats.org/officeDocument/2006/relationships/hyperlink" Target="http://gbjc.bnup.com.cn/resource/pic/08/2005/10/01/zs9bkbp113.jpg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13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0.wmf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14.wmf"/><Relationship Id="rId1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3.wav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24.xml"/><Relationship Id="rId1" Type="http://schemas.openxmlformats.org/officeDocument/2006/relationships/image" Target="../media/image15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slide" Target="slide24.xml"/><Relationship Id="rId7" Type="http://schemas.openxmlformats.org/officeDocument/2006/relationships/image" Target="../media/image17.wmf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Relationship Id="rId3" Type="http://schemas.openxmlformats.org/officeDocument/2006/relationships/oleObject" Target="../embeddings/oleObject7.bin"/><Relationship Id="rId2" Type="http://schemas.openxmlformats.org/officeDocument/2006/relationships/image" Target="../media/image16.wmf"/><Relationship Id="rId10" Type="http://schemas.openxmlformats.org/officeDocument/2006/relationships/vmlDrawing" Target="../drawings/vmlDrawing2.vml"/><Relationship Id="rId1" Type="http://schemas.openxmlformats.org/officeDocument/2006/relationships/oleObject" Target="../embeddings/oleObject6.bin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wmf"/><Relationship Id="rId1" Type="http://schemas.openxmlformats.org/officeDocument/2006/relationships/oleObject" Target="../embeddings/oleObject11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0.png"/><Relationship Id="rId3" Type="http://schemas.microsoft.com/office/2007/relationships/media" Target="file:///H:\&#20108;&#27425;&#20989;&#25968;&#22270;&#20687;&#21644;&#24615;&#36136;&#65288;1&#65289;\&#31921;&#31069;.mp3" TargetMode="External"/><Relationship Id="rId2" Type="http://schemas.openxmlformats.org/officeDocument/2006/relationships/audio" Target="file:///H:\&#20108;&#27425;&#20989;&#25968;&#22270;&#20687;&#21644;&#24615;&#36136;&#65288;1&#65289;\&#31921;&#31069;.mp3" TargetMode="External"/><Relationship Id="rId1" Type="http://schemas.openxmlformats.org/officeDocument/2006/relationships/image" Target="../media/image1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德彪西的《月光》.RMI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7848600" y="56388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23" name="图片 30722" descr="haishangrichu2_0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62000" y="-603250"/>
            <a:ext cx="9906000" cy="79232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9" name="文本框 30728"/>
          <p:cNvSpPr txBox="1"/>
          <p:nvPr/>
        </p:nvSpPr>
        <p:spPr>
          <a:xfrm>
            <a:off x="1692275" y="1484313"/>
            <a:ext cx="583247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0000FF"/>
                </a:solidFill>
                <a:latin typeface="Arial" panose="020B0604020202020204" pitchFamily="34" charset="0"/>
              </a:rPr>
              <a:t>直线和圆的位置关系</a:t>
            </a:r>
            <a:endParaRPr lang="zh-CN" altLang="en-US" sz="48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7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722"/>
                </p:tgtEl>
              </p:cMediaNode>
            </p:audio>
          </p:childTnLst>
        </p:cTn>
      </p:par>
    </p:tnLst>
    <p:bldLst>
      <p:bldP spid="3072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矩形 50177"/>
          <p:cNvSpPr/>
          <p:nvPr/>
        </p:nvSpPr>
        <p:spPr>
          <a:xfrm>
            <a:off x="0" y="0"/>
            <a:ext cx="9144000" cy="15240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79" name="矩形 50178"/>
          <p:cNvSpPr/>
          <p:nvPr/>
        </p:nvSpPr>
        <p:spPr>
          <a:xfrm>
            <a:off x="3563938" y="476250"/>
            <a:ext cx="5580062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FFFF"/>
                </a:solidFill>
                <a:latin typeface="宋体" panose="02010600030101010101" pitchFamily="2" charset="-122"/>
              </a:rPr>
              <a:t>点和圆的位置关系有几种？</a:t>
            </a:r>
            <a:endParaRPr lang="zh-CN" altLang="en-US" sz="3200" b="1" dirty="0">
              <a:solidFill>
                <a:srgbClr val="FFFFFF"/>
              </a:solidFill>
              <a:latin typeface="宋体" panose="02010600030101010101" pitchFamily="2" charset="-122"/>
            </a:endParaRPr>
          </a:p>
        </p:txBody>
      </p:sp>
      <p:sp>
        <p:nvSpPr>
          <p:cNvPr id="50182" name="文本框 50181"/>
          <p:cNvSpPr txBox="1"/>
          <p:nvPr/>
        </p:nvSpPr>
        <p:spPr>
          <a:xfrm>
            <a:off x="2862263" y="26717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2800" dirty="0">
              <a:latin typeface="Times New Roman" panose="02020603050405020304" pitchFamily="18" charset="0"/>
            </a:endParaRPr>
          </a:p>
        </p:txBody>
      </p:sp>
      <p:sp>
        <p:nvSpPr>
          <p:cNvPr id="50183" name="文本框 50182"/>
          <p:cNvSpPr txBox="1"/>
          <p:nvPr/>
        </p:nvSpPr>
        <p:spPr>
          <a:xfrm>
            <a:off x="2603500" y="26717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sz="2800" dirty="0">
              <a:latin typeface="Times New Roman" panose="02020603050405020304" pitchFamily="18" charset="0"/>
            </a:endParaRPr>
          </a:p>
        </p:txBody>
      </p:sp>
      <p:sp>
        <p:nvSpPr>
          <p:cNvPr id="50184" name="文本框 50183"/>
          <p:cNvSpPr txBox="1"/>
          <p:nvPr/>
        </p:nvSpPr>
        <p:spPr>
          <a:xfrm>
            <a:off x="2174875" y="2595563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latin typeface="Times New Roman" panose="02020603050405020304" pitchFamily="18" charset="0"/>
              </a:rPr>
              <a:t>  </a:t>
            </a:r>
            <a:endParaRPr lang="en-US" altLang="zh-CN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0188" name="文本框 50187"/>
          <p:cNvSpPr txBox="1"/>
          <p:nvPr/>
        </p:nvSpPr>
        <p:spPr>
          <a:xfrm>
            <a:off x="4211638" y="2362200"/>
            <a:ext cx="46275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点到圆心的距离为</a:t>
            </a:r>
            <a:r>
              <a:rPr lang="en-US" altLang="zh-CN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，圆的半径为</a:t>
            </a:r>
            <a:r>
              <a:rPr lang="en-US" altLang="zh-CN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r</a:t>
            </a:r>
            <a:r>
              <a:rPr lang="zh-CN" altLang="en-US" sz="3600" b="1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，则：</a:t>
            </a:r>
            <a:endParaRPr lang="zh-CN" altLang="en-US" sz="3600" b="1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0189" name="左右箭头 50188"/>
          <p:cNvSpPr/>
          <p:nvPr/>
        </p:nvSpPr>
        <p:spPr>
          <a:xfrm>
            <a:off x="5940425" y="4076700"/>
            <a:ext cx="936625" cy="215900"/>
          </a:xfrm>
          <a:prstGeom prst="leftRightArrow">
            <a:avLst>
              <a:gd name="adj1" fmla="val 50000"/>
              <a:gd name="adj2" fmla="val 86764"/>
            </a:avLst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192" name="矩形 50191" descr="线1"/>
          <p:cNvSpPr/>
          <p:nvPr/>
        </p:nvSpPr>
        <p:spPr>
          <a:xfrm>
            <a:off x="457200" y="533400"/>
            <a:ext cx="2451100" cy="835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180">
                <a:ln w="25400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1"/>
                  <a:stretch>
                    <a:fillRect/>
                  </a:stretch>
                </a:blipFill>
                <a:latin typeface="华文行楷" panose="02010800040101010101" pitchFamily="2" charset="-122"/>
                <a:ea typeface="华文行楷" panose="02010800040101010101" pitchFamily="2" charset="-122"/>
              </a:rPr>
              <a:t>复习回顾</a:t>
            </a:r>
            <a:endParaRPr lang="zh-CN" altLang="en-US" sz="3600" spc="-180">
              <a:ln w="25400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1"/>
                <a:stretch>
                  <a:fillRect/>
                </a:stretch>
              </a:blip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0193" name="文本框 50192"/>
          <p:cNvSpPr txBox="1"/>
          <p:nvPr/>
        </p:nvSpPr>
        <p:spPr>
          <a:xfrm>
            <a:off x="3563938" y="3789363"/>
            <a:ext cx="5327650" cy="25638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点在圆外        </a:t>
            </a:r>
            <a:r>
              <a:rPr lang="en-US" altLang="zh-CN" sz="360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d&gt;r;</a:t>
            </a:r>
            <a:endParaRPr lang="en-US" altLang="zh-CN" sz="360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点在圆上        </a:t>
            </a:r>
            <a:r>
              <a:rPr lang="en-US" altLang="zh-CN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d=r</a:t>
            </a:r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endParaRPr lang="zh-CN" altLang="en-US" sz="3600" dirty="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600" dirty="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点在圆内        </a:t>
            </a:r>
            <a:r>
              <a:rPr lang="en-US" altLang="zh-CN" sz="3600">
                <a:solidFill>
                  <a:schemeClr val="accent2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d&lt;r.</a:t>
            </a:r>
            <a:endParaRPr lang="en-US" altLang="zh-CN" sz="3600">
              <a:solidFill>
                <a:schemeClr val="accent2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endParaRPr lang="en-US" altLang="zh-CN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50194" name="组合 50193"/>
          <p:cNvGrpSpPr/>
          <p:nvPr/>
        </p:nvGrpSpPr>
        <p:grpSpPr>
          <a:xfrm>
            <a:off x="827088" y="2276475"/>
            <a:ext cx="2016125" cy="1981200"/>
            <a:chOff x="816" y="1104"/>
            <a:chExt cx="1248" cy="1248"/>
          </a:xfrm>
        </p:grpSpPr>
        <p:sp>
          <p:nvSpPr>
            <p:cNvPr id="50195" name="椭圆 50194"/>
            <p:cNvSpPr/>
            <p:nvPr/>
          </p:nvSpPr>
          <p:spPr>
            <a:xfrm>
              <a:off x="816" y="1104"/>
              <a:ext cx="1248" cy="1248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6" name="流程图: 联系 50195"/>
            <p:cNvSpPr/>
            <p:nvPr/>
          </p:nvSpPr>
          <p:spPr>
            <a:xfrm>
              <a:off x="1440" y="1680"/>
              <a:ext cx="48" cy="48"/>
            </a:xfrm>
            <a:prstGeom prst="flowChartConnector">
              <a:avLst/>
            </a:prstGeom>
            <a:solidFill>
              <a:srgbClr val="FF00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50197" name="组合 50196"/>
          <p:cNvGrpSpPr/>
          <p:nvPr/>
        </p:nvGrpSpPr>
        <p:grpSpPr>
          <a:xfrm>
            <a:off x="539750" y="2636838"/>
            <a:ext cx="2286000" cy="838200"/>
            <a:chOff x="624" y="1440"/>
            <a:chExt cx="1440" cy="528"/>
          </a:xfrm>
        </p:grpSpPr>
        <p:sp>
          <p:nvSpPr>
            <p:cNvPr id="50198" name="流程图: 联系 50197"/>
            <p:cNvSpPr/>
            <p:nvPr/>
          </p:nvSpPr>
          <p:spPr>
            <a:xfrm>
              <a:off x="1248" y="1440"/>
              <a:ext cx="48" cy="48"/>
            </a:xfrm>
            <a:prstGeom prst="flowChartConnector">
              <a:avLst/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199" name="流程图: 联系 50198"/>
            <p:cNvSpPr/>
            <p:nvPr/>
          </p:nvSpPr>
          <p:spPr>
            <a:xfrm>
              <a:off x="2016" y="1632"/>
              <a:ext cx="48" cy="48"/>
            </a:xfrm>
            <a:prstGeom prst="flowChartConnector">
              <a:avLst/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0200" name="流程图: 联系 50199"/>
            <p:cNvSpPr/>
            <p:nvPr/>
          </p:nvSpPr>
          <p:spPr>
            <a:xfrm>
              <a:off x="624" y="1920"/>
              <a:ext cx="48" cy="48"/>
            </a:xfrm>
            <a:prstGeom prst="flowChartConnector">
              <a:avLst/>
            </a:prstGeom>
            <a:solidFill>
              <a:schemeClr val="hlink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0201" name="直接连接符 50200"/>
          <p:cNvSpPr/>
          <p:nvPr/>
        </p:nvSpPr>
        <p:spPr>
          <a:xfrm>
            <a:off x="1547813" y="2636838"/>
            <a:ext cx="287337" cy="576262"/>
          </a:xfrm>
          <a:prstGeom prst="line">
            <a:avLst/>
          </a:prstGeom>
          <a:ln w="28575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50202" name="直接连接符 50201"/>
          <p:cNvSpPr/>
          <p:nvPr/>
        </p:nvSpPr>
        <p:spPr>
          <a:xfrm flipV="1">
            <a:off x="684213" y="3213100"/>
            <a:ext cx="1223962" cy="21590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50203" name="直接连接符 50202"/>
          <p:cNvSpPr/>
          <p:nvPr/>
        </p:nvSpPr>
        <p:spPr>
          <a:xfrm flipV="1">
            <a:off x="1979613" y="2997200"/>
            <a:ext cx="863600" cy="215900"/>
          </a:xfrm>
          <a:prstGeom prst="line">
            <a:avLst/>
          </a:prstGeom>
          <a:ln w="38100" cap="flat" cmpd="sng">
            <a:solidFill>
              <a:schemeClr val="tx1"/>
            </a:solidFill>
            <a:prstDash val="lgDash"/>
            <a:miter/>
            <a:headEnd type="none" w="med" len="med"/>
            <a:tailEnd type="none" w="med" len="med"/>
          </a:ln>
        </p:spPr>
      </p:sp>
      <p:sp>
        <p:nvSpPr>
          <p:cNvPr id="50204" name="文本框 50203"/>
          <p:cNvSpPr txBox="1"/>
          <p:nvPr/>
        </p:nvSpPr>
        <p:spPr>
          <a:xfrm>
            <a:off x="1187450" y="2060575"/>
            <a:ext cx="6477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A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50205" name="文本框 50204"/>
          <p:cNvSpPr txBox="1"/>
          <p:nvPr/>
        </p:nvSpPr>
        <p:spPr>
          <a:xfrm>
            <a:off x="2987675" y="2781300"/>
            <a:ext cx="7921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B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50206" name="文本框 50205"/>
          <p:cNvSpPr txBox="1"/>
          <p:nvPr/>
        </p:nvSpPr>
        <p:spPr>
          <a:xfrm>
            <a:off x="179388" y="3500438"/>
            <a:ext cx="5762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C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50207" name="左右箭头 50206"/>
          <p:cNvSpPr/>
          <p:nvPr/>
        </p:nvSpPr>
        <p:spPr>
          <a:xfrm>
            <a:off x="5940425" y="4652963"/>
            <a:ext cx="936625" cy="215900"/>
          </a:xfrm>
          <a:prstGeom prst="leftRightArrow">
            <a:avLst>
              <a:gd name="adj1" fmla="val 50000"/>
              <a:gd name="adj2" fmla="val 86764"/>
            </a:avLst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208" name="左右箭头 50207"/>
          <p:cNvSpPr/>
          <p:nvPr/>
        </p:nvSpPr>
        <p:spPr>
          <a:xfrm>
            <a:off x="5940425" y="5229225"/>
            <a:ext cx="936625" cy="215900"/>
          </a:xfrm>
          <a:prstGeom prst="leftRightArrow">
            <a:avLst>
              <a:gd name="adj1" fmla="val 50000"/>
              <a:gd name="adj2" fmla="val 86764"/>
            </a:avLst>
          </a:prstGeom>
          <a:solidFill>
            <a:srgbClr val="FF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209" name="文本框 50208"/>
          <p:cNvSpPr txBox="1"/>
          <p:nvPr/>
        </p:nvSpPr>
        <p:spPr>
          <a:xfrm>
            <a:off x="684213" y="4724400"/>
            <a:ext cx="7921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50213" name="文本框 50212"/>
          <p:cNvSpPr txBox="1"/>
          <p:nvPr/>
        </p:nvSpPr>
        <p:spPr>
          <a:xfrm>
            <a:off x="2051050" y="5661025"/>
            <a:ext cx="3889375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位置关系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50214" name="文本框 50213"/>
          <p:cNvSpPr txBox="1"/>
          <p:nvPr/>
        </p:nvSpPr>
        <p:spPr>
          <a:xfrm>
            <a:off x="250825" y="5661025"/>
            <a:ext cx="2376488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数形结合：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0215" name="左右箭头 50214"/>
          <p:cNvSpPr/>
          <p:nvPr/>
        </p:nvSpPr>
        <p:spPr>
          <a:xfrm>
            <a:off x="3635375" y="5861050"/>
            <a:ext cx="679450" cy="230188"/>
          </a:xfrm>
          <a:prstGeom prst="leftRightArrow">
            <a:avLst>
              <a:gd name="adj1" fmla="val 50000"/>
              <a:gd name="adj2" fmla="val 59034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0216" name="文本框 50215"/>
          <p:cNvSpPr txBox="1"/>
          <p:nvPr/>
        </p:nvSpPr>
        <p:spPr>
          <a:xfrm>
            <a:off x="4427538" y="5718175"/>
            <a:ext cx="1657350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数量关系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"/>
                                            </p:cond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018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50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0205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0206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0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0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19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0193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>
                                            <p:txEl>
                                              <p:charRg st="17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0193">
                                            <p:txEl>
                                              <p:charRg st="17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0193">
                                            <p:txEl>
                                              <p:charRg st="17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3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0193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0193">
                                            <p:txEl>
                                              <p:charRg st="34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50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182" grpId="0"/>
      <p:bldP spid="50183" grpId="0"/>
      <p:bldP spid="50184" grpId="0"/>
      <p:bldP spid="50188" grpId="0"/>
      <p:bldP spid="50204" grpId="0"/>
      <p:bldP spid="50213" grpId="0"/>
      <p:bldP spid="50214" grpId="0"/>
      <p:bldP spid="502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2469" name="文本框 62468"/>
          <p:cNvSpPr txBox="1"/>
          <p:nvPr/>
        </p:nvSpPr>
        <p:spPr>
          <a:xfrm>
            <a:off x="1187450" y="836613"/>
            <a:ext cx="5905500" cy="3382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</a:rPr>
              <a:t>同学们，在我们的生活中到处都蕴含着数学知识，下面老师请同学们欣赏美丽的</a:t>
            </a:r>
            <a:endParaRPr lang="zh-CN" altLang="en-US" sz="32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8000" dirty="0">
                <a:solidFill>
                  <a:srgbClr val="FF0000"/>
                </a:solidFill>
                <a:latin typeface="Arial" panose="020B0604020202020204" pitchFamily="34" charset="0"/>
              </a:rPr>
              <a:t>    </a:t>
            </a:r>
            <a:r>
              <a:rPr lang="zh-CN" altLang="en-US" sz="8000" dirty="0">
                <a:solidFill>
                  <a:srgbClr val="FF0000"/>
                </a:solidFill>
                <a:latin typeface="Arial" panose="020B0604020202020204" pitchFamily="34" charset="0"/>
                <a:hlinkClick r:id="rId1" action="ppaction://hlinkfile"/>
              </a:rPr>
              <a:t>海上日出</a:t>
            </a:r>
            <a:endParaRPr lang="zh-CN" altLang="en-US" sz="80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2470" name="文本框 62469"/>
          <p:cNvSpPr txBox="1"/>
          <p:nvPr/>
        </p:nvSpPr>
        <p:spPr>
          <a:xfrm>
            <a:off x="1692275" y="5373688"/>
            <a:ext cx="6119813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62471" name="文本框 62470"/>
          <p:cNvSpPr txBox="1"/>
          <p:nvPr/>
        </p:nvSpPr>
        <p:spPr>
          <a:xfrm>
            <a:off x="1116013" y="4868863"/>
            <a:ext cx="6983412" cy="94615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从海上日出这种自然现象中可以抽象出哪些基本的几何图形呢？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3492" name="图片 6349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8653463" cy="2351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3" name="文本框 63492"/>
          <p:cNvSpPr txBox="1"/>
          <p:nvPr/>
        </p:nvSpPr>
        <p:spPr>
          <a:xfrm>
            <a:off x="1042988" y="2492375"/>
            <a:ext cx="50419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</a:rPr>
              <a:t>今天老师和同学们一起来探究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3494" name="矩形 63493">
            <a:hlinkClick r:id="" action="ppaction://noaction">
              <a:snd r:embed="rId2" name="咚"/>
            </a:hlinkClick>
          </p:cNvPr>
          <p:cNvSpPr/>
          <p:nvPr/>
        </p:nvSpPr>
        <p:spPr>
          <a:xfrm>
            <a:off x="539750" y="3140075"/>
            <a:ext cx="8135938" cy="15843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  <a:normAutofit/>
          </a:bodyPr>
          <a:p>
            <a:pPr algn="ctr"/>
            <a:r>
              <a:rPr lang="zh-CN" altLang="en-US" sz="4800">
                <a:ln w="25400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FF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直线与圆的位置关系(一)</a:t>
            </a:r>
            <a:endParaRPr lang="zh-CN" altLang="en-US" sz="4800">
              <a:ln w="25400" cap="flat" cmpd="sng">
                <a:solidFill>
                  <a:srgbClr val="FFFF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FF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6" name="文本框 64515"/>
          <p:cNvSpPr txBox="1"/>
          <p:nvPr/>
        </p:nvSpPr>
        <p:spPr>
          <a:xfrm>
            <a:off x="900113" y="1989138"/>
            <a:ext cx="7343775" cy="3017837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 indent="200025" eaLnBrk="0" hangingPunct="0">
              <a:spcBef>
                <a:spcPct val="50000"/>
              </a:spcBef>
            </a:pPr>
            <a:r>
              <a:rPr lang="en-US" altLang="zh-CN" sz="3200" b="1" dirty="0">
                <a:latin typeface="宋体" panose="02010600030101010101" pitchFamily="2" charset="-122"/>
              </a:rPr>
              <a:t>   </a:t>
            </a:r>
            <a:r>
              <a:rPr lang="zh-CN" altLang="en-US" sz="3200" b="1" dirty="0">
                <a:latin typeface="宋体" panose="02010600030101010101" pitchFamily="2" charset="-122"/>
              </a:rPr>
              <a:t>请同学们利用手中的工具再现海上日出的整个情景。</a:t>
            </a:r>
            <a:endParaRPr lang="zh-CN" altLang="en-US" sz="3200" b="1" dirty="0">
              <a:latin typeface="宋体" panose="02010600030101010101" pitchFamily="2" charset="-122"/>
            </a:endParaRPr>
          </a:p>
          <a:p>
            <a:pPr indent="200025" eaLnBrk="0" hangingPunct="0"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   在</a:t>
            </a:r>
            <a:r>
              <a:rPr lang="zh-CN" altLang="en-US" sz="3200" b="1" dirty="0">
                <a:latin typeface="Arial" panose="020B0604020202020204" pitchFamily="34" charset="0"/>
              </a:rPr>
              <a:t>再现</a:t>
            </a:r>
            <a:r>
              <a:rPr lang="zh-CN" altLang="en-US" sz="3200" b="1" dirty="0">
                <a:latin typeface="宋体" panose="02010600030101010101" pitchFamily="2" charset="-122"/>
              </a:rPr>
              <a:t>过程中，你认为直线与圆的位置关系可以分为哪几类？</a:t>
            </a:r>
            <a:endParaRPr lang="zh-CN" altLang="en-US" sz="3200" b="1" dirty="0">
              <a:latin typeface="宋体" panose="02010600030101010101" pitchFamily="2" charset="-122"/>
            </a:endParaRPr>
          </a:p>
          <a:p>
            <a:pPr indent="200025" eaLnBrk="0" hangingPunct="0">
              <a:spcBef>
                <a:spcPct val="50000"/>
              </a:spcBef>
            </a:pPr>
            <a:r>
              <a:rPr lang="zh-CN" altLang="en-US" sz="3200" b="1" dirty="0">
                <a:latin typeface="宋体" panose="02010600030101010101" pitchFamily="2" charset="-122"/>
              </a:rPr>
              <a:t>   你分类的依据是什么？</a:t>
            </a:r>
            <a:endParaRPr lang="zh-CN" altLang="en-US" sz="3200" b="1" dirty="0">
              <a:latin typeface="宋体" panose="02010600030101010101" pitchFamily="2" charset="-122"/>
            </a:endParaRPr>
          </a:p>
        </p:txBody>
      </p:sp>
      <p:sp>
        <p:nvSpPr>
          <p:cNvPr id="64517" name="矩形 64516"/>
          <p:cNvSpPr/>
          <p:nvPr/>
        </p:nvSpPr>
        <p:spPr>
          <a:xfrm>
            <a:off x="684213" y="549275"/>
            <a:ext cx="287972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操作与思考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charRg st="27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516">
                                            <p:txEl>
                                              <p:charRg st="27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>
                                            <p:txEl>
                                              <p:charRg st="58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516">
                                            <p:txEl>
                                              <p:charRg st="58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8" name="文本框 70657"/>
          <p:cNvSpPr txBox="1"/>
          <p:nvPr/>
        </p:nvSpPr>
        <p:spPr>
          <a:xfrm>
            <a:off x="7524750" y="2492375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Tahoma" panose="020B0604030504040204" pitchFamily="34" charset="0"/>
              </a:rPr>
              <a:t>(</a:t>
            </a:r>
            <a:r>
              <a:rPr lang="zh-CN" altLang="en-US" sz="2400" dirty="0">
                <a:latin typeface="Tahoma" panose="020B0604030504040204" pitchFamily="34" charset="0"/>
              </a:rPr>
              <a:t>地平线</a:t>
            </a:r>
            <a:r>
              <a:rPr lang="en-US" altLang="zh-CN" sz="2400">
                <a:latin typeface="Tahoma" panose="020B0604030504040204" pitchFamily="34" charset="0"/>
              </a:rPr>
              <a:t>)</a:t>
            </a:r>
            <a:endParaRPr lang="en-US" altLang="zh-CN" sz="2400">
              <a:latin typeface="Tahoma" panose="020B0604030504040204" pitchFamily="34" charset="0"/>
            </a:endParaRPr>
          </a:p>
        </p:txBody>
      </p:sp>
      <p:sp>
        <p:nvSpPr>
          <p:cNvPr id="70659" name="文本框 70658"/>
          <p:cNvSpPr txBox="1"/>
          <p:nvPr/>
        </p:nvSpPr>
        <p:spPr>
          <a:xfrm>
            <a:off x="7019925" y="5084763"/>
            <a:ext cx="1676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Tahoma" panose="020B0604030504040204" pitchFamily="34" charset="0"/>
              </a:rPr>
              <a:t>a(</a:t>
            </a:r>
            <a:r>
              <a:rPr lang="zh-CN" altLang="en-US" sz="2400" dirty="0">
                <a:latin typeface="Tahoma" panose="020B0604030504040204" pitchFamily="34" charset="0"/>
              </a:rPr>
              <a:t>地平线</a:t>
            </a:r>
            <a:r>
              <a:rPr lang="en-US" altLang="zh-CN" sz="2400">
                <a:latin typeface="Tahoma" panose="020B0604030504040204" pitchFamily="34" charset="0"/>
              </a:rPr>
              <a:t>)</a:t>
            </a:r>
            <a:endParaRPr lang="en-US" altLang="zh-CN" sz="2400">
              <a:latin typeface="Tahoma" panose="020B0604030504040204" pitchFamily="34" charset="0"/>
            </a:endParaRPr>
          </a:p>
        </p:txBody>
      </p:sp>
      <p:sp>
        <p:nvSpPr>
          <p:cNvPr id="70660" name="直接连接符 70659"/>
          <p:cNvSpPr/>
          <p:nvPr/>
        </p:nvSpPr>
        <p:spPr>
          <a:xfrm rot="5400000" flipV="1">
            <a:off x="3787775" y="-106362"/>
            <a:ext cx="0" cy="5776912"/>
          </a:xfrm>
          <a:prstGeom prst="line">
            <a:avLst/>
          </a:prstGeom>
          <a:ln w="9525" cap="flat" cmpd="sng">
            <a:solidFill>
              <a:srgbClr val="66FF33"/>
            </a:solidFill>
            <a:prstDash val="dash"/>
            <a:miter/>
            <a:headEnd type="none" w="med" len="med"/>
            <a:tailEnd type="none" w="med" len="med"/>
          </a:ln>
        </p:spPr>
      </p:sp>
      <p:sp>
        <p:nvSpPr>
          <p:cNvPr id="70661" name="直接连接符 70660"/>
          <p:cNvSpPr/>
          <p:nvPr/>
        </p:nvSpPr>
        <p:spPr>
          <a:xfrm rot="5400000" flipV="1">
            <a:off x="4003675" y="2195513"/>
            <a:ext cx="1588" cy="5778500"/>
          </a:xfrm>
          <a:prstGeom prst="line">
            <a:avLst/>
          </a:prstGeom>
          <a:ln w="28575" cap="flat" cmpd="sng">
            <a:solidFill>
              <a:schemeClr val="folHlink"/>
            </a:solidFill>
            <a:prstDash val="dashDot"/>
            <a:miter/>
            <a:headEnd type="none" w="med" len="med"/>
            <a:tailEnd type="none" w="med" len="med"/>
          </a:ln>
        </p:spPr>
      </p:sp>
      <p:pic>
        <p:nvPicPr>
          <p:cNvPr id="70662" name="图片 70661" descr="zs9bkbp113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196975"/>
            <a:ext cx="6704013" cy="1736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0663" name="直接连接符 70662"/>
          <p:cNvSpPr/>
          <p:nvPr/>
        </p:nvSpPr>
        <p:spPr>
          <a:xfrm>
            <a:off x="323850" y="2420938"/>
            <a:ext cx="8135938" cy="1587"/>
          </a:xfrm>
          <a:prstGeom prst="line">
            <a:avLst/>
          </a:prstGeom>
          <a:ln w="28575" cap="flat" cmpd="sng">
            <a:solidFill>
              <a:schemeClr val="folHlink"/>
            </a:solidFill>
            <a:prstDash val="sysDot"/>
            <a:miter/>
            <a:headEnd type="none" w="med" len="med"/>
            <a:tailEnd type="none" w="med" len="med"/>
          </a:ln>
        </p:spPr>
      </p:sp>
      <p:grpSp>
        <p:nvGrpSpPr>
          <p:cNvPr id="70664" name="组合 70663"/>
          <p:cNvGrpSpPr/>
          <p:nvPr/>
        </p:nvGrpSpPr>
        <p:grpSpPr>
          <a:xfrm>
            <a:off x="1331913" y="4365625"/>
            <a:ext cx="1008062" cy="1016000"/>
            <a:chOff x="3456" y="2299"/>
            <a:chExt cx="640" cy="640"/>
          </a:xfrm>
        </p:grpSpPr>
        <p:sp>
          <p:nvSpPr>
            <p:cNvPr id="70665" name="椭圆 70664"/>
            <p:cNvSpPr/>
            <p:nvPr/>
          </p:nvSpPr>
          <p:spPr>
            <a:xfrm>
              <a:off x="3456" y="2299"/>
              <a:ext cx="640" cy="640"/>
            </a:xfrm>
            <a:prstGeom prst="ellipse">
              <a:avLst/>
            </a:prstGeom>
            <a:noFill/>
            <a:ln w="38100" cap="flat" cmpd="sng">
              <a:solidFill>
                <a:srgbClr val="FF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0666" name="文本框 70665"/>
            <p:cNvSpPr txBox="1"/>
            <p:nvPr/>
          </p:nvSpPr>
          <p:spPr>
            <a:xfrm>
              <a:off x="3694" y="2544"/>
              <a:ext cx="242" cy="38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1000">
                  <a:solidFill>
                    <a:srgbClr val="FF0066"/>
                  </a:solidFill>
                  <a:latin typeface="Tahoma" panose="020B0604030504040204" pitchFamily="34" charset="0"/>
                </a:rPr>
                <a:t>●</a:t>
              </a:r>
              <a:r>
                <a:rPr lang="en-US" altLang="zh-CN" sz="2400">
                  <a:latin typeface="Tahoma" panose="020B0604030504040204" pitchFamily="34" charset="0"/>
                </a:rPr>
                <a:t>O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</p:grpSp>
      <p:grpSp>
        <p:nvGrpSpPr>
          <p:cNvPr id="70667" name="组合 70666"/>
          <p:cNvGrpSpPr/>
          <p:nvPr/>
        </p:nvGrpSpPr>
        <p:grpSpPr>
          <a:xfrm>
            <a:off x="3708400" y="4076700"/>
            <a:ext cx="1008063" cy="1016000"/>
            <a:chOff x="3456" y="2299"/>
            <a:chExt cx="640" cy="640"/>
          </a:xfrm>
        </p:grpSpPr>
        <p:sp>
          <p:nvSpPr>
            <p:cNvPr id="70668" name="椭圆 70667"/>
            <p:cNvSpPr/>
            <p:nvPr/>
          </p:nvSpPr>
          <p:spPr>
            <a:xfrm>
              <a:off x="3456" y="2299"/>
              <a:ext cx="640" cy="640"/>
            </a:xfrm>
            <a:prstGeom prst="ellipse">
              <a:avLst/>
            </a:prstGeom>
            <a:noFill/>
            <a:ln w="38100" cap="flat" cmpd="sng">
              <a:solidFill>
                <a:srgbClr val="FF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0669" name="文本框 70668"/>
            <p:cNvSpPr txBox="1"/>
            <p:nvPr/>
          </p:nvSpPr>
          <p:spPr>
            <a:xfrm>
              <a:off x="3694" y="2544"/>
              <a:ext cx="242" cy="38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1000">
                  <a:solidFill>
                    <a:srgbClr val="FF0066"/>
                  </a:solidFill>
                  <a:latin typeface="Tahoma" panose="020B0604030504040204" pitchFamily="34" charset="0"/>
                </a:rPr>
                <a:t>●</a:t>
              </a:r>
              <a:r>
                <a:rPr lang="en-US" altLang="zh-CN" sz="2400">
                  <a:latin typeface="Tahoma" panose="020B0604030504040204" pitchFamily="34" charset="0"/>
                </a:rPr>
                <a:t>O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</p:grpSp>
      <p:grpSp>
        <p:nvGrpSpPr>
          <p:cNvPr id="70670" name="组合 70669"/>
          <p:cNvGrpSpPr/>
          <p:nvPr/>
        </p:nvGrpSpPr>
        <p:grpSpPr>
          <a:xfrm>
            <a:off x="6156325" y="3573463"/>
            <a:ext cx="1008063" cy="1016000"/>
            <a:chOff x="3456" y="2299"/>
            <a:chExt cx="640" cy="640"/>
          </a:xfrm>
        </p:grpSpPr>
        <p:sp>
          <p:nvSpPr>
            <p:cNvPr id="70671" name="椭圆 70670"/>
            <p:cNvSpPr/>
            <p:nvPr/>
          </p:nvSpPr>
          <p:spPr>
            <a:xfrm>
              <a:off x="3456" y="2299"/>
              <a:ext cx="640" cy="640"/>
            </a:xfrm>
            <a:prstGeom prst="ellipse">
              <a:avLst/>
            </a:prstGeom>
            <a:noFill/>
            <a:ln w="38100" cap="flat" cmpd="sng">
              <a:solidFill>
                <a:srgbClr val="FF0066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0672" name="文本框 70671"/>
            <p:cNvSpPr txBox="1"/>
            <p:nvPr/>
          </p:nvSpPr>
          <p:spPr>
            <a:xfrm>
              <a:off x="3694" y="2544"/>
              <a:ext cx="242" cy="38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/>
              <a:r>
                <a:rPr lang="en-US" altLang="zh-CN" sz="1000">
                  <a:solidFill>
                    <a:srgbClr val="FF0066"/>
                  </a:solidFill>
                  <a:latin typeface="Tahoma" panose="020B0604030504040204" pitchFamily="34" charset="0"/>
                </a:rPr>
                <a:t>●</a:t>
              </a:r>
              <a:r>
                <a:rPr lang="en-US" altLang="zh-CN" sz="2400">
                  <a:latin typeface="Tahoma" panose="020B0604030504040204" pitchFamily="34" charset="0"/>
                </a:rPr>
                <a:t>O</a:t>
              </a:r>
              <a:endParaRPr lang="en-US" altLang="zh-CN" sz="2400">
                <a:latin typeface="Tahoma" panose="020B0604030504040204" pitchFamily="34" charset="0"/>
              </a:endParaRPr>
            </a:p>
          </p:txBody>
        </p:sp>
      </p:grp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0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0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0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0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682" name="组合 71681"/>
          <p:cNvGrpSpPr/>
          <p:nvPr/>
        </p:nvGrpSpPr>
        <p:grpSpPr>
          <a:xfrm>
            <a:off x="395288" y="3213100"/>
            <a:ext cx="2376487" cy="1223963"/>
            <a:chOff x="249" y="1525"/>
            <a:chExt cx="1497" cy="771"/>
          </a:xfrm>
        </p:grpSpPr>
        <p:sp>
          <p:nvSpPr>
            <p:cNvPr id="71683" name="椭圆 71682"/>
            <p:cNvSpPr/>
            <p:nvPr/>
          </p:nvSpPr>
          <p:spPr>
            <a:xfrm>
              <a:off x="567" y="1525"/>
              <a:ext cx="771" cy="771"/>
            </a:xfrm>
            <a:prstGeom prst="ellipse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684" name="直接连接符 71683"/>
            <p:cNvSpPr/>
            <p:nvPr/>
          </p:nvSpPr>
          <p:spPr>
            <a:xfrm>
              <a:off x="249" y="2296"/>
              <a:ext cx="1497" cy="0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71685" name="组合 71684"/>
          <p:cNvGrpSpPr/>
          <p:nvPr/>
        </p:nvGrpSpPr>
        <p:grpSpPr>
          <a:xfrm>
            <a:off x="468313" y="1412875"/>
            <a:ext cx="2376487" cy="1223963"/>
            <a:chOff x="3379" y="1253"/>
            <a:chExt cx="1497" cy="771"/>
          </a:xfrm>
        </p:grpSpPr>
        <p:sp>
          <p:nvSpPr>
            <p:cNvPr id="71686" name="椭圆 71685"/>
            <p:cNvSpPr/>
            <p:nvPr/>
          </p:nvSpPr>
          <p:spPr>
            <a:xfrm>
              <a:off x="3742" y="1253"/>
              <a:ext cx="771" cy="771"/>
            </a:xfrm>
            <a:prstGeom prst="ellipse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687" name="直接连接符 71686"/>
            <p:cNvSpPr/>
            <p:nvPr/>
          </p:nvSpPr>
          <p:spPr>
            <a:xfrm>
              <a:off x="3379" y="1842"/>
              <a:ext cx="1497" cy="0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71688" name="组合 71687"/>
          <p:cNvGrpSpPr/>
          <p:nvPr/>
        </p:nvGrpSpPr>
        <p:grpSpPr>
          <a:xfrm>
            <a:off x="468313" y="4797425"/>
            <a:ext cx="2376487" cy="1511300"/>
            <a:chOff x="295" y="119"/>
            <a:chExt cx="1497" cy="952"/>
          </a:xfrm>
        </p:grpSpPr>
        <p:sp>
          <p:nvSpPr>
            <p:cNvPr id="71689" name="椭圆 71688"/>
            <p:cNvSpPr/>
            <p:nvPr/>
          </p:nvSpPr>
          <p:spPr>
            <a:xfrm>
              <a:off x="567" y="119"/>
              <a:ext cx="771" cy="771"/>
            </a:xfrm>
            <a:prstGeom prst="ellipse">
              <a:avLst/>
            </a:prstGeom>
            <a:noFill/>
            <a:ln w="28575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690" name="直接连接符 71689"/>
            <p:cNvSpPr/>
            <p:nvPr/>
          </p:nvSpPr>
          <p:spPr>
            <a:xfrm>
              <a:off x="295" y="1071"/>
              <a:ext cx="1497" cy="0"/>
            </a:xfrm>
            <a:prstGeom prst="line">
              <a:avLst/>
            </a:prstGeom>
            <a:ln w="28575" cap="flat" cmpd="sng">
              <a:solidFill>
                <a:srgbClr val="0066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1691" name="文本框 71690"/>
          <p:cNvSpPr txBox="1"/>
          <p:nvPr/>
        </p:nvSpPr>
        <p:spPr>
          <a:xfrm>
            <a:off x="3276600" y="3284538"/>
            <a:ext cx="532765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(2)</a:t>
            </a:r>
            <a:r>
              <a:rPr lang="zh-CN" altLang="en-US" sz="2400" b="1" dirty="0">
                <a:latin typeface="Arial" panose="020B0604020202020204" pitchFamily="34" charset="0"/>
              </a:rPr>
              <a:t>直线和圆有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唯一个</a:t>
            </a:r>
            <a:r>
              <a:rPr lang="zh-CN" altLang="en-US" sz="2400" b="1" dirty="0">
                <a:latin typeface="Arial" panose="020B0604020202020204" pitchFamily="34" charset="0"/>
              </a:rPr>
              <a:t>公共点</a:t>
            </a:r>
            <a:r>
              <a:rPr lang="en-US" altLang="zh-CN" sz="2400" b="1">
                <a:latin typeface="Arial" panose="020B0604020202020204" pitchFamily="34" charset="0"/>
              </a:rPr>
              <a:t>,</a:t>
            </a:r>
            <a:endParaRPr lang="en-US" altLang="zh-CN" sz="2400" b="1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</a:rPr>
              <a:t>叫做直线和圆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相切</a:t>
            </a:r>
            <a:r>
              <a:rPr lang="en-US" altLang="zh-CN" sz="2400" b="1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,</a:t>
            </a:r>
            <a:endParaRPr lang="en-US" altLang="zh-CN" sz="2400" b="1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r>
              <a:rPr lang="en-US" altLang="zh-CN" sz="2400" b="1" dirty="0">
                <a:latin typeface="Arial" panose="020B0604020202020204" pitchFamily="34" charset="0"/>
                <a:ea typeface="华文中宋" panose="02010600040101010101" pitchFamily="2" charset="-122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  <a:ea typeface="华文中宋" panose="02010600040101010101" pitchFamily="2" charset="-122"/>
              </a:rPr>
              <a:t>这条直线叫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圆的切线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，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华文中宋" panose="02010600040101010101" pitchFamily="2" charset="-122"/>
              </a:rPr>
              <a:t>     这个公共点叫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切点。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692" name="文本框 71691"/>
          <p:cNvSpPr txBox="1"/>
          <p:nvPr/>
        </p:nvSpPr>
        <p:spPr>
          <a:xfrm>
            <a:off x="3275013" y="1196975"/>
            <a:ext cx="4897437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(1)</a:t>
            </a:r>
            <a:r>
              <a:rPr lang="zh-CN" altLang="en-US" sz="2400" b="1" dirty="0">
                <a:latin typeface="Arial" panose="020B0604020202020204" pitchFamily="34" charset="0"/>
              </a:rPr>
              <a:t>直线和圆有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两个</a:t>
            </a:r>
            <a:r>
              <a:rPr lang="zh-CN" altLang="en-US" sz="2400" b="1" dirty="0">
                <a:latin typeface="Arial" panose="020B0604020202020204" pitchFamily="34" charset="0"/>
              </a:rPr>
              <a:t>公共点</a:t>
            </a:r>
            <a:r>
              <a:rPr lang="en-US" altLang="zh-CN" sz="2400" b="1">
                <a:latin typeface="Arial" panose="020B0604020202020204" pitchFamily="34" charset="0"/>
              </a:rPr>
              <a:t>,</a:t>
            </a:r>
            <a:endParaRPr lang="en-US" altLang="zh-CN" sz="2400" b="1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</a:rPr>
              <a:t>叫做直线和圆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相交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，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zh-CN" altLang="en-US" sz="2400" b="1" dirty="0">
                <a:latin typeface="Arial" panose="020B0604020202020204" pitchFamily="34" charset="0"/>
              </a:rPr>
              <a:t>     这条直线叫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圆的割线，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    这两个公共点叫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交点。</a:t>
            </a:r>
            <a:endParaRPr lang="zh-CN" altLang="en-US" sz="28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71693" name="文本框 71692"/>
          <p:cNvSpPr txBox="1"/>
          <p:nvPr/>
        </p:nvSpPr>
        <p:spPr>
          <a:xfrm>
            <a:off x="3276600" y="5362575"/>
            <a:ext cx="3806825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</a:rPr>
              <a:t>(3)</a:t>
            </a:r>
            <a:r>
              <a:rPr lang="zh-CN" altLang="en-US" sz="2400" b="1" dirty="0">
                <a:latin typeface="Arial" panose="020B0604020202020204" pitchFamily="34" charset="0"/>
              </a:rPr>
              <a:t>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</a:rPr>
              <a:t>没有</a:t>
            </a:r>
            <a:r>
              <a:rPr lang="zh-CN" altLang="en-US" sz="2400" b="1" dirty="0">
                <a:latin typeface="Arial" panose="020B0604020202020204" pitchFamily="34" charset="0"/>
              </a:rPr>
              <a:t>公共点时</a:t>
            </a:r>
            <a:r>
              <a:rPr lang="en-US" altLang="zh-CN" sz="2400" b="1">
                <a:latin typeface="Arial" panose="020B0604020202020204" pitchFamily="34" charset="0"/>
              </a:rPr>
              <a:t>,</a:t>
            </a:r>
            <a:endParaRPr lang="en-US" altLang="zh-CN" sz="2400" b="1">
              <a:latin typeface="Arial" panose="020B0604020202020204" pitchFamily="34" charset="0"/>
            </a:endParaRPr>
          </a:p>
          <a:p>
            <a:r>
              <a:rPr lang="en-US" altLang="zh-CN" sz="2400" b="1" dirty="0">
                <a:latin typeface="Arial" panose="020B0604020202020204" pitchFamily="34" charset="0"/>
              </a:rPr>
              <a:t>     </a:t>
            </a:r>
            <a:r>
              <a:rPr lang="zh-CN" altLang="en-US" sz="2400" b="1" dirty="0">
                <a:latin typeface="Arial" panose="020B0604020202020204" pitchFamily="34" charset="0"/>
              </a:rPr>
              <a:t>叫做直线和圆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相离。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695" name="文本框 71694"/>
          <p:cNvSpPr txBox="1"/>
          <p:nvPr/>
        </p:nvSpPr>
        <p:spPr>
          <a:xfrm>
            <a:off x="415925" y="115888"/>
            <a:ext cx="6172200" cy="10668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一、直线与圆的位置关系（用公共点的个数来区分）</a:t>
            </a:r>
            <a:endParaRPr lang="zh-CN" altLang="en-US" sz="3200">
              <a:solidFill>
                <a:srgbClr val="0000FF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71696" name="矩形 71695" descr="线1"/>
          <p:cNvSpPr/>
          <p:nvPr/>
        </p:nvSpPr>
        <p:spPr>
          <a:xfrm>
            <a:off x="6732588" y="260350"/>
            <a:ext cx="2090737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spc="-180">
                <a:ln w="25400" cap="flat" cmpd="sng">
                  <a:solidFill>
                    <a:srgbClr val="00FF00"/>
                  </a:solidFill>
                  <a:prstDash val="solid"/>
                  <a:headEnd type="none" w="med" len="med"/>
                  <a:tailEnd type="none" w="med" len="med"/>
                </a:ln>
                <a:blipFill rotWithShape="1">
                  <a:blip r:embed="rId1"/>
                  <a:stretch>
                    <a:fillRect/>
                  </a:stretch>
                </a:blipFill>
                <a:latin typeface="华文行楷" panose="02010800040101010101" pitchFamily="2" charset="-122"/>
                <a:ea typeface="华文行楷" panose="02010800040101010101" pitchFamily="2" charset="-122"/>
              </a:rPr>
              <a:t>探索新知</a:t>
            </a:r>
            <a:endParaRPr lang="zh-CN" altLang="en-US" sz="3600" spc="-180">
              <a:ln w="25400" cap="flat" cmpd="sng">
                <a:solidFill>
                  <a:srgbClr val="00FF00"/>
                </a:solidFill>
                <a:prstDash val="solid"/>
                <a:headEnd type="none" w="med" len="med"/>
                <a:tailEnd type="none" w="med" len="med"/>
              </a:ln>
              <a:blipFill rotWithShape="1">
                <a:blip r:embed="rId1"/>
                <a:stretch>
                  <a:fillRect/>
                </a:stretch>
              </a:blip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1" grpId="0"/>
      <p:bldP spid="71692" grpId="0"/>
      <p:bldP spid="71693" grpId="0"/>
      <p:bldP spid="716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7586" name="图片 6758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1125538"/>
            <a:ext cx="2520950" cy="17922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7" name="图片 675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9475" y="981075"/>
            <a:ext cx="1885950" cy="2160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88" name="图片 675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325" y="1052513"/>
            <a:ext cx="2303463" cy="2028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89" name="文本框 67588"/>
          <p:cNvSpPr txBox="1"/>
          <p:nvPr/>
        </p:nvSpPr>
        <p:spPr>
          <a:xfrm>
            <a:off x="1042988" y="3141663"/>
            <a:ext cx="1727200" cy="5191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相交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7590" name="文本框 67589"/>
          <p:cNvSpPr txBox="1"/>
          <p:nvPr/>
        </p:nvSpPr>
        <p:spPr>
          <a:xfrm>
            <a:off x="3924300" y="3213100"/>
            <a:ext cx="1871663" cy="5191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相切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7591" name="文本框 67590"/>
          <p:cNvSpPr txBox="1"/>
          <p:nvPr/>
        </p:nvSpPr>
        <p:spPr>
          <a:xfrm>
            <a:off x="6659563" y="3141663"/>
            <a:ext cx="1225550" cy="5191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相离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7592" name="文本框 67591"/>
          <p:cNvSpPr txBox="1"/>
          <p:nvPr/>
        </p:nvSpPr>
        <p:spPr>
          <a:xfrm>
            <a:off x="395288" y="4076700"/>
            <a:ext cx="8280400" cy="137318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上述变化过程中，除了公共点的个数发生了变化，还有什么量在改变？你能否用数量关系来判别直线与圆的位置关系？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4754" name="文本框 74753"/>
          <p:cNvSpPr txBox="1"/>
          <p:nvPr/>
        </p:nvSpPr>
        <p:spPr>
          <a:xfrm>
            <a:off x="179388" y="4365625"/>
            <a:ext cx="7920037" cy="1241425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algn="ctr" defTabSz="830580"/>
            <a:r>
              <a:rPr lang="en-US" altLang="zh-CN" sz="360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连结直线外一点与直线所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 algn="ctr" defTabSz="830580"/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有点的线段中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最短的是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______</a:t>
            </a:r>
            <a:r>
              <a:rPr lang="zh-CN" altLang="en-US" sz="3600" b="1" i="1" dirty="0">
                <a:latin typeface="楷体_GB2312" pitchFamily="49" charset="-122"/>
                <a:ea typeface="楷体_GB2312" pitchFamily="49" charset="-122"/>
              </a:rPr>
              <a:t>？</a:t>
            </a:r>
            <a:r>
              <a:rPr lang="zh-CN" altLang="en-US" sz="4000" b="1" i="1" dirty="0">
                <a:latin typeface="楷体_GB2312" pitchFamily="49" charset="-122"/>
                <a:ea typeface="楷体_GB2312" pitchFamily="49" charset="-122"/>
              </a:rPr>
              <a:t>        </a:t>
            </a:r>
            <a:endParaRPr lang="zh-CN" altLang="en-US" sz="4000" b="1" i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4755" name="文本框 74754"/>
          <p:cNvSpPr txBox="1"/>
          <p:nvPr/>
        </p:nvSpPr>
        <p:spPr>
          <a:xfrm>
            <a:off x="0" y="1989138"/>
            <a:ext cx="7235825" cy="1730375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algn="ctr" defTabSz="830580"/>
            <a:r>
              <a:rPr lang="en-US" altLang="zh-CN" sz="3600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直线外一点到这条直线                   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 defTabSz="830580"/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的垂线段的长度叫</a:t>
            </a:r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点到直线 </a:t>
            </a:r>
            <a:endParaRPr lang="zh-CN" altLang="en-US" sz="3600" b="1" dirty="0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pPr defTabSz="830580"/>
            <a:r>
              <a:rPr lang="zh-CN" altLang="en-US" sz="36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的距离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4756" name="文本框 74755"/>
          <p:cNvSpPr txBox="1"/>
          <p:nvPr/>
        </p:nvSpPr>
        <p:spPr>
          <a:xfrm>
            <a:off x="5580063" y="4868863"/>
            <a:ext cx="1541462" cy="631825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algn="ctr" defTabSz="830580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垂线段</a:t>
            </a:r>
            <a:endParaRPr lang="zh-CN" altLang="en-US" sz="36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4757" name="直接连接符 74756"/>
          <p:cNvSpPr/>
          <p:nvPr/>
        </p:nvSpPr>
        <p:spPr>
          <a:xfrm>
            <a:off x="6659563" y="2565400"/>
            <a:ext cx="2484437" cy="4763"/>
          </a:xfrm>
          <a:prstGeom prst="line">
            <a:avLst/>
          </a:prstGeom>
          <a:ln w="9525" cap="flat" cmpd="sng">
            <a:solidFill>
              <a:srgbClr val="0099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58" name="直接连接符 74757"/>
          <p:cNvSpPr/>
          <p:nvPr/>
        </p:nvSpPr>
        <p:spPr>
          <a:xfrm>
            <a:off x="7885113" y="1773238"/>
            <a:ext cx="0" cy="7747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59" name="直接连接符 74758"/>
          <p:cNvSpPr/>
          <p:nvPr/>
        </p:nvSpPr>
        <p:spPr>
          <a:xfrm>
            <a:off x="7885113" y="2349500"/>
            <a:ext cx="2286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60" name="直接连接符 74759"/>
          <p:cNvSpPr/>
          <p:nvPr/>
        </p:nvSpPr>
        <p:spPr>
          <a:xfrm>
            <a:off x="8101013" y="2349500"/>
            <a:ext cx="0" cy="2317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61" name="文本框 74760"/>
          <p:cNvSpPr txBox="1"/>
          <p:nvPr/>
        </p:nvSpPr>
        <p:spPr>
          <a:xfrm>
            <a:off x="7596188" y="1412875"/>
            <a:ext cx="463550" cy="463550"/>
          </a:xfrm>
          <a:prstGeom prst="rect">
            <a:avLst/>
          </a:prstGeom>
          <a:noFill/>
          <a:ln w="9525">
            <a:noFill/>
          </a:ln>
        </p:spPr>
        <p:txBody>
          <a:bodyPr lIns="83006" tIns="41503" rIns="83006" bIns="41503">
            <a:spAutoFit/>
          </a:bodyPr>
          <a:p>
            <a:pPr defTabSz="830580"/>
            <a:endParaRPr sz="2500" dirty="0">
              <a:latin typeface="Times New Roman" panose="02020603050405020304" pitchFamily="18" charset="0"/>
            </a:endParaRPr>
          </a:p>
        </p:txBody>
      </p:sp>
      <p:sp>
        <p:nvSpPr>
          <p:cNvPr id="74762" name="文本框 74761"/>
          <p:cNvSpPr txBox="1"/>
          <p:nvPr/>
        </p:nvSpPr>
        <p:spPr>
          <a:xfrm>
            <a:off x="7956550" y="3716338"/>
            <a:ext cx="165100" cy="966787"/>
          </a:xfrm>
          <a:prstGeom prst="rect">
            <a:avLst/>
          </a:prstGeom>
          <a:noFill/>
          <a:ln w="9525">
            <a:noFill/>
          </a:ln>
        </p:spPr>
        <p:txBody>
          <a:bodyPr wrap="none" lIns="83006" tIns="41503" rIns="83006" bIns="41503" anchor="t">
            <a:spAutoFit/>
          </a:bodyPr>
          <a:p>
            <a:pPr defTabSz="830580"/>
            <a:endParaRPr lang="en-US" altLang="zh-CN" sz="3300" b="1">
              <a:latin typeface="Times New Roman" panose="02020603050405020304" pitchFamily="18" charset="0"/>
            </a:endParaRPr>
          </a:p>
          <a:p>
            <a:pPr defTabSz="830580"/>
            <a:endParaRPr lang="en-US" altLang="zh-CN" sz="2500">
              <a:latin typeface="Times New Roman" panose="02020603050405020304" pitchFamily="18" charset="0"/>
            </a:endParaRPr>
          </a:p>
        </p:txBody>
      </p:sp>
      <p:sp>
        <p:nvSpPr>
          <p:cNvPr id="74763" name="文本框 74762"/>
          <p:cNvSpPr txBox="1"/>
          <p:nvPr/>
        </p:nvSpPr>
        <p:spPr>
          <a:xfrm>
            <a:off x="8837613" y="2636838"/>
            <a:ext cx="306387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06" tIns="41503" rIns="83006" bIns="41503" anchor="t">
            <a:spAutoFit/>
          </a:bodyPr>
          <a:p>
            <a:pPr defTabSz="830580"/>
            <a:r>
              <a:rPr lang="en-US" altLang="zh-CN" sz="2500">
                <a:latin typeface="Times New Roman" panose="02020603050405020304" pitchFamily="18" charset="0"/>
              </a:rPr>
              <a:t>a</a:t>
            </a:r>
            <a:endParaRPr lang="en-US" altLang="zh-CN" sz="2500">
              <a:latin typeface="Times New Roman" panose="02020603050405020304" pitchFamily="18" charset="0"/>
            </a:endParaRPr>
          </a:p>
        </p:txBody>
      </p:sp>
      <p:sp>
        <p:nvSpPr>
          <p:cNvPr id="74764" name="文本框 74763"/>
          <p:cNvSpPr txBox="1"/>
          <p:nvPr/>
        </p:nvSpPr>
        <p:spPr>
          <a:xfrm>
            <a:off x="7740650" y="14843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lIns="91408" tIns="45703" rIns="91408" bIns="45703" anchor="t">
            <a:spAutoFit/>
          </a:bodyPr>
          <a:p>
            <a:endParaRPr sz="2400" dirty="0">
              <a:latin typeface="Times New Roman" panose="02020603050405020304" pitchFamily="18" charset="0"/>
            </a:endParaRPr>
          </a:p>
        </p:txBody>
      </p:sp>
      <p:sp>
        <p:nvSpPr>
          <p:cNvPr id="74765" name="文本框 74764"/>
          <p:cNvSpPr txBox="1"/>
          <p:nvPr/>
        </p:nvSpPr>
        <p:spPr>
          <a:xfrm>
            <a:off x="7596188" y="1341438"/>
            <a:ext cx="731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lIns="91408" tIns="45703" rIns="91408" bIns="45703" anchor="t">
            <a:spAutoFit/>
          </a:bodyPr>
          <a:p>
            <a:r>
              <a:rPr lang="en-US" altLang="zh-CN" sz="2400">
                <a:latin typeface="Times New Roman" panose="02020603050405020304" pitchFamily="18" charset="0"/>
              </a:rPr>
              <a:t>  </a:t>
            </a:r>
            <a:r>
              <a:rPr lang="en-US" altLang="zh-CN" sz="3200" b="1">
                <a:latin typeface="Times New Roman" panose="02020603050405020304" pitchFamily="18" charset="0"/>
              </a:rPr>
              <a:t>.A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74766" name="文本框 74765"/>
          <p:cNvSpPr txBox="1"/>
          <p:nvPr/>
        </p:nvSpPr>
        <p:spPr>
          <a:xfrm>
            <a:off x="7648575" y="2513013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lIns="91408" tIns="45703" rIns="91408" bIns="45703" anchor="t">
            <a:spAutoFit/>
          </a:bodyPr>
          <a:p>
            <a:r>
              <a:rPr lang="en-US" altLang="zh-CN" sz="2400">
                <a:latin typeface="Times New Roman" panose="02020603050405020304" pitchFamily="18" charset="0"/>
              </a:rPr>
              <a:t>D</a:t>
            </a:r>
            <a:endParaRPr lang="en-US" altLang="zh-CN" sz="2400">
              <a:latin typeface="Times New Roman" panose="02020603050405020304" pitchFamily="18" charset="0"/>
            </a:endParaRPr>
          </a:p>
        </p:txBody>
      </p:sp>
      <p:sp>
        <p:nvSpPr>
          <p:cNvPr id="74767" name="直接连接符 74766"/>
          <p:cNvSpPr/>
          <p:nvPr/>
        </p:nvSpPr>
        <p:spPr>
          <a:xfrm flipH="1">
            <a:off x="7235825" y="1773238"/>
            <a:ext cx="649288" cy="7921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68" name="直接连接符 74767"/>
          <p:cNvSpPr/>
          <p:nvPr/>
        </p:nvSpPr>
        <p:spPr>
          <a:xfrm flipH="1">
            <a:off x="6659563" y="1773238"/>
            <a:ext cx="1225550" cy="792162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69" name="直接连接符 74768"/>
          <p:cNvSpPr/>
          <p:nvPr/>
        </p:nvSpPr>
        <p:spPr>
          <a:xfrm>
            <a:off x="7885113" y="1773238"/>
            <a:ext cx="503237" cy="792162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4770" name="文本框 74769"/>
          <p:cNvSpPr txBox="1"/>
          <p:nvPr/>
        </p:nvSpPr>
        <p:spPr>
          <a:xfrm>
            <a:off x="684213" y="620713"/>
            <a:ext cx="39592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相关知识点回忆</a:t>
            </a:r>
            <a:endParaRPr lang="zh-CN" altLang="en-US" sz="4000" b="1" dirty="0">
              <a:solidFill>
                <a:srgbClr val="0000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74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" fill="hold"/>
                                        <p:tgtEl>
                                          <p:spTgt spid="7475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4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4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74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8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4" grpId="0"/>
      <p:bldP spid="74755" grpId="0"/>
      <p:bldP spid="74756" grpId="0"/>
      <p:bldP spid="74763" grpId="0"/>
      <p:bldP spid="74765" grpId="0"/>
      <p:bldP spid="747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8610" name="文本框 68609"/>
          <p:cNvSpPr txBox="1"/>
          <p:nvPr/>
        </p:nvSpPr>
        <p:spPr>
          <a:xfrm>
            <a:off x="3657600" y="1685925"/>
            <a:ext cx="2667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直线和圆相交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68611" name="文本框 68610"/>
          <p:cNvSpPr txBox="1"/>
          <p:nvPr/>
        </p:nvSpPr>
        <p:spPr>
          <a:xfrm>
            <a:off x="6629400" y="1685925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d&lt; r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68612" name="文本框 68611"/>
          <p:cNvSpPr txBox="1"/>
          <p:nvPr/>
        </p:nvSpPr>
        <p:spPr>
          <a:xfrm>
            <a:off x="3733800" y="3332163"/>
            <a:ext cx="2286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直线和圆相切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68613" name="文本框 68612"/>
          <p:cNvSpPr txBox="1"/>
          <p:nvPr/>
        </p:nvSpPr>
        <p:spPr>
          <a:xfrm>
            <a:off x="6553200" y="3270250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d= r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68614" name="文本框 68613"/>
          <p:cNvSpPr txBox="1"/>
          <p:nvPr/>
        </p:nvSpPr>
        <p:spPr>
          <a:xfrm>
            <a:off x="3810000" y="5181600"/>
            <a:ext cx="2362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直线和圆相离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68615" name="文本框 68614"/>
          <p:cNvSpPr txBox="1"/>
          <p:nvPr/>
        </p:nvSpPr>
        <p:spPr>
          <a:xfrm>
            <a:off x="6553200" y="5119688"/>
            <a:ext cx="838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</a:rPr>
              <a:t>d&gt; r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68616" name="左右箭头 68615"/>
          <p:cNvSpPr/>
          <p:nvPr/>
        </p:nvSpPr>
        <p:spPr>
          <a:xfrm>
            <a:off x="5867400" y="3430588"/>
            <a:ext cx="608013" cy="230187"/>
          </a:xfrm>
          <a:prstGeom prst="leftRightArrow">
            <a:avLst>
              <a:gd name="adj1" fmla="val 50000"/>
              <a:gd name="adj2" fmla="val 52827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17" name="左右箭头 68616"/>
          <p:cNvSpPr/>
          <p:nvPr/>
        </p:nvSpPr>
        <p:spPr>
          <a:xfrm>
            <a:off x="5940425" y="5300663"/>
            <a:ext cx="571500" cy="230187"/>
          </a:xfrm>
          <a:prstGeom prst="leftRightArrow">
            <a:avLst>
              <a:gd name="adj1" fmla="val 50000"/>
              <a:gd name="adj2" fmla="val 49655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68618" name="组合 68617"/>
          <p:cNvGrpSpPr/>
          <p:nvPr/>
        </p:nvGrpSpPr>
        <p:grpSpPr>
          <a:xfrm>
            <a:off x="1403350" y="1366838"/>
            <a:ext cx="2038350" cy="1270000"/>
            <a:chOff x="840" y="436"/>
            <a:chExt cx="1284" cy="800"/>
          </a:xfrm>
        </p:grpSpPr>
        <p:sp>
          <p:nvSpPr>
            <p:cNvPr id="68619" name="椭圆 68618"/>
            <p:cNvSpPr/>
            <p:nvPr/>
          </p:nvSpPr>
          <p:spPr>
            <a:xfrm>
              <a:off x="1062" y="436"/>
              <a:ext cx="798" cy="800"/>
            </a:xfrm>
            <a:prstGeom prst="ellipse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20" name="直接连接符 68619"/>
            <p:cNvSpPr/>
            <p:nvPr/>
          </p:nvSpPr>
          <p:spPr>
            <a:xfrm>
              <a:off x="840" y="1110"/>
              <a:ext cx="1284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1" name="直接连接符 68620"/>
            <p:cNvSpPr/>
            <p:nvPr/>
          </p:nvSpPr>
          <p:spPr>
            <a:xfrm>
              <a:off x="1458" y="833"/>
              <a:ext cx="1" cy="27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2" name="直接连接符 68621"/>
            <p:cNvSpPr/>
            <p:nvPr/>
          </p:nvSpPr>
          <p:spPr>
            <a:xfrm>
              <a:off x="1458" y="833"/>
              <a:ext cx="288" cy="27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3" name="直接连接符 68622"/>
            <p:cNvSpPr/>
            <p:nvPr/>
          </p:nvSpPr>
          <p:spPr>
            <a:xfrm>
              <a:off x="1458" y="1042"/>
              <a:ext cx="54" cy="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4" name="直接连接符 68623"/>
            <p:cNvSpPr/>
            <p:nvPr/>
          </p:nvSpPr>
          <p:spPr>
            <a:xfrm>
              <a:off x="1512" y="1043"/>
              <a:ext cx="1" cy="6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5" name="矩形 68624"/>
            <p:cNvSpPr/>
            <p:nvPr/>
          </p:nvSpPr>
          <p:spPr>
            <a:xfrm>
              <a:off x="1692" y="773"/>
              <a:ext cx="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>
                  <a:solidFill>
                    <a:srgbClr val="FF0000"/>
                  </a:solidFill>
                  <a:latin typeface="Arial" panose="020B0604020202020204" pitchFamily="34" charset="0"/>
                </a:rPr>
                <a:t>r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68626" name="矩形 68625"/>
            <p:cNvSpPr/>
            <p:nvPr/>
          </p:nvSpPr>
          <p:spPr>
            <a:xfrm>
              <a:off x="1248" y="821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>
                  <a:solidFill>
                    <a:srgbClr val="FF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68627" name="椭圆 68626"/>
            <p:cNvSpPr/>
            <p:nvPr/>
          </p:nvSpPr>
          <p:spPr>
            <a:xfrm>
              <a:off x="1158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28" name="椭圆 68627"/>
            <p:cNvSpPr/>
            <p:nvPr/>
          </p:nvSpPr>
          <p:spPr>
            <a:xfrm>
              <a:off x="1734" y="109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29" name="椭圆 68628"/>
            <p:cNvSpPr/>
            <p:nvPr/>
          </p:nvSpPr>
          <p:spPr>
            <a:xfrm>
              <a:off x="1446" y="821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8630" name="组合 68629"/>
          <p:cNvGrpSpPr/>
          <p:nvPr/>
        </p:nvGrpSpPr>
        <p:grpSpPr>
          <a:xfrm>
            <a:off x="1331913" y="2863850"/>
            <a:ext cx="2219325" cy="1428750"/>
            <a:chOff x="840" y="1644"/>
            <a:chExt cx="1398" cy="900"/>
          </a:xfrm>
        </p:grpSpPr>
        <p:sp>
          <p:nvSpPr>
            <p:cNvPr id="68631" name="矩形 68630"/>
            <p:cNvSpPr/>
            <p:nvPr/>
          </p:nvSpPr>
          <p:spPr>
            <a:xfrm rot="-10784729">
              <a:off x="1392" y="2313"/>
              <a:ext cx="26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b="1">
                  <a:latin typeface="Times New Roman" panose="02020603050405020304" pitchFamily="18" charset="0"/>
                </a:rPr>
                <a:t>∟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68632" name="椭圆 68631"/>
            <p:cNvSpPr/>
            <p:nvPr/>
          </p:nvSpPr>
          <p:spPr>
            <a:xfrm>
              <a:off x="1086" y="1644"/>
              <a:ext cx="798" cy="800"/>
            </a:xfrm>
            <a:prstGeom prst="ellipse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33" name="直接连接符 68632"/>
            <p:cNvSpPr/>
            <p:nvPr/>
          </p:nvSpPr>
          <p:spPr>
            <a:xfrm>
              <a:off x="840" y="2444"/>
              <a:ext cx="1398" cy="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34" name="直接连接符 68633"/>
            <p:cNvSpPr/>
            <p:nvPr/>
          </p:nvSpPr>
          <p:spPr>
            <a:xfrm>
              <a:off x="1482" y="2041"/>
              <a:ext cx="1" cy="397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35" name="直接连接符 68634"/>
            <p:cNvSpPr/>
            <p:nvPr/>
          </p:nvSpPr>
          <p:spPr>
            <a:xfrm>
              <a:off x="1482" y="2041"/>
              <a:ext cx="354" cy="180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36" name="矩形 68635"/>
            <p:cNvSpPr/>
            <p:nvPr/>
          </p:nvSpPr>
          <p:spPr>
            <a:xfrm>
              <a:off x="1599" y="1909"/>
              <a:ext cx="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>
                  <a:solidFill>
                    <a:srgbClr val="FF0000"/>
                  </a:solidFill>
                  <a:latin typeface="Arial" panose="020B0604020202020204" pitchFamily="34" charset="0"/>
                </a:rPr>
                <a:t>r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68637" name="矩形 68636"/>
            <p:cNvSpPr/>
            <p:nvPr/>
          </p:nvSpPr>
          <p:spPr>
            <a:xfrm>
              <a:off x="1263" y="2083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>
                  <a:solidFill>
                    <a:srgbClr val="FF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68638" name="椭圆 68637"/>
            <p:cNvSpPr/>
            <p:nvPr/>
          </p:nvSpPr>
          <p:spPr>
            <a:xfrm>
              <a:off x="1470" y="2029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39" name="椭圆 68638"/>
            <p:cNvSpPr/>
            <p:nvPr/>
          </p:nvSpPr>
          <p:spPr>
            <a:xfrm>
              <a:off x="1470" y="2426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40" name="椭圆 68639"/>
            <p:cNvSpPr/>
            <p:nvPr/>
          </p:nvSpPr>
          <p:spPr>
            <a:xfrm>
              <a:off x="1824" y="2209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8641" name="组合 68640"/>
          <p:cNvGrpSpPr/>
          <p:nvPr/>
        </p:nvGrpSpPr>
        <p:grpSpPr>
          <a:xfrm>
            <a:off x="1187450" y="4344988"/>
            <a:ext cx="2362200" cy="1747837"/>
            <a:chOff x="768" y="2883"/>
            <a:chExt cx="1488" cy="1101"/>
          </a:xfrm>
        </p:grpSpPr>
        <p:sp>
          <p:nvSpPr>
            <p:cNvPr id="68642" name="文本框 68641"/>
            <p:cNvSpPr txBox="1"/>
            <p:nvPr/>
          </p:nvSpPr>
          <p:spPr>
            <a:xfrm>
              <a:off x="864" y="2928"/>
              <a:ext cx="9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8643" name="文本框 68642"/>
            <p:cNvSpPr txBox="1"/>
            <p:nvPr/>
          </p:nvSpPr>
          <p:spPr>
            <a:xfrm>
              <a:off x="912" y="3312"/>
              <a:ext cx="129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8644" name="文本框 68643"/>
            <p:cNvSpPr txBox="1"/>
            <p:nvPr/>
          </p:nvSpPr>
          <p:spPr>
            <a:xfrm>
              <a:off x="1104" y="3312"/>
              <a:ext cx="100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8645" name="文本框 68644"/>
            <p:cNvSpPr txBox="1"/>
            <p:nvPr/>
          </p:nvSpPr>
          <p:spPr>
            <a:xfrm>
              <a:off x="1344" y="3264"/>
              <a:ext cx="76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8646" name="文本框 68645"/>
            <p:cNvSpPr txBox="1"/>
            <p:nvPr/>
          </p:nvSpPr>
          <p:spPr>
            <a:xfrm>
              <a:off x="1344" y="3072"/>
              <a:ext cx="9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8647" name="文本框 68646"/>
            <p:cNvSpPr txBox="1"/>
            <p:nvPr/>
          </p:nvSpPr>
          <p:spPr>
            <a:xfrm>
              <a:off x="768" y="3504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dirty="0">
                <a:latin typeface="Times New Roman" panose="02020603050405020304" pitchFamily="18" charset="0"/>
              </a:endParaRPr>
            </a:p>
          </p:txBody>
        </p:sp>
        <p:sp>
          <p:nvSpPr>
            <p:cNvPr id="68648" name="矩形 68647"/>
            <p:cNvSpPr/>
            <p:nvPr/>
          </p:nvSpPr>
          <p:spPr>
            <a:xfrm rot="10800000">
              <a:off x="1344" y="3753"/>
              <a:ext cx="261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en-US" altLang="zh-CN" b="1">
                  <a:latin typeface="Times New Roman" panose="02020603050405020304" pitchFamily="18" charset="0"/>
                </a:rPr>
                <a:t>∟</a:t>
              </a:r>
              <a:endParaRPr lang="en-US" altLang="zh-CN" b="1">
                <a:latin typeface="Times New Roman" panose="02020603050405020304" pitchFamily="18" charset="0"/>
              </a:endParaRPr>
            </a:p>
          </p:txBody>
        </p:sp>
        <p:sp>
          <p:nvSpPr>
            <p:cNvPr id="68649" name="椭圆 68648"/>
            <p:cNvSpPr/>
            <p:nvPr/>
          </p:nvSpPr>
          <p:spPr>
            <a:xfrm>
              <a:off x="1026" y="2883"/>
              <a:ext cx="798" cy="800"/>
            </a:xfrm>
            <a:prstGeom prst="ellipse">
              <a:avLst/>
            </a:pr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50" name="直接连接符 68649"/>
            <p:cNvSpPr/>
            <p:nvPr/>
          </p:nvSpPr>
          <p:spPr>
            <a:xfrm>
              <a:off x="792" y="3900"/>
              <a:ext cx="1398" cy="6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51" name="直接连接符 68650"/>
            <p:cNvSpPr/>
            <p:nvPr/>
          </p:nvSpPr>
          <p:spPr>
            <a:xfrm>
              <a:off x="1422" y="3280"/>
              <a:ext cx="1" cy="620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52" name="直接连接符 68651"/>
            <p:cNvSpPr/>
            <p:nvPr/>
          </p:nvSpPr>
          <p:spPr>
            <a:xfrm>
              <a:off x="1422" y="3280"/>
              <a:ext cx="294" cy="271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53" name="矩形 68652"/>
            <p:cNvSpPr/>
            <p:nvPr/>
          </p:nvSpPr>
          <p:spPr>
            <a:xfrm>
              <a:off x="1503" y="3166"/>
              <a:ext cx="72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>
                  <a:solidFill>
                    <a:srgbClr val="FF0000"/>
                  </a:solidFill>
                  <a:latin typeface="Arial" panose="020B0604020202020204" pitchFamily="34" charset="0"/>
                </a:rPr>
                <a:t>r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68654" name="矩形 68653"/>
            <p:cNvSpPr/>
            <p:nvPr/>
          </p:nvSpPr>
          <p:spPr>
            <a:xfrm>
              <a:off x="1209" y="3408"/>
              <a:ext cx="120" cy="25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pPr algn="ctr" eaLnBrk="0" hangingPunct="0"/>
              <a:r>
                <a:rPr lang="en-US" altLang="zh-CN" sz="2700">
                  <a:solidFill>
                    <a:srgbClr val="FF0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68655" name="椭圆 68654"/>
            <p:cNvSpPr/>
            <p:nvPr/>
          </p:nvSpPr>
          <p:spPr>
            <a:xfrm>
              <a:off x="1410" y="388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56" name="椭圆 68655"/>
            <p:cNvSpPr/>
            <p:nvPr/>
          </p:nvSpPr>
          <p:spPr>
            <a:xfrm>
              <a:off x="1410" y="3268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57" name="椭圆 68656"/>
            <p:cNvSpPr/>
            <p:nvPr/>
          </p:nvSpPr>
          <p:spPr>
            <a:xfrm>
              <a:off x="1704" y="3539"/>
              <a:ext cx="30" cy="30"/>
            </a:xfrm>
            <a:prstGeom prst="ellipse">
              <a:avLst/>
            </a:prstGeom>
            <a:solidFill>
              <a:srgbClr val="FF0000"/>
            </a:solidFill>
            <a:ln w="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68661" name="文本框 68660"/>
          <p:cNvSpPr txBox="1"/>
          <p:nvPr/>
        </p:nvSpPr>
        <p:spPr>
          <a:xfrm>
            <a:off x="611188" y="6092825"/>
            <a:ext cx="3673475" cy="3667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68662" name="文本框 68661"/>
          <p:cNvSpPr txBox="1"/>
          <p:nvPr/>
        </p:nvSpPr>
        <p:spPr>
          <a:xfrm>
            <a:off x="900113" y="6021388"/>
            <a:ext cx="2232025" cy="5191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数形结合：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8663" name="文本框 68662"/>
          <p:cNvSpPr txBox="1"/>
          <p:nvPr/>
        </p:nvSpPr>
        <p:spPr>
          <a:xfrm>
            <a:off x="2339975" y="5876925"/>
            <a:ext cx="2232025" cy="366713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68664" name="文本框 68663"/>
          <p:cNvSpPr txBox="1"/>
          <p:nvPr/>
        </p:nvSpPr>
        <p:spPr>
          <a:xfrm>
            <a:off x="2914650" y="6092825"/>
            <a:ext cx="1512888" cy="4572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位置关系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8667" name="左右箭头 68666"/>
          <p:cNvSpPr/>
          <p:nvPr/>
        </p:nvSpPr>
        <p:spPr>
          <a:xfrm>
            <a:off x="4356100" y="6165850"/>
            <a:ext cx="792163" cy="360363"/>
          </a:xfrm>
          <a:prstGeom prst="leftRightArrow">
            <a:avLst>
              <a:gd name="adj1" fmla="val 50000"/>
              <a:gd name="adj2" fmla="val 43964"/>
            </a:avLst>
          </a:prstGeom>
          <a:solidFill>
            <a:schemeClr val="tx1"/>
          </a:solidFill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68" name="文本框 68667"/>
          <p:cNvSpPr txBox="1"/>
          <p:nvPr/>
        </p:nvSpPr>
        <p:spPr>
          <a:xfrm>
            <a:off x="5148263" y="6092825"/>
            <a:ext cx="1800225" cy="457200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数量关系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8669" name="左右箭头 68668"/>
          <p:cNvSpPr/>
          <p:nvPr/>
        </p:nvSpPr>
        <p:spPr>
          <a:xfrm>
            <a:off x="6011863" y="1865313"/>
            <a:ext cx="608012" cy="230187"/>
          </a:xfrm>
          <a:prstGeom prst="leftRightArrow">
            <a:avLst>
              <a:gd name="adj1" fmla="val 50000"/>
              <a:gd name="adj2" fmla="val 52827"/>
            </a:avLst>
          </a:prstGeom>
          <a:solidFill>
            <a:srgbClr val="00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8670" name="文本框 68669"/>
          <p:cNvSpPr txBox="1"/>
          <p:nvPr/>
        </p:nvSpPr>
        <p:spPr>
          <a:xfrm>
            <a:off x="228600" y="0"/>
            <a:ext cx="8915400" cy="1311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二、直线和圆的位置关系（用圆心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o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到直线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l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</a:t>
            </a:r>
            <a:endParaRPr lang="zh-CN" altLang="en-US" sz="32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距离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与圆的半径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r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的关系来区分）</a:t>
            </a:r>
            <a:endParaRPr lang="zh-CN" altLang="en-US" sz="32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68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8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8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8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8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0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75"/>
                                        <p:tgtEl>
                                          <p:spTgt spid="68670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70">
                                            <p:txEl>
                                              <p:charRg st="22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"/>
                                        <p:tgtEl>
                                          <p:spTgt spid="68670">
                                            <p:txEl>
                                              <p:charRg st="22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3" grpId="0"/>
      <p:bldP spid="68615" grpId="0"/>
      <p:bldP spid="68662" grpId="0"/>
      <p:bldP spid="68664" grpId="0"/>
      <p:bldP spid="68668" grpId="0"/>
      <p:bldP spid="6867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文本框 90113"/>
          <p:cNvSpPr txBox="1"/>
          <p:nvPr/>
        </p:nvSpPr>
        <p:spPr>
          <a:xfrm>
            <a:off x="971550" y="404813"/>
            <a:ext cx="1871663" cy="63182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3600" b="1" dirty="0">
                <a:solidFill>
                  <a:srgbClr val="FF3399"/>
                </a:solidFill>
                <a:latin typeface="楷体_GB2312" pitchFamily="49" charset="-122"/>
                <a:ea typeface="楷体_GB2312" pitchFamily="49" charset="-122"/>
              </a:rPr>
              <a:t>总结：</a:t>
            </a:r>
            <a:endParaRPr lang="zh-CN" altLang="en-US" sz="3600" b="1">
              <a:solidFill>
                <a:srgbClr val="FF33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0115" name="文本框 90114"/>
          <p:cNvSpPr txBox="1"/>
          <p:nvPr/>
        </p:nvSpPr>
        <p:spPr>
          <a:xfrm>
            <a:off x="395288" y="1125538"/>
            <a:ext cx="8353425" cy="569912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判定直线 与圆的位置关系的方法有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____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种：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0116" name="文本框 90115"/>
          <p:cNvSpPr txBox="1"/>
          <p:nvPr/>
        </p:nvSpPr>
        <p:spPr>
          <a:xfrm>
            <a:off x="250825" y="1773238"/>
            <a:ext cx="7848600" cy="10572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25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）根据定义，由</a:t>
            </a:r>
            <a:r>
              <a:rPr lang="en-US" altLang="zh-CN" sz="2500" b="1">
                <a:latin typeface="楷体_GB2312" pitchFamily="49" charset="-122"/>
                <a:ea typeface="楷体_GB2312" pitchFamily="49" charset="-122"/>
              </a:rPr>
              <a:t>________________</a:t>
            </a:r>
            <a:endParaRPr lang="en-US" altLang="zh-CN" sz="2500" b="1">
              <a:latin typeface="楷体_GB2312" pitchFamily="49" charset="-122"/>
              <a:ea typeface="楷体_GB2312" pitchFamily="49" charset="-122"/>
            </a:endParaRPr>
          </a:p>
          <a:p>
            <a:pPr defTabSz="830580"/>
            <a:r>
              <a:rPr lang="en-US" altLang="zh-CN" sz="2500" b="1">
                <a:latin typeface="楷体_GB2312" pitchFamily="49" charset="-122"/>
                <a:ea typeface="楷体_GB2312" pitchFamily="49" charset="-122"/>
              </a:rPr>
              <a:t>          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的个数来判断；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0117" name="文本框 90116"/>
          <p:cNvSpPr txBox="1"/>
          <p:nvPr/>
        </p:nvSpPr>
        <p:spPr>
          <a:xfrm>
            <a:off x="179388" y="3068638"/>
            <a:ext cx="8893175" cy="10572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defTabSz="830580"/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）根据性质，由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_________________</a:t>
            </a:r>
            <a:b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</a:b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      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的关系来判断。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0118" name="文本框 90117"/>
          <p:cNvSpPr txBox="1"/>
          <p:nvPr/>
        </p:nvSpPr>
        <p:spPr>
          <a:xfrm>
            <a:off x="539750" y="4803775"/>
            <a:ext cx="7508875" cy="569913"/>
          </a:xfrm>
          <a:prstGeom prst="rect">
            <a:avLst/>
          </a:prstGeom>
          <a:noFill/>
          <a:ln w="9525">
            <a:noFill/>
          </a:ln>
        </p:spPr>
        <p:txBody>
          <a:bodyPr wrap="none" lIns="83013" tIns="41507" rIns="83013" bIns="41507" anchor="t">
            <a:spAutoFit/>
          </a:bodyPr>
          <a:p>
            <a:pPr defTabSz="830580"/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在实际应用中，常采用第二种方法判定。</a:t>
            </a:r>
            <a:endParaRPr lang="zh-CN" altLang="en-US" sz="32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0119" name="文本框 90118"/>
          <p:cNvSpPr txBox="1"/>
          <p:nvPr/>
        </p:nvSpPr>
        <p:spPr>
          <a:xfrm>
            <a:off x="6732588" y="1054100"/>
            <a:ext cx="433387" cy="63182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algn="ctr" defTabSz="830580"/>
            <a:r>
              <a:rPr lang="zh-CN" altLang="en-US" sz="36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两</a:t>
            </a:r>
            <a:endParaRPr lang="zh-CN" altLang="en-US" sz="36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0120" name="文本框 90119"/>
          <p:cNvSpPr txBox="1"/>
          <p:nvPr/>
        </p:nvSpPr>
        <p:spPr>
          <a:xfrm>
            <a:off x="3563938" y="1773238"/>
            <a:ext cx="4194175" cy="5238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algn="ctr" defTabSz="830580"/>
            <a:r>
              <a:rPr lang="zh-CN" altLang="en-US" sz="29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直线 与圆的公共点</a:t>
            </a:r>
            <a:endParaRPr lang="zh-CN" altLang="en-US" sz="29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0121" name="文本框 90120"/>
          <p:cNvSpPr txBox="1"/>
          <p:nvPr/>
        </p:nvSpPr>
        <p:spPr>
          <a:xfrm>
            <a:off x="3833813" y="2924175"/>
            <a:ext cx="5310187" cy="1057275"/>
          </a:xfrm>
          <a:prstGeom prst="rect">
            <a:avLst/>
          </a:prstGeom>
          <a:noFill/>
          <a:ln w="9525">
            <a:noFill/>
          </a:ln>
        </p:spPr>
        <p:txBody>
          <a:bodyPr lIns="83013" tIns="41507" rIns="83013" bIns="41507">
            <a:spAutoFit/>
          </a:bodyPr>
          <a:p>
            <a:pPr algn="ctr" defTabSz="830580"/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圆心到直线的距离</a:t>
            </a:r>
            <a:r>
              <a:rPr lang="en-US" altLang="zh-CN" sz="32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3200" b="1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与半径</a:t>
            </a:r>
            <a:r>
              <a:rPr lang="en-US" altLang="zh-CN" sz="32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r</a:t>
            </a:r>
            <a:endParaRPr lang="en-US" altLang="zh-CN" sz="32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ctr" defTabSz="830580"/>
            <a:endParaRPr lang="en-US" altLang="zh-CN" sz="32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4" grpId="0"/>
      <p:bldP spid="90115" grpId="0"/>
      <p:bldP spid="90116" grpId="0"/>
      <p:bldP spid="90117" grpId="0"/>
      <p:bldP spid="90118" grpId="0"/>
      <p:bldP spid="90119" grpId="0"/>
      <p:bldP spid="90120" grpId="0"/>
      <p:bldP spid="901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椭圆 110593"/>
          <p:cNvSpPr/>
          <p:nvPr/>
        </p:nvSpPr>
        <p:spPr>
          <a:xfrm>
            <a:off x="4067175" y="2205038"/>
            <a:ext cx="1584325" cy="1439862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595" name="文本占位符 110594"/>
          <p:cNvSpPr>
            <a:spLocks noGrp="1"/>
          </p:cNvSpPr>
          <p:nvPr>
            <p:ph type="body" sz="half" idx="1"/>
          </p:nvPr>
        </p:nvSpPr>
        <p:spPr>
          <a:xfrm>
            <a:off x="498475" y="5084763"/>
            <a:ext cx="8321675" cy="1366837"/>
          </a:xfrm>
          <a:ln/>
        </p:spPr>
        <p:txBody>
          <a:bodyPr/>
          <a:p>
            <a:pPr>
              <a:buClrTx/>
              <a:buSzTx/>
              <a:buFontTx/>
              <a:buNone/>
            </a:pP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观察太阳落山的照片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在太阳落山的过程中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太阳与地平线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(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直线</a:t>
            </a:r>
            <a:r>
              <a:rPr lang="en-US" altLang="zh-CN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a)</a:t>
            </a:r>
            <a:r>
              <a:rPr lang="zh-CN" altLang="en-US" sz="2800" b="1" dirty="0">
                <a:latin typeface="黑体" panose="02010609060101010101" pitchFamily="2" charset="-122"/>
                <a:ea typeface="黑体" panose="02010609060101010101" pitchFamily="2" charset="-122"/>
              </a:rPr>
              <a:t>经历了哪些位置关系的变化</a:t>
            </a: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?</a:t>
            </a:r>
            <a:endParaRPr lang="en-US" altLang="zh-CN" sz="28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  <a:buSzTx/>
              <a:buFontTx/>
              <a:buNone/>
            </a:pPr>
            <a:endParaRPr lang="en-US" altLang="zh-CN" sz="2800"/>
          </a:p>
        </p:txBody>
      </p:sp>
      <p:sp>
        <p:nvSpPr>
          <p:cNvPr id="110596" name="直接连接符 110595"/>
          <p:cNvSpPr/>
          <p:nvPr/>
        </p:nvSpPr>
        <p:spPr>
          <a:xfrm rot="-5400000">
            <a:off x="4518025" y="-1557337"/>
            <a:ext cx="0" cy="9251950"/>
          </a:xfrm>
          <a:prstGeom prst="line">
            <a:avLst/>
          </a:prstGeom>
          <a:ln w="25400" cap="flat" cmpd="sng">
            <a:solidFill>
              <a:schemeClr val="tx2"/>
            </a:solidFill>
            <a:prstDash val="dash"/>
            <a:miter/>
            <a:headEnd type="none" w="med" len="med"/>
            <a:tailEnd type="none" w="med" len="med"/>
          </a:ln>
        </p:spPr>
      </p:sp>
      <p:sp>
        <p:nvSpPr>
          <p:cNvPr id="110597" name="文本框 110596"/>
          <p:cNvSpPr txBox="1"/>
          <p:nvPr/>
        </p:nvSpPr>
        <p:spPr>
          <a:xfrm>
            <a:off x="7672388" y="2636838"/>
            <a:ext cx="1471612" cy="7318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dirty="0">
                <a:latin typeface="Arial" panose="020B0604020202020204" pitchFamily="34" charset="0"/>
              </a:rPr>
              <a:t>a(</a:t>
            </a:r>
            <a:r>
              <a:rPr lang="zh-CN" altLang="en-US" sz="2400" dirty="0">
                <a:latin typeface="Arial" panose="020B0604020202020204" pitchFamily="34" charset="0"/>
              </a:rPr>
              <a:t>地平线</a:t>
            </a:r>
            <a:r>
              <a:rPr lang="en-US" altLang="zh-CN" sz="2400">
                <a:latin typeface="Arial" panose="020B0604020202020204" pitchFamily="34" charset="0"/>
              </a:rPr>
              <a:t>)</a:t>
            </a:r>
            <a:endParaRPr lang="en-US" altLang="zh-CN" sz="2400">
              <a:latin typeface="Arial" panose="020B0604020202020204" pitchFamily="34" charset="0"/>
            </a:endParaRPr>
          </a:p>
          <a:p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110598" name="文本框 110597"/>
          <p:cNvSpPr txBox="1"/>
          <p:nvPr/>
        </p:nvSpPr>
        <p:spPr>
          <a:xfrm>
            <a:off x="381000" y="200025"/>
            <a:ext cx="973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folHlink"/>
              </a:buClr>
              <a:buSzPct val="60000"/>
              <a:buFont typeface="Wingdings" panose="05000000000000000000" pitchFamily="2" charset="2"/>
            </a:pPr>
            <a:r>
              <a:rPr lang="en-US" altLang="zh-CN" sz="3200" b="1" dirty="0">
                <a:latin typeface="Arial" panose="020B0604020202020204" pitchFamily="34" charset="0"/>
              </a:rPr>
              <a:t>       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110599" name="文本框 110598"/>
          <p:cNvSpPr txBox="1"/>
          <p:nvPr/>
        </p:nvSpPr>
        <p:spPr>
          <a:xfrm>
            <a:off x="0" y="3068638"/>
            <a:ext cx="9144000" cy="1917700"/>
          </a:xfrm>
          <a:prstGeom prst="rect">
            <a:avLst/>
          </a:prstGeom>
          <a:solidFill>
            <a:srgbClr val="0099FF"/>
          </a:solidFill>
          <a:ln w="9525">
            <a:noFill/>
          </a:ln>
        </p:spPr>
        <p:txBody>
          <a:bodyPr>
            <a:spAutoFit/>
          </a:bodyPr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  <a:p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10600" name="椭圆 110599"/>
          <p:cNvSpPr/>
          <p:nvPr/>
        </p:nvSpPr>
        <p:spPr>
          <a:xfrm>
            <a:off x="5795963" y="1557338"/>
            <a:ext cx="1584325" cy="1511300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1" name="椭圆 110600"/>
          <p:cNvSpPr/>
          <p:nvPr/>
        </p:nvSpPr>
        <p:spPr>
          <a:xfrm>
            <a:off x="7559675" y="476250"/>
            <a:ext cx="1584325" cy="1531938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2" name="椭圆 110601"/>
          <p:cNvSpPr/>
          <p:nvPr/>
        </p:nvSpPr>
        <p:spPr>
          <a:xfrm>
            <a:off x="2339975" y="3068638"/>
            <a:ext cx="1584325" cy="1512887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9966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3" name="椭圆 110602"/>
          <p:cNvSpPr/>
          <p:nvPr/>
        </p:nvSpPr>
        <p:spPr>
          <a:xfrm>
            <a:off x="395288" y="3429000"/>
            <a:ext cx="1584325" cy="1512888"/>
          </a:xfrm>
          <a:prstGeom prst="ellipse">
            <a:avLst/>
          </a:prstGeom>
          <a:gradFill rotWithShape="0">
            <a:gsLst>
              <a:gs pos="0">
                <a:schemeClr val="bg1"/>
              </a:gs>
              <a:gs pos="100000">
                <a:srgbClr val="FF9966"/>
              </a:gs>
            </a:gsLst>
            <a:path path="shape">
              <a:fillToRect l="50000" t="50000" r="50000" b="50000"/>
            </a:path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sz="24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04" name="文本框 110603"/>
          <p:cNvSpPr txBox="1"/>
          <p:nvPr/>
        </p:nvSpPr>
        <p:spPr>
          <a:xfrm>
            <a:off x="431800" y="333375"/>
            <a:ext cx="3924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小试牛刀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0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0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00" grpId="0" animBg="1"/>
      <p:bldP spid="110602" grpId="0" animBg="1"/>
      <p:bldP spid="110603" grpId="0" animBg="1"/>
      <p:bldP spid="11060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92162" name="组合 92161"/>
          <p:cNvGrpSpPr/>
          <p:nvPr/>
        </p:nvGrpSpPr>
        <p:grpSpPr>
          <a:xfrm>
            <a:off x="201613" y="1052513"/>
            <a:ext cx="8763000" cy="1981200"/>
            <a:chOff x="240" y="624"/>
            <a:chExt cx="5520" cy="1248"/>
          </a:xfrm>
        </p:grpSpPr>
        <p:sp>
          <p:nvSpPr>
            <p:cNvPr id="92163" name="文本框 92162"/>
            <p:cNvSpPr txBox="1"/>
            <p:nvPr/>
          </p:nvSpPr>
          <p:spPr>
            <a:xfrm>
              <a:off x="240" y="624"/>
              <a:ext cx="55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1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、已知圆的直径为</a:t>
              </a: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13cm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，设直线和圆心的距离为</a:t>
              </a:r>
              <a:r>
                <a:rPr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rPr>
                <a:t>d </a:t>
              </a:r>
              <a:r>
                <a:rPr lang="zh-CN" altLang="en-US" sz="2400" b="1">
                  <a:latin typeface="黑体" panose="02010609060101010101" pitchFamily="2" charset="-122"/>
                  <a:ea typeface="黑体" panose="02010609060101010101" pitchFamily="2" charset="-122"/>
                </a:rPr>
                <a:t>：</a:t>
              </a:r>
              <a:endParaRPr lang="zh-CN" altLang="en-US" sz="3200" b="1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92164" name="文本框 92163"/>
            <p:cNvSpPr txBox="1"/>
            <p:nvPr/>
          </p:nvSpPr>
          <p:spPr>
            <a:xfrm>
              <a:off x="240" y="1584"/>
              <a:ext cx="53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3)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若</a:t>
              </a: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d= 8 cm ,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则直线与圆</a:t>
              </a:r>
              <a:r>
                <a:rPr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rPr>
                <a:t>______</a:t>
              </a:r>
              <a:r>
                <a:rPr lang="en-US" altLang="zh-CN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, 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直线与圆有</a:t>
              </a: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____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个公共点</a:t>
              </a:r>
              <a:r>
                <a:rPr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rPr>
                <a:t>.</a:t>
              </a:r>
              <a:r>
                <a:rPr lang="en-US" altLang="zh-CN" sz="2400" b="1" u="sng">
                  <a:latin typeface="Times New Roman" panose="02020603050405020304" pitchFamily="18" charset="0"/>
                </a:rPr>
                <a:t> </a:t>
              </a:r>
              <a:endParaRPr lang="en-US" altLang="zh-CN" sz="2400" b="1" u="sng">
                <a:latin typeface="Times New Roman" panose="02020603050405020304" pitchFamily="18" charset="0"/>
              </a:endParaRPr>
            </a:p>
          </p:txBody>
        </p:sp>
        <p:sp>
          <p:nvSpPr>
            <p:cNvPr id="92165" name="文本框 92164"/>
            <p:cNvSpPr txBox="1"/>
            <p:nvPr/>
          </p:nvSpPr>
          <p:spPr>
            <a:xfrm>
              <a:off x="240" y="1248"/>
              <a:ext cx="552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2)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若</a:t>
              </a: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d=6.5cm ,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则直线与圆</a:t>
              </a:r>
              <a:r>
                <a:rPr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rPr>
                <a:t>______</a:t>
              </a:r>
              <a:r>
                <a:rPr lang="en-US" altLang="zh-CN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, 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直线与圆有</a:t>
              </a: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____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个公共点</a:t>
              </a:r>
              <a:r>
                <a:rPr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rPr>
                <a:t>.</a:t>
              </a:r>
              <a:r>
                <a:rPr lang="en-US" altLang="zh-CN" sz="2400" b="1" u="sng">
                  <a:latin typeface="黑体" panose="02010609060101010101" pitchFamily="2" charset="-122"/>
                  <a:ea typeface="黑体" panose="02010609060101010101" pitchFamily="2" charset="-122"/>
                </a:rPr>
                <a:t> </a:t>
              </a:r>
              <a:endParaRPr lang="en-US" altLang="zh-CN" sz="2400" b="1" u="sng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92166" name="文本框 92165"/>
            <p:cNvSpPr txBox="1"/>
            <p:nvPr/>
          </p:nvSpPr>
          <p:spPr>
            <a:xfrm>
              <a:off x="240" y="960"/>
              <a:ext cx="53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1)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若</a:t>
              </a: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d=4.5cm ,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则直线与圆</a:t>
              </a:r>
              <a:r>
                <a:rPr lang="zh-CN" altLang="en-US" sz="2400" b="1" u="sng" dirty="0">
                  <a:latin typeface="黑体" panose="02010609060101010101" pitchFamily="2" charset="-122"/>
                  <a:ea typeface="黑体" panose="02010609060101010101" pitchFamily="2" charset="-122"/>
                </a:rPr>
                <a:t>　　　</a:t>
              </a:r>
              <a:r>
                <a:rPr lang="en-US" altLang="zh-CN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, 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直线与圆有</a:t>
              </a:r>
              <a:r>
                <a:rPr lang="en-US" altLang="zh-CN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____</a:t>
              </a:r>
              <a:r>
                <a:rPr lang="zh-CN" altLang="en-US" sz="2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个公共点</a:t>
              </a:r>
              <a:r>
                <a:rPr lang="en-US" altLang="zh-CN" sz="2400" b="1">
                  <a:latin typeface="黑体" panose="02010609060101010101" pitchFamily="2" charset="-122"/>
                  <a:ea typeface="黑体" panose="02010609060101010101" pitchFamily="2" charset="-122"/>
                </a:rPr>
                <a:t>.         </a:t>
              </a:r>
              <a:endParaRPr lang="en-US" altLang="zh-CN" sz="2400" b="1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92167" name="组合 92166"/>
          <p:cNvGrpSpPr/>
          <p:nvPr/>
        </p:nvGrpSpPr>
        <p:grpSpPr>
          <a:xfrm>
            <a:off x="179388" y="3357563"/>
            <a:ext cx="8229600" cy="2438400"/>
            <a:chOff x="240" y="2112"/>
            <a:chExt cx="5184" cy="1536"/>
          </a:xfrm>
        </p:grpSpPr>
        <p:sp>
          <p:nvSpPr>
            <p:cNvPr id="92168" name="文本框 92167"/>
            <p:cNvSpPr txBox="1"/>
            <p:nvPr/>
          </p:nvSpPr>
          <p:spPr>
            <a:xfrm>
              <a:off x="240" y="3360"/>
              <a:ext cx="44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chemeClr val="tx2"/>
                  </a:solidFill>
                  <a:latin typeface="Times New Roman" panose="02020603050405020304" pitchFamily="18" charset="0"/>
                </a:rPr>
                <a:t>3)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若</a:t>
              </a:r>
              <a:r>
                <a:rPr lang="en-US" altLang="zh-CN" sz="2400">
                  <a:solidFill>
                    <a:schemeClr val="tx2"/>
                  </a:solidFill>
                  <a:latin typeface="Times New Roman" panose="02020603050405020304" pitchFamily="18" charset="0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和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⊙</a:t>
              </a:r>
              <a:r>
                <a:rPr lang="en-US" altLang="zh-CN" sz="2400">
                  <a:solidFill>
                    <a:schemeClr val="tx2"/>
                  </a:solidFill>
                  <a:latin typeface="Times New Roman" panose="02020603050405020304" pitchFamily="18" charset="0"/>
                </a:rPr>
                <a:t>O</a:t>
              </a:r>
              <a:r>
                <a:rPr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相交</a:t>
              </a:r>
              <a:r>
                <a:rPr lang="en-US" altLang="zh-CN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,</a:t>
              </a:r>
              <a:r>
                <a:rPr lang="zh-CN" altLang="en-US" sz="2400" b="1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则</a:t>
              </a:r>
              <a:r>
                <a:rPr lang="zh-CN" altLang="en-US" sz="2400" b="1" u="sng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                             </a:t>
              </a:r>
              <a:r>
                <a:rPr lang="en-US" altLang="zh-CN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.</a:t>
              </a:r>
              <a:endPara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2169" name="文本框 92168"/>
            <p:cNvSpPr txBox="1"/>
            <p:nvPr/>
          </p:nvSpPr>
          <p:spPr>
            <a:xfrm>
              <a:off x="240" y="2112"/>
              <a:ext cx="5184" cy="12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2</a:t>
              </a:r>
              <a:r>
                <a:rPr lang="zh-CN" altLang="en-US" sz="2400" b="1" dirty="0">
                  <a:latin typeface="宋体" panose="02010600030101010101" pitchFamily="2" charset="-122"/>
                </a:rPr>
                <a:t>、已知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⊙O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的半径为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5cm,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圆心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与直线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的距离为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d,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根据    条件填写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d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的范围</a:t>
              </a:r>
              <a:r>
                <a:rPr lang="en-US" altLang="zh-CN" sz="2400" b="1">
                  <a:solidFill>
                    <a:schemeClr val="tx2"/>
                  </a:solidFill>
                  <a:latin typeface="宋体" panose="02010600030101010101" pitchFamily="2" charset="-122"/>
                </a:rPr>
                <a:t>:</a:t>
              </a:r>
              <a:endParaRPr lang="en-US" altLang="zh-CN" sz="2400" b="1">
                <a:solidFill>
                  <a:schemeClr val="tx2"/>
                </a:solidFill>
                <a:latin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1)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若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和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⊙O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相离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则</a:t>
              </a:r>
              <a:r>
                <a:rPr lang="zh-CN" altLang="en-US" sz="2400" b="1" u="sng" dirty="0">
                  <a:solidFill>
                    <a:schemeClr val="tx2"/>
                  </a:solidFill>
                  <a:latin typeface="宋体" panose="02010600030101010101" pitchFamily="2" charset="-122"/>
                </a:rPr>
                <a:t>                           </a:t>
              </a:r>
              <a:r>
                <a:rPr lang="en-US" altLang="zh-CN" sz="2400" b="1">
                  <a:solidFill>
                    <a:schemeClr val="tx2"/>
                  </a:solidFill>
                  <a:latin typeface="宋体" panose="02010600030101010101" pitchFamily="2" charset="-122"/>
                </a:rPr>
                <a:t>; </a:t>
              </a:r>
              <a:endParaRPr lang="en-US" altLang="zh-CN" sz="2400" b="1">
                <a:solidFill>
                  <a:schemeClr val="tx2"/>
                </a:solidFill>
                <a:latin typeface="宋体" panose="02010600030101010101" pitchFamily="2" charset="-122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2)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若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AB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和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⊙O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相切</a:t>
              </a:r>
              <a:r>
                <a:rPr lang="en-US" altLang="zh-CN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, </a:t>
              </a:r>
              <a:r>
                <a:rPr lang="zh-CN" altLang="en-US" sz="2400" b="1" dirty="0">
                  <a:solidFill>
                    <a:schemeClr val="tx2"/>
                  </a:solidFill>
                  <a:latin typeface="宋体" panose="02010600030101010101" pitchFamily="2" charset="-122"/>
                </a:rPr>
                <a:t>则</a:t>
              </a:r>
              <a:r>
                <a:rPr lang="zh-CN" altLang="en-US" sz="2400" b="1" u="sng" dirty="0">
                  <a:solidFill>
                    <a:schemeClr val="tx2"/>
                  </a:solidFill>
                  <a:latin typeface="Times New Roman" panose="02020603050405020304" pitchFamily="18" charset="0"/>
                </a:rPr>
                <a:t>                           </a:t>
              </a:r>
              <a:r>
                <a:rPr lang="en-US" altLang="zh-CN" sz="2400" b="1">
                  <a:solidFill>
                    <a:schemeClr val="tx2"/>
                  </a:solidFill>
                  <a:latin typeface="Times New Roman" panose="02020603050405020304" pitchFamily="18" charset="0"/>
                </a:rPr>
                <a:t>;</a:t>
              </a:r>
              <a:endParaRPr lang="en-US" altLang="zh-CN" sz="2400" b="1">
                <a:solidFill>
                  <a:schemeClr val="tx2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92170" name="文本框 92169"/>
          <p:cNvSpPr txBox="1"/>
          <p:nvPr/>
        </p:nvSpPr>
        <p:spPr>
          <a:xfrm>
            <a:off x="3810000" y="1531938"/>
            <a:ext cx="9064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相交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171" name="文本框 92170"/>
          <p:cNvSpPr txBox="1"/>
          <p:nvPr/>
        </p:nvSpPr>
        <p:spPr>
          <a:xfrm>
            <a:off x="3810000" y="1989138"/>
            <a:ext cx="1600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相切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172" name="文本框 92171"/>
          <p:cNvSpPr txBox="1"/>
          <p:nvPr/>
        </p:nvSpPr>
        <p:spPr>
          <a:xfrm>
            <a:off x="3810000" y="2540000"/>
            <a:ext cx="914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相离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173" name="文本框 92172"/>
          <p:cNvSpPr txBox="1"/>
          <p:nvPr/>
        </p:nvSpPr>
        <p:spPr>
          <a:xfrm>
            <a:off x="3348038" y="4221163"/>
            <a:ext cx="1676400" cy="381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d &gt; 5cm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4" name="文本框 92173"/>
          <p:cNvSpPr txBox="1"/>
          <p:nvPr/>
        </p:nvSpPr>
        <p:spPr>
          <a:xfrm>
            <a:off x="3348038" y="4724400"/>
            <a:ext cx="1981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d = 5cm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5" name="文本框 92174"/>
          <p:cNvSpPr txBox="1"/>
          <p:nvPr/>
        </p:nvSpPr>
        <p:spPr>
          <a:xfrm>
            <a:off x="4356100" y="5300663"/>
            <a:ext cx="16002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d &lt; 5cm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6" name="文本框 92175"/>
          <p:cNvSpPr txBox="1"/>
          <p:nvPr/>
        </p:nvSpPr>
        <p:spPr>
          <a:xfrm>
            <a:off x="431800" y="333375"/>
            <a:ext cx="3924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2" charset="-122"/>
              </a:rPr>
              <a:t>小试牛刀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92177" name="文本框 92176"/>
          <p:cNvSpPr txBox="1"/>
          <p:nvPr/>
        </p:nvSpPr>
        <p:spPr>
          <a:xfrm>
            <a:off x="3276600" y="5300663"/>
            <a:ext cx="12954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pitchFamily="18" charset="0"/>
              </a:rPr>
              <a:t>0cm≤</a:t>
            </a:r>
            <a:endParaRPr lang="en-US" altLang="zh-CN" sz="28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8" name="文本框 92177"/>
          <p:cNvSpPr txBox="1"/>
          <p:nvPr/>
        </p:nvSpPr>
        <p:spPr>
          <a:xfrm>
            <a:off x="6588125" y="1557338"/>
            <a:ext cx="53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79" name="文本框 92178"/>
          <p:cNvSpPr txBox="1"/>
          <p:nvPr/>
        </p:nvSpPr>
        <p:spPr>
          <a:xfrm>
            <a:off x="6659563" y="1989138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180" name="文本框 92179"/>
          <p:cNvSpPr txBox="1"/>
          <p:nvPr/>
        </p:nvSpPr>
        <p:spPr>
          <a:xfrm>
            <a:off x="6588125" y="2565400"/>
            <a:ext cx="2698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</a:rPr>
              <a:t>0</a:t>
            </a:r>
            <a:endParaRPr lang="en-US" altLang="zh-CN" sz="24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2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92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92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92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92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92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92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0" grpId="0"/>
      <p:bldP spid="92171" grpId="0"/>
      <p:bldP spid="92172" grpId="0"/>
      <p:bldP spid="92173" grpId="0"/>
      <p:bldP spid="92174" grpId="0"/>
      <p:bldP spid="92175" grpId="0"/>
      <p:bldP spid="92176" grpId="0"/>
      <p:bldP spid="92177" grpId="0"/>
      <p:bldP spid="92178" grpId="0"/>
      <p:bldP spid="92179" grpId="0"/>
      <p:bldP spid="9218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8" name="文本占位符 96257"/>
          <p:cNvSpPr>
            <a:spLocks noGrp="1"/>
          </p:cNvSpPr>
          <p:nvPr>
            <p:ph type="body" sz="half" idx="1"/>
          </p:nvPr>
        </p:nvSpPr>
        <p:spPr>
          <a:xfrm>
            <a:off x="395288" y="1100138"/>
            <a:ext cx="8291512" cy="6216650"/>
          </a:xfrm>
          <a:ln/>
        </p:spPr>
        <p:txBody>
          <a:bodyPr/>
          <a:p>
            <a:pPr>
              <a:lnSpc>
                <a:spcPct val="80000"/>
              </a:lnSpc>
              <a:spcBef>
                <a:spcPts val="540"/>
              </a:spcBef>
              <a:buClrTx/>
              <a:buSzTx/>
              <a:buFontTx/>
              <a:buNone/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  </a:t>
            </a:r>
            <a:endParaRPr lang="en-US" altLang="zh-CN" sz="3600" b="1" dirty="0">
              <a:solidFill>
                <a:srgbClr val="CC33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　　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ClrTx/>
              <a:buSzTx/>
              <a:buFontTx/>
              <a:buNone/>
            </a:pP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、如图，在</a:t>
            </a:r>
            <a:r>
              <a:rPr lang="en-US" altLang="zh-CN" sz="2400" b="1" err="1">
                <a:latin typeface="楷体_GB2312" pitchFamily="49" charset="-122"/>
                <a:ea typeface="楷体_GB2312" pitchFamily="49" charset="-122"/>
              </a:rPr>
              <a:t>Rt△ABC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中，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∠C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90°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AB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5cm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，</a:t>
            </a: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ClrTx/>
              <a:buSzTx/>
              <a:buFontTx/>
              <a:buNone/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AC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3cm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，以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为圆心的圆与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AB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相切，则这个圆的半径是</a:t>
            </a:r>
            <a:r>
              <a:rPr lang="zh-CN" altLang="en-US" sz="2400" b="1" u="sng" dirty="0">
                <a:latin typeface="楷体_GB2312" pitchFamily="49" charset="-122"/>
                <a:ea typeface="楷体_GB2312" pitchFamily="49" charset="-122"/>
              </a:rPr>
              <a:t>        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cm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　 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　</a:t>
            </a: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buClrTx/>
              <a:buSzTx/>
              <a:buFontTx/>
              <a:buNone/>
            </a:pP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       </a:t>
            </a: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  <a:p>
            <a:pPr fontAlgn="ctr">
              <a:lnSpc>
                <a:spcPct val="80000"/>
              </a:lnSpc>
              <a:spcBef>
                <a:spcPts val="540"/>
              </a:spcBef>
              <a:buClrTx/>
              <a:buSzTx/>
              <a:buFontTx/>
              <a:buNone/>
            </a:pPr>
            <a:endParaRPr lang="zh-CN" altLang="en-US" sz="2400" b="1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96259" name="内容占位符 96258"/>
          <p:cNvPicPr>
            <a:picLocks noChangeAspect="1"/>
          </p:cNvPicPr>
          <p:nvPr>
            <p:ph sz="quarter" idx="2"/>
          </p:nvPr>
        </p:nvPicPr>
        <p:blipFill>
          <a:blip r:embed="rId1"/>
          <a:stretch>
            <a:fillRect/>
          </a:stretch>
        </p:blipFill>
        <p:spPr>
          <a:xfrm>
            <a:off x="6324600" y="304800"/>
            <a:ext cx="2609850" cy="2663825"/>
          </a:xfrm>
          <a:ln/>
        </p:spPr>
      </p:pic>
      <p:sp>
        <p:nvSpPr>
          <p:cNvPr id="96260" name="矩形 96259"/>
          <p:cNvSpPr/>
          <p:nvPr/>
        </p:nvSpPr>
        <p:spPr>
          <a:xfrm>
            <a:off x="4391025" y="317023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fontAlgn="ctr">
              <a:spcBef>
                <a:spcPts val="765"/>
              </a:spcBef>
              <a:buChar char="•"/>
            </a:pPr>
            <a:endParaRPr sz="2800" dirty="0">
              <a:latin typeface="Tahoma" panose="020B0604030504040204" pitchFamily="34" charset="0"/>
            </a:endParaRPr>
          </a:p>
        </p:txBody>
      </p:sp>
      <p:sp>
        <p:nvSpPr>
          <p:cNvPr id="96262" name="矩形 96261"/>
          <p:cNvSpPr/>
          <p:nvPr/>
        </p:nvSpPr>
        <p:spPr>
          <a:xfrm>
            <a:off x="395288" y="4195763"/>
            <a:ext cx="7210425" cy="8588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、直线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L 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en-US" altLang="zh-CN" b="1" dirty="0">
                <a:latin typeface="楷体_GB2312" pitchFamily="49" charset="-122"/>
                <a:ea typeface="楷体_GB2312" pitchFamily="49" charset="-122"/>
              </a:rPr>
              <a:t>⊙O</a:t>
            </a:r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有公共点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，则直线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L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与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⊙O</a:t>
            </a:r>
            <a:r>
              <a:rPr lang="zh-CN" altLang="en-US" sz="2400" b="1">
                <a:latin typeface="楷体_GB2312" pitchFamily="49" charset="-122"/>
                <a:ea typeface="楷体_GB2312" pitchFamily="49" charset="-122"/>
              </a:rPr>
              <a:t>（       ）</a:t>
            </a:r>
            <a:r>
              <a:rPr lang="en-US" altLang="zh-CN" sz="2400" b="1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zh-CN" sz="24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  A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、相离；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、相切；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、相交；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、相切或相交。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6263" name="文本框 96262"/>
          <p:cNvSpPr txBox="1"/>
          <p:nvPr/>
        </p:nvSpPr>
        <p:spPr>
          <a:xfrm>
            <a:off x="4067175" y="2900363"/>
            <a:ext cx="108108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12/5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6267" name="文本框 96266"/>
          <p:cNvSpPr txBox="1"/>
          <p:nvPr/>
        </p:nvSpPr>
        <p:spPr>
          <a:xfrm>
            <a:off x="6227763" y="4149725"/>
            <a:ext cx="50323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24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6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3" grpId="0"/>
      <p:bldP spid="962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2946" name="矩形 82945"/>
          <p:cNvSpPr/>
          <p:nvPr/>
        </p:nvSpPr>
        <p:spPr>
          <a:xfrm>
            <a:off x="611188" y="476250"/>
            <a:ext cx="7704137" cy="2103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x-none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例：</a:t>
            </a:r>
            <a:r>
              <a:rPr lang="zh-CN" altLang="x-none" sz="3200" dirty="0">
                <a:latin typeface="黑体" panose="02010609060101010101" pitchFamily="2" charset="-122"/>
                <a:ea typeface="黑体" panose="02010609060101010101" pitchFamily="2" charset="-122"/>
              </a:rPr>
              <a:t>在Rt△ABC中，∠C=90°，AC=3cm，BC=4cm，以C为圆心，r为半径的圆与AB</a:t>
            </a:r>
            <a:endParaRPr lang="zh-CN" altLang="x-none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x-none" sz="3200" dirty="0">
                <a:latin typeface="黑体" panose="02010609060101010101" pitchFamily="2" charset="-122"/>
                <a:ea typeface="黑体" panose="02010609060101010101" pitchFamily="2" charset="-122"/>
              </a:rPr>
              <a:t>有怎样的位置关系？为什么？</a:t>
            </a:r>
            <a:endParaRPr lang="zh-CN" altLang="x-none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x-none" sz="3200" dirty="0">
                <a:latin typeface="黑体" panose="02010609060101010101" pitchFamily="2" charset="-122"/>
                <a:ea typeface="黑体" panose="02010609060101010101" pitchFamily="2" charset="-122"/>
              </a:rPr>
              <a:t>(1)r=2cm；(2)r=2.4cm (3)r=3cm．</a:t>
            </a:r>
            <a:endParaRPr lang="zh-CN" altLang="x-none" sz="32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82947" name="组合 82946"/>
          <p:cNvGrpSpPr/>
          <p:nvPr/>
        </p:nvGrpSpPr>
        <p:grpSpPr>
          <a:xfrm>
            <a:off x="6578600" y="2636838"/>
            <a:ext cx="2673350" cy="3403600"/>
            <a:chOff x="0" y="0"/>
            <a:chExt cx="1684" cy="2144"/>
          </a:xfrm>
        </p:grpSpPr>
        <p:grpSp>
          <p:nvGrpSpPr>
            <p:cNvPr id="82948" name="组合 82947"/>
            <p:cNvGrpSpPr/>
            <p:nvPr/>
          </p:nvGrpSpPr>
          <p:grpSpPr>
            <a:xfrm>
              <a:off x="0" y="0"/>
              <a:ext cx="1684" cy="1971"/>
              <a:chOff x="0" y="0"/>
              <a:chExt cx="1684" cy="1971"/>
            </a:xfrm>
          </p:grpSpPr>
          <p:sp>
            <p:nvSpPr>
              <p:cNvPr id="82949" name="直角三角形 82948"/>
              <p:cNvSpPr/>
              <p:nvPr/>
            </p:nvSpPr>
            <p:spPr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2950" name="文本框 82949"/>
              <p:cNvSpPr txBox="1"/>
              <p:nvPr/>
            </p:nvSpPr>
            <p:spPr>
              <a:xfrm>
                <a:off x="42" y="0"/>
                <a:ext cx="28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latin typeface="Times New Roman" panose="02020603050405020304" pitchFamily="18" charset="0"/>
                  </a:rPr>
                  <a:t>B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951" name="文本框 82950"/>
              <p:cNvSpPr txBox="1"/>
              <p:nvPr/>
            </p:nvSpPr>
            <p:spPr>
              <a:xfrm>
                <a:off x="0" y="1574"/>
                <a:ext cx="301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latin typeface="Times New Roman" panose="02020603050405020304" pitchFamily="18" charset="0"/>
                  </a:rPr>
                  <a:t>C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2952" name="文本框 82951"/>
              <p:cNvSpPr txBox="1"/>
              <p:nvPr/>
            </p:nvSpPr>
            <p:spPr>
              <a:xfrm>
                <a:off x="1344" y="1606"/>
                <a:ext cx="34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14" tIns="45707" rIns="91414" bIns="45707">
                <a:spAutoFit/>
              </a:bodyPr>
              <a:p>
                <a:r>
                  <a:rPr lang="en-US" altLang="zh-CN" sz="3200" b="1">
                    <a:latin typeface="Times New Roman" panose="02020603050405020304" pitchFamily="18" charset="0"/>
                  </a:rPr>
                  <a:t>A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82953" name="文本框 82952"/>
            <p:cNvSpPr txBox="1"/>
            <p:nvPr/>
          </p:nvSpPr>
          <p:spPr>
            <a:xfrm>
              <a:off x="0" y="960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4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82954" name="文本框 82953"/>
            <p:cNvSpPr txBox="1"/>
            <p:nvPr/>
          </p:nvSpPr>
          <p:spPr>
            <a:xfrm>
              <a:off x="757" y="1779"/>
              <a:ext cx="24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 anchor="t">
              <a:spAutoFit/>
            </a:bodyPr>
            <a:p>
              <a:r>
                <a:rPr lang="en-US" altLang="zh-CN" sz="3200" b="1">
                  <a:latin typeface="Times New Roman" panose="02020603050405020304" pitchFamily="18" charset="0"/>
                </a:rPr>
                <a:t>3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82955" name="文本框 82954"/>
          <p:cNvSpPr txBox="1"/>
          <p:nvPr/>
        </p:nvSpPr>
        <p:spPr>
          <a:xfrm>
            <a:off x="395288" y="3068638"/>
            <a:ext cx="6350000" cy="2838450"/>
          </a:xfrm>
          <a:prstGeom prst="rect">
            <a:avLst/>
          </a:prstGeom>
          <a:noFill/>
          <a:ln w="9525">
            <a:noFill/>
          </a:ln>
        </p:spPr>
        <p:txBody>
          <a:bodyPr wrap="none" lIns="91414" tIns="45707" rIns="91414" bIns="45707" anchor="t">
            <a:spAutoFit/>
          </a:bodyPr>
          <a:p>
            <a:r>
              <a:rPr lang="zh-CN" altLang="en-US" sz="3600" b="1">
                <a:solidFill>
                  <a:srgbClr val="FF3300"/>
                </a:solidFill>
                <a:latin typeface="Times New Roman" panose="02020603050405020304" pitchFamily="18" charset="0"/>
              </a:rPr>
              <a:t>分析：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要了解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⊙C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的位置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关系，只要知道圆心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距离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的关系．已知</a:t>
            </a:r>
            <a:r>
              <a:rPr lang="en-US" altLang="zh-CN" sz="3600" b="1">
                <a:solidFill>
                  <a:srgbClr val="0000FF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3600" b="1">
                <a:solidFill>
                  <a:srgbClr val="0000FF"/>
                </a:solidFill>
                <a:latin typeface="Times New Roman" panose="02020603050405020304" pitchFamily="18" charset="0"/>
              </a:rPr>
              <a:t>，只需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求出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的距离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>
              <a:solidFill>
                <a:schemeClr val="hlink"/>
              </a:solidFill>
              <a:latin typeface="Times New Roman" panose="02020603050405020304" pitchFamily="18" charset="0"/>
            </a:endParaRPr>
          </a:p>
          <a:p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2956" name="组合 82955"/>
          <p:cNvGrpSpPr/>
          <p:nvPr/>
        </p:nvGrpSpPr>
        <p:grpSpPr>
          <a:xfrm>
            <a:off x="7118350" y="4478338"/>
            <a:ext cx="1701800" cy="1039812"/>
            <a:chOff x="0" y="0"/>
            <a:chExt cx="1072" cy="655"/>
          </a:xfrm>
        </p:grpSpPr>
        <p:sp>
          <p:nvSpPr>
            <p:cNvPr id="82957" name="文本框 82956"/>
            <p:cNvSpPr txBox="1"/>
            <p:nvPr/>
          </p:nvSpPr>
          <p:spPr>
            <a:xfrm>
              <a:off x="817" y="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D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grpSp>
          <p:nvGrpSpPr>
            <p:cNvPr id="82958" name="组合 82957"/>
            <p:cNvGrpSpPr/>
            <p:nvPr/>
          </p:nvGrpSpPr>
          <p:grpSpPr>
            <a:xfrm>
              <a:off x="0" y="119"/>
              <a:ext cx="749" cy="536"/>
              <a:chOff x="0" y="0"/>
              <a:chExt cx="749" cy="536"/>
            </a:xfrm>
          </p:grpSpPr>
          <p:sp>
            <p:nvSpPr>
              <p:cNvPr id="82959" name="直接连接符 82958"/>
              <p:cNvSpPr/>
              <p:nvPr/>
            </p:nvSpPr>
            <p:spPr>
              <a:xfrm rot="-96859" flipV="1">
                <a:off x="0" y="98"/>
                <a:ext cx="749" cy="438"/>
              </a:xfrm>
              <a:prstGeom prst="line">
                <a:avLst/>
              </a:prstGeom>
              <a:ln w="38100" cap="rnd" cmpd="sng">
                <a:solidFill>
                  <a:srgbClr val="0000FF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82960" name="未知"/>
              <p:cNvSpPr/>
              <p:nvPr/>
            </p:nvSpPr>
            <p:spPr>
              <a:xfrm rot="14353835">
                <a:off x="580" y="0"/>
                <a:ext cx="136" cy="137"/>
              </a:xfrm>
              <a:custGeom>
                <a:avLst/>
                <a:gdLst/>
                <a:ahLst/>
                <a:cxnLst/>
                <a:pathLst>
                  <a:path w="952" h="227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82961" name="文本框 82960"/>
          <p:cNvSpPr txBox="1"/>
          <p:nvPr/>
        </p:nvSpPr>
        <p:spPr>
          <a:xfrm>
            <a:off x="7451725" y="4724400"/>
            <a:ext cx="4333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d</a:t>
            </a:r>
            <a:endParaRPr lang="en-US" altLang="zh-CN" sz="32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2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5" grpId="0"/>
      <p:bldP spid="829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文本框 83969"/>
          <p:cNvSpPr txBox="1"/>
          <p:nvPr/>
        </p:nvSpPr>
        <p:spPr>
          <a:xfrm>
            <a:off x="4098925" y="19050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endParaRPr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1" name="文本框 83970"/>
          <p:cNvSpPr txBox="1"/>
          <p:nvPr/>
        </p:nvSpPr>
        <p:spPr>
          <a:xfrm>
            <a:off x="760413" y="260350"/>
            <a:ext cx="4748212" cy="457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解：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过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作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CD⊥AB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，垂足为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D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1219200" y="765175"/>
            <a:ext cx="20304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△ABC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中，</a:t>
            </a:r>
            <a:endParaRPr lang="zh-CN" altLang="en-US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1371600" y="1196975"/>
            <a:ext cx="7794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AB=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4" name="文本框 83973"/>
          <p:cNvSpPr txBox="1"/>
          <p:nvPr/>
        </p:nvSpPr>
        <p:spPr>
          <a:xfrm>
            <a:off x="2193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endParaRPr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75" name="对象 83974"/>
          <p:cNvGraphicFramePr>
            <a:graphicFrameLocks noChangeAspect="1"/>
          </p:cNvGraphicFramePr>
          <p:nvPr/>
        </p:nvGraphicFramePr>
        <p:xfrm>
          <a:off x="2133600" y="1196975"/>
          <a:ext cx="18923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015365" imgH="254000" progId="Equation.DSMT4">
                  <p:embed/>
                </p:oleObj>
              </mc:Choice>
              <mc:Fallback>
                <p:oleObj name="" r:id="rId1" imgW="1015365" imgH="2540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33600" y="1196975"/>
                        <a:ext cx="1892300" cy="4699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6" name="文本框 83975"/>
          <p:cNvSpPr txBox="1"/>
          <p:nvPr/>
        </p:nvSpPr>
        <p:spPr>
          <a:xfrm>
            <a:off x="4098925" y="3200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endParaRPr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77" name="对象 83976"/>
          <p:cNvGraphicFramePr>
            <a:graphicFrameLocks noChangeAspect="1"/>
          </p:cNvGraphicFramePr>
          <p:nvPr/>
        </p:nvGraphicFramePr>
        <p:xfrm>
          <a:off x="4038600" y="1268413"/>
          <a:ext cx="13716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723265" imgH="254000" progId="Equation.3">
                  <p:embed/>
                </p:oleObj>
              </mc:Choice>
              <mc:Fallback>
                <p:oleObj name="" r:id="rId3" imgW="723265" imgH="2540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38600" y="1268413"/>
                        <a:ext cx="1371600" cy="4794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78" name="文本框 83977"/>
          <p:cNvSpPr txBox="1"/>
          <p:nvPr/>
        </p:nvSpPr>
        <p:spPr>
          <a:xfrm>
            <a:off x="5435600" y="1341438"/>
            <a:ext cx="3365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5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79" name="文本框 83978"/>
          <p:cNvSpPr txBox="1"/>
          <p:nvPr/>
        </p:nvSpPr>
        <p:spPr>
          <a:xfrm>
            <a:off x="1295400" y="1773238"/>
            <a:ext cx="3536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根据三角形的面积公式有</a:t>
            </a:r>
            <a:endParaRPr lang="zh-CN" altLang="en-US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80" name="文本框 83979"/>
          <p:cNvSpPr txBox="1"/>
          <p:nvPr/>
        </p:nvSpPr>
        <p:spPr>
          <a:xfrm>
            <a:off x="1584325" y="3962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endParaRPr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81" name="对象 83980"/>
          <p:cNvGraphicFramePr>
            <a:graphicFrameLocks noChangeAspect="1"/>
          </p:cNvGraphicFramePr>
          <p:nvPr/>
        </p:nvGraphicFramePr>
        <p:xfrm>
          <a:off x="1447800" y="2205038"/>
          <a:ext cx="2743200" cy="693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1548765" imgH="393700" progId="Equation.3">
                  <p:embed/>
                </p:oleObj>
              </mc:Choice>
              <mc:Fallback>
                <p:oleObj name="" r:id="rId5" imgW="1548765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47800" y="2205038"/>
                        <a:ext cx="2743200" cy="6937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2" name="文本框 83981"/>
          <p:cNvSpPr txBox="1"/>
          <p:nvPr/>
        </p:nvSpPr>
        <p:spPr>
          <a:xfrm>
            <a:off x="698500" y="29972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∴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83" name="文本框 83982"/>
          <p:cNvSpPr txBox="1"/>
          <p:nvPr/>
        </p:nvSpPr>
        <p:spPr>
          <a:xfrm>
            <a:off x="2193925" y="47244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endParaRPr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3984" name="对象 83983"/>
          <p:cNvGraphicFramePr>
            <a:graphicFrameLocks noChangeAspect="1"/>
          </p:cNvGraphicFramePr>
          <p:nvPr/>
        </p:nvGraphicFramePr>
        <p:xfrm>
          <a:off x="1331913" y="2924175"/>
          <a:ext cx="426720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2094865" imgH="393700" progId="Equation.3">
                  <p:embed/>
                </p:oleObj>
              </mc:Choice>
              <mc:Fallback>
                <p:oleObj name="" r:id="rId7" imgW="2094865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331913" y="2924175"/>
                        <a:ext cx="4267200" cy="720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5" name="文本框 83984"/>
          <p:cNvSpPr txBox="1"/>
          <p:nvPr/>
        </p:nvSpPr>
        <p:spPr>
          <a:xfrm>
            <a:off x="971550" y="3716338"/>
            <a:ext cx="40211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即圆心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到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的距离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d=2.4cm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86" name="文本框 83985"/>
          <p:cNvSpPr txBox="1"/>
          <p:nvPr/>
        </p:nvSpPr>
        <p:spPr>
          <a:xfrm>
            <a:off x="684213" y="4149725"/>
            <a:ext cx="27082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所以 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(1)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r=2cm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时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,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87" name="椭圆 83986"/>
          <p:cNvSpPr/>
          <p:nvPr/>
        </p:nvSpPr>
        <p:spPr>
          <a:xfrm>
            <a:off x="5867400" y="2608263"/>
            <a:ext cx="1447800" cy="1447800"/>
          </a:xfrm>
          <a:prstGeom prst="ellipse">
            <a:avLst/>
          </a:prstGeom>
          <a:noFill/>
          <a:ln w="127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83988" name="对象 83987"/>
          <p:cNvGraphicFramePr>
            <a:graphicFrameLocks noChangeAspect="1"/>
          </p:cNvGraphicFramePr>
          <p:nvPr/>
        </p:nvGraphicFramePr>
        <p:xfrm>
          <a:off x="5867400" y="5765800"/>
          <a:ext cx="1066800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9" imgW="1066800" imgH="965200" progId="Word.Document.8">
                  <p:embed/>
                </p:oleObj>
              </mc:Choice>
              <mc:Fallback>
                <p:oleObj name="" r:id="rId9" imgW="1066800" imgH="96520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867400" y="5765800"/>
                        <a:ext cx="1066800" cy="966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3989" name="文本框 83988"/>
          <p:cNvSpPr txBox="1"/>
          <p:nvPr/>
        </p:nvSpPr>
        <p:spPr>
          <a:xfrm>
            <a:off x="3352800" y="4149725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/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有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d&gt;r,</a:t>
            </a:r>
            <a:endParaRPr lang="en-US" altLang="zh-CN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3990" name="文本框 83989"/>
          <p:cNvSpPr txBox="1"/>
          <p:nvPr/>
        </p:nvSpPr>
        <p:spPr>
          <a:xfrm>
            <a:off x="4343400" y="4149725"/>
            <a:ext cx="294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因此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⊙C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相离。</a:t>
            </a:r>
            <a:endParaRPr lang="zh-CN" altLang="en-US" sz="24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3991" name="组合 83990"/>
          <p:cNvGrpSpPr/>
          <p:nvPr/>
        </p:nvGrpSpPr>
        <p:grpSpPr>
          <a:xfrm rot="-18294">
            <a:off x="6084888" y="457200"/>
            <a:ext cx="2673350" cy="3403600"/>
            <a:chOff x="0" y="0"/>
            <a:chExt cx="1684" cy="2144"/>
          </a:xfrm>
        </p:grpSpPr>
        <p:grpSp>
          <p:nvGrpSpPr>
            <p:cNvPr id="83992" name="组合 83991"/>
            <p:cNvGrpSpPr/>
            <p:nvPr/>
          </p:nvGrpSpPr>
          <p:grpSpPr>
            <a:xfrm>
              <a:off x="0" y="0"/>
              <a:ext cx="1684" cy="1971"/>
              <a:chOff x="0" y="0"/>
              <a:chExt cx="1684" cy="1971"/>
            </a:xfrm>
          </p:grpSpPr>
          <p:sp>
            <p:nvSpPr>
              <p:cNvPr id="83993" name="直角三角形 83992"/>
              <p:cNvSpPr/>
              <p:nvPr/>
            </p:nvSpPr>
            <p:spPr>
              <a:xfrm>
                <a:off x="325" y="192"/>
                <a:ext cx="1028" cy="1638"/>
              </a:xfrm>
              <a:prstGeom prst="rtTriangle">
                <a:avLst/>
              </a:prstGeom>
              <a:noFill/>
              <a:ln w="28575" cap="flat" cmpd="sng">
                <a:solidFill>
                  <a:srgbClr val="FF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83994" name="文本框 83993"/>
              <p:cNvSpPr txBox="1"/>
              <p:nvPr/>
            </p:nvSpPr>
            <p:spPr>
              <a:xfrm>
                <a:off x="42" y="0"/>
                <a:ext cx="28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latin typeface="Times New Roman" panose="02020603050405020304" pitchFamily="18" charset="0"/>
                  </a:rPr>
                  <a:t>B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995" name="文本框 83994"/>
              <p:cNvSpPr txBox="1"/>
              <p:nvPr/>
            </p:nvSpPr>
            <p:spPr>
              <a:xfrm>
                <a:off x="0" y="1574"/>
                <a:ext cx="301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latin typeface="Times New Roman" panose="02020603050405020304" pitchFamily="18" charset="0"/>
                  </a:rPr>
                  <a:t>C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3996" name="文本框 83995"/>
              <p:cNvSpPr txBox="1"/>
              <p:nvPr/>
            </p:nvSpPr>
            <p:spPr>
              <a:xfrm>
                <a:off x="1344" y="1606"/>
                <a:ext cx="34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91414" tIns="45707" rIns="91414" bIns="45707">
                <a:spAutoFit/>
              </a:bodyPr>
              <a:p>
                <a:r>
                  <a:rPr lang="en-US" altLang="zh-CN" sz="3200" b="1">
                    <a:latin typeface="Times New Roman" panose="02020603050405020304" pitchFamily="18" charset="0"/>
                  </a:rPr>
                  <a:t>A</a:t>
                </a:r>
                <a:endParaRPr lang="en-US" altLang="zh-CN" sz="3200" b="1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83997" name="文本框 83996"/>
            <p:cNvSpPr txBox="1"/>
            <p:nvPr/>
          </p:nvSpPr>
          <p:spPr>
            <a:xfrm>
              <a:off x="0" y="960"/>
              <a:ext cx="24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 anchor="t">
              <a:spAutoFit/>
            </a:bodyPr>
            <a:p>
              <a:r>
                <a: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4</a:t>
              </a:r>
              <a:endPara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3998" name="文本框 83997"/>
            <p:cNvSpPr txBox="1"/>
            <p:nvPr/>
          </p:nvSpPr>
          <p:spPr>
            <a:xfrm>
              <a:off x="757" y="1779"/>
              <a:ext cx="24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1414" tIns="45707" rIns="91414" bIns="45707" anchor="t">
              <a:spAutoFit/>
            </a:bodyPr>
            <a:p>
              <a:r>
                <a: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endPara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83999" name="组合 83998"/>
          <p:cNvGrpSpPr/>
          <p:nvPr/>
        </p:nvGrpSpPr>
        <p:grpSpPr>
          <a:xfrm>
            <a:off x="6611938" y="2276475"/>
            <a:ext cx="1677987" cy="1044575"/>
            <a:chOff x="0" y="0"/>
            <a:chExt cx="1057" cy="658"/>
          </a:xfrm>
        </p:grpSpPr>
        <p:sp>
          <p:nvSpPr>
            <p:cNvPr id="84000" name="文本框 83999"/>
            <p:cNvSpPr txBox="1"/>
            <p:nvPr/>
          </p:nvSpPr>
          <p:spPr>
            <a:xfrm>
              <a:off x="802" y="0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latin typeface="Times New Roman" panose="02020603050405020304" pitchFamily="18" charset="0"/>
                </a:rPr>
                <a:t>D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grpSp>
          <p:nvGrpSpPr>
            <p:cNvPr id="84001" name="组合 84000"/>
            <p:cNvGrpSpPr/>
            <p:nvPr/>
          </p:nvGrpSpPr>
          <p:grpSpPr>
            <a:xfrm rot="-7246165">
              <a:off x="167" y="53"/>
              <a:ext cx="438" cy="772"/>
              <a:chOff x="0" y="0"/>
              <a:chExt cx="438" cy="772"/>
            </a:xfrm>
          </p:grpSpPr>
          <p:sp>
            <p:nvSpPr>
              <p:cNvPr id="84002" name="直接连接符 84001"/>
              <p:cNvSpPr/>
              <p:nvPr/>
            </p:nvSpPr>
            <p:spPr>
              <a:xfrm rot="-14450695" flipV="1">
                <a:off x="-155" y="155"/>
                <a:ext cx="749" cy="438"/>
              </a:xfrm>
              <a:prstGeom prst="line">
                <a:avLst/>
              </a:prstGeom>
              <a:ln w="38100" cap="rnd" cmpd="sng">
                <a:solidFill>
                  <a:schemeClr val="tx1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84003" name="未知"/>
              <p:cNvSpPr/>
              <p:nvPr/>
            </p:nvSpPr>
            <p:spPr>
              <a:xfrm>
                <a:off x="227" y="635"/>
                <a:ext cx="136" cy="137"/>
              </a:xfrm>
              <a:custGeom>
                <a:avLst/>
                <a:gdLst/>
                <a:ahLst/>
                <a:cxnLst/>
                <a:pathLst>
                  <a:path w="952" h="227">
                    <a:moveTo>
                      <a:pt x="0" y="0"/>
                    </a:moveTo>
                    <a:lnTo>
                      <a:pt x="952" y="0"/>
                    </a:lnTo>
                    <a:lnTo>
                      <a:pt x="952" y="227"/>
                    </a:ln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84004" name="文本框 84003"/>
          <p:cNvSpPr txBox="1"/>
          <p:nvPr/>
        </p:nvSpPr>
        <p:spPr>
          <a:xfrm>
            <a:off x="7019925" y="2565400"/>
            <a:ext cx="4333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d</a:t>
            </a:r>
            <a:endParaRPr lang="en-US" altLang="zh-CN" sz="32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3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3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3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3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3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83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83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"/>
                                        <p:tgtEl>
                                          <p:spTgt spid="83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0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4994" name="文本框 84993"/>
          <p:cNvSpPr txBox="1"/>
          <p:nvPr/>
        </p:nvSpPr>
        <p:spPr>
          <a:xfrm>
            <a:off x="838200" y="1158875"/>
            <a:ext cx="36369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）当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r=2.4cm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时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endParaRPr lang="en-US" altLang="zh-CN" sz="320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5" name="椭圆 84994"/>
          <p:cNvSpPr/>
          <p:nvPr/>
        </p:nvSpPr>
        <p:spPr>
          <a:xfrm>
            <a:off x="5508625" y="1500188"/>
            <a:ext cx="1943100" cy="1871662"/>
          </a:xfrm>
          <a:prstGeom prst="ellipse">
            <a:avLst/>
          </a:prstGeom>
          <a:noFill/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84996" name="文本框 84995"/>
          <p:cNvSpPr txBox="1"/>
          <p:nvPr/>
        </p:nvSpPr>
        <p:spPr>
          <a:xfrm>
            <a:off x="4211638" y="1125538"/>
            <a:ext cx="14017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d=r,</a:t>
            </a:r>
            <a:endParaRPr lang="en-US" altLang="zh-CN" sz="320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7" name="文本框 84996"/>
          <p:cNvSpPr txBox="1"/>
          <p:nvPr/>
        </p:nvSpPr>
        <p:spPr>
          <a:xfrm>
            <a:off x="1600200" y="1841500"/>
            <a:ext cx="36369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因此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⊙C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相切。</a:t>
            </a:r>
            <a:endParaRPr lang="zh-CN" altLang="en-US" sz="320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8" name="文本框 84997"/>
          <p:cNvSpPr txBox="1"/>
          <p:nvPr/>
        </p:nvSpPr>
        <p:spPr>
          <a:xfrm>
            <a:off x="838200" y="4206875"/>
            <a:ext cx="34337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）当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r=3cm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时，</a:t>
            </a:r>
            <a:endParaRPr lang="zh-CN" altLang="en-US" sz="320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4999" name="文本框 84998"/>
          <p:cNvSpPr txBox="1"/>
          <p:nvPr/>
        </p:nvSpPr>
        <p:spPr>
          <a:xfrm>
            <a:off x="3946525" y="4206875"/>
            <a:ext cx="1604963" cy="5778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d&lt;r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</a:t>
            </a:r>
            <a:endParaRPr lang="zh-CN" altLang="en-US" sz="320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0" name="文本框 84999"/>
          <p:cNvSpPr txBox="1"/>
          <p:nvPr/>
        </p:nvSpPr>
        <p:spPr>
          <a:xfrm>
            <a:off x="1403350" y="4865688"/>
            <a:ext cx="40433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因此，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⊙C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和</a:t>
            </a:r>
            <a:r>
              <a:rPr lang="en-US" altLang="zh-CN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20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相交。</a:t>
            </a:r>
            <a:endParaRPr lang="zh-CN" altLang="en-US" sz="320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5001" name="椭圆 85000"/>
          <p:cNvSpPr/>
          <p:nvPr/>
        </p:nvSpPr>
        <p:spPr>
          <a:xfrm>
            <a:off x="5480050" y="4292600"/>
            <a:ext cx="2447925" cy="2376488"/>
          </a:xfrm>
          <a:prstGeom prst="ellipse">
            <a:avLst/>
          </a:prstGeom>
          <a:noFill/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85002" name="组合 85001"/>
          <p:cNvGrpSpPr/>
          <p:nvPr/>
        </p:nvGrpSpPr>
        <p:grpSpPr>
          <a:xfrm>
            <a:off x="6007100" y="260350"/>
            <a:ext cx="2093913" cy="2808288"/>
            <a:chOff x="0" y="0"/>
            <a:chExt cx="1686" cy="2242"/>
          </a:xfrm>
        </p:grpSpPr>
        <p:grpSp>
          <p:nvGrpSpPr>
            <p:cNvPr id="85003" name="组合 85002"/>
            <p:cNvGrpSpPr/>
            <p:nvPr/>
          </p:nvGrpSpPr>
          <p:grpSpPr>
            <a:xfrm rot="-18294">
              <a:off x="0" y="0"/>
              <a:ext cx="1686" cy="2242"/>
              <a:chOff x="0" y="0"/>
              <a:chExt cx="1686" cy="2242"/>
            </a:xfrm>
          </p:grpSpPr>
          <p:grpSp>
            <p:nvGrpSpPr>
              <p:cNvPr id="85004" name="组合 85003"/>
              <p:cNvGrpSpPr/>
              <p:nvPr/>
            </p:nvGrpSpPr>
            <p:grpSpPr>
              <a:xfrm>
                <a:off x="0" y="0"/>
                <a:ext cx="1686" cy="2071"/>
                <a:chOff x="0" y="0"/>
                <a:chExt cx="1686" cy="2071"/>
              </a:xfrm>
            </p:grpSpPr>
            <p:sp>
              <p:nvSpPr>
                <p:cNvPr id="85005" name="直角三角形 85004"/>
                <p:cNvSpPr/>
                <p:nvPr/>
              </p:nvSpPr>
              <p:spPr>
                <a:xfrm>
                  <a:off x="328" y="195"/>
                  <a:ext cx="1028" cy="1638"/>
                </a:xfrm>
                <a:prstGeom prst="rtTriangle">
                  <a:avLst/>
                </a:prstGeom>
                <a:noFill/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85006" name="文本框 85005"/>
                <p:cNvSpPr txBox="1"/>
                <p:nvPr/>
              </p:nvSpPr>
              <p:spPr>
                <a:xfrm>
                  <a:off x="41" y="0"/>
                  <a:ext cx="367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 anchor="t">
                  <a:spAutoFit/>
                </a:bodyPr>
                <a:p>
                  <a:r>
                    <a:rPr lang="en-US" altLang="zh-CN" sz="3200" b="1">
                      <a:latin typeface="Times New Roman" panose="02020603050405020304" pitchFamily="18" charset="0"/>
                    </a:rPr>
                    <a:t>B</a:t>
                  </a:r>
                  <a:endParaRPr lang="en-US" altLang="zh-CN" sz="32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85007" name="文本框 85006"/>
                <p:cNvSpPr txBox="1"/>
                <p:nvPr/>
              </p:nvSpPr>
              <p:spPr>
                <a:xfrm>
                  <a:off x="0" y="1573"/>
                  <a:ext cx="385" cy="46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 anchor="t">
                  <a:spAutoFit/>
                </a:bodyPr>
                <a:p>
                  <a:r>
                    <a:rPr lang="en-US" altLang="zh-CN" sz="3200" b="1">
                      <a:latin typeface="Times New Roman" panose="02020603050405020304" pitchFamily="18" charset="0"/>
                    </a:rPr>
                    <a:t>C</a:t>
                  </a:r>
                  <a:endParaRPr lang="en-US" altLang="zh-CN" sz="32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85008" name="文本框 85007"/>
                <p:cNvSpPr txBox="1"/>
                <p:nvPr/>
              </p:nvSpPr>
              <p:spPr>
                <a:xfrm>
                  <a:off x="1346" y="1609"/>
                  <a:ext cx="340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lIns="91414" tIns="45707" rIns="91414" bIns="45707">
                  <a:spAutoFit/>
                </a:bodyPr>
                <a:p>
                  <a:r>
                    <a:rPr lang="en-US" altLang="zh-CN" sz="3200" b="1">
                      <a:latin typeface="Times New Roman" panose="02020603050405020304" pitchFamily="18" charset="0"/>
                    </a:rPr>
                    <a:t>A</a:t>
                  </a:r>
                  <a:endParaRPr lang="en-US" altLang="zh-CN" sz="3200" b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5009" name="文本框 85008"/>
              <p:cNvSpPr txBox="1"/>
              <p:nvPr/>
            </p:nvSpPr>
            <p:spPr>
              <a:xfrm>
                <a:off x="0" y="95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5010" name="文本框 85009"/>
              <p:cNvSpPr txBox="1"/>
              <p:nvPr/>
            </p:nvSpPr>
            <p:spPr>
              <a:xfrm>
                <a:off x="755" y="177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85011" name="组合 85010"/>
            <p:cNvGrpSpPr/>
            <p:nvPr/>
          </p:nvGrpSpPr>
          <p:grpSpPr>
            <a:xfrm>
              <a:off x="335" y="1111"/>
              <a:ext cx="1092" cy="696"/>
              <a:chOff x="0" y="0"/>
              <a:chExt cx="1092" cy="696"/>
            </a:xfrm>
          </p:grpSpPr>
          <p:sp>
            <p:nvSpPr>
              <p:cNvPr id="85012" name="文本框 85011"/>
              <p:cNvSpPr txBox="1"/>
              <p:nvPr/>
            </p:nvSpPr>
            <p:spPr>
              <a:xfrm>
                <a:off x="766" y="0"/>
                <a:ext cx="32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D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85013" name="组合 85012"/>
              <p:cNvGrpSpPr/>
              <p:nvPr/>
            </p:nvGrpSpPr>
            <p:grpSpPr>
              <a:xfrm rot="-7246165">
                <a:off x="167" y="91"/>
                <a:ext cx="438" cy="772"/>
                <a:chOff x="0" y="0"/>
                <a:chExt cx="438" cy="772"/>
              </a:xfrm>
            </p:grpSpPr>
            <p:sp>
              <p:nvSpPr>
                <p:cNvPr id="85014" name="直接连接符 85013"/>
                <p:cNvSpPr/>
                <p:nvPr/>
              </p:nvSpPr>
              <p:spPr>
                <a:xfrm rot="-14450695" flipV="1">
                  <a:off x="-155" y="155"/>
                  <a:ext cx="749" cy="438"/>
                </a:xfrm>
                <a:prstGeom prst="line">
                  <a:avLst/>
                </a:prstGeom>
                <a:ln w="38100" cap="rnd" cmpd="sng">
                  <a:solidFill>
                    <a:schemeClr val="tx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85015" name="未知"/>
                <p:cNvSpPr/>
                <p:nvPr/>
              </p:nvSpPr>
              <p:spPr>
                <a:xfrm>
                  <a:off x="227" y="635"/>
                  <a:ext cx="136" cy="137"/>
                </a:xfrm>
                <a:custGeom>
                  <a:avLst/>
                  <a:gdLst/>
                  <a:ahLst/>
                  <a:cxnLst/>
                  <a:pathLst>
                    <a:path w="952" h="227">
                      <a:moveTo>
                        <a:pt x="0" y="0"/>
                      </a:moveTo>
                      <a:lnTo>
                        <a:pt x="952" y="0"/>
                      </a:lnTo>
                      <a:lnTo>
                        <a:pt x="952" y="227"/>
                      </a:ln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grpSp>
        <p:nvGrpSpPr>
          <p:cNvPr id="85016" name="组合 85015"/>
          <p:cNvGrpSpPr/>
          <p:nvPr/>
        </p:nvGrpSpPr>
        <p:grpSpPr>
          <a:xfrm>
            <a:off x="6223000" y="3284538"/>
            <a:ext cx="2093913" cy="2808287"/>
            <a:chOff x="0" y="0"/>
            <a:chExt cx="1686" cy="2242"/>
          </a:xfrm>
        </p:grpSpPr>
        <p:grpSp>
          <p:nvGrpSpPr>
            <p:cNvPr id="85017" name="组合 85016"/>
            <p:cNvGrpSpPr/>
            <p:nvPr/>
          </p:nvGrpSpPr>
          <p:grpSpPr>
            <a:xfrm rot="-18294">
              <a:off x="0" y="0"/>
              <a:ext cx="1686" cy="2242"/>
              <a:chOff x="0" y="0"/>
              <a:chExt cx="1686" cy="2242"/>
            </a:xfrm>
          </p:grpSpPr>
          <p:grpSp>
            <p:nvGrpSpPr>
              <p:cNvPr id="85018" name="组合 85017"/>
              <p:cNvGrpSpPr/>
              <p:nvPr/>
            </p:nvGrpSpPr>
            <p:grpSpPr>
              <a:xfrm>
                <a:off x="0" y="0"/>
                <a:ext cx="1686" cy="2071"/>
                <a:chOff x="0" y="0"/>
                <a:chExt cx="1686" cy="2071"/>
              </a:xfrm>
            </p:grpSpPr>
            <p:sp>
              <p:nvSpPr>
                <p:cNvPr id="85019" name="直角三角形 85018"/>
                <p:cNvSpPr/>
                <p:nvPr/>
              </p:nvSpPr>
              <p:spPr>
                <a:xfrm>
                  <a:off x="328" y="195"/>
                  <a:ext cx="1028" cy="1638"/>
                </a:xfrm>
                <a:prstGeom prst="rtTriangle">
                  <a:avLst/>
                </a:prstGeom>
                <a:noFill/>
                <a:ln w="28575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85020" name="文本框 85019"/>
                <p:cNvSpPr txBox="1"/>
                <p:nvPr/>
              </p:nvSpPr>
              <p:spPr>
                <a:xfrm>
                  <a:off x="41" y="0"/>
                  <a:ext cx="367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 anchor="t">
                  <a:spAutoFit/>
                </a:bodyPr>
                <a:p>
                  <a:r>
                    <a:rPr lang="en-US" altLang="zh-CN" sz="3200" b="1">
                      <a:latin typeface="Times New Roman" panose="02020603050405020304" pitchFamily="18" charset="0"/>
                    </a:rPr>
                    <a:t>B</a:t>
                  </a:r>
                  <a:endParaRPr lang="en-US" altLang="zh-CN" sz="32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85021" name="文本框 85020"/>
                <p:cNvSpPr txBox="1"/>
                <p:nvPr/>
              </p:nvSpPr>
              <p:spPr>
                <a:xfrm>
                  <a:off x="0" y="1573"/>
                  <a:ext cx="385" cy="463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lIns="91414" tIns="45707" rIns="91414" bIns="45707" anchor="t">
                  <a:spAutoFit/>
                </a:bodyPr>
                <a:p>
                  <a:r>
                    <a:rPr lang="en-US" altLang="zh-CN" sz="3200" b="1">
                      <a:latin typeface="Times New Roman" panose="02020603050405020304" pitchFamily="18" charset="0"/>
                    </a:rPr>
                    <a:t>C</a:t>
                  </a:r>
                  <a:endParaRPr lang="en-US" altLang="zh-CN" sz="3200" b="1">
                    <a:latin typeface="Times New Roman" panose="02020603050405020304" pitchFamily="18" charset="0"/>
                  </a:endParaRPr>
                </a:p>
              </p:txBody>
            </p:sp>
            <p:sp>
              <p:nvSpPr>
                <p:cNvPr id="85022" name="文本框 85021"/>
                <p:cNvSpPr txBox="1"/>
                <p:nvPr/>
              </p:nvSpPr>
              <p:spPr>
                <a:xfrm>
                  <a:off x="1346" y="1609"/>
                  <a:ext cx="340" cy="46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lIns="91414" tIns="45707" rIns="91414" bIns="45707">
                  <a:spAutoFit/>
                </a:bodyPr>
                <a:p>
                  <a:r>
                    <a:rPr lang="en-US" altLang="zh-CN" sz="3200" b="1">
                      <a:latin typeface="Times New Roman" panose="02020603050405020304" pitchFamily="18" charset="0"/>
                    </a:rPr>
                    <a:t>A</a:t>
                  </a:r>
                  <a:endParaRPr lang="en-US" altLang="zh-CN" sz="3200" b="1">
                    <a:latin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5023" name="文本框 85022"/>
              <p:cNvSpPr txBox="1"/>
              <p:nvPr/>
            </p:nvSpPr>
            <p:spPr>
              <a:xfrm>
                <a:off x="0" y="95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4</a:t>
                </a:r>
                <a:endPara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85024" name="文本框 85023"/>
              <p:cNvSpPr txBox="1"/>
              <p:nvPr/>
            </p:nvSpPr>
            <p:spPr>
              <a:xfrm>
                <a:off x="755" y="1779"/>
                <a:ext cx="312" cy="46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91414" tIns="45707" rIns="91414" bIns="45707" anchor="t">
                <a:spAutoFit/>
              </a:bodyPr>
              <a:p>
                <a:r>
                  <a:rPr lang="en-US" altLang="zh-CN" sz="3200" b="1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3</a:t>
                </a:r>
                <a:endParaRPr lang="en-US" altLang="zh-CN" sz="3200" b="1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85025" name="组合 85024"/>
            <p:cNvGrpSpPr/>
            <p:nvPr/>
          </p:nvGrpSpPr>
          <p:grpSpPr>
            <a:xfrm>
              <a:off x="335" y="1111"/>
              <a:ext cx="1092" cy="696"/>
              <a:chOff x="0" y="0"/>
              <a:chExt cx="1092" cy="696"/>
            </a:xfrm>
          </p:grpSpPr>
          <p:sp>
            <p:nvSpPr>
              <p:cNvPr id="85026" name="文本框 85025"/>
              <p:cNvSpPr txBox="1"/>
              <p:nvPr/>
            </p:nvSpPr>
            <p:spPr>
              <a:xfrm>
                <a:off x="766" y="0"/>
                <a:ext cx="326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ctr">
                <a:spAutoFit/>
              </a:bodyPr>
              <a:p>
                <a:pPr algn="ctr">
                  <a:spcBef>
                    <a:spcPct val="50000"/>
                  </a:spcBef>
                </a:pPr>
                <a:r>
                  <a:rPr lang="en-US" altLang="zh-CN" sz="2400" b="1">
                    <a:latin typeface="Times New Roman" panose="02020603050405020304" pitchFamily="18" charset="0"/>
                  </a:rPr>
                  <a:t>D</a:t>
                </a:r>
                <a:endParaRPr lang="en-US" altLang="zh-CN" sz="2400" b="1">
                  <a:latin typeface="Times New Roman" panose="02020603050405020304" pitchFamily="18" charset="0"/>
                </a:endParaRPr>
              </a:p>
            </p:txBody>
          </p:sp>
          <p:grpSp>
            <p:nvGrpSpPr>
              <p:cNvPr id="85027" name="组合 85026"/>
              <p:cNvGrpSpPr/>
              <p:nvPr/>
            </p:nvGrpSpPr>
            <p:grpSpPr>
              <a:xfrm rot="-7246165">
                <a:off x="167" y="91"/>
                <a:ext cx="438" cy="772"/>
                <a:chOff x="0" y="0"/>
                <a:chExt cx="438" cy="772"/>
              </a:xfrm>
            </p:grpSpPr>
            <p:sp>
              <p:nvSpPr>
                <p:cNvPr id="85028" name="直接连接符 85027"/>
                <p:cNvSpPr/>
                <p:nvPr/>
              </p:nvSpPr>
              <p:spPr>
                <a:xfrm rot="-14450695" flipV="1">
                  <a:off x="-155" y="155"/>
                  <a:ext cx="749" cy="438"/>
                </a:xfrm>
                <a:prstGeom prst="line">
                  <a:avLst/>
                </a:prstGeom>
                <a:ln w="38100" cap="rnd" cmpd="sng">
                  <a:solidFill>
                    <a:schemeClr val="tx1"/>
                  </a:solidFill>
                  <a:prstDash val="sysDot"/>
                  <a:headEnd type="none" w="med" len="med"/>
                  <a:tailEnd type="none" w="med" len="med"/>
                </a:ln>
              </p:spPr>
            </p:sp>
            <p:sp>
              <p:nvSpPr>
                <p:cNvPr id="85029" name="未知"/>
                <p:cNvSpPr/>
                <p:nvPr/>
              </p:nvSpPr>
              <p:spPr>
                <a:xfrm>
                  <a:off x="227" y="635"/>
                  <a:ext cx="136" cy="137"/>
                </a:xfrm>
                <a:custGeom>
                  <a:avLst/>
                  <a:gdLst/>
                  <a:ahLst/>
                  <a:cxnLst/>
                  <a:pathLst>
                    <a:path w="952" h="227">
                      <a:moveTo>
                        <a:pt x="0" y="0"/>
                      </a:moveTo>
                      <a:lnTo>
                        <a:pt x="952" y="0"/>
                      </a:lnTo>
                      <a:lnTo>
                        <a:pt x="952" y="227"/>
                      </a:ln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sp>
        <p:nvSpPr>
          <p:cNvPr id="85030" name="文本框 85029"/>
          <p:cNvSpPr txBox="1"/>
          <p:nvPr/>
        </p:nvSpPr>
        <p:spPr>
          <a:xfrm>
            <a:off x="6659563" y="1916113"/>
            <a:ext cx="4333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d</a:t>
            </a:r>
            <a:endParaRPr lang="en-US" altLang="zh-CN" sz="3200">
              <a:latin typeface="Arial" panose="020B0604020202020204" pitchFamily="34" charset="0"/>
            </a:endParaRPr>
          </a:p>
        </p:txBody>
      </p:sp>
      <p:sp>
        <p:nvSpPr>
          <p:cNvPr id="85031" name="文本框 85030"/>
          <p:cNvSpPr txBox="1"/>
          <p:nvPr/>
        </p:nvSpPr>
        <p:spPr>
          <a:xfrm>
            <a:off x="6804025" y="5010150"/>
            <a:ext cx="4333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latin typeface="Arial" panose="020B0604020202020204" pitchFamily="34" charset="0"/>
              </a:rPr>
              <a:t>d</a:t>
            </a:r>
            <a:endParaRPr lang="en-US" altLang="zh-CN" sz="320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5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5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50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6" grpId="0"/>
      <p:bldP spid="84997" grpId="0"/>
      <p:bldP spid="84998" grpId="0"/>
      <p:bldP spid="84999" grpId="0"/>
      <p:bldP spid="85000" grpId="0"/>
      <p:bldP spid="850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6" name="文本框 88065"/>
          <p:cNvSpPr txBox="1"/>
          <p:nvPr/>
        </p:nvSpPr>
        <p:spPr>
          <a:xfrm>
            <a:off x="644525" y="838200"/>
            <a:ext cx="7527925" cy="155416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、已知：圆的直径为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13cm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，如果直线和</a:t>
            </a:r>
            <a:b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圆心的距离为以下值时，直线和圆有几个</a:t>
            </a:r>
            <a:b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公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共点？为什么？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7" name="文本框 88066"/>
          <p:cNvSpPr txBox="1"/>
          <p:nvPr/>
        </p:nvSpPr>
        <p:spPr>
          <a:xfrm>
            <a:off x="684213" y="2355850"/>
            <a:ext cx="2592387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(1) 4.5cm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8" name="文本框 88067"/>
          <p:cNvSpPr txBox="1"/>
          <p:nvPr/>
        </p:nvSpPr>
        <p:spPr>
          <a:xfrm>
            <a:off x="1293813" y="2932113"/>
            <a:ext cx="73104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  0 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    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  1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  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  2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69" name="文本框 88068"/>
          <p:cNvSpPr txBox="1"/>
          <p:nvPr/>
        </p:nvSpPr>
        <p:spPr>
          <a:xfrm>
            <a:off x="3779838" y="2420938"/>
            <a:ext cx="2447925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答案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:C</a:t>
            </a:r>
            <a:endParaRPr lang="en-US" altLang="zh-CN" sz="3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70" name="文本框 88069"/>
          <p:cNvSpPr txBox="1"/>
          <p:nvPr/>
        </p:nvSpPr>
        <p:spPr>
          <a:xfrm>
            <a:off x="611188" y="3435350"/>
            <a:ext cx="2881312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(2) 6.5cm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71" name="文本框 88070"/>
          <p:cNvSpPr txBox="1"/>
          <p:nvPr/>
        </p:nvSpPr>
        <p:spPr>
          <a:xfrm>
            <a:off x="4067175" y="3500438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答案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:B</a:t>
            </a:r>
            <a:endParaRPr lang="en-US" altLang="zh-CN" sz="3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72" name="文本框 88071"/>
          <p:cNvSpPr txBox="1"/>
          <p:nvPr/>
        </p:nvSpPr>
        <p:spPr>
          <a:xfrm>
            <a:off x="179388" y="4587875"/>
            <a:ext cx="2665412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(3) 8cm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73" name="文本框 88072"/>
          <p:cNvSpPr txBox="1"/>
          <p:nvPr/>
        </p:nvSpPr>
        <p:spPr>
          <a:xfrm>
            <a:off x="4284663" y="4652963"/>
            <a:ext cx="2232025" cy="6413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答案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:A</a:t>
            </a:r>
            <a:endParaRPr lang="en-US" altLang="zh-CN" sz="36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74" name="文本框 88073"/>
          <p:cNvSpPr txBox="1"/>
          <p:nvPr/>
        </p:nvSpPr>
        <p:spPr>
          <a:xfrm>
            <a:off x="1239838" y="4083050"/>
            <a:ext cx="73104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  0 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    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  1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  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  2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75" name="文本框 88074"/>
          <p:cNvSpPr txBox="1"/>
          <p:nvPr/>
        </p:nvSpPr>
        <p:spPr>
          <a:xfrm>
            <a:off x="1222375" y="5373688"/>
            <a:ext cx="73104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  0 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    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  1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  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  2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个；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8076" name="矩形 88075"/>
          <p:cNvSpPr/>
          <p:nvPr/>
        </p:nvSpPr>
        <p:spPr>
          <a:xfrm>
            <a:off x="-33337" y="-23812"/>
            <a:ext cx="2876550" cy="849312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自我检验</a:t>
            </a:r>
            <a:endParaRPr lang="zh-CN" altLang="en-US" b="1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  <p:bldP spid="88067" grpId="0"/>
      <p:bldP spid="88068" grpId="0"/>
      <p:bldP spid="88069" grpId="0"/>
      <p:bldP spid="88070" grpId="0"/>
      <p:bldP spid="88071" grpId="0"/>
      <p:bldP spid="88072" grpId="0"/>
      <p:bldP spid="88073" grpId="0"/>
      <p:bldP spid="88074" grpId="0"/>
      <p:bldP spid="880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文本框 89089"/>
          <p:cNvSpPr txBox="1"/>
          <p:nvPr/>
        </p:nvSpPr>
        <p:spPr>
          <a:xfrm>
            <a:off x="611188" y="476250"/>
            <a:ext cx="7073900" cy="22891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、如图，已知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∠BAC=30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度，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M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AC</a:t>
            </a:r>
            <a:b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上一点，且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AM=5cm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，以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M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为圆心、</a:t>
            </a:r>
            <a:b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r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为半径的圆与直线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AB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有怎样的</a:t>
            </a:r>
            <a:b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位置关系？为</a:t>
            </a:r>
            <a:r>
              <a:rPr lang="zh-CN" altLang="en-US" sz="36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什么？</a:t>
            </a:r>
            <a:endParaRPr lang="zh-CN" altLang="en-US" sz="36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9091" name="文本框 89090"/>
          <p:cNvSpPr txBox="1"/>
          <p:nvPr/>
        </p:nvSpPr>
        <p:spPr>
          <a:xfrm>
            <a:off x="684213" y="2852738"/>
            <a:ext cx="20288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(1) r=2cm</a:t>
            </a:r>
            <a:endParaRPr lang="en-US" altLang="zh-CN" sz="36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2" name="文本框 89091"/>
          <p:cNvSpPr txBox="1"/>
          <p:nvPr/>
        </p:nvSpPr>
        <p:spPr>
          <a:xfrm>
            <a:off x="684213" y="3644900"/>
            <a:ext cx="20288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(2) r=4cm</a:t>
            </a:r>
            <a:endParaRPr lang="en-US" altLang="zh-CN" sz="36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89093" name="文本框 89092"/>
          <p:cNvSpPr txBox="1"/>
          <p:nvPr/>
        </p:nvSpPr>
        <p:spPr>
          <a:xfrm>
            <a:off x="687388" y="4581525"/>
            <a:ext cx="237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3600">
                <a:solidFill>
                  <a:srgbClr val="0000FF"/>
                </a:solidFill>
                <a:latin typeface="Times New Roman" panose="02020603050405020304" pitchFamily="18" charset="0"/>
              </a:rPr>
              <a:t>(3) r=2.5cm</a:t>
            </a:r>
            <a:endParaRPr lang="en-US" altLang="zh-CN" sz="360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9094" name="组合 89093"/>
          <p:cNvGrpSpPr/>
          <p:nvPr/>
        </p:nvGrpSpPr>
        <p:grpSpPr>
          <a:xfrm>
            <a:off x="6100763" y="3228975"/>
            <a:ext cx="1063625" cy="1568450"/>
            <a:chOff x="39" y="40"/>
            <a:chExt cx="464" cy="715"/>
          </a:xfrm>
        </p:grpSpPr>
        <p:sp>
          <p:nvSpPr>
            <p:cNvPr id="89095" name="文本框 89094"/>
            <p:cNvSpPr txBox="1"/>
            <p:nvPr/>
          </p:nvSpPr>
          <p:spPr>
            <a:xfrm>
              <a:off x="39" y="40"/>
              <a:ext cx="176" cy="2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2400">
                  <a:solidFill>
                    <a:srgbClr val="0000FF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89096" name="组合 89095"/>
            <p:cNvGrpSpPr/>
            <p:nvPr/>
          </p:nvGrpSpPr>
          <p:grpSpPr>
            <a:xfrm rot="8601069">
              <a:off x="215" y="239"/>
              <a:ext cx="288" cy="516"/>
              <a:chOff x="0" y="0"/>
              <a:chExt cx="288" cy="516"/>
            </a:xfrm>
          </p:grpSpPr>
          <p:sp>
            <p:nvSpPr>
              <p:cNvPr id="89097" name="直接连接符 89096"/>
              <p:cNvSpPr/>
              <p:nvPr/>
            </p:nvSpPr>
            <p:spPr>
              <a:xfrm rot="1882469" flipH="1" flipV="1">
                <a:off x="0" y="0"/>
                <a:ext cx="288" cy="480"/>
              </a:xfrm>
              <a:prstGeom prst="line">
                <a:avLst/>
              </a:prstGeom>
              <a:ln w="38100" cap="rnd" cmpd="sng">
                <a:solidFill>
                  <a:srgbClr val="FF0000"/>
                </a:solidFill>
                <a:prstDash val="sysDot"/>
                <a:headEnd type="none" w="med" len="med"/>
                <a:tailEnd type="none" w="med" len="med"/>
              </a:ln>
            </p:spPr>
          </p:sp>
          <p:sp>
            <p:nvSpPr>
              <p:cNvPr id="89098" name="未知"/>
              <p:cNvSpPr/>
              <p:nvPr/>
            </p:nvSpPr>
            <p:spPr>
              <a:xfrm rot="10800000">
                <a:off x="162" y="426"/>
                <a:ext cx="90" cy="90"/>
              </a:xfrm>
              <a:custGeom>
                <a:avLst/>
                <a:gdLst/>
                <a:ahLst/>
                <a:cxnLst/>
                <a:pathLst>
                  <a:path w="90" h="90">
                    <a:moveTo>
                      <a:pt x="0" y="0"/>
                    </a:moveTo>
                    <a:lnTo>
                      <a:pt x="0" y="90"/>
                    </a:lnTo>
                    <a:lnTo>
                      <a:pt x="90" y="90"/>
                    </a:lnTo>
                  </a:path>
                </a:pathLst>
              </a:custGeom>
              <a:noFill/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89099" name="组合 89098"/>
          <p:cNvGrpSpPr/>
          <p:nvPr/>
        </p:nvGrpSpPr>
        <p:grpSpPr>
          <a:xfrm rot="32553">
            <a:off x="4859338" y="2492375"/>
            <a:ext cx="3814762" cy="2641600"/>
            <a:chOff x="-1" y="-1"/>
            <a:chExt cx="1949" cy="1350"/>
          </a:xfrm>
        </p:grpSpPr>
        <p:sp>
          <p:nvSpPr>
            <p:cNvPr id="89100" name="文本框 89099"/>
            <p:cNvSpPr txBox="1"/>
            <p:nvPr/>
          </p:nvSpPr>
          <p:spPr>
            <a:xfrm>
              <a:off x="990" y="1115"/>
              <a:ext cx="250" cy="2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p>
              <a:pPr algn="ctr">
                <a:spcBef>
                  <a:spcPct val="50000"/>
                </a:spcBef>
              </a:pPr>
              <a:r>
                <a:rPr lang="zh-CN" altLang="en-US" sz="2400">
                  <a:solidFill>
                    <a:srgbClr val="0000FF"/>
                  </a:solidFill>
                  <a:latin typeface="Times New Roman" panose="02020603050405020304" pitchFamily="18" charset="0"/>
                </a:rPr>
                <a:t>Ｍ</a:t>
              </a:r>
              <a:endPara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89101" name="组合 89100"/>
            <p:cNvGrpSpPr/>
            <p:nvPr/>
          </p:nvGrpSpPr>
          <p:grpSpPr>
            <a:xfrm>
              <a:off x="-1" y="-1"/>
              <a:ext cx="1949" cy="1307"/>
              <a:chOff x="-1" y="-1"/>
              <a:chExt cx="1949" cy="1307"/>
            </a:xfrm>
          </p:grpSpPr>
          <p:grpSp>
            <p:nvGrpSpPr>
              <p:cNvPr id="89102" name="组合 89101"/>
              <p:cNvGrpSpPr/>
              <p:nvPr/>
            </p:nvGrpSpPr>
            <p:grpSpPr>
              <a:xfrm>
                <a:off x="194" y="232"/>
                <a:ext cx="1536" cy="912"/>
                <a:chOff x="0" y="0"/>
                <a:chExt cx="1536" cy="912"/>
              </a:xfrm>
            </p:grpSpPr>
            <p:sp>
              <p:nvSpPr>
                <p:cNvPr id="89103" name="直接连接符 89102"/>
                <p:cNvSpPr/>
                <p:nvPr/>
              </p:nvSpPr>
              <p:spPr>
                <a:xfrm>
                  <a:off x="0" y="912"/>
                  <a:ext cx="1536" cy="0"/>
                </a:xfrm>
                <a:prstGeom prst="line">
                  <a:avLst/>
                </a:prstGeom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89104" name="直接连接符 89103"/>
                <p:cNvSpPr/>
                <p:nvPr/>
              </p:nvSpPr>
              <p:spPr>
                <a:xfrm flipV="1">
                  <a:off x="0" y="0"/>
                  <a:ext cx="1104" cy="912"/>
                </a:xfrm>
                <a:prstGeom prst="line">
                  <a:avLst/>
                </a:prstGeom>
                <a:ln w="9525" cap="flat" cmpd="sng">
                  <a:solidFill>
                    <a:srgbClr val="0000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89105" name="文本框 89104"/>
              <p:cNvSpPr txBox="1"/>
              <p:nvPr/>
            </p:nvSpPr>
            <p:spPr>
              <a:xfrm>
                <a:off x="-1" y="1072"/>
                <a:ext cx="544" cy="2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A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9106" name="文本框 89105"/>
              <p:cNvSpPr txBox="1"/>
              <p:nvPr/>
            </p:nvSpPr>
            <p:spPr>
              <a:xfrm>
                <a:off x="1269" y="-1"/>
                <a:ext cx="317" cy="2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B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  <p:sp>
            <p:nvSpPr>
              <p:cNvPr id="89107" name="文本框 89106"/>
              <p:cNvSpPr txBox="1"/>
              <p:nvPr/>
            </p:nvSpPr>
            <p:spPr>
              <a:xfrm>
                <a:off x="1675" y="1072"/>
                <a:ext cx="273" cy="23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latin typeface="Tahoma" panose="020B0604030504040204" pitchFamily="34" charset="0"/>
                  </a:rPr>
                  <a:t>C</a:t>
                </a:r>
                <a:endParaRPr lang="en-US" altLang="zh-CN" sz="2400">
                  <a:latin typeface="Tahoma" panose="020B0604030504040204" pitchFamily="34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9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  <p:bldP spid="89091" grpId="0"/>
      <p:bldP spid="89092" grpId="0"/>
      <p:bldP spid="8909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3" name="文本框 25602"/>
          <p:cNvSpPr txBox="1"/>
          <p:nvPr/>
        </p:nvSpPr>
        <p:spPr>
          <a:xfrm>
            <a:off x="4800600" y="4641850"/>
            <a:ext cx="12954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en-US" altLang="zh-CN" sz="2500">
                <a:latin typeface="Times New Roman" panose="02020603050405020304" pitchFamily="18" charset="0"/>
              </a:rPr>
              <a:t>A</a:t>
            </a:r>
            <a:r>
              <a:rPr lang="en-US" altLang="zh-CN" sz="2500" b="1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2500">
                <a:latin typeface="Times New Roman" panose="02020603050405020304" pitchFamily="18" charset="0"/>
              </a:rPr>
              <a:t>(-3,-4)</a:t>
            </a:r>
            <a:endParaRPr lang="en-US" altLang="zh-CN" sz="2500">
              <a:latin typeface="Times New Roman" panose="02020603050405020304" pitchFamily="18" charset="0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5870575" y="3519488"/>
            <a:ext cx="3937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en-US" altLang="zh-CN" sz="2500">
                <a:latin typeface="Times New Roman" panose="02020603050405020304" pitchFamily="18" charset="0"/>
              </a:rPr>
              <a:t>O</a:t>
            </a:r>
            <a:endParaRPr lang="en-US" altLang="zh-CN" sz="2500">
              <a:latin typeface="Times New Roman" panose="02020603050405020304" pitchFamily="18" charset="0"/>
            </a:endParaRPr>
          </a:p>
        </p:txBody>
      </p:sp>
      <p:grpSp>
        <p:nvGrpSpPr>
          <p:cNvPr id="25605" name="组合 25604"/>
          <p:cNvGrpSpPr/>
          <p:nvPr/>
        </p:nvGrpSpPr>
        <p:grpSpPr>
          <a:xfrm>
            <a:off x="3203575" y="3467100"/>
            <a:ext cx="3908425" cy="657225"/>
            <a:chOff x="2736" y="2562"/>
            <a:chExt cx="2462" cy="414"/>
          </a:xfrm>
        </p:grpSpPr>
        <p:sp>
          <p:nvSpPr>
            <p:cNvPr id="25606" name="直接连接符 25605"/>
            <p:cNvSpPr/>
            <p:nvPr/>
          </p:nvSpPr>
          <p:spPr>
            <a:xfrm>
              <a:off x="2736" y="2640"/>
              <a:ext cx="240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5607" name="直接连接符 25606"/>
            <p:cNvSpPr/>
            <p:nvPr/>
          </p:nvSpPr>
          <p:spPr>
            <a:xfrm>
              <a:off x="3552" y="2976"/>
              <a:ext cx="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08" name="直接连接符 25607"/>
            <p:cNvSpPr/>
            <p:nvPr/>
          </p:nvSpPr>
          <p:spPr>
            <a:xfrm>
              <a:off x="3648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09" name="直接连接符 25608"/>
            <p:cNvSpPr/>
            <p:nvPr/>
          </p:nvSpPr>
          <p:spPr>
            <a:xfrm>
              <a:off x="393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0" name="直接连接符 25609"/>
            <p:cNvSpPr/>
            <p:nvPr/>
          </p:nvSpPr>
          <p:spPr>
            <a:xfrm>
              <a:off x="417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1" name="直接连接符 25610"/>
            <p:cNvSpPr/>
            <p:nvPr/>
          </p:nvSpPr>
          <p:spPr>
            <a:xfrm>
              <a:off x="441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2" name="文本框 25611"/>
            <p:cNvSpPr txBox="1"/>
            <p:nvPr/>
          </p:nvSpPr>
          <p:spPr>
            <a:xfrm>
              <a:off x="4982" y="2562"/>
              <a:ext cx="216" cy="3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5613" name="组合 25612"/>
          <p:cNvGrpSpPr/>
          <p:nvPr/>
        </p:nvGrpSpPr>
        <p:grpSpPr>
          <a:xfrm>
            <a:off x="5870575" y="2171700"/>
            <a:ext cx="379413" cy="3389313"/>
            <a:chOff x="3888" y="1752"/>
            <a:chExt cx="240" cy="2136"/>
          </a:xfrm>
        </p:grpSpPr>
        <p:sp>
          <p:nvSpPr>
            <p:cNvPr id="25614" name="直接连接符 25613"/>
            <p:cNvSpPr/>
            <p:nvPr/>
          </p:nvSpPr>
          <p:spPr>
            <a:xfrm flipV="1">
              <a:off x="4128" y="2016"/>
              <a:ext cx="0" cy="1872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25615" name="直接连接符 25614"/>
            <p:cNvSpPr/>
            <p:nvPr/>
          </p:nvSpPr>
          <p:spPr>
            <a:xfrm>
              <a:off x="4080" y="2880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6" name="直接连接符 25615"/>
            <p:cNvSpPr/>
            <p:nvPr/>
          </p:nvSpPr>
          <p:spPr>
            <a:xfrm>
              <a:off x="4080" y="307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7" name="直接连接符 25616"/>
            <p:cNvSpPr/>
            <p:nvPr/>
          </p:nvSpPr>
          <p:spPr>
            <a:xfrm>
              <a:off x="4080" y="3504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8" name="直接连接符 25617"/>
            <p:cNvSpPr/>
            <p:nvPr/>
          </p:nvSpPr>
          <p:spPr>
            <a:xfrm>
              <a:off x="4080" y="331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5619" name="文本框 25618"/>
            <p:cNvSpPr txBox="1"/>
            <p:nvPr/>
          </p:nvSpPr>
          <p:spPr>
            <a:xfrm>
              <a:off x="3888" y="1752"/>
              <a:ext cx="217" cy="321"/>
            </a:xfrm>
            <a:prstGeom prst="rect">
              <a:avLst/>
            </a:prstGeom>
            <a:noFill/>
            <a:ln w="57150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25620" name="文本框 25619"/>
          <p:cNvSpPr txBox="1"/>
          <p:nvPr/>
        </p:nvSpPr>
        <p:spPr>
          <a:xfrm>
            <a:off x="755650" y="546100"/>
            <a:ext cx="7993063" cy="173037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en-US" altLang="zh-CN" sz="3200">
                <a:solidFill>
                  <a:srgbClr val="FF00FF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已知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⊙A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的直径为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6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，点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的坐标为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-3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-4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），则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轴与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⊙A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的位置关系是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_____, y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轴与</a:t>
            </a:r>
            <a:r>
              <a:rPr lang="en-US" altLang="zh-CN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⊙A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的位置关系是</a:t>
            </a:r>
            <a:r>
              <a:rPr lang="en-US" altLang="zh-CN" sz="3600" b="1">
                <a:solidFill>
                  <a:schemeClr val="accent2"/>
                </a:solidFill>
                <a:latin typeface="Times New Roman" panose="02020603050405020304" pitchFamily="18" charset="0"/>
              </a:rPr>
              <a:t>_____</a:t>
            </a:r>
            <a:r>
              <a:rPr lang="zh-CN" altLang="en-US" sz="3600" dirty="0">
                <a:solidFill>
                  <a:schemeClr val="accent2"/>
                </a:solidFill>
                <a:latin typeface="Times New Roman" panose="02020603050405020304" pitchFamily="18" charset="0"/>
              </a:rPr>
              <a:t>。</a:t>
            </a:r>
            <a:endParaRPr lang="zh-CN" altLang="en-US" sz="36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1" name="直接连接符 25620"/>
          <p:cNvSpPr/>
          <p:nvPr/>
        </p:nvSpPr>
        <p:spPr>
          <a:xfrm flipV="1">
            <a:off x="5108575" y="3579813"/>
            <a:ext cx="0" cy="1373187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5622" name="直接连接符 25621"/>
          <p:cNvSpPr/>
          <p:nvPr/>
        </p:nvSpPr>
        <p:spPr>
          <a:xfrm flipV="1">
            <a:off x="5108575" y="4953000"/>
            <a:ext cx="1065213" cy="0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25623" name="直接连接符 25622"/>
          <p:cNvSpPr/>
          <p:nvPr/>
        </p:nvSpPr>
        <p:spPr>
          <a:xfrm>
            <a:off x="5337175" y="3579813"/>
            <a:ext cx="0" cy="230187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4" name="直接连接符 25623"/>
          <p:cNvSpPr/>
          <p:nvPr/>
        </p:nvSpPr>
        <p:spPr>
          <a:xfrm>
            <a:off x="6024563" y="4722813"/>
            <a:ext cx="0" cy="230187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5" name="直接连接符 25624"/>
          <p:cNvSpPr/>
          <p:nvPr/>
        </p:nvSpPr>
        <p:spPr>
          <a:xfrm flipH="1" flipV="1">
            <a:off x="5108575" y="3810000"/>
            <a:ext cx="228600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6" name="直接连接符 25625"/>
          <p:cNvSpPr/>
          <p:nvPr/>
        </p:nvSpPr>
        <p:spPr>
          <a:xfrm flipH="1">
            <a:off x="6024563" y="4722813"/>
            <a:ext cx="227012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5627" name="文本框 25626"/>
          <p:cNvSpPr txBox="1"/>
          <p:nvPr/>
        </p:nvSpPr>
        <p:spPr>
          <a:xfrm>
            <a:off x="4978400" y="3194050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5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8" name="文本框 25627"/>
          <p:cNvSpPr txBox="1"/>
          <p:nvPr/>
        </p:nvSpPr>
        <p:spPr>
          <a:xfrm>
            <a:off x="6248400" y="4641850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5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29" name="文本框 25628"/>
          <p:cNvSpPr txBox="1"/>
          <p:nvPr/>
        </p:nvSpPr>
        <p:spPr>
          <a:xfrm>
            <a:off x="4781550" y="4108450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 b="1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endParaRPr lang="en-US" altLang="zh-CN" sz="25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0" name="文本框 25629"/>
          <p:cNvSpPr txBox="1"/>
          <p:nvPr/>
        </p:nvSpPr>
        <p:spPr>
          <a:xfrm>
            <a:off x="5467350" y="4946650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 b="1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endParaRPr lang="en-US" altLang="zh-CN" sz="25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1" name="椭圆 25630"/>
          <p:cNvSpPr/>
          <p:nvPr/>
        </p:nvSpPr>
        <p:spPr>
          <a:xfrm>
            <a:off x="3962400" y="3810000"/>
            <a:ext cx="2286000" cy="2286000"/>
          </a:xfrm>
          <a:prstGeom prst="ellipse">
            <a:avLst/>
          </a:prstGeom>
          <a:solidFill>
            <a:schemeClr val="bg1">
              <a:alpha val="50000"/>
            </a:schemeClr>
          </a:solidFill>
          <a:ln w="28575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5632" name="文本框 25631"/>
          <p:cNvSpPr txBox="1"/>
          <p:nvPr/>
        </p:nvSpPr>
        <p:spPr>
          <a:xfrm>
            <a:off x="827088" y="1628775"/>
            <a:ext cx="1225550" cy="569913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相离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3" name="文本框 25632"/>
          <p:cNvSpPr txBox="1"/>
          <p:nvPr/>
        </p:nvSpPr>
        <p:spPr>
          <a:xfrm>
            <a:off x="6875463" y="1628775"/>
            <a:ext cx="1225550" cy="569913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相切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34" name="文本框 25633"/>
          <p:cNvSpPr txBox="1"/>
          <p:nvPr/>
        </p:nvSpPr>
        <p:spPr>
          <a:xfrm>
            <a:off x="5653088" y="3141663"/>
            <a:ext cx="5032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-1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25637" name="文本框 25636"/>
          <p:cNvSpPr txBox="1"/>
          <p:nvPr/>
        </p:nvSpPr>
        <p:spPr>
          <a:xfrm>
            <a:off x="6227763" y="3644900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-1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25639" name="文本框 25638"/>
          <p:cNvSpPr txBox="1"/>
          <p:nvPr/>
        </p:nvSpPr>
        <p:spPr>
          <a:xfrm>
            <a:off x="395288" y="115888"/>
            <a:ext cx="1152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拓展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56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56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27" grpId="0"/>
      <p:bldP spid="25628" grpId="0"/>
      <p:bldP spid="25629" grpId="0"/>
      <p:bldP spid="25630" grpId="0"/>
      <p:bldP spid="25632" grpId="0"/>
      <p:bldP spid="25633" grpId="0"/>
      <p:bldP spid="25634" grpId="0"/>
      <p:bldP spid="256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8" name="文本框 60417"/>
          <p:cNvSpPr txBox="1"/>
          <p:nvPr/>
        </p:nvSpPr>
        <p:spPr>
          <a:xfrm>
            <a:off x="4257675" y="5113338"/>
            <a:ext cx="10668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en-US" altLang="zh-CN" sz="2500" b="1">
                <a:solidFill>
                  <a:srgbClr val="FF3300"/>
                </a:solidFill>
                <a:latin typeface="Times New Roman" panose="02020603050405020304" pitchFamily="18" charset="0"/>
              </a:rPr>
              <a:t>.</a:t>
            </a:r>
            <a:r>
              <a:rPr lang="en-US" altLang="zh-CN" sz="2500">
                <a:latin typeface="Times New Roman" panose="02020603050405020304" pitchFamily="18" charset="0"/>
              </a:rPr>
              <a:t>(-3,-4)</a:t>
            </a:r>
            <a:endParaRPr lang="en-US" altLang="zh-CN" sz="2500">
              <a:latin typeface="Times New Roman" panose="02020603050405020304" pitchFamily="18" charset="0"/>
            </a:endParaRPr>
          </a:p>
        </p:txBody>
      </p:sp>
      <p:sp>
        <p:nvSpPr>
          <p:cNvPr id="60419" name="文本框 60418"/>
          <p:cNvSpPr txBox="1"/>
          <p:nvPr/>
        </p:nvSpPr>
        <p:spPr>
          <a:xfrm>
            <a:off x="5124450" y="4013200"/>
            <a:ext cx="39370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en-US" altLang="zh-CN" sz="2500">
                <a:latin typeface="Times New Roman" panose="02020603050405020304" pitchFamily="18" charset="0"/>
              </a:rPr>
              <a:t>O</a:t>
            </a:r>
            <a:endParaRPr lang="en-US" altLang="zh-CN" sz="2500">
              <a:latin typeface="Times New Roman" panose="02020603050405020304" pitchFamily="18" charset="0"/>
            </a:endParaRPr>
          </a:p>
        </p:txBody>
      </p:sp>
      <p:grpSp>
        <p:nvGrpSpPr>
          <p:cNvPr id="60420" name="组合 60419"/>
          <p:cNvGrpSpPr/>
          <p:nvPr/>
        </p:nvGrpSpPr>
        <p:grpSpPr>
          <a:xfrm>
            <a:off x="2457450" y="3960813"/>
            <a:ext cx="3908425" cy="657225"/>
            <a:chOff x="2736" y="2562"/>
            <a:chExt cx="2462" cy="414"/>
          </a:xfrm>
        </p:grpSpPr>
        <p:sp>
          <p:nvSpPr>
            <p:cNvPr id="60421" name="直接连接符 60420"/>
            <p:cNvSpPr/>
            <p:nvPr/>
          </p:nvSpPr>
          <p:spPr>
            <a:xfrm>
              <a:off x="2736" y="2640"/>
              <a:ext cx="240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0422" name="直接连接符 60421"/>
            <p:cNvSpPr/>
            <p:nvPr/>
          </p:nvSpPr>
          <p:spPr>
            <a:xfrm>
              <a:off x="3552" y="2976"/>
              <a:ext cx="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3" name="直接连接符 60422"/>
            <p:cNvSpPr/>
            <p:nvPr/>
          </p:nvSpPr>
          <p:spPr>
            <a:xfrm>
              <a:off x="3648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4" name="直接连接符 60423"/>
            <p:cNvSpPr/>
            <p:nvPr/>
          </p:nvSpPr>
          <p:spPr>
            <a:xfrm>
              <a:off x="393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5" name="直接连接符 60424"/>
            <p:cNvSpPr/>
            <p:nvPr/>
          </p:nvSpPr>
          <p:spPr>
            <a:xfrm>
              <a:off x="417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6" name="直接连接符 60425"/>
            <p:cNvSpPr/>
            <p:nvPr/>
          </p:nvSpPr>
          <p:spPr>
            <a:xfrm>
              <a:off x="4416" y="2640"/>
              <a:ext cx="0" cy="4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27" name="文本框 60426"/>
            <p:cNvSpPr txBox="1"/>
            <p:nvPr/>
          </p:nvSpPr>
          <p:spPr>
            <a:xfrm>
              <a:off x="4982" y="2562"/>
              <a:ext cx="216" cy="321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800" b="1">
                  <a:latin typeface="Times New Roman" panose="02020603050405020304" pitchFamily="18" charset="0"/>
                </a:rPr>
                <a:t>x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0428" name="组合 60427"/>
          <p:cNvGrpSpPr/>
          <p:nvPr/>
        </p:nvGrpSpPr>
        <p:grpSpPr>
          <a:xfrm>
            <a:off x="5124450" y="1557338"/>
            <a:ext cx="384175" cy="4497387"/>
            <a:chOff x="3888" y="1752"/>
            <a:chExt cx="240" cy="2136"/>
          </a:xfrm>
        </p:grpSpPr>
        <p:sp>
          <p:nvSpPr>
            <p:cNvPr id="60429" name="直接连接符 60428"/>
            <p:cNvSpPr/>
            <p:nvPr/>
          </p:nvSpPr>
          <p:spPr>
            <a:xfrm flipV="1">
              <a:off x="4128" y="2016"/>
              <a:ext cx="0" cy="1872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60430" name="直接连接符 60429"/>
            <p:cNvSpPr/>
            <p:nvPr/>
          </p:nvSpPr>
          <p:spPr>
            <a:xfrm>
              <a:off x="4080" y="2880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31" name="直接连接符 60430"/>
            <p:cNvSpPr/>
            <p:nvPr/>
          </p:nvSpPr>
          <p:spPr>
            <a:xfrm>
              <a:off x="4080" y="307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32" name="直接连接符 60431"/>
            <p:cNvSpPr/>
            <p:nvPr/>
          </p:nvSpPr>
          <p:spPr>
            <a:xfrm>
              <a:off x="4080" y="3504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33" name="直接连接符 60432"/>
            <p:cNvSpPr/>
            <p:nvPr/>
          </p:nvSpPr>
          <p:spPr>
            <a:xfrm>
              <a:off x="4080" y="3312"/>
              <a:ext cx="4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34" name="文本框 60433"/>
            <p:cNvSpPr txBox="1"/>
            <p:nvPr/>
          </p:nvSpPr>
          <p:spPr>
            <a:xfrm>
              <a:off x="3888" y="1752"/>
              <a:ext cx="214" cy="242"/>
            </a:xfrm>
            <a:prstGeom prst="rect">
              <a:avLst/>
            </a:prstGeom>
            <a:noFill/>
            <a:ln w="57150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800" b="1">
                  <a:latin typeface="Times New Roman" panose="02020603050405020304" pitchFamily="18" charset="0"/>
                </a:rPr>
                <a:t>y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60435" name="直接连接符 60434"/>
          <p:cNvSpPr/>
          <p:nvPr/>
        </p:nvSpPr>
        <p:spPr>
          <a:xfrm flipV="1">
            <a:off x="4362450" y="4073525"/>
            <a:ext cx="0" cy="1373188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60436" name="直接连接符 60435"/>
          <p:cNvSpPr/>
          <p:nvPr/>
        </p:nvSpPr>
        <p:spPr>
          <a:xfrm flipV="1">
            <a:off x="4362450" y="5446713"/>
            <a:ext cx="1065213" cy="0"/>
          </a:xfrm>
          <a:prstGeom prst="line">
            <a:avLst/>
          </a:prstGeom>
          <a:ln w="76200" cap="rnd" cmpd="sng">
            <a:solidFill>
              <a:srgbClr val="0066FF"/>
            </a:solidFill>
            <a:prstDash val="sysDot"/>
            <a:headEnd type="none" w="med" len="med"/>
            <a:tailEnd type="none" w="med" len="med"/>
          </a:ln>
        </p:spPr>
      </p:sp>
      <p:sp>
        <p:nvSpPr>
          <p:cNvPr id="60437" name="直接连接符 60436"/>
          <p:cNvSpPr/>
          <p:nvPr/>
        </p:nvSpPr>
        <p:spPr>
          <a:xfrm>
            <a:off x="4591050" y="4073525"/>
            <a:ext cx="0" cy="230188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38" name="直接连接符 60437"/>
          <p:cNvSpPr/>
          <p:nvPr/>
        </p:nvSpPr>
        <p:spPr>
          <a:xfrm>
            <a:off x="5278438" y="5216525"/>
            <a:ext cx="0" cy="230188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39" name="直接连接符 60438"/>
          <p:cNvSpPr/>
          <p:nvPr/>
        </p:nvSpPr>
        <p:spPr>
          <a:xfrm flipH="1" flipV="1">
            <a:off x="4362450" y="4303713"/>
            <a:ext cx="228600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40" name="直接连接符 60439"/>
          <p:cNvSpPr/>
          <p:nvPr/>
        </p:nvSpPr>
        <p:spPr>
          <a:xfrm flipH="1">
            <a:off x="5278438" y="5216525"/>
            <a:ext cx="227012" cy="0"/>
          </a:xfrm>
          <a:prstGeom prst="line">
            <a:avLst/>
          </a:prstGeom>
          <a:ln w="762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41" name="文本框 60440"/>
          <p:cNvSpPr txBox="1"/>
          <p:nvPr/>
        </p:nvSpPr>
        <p:spPr>
          <a:xfrm>
            <a:off x="4041775" y="3960813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en-US" altLang="zh-CN" sz="25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42" name="文本框 60441"/>
          <p:cNvSpPr txBox="1"/>
          <p:nvPr/>
        </p:nvSpPr>
        <p:spPr>
          <a:xfrm>
            <a:off x="5502275" y="5135563"/>
            <a:ext cx="376238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en-US" altLang="zh-CN" sz="25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43" name="文本框 60442"/>
          <p:cNvSpPr txBox="1"/>
          <p:nvPr/>
        </p:nvSpPr>
        <p:spPr>
          <a:xfrm>
            <a:off x="4022725" y="4537075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 b="1">
                <a:solidFill>
                  <a:srgbClr val="FF3300"/>
                </a:solidFill>
                <a:latin typeface="Times New Roman" panose="02020603050405020304" pitchFamily="18" charset="0"/>
              </a:rPr>
              <a:t>4</a:t>
            </a:r>
            <a:endParaRPr lang="en-US" altLang="zh-CN" sz="25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44" name="文本框 60443"/>
          <p:cNvSpPr txBox="1"/>
          <p:nvPr/>
        </p:nvSpPr>
        <p:spPr>
          <a:xfrm>
            <a:off x="4762500" y="4897438"/>
            <a:ext cx="323850" cy="463550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en-US" altLang="zh-CN" sz="2500" b="1">
                <a:solidFill>
                  <a:srgbClr val="FF3300"/>
                </a:solidFill>
                <a:latin typeface="Times New Roman" panose="02020603050405020304" pitchFamily="18" charset="0"/>
              </a:rPr>
              <a:t>3</a:t>
            </a:r>
            <a:endParaRPr lang="en-US" altLang="zh-CN" sz="25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0445" name="文本框 60444"/>
          <p:cNvSpPr txBox="1"/>
          <p:nvPr/>
        </p:nvSpPr>
        <p:spPr>
          <a:xfrm>
            <a:off x="4906963" y="3635375"/>
            <a:ext cx="5032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-1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0446" name="文本框 60445"/>
          <p:cNvSpPr txBox="1"/>
          <p:nvPr/>
        </p:nvSpPr>
        <p:spPr>
          <a:xfrm>
            <a:off x="5481638" y="4138613"/>
            <a:ext cx="5032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-1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sp>
        <p:nvSpPr>
          <p:cNvPr id="60447" name="直接连接符 60446"/>
          <p:cNvSpPr/>
          <p:nvPr/>
        </p:nvSpPr>
        <p:spPr>
          <a:xfrm flipV="1">
            <a:off x="4356100" y="2016125"/>
            <a:ext cx="0" cy="2016125"/>
          </a:xfrm>
          <a:prstGeom prst="line">
            <a:avLst/>
          </a:prstGeom>
          <a:ln w="73025" cap="flat" cmpd="sng">
            <a:solidFill>
              <a:srgbClr val="0000FF"/>
            </a:solidFill>
            <a:prstDash val="sysDot"/>
            <a:headEnd type="none" w="med" len="med"/>
            <a:tailEnd type="none" w="med" len="med"/>
          </a:ln>
        </p:spPr>
      </p:sp>
      <p:pic>
        <p:nvPicPr>
          <p:cNvPr id="60448" name="图片 6044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14650" y="3978275"/>
            <a:ext cx="2879725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0449" name="矩形 60448"/>
          <p:cNvSpPr/>
          <p:nvPr/>
        </p:nvSpPr>
        <p:spPr>
          <a:xfrm>
            <a:off x="684213" y="620713"/>
            <a:ext cx="8208962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latin typeface="Arial" panose="020B0604020202020204" pitchFamily="34" charset="0"/>
              </a:rPr>
              <a:t>若</a:t>
            </a:r>
            <a:r>
              <a:rPr lang="en-US" altLang="zh-CN" sz="3600" b="1" dirty="0">
                <a:latin typeface="Arial" panose="020B0604020202020204" pitchFamily="34" charset="0"/>
              </a:rPr>
              <a:t>⊙A</a:t>
            </a:r>
            <a:r>
              <a:rPr lang="zh-CN" altLang="en-US" sz="3600" b="1" dirty="0">
                <a:latin typeface="Arial" panose="020B0604020202020204" pitchFamily="34" charset="0"/>
              </a:rPr>
              <a:t>要与</a:t>
            </a:r>
            <a:r>
              <a:rPr lang="en-US" altLang="zh-CN" sz="3600" b="1" dirty="0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轴相切，则</a:t>
            </a:r>
            <a:r>
              <a:rPr lang="en-US" altLang="zh-CN" sz="3600" b="1" dirty="0">
                <a:latin typeface="Arial" panose="020B0604020202020204" pitchFamily="34" charset="0"/>
              </a:rPr>
              <a:t>⊙A</a:t>
            </a:r>
            <a:r>
              <a:rPr lang="zh-CN" altLang="en-US" sz="3600" b="1" dirty="0">
                <a:latin typeface="Arial" panose="020B0604020202020204" pitchFamily="34" charset="0"/>
              </a:rPr>
              <a:t>该向上移动多少个单位？若</a:t>
            </a:r>
            <a:r>
              <a:rPr lang="en-US" altLang="zh-CN" sz="3600" b="1" dirty="0">
                <a:latin typeface="Arial" panose="020B0604020202020204" pitchFamily="34" charset="0"/>
              </a:rPr>
              <a:t>⊙A</a:t>
            </a:r>
            <a:r>
              <a:rPr lang="zh-CN" altLang="en-US" sz="3600" b="1" dirty="0">
                <a:latin typeface="Arial" panose="020B0604020202020204" pitchFamily="34" charset="0"/>
              </a:rPr>
              <a:t>要与</a:t>
            </a:r>
            <a:r>
              <a:rPr lang="en-US" altLang="zh-CN" sz="3600" b="1" dirty="0">
                <a:latin typeface="Arial" panose="020B0604020202020204" pitchFamily="34" charset="0"/>
              </a:rPr>
              <a:t>x</a:t>
            </a:r>
            <a:r>
              <a:rPr lang="zh-CN" altLang="en-US" sz="3600" b="1" dirty="0">
                <a:latin typeface="Arial" panose="020B0604020202020204" pitchFamily="34" charset="0"/>
              </a:rPr>
              <a:t>轴相交呢？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60450" name="文本框 60449"/>
          <p:cNvSpPr txBox="1"/>
          <p:nvPr/>
        </p:nvSpPr>
        <p:spPr>
          <a:xfrm>
            <a:off x="393700" y="123825"/>
            <a:ext cx="14414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思考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0451" name="动作按钮: 自定义 60450">
            <a:hlinkClick r:id="rId2" action="ppaction://hlinksldjump"/>
          </p:cNvPr>
          <p:cNvSpPr/>
          <p:nvPr/>
        </p:nvSpPr>
        <p:spPr>
          <a:xfrm>
            <a:off x="8172450" y="6237288"/>
            <a:ext cx="647700" cy="361950"/>
          </a:xfrm>
          <a:prstGeom prst="actionButtonBlank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.00463 L -5.55556E-7 -0.0240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0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0.03102 L -5.55556E-7 -0.363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0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框 5121"/>
          <p:cNvSpPr txBox="1"/>
          <p:nvPr/>
        </p:nvSpPr>
        <p:spPr>
          <a:xfrm>
            <a:off x="1116013" y="722313"/>
            <a:ext cx="7056437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</a:rPr>
              <a:t>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已知</a:t>
            </a:r>
            <a:r>
              <a:rPr lang="en-US" altLang="zh-CN" sz="3200" b="1" dirty="0">
                <a:latin typeface="Times New Roman" panose="02020603050405020304" pitchFamily="18" charset="0"/>
              </a:rPr>
              <a:t>⊙O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的半径</a:t>
            </a:r>
            <a:r>
              <a:rPr lang="en-US" altLang="zh-CN" sz="3200" b="1" dirty="0">
                <a:latin typeface="Times New Roman" panose="02020603050405020304" pitchFamily="18" charset="0"/>
              </a:rPr>
              <a:t>r=7cm,</a:t>
            </a:r>
            <a:r>
              <a:rPr lang="zh-CN" altLang="en-US" sz="3200" b="1" dirty="0">
                <a:latin typeface="Times New Roman" panose="02020603050405020304" pitchFamily="18" charset="0"/>
              </a:rPr>
              <a:t>直线</a:t>
            </a:r>
            <a:r>
              <a:rPr lang="en-US" altLang="zh-CN" sz="3200" b="1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1</a:t>
            </a:r>
            <a:r>
              <a:rPr lang="en-US" altLang="zh-CN" sz="3200" b="1">
                <a:latin typeface="Times New Roman" panose="02020603050405020304" pitchFamily="18" charset="0"/>
              </a:rPr>
              <a:t> // l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2</a:t>
            </a:r>
            <a:r>
              <a:rPr lang="en-US" altLang="zh-CN" sz="3200" b="1" dirty="0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且</a:t>
            </a:r>
            <a:r>
              <a:rPr lang="en-US" altLang="zh-CN" sz="3200" b="1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与</a:t>
            </a:r>
            <a:r>
              <a:rPr lang="en-US" altLang="zh-CN" sz="3200" b="1" dirty="0">
                <a:latin typeface="Times New Roman" panose="02020603050405020304" pitchFamily="18" charset="0"/>
              </a:rPr>
              <a:t>⊙O</a:t>
            </a:r>
            <a:r>
              <a:rPr lang="zh-CN" altLang="en-US" sz="3200" b="1" dirty="0">
                <a:latin typeface="Times New Roman" panose="02020603050405020304" pitchFamily="18" charset="0"/>
              </a:rPr>
              <a:t>相切</a:t>
            </a:r>
            <a:r>
              <a:rPr lang="en-US" altLang="zh-CN" sz="3200" b="1" dirty="0">
                <a:latin typeface="Times New Roman" panose="02020603050405020304" pitchFamily="18" charset="0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</a:rPr>
              <a:t>圆心</a:t>
            </a:r>
            <a:r>
              <a:rPr lang="en-US" altLang="zh-CN" sz="3200" b="1" dirty="0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到</a:t>
            </a:r>
            <a:r>
              <a:rPr lang="en-US" altLang="zh-CN" sz="3200" b="1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的距离为</a:t>
            </a:r>
            <a:r>
              <a:rPr lang="en-US" altLang="zh-CN" sz="3200" b="1" dirty="0">
                <a:latin typeface="Times New Roman" panose="02020603050405020304" pitchFamily="18" charset="0"/>
              </a:rPr>
              <a:t>9cm.</a:t>
            </a:r>
            <a:r>
              <a:rPr lang="zh-CN" altLang="en-US" sz="3200" b="1" dirty="0">
                <a:latin typeface="Times New Roman" panose="02020603050405020304" pitchFamily="18" charset="0"/>
              </a:rPr>
              <a:t>求</a:t>
            </a:r>
            <a:r>
              <a:rPr lang="en-US" altLang="zh-CN" sz="3200" b="1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与</a:t>
            </a:r>
            <a:r>
              <a:rPr lang="en-US" altLang="zh-CN" sz="3200" b="1">
                <a:latin typeface="Times New Roman" panose="02020603050405020304" pitchFamily="18" charset="0"/>
              </a:rPr>
              <a:t>l</a:t>
            </a:r>
            <a:r>
              <a:rPr lang="en-US" altLang="zh-CN" sz="3200" b="1" baseline="-2500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的距离</a:t>
            </a:r>
            <a:r>
              <a:rPr lang="en-US" altLang="zh-CN" sz="3200" b="1">
                <a:latin typeface="Times New Roman" panose="02020603050405020304" pitchFamily="18" charset="0"/>
              </a:rPr>
              <a:t>m.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5123" name="直接连接符 5122"/>
          <p:cNvSpPr/>
          <p:nvPr/>
        </p:nvSpPr>
        <p:spPr>
          <a:xfrm flipV="1">
            <a:off x="2700338" y="3214688"/>
            <a:ext cx="2663825" cy="1223962"/>
          </a:xfrm>
          <a:prstGeom prst="line">
            <a:avLst/>
          </a:prstGeom>
          <a:ln w="38100" cap="rnd" cmpd="sng">
            <a:solidFill>
              <a:srgbClr val="FF0000"/>
            </a:solidFill>
            <a:prstDash val="sysDot"/>
            <a:miter/>
            <a:headEnd type="none" w="med" len="med"/>
            <a:tailEnd type="none" w="med" len="med"/>
          </a:ln>
        </p:spPr>
      </p:sp>
      <p:grpSp>
        <p:nvGrpSpPr>
          <p:cNvPr id="5124" name="组合 5123"/>
          <p:cNvGrpSpPr/>
          <p:nvPr/>
        </p:nvGrpSpPr>
        <p:grpSpPr>
          <a:xfrm>
            <a:off x="3419475" y="2422525"/>
            <a:ext cx="2257425" cy="2447925"/>
            <a:chOff x="2154" y="2115"/>
            <a:chExt cx="1422" cy="1542"/>
          </a:xfrm>
        </p:grpSpPr>
        <p:grpSp>
          <p:nvGrpSpPr>
            <p:cNvPr id="5125" name="组合 5124"/>
            <p:cNvGrpSpPr/>
            <p:nvPr/>
          </p:nvGrpSpPr>
          <p:grpSpPr>
            <a:xfrm>
              <a:off x="2154" y="2115"/>
              <a:ext cx="1225" cy="1315"/>
              <a:chOff x="2154" y="2115"/>
              <a:chExt cx="1225" cy="1315"/>
            </a:xfrm>
          </p:grpSpPr>
          <p:grpSp>
            <p:nvGrpSpPr>
              <p:cNvPr id="5126" name="组合 5125"/>
              <p:cNvGrpSpPr/>
              <p:nvPr/>
            </p:nvGrpSpPr>
            <p:grpSpPr>
              <a:xfrm>
                <a:off x="2154" y="2478"/>
                <a:ext cx="1044" cy="908"/>
                <a:chOff x="2154" y="2024"/>
                <a:chExt cx="1044" cy="908"/>
              </a:xfrm>
            </p:grpSpPr>
            <p:sp>
              <p:nvSpPr>
                <p:cNvPr id="5127" name="椭圆 5126"/>
                <p:cNvSpPr/>
                <p:nvPr/>
              </p:nvSpPr>
              <p:spPr>
                <a:xfrm>
                  <a:off x="2154" y="2024"/>
                  <a:ext cx="907" cy="908"/>
                </a:xfrm>
                <a:prstGeom prst="ellipse">
                  <a:avLst/>
                </a:prstGeom>
                <a:noFill/>
                <a:ln w="38100" cap="flat" cmpd="sng">
                  <a:solidFill>
                    <a:srgbClr val="FF0000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/>
                <a:p>
                  <a:endParaRPr lang="zh-CN" altLang="en-US"/>
                </a:p>
              </p:txBody>
            </p:sp>
            <p:grpSp>
              <p:nvGrpSpPr>
                <p:cNvPr id="5128" name="组合 5127"/>
                <p:cNvGrpSpPr/>
                <p:nvPr/>
              </p:nvGrpSpPr>
              <p:grpSpPr>
                <a:xfrm>
                  <a:off x="2517" y="2260"/>
                  <a:ext cx="681" cy="444"/>
                  <a:chOff x="2517" y="2260"/>
                  <a:chExt cx="681" cy="444"/>
                </a:xfrm>
              </p:grpSpPr>
              <p:sp>
                <p:nvSpPr>
                  <p:cNvPr id="5129" name="文本框 5128"/>
                  <p:cNvSpPr txBox="1"/>
                  <p:nvPr/>
                </p:nvSpPr>
                <p:spPr>
                  <a:xfrm>
                    <a:off x="2517" y="2396"/>
                    <a:ext cx="272" cy="30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600" b="1">
                        <a:solidFill>
                          <a:srgbClr val="FF0000"/>
                        </a:solidFill>
                        <a:latin typeface="Times New Roman" panose="02020603050405020304" pitchFamily="18" charset="0"/>
                      </a:rPr>
                      <a:t>o</a:t>
                    </a:r>
                    <a:endParaRPr lang="en-US" altLang="zh-CN" sz="2600" b="1">
                      <a:solidFill>
                        <a:srgbClr val="FF0000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5130" name="文本框 5129"/>
                  <p:cNvSpPr txBox="1"/>
                  <p:nvPr/>
                </p:nvSpPr>
                <p:spPr>
                  <a:xfrm>
                    <a:off x="2517" y="2260"/>
                    <a:ext cx="681" cy="308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p>
                    <a:pPr>
                      <a:spcBef>
                        <a:spcPct val="50000"/>
                      </a:spcBef>
                    </a:pPr>
                    <a:r>
                      <a:rPr lang="zh-CN" altLang="en-US" sz="2600" b="1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</a:rPr>
                      <a:t>。</a:t>
                    </a:r>
                    <a:endParaRPr lang="zh-CN" altLang="en-US" sz="2600" b="1">
                      <a:solidFill>
                        <a:srgbClr val="FF0000"/>
                      </a:solidFill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  <p:sp>
            <p:nvSpPr>
              <p:cNvPr id="5131" name="直接连接符 5130"/>
              <p:cNvSpPr/>
              <p:nvPr/>
            </p:nvSpPr>
            <p:spPr>
              <a:xfrm>
                <a:off x="2744" y="2115"/>
                <a:ext cx="635" cy="1315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</p:grpSp>
        <p:sp>
          <p:nvSpPr>
            <p:cNvPr id="5132" name="矩形 5131"/>
            <p:cNvSpPr/>
            <p:nvPr/>
          </p:nvSpPr>
          <p:spPr>
            <a:xfrm>
              <a:off x="3334" y="3349"/>
              <a:ext cx="24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600" b="1">
                  <a:latin typeface="Times New Roman" panose="02020603050405020304" pitchFamily="18" charset="0"/>
                </a:rPr>
                <a:t>l</a:t>
              </a:r>
              <a:r>
                <a:rPr lang="en-US" altLang="zh-CN" sz="2600" b="1" baseline="-25000">
                  <a:latin typeface="Times New Roman" panose="02020603050405020304" pitchFamily="18" charset="0"/>
                </a:rPr>
                <a:t>1</a:t>
              </a:r>
              <a:endParaRPr lang="en-US" altLang="zh-CN" sz="26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133" name="组合 5132"/>
          <p:cNvGrpSpPr/>
          <p:nvPr/>
        </p:nvGrpSpPr>
        <p:grpSpPr>
          <a:xfrm>
            <a:off x="2627313" y="3214688"/>
            <a:ext cx="1320800" cy="2374900"/>
            <a:chOff x="1655" y="2614"/>
            <a:chExt cx="832" cy="1496"/>
          </a:xfrm>
        </p:grpSpPr>
        <p:sp>
          <p:nvSpPr>
            <p:cNvPr id="5134" name="直接连接符 5133"/>
            <p:cNvSpPr/>
            <p:nvPr/>
          </p:nvSpPr>
          <p:spPr>
            <a:xfrm>
              <a:off x="1655" y="2614"/>
              <a:ext cx="635" cy="1315"/>
            </a:xfrm>
            <a:prstGeom prst="line">
              <a:avLst/>
            </a:prstGeom>
            <a:ln w="38100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5135" name="矩形 5134"/>
            <p:cNvSpPr/>
            <p:nvPr/>
          </p:nvSpPr>
          <p:spPr>
            <a:xfrm>
              <a:off x="2245" y="3802"/>
              <a:ext cx="24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2600" b="1">
                  <a:latin typeface="Times New Roman" panose="02020603050405020304" pitchFamily="18" charset="0"/>
                </a:rPr>
                <a:t>l</a:t>
              </a:r>
              <a:r>
                <a:rPr lang="en-US" altLang="zh-CN" sz="2600" b="1" baseline="-25000">
                  <a:latin typeface="Times New Roman" panose="02020603050405020304" pitchFamily="18" charset="0"/>
                </a:rPr>
                <a:t>2</a:t>
              </a:r>
              <a:endParaRPr lang="en-US" altLang="zh-CN" sz="26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136" name="组合 5135"/>
          <p:cNvGrpSpPr/>
          <p:nvPr/>
        </p:nvGrpSpPr>
        <p:grpSpPr>
          <a:xfrm>
            <a:off x="3132138" y="2998788"/>
            <a:ext cx="2879725" cy="1641475"/>
            <a:chOff x="1973" y="2024"/>
            <a:chExt cx="1814" cy="1034"/>
          </a:xfrm>
        </p:grpSpPr>
        <p:sp>
          <p:nvSpPr>
            <p:cNvPr id="5137" name="文本框 5136"/>
            <p:cNvSpPr txBox="1"/>
            <p:nvPr/>
          </p:nvSpPr>
          <p:spPr>
            <a:xfrm>
              <a:off x="3379" y="2024"/>
              <a:ext cx="40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138" name="文本框 5137"/>
            <p:cNvSpPr txBox="1"/>
            <p:nvPr/>
          </p:nvSpPr>
          <p:spPr>
            <a:xfrm>
              <a:off x="3061" y="2251"/>
              <a:ext cx="273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5139" name="文本框 5138"/>
            <p:cNvSpPr txBox="1"/>
            <p:nvPr/>
          </p:nvSpPr>
          <p:spPr>
            <a:xfrm>
              <a:off x="1973" y="2750"/>
              <a:ext cx="363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141" name="组合 5140"/>
          <p:cNvGrpSpPr/>
          <p:nvPr/>
        </p:nvGrpSpPr>
        <p:grpSpPr>
          <a:xfrm>
            <a:off x="4787900" y="2278063"/>
            <a:ext cx="1441450" cy="2433637"/>
            <a:chOff x="3016" y="2024"/>
            <a:chExt cx="908" cy="1533"/>
          </a:xfrm>
        </p:grpSpPr>
        <p:sp>
          <p:nvSpPr>
            <p:cNvPr id="5142" name="直接连接符 5141"/>
            <p:cNvSpPr/>
            <p:nvPr/>
          </p:nvSpPr>
          <p:spPr>
            <a:xfrm>
              <a:off x="3016" y="2024"/>
              <a:ext cx="590" cy="1270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5143" name="文本框 5142"/>
            <p:cNvSpPr txBox="1"/>
            <p:nvPr/>
          </p:nvSpPr>
          <p:spPr>
            <a:xfrm>
              <a:off x="3606" y="3249"/>
              <a:ext cx="318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>
                  <a:latin typeface="Times New Roman" panose="02020603050405020304" pitchFamily="18" charset="0"/>
                </a:rPr>
                <a:t>l</a:t>
              </a:r>
              <a:r>
                <a:rPr lang="en-US" altLang="zh-CN" sz="2600" b="1" baseline="-25000">
                  <a:latin typeface="Times New Roman" panose="02020603050405020304" pitchFamily="18" charset="0"/>
                </a:rPr>
                <a:t>2</a:t>
              </a:r>
              <a:endParaRPr lang="en-US" altLang="zh-CN" sz="26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5144" name="矩形 514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49" name="文本框 5148"/>
          <p:cNvSpPr txBox="1"/>
          <p:nvPr/>
        </p:nvSpPr>
        <p:spPr>
          <a:xfrm>
            <a:off x="468313" y="260350"/>
            <a:ext cx="14398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FF0000"/>
                </a:solidFill>
                <a:latin typeface="Arial" panose="020B0604020202020204" pitchFamily="34" charset="0"/>
              </a:rPr>
              <a:t>观察</a:t>
            </a:r>
            <a:endParaRPr lang="zh-CN" altLang="en-US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150" name="动作按钮: 自定义 5149">
            <a:hlinkClick r:id="rId1" action="ppaction://hlinksldjump"/>
          </p:cNvPr>
          <p:cNvSpPr/>
          <p:nvPr/>
        </p:nvSpPr>
        <p:spPr>
          <a:xfrm>
            <a:off x="8243888" y="6092825"/>
            <a:ext cx="576262" cy="360363"/>
          </a:xfrm>
          <a:prstGeom prst="actionButtonBlank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6867" name="文本框 36866"/>
          <p:cNvSpPr txBox="1"/>
          <p:nvPr/>
        </p:nvSpPr>
        <p:spPr>
          <a:xfrm>
            <a:off x="684213" y="349250"/>
            <a:ext cx="1446212" cy="63182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讨论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6869" name="组合 36868"/>
          <p:cNvGrpSpPr/>
          <p:nvPr/>
        </p:nvGrpSpPr>
        <p:grpSpPr>
          <a:xfrm>
            <a:off x="7650163" y="4652963"/>
            <a:ext cx="1112837" cy="685800"/>
            <a:chOff x="1474" y="3067"/>
            <a:chExt cx="701" cy="432"/>
          </a:xfrm>
        </p:grpSpPr>
        <p:sp>
          <p:nvSpPr>
            <p:cNvPr id="36870" name="文本框 36869"/>
            <p:cNvSpPr txBox="1"/>
            <p:nvPr/>
          </p:nvSpPr>
          <p:spPr>
            <a:xfrm>
              <a:off x="1927" y="3067"/>
              <a:ext cx="248" cy="29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500" b="1">
                  <a:solidFill>
                    <a:srgbClr val="FF3399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500" b="1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36871" name="组合 36870"/>
            <p:cNvGrpSpPr/>
            <p:nvPr/>
          </p:nvGrpSpPr>
          <p:grpSpPr>
            <a:xfrm>
              <a:off x="1474" y="3203"/>
              <a:ext cx="498" cy="296"/>
              <a:chOff x="1474" y="3203"/>
              <a:chExt cx="498" cy="296"/>
            </a:xfrm>
          </p:grpSpPr>
          <p:sp>
            <p:nvSpPr>
              <p:cNvPr id="36872" name="直接连接符 36871"/>
              <p:cNvSpPr/>
              <p:nvPr/>
            </p:nvSpPr>
            <p:spPr>
              <a:xfrm flipV="1">
                <a:off x="1474" y="3203"/>
                <a:ext cx="453" cy="296"/>
              </a:xfrm>
              <a:prstGeom prst="line">
                <a:avLst/>
              </a:prstGeom>
              <a:ln w="57150" cap="rnd" cmpd="sng">
                <a:solidFill>
                  <a:srgbClr val="0000FF"/>
                </a:solidFill>
                <a:prstDash val="sysDot"/>
                <a:headEnd type="none" w="med" len="med"/>
                <a:tailEnd type="none" w="med" len="med"/>
              </a:ln>
            </p:spPr>
          </p:sp>
          <p:grpSp>
            <p:nvGrpSpPr>
              <p:cNvPr id="36873" name="组合 36872"/>
              <p:cNvGrpSpPr/>
              <p:nvPr/>
            </p:nvGrpSpPr>
            <p:grpSpPr>
              <a:xfrm>
                <a:off x="1791" y="3294"/>
                <a:ext cx="181" cy="136"/>
                <a:chOff x="5052" y="4247"/>
                <a:chExt cx="192" cy="169"/>
              </a:xfrm>
            </p:grpSpPr>
            <p:sp>
              <p:nvSpPr>
                <p:cNvPr id="36874" name="直接连接符 36873"/>
                <p:cNvSpPr/>
                <p:nvPr/>
              </p:nvSpPr>
              <p:spPr>
                <a:xfrm>
                  <a:off x="5052" y="4247"/>
                  <a:ext cx="96" cy="144"/>
                </a:xfrm>
                <a:prstGeom prst="line">
                  <a:avLst/>
                </a:prstGeom>
                <a:ln w="57150" cap="flat" cmpd="sng">
                  <a:solidFill>
                    <a:srgbClr val="3366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36875" name="直接连接符 36874"/>
                <p:cNvSpPr/>
                <p:nvPr/>
              </p:nvSpPr>
              <p:spPr>
                <a:xfrm flipV="1">
                  <a:off x="5148" y="4320"/>
                  <a:ext cx="96" cy="96"/>
                </a:xfrm>
                <a:prstGeom prst="line">
                  <a:avLst/>
                </a:prstGeom>
                <a:ln w="57150" cap="flat" cmpd="sng">
                  <a:solidFill>
                    <a:srgbClr val="0066FF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</p:grpSp>
      </p:grpSp>
      <p:sp>
        <p:nvSpPr>
          <p:cNvPr id="36876" name="文本框 36875"/>
          <p:cNvSpPr txBox="1"/>
          <p:nvPr/>
        </p:nvSpPr>
        <p:spPr>
          <a:xfrm>
            <a:off x="381000" y="1143000"/>
            <a:ext cx="7848600" cy="3733800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　在</a:t>
            </a:r>
            <a:r>
              <a:rPr lang="en-US" altLang="zh-CN" sz="2400" b="1" err="1">
                <a:solidFill>
                  <a:srgbClr val="000000"/>
                </a:solidFill>
                <a:latin typeface="Times New Roman" panose="02020603050405020304" pitchFamily="18" charset="0"/>
              </a:rPr>
              <a:t>Rt△ABC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∠C=90°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AC=5cm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BC=12cm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以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为圆心，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为半径作圆。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①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　　　　　  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时，  直线ＡＢ与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⊙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Ｃ相离。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②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　　　　　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时，直线ＡＢ与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⊙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Ｃ相切。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③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　　　　　  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时，直线ＡＢ与</a:t>
            </a:r>
            <a:r>
              <a:rPr lang="en-US" altLang="zh-CN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⊙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Ｃ相交。</a:t>
            </a:r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830580"/>
            <a:endParaRPr lang="zh-CN" altLang="en-US" sz="24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6877" name="组合 36876"/>
          <p:cNvGrpSpPr/>
          <p:nvPr/>
        </p:nvGrpSpPr>
        <p:grpSpPr>
          <a:xfrm>
            <a:off x="7188200" y="3213100"/>
            <a:ext cx="1727200" cy="2462213"/>
            <a:chOff x="2064" y="2160"/>
            <a:chExt cx="1088" cy="1551"/>
          </a:xfrm>
        </p:grpSpPr>
        <p:sp>
          <p:nvSpPr>
            <p:cNvPr id="36878" name="文本框 36877"/>
            <p:cNvSpPr txBox="1"/>
            <p:nvPr/>
          </p:nvSpPr>
          <p:spPr>
            <a:xfrm>
              <a:off x="2064" y="2823"/>
              <a:ext cx="336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900" b="1">
                  <a:solidFill>
                    <a:srgbClr val="000000"/>
                  </a:solidFill>
                  <a:latin typeface="Times New Roman" panose="02020603050405020304" pitchFamily="18" charset="0"/>
                </a:rPr>
                <a:t>12</a:t>
              </a:r>
              <a:endParaRPr lang="en-US" altLang="zh-CN" sz="2900" b="1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879" name="文本框 36878"/>
            <p:cNvSpPr txBox="1"/>
            <p:nvPr/>
          </p:nvSpPr>
          <p:spPr>
            <a:xfrm>
              <a:off x="2154" y="2160"/>
              <a:ext cx="259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900" b="1">
                  <a:solidFill>
                    <a:srgbClr val="FF3399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900" b="1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880" name="文本框 36879"/>
            <p:cNvSpPr txBox="1"/>
            <p:nvPr/>
          </p:nvSpPr>
          <p:spPr>
            <a:xfrm>
              <a:off x="2154" y="3381"/>
              <a:ext cx="272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83037" tIns="41518" rIns="83037" bIns="41518" anchor="t">
              <a:spAutoFit/>
            </a:bodyPr>
            <a:p>
              <a:pPr defTabSz="830580"/>
              <a:r>
                <a:rPr lang="en-US" altLang="zh-CN" sz="2900" b="1">
                  <a:solidFill>
                    <a:srgbClr val="FF3399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900" b="1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6881" name="文本框 36880"/>
            <p:cNvSpPr txBox="1"/>
            <p:nvPr/>
          </p:nvSpPr>
          <p:spPr>
            <a:xfrm>
              <a:off x="2962" y="3381"/>
              <a:ext cx="190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83037" tIns="41518" rIns="83037" bIns="41518">
              <a:spAutoFit/>
            </a:bodyPr>
            <a:p>
              <a:pPr defTabSz="830580"/>
              <a:r>
                <a:rPr lang="en-US" altLang="zh-CN" sz="2900" b="1">
                  <a:solidFill>
                    <a:srgbClr val="FF3399"/>
                  </a:solidFill>
                  <a:latin typeface="Times New Roman" panose="02020603050405020304" pitchFamily="18" charset="0"/>
                </a:rPr>
                <a:t>A</a:t>
              </a:r>
              <a:endParaRPr lang="en-US" altLang="zh-CN" sz="2900" b="1">
                <a:solidFill>
                  <a:srgbClr val="FF3399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36882" name="组合 36881"/>
            <p:cNvGrpSpPr/>
            <p:nvPr/>
          </p:nvGrpSpPr>
          <p:grpSpPr>
            <a:xfrm>
              <a:off x="2393" y="3346"/>
              <a:ext cx="121" cy="185"/>
              <a:chOff x="2346" y="2952"/>
              <a:chExt cx="192" cy="240"/>
            </a:xfrm>
          </p:grpSpPr>
          <p:sp>
            <p:nvSpPr>
              <p:cNvPr id="36883" name="直接连接符 36882"/>
              <p:cNvSpPr/>
              <p:nvPr/>
            </p:nvSpPr>
            <p:spPr>
              <a:xfrm>
                <a:off x="2346" y="2952"/>
                <a:ext cx="192" cy="0"/>
              </a:xfrm>
              <a:prstGeom prst="line">
                <a:avLst/>
              </a:prstGeom>
              <a:ln w="38100" cap="flat" cmpd="sng">
                <a:solidFill>
                  <a:srgbClr val="3366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6884" name="直接连接符 36883"/>
              <p:cNvSpPr/>
              <p:nvPr/>
            </p:nvSpPr>
            <p:spPr>
              <a:xfrm>
                <a:off x="2538" y="2952"/>
                <a:ext cx="0" cy="240"/>
              </a:xfrm>
              <a:prstGeom prst="line">
                <a:avLst/>
              </a:prstGeom>
              <a:ln w="38100" cap="flat" cmpd="sng">
                <a:solidFill>
                  <a:srgbClr val="0066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6885" name="直角三角形 36884"/>
            <p:cNvSpPr/>
            <p:nvPr/>
          </p:nvSpPr>
          <p:spPr>
            <a:xfrm>
              <a:off x="2393" y="2332"/>
              <a:ext cx="573" cy="1181"/>
            </a:xfrm>
            <a:prstGeom prst="rtTriangle">
              <a:avLst/>
            </a:prstGeom>
            <a:noFill/>
            <a:ln w="5715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36886" name="文本框 36885"/>
          <p:cNvSpPr txBox="1"/>
          <p:nvPr/>
        </p:nvSpPr>
        <p:spPr>
          <a:xfrm>
            <a:off x="8077200" y="3886200"/>
            <a:ext cx="469900" cy="447675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13</a:t>
            </a:r>
            <a:endParaRPr lang="en-US" altLang="zh-CN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87" name="椭圆 36886"/>
          <p:cNvSpPr/>
          <p:nvPr/>
        </p:nvSpPr>
        <p:spPr>
          <a:xfrm>
            <a:off x="7010400" y="4725988"/>
            <a:ext cx="1223963" cy="1225550"/>
          </a:xfrm>
          <a:prstGeom prst="ellipse">
            <a:avLst/>
          </a:prstGeom>
          <a:noFill/>
          <a:ln w="571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6888" name="椭圆 36887"/>
          <p:cNvSpPr/>
          <p:nvPr/>
        </p:nvSpPr>
        <p:spPr>
          <a:xfrm>
            <a:off x="6731000" y="4437063"/>
            <a:ext cx="1727200" cy="1728787"/>
          </a:xfrm>
          <a:prstGeom prst="ellipse">
            <a:avLst/>
          </a:prstGeom>
          <a:solidFill>
            <a:schemeClr val="bg1">
              <a:alpha val="50000"/>
            </a:schemeClr>
          </a:solidFill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6889" name="椭圆 36888"/>
          <p:cNvSpPr/>
          <p:nvPr/>
        </p:nvSpPr>
        <p:spPr>
          <a:xfrm>
            <a:off x="6386513" y="4076700"/>
            <a:ext cx="2376487" cy="2447925"/>
          </a:xfrm>
          <a:prstGeom prst="ellipse">
            <a:avLst/>
          </a:prstGeom>
          <a:noFill/>
          <a:ln w="57150" cap="flat" cmpd="sng">
            <a:solidFill>
              <a:srgbClr val="0099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6890" name="矩形 36889"/>
          <p:cNvSpPr/>
          <p:nvPr/>
        </p:nvSpPr>
        <p:spPr>
          <a:xfrm>
            <a:off x="0" y="28908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6891" name="矩形 36890"/>
          <p:cNvSpPr/>
          <p:nvPr/>
        </p:nvSpPr>
        <p:spPr>
          <a:xfrm>
            <a:off x="0" y="28908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36892" name="组合 36891"/>
          <p:cNvGrpSpPr/>
          <p:nvPr/>
        </p:nvGrpSpPr>
        <p:grpSpPr>
          <a:xfrm>
            <a:off x="2057400" y="1981200"/>
            <a:ext cx="1727200" cy="609600"/>
            <a:chOff x="3424" y="3339"/>
            <a:chExt cx="1089" cy="408"/>
          </a:xfrm>
        </p:grpSpPr>
        <p:sp>
          <p:nvSpPr>
            <p:cNvPr id="36893" name="文本框 36892"/>
            <p:cNvSpPr txBox="1"/>
            <p:nvPr/>
          </p:nvSpPr>
          <p:spPr>
            <a:xfrm>
              <a:off x="3424" y="3387"/>
              <a:ext cx="1089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0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﹤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﹤</a:t>
              </a:r>
              <a:endPara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6894" name="对象 36893"/>
            <p:cNvGraphicFramePr/>
            <p:nvPr/>
          </p:nvGraphicFramePr>
          <p:xfrm>
            <a:off x="4041" y="3339"/>
            <a:ext cx="291" cy="4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1" imgW="228600" imgH="393700" progId="Equation.3">
                    <p:embed/>
                  </p:oleObj>
                </mc:Choice>
                <mc:Fallback>
                  <p:oleObj name="" r:id="rId1" imgW="228600" imgH="3937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041" y="3339"/>
                          <a:ext cx="291" cy="40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6895" name="矩形 3689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36896" name="组合 36895"/>
          <p:cNvGrpSpPr/>
          <p:nvPr/>
        </p:nvGrpSpPr>
        <p:grpSpPr>
          <a:xfrm>
            <a:off x="2133600" y="2590800"/>
            <a:ext cx="1225550" cy="720725"/>
            <a:chOff x="3560" y="2931"/>
            <a:chExt cx="772" cy="454"/>
          </a:xfrm>
        </p:grpSpPr>
        <p:sp>
          <p:nvSpPr>
            <p:cNvPr id="36897" name="文本框 36896"/>
            <p:cNvSpPr txBox="1"/>
            <p:nvPr/>
          </p:nvSpPr>
          <p:spPr>
            <a:xfrm>
              <a:off x="3560" y="2976"/>
              <a:ext cx="77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r=</a:t>
              </a:r>
              <a:endPara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6898" name="对象 36897"/>
            <p:cNvGraphicFramePr/>
            <p:nvPr/>
          </p:nvGraphicFramePr>
          <p:xfrm>
            <a:off x="3833" y="2931"/>
            <a:ext cx="265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3" imgW="228600" imgH="393700" progId="Equation.3">
                    <p:embed/>
                  </p:oleObj>
                </mc:Choice>
                <mc:Fallback>
                  <p:oleObj name="" r:id="rId3" imgW="228600" imgH="393700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833" y="2931"/>
                          <a:ext cx="265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6899" name="组合 36898"/>
          <p:cNvGrpSpPr/>
          <p:nvPr/>
        </p:nvGrpSpPr>
        <p:grpSpPr>
          <a:xfrm>
            <a:off x="2133600" y="3429000"/>
            <a:ext cx="1225550" cy="720725"/>
            <a:chOff x="4195" y="2114"/>
            <a:chExt cx="772" cy="454"/>
          </a:xfrm>
        </p:grpSpPr>
        <p:sp>
          <p:nvSpPr>
            <p:cNvPr id="36900" name="文本框 36899"/>
            <p:cNvSpPr txBox="1"/>
            <p:nvPr/>
          </p:nvSpPr>
          <p:spPr>
            <a:xfrm>
              <a:off x="4195" y="2159"/>
              <a:ext cx="772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r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﹥</a:t>
              </a:r>
              <a:endParaRPr lang="zh-CN" altLang="en-US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6901" name="对象 36900"/>
            <p:cNvGraphicFramePr/>
            <p:nvPr/>
          </p:nvGraphicFramePr>
          <p:xfrm>
            <a:off x="4520" y="2114"/>
            <a:ext cx="265" cy="4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4" imgW="228600" imgH="393700" progId="Equation.3">
                    <p:embed/>
                  </p:oleObj>
                </mc:Choice>
                <mc:Fallback>
                  <p:oleObj name="" r:id="rId4" imgW="228600" imgH="393700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4520" y="2114"/>
                          <a:ext cx="265" cy="45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6902" name="文本框 36901"/>
          <p:cNvSpPr txBox="1"/>
          <p:nvPr/>
        </p:nvSpPr>
        <p:spPr>
          <a:xfrm>
            <a:off x="381000" y="4660900"/>
            <a:ext cx="5867400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④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当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r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满足</a:t>
            </a:r>
            <a:r>
              <a:rPr lang="zh-CN" altLang="en-US" sz="28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时</a:t>
            </a:r>
            <a:r>
              <a:rPr lang="en-US" altLang="zh-CN" sz="2800" b="1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endParaRPr lang="en-US" altLang="zh-CN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线段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ＡＢ与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⊙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Ｃ只有一个公共点。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6903" name="组合 36902"/>
          <p:cNvGrpSpPr/>
          <p:nvPr/>
        </p:nvGrpSpPr>
        <p:grpSpPr>
          <a:xfrm>
            <a:off x="2438400" y="4419600"/>
            <a:ext cx="3024188" cy="720725"/>
            <a:chOff x="2245" y="1661"/>
            <a:chExt cx="1905" cy="454"/>
          </a:xfrm>
        </p:grpSpPr>
        <p:sp>
          <p:nvSpPr>
            <p:cNvPr id="36904" name="文本框 36903"/>
            <p:cNvSpPr txBox="1"/>
            <p:nvPr/>
          </p:nvSpPr>
          <p:spPr>
            <a:xfrm>
              <a:off x="2744" y="1706"/>
              <a:ext cx="1406" cy="30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或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5</a:t>
              </a:r>
              <a:r>
                <a:rPr lang="zh-CN" altLang="en-US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﹤</a:t>
              </a:r>
              <a:r>
                <a: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r≤12</a:t>
              </a:r>
              <a:endParaRPr lang="en-US" altLang="zh-CN" sz="2600" b="1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36905" name="组合 36904"/>
            <p:cNvGrpSpPr/>
            <p:nvPr/>
          </p:nvGrpSpPr>
          <p:grpSpPr>
            <a:xfrm>
              <a:off x="2245" y="1661"/>
              <a:ext cx="772" cy="454"/>
              <a:chOff x="3560" y="2931"/>
              <a:chExt cx="772" cy="454"/>
            </a:xfrm>
          </p:grpSpPr>
          <p:sp>
            <p:nvSpPr>
              <p:cNvPr id="36906" name="文本框 36905"/>
              <p:cNvSpPr txBox="1"/>
              <p:nvPr/>
            </p:nvSpPr>
            <p:spPr>
              <a:xfrm>
                <a:off x="3560" y="2976"/>
                <a:ext cx="772" cy="3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600" b="1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r=</a:t>
                </a:r>
                <a:endParaRPr lang="en-US" altLang="zh-CN" sz="2600" b="1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graphicFrame>
            <p:nvGraphicFramePr>
              <p:cNvPr id="36907" name="对象 36906"/>
              <p:cNvGraphicFramePr/>
              <p:nvPr/>
            </p:nvGraphicFramePr>
            <p:xfrm>
              <a:off x="3833" y="2931"/>
              <a:ext cx="265" cy="45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4" name="" r:id="rId5" imgW="228600" imgH="393700" progId="Equation.3">
                      <p:embed/>
                    </p:oleObj>
                  </mc:Choice>
                  <mc:Fallback>
                    <p:oleObj name="" r:id="rId5" imgW="228600" imgH="393700" progId="Equation.3">
                      <p:embed/>
                      <p:pic>
                        <p:nvPicPr>
                          <p:cNvPr id="0" name="图片 3083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3833" y="2931"/>
                            <a:ext cx="265" cy="454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36908" name="文本框 36907"/>
          <p:cNvSpPr txBox="1"/>
          <p:nvPr/>
        </p:nvSpPr>
        <p:spPr>
          <a:xfrm>
            <a:off x="8001000" y="5267325"/>
            <a:ext cx="349250" cy="523875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en-US" altLang="zh-CN" sz="2900" b="1">
                <a:solidFill>
                  <a:srgbClr val="000000"/>
                </a:solidFill>
                <a:latin typeface="Times New Roman" panose="02020603050405020304" pitchFamily="18" charset="0"/>
              </a:rPr>
              <a:t>5</a:t>
            </a:r>
            <a:endParaRPr lang="en-US" altLang="zh-CN" sz="29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6909" name="组合 36908"/>
          <p:cNvGrpSpPr/>
          <p:nvPr/>
        </p:nvGrpSpPr>
        <p:grpSpPr>
          <a:xfrm>
            <a:off x="6781800" y="2438400"/>
            <a:ext cx="2362200" cy="1143000"/>
            <a:chOff x="4272" y="1536"/>
            <a:chExt cx="1488" cy="720"/>
          </a:xfrm>
        </p:grpSpPr>
        <p:sp>
          <p:nvSpPr>
            <p:cNvPr id="36910" name="云形标注 36909"/>
            <p:cNvSpPr/>
            <p:nvPr/>
          </p:nvSpPr>
          <p:spPr>
            <a:xfrm>
              <a:off x="4272" y="1536"/>
              <a:ext cx="1488" cy="720"/>
            </a:xfrm>
            <a:prstGeom prst="cloudCallout">
              <a:avLst>
                <a:gd name="adj1" fmla="val 13708"/>
                <a:gd name="adj2" fmla="val 167361"/>
              </a:avLst>
            </a:prstGeom>
            <a:gradFill rotWithShape="0">
              <a:gsLst>
                <a:gs pos="0">
                  <a:srgbClr val="FFFFCC"/>
                </a:gs>
                <a:gs pos="100000">
                  <a:srgbClr val="FF66FF"/>
                </a:gs>
              </a:gsLst>
              <a:lin ang="5400000" scaled="1"/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pPr algn="ctr"/>
              <a:r>
                <a:rPr lang="en-US" altLang="zh-CN">
                  <a:latin typeface="Times New Roman" panose="02020603050405020304" pitchFamily="18" charset="0"/>
                </a:rPr>
                <a:t>CD=        cm</a:t>
              </a:r>
              <a:endParaRPr lang="en-US" altLang="zh-CN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6911" name="对象 36910"/>
            <p:cNvGraphicFramePr/>
            <p:nvPr/>
          </p:nvGraphicFramePr>
          <p:xfrm>
            <a:off x="4872" y="1544"/>
            <a:ext cx="251" cy="4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6" imgW="228600" imgH="393700" progId="Equation.3">
                    <p:embed/>
                  </p:oleObj>
                </mc:Choice>
                <mc:Fallback>
                  <p:oleObj name="" r:id="rId6" imgW="228600" imgH="393700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872" y="1544"/>
                          <a:ext cx="251" cy="43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6912" name="动作按钮: 自定义 36911">
            <a:hlinkClick r:id="rId8" action="ppaction://hlinksldjump"/>
          </p:cNvPr>
          <p:cNvSpPr/>
          <p:nvPr/>
        </p:nvSpPr>
        <p:spPr>
          <a:xfrm>
            <a:off x="8459788" y="6381750"/>
            <a:ext cx="576262" cy="287338"/>
          </a:xfrm>
          <a:prstGeom prst="actionButtonBlank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6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6" grpId="0"/>
      <p:bldP spid="3690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4450" name="文本框 104449"/>
          <p:cNvSpPr txBox="1"/>
          <p:nvPr/>
        </p:nvSpPr>
        <p:spPr>
          <a:xfrm>
            <a:off x="531813" y="168275"/>
            <a:ext cx="6859587" cy="57943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小结：</a:t>
            </a:r>
            <a:r>
              <a:rPr lang="en-US" altLang="zh-CN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、直线与圆的位置关系：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04451" name="文本框 104450"/>
          <p:cNvSpPr txBox="1"/>
          <p:nvPr/>
        </p:nvSpPr>
        <p:spPr>
          <a:xfrm>
            <a:off x="3733800" y="3443288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0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104452" name="文本框 104451"/>
          <p:cNvSpPr txBox="1"/>
          <p:nvPr/>
        </p:nvSpPr>
        <p:spPr>
          <a:xfrm>
            <a:off x="3624263" y="4343400"/>
            <a:ext cx="7223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d&gt;r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104453" name="文本框 104452"/>
          <p:cNvSpPr txBox="1"/>
          <p:nvPr/>
        </p:nvSpPr>
        <p:spPr>
          <a:xfrm>
            <a:off x="5334000" y="3505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1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104454" name="文本框 104453"/>
          <p:cNvSpPr txBox="1"/>
          <p:nvPr/>
        </p:nvSpPr>
        <p:spPr>
          <a:xfrm>
            <a:off x="5180013" y="4343400"/>
            <a:ext cx="7223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d=r</a:t>
            </a:r>
            <a:endParaRPr lang="en-US" altLang="zh-CN" sz="2800" b="1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104455" name="文本框 104454"/>
          <p:cNvSpPr txBox="1"/>
          <p:nvPr/>
        </p:nvSpPr>
        <p:spPr>
          <a:xfrm>
            <a:off x="5029200" y="51054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切点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104456" name="文本框 104455"/>
          <p:cNvSpPr txBox="1"/>
          <p:nvPr/>
        </p:nvSpPr>
        <p:spPr>
          <a:xfrm>
            <a:off x="5048250" y="57912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切线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104457" name="文本框 104456"/>
          <p:cNvSpPr txBox="1"/>
          <p:nvPr/>
        </p:nvSpPr>
        <p:spPr>
          <a:xfrm>
            <a:off x="7010400" y="350520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2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  <p:sp>
        <p:nvSpPr>
          <p:cNvPr id="104458" name="文本框 104457"/>
          <p:cNvSpPr txBox="1"/>
          <p:nvPr/>
        </p:nvSpPr>
        <p:spPr>
          <a:xfrm>
            <a:off x="6780213" y="4357688"/>
            <a:ext cx="72231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66"/>
                </a:solidFill>
                <a:latin typeface="宋体" panose="02010600030101010101" pitchFamily="2" charset="-122"/>
              </a:rPr>
              <a:t>d&lt;r</a:t>
            </a:r>
            <a:endParaRPr lang="en-US" altLang="zh-CN" sz="2800" b="1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104459" name="文本框 104458"/>
          <p:cNvSpPr txBox="1"/>
          <p:nvPr/>
        </p:nvSpPr>
        <p:spPr>
          <a:xfrm>
            <a:off x="6724650" y="51054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交点</a:t>
            </a:r>
            <a:endParaRPr lang="zh-CN" altLang="en-US" sz="2800" b="1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  <p:sp>
        <p:nvSpPr>
          <p:cNvPr id="104460" name="文本框 104459"/>
          <p:cNvSpPr txBox="1"/>
          <p:nvPr/>
        </p:nvSpPr>
        <p:spPr>
          <a:xfrm>
            <a:off x="6724650" y="5791200"/>
            <a:ext cx="8953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latin typeface="宋体" panose="02010600030101010101" pitchFamily="2" charset="-122"/>
              </a:rPr>
              <a:t>割线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104461" name="椭圆 104460"/>
          <p:cNvSpPr/>
          <p:nvPr/>
        </p:nvSpPr>
        <p:spPr>
          <a:xfrm>
            <a:off x="3200400" y="838200"/>
            <a:ext cx="1371600" cy="13716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4462" name="文本框 104461"/>
          <p:cNvSpPr txBox="1"/>
          <p:nvPr/>
        </p:nvSpPr>
        <p:spPr>
          <a:xfrm>
            <a:off x="3733800" y="12192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．Ｏ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04463" name="直接连接符 104462"/>
          <p:cNvSpPr/>
          <p:nvPr/>
        </p:nvSpPr>
        <p:spPr>
          <a:xfrm>
            <a:off x="3200400" y="2362200"/>
            <a:ext cx="1371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64" name="文本框 104463"/>
          <p:cNvSpPr txBox="1"/>
          <p:nvPr/>
        </p:nvSpPr>
        <p:spPr>
          <a:xfrm>
            <a:off x="4419600" y="1905000"/>
            <a:ext cx="2682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l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65" name="直接连接符 104464"/>
          <p:cNvSpPr/>
          <p:nvPr/>
        </p:nvSpPr>
        <p:spPr>
          <a:xfrm>
            <a:off x="3886200" y="1524000"/>
            <a:ext cx="0" cy="838200"/>
          </a:xfrm>
          <a:prstGeom prst="line">
            <a:avLst/>
          </a:prstGeom>
          <a:ln w="2857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66" name="文本框 104465"/>
          <p:cNvSpPr txBox="1"/>
          <p:nvPr/>
        </p:nvSpPr>
        <p:spPr>
          <a:xfrm>
            <a:off x="3541713" y="1905000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d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67" name="直接连接符 104466"/>
          <p:cNvSpPr/>
          <p:nvPr/>
        </p:nvSpPr>
        <p:spPr>
          <a:xfrm>
            <a:off x="3886200" y="1524000"/>
            <a:ext cx="0" cy="685800"/>
          </a:xfrm>
          <a:prstGeom prst="line">
            <a:avLst/>
          </a:prstGeom>
          <a:ln w="2857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68" name="文本框 104467"/>
          <p:cNvSpPr txBox="1"/>
          <p:nvPr/>
        </p:nvSpPr>
        <p:spPr>
          <a:xfrm>
            <a:off x="3870325" y="16764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r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69" name="文本框 104468"/>
          <p:cNvSpPr txBox="1"/>
          <p:nvPr/>
        </p:nvSpPr>
        <p:spPr>
          <a:xfrm>
            <a:off x="3810000" y="19812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┐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70" name="文本框 104469"/>
          <p:cNvSpPr txBox="1"/>
          <p:nvPr/>
        </p:nvSpPr>
        <p:spPr>
          <a:xfrm>
            <a:off x="5486400" y="18288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┐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71" name="椭圆 104470"/>
          <p:cNvSpPr/>
          <p:nvPr/>
        </p:nvSpPr>
        <p:spPr>
          <a:xfrm>
            <a:off x="4876800" y="914400"/>
            <a:ext cx="1295400" cy="12954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4472" name="文本框 104471"/>
          <p:cNvSpPr txBox="1"/>
          <p:nvPr/>
        </p:nvSpPr>
        <p:spPr>
          <a:xfrm>
            <a:off x="5410200" y="12192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．ｏ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04473" name="直接连接符 104472"/>
          <p:cNvSpPr/>
          <p:nvPr/>
        </p:nvSpPr>
        <p:spPr>
          <a:xfrm>
            <a:off x="4876800" y="2209800"/>
            <a:ext cx="1371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74" name="文本框 104473"/>
          <p:cNvSpPr txBox="1"/>
          <p:nvPr/>
        </p:nvSpPr>
        <p:spPr>
          <a:xfrm>
            <a:off x="5980113" y="1828800"/>
            <a:ext cx="26828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l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75" name="直接连接符 104474"/>
          <p:cNvSpPr/>
          <p:nvPr/>
        </p:nvSpPr>
        <p:spPr>
          <a:xfrm>
            <a:off x="5562600" y="1524000"/>
            <a:ext cx="0" cy="685800"/>
          </a:xfrm>
          <a:prstGeom prst="line">
            <a:avLst/>
          </a:prstGeom>
          <a:ln w="2857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76" name="文本框 104475"/>
          <p:cNvSpPr txBox="1"/>
          <p:nvPr/>
        </p:nvSpPr>
        <p:spPr>
          <a:xfrm>
            <a:off x="5173663" y="1600200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d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77" name="直接连接符 104476"/>
          <p:cNvSpPr/>
          <p:nvPr/>
        </p:nvSpPr>
        <p:spPr>
          <a:xfrm>
            <a:off x="5562600" y="1524000"/>
            <a:ext cx="0" cy="685800"/>
          </a:xfrm>
          <a:prstGeom prst="line">
            <a:avLst/>
          </a:prstGeom>
          <a:ln w="2857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78" name="文本框 104477"/>
          <p:cNvSpPr txBox="1"/>
          <p:nvPr/>
        </p:nvSpPr>
        <p:spPr>
          <a:xfrm>
            <a:off x="5546725" y="16002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r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79" name="椭圆 104478"/>
          <p:cNvSpPr/>
          <p:nvPr/>
        </p:nvSpPr>
        <p:spPr>
          <a:xfrm>
            <a:off x="6477000" y="990600"/>
            <a:ext cx="1447800" cy="14478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4480" name="文本框 104479"/>
          <p:cNvSpPr txBox="1"/>
          <p:nvPr/>
        </p:nvSpPr>
        <p:spPr>
          <a:xfrm>
            <a:off x="7078663" y="1371600"/>
            <a:ext cx="7270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．</a:t>
            </a:r>
            <a:r>
              <a:rPr lang="en-US" altLang="zh-CN" sz="2400" b="1">
                <a:latin typeface="Times New Roman" panose="02020603050405020304" pitchFamily="18" charset="0"/>
              </a:rPr>
              <a:t>O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81" name="直接连接符 104480"/>
          <p:cNvSpPr/>
          <p:nvPr/>
        </p:nvSpPr>
        <p:spPr>
          <a:xfrm>
            <a:off x="6477000" y="2133600"/>
            <a:ext cx="14478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82" name="文本框 104481"/>
          <p:cNvSpPr txBox="1"/>
          <p:nvPr/>
        </p:nvSpPr>
        <p:spPr>
          <a:xfrm>
            <a:off x="7543800" y="2057400"/>
            <a:ext cx="304800" cy="457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l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83" name="直接连接符 104482"/>
          <p:cNvSpPr/>
          <p:nvPr/>
        </p:nvSpPr>
        <p:spPr>
          <a:xfrm flipH="1">
            <a:off x="7086600" y="1676400"/>
            <a:ext cx="152400" cy="762000"/>
          </a:xfrm>
          <a:prstGeom prst="line">
            <a:avLst/>
          </a:prstGeom>
          <a:ln w="28575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84" name="文本框 104483"/>
          <p:cNvSpPr txBox="1"/>
          <p:nvPr/>
        </p:nvSpPr>
        <p:spPr>
          <a:xfrm>
            <a:off x="7231063" y="1600200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d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85" name="直接连接符 104484"/>
          <p:cNvSpPr/>
          <p:nvPr/>
        </p:nvSpPr>
        <p:spPr>
          <a:xfrm>
            <a:off x="7239000" y="1676400"/>
            <a:ext cx="0" cy="457200"/>
          </a:xfrm>
          <a:prstGeom prst="line">
            <a:avLst/>
          </a:prstGeom>
          <a:ln w="28575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4486" name="文本框 104485"/>
          <p:cNvSpPr txBox="1"/>
          <p:nvPr/>
        </p:nvSpPr>
        <p:spPr>
          <a:xfrm>
            <a:off x="7162800" y="1752600"/>
            <a:ext cx="4889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┐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04487" name="文本框 104486"/>
          <p:cNvSpPr txBox="1"/>
          <p:nvPr/>
        </p:nvSpPr>
        <p:spPr>
          <a:xfrm>
            <a:off x="6918325" y="1752600"/>
            <a:ext cx="3190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>
                <a:latin typeface="Times New Roman" panose="02020603050405020304" pitchFamily="18" charset="0"/>
              </a:rPr>
              <a:t>r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grpSp>
        <p:nvGrpSpPr>
          <p:cNvPr id="104488" name="组合 104487"/>
          <p:cNvGrpSpPr/>
          <p:nvPr/>
        </p:nvGrpSpPr>
        <p:grpSpPr>
          <a:xfrm>
            <a:off x="309563" y="771525"/>
            <a:ext cx="8005762" cy="6384925"/>
            <a:chOff x="195" y="486"/>
            <a:chExt cx="5043" cy="4022"/>
          </a:xfrm>
        </p:grpSpPr>
        <p:graphicFrame>
          <p:nvGraphicFramePr>
            <p:cNvPr id="104489" name="对象 104488"/>
            <p:cNvGraphicFramePr/>
            <p:nvPr/>
          </p:nvGraphicFramePr>
          <p:xfrm>
            <a:off x="195" y="486"/>
            <a:ext cx="5043" cy="402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6" name="" r:id="rId1" imgW="8348980" imgH="6657340" progId="Word.Document.8">
                    <p:embed/>
                  </p:oleObj>
                </mc:Choice>
                <mc:Fallback>
                  <p:oleObj name="" r:id="rId1" imgW="8348980" imgH="6657340" progId="Word.Document.8">
                    <p:embed/>
                    <p:pic>
                      <p:nvPicPr>
                        <p:cNvPr id="0" name="图片 308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5" y="486"/>
                          <a:ext cx="5043" cy="402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4490" name="直接连接符 104489"/>
            <p:cNvSpPr/>
            <p:nvPr/>
          </p:nvSpPr>
          <p:spPr>
            <a:xfrm flipV="1">
              <a:off x="2160" y="3216"/>
              <a:ext cx="624" cy="288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4491" name="直接连接符 104490"/>
            <p:cNvSpPr/>
            <p:nvPr/>
          </p:nvSpPr>
          <p:spPr>
            <a:xfrm flipV="1">
              <a:off x="2112" y="3696"/>
              <a:ext cx="624" cy="288"/>
            </a:xfrm>
            <a:prstGeom prst="line">
              <a:avLst/>
            </a:prstGeom>
            <a:ln w="952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04492" name="文本框 104491"/>
          <p:cNvSpPr txBox="1"/>
          <p:nvPr/>
        </p:nvSpPr>
        <p:spPr>
          <a:xfrm>
            <a:off x="5410200" y="1782763"/>
            <a:ext cx="304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3" name="矩形 104492"/>
          <p:cNvSpPr/>
          <p:nvPr/>
        </p:nvSpPr>
        <p:spPr>
          <a:xfrm>
            <a:off x="5175250" y="2117725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4" name="矩形 104493"/>
          <p:cNvSpPr/>
          <p:nvPr/>
        </p:nvSpPr>
        <p:spPr>
          <a:xfrm>
            <a:off x="7696200" y="2117725"/>
            <a:ext cx="441325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 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5" name="矩形 104494"/>
          <p:cNvSpPr/>
          <p:nvPr/>
        </p:nvSpPr>
        <p:spPr>
          <a:xfrm>
            <a:off x="6394450" y="2057400"/>
            <a:ext cx="31115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6" name="文本框 104495"/>
          <p:cNvSpPr txBox="1"/>
          <p:nvPr/>
        </p:nvSpPr>
        <p:spPr>
          <a:xfrm>
            <a:off x="6477000" y="1706563"/>
            <a:ext cx="304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7" name="文本框 104496"/>
          <p:cNvSpPr txBox="1"/>
          <p:nvPr/>
        </p:nvSpPr>
        <p:spPr>
          <a:xfrm>
            <a:off x="7620000" y="1706563"/>
            <a:ext cx="304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000" b="1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4498" name="矩形 104497"/>
          <p:cNvSpPr/>
          <p:nvPr/>
        </p:nvSpPr>
        <p:spPr>
          <a:xfrm>
            <a:off x="3352800" y="2667000"/>
            <a:ext cx="1219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相离</a:t>
            </a:r>
            <a:r>
              <a:rPr lang="zh-CN" altLang="en-US" sz="1100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4499" name="矩形 104498"/>
          <p:cNvSpPr/>
          <p:nvPr/>
        </p:nvSpPr>
        <p:spPr>
          <a:xfrm>
            <a:off x="5105400" y="266700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相切</a:t>
            </a:r>
            <a:r>
              <a:rPr lang="zh-CN" altLang="en-US" sz="1100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04500" name="矩形 104499"/>
          <p:cNvSpPr/>
          <p:nvPr/>
        </p:nvSpPr>
        <p:spPr>
          <a:xfrm>
            <a:off x="6781800" y="2697163"/>
            <a:ext cx="10668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宋体" panose="02010600030101010101" pitchFamily="2" charset="-122"/>
              </a:rPr>
              <a:t>相交</a:t>
            </a:r>
            <a:r>
              <a:rPr lang="zh-CN" altLang="en-US" sz="1100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4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4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4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4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04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4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4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1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4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04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04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0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10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0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04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000"/>
                            </p:stCondLst>
                            <p:childTnLst>
                              <p:par>
                                <p:cTn id="1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104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00"/>
                            </p:stCondLst>
                            <p:childTnLst>
                              <p:par>
                                <p:cTn id="1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8" dur="500"/>
                                        <p:tgtEl>
                                          <p:spTgt spid="104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104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000"/>
                            </p:stCondLst>
                            <p:childTnLst>
                              <p:par>
                                <p:cTn id="1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6" dur="500"/>
                                        <p:tgtEl>
                                          <p:spTgt spid="104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500"/>
                            </p:stCondLst>
                            <p:childTnLst>
                              <p:par>
                                <p:cTn id="15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500"/>
                                        <p:tgtEl>
                                          <p:spTgt spid="104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9" dur="500"/>
                                        <p:tgtEl>
                                          <p:spTgt spid="104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000"/>
                            </p:stCondLst>
                            <p:childTnLst>
                              <p:par>
                                <p:cTn id="17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500"/>
                                        <p:tgtEl>
                                          <p:spTgt spid="104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500"/>
                            </p:stCondLst>
                            <p:childTnLst>
                              <p:par>
                                <p:cTn id="17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"/>
                            </p:stCondLst>
                            <p:childTnLst>
                              <p:par>
                                <p:cTn id="1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7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8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/>
      <p:bldP spid="104452" grpId="0"/>
      <p:bldP spid="104453" grpId="0"/>
      <p:bldP spid="104454" grpId="0"/>
      <p:bldP spid="104455" grpId="0"/>
      <p:bldP spid="104456" grpId="0"/>
      <p:bldP spid="104457" grpId="0"/>
      <p:bldP spid="104458" grpId="0"/>
      <p:bldP spid="104459" grpId="0"/>
      <p:bldP spid="104460" grpId="0"/>
      <p:bldP spid="104466" grpId="0"/>
      <p:bldP spid="104468" grpId="0"/>
      <p:bldP spid="104469" grpId="0"/>
      <p:bldP spid="104470" grpId="0"/>
      <p:bldP spid="104472" grpId="0"/>
      <p:bldP spid="104474" grpId="0"/>
      <p:bldP spid="104476" grpId="0"/>
      <p:bldP spid="104478" grpId="0"/>
      <p:bldP spid="104480" grpId="0"/>
      <p:bldP spid="104482" grpId="0"/>
      <p:bldP spid="104484" grpId="0"/>
      <p:bldP spid="104486" grpId="0"/>
      <p:bldP spid="104487" grpId="0"/>
      <p:bldP spid="104492" grpId="0"/>
      <p:bldP spid="104493" grpId="0"/>
      <p:bldP spid="104494" grpId="0"/>
      <p:bldP spid="104495" grpId="0"/>
      <p:bldP spid="104496" grpId="0"/>
      <p:bldP spid="104497" grpId="0"/>
      <p:bldP spid="104498" grpId="0"/>
      <p:bldP spid="104499" grpId="0"/>
      <p:bldP spid="10450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4" name="文本框 105473"/>
          <p:cNvSpPr txBox="1"/>
          <p:nvPr/>
        </p:nvSpPr>
        <p:spPr>
          <a:xfrm>
            <a:off x="533400" y="1238250"/>
            <a:ext cx="7572375" cy="509588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、判定直线 与圆的位置关系的方法有</a:t>
            </a:r>
            <a:r>
              <a:rPr lang="en-US" altLang="zh-CN" sz="2800" b="1" dirty="0">
                <a:latin typeface="Times New Roman" panose="02020603050405020304" pitchFamily="18" charset="0"/>
              </a:rPr>
              <a:t>____</a:t>
            </a:r>
            <a:r>
              <a:rPr lang="zh-CN" altLang="en-US" sz="2800" b="1" dirty="0">
                <a:latin typeface="Times New Roman" panose="02020603050405020304" pitchFamily="18" charset="0"/>
              </a:rPr>
              <a:t>种：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05475" name="文本框 105474"/>
          <p:cNvSpPr txBox="1"/>
          <p:nvPr/>
        </p:nvSpPr>
        <p:spPr>
          <a:xfrm>
            <a:off x="762000" y="1905000"/>
            <a:ext cx="6934200" cy="93662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）根据定义，由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__________________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的个数来判断；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6" name="文本框 105475"/>
          <p:cNvSpPr txBox="1"/>
          <p:nvPr/>
        </p:nvSpPr>
        <p:spPr>
          <a:xfrm>
            <a:off x="762000" y="3117850"/>
            <a:ext cx="7620000" cy="936625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defTabSz="830580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）根据性质，由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_____________________</a:t>
            </a:r>
            <a:b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</a:b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______________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的关系来判断。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7" name="文本框 105476"/>
          <p:cNvSpPr txBox="1"/>
          <p:nvPr/>
        </p:nvSpPr>
        <p:spPr>
          <a:xfrm>
            <a:off x="1066800" y="4602163"/>
            <a:ext cx="6565900" cy="50958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defTabSz="830580"/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在实际应用中，常采用第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二</a:t>
            </a:r>
            <a:r>
              <a:rPr lang="zh-CN" altLang="en-US" sz="2800" b="1" i="1" dirty="0">
                <a:solidFill>
                  <a:srgbClr val="0000FF"/>
                </a:solidFill>
                <a:latin typeface="Times New Roman" panose="02020603050405020304" pitchFamily="18" charset="0"/>
              </a:rPr>
              <a:t>种方法判定。</a:t>
            </a:r>
            <a:endParaRPr lang="zh-CN" altLang="en-US" sz="2800" b="1" i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8" name="文本框 105477"/>
          <p:cNvSpPr txBox="1"/>
          <p:nvPr/>
        </p:nvSpPr>
        <p:spPr>
          <a:xfrm>
            <a:off x="6589713" y="1143000"/>
            <a:ext cx="522287" cy="509588"/>
          </a:xfrm>
          <a:prstGeom prst="rect">
            <a:avLst/>
          </a:prstGeom>
          <a:noFill/>
          <a:ln w="9525">
            <a:noFill/>
          </a:ln>
        </p:spPr>
        <p:txBody>
          <a:bodyPr wrap="none" lIns="83037" tIns="41518" rIns="83037" bIns="41518" anchor="t">
            <a:spAutoFit/>
          </a:bodyPr>
          <a:p>
            <a:pPr algn="ctr" defTabSz="830580"/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</a:rPr>
              <a:t>两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79" name="文本框 105478"/>
          <p:cNvSpPr txBox="1"/>
          <p:nvPr/>
        </p:nvSpPr>
        <p:spPr>
          <a:xfrm>
            <a:off x="3348038" y="1916113"/>
            <a:ext cx="4194175" cy="509587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直线 与圆的公共点</a:t>
            </a:r>
            <a:endParaRPr lang="zh-CN" altLang="en-US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80" name="文本框 105479"/>
          <p:cNvSpPr txBox="1"/>
          <p:nvPr/>
        </p:nvSpPr>
        <p:spPr>
          <a:xfrm>
            <a:off x="3505200" y="3117850"/>
            <a:ext cx="4038600" cy="509588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圆心到直线的距离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5481" name="文本框 105480"/>
          <p:cNvSpPr txBox="1"/>
          <p:nvPr/>
        </p:nvSpPr>
        <p:spPr>
          <a:xfrm>
            <a:off x="762000" y="3505200"/>
            <a:ext cx="3276600" cy="509588"/>
          </a:xfrm>
          <a:prstGeom prst="rect">
            <a:avLst/>
          </a:prstGeom>
          <a:noFill/>
          <a:ln w="9525">
            <a:noFill/>
          </a:ln>
        </p:spPr>
        <p:txBody>
          <a:bodyPr lIns="83037" tIns="41518" rIns="83037" bIns="41518">
            <a:spAutoFit/>
          </a:bodyPr>
          <a:p>
            <a:pPr algn="ctr" defTabSz="830580"/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与半径</a:t>
            </a:r>
            <a:r>
              <a:rPr lang="en-US" altLang="zh-CN" sz="2800" b="1">
                <a:solidFill>
                  <a:srgbClr val="FF3300"/>
                </a:solidFill>
                <a:latin typeface="Times New Roman" panose="02020603050405020304" pitchFamily="18" charset="0"/>
              </a:rPr>
              <a:t>r</a:t>
            </a:r>
            <a:endParaRPr lang="en-US" altLang="zh-CN" sz="28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054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054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/>
      <p:bldP spid="105475" grpId="0"/>
      <p:bldP spid="105476" grpId="0"/>
      <p:bldP spid="105477" grpId="0" animBg="1"/>
      <p:bldP spid="105478" grpId="0"/>
      <p:bldP spid="105479" grpId="0"/>
      <p:bldP spid="105480" grpId="0"/>
      <p:bldP spid="10548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1618" name="图片 111617" descr="t1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685800"/>
            <a:ext cx="4191000" cy="3257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1619" name="组合 111618"/>
          <p:cNvGrpSpPr/>
          <p:nvPr/>
        </p:nvGrpSpPr>
        <p:grpSpPr>
          <a:xfrm>
            <a:off x="4267200" y="3870325"/>
            <a:ext cx="3886200" cy="1920875"/>
            <a:chOff x="2736" y="2009"/>
            <a:chExt cx="2448" cy="1210"/>
          </a:xfrm>
        </p:grpSpPr>
        <p:sp>
          <p:nvSpPr>
            <p:cNvPr id="111620" name="文本框 111619"/>
            <p:cNvSpPr txBox="1"/>
            <p:nvPr/>
          </p:nvSpPr>
          <p:spPr>
            <a:xfrm>
              <a:off x="2736" y="2009"/>
              <a:ext cx="2448" cy="121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4000" dirty="0">
                  <a:solidFill>
                    <a:srgbClr val="FF4336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知识像一艘船</a:t>
              </a:r>
              <a:endParaRPr lang="zh-CN" altLang="en-US" sz="4000" dirty="0">
                <a:solidFill>
                  <a:srgbClr val="FF4336"/>
                </a:solidFill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  <a:p>
              <a:r>
                <a:rPr lang="zh-CN" altLang="en-US" sz="4000" dirty="0">
                  <a:solidFill>
                    <a:srgbClr val="FF4336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让它载着我们</a:t>
              </a:r>
              <a:endParaRPr lang="zh-CN" altLang="en-US" sz="4000" dirty="0">
                <a:solidFill>
                  <a:srgbClr val="FF4336"/>
                </a:solidFill>
                <a:latin typeface="Times New Roman" panose="02020603050405020304" pitchFamily="18" charset="0"/>
                <a:ea typeface="华文行楷" panose="02010800040101010101" pitchFamily="2" charset="-122"/>
              </a:endParaRPr>
            </a:p>
            <a:p>
              <a:r>
                <a:rPr lang="zh-CN" altLang="en-US" sz="4000" dirty="0">
                  <a:solidFill>
                    <a:srgbClr val="FF4336"/>
                  </a:solidFill>
                  <a:latin typeface="Times New Roman" panose="02020603050405020304" pitchFamily="18" charset="0"/>
                  <a:ea typeface="华文行楷" panose="02010800040101010101" pitchFamily="2" charset="-122"/>
                </a:rPr>
                <a:t>驶向理想的</a:t>
              </a:r>
              <a:endParaRPr lang="zh-CN" altLang="en-US" sz="4400">
                <a:solidFill>
                  <a:srgbClr val="FF4336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11621" name="文本框 111620"/>
            <p:cNvSpPr txBox="1"/>
            <p:nvPr/>
          </p:nvSpPr>
          <p:spPr>
            <a:xfrm>
              <a:off x="4316" y="2685"/>
              <a:ext cx="83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>
                  <a:solidFill>
                    <a:srgbClr val="CC0000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4000">
                  <a:solidFill>
                    <a:srgbClr val="FF4336"/>
                  </a:solidFill>
                  <a:latin typeface="Arial" panose="020B0604020202020204" pitchFamily="34" charset="0"/>
                </a:rPr>
                <a:t>……</a:t>
              </a:r>
              <a:endParaRPr lang="en-US" altLang="zh-CN" sz="4000">
                <a:solidFill>
                  <a:srgbClr val="FF4336"/>
                </a:solidFill>
                <a:latin typeface="Arial" panose="020B0604020202020204" pitchFamily="34" charset="0"/>
              </a:endParaRPr>
            </a:p>
          </p:txBody>
        </p:sp>
      </p:grpSp>
      <p:pic>
        <p:nvPicPr>
          <p:cNvPr id="111622" name="粱祝.mp3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1623" name="矩形 111622"/>
          <p:cNvSpPr/>
          <p:nvPr/>
        </p:nvSpPr>
        <p:spPr>
          <a:xfrm>
            <a:off x="4211638" y="404813"/>
            <a:ext cx="4248150" cy="22209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谢谢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4)">
                                      <p:cBhvr>
                                        <p:cTn id="6" dur="170658" fill="hold"/>
                                        <p:tgtEl>
                                          <p:spTgt spid="1116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9" dur="2000"/>
                                        <p:tgtEl>
                                          <p:spTgt spid="111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1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162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2705</Words>
  <Application>WPS 演示</Application>
  <PresentationFormat>在屏幕上显示</PresentationFormat>
  <Paragraphs>567</Paragraphs>
  <Slides>26</Slides>
  <Notes>0</Notes>
  <HiddenSlides>0</HiddenSlides>
  <MMClips>2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11</vt:i4>
      </vt:variant>
      <vt:variant>
        <vt:lpstr>幻灯片标题</vt:lpstr>
      </vt:variant>
      <vt:variant>
        <vt:i4>26</vt:i4>
      </vt:variant>
    </vt:vector>
  </HeadingPairs>
  <TitlesOfParts>
    <vt:vector size="53" baseType="lpstr">
      <vt:lpstr>Arial</vt:lpstr>
      <vt:lpstr>宋体</vt:lpstr>
      <vt:lpstr>Wingdings</vt:lpstr>
      <vt:lpstr>Times New Roman</vt:lpstr>
      <vt:lpstr>华文行楷</vt:lpstr>
      <vt:lpstr>隶书</vt:lpstr>
      <vt:lpstr>Tahoma</vt:lpstr>
      <vt:lpstr>华文中宋</vt:lpstr>
      <vt:lpstr>楷体_GB2312</vt:lpstr>
      <vt:lpstr>新宋体</vt:lpstr>
      <vt:lpstr>黑体</vt:lpstr>
      <vt:lpstr>Windings</vt:lpstr>
      <vt:lpstr>Segoe Print</vt:lpstr>
      <vt:lpstr>微软雅黑</vt:lpstr>
      <vt:lpstr>Arial Unicode MS</vt:lpstr>
      <vt:lpstr>默认设计模板</vt:lpstr>
      <vt:lpstr>Equation.DSMT4</vt:lpstr>
      <vt:lpstr>Equation.3</vt:lpstr>
      <vt:lpstr>Word.Document.8</vt:lpstr>
      <vt:lpstr>Equation.3</vt:lpstr>
      <vt:lpstr>Equation.3</vt:lpstr>
      <vt:lpstr>Equation.3</vt:lpstr>
      <vt:lpstr>Word.Document.8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hazx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windqiu56</dc:creator>
  <cp:lastModifiedBy>Administrator</cp:lastModifiedBy>
  <cp:revision>240</cp:revision>
  <dcterms:created xsi:type="dcterms:W3CDTF">2007-10-14T15:20:26Z</dcterms:created>
  <dcterms:modified xsi:type="dcterms:W3CDTF">2019-10-28T06:35:57Z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