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65" r:id="rId3"/>
    <p:sldId id="267" r:id="rId4"/>
    <p:sldId id="256" r:id="rId5"/>
    <p:sldId id="258" r:id="rId6"/>
    <p:sldId id="259" r:id="rId7"/>
    <p:sldId id="257" r:id="rId9"/>
    <p:sldId id="261" r:id="rId10"/>
    <p:sldId id="262" r:id="rId11"/>
    <p:sldId id="260" r:id="rId12"/>
    <p:sldId id="263" r:id="rId13"/>
    <p:sldId id="264" r:id="rId14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2.wmf"/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156" y="1279287"/>
            <a:ext cx="4605433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F37086-15D0-443D-AF17-A3F21825C04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E:/&#24037;&#20316;/&#20020;&#26102;&#24037;&#20316;/2012&#32423;/2014-2015&#39640;&#19977;&#23398;&#24180;/&#31532;&#19968;&#23398;&#26399;/&#25945;&#23398;/&#30333;&#32769;&#24072;&#36716;word&#25991;&#20214;/2013&#29289;&#29702;&#22270;&#20840;&#37096;/A16026.TIF" TargetMode="Externa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E:/&#24037;&#20316;/&#20020;&#26102;&#24037;&#20316;/2012&#32423;/2014-2015&#39640;&#19977;&#23398;&#24180;/&#31532;&#19968;&#23398;&#26399;/&#25945;&#23398;/&#30333;&#32769;&#24072;&#36716;word&#25991;&#20214;/2013&#29289;&#29702;&#22270;&#20840;&#37096;/WLTK126.TIF" TargetMode="External"/><Relationship Id="rId3" Type="http://schemas.openxmlformats.org/officeDocument/2006/relationships/image" Target="../media/image3.png"/><Relationship Id="rId2" Type="http://schemas.openxmlformats.org/officeDocument/2006/relationships/image" Target="E:/&#24037;&#20316;/&#20020;&#26102;&#24037;&#20316;/2012&#32423;/2014-2015&#39640;&#19977;&#23398;&#24180;/&#31532;&#19968;&#23398;&#26399;/&#25945;&#23398;/&#30333;&#32769;&#24072;&#36716;word&#25991;&#20214;/2013&#29289;&#29702;&#22270;&#20840;&#37096;/WLTK125.TIF" TargetMode="Externa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8.emf"/><Relationship Id="rId5" Type="http://schemas.openxmlformats.org/officeDocument/2006/relationships/package" Target="../embeddings/Document3.docx"/><Relationship Id="rId4" Type="http://schemas.openxmlformats.org/officeDocument/2006/relationships/image" Target="../media/image7.emf"/><Relationship Id="rId3" Type="http://schemas.openxmlformats.org/officeDocument/2006/relationships/package" Target="../embeddings/Document2.docx"/><Relationship Id="rId2" Type="http://schemas.openxmlformats.org/officeDocument/2006/relationships/image" Target="../media/image6.emf"/><Relationship Id="rId1" Type="http://schemas.openxmlformats.org/officeDocument/2006/relationships/package" Target="../embeddings/Document1.docx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12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11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0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9.wmf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4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20" name="Group 4"/>
          <p:cNvGrpSpPr/>
          <p:nvPr/>
        </p:nvGrpSpPr>
        <p:grpSpPr>
          <a:xfrm>
            <a:off x="2231073" y="2760028"/>
            <a:ext cx="4681537" cy="2735262"/>
            <a:chOff x="0" y="0"/>
            <a:chExt cx="2132" cy="1406"/>
          </a:xfrm>
        </p:grpSpPr>
        <p:sp>
          <p:nvSpPr>
            <p:cNvPr id="9222" name="Rectangle 2"/>
            <p:cNvSpPr/>
            <p:nvPr/>
          </p:nvSpPr>
          <p:spPr>
            <a:xfrm>
              <a:off x="0" y="0"/>
              <a:ext cx="2132" cy="1406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ctr"/>
            <a:p>
              <a:pPr lvl="0" algn="l" eaLnBrk="1" hangingPunct="1"/>
              <a:endParaRPr lang="zh-CN" altLang="en-US" sz="3200" b="1" dirty="0">
                <a:solidFill>
                  <a:schemeClr val="tx2"/>
                </a:solidFill>
                <a:latin typeface="Verdana" panose="020B0604030504040204" pitchFamily="34" charset="0"/>
                <a:ea typeface="华文楷体" pitchFamily="2" charset="-122"/>
              </a:endParaRPr>
            </a:p>
          </p:txBody>
        </p:sp>
        <p:pic>
          <p:nvPicPr>
            <p:cNvPr id="9223" name="Picture 4" descr="D:\白老师转word文件\2013物理图全部\A16026.TIF"/>
            <p:cNvPicPr>
              <a:picLocks noChangeAspect="1"/>
            </p:cNvPicPr>
            <p:nvPr/>
          </p:nvPicPr>
          <p:blipFill>
            <a:blip r:embed="rId1" r:link="rId2"/>
            <a:stretch>
              <a:fillRect/>
            </a:stretch>
          </p:blipFill>
          <p:spPr>
            <a:xfrm>
              <a:off x="136" y="91"/>
              <a:ext cx="1860" cy="113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" name="文本框 3"/>
          <p:cNvSpPr txBox="1"/>
          <p:nvPr/>
        </p:nvSpPr>
        <p:spPr>
          <a:xfrm>
            <a:off x="309880" y="684530"/>
            <a:ext cx="8402955" cy="11582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indent="0" eaLnBrk="1" hangingPunct="1">
              <a:lnSpc>
                <a:spcPct val="125000"/>
              </a:lnSpc>
              <a:buNone/>
            </a:pPr>
            <a:r>
              <a:rPr lang="zh-CN" altLang="en-US" sz="2800" dirty="0">
                <a:solidFill>
                  <a:srgbClr val="FFFF00"/>
                </a:solidFill>
                <a:ea typeface="华文细黑" panose="02010600040101010101" pitchFamily="2" charset="-122"/>
                <a:sym typeface="+mn-ea"/>
              </a:rPr>
              <a:t>例题</a:t>
            </a:r>
            <a:r>
              <a:rPr lang="en-US" altLang="zh-CN" sz="2800" dirty="0">
                <a:solidFill>
                  <a:srgbClr val="FFFF00"/>
                </a:solidFill>
                <a:ea typeface="华文细黑" panose="02010600040101010101" pitchFamily="2" charset="-122"/>
                <a:sym typeface="+mn-ea"/>
              </a:rPr>
              <a:t>1</a:t>
            </a:r>
            <a:r>
              <a:rPr lang="zh-CN" altLang="en-US" sz="2800" dirty="0">
                <a:ea typeface="宋体" panose="02010600030101010101" pitchFamily="2" charset="-122"/>
                <a:sym typeface="+mn-ea"/>
              </a:rPr>
              <a:t>．如图所示为用螺旋测微器测量一金属零件直径时的示数，则该金属零件的直径为</a:t>
            </a:r>
            <a:r>
              <a:rPr lang="en-US" altLang="zh-CN" sz="2800" u="sng" dirty="0">
                <a:ea typeface="宋体" panose="02010600030101010101" pitchFamily="2" charset="-122"/>
                <a:sym typeface="+mn-ea"/>
              </a:rPr>
              <a:t>_______     _</a:t>
            </a:r>
            <a:r>
              <a:rPr lang="zh-CN" altLang="en-US" sz="2800" u="sng" dirty="0">
                <a:ea typeface="宋体" panose="02010600030101010101" pitchFamily="2" charset="-122"/>
                <a:sym typeface="+mn-ea"/>
              </a:rPr>
              <a:t>   </a:t>
            </a:r>
            <a:r>
              <a:rPr lang="en-US" altLang="zh-CN" sz="2800" dirty="0">
                <a:ea typeface="宋体" panose="02010600030101010101" pitchFamily="2" charset="-122"/>
                <a:sym typeface="+mn-ea"/>
              </a:rPr>
              <a:t>m.</a:t>
            </a:r>
            <a:endParaRPr lang="en-US" altLang="zh-CN" sz="2800" dirty="0">
              <a:ea typeface="宋体" panose="02010600030101010101" pitchFamily="2" charset="-122"/>
              <a:sym typeface="+mn-ea"/>
            </a:endParaRPr>
          </a:p>
        </p:txBody>
      </p:sp>
      <p:sp>
        <p:nvSpPr>
          <p:cNvPr id="7175" name="矩形 4"/>
          <p:cNvSpPr/>
          <p:nvPr/>
        </p:nvSpPr>
        <p:spPr>
          <a:xfrm>
            <a:off x="5790883" y="1923415"/>
            <a:ext cx="24590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/>
            <a:r>
              <a:rPr lang="en-US" altLang="zh-CN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1.3130×10</a:t>
            </a:r>
            <a:r>
              <a:rPr lang="zh-CN" altLang="en-US" sz="2400" b="1" baseline="300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－</a:t>
            </a:r>
            <a:r>
              <a:rPr lang="en-US" altLang="zh-CN" sz="2400" b="1" baseline="300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2</a:t>
            </a:r>
            <a:endParaRPr lang="en-US" altLang="zh-CN" sz="2400" b="1" baseline="30000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Rectangle 3"/>
          <p:cNvSpPr>
            <a:spLocks noGrp="1"/>
          </p:cNvSpPr>
          <p:nvPr>
            <p:ph type="body"/>
          </p:nvPr>
        </p:nvSpPr>
        <p:spPr>
          <a:xfrm>
            <a:off x="457200" y="1371600"/>
            <a:ext cx="8480425" cy="4794250"/>
          </a:xfrm>
        </p:spPr>
        <p:txBody>
          <a:bodyPr vert="horz" wrap="square" lIns="91440" tIns="45720" rIns="91440" bIns="45720" anchor="t"/>
          <a:p>
            <a:pPr lvl="0" indent="0">
              <a:lnSpc>
                <a:spcPct val="120000"/>
              </a:lnSpc>
              <a:buNone/>
            </a:pPr>
            <a:r>
              <a:rPr lang="zh-CN" altLang="en-US" dirty="0">
                <a:solidFill>
                  <a:srgbClr val="FFFF00"/>
                </a:solidFill>
                <a:ea typeface="华文细黑" panose="02010600040101010101" pitchFamily="2" charset="-122"/>
              </a:rPr>
              <a:t>变式</a:t>
            </a:r>
            <a:r>
              <a:rPr lang="en-US" altLang="zh-CN" dirty="0">
                <a:solidFill>
                  <a:srgbClr val="FFFF00"/>
                </a:solidFill>
                <a:ea typeface="华文细黑" panose="02010600040101010101" pitchFamily="2" charset="-122"/>
              </a:rPr>
              <a:t>1</a:t>
            </a:r>
            <a:r>
              <a:rPr lang="zh-CN" altLang="en-US" dirty="0">
                <a:ea typeface="宋体" panose="02010600030101010101" pitchFamily="2" charset="-122"/>
              </a:rPr>
              <a:t>． ①</a:t>
            </a:r>
            <a:r>
              <a:rPr lang="en-US" altLang="zh-CN" dirty="0">
                <a:ea typeface="宋体" panose="02010600030101010101" pitchFamily="2" charset="-122"/>
              </a:rPr>
              <a:t>(</a:t>
            </a:r>
            <a:r>
              <a:rPr lang="en-US" altLang="zh-CN" dirty="0">
                <a:solidFill>
                  <a:srgbClr val="FFFF00"/>
                </a:solidFill>
                <a:ea typeface="楷体_GB2312" pitchFamily="49" charset="-122"/>
              </a:rPr>
              <a:t>2012,</a:t>
            </a:r>
            <a:r>
              <a:rPr lang="zh-CN" altLang="en-US" dirty="0">
                <a:solidFill>
                  <a:srgbClr val="FFFF00"/>
                </a:solidFill>
                <a:ea typeface="楷体_GB2312" pitchFamily="49" charset="-122"/>
              </a:rPr>
              <a:t>广州调考</a:t>
            </a:r>
            <a:r>
              <a:rPr lang="en-US" altLang="zh-CN" dirty="0">
                <a:ea typeface="宋体" panose="02010600030101010101" pitchFamily="2" charset="-122"/>
              </a:rPr>
              <a:t>)</a:t>
            </a:r>
            <a:r>
              <a:rPr lang="zh-CN" altLang="en-US" dirty="0">
                <a:ea typeface="宋体" panose="02010600030101010101" pitchFamily="2" charset="-122"/>
              </a:rPr>
              <a:t>如图所示，用螺旋测微器测量金属丝直径如图</a:t>
            </a:r>
            <a:r>
              <a:rPr lang="en-US" altLang="zh-CN" dirty="0">
                <a:ea typeface="宋体" panose="02010600030101010101" pitchFamily="2" charset="-122"/>
              </a:rPr>
              <a:t>(</a:t>
            </a:r>
            <a:r>
              <a:rPr lang="zh-CN" altLang="en-US" dirty="0">
                <a:ea typeface="宋体" panose="02010600030101010101" pitchFamily="2" charset="-122"/>
              </a:rPr>
              <a:t>甲</a:t>
            </a:r>
            <a:r>
              <a:rPr lang="en-US" altLang="zh-CN" dirty="0">
                <a:ea typeface="宋体" panose="02010600030101010101" pitchFamily="2" charset="-122"/>
              </a:rPr>
              <a:t>)</a:t>
            </a:r>
            <a:r>
              <a:rPr lang="zh-CN" altLang="en-US" dirty="0">
                <a:ea typeface="宋体" panose="02010600030101010101" pitchFamily="2" charset="-122"/>
              </a:rPr>
              <a:t>，则直径为</a:t>
            </a:r>
            <a:r>
              <a:rPr lang="en-US" altLang="zh-CN" dirty="0">
                <a:ea typeface="宋体" panose="02010600030101010101" pitchFamily="2" charset="-122"/>
              </a:rPr>
              <a:t>_____mm</a:t>
            </a:r>
            <a:r>
              <a:rPr lang="zh-CN" altLang="en-US" dirty="0">
                <a:ea typeface="宋体" panose="02010600030101010101" pitchFamily="2" charset="-122"/>
              </a:rPr>
              <a:t>；</a:t>
            </a:r>
            <a:endParaRPr lang="zh-CN" altLang="en-US" dirty="0">
              <a:ea typeface="宋体" panose="02010600030101010101" pitchFamily="2" charset="-122"/>
            </a:endParaRPr>
          </a:p>
          <a:p>
            <a:pPr lvl="0" indent="0">
              <a:lnSpc>
                <a:spcPct val="120000"/>
              </a:lnSpc>
              <a:buNone/>
            </a:pPr>
            <a:r>
              <a:rPr lang="zh-CN" altLang="en-US" dirty="0">
                <a:ea typeface="宋体" panose="02010600030101010101" pitchFamily="2" charset="-122"/>
              </a:rPr>
              <a:t>②（</a:t>
            </a:r>
            <a:r>
              <a:rPr lang="en-US" altLang="zh-CN" dirty="0">
                <a:solidFill>
                  <a:srgbClr val="FFFF00"/>
                </a:solidFill>
                <a:ea typeface="楷体_GB2312" pitchFamily="49" charset="-122"/>
              </a:rPr>
              <a:t>2012</a:t>
            </a:r>
            <a:r>
              <a:rPr lang="zh-CN" altLang="en-US" dirty="0">
                <a:solidFill>
                  <a:srgbClr val="FFFF00"/>
                </a:solidFill>
                <a:ea typeface="楷体_GB2312" pitchFamily="49" charset="-122"/>
              </a:rPr>
              <a:t>，揭阳调考</a:t>
            </a:r>
            <a:r>
              <a:rPr lang="zh-CN" altLang="en-US" dirty="0">
                <a:ea typeface="宋体" panose="02010600030101010101" pitchFamily="2" charset="-122"/>
              </a:rPr>
              <a:t>）用螺旋测微器测量金属丝直径如图</a:t>
            </a:r>
            <a:r>
              <a:rPr lang="en-US" altLang="zh-CN" dirty="0">
                <a:ea typeface="宋体" panose="02010600030101010101" pitchFamily="2" charset="-122"/>
              </a:rPr>
              <a:t>(</a:t>
            </a:r>
            <a:r>
              <a:rPr lang="zh-CN" altLang="en-US" dirty="0">
                <a:ea typeface="宋体" panose="02010600030101010101" pitchFamily="2" charset="-122"/>
              </a:rPr>
              <a:t>乙</a:t>
            </a:r>
            <a:r>
              <a:rPr lang="en-US" altLang="zh-CN" dirty="0">
                <a:ea typeface="宋体" panose="02010600030101010101" pitchFamily="2" charset="-122"/>
              </a:rPr>
              <a:t>)</a:t>
            </a:r>
            <a:r>
              <a:rPr lang="zh-CN" altLang="en-US" dirty="0">
                <a:ea typeface="宋体" panose="02010600030101010101" pitchFamily="2" charset="-122"/>
              </a:rPr>
              <a:t>，则图中读数为</a:t>
            </a:r>
            <a:r>
              <a:rPr lang="en-US" altLang="zh-CN" dirty="0">
                <a:ea typeface="宋体" panose="02010600030101010101" pitchFamily="2" charset="-122"/>
              </a:rPr>
              <a:t>____________</a:t>
            </a:r>
            <a:r>
              <a:rPr lang="zh-CN" altLang="en-US" dirty="0">
                <a:ea typeface="宋体" panose="02010600030101010101" pitchFamily="2" charset="-122"/>
              </a:rPr>
              <a:t>；</a:t>
            </a:r>
            <a:endParaRPr lang="zh-CN" altLang="en-US" dirty="0">
              <a:ea typeface="宋体" panose="02010600030101010101" pitchFamily="2" charset="-122"/>
            </a:endParaRPr>
          </a:p>
          <a:p>
            <a:pPr lvl="0" indent="0" eaLnBrk="1" hangingPunct="1">
              <a:lnSpc>
                <a:spcPct val="120000"/>
              </a:lnSpc>
              <a:buNone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10243" name="Group 3"/>
          <p:cNvGrpSpPr/>
          <p:nvPr/>
        </p:nvGrpSpPr>
        <p:grpSpPr>
          <a:xfrm>
            <a:off x="1042988" y="3716338"/>
            <a:ext cx="2952750" cy="2212975"/>
            <a:chOff x="0" y="0"/>
            <a:chExt cx="3209925" cy="2504370"/>
          </a:xfrm>
        </p:grpSpPr>
        <p:pic>
          <p:nvPicPr>
            <p:cNvPr id="10250" name="Picture 3" descr="D:\白老师转word文件\2013物理图全部\WLTK125.TIF"/>
            <p:cNvPicPr>
              <a:picLocks noChangeAspect="1"/>
            </p:cNvPicPr>
            <p:nvPr/>
          </p:nvPicPr>
          <p:blipFill>
            <a:blip r:embed="rId1" r:link="rId2"/>
            <a:stretch>
              <a:fillRect/>
            </a:stretch>
          </p:blipFill>
          <p:spPr>
            <a:xfrm>
              <a:off x="0" y="0"/>
              <a:ext cx="3209925" cy="208756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251" name="TextBox 10"/>
            <p:cNvSpPr txBox="1"/>
            <p:nvPr/>
          </p:nvSpPr>
          <p:spPr>
            <a:xfrm>
              <a:off x="1059620" y="2159435"/>
              <a:ext cx="797304" cy="3449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/>
              <a:r>
                <a:rPr lang="zh-CN" altLang="en-US" sz="1400" b="1" dirty="0">
                  <a:latin typeface="Verdana" panose="020B0604030504040204" pitchFamily="34" charset="0"/>
                  <a:ea typeface="宋体" panose="02010600030101010101" pitchFamily="2" charset="-122"/>
                </a:rPr>
                <a:t>图</a:t>
              </a:r>
              <a:r>
                <a:rPr lang="en-US" altLang="zh-CN" sz="1400" b="1" dirty="0">
                  <a:latin typeface="Verdana" panose="020B0604030504040204" pitchFamily="34" charset="0"/>
                  <a:ea typeface="宋体" panose="02010600030101010101" pitchFamily="2" charset="-122"/>
                </a:rPr>
                <a:t>(</a:t>
              </a:r>
              <a:r>
                <a:rPr lang="zh-CN" altLang="en-US" sz="1400" b="1" dirty="0">
                  <a:latin typeface="Verdana" panose="020B0604030504040204" pitchFamily="34" charset="0"/>
                  <a:ea typeface="宋体" panose="02010600030101010101" pitchFamily="2" charset="-122"/>
                </a:rPr>
                <a:t>甲</a:t>
              </a:r>
              <a:r>
                <a:rPr lang="en-US" altLang="zh-CN" sz="1400" b="1" dirty="0">
                  <a:latin typeface="Verdana" panose="020B0604030504040204" pitchFamily="34" charset="0"/>
                  <a:ea typeface="宋体" panose="02010600030101010101" pitchFamily="2" charset="-122"/>
                </a:rPr>
                <a:t>)</a:t>
              </a:r>
              <a:endParaRPr lang="zh-CN" altLang="en-US" sz="14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0244" name="Group 6"/>
          <p:cNvGrpSpPr/>
          <p:nvPr/>
        </p:nvGrpSpPr>
        <p:grpSpPr>
          <a:xfrm>
            <a:off x="4787900" y="3716338"/>
            <a:ext cx="2808288" cy="2208212"/>
            <a:chOff x="0" y="0"/>
            <a:chExt cx="3168650" cy="2474821"/>
          </a:xfrm>
        </p:grpSpPr>
        <p:pic>
          <p:nvPicPr>
            <p:cNvPr id="10248" name="Picture 4" descr="D:\白老师转word文件\2013物理图全部\WLTK126.TIF"/>
            <p:cNvPicPr>
              <a:picLocks noChangeAspect="1"/>
            </p:cNvPicPr>
            <p:nvPr/>
          </p:nvPicPr>
          <p:blipFill>
            <a:blip r:embed="rId3" r:link="rId4"/>
            <a:stretch>
              <a:fillRect/>
            </a:stretch>
          </p:blipFill>
          <p:spPr>
            <a:xfrm>
              <a:off x="0" y="0"/>
              <a:ext cx="3168650" cy="205580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249" name="矩形 13"/>
            <p:cNvSpPr/>
            <p:nvPr/>
          </p:nvSpPr>
          <p:spPr>
            <a:xfrm>
              <a:off x="1112341" y="2133221"/>
              <a:ext cx="827539" cy="3416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/>
              <a:r>
                <a:rPr lang="zh-CN" altLang="en-US" sz="1400" b="1" dirty="0">
                  <a:latin typeface="Verdana" panose="020B0604030504040204" pitchFamily="34" charset="0"/>
                  <a:ea typeface="宋体" panose="02010600030101010101" pitchFamily="2" charset="-122"/>
                </a:rPr>
                <a:t>图</a:t>
              </a:r>
              <a:r>
                <a:rPr lang="en-US" altLang="zh-CN" sz="1400" b="1" dirty="0">
                  <a:latin typeface="Verdana" panose="020B0604030504040204" pitchFamily="34" charset="0"/>
                  <a:ea typeface="宋体" panose="02010600030101010101" pitchFamily="2" charset="-122"/>
                </a:rPr>
                <a:t>(</a:t>
              </a:r>
              <a:r>
                <a:rPr lang="zh-CN" altLang="en-US" sz="1400" b="1" dirty="0">
                  <a:latin typeface="Verdana" panose="020B0604030504040204" pitchFamily="34" charset="0"/>
                  <a:ea typeface="宋体" panose="02010600030101010101" pitchFamily="2" charset="-122"/>
                </a:rPr>
                <a:t>乙</a:t>
              </a:r>
              <a:r>
                <a:rPr lang="en-US" altLang="zh-CN" sz="1400" b="1" dirty="0">
                  <a:latin typeface="Verdana" panose="020B0604030504040204" pitchFamily="34" charset="0"/>
                  <a:ea typeface="宋体" panose="02010600030101010101" pitchFamily="2" charset="-122"/>
                </a:rPr>
                <a:t>)</a:t>
              </a:r>
              <a:endParaRPr lang="zh-CN" altLang="en-US" sz="14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201" name="矩形 9"/>
          <p:cNvSpPr/>
          <p:nvPr/>
        </p:nvSpPr>
        <p:spPr>
          <a:xfrm>
            <a:off x="5031423" y="3058160"/>
            <a:ext cx="18065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/>
            <a:r>
              <a:rPr lang="en-US" altLang="zh-CN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0.998mm</a:t>
            </a:r>
            <a:endParaRPr lang="en-US" altLang="zh-CN" sz="24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202" name="矩形 8"/>
          <p:cNvSpPr/>
          <p:nvPr/>
        </p:nvSpPr>
        <p:spPr>
          <a:xfrm>
            <a:off x="6506845" y="1831340"/>
            <a:ext cx="12239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1.980</a:t>
            </a:r>
            <a:endParaRPr lang="en-US" altLang="zh-CN" sz="24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82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zh-CN"/>
              <a:t>焦耳定律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4988"/>
            <a:ext cx="9107487" cy="546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468313" y="5876925"/>
            <a:ext cx="6351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99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 b="1">
                <a:solidFill>
                  <a:schemeClr val="accent2"/>
                </a:solidFill>
                <a:latin typeface="Tahoma" panose="020B0604030504040204" pitchFamily="34" charset="0"/>
                <a:ea typeface="华文新魏" pitchFamily="2" charset="-122"/>
              </a:rPr>
              <a:t>想想他们有什么共同点？</a:t>
            </a:r>
            <a:endParaRPr kumimoji="1" lang="zh-CN" altLang="en-US" sz="3600" b="1">
              <a:solidFill>
                <a:schemeClr val="accent2"/>
              </a:solidFill>
              <a:latin typeface="Tahoma" panose="020B0604030504040204" pitchFamily="34" charset="0"/>
              <a:ea typeface="华文新魏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30909" y="296779"/>
            <a:ext cx="3672982" cy="640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b="1" kern="100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/>
              </a:rPr>
              <a:t>一、电功和电功率</a:t>
            </a:r>
            <a:endParaRPr lang="zh-CN" altLang="zh-CN" sz="2400" b="1" kern="100" dirty="0">
              <a:solidFill>
                <a:srgbClr val="C00000"/>
              </a:solidFill>
              <a:latin typeface="+mj-ea"/>
              <a:ea typeface="+mj-ea"/>
              <a:cs typeface="Times New Roman" panose="02020603050405020304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04800" y="1133475"/>
            <a:ext cx="6950710" cy="2650490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如图</a:t>
            </a:r>
            <a:r>
              <a:rPr lang="en-US" altLang="zh-CN" sz="2800" kern="1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所示，已知电路两端的电势差为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U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，电路中的电流为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I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，在</a:t>
            </a:r>
            <a:r>
              <a:rPr lang="en-US" altLang="zh-CN" sz="28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t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时间内通过导体某截面的电荷量是多少？把这些电荷从左端移到右端，电场力做功是多少？</a:t>
            </a:r>
            <a:endParaRPr lang="zh-CN" altLang="zh-CN" sz="2800" kern="100" dirty="0">
              <a:effectLst/>
              <a:latin typeface="Times New Roman" panose="02020603050405020304"/>
              <a:ea typeface="华文细黑"/>
              <a:cs typeface="Times New Roman" panose="02020603050405020304"/>
            </a:endParaRPr>
          </a:p>
        </p:txBody>
      </p:sp>
      <p:pic>
        <p:nvPicPr>
          <p:cNvPr id="1026" name="Picture 2" descr="\\莫成程\f\幻灯片文件复制\2016\同步\步步高\物理\段继静人教物理选修3-1 步步高改版\G36.TIF"/>
          <p:cNvPicPr>
            <a:picLocks noChangeAspect="1" noChangeArrowheads="1"/>
          </p:cNvPicPr>
          <p:nvPr/>
        </p:nvPicPr>
        <p:blipFill>
          <a:blip r:embed="rId1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565" y="3938270"/>
            <a:ext cx="4190365" cy="1870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15"/>
          <p:cNvSpPr/>
          <p:nvPr/>
        </p:nvSpPr>
        <p:spPr>
          <a:xfrm>
            <a:off x="304978" y="5019902"/>
            <a:ext cx="8372238" cy="570230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b="1" kern="100" dirty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答案　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It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　</a:t>
            </a:r>
            <a:r>
              <a:rPr lang="en-US" altLang="zh-CN" sz="2100" i="1" kern="100" dirty="0" err="1">
                <a:latin typeface="Times New Roman" panose="02020603050405020304"/>
                <a:ea typeface="华文细黑"/>
                <a:cs typeface="Courier New" panose="02070309020205020404"/>
              </a:rPr>
              <a:t>IUt</a:t>
            </a:r>
            <a:endParaRPr lang="zh-CN" altLang="zh-CN" sz="79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方程说明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1490345" cy="600710"/>
          </a:xfrm>
        </p:spPr>
        <p:txBody>
          <a:bodyPr/>
          <a:p>
            <a:r>
              <a:rPr lang="en-US" altLang="zh-CN"/>
              <a:t>W=qU</a:t>
            </a:r>
            <a:endParaRPr lang="en-US" altLang="zh-CN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2755900" y="1825625"/>
            <a:ext cx="2753360" cy="60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电学基本方程</a:t>
            </a:r>
            <a:endParaRPr lang="zh-CN" altLang="en-US"/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5280660" y="3036570"/>
            <a:ext cx="3134360" cy="600710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任何情况下均成立</a:t>
            </a:r>
            <a:endParaRPr lang="zh-CN" altLang="en-US"/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1650365" y="2571750"/>
            <a:ext cx="1490345" cy="60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U=Ed</a:t>
            </a:r>
            <a:endParaRPr lang="en-US" altLang="zh-CN"/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3140710" y="2571750"/>
            <a:ext cx="2767330" cy="60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匀强场方成立</a:t>
            </a:r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/>
        </p:nvSpPr>
        <p:spPr>
          <a:xfrm>
            <a:off x="628650" y="3172460"/>
            <a:ext cx="1490345" cy="60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I=q/t</a:t>
            </a:r>
            <a:endParaRPr lang="en-US" altLang="zh-CN"/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2527300" y="3172460"/>
            <a:ext cx="2753360" cy="60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电流的定义式</a:t>
            </a:r>
            <a:endParaRPr lang="zh-CN" altLang="en-US"/>
          </a:p>
        </p:txBody>
      </p:sp>
      <p:sp>
        <p:nvSpPr>
          <p:cNvPr id="10" name="内容占位符 2"/>
          <p:cNvSpPr>
            <a:spLocks noGrp="1"/>
          </p:cNvSpPr>
          <p:nvPr/>
        </p:nvSpPr>
        <p:spPr>
          <a:xfrm>
            <a:off x="5636260" y="1952625"/>
            <a:ext cx="3134360" cy="600710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任何情况下均成立</a:t>
            </a: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66700" y="1697355"/>
            <a:ext cx="1895475" cy="6845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17475" y="3130550"/>
            <a:ext cx="1895475" cy="6845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内容占位符 2"/>
          <p:cNvSpPr>
            <a:spLocks noGrp="1"/>
          </p:cNvSpPr>
          <p:nvPr/>
        </p:nvSpPr>
        <p:spPr>
          <a:xfrm>
            <a:off x="1482725" y="4142105"/>
            <a:ext cx="1358900" cy="60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联立</a:t>
            </a:r>
            <a:endParaRPr lang="zh-CN" altLang="en-US"/>
          </a:p>
        </p:txBody>
      </p:sp>
      <p:sp>
        <p:nvSpPr>
          <p:cNvPr id="14" name="内容占位符 2"/>
          <p:cNvSpPr>
            <a:spLocks noGrp="1"/>
          </p:cNvSpPr>
          <p:nvPr/>
        </p:nvSpPr>
        <p:spPr>
          <a:xfrm>
            <a:off x="3320415" y="4142105"/>
            <a:ext cx="1358900" cy="60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W=UIt</a:t>
            </a:r>
            <a:endParaRPr lang="en-US" altLang="zh-CN"/>
          </a:p>
        </p:txBody>
      </p:sp>
      <p:sp>
        <p:nvSpPr>
          <p:cNvPr id="15" name="内容占位符 2"/>
          <p:cNvSpPr>
            <a:spLocks noGrp="1"/>
          </p:cNvSpPr>
          <p:nvPr/>
        </p:nvSpPr>
        <p:spPr>
          <a:xfrm>
            <a:off x="5052695" y="4142105"/>
            <a:ext cx="3134360" cy="600710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任何情况下均成立</a:t>
            </a:r>
            <a:endParaRPr lang="zh-CN" altLang="en-US"/>
          </a:p>
        </p:txBody>
      </p:sp>
      <p:sp>
        <p:nvSpPr>
          <p:cNvPr id="16" name="内容占位符 2"/>
          <p:cNvSpPr>
            <a:spLocks noGrp="1"/>
          </p:cNvSpPr>
          <p:nvPr/>
        </p:nvSpPr>
        <p:spPr>
          <a:xfrm>
            <a:off x="721360" y="4980305"/>
            <a:ext cx="1441450" cy="60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P=W/t</a:t>
            </a:r>
            <a:endParaRPr lang="en-US" altLang="zh-CN"/>
          </a:p>
        </p:txBody>
      </p:sp>
      <p:sp>
        <p:nvSpPr>
          <p:cNvPr id="17" name="内容占位符 2"/>
          <p:cNvSpPr>
            <a:spLocks noGrp="1"/>
          </p:cNvSpPr>
          <p:nvPr/>
        </p:nvSpPr>
        <p:spPr>
          <a:xfrm>
            <a:off x="2162810" y="4980305"/>
            <a:ext cx="2753360" cy="60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功率的定义式</a:t>
            </a:r>
            <a:endParaRPr lang="zh-CN" altLang="en-US"/>
          </a:p>
        </p:txBody>
      </p:sp>
      <p:sp>
        <p:nvSpPr>
          <p:cNvPr id="18" name="内容占位符 2"/>
          <p:cNvSpPr>
            <a:spLocks noGrp="1"/>
          </p:cNvSpPr>
          <p:nvPr/>
        </p:nvSpPr>
        <p:spPr>
          <a:xfrm>
            <a:off x="1403985" y="5581015"/>
            <a:ext cx="1437640" cy="60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P=UI</a:t>
            </a:r>
            <a:endParaRPr lang="en-US" altLang="zh-CN"/>
          </a:p>
        </p:txBody>
      </p:sp>
      <p:sp>
        <p:nvSpPr>
          <p:cNvPr id="19" name="内容占位符 2"/>
          <p:cNvSpPr>
            <a:spLocks noGrp="1"/>
          </p:cNvSpPr>
          <p:nvPr/>
        </p:nvSpPr>
        <p:spPr>
          <a:xfrm>
            <a:off x="2841625" y="5581015"/>
            <a:ext cx="3134360" cy="600710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任何情况下均成立</a:t>
            </a:r>
            <a:endParaRPr lang="zh-CN" altLang="en-US"/>
          </a:p>
        </p:txBody>
      </p:sp>
      <p:sp>
        <p:nvSpPr>
          <p:cNvPr id="20" name="内容占位符 2"/>
          <p:cNvSpPr>
            <a:spLocks noGrp="1"/>
          </p:cNvSpPr>
          <p:nvPr/>
        </p:nvSpPr>
        <p:spPr>
          <a:xfrm>
            <a:off x="2012950" y="6085840"/>
            <a:ext cx="4227195" cy="60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I</a:t>
            </a:r>
            <a:r>
              <a:rPr lang="zh-CN" altLang="en-US"/>
              <a:t>的理解：单位时间的</a:t>
            </a:r>
            <a:r>
              <a:rPr lang="en-US" altLang="zh-CN"/>
              <a:t>q</a:t>
            </a: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5" grpId="0"/>
      <p:bldP spid="11" grpId="0" animBg="1"/>
      <p:bldP spid="12" grpId="0" bldLvl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38938" y="428538"/>
            <a:ext cx="8372238" cy="3930650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2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一根电阻丝，通过</a:t>
            </a:r>
            <a:r>
              <a:rPr lang="en-US" altLang="zh-CN" sz="3200" kern="100" dirty="0">
                <a:latin typeface="Times New Roman" panose="02020603050405020304"/>
                <a:ea typeface="华文细黑"/>
                <a:cs typeface="Courier New" panose="02070309020205020404"/>
              </a:rPr>
              <a:t>2 C</a:t>
            </a:r>
            <a:r>
              <a:rPr lang="zh-CN" altLang="zh-CN" sz="32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的电荷量所消耗的电能是</a:t>
            </a:r>
            <a:r>
              <a:rPr lang="en-US" altLang="zh-CN" sz="3200" kern="100" dirty="0">
                <a:latin typeface="Times New Roman" panose="02020603050405020304"/>
                <a:ea typeface="华文细黑"/>
                <a:cs typeface="Courier New" panose="02070309020205020404"/>
              </a:rPr>
              <a:t>8 J.</a:t>
            </a:r>
            <a:r>
              <a:rPr lang="zh-CN" altLang="zh-CN" sz="32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若在相同的时间内通过</a:t>
            </a:r>
            <a:r>
              <a:rPr lang="en-US" altLang="zh-CN" sz="3200" kern="100" dirty="0">
                <a:latin typeface="Times New Roman" panose="02020603050405020304"/>
                <a:ea typeface="华文细黑"/>
                <a:cs typeface="Courier New" panose="02070309020205020404"/>
              </a:rPr>
              <a:t>4 C</a:t>
            </a:r>
            <a:r>
              <a:rPr lang="zh-CN" altLang="zh-CN" sz="32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的电荷量，该电阻丝上所加电压和消耗的电能分别是</a:t>
            </a:r>
            <a:r>
              <a:rPr lang="en-US" altLang="zh-CN" sz="3200" kern="100" dirty="0">
                <a:latin typeface="Times New Roman" panose="02020603050405020304"/>
                <a:ea typeface="华文细黑"/>
                <a:cs typeface="Courier New" panose="02070309020205020404"/>
              </a:rPr>
              <a:t>(</a:t>
            </a:r>
            <a:r>
              <a:rPr lang="zh-CN" altLang="zh-CN" sz="32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　　</a:t>
            </a:r>
            <a:r>
              <a:rPr lang="en-US" altLang="zh-CN" sz="3600" kern="100" dirty="0">
                <a:latin typeface="Times New Roman" panose="02020603050405020304"/>
                <a:ea typeface="华文细黑"/>
                <a:cs typeface="Courier New" panose="02070309020205020404"/>
              </a:rPr>
              <a:t>)</a:t>
            </a:r>
            <a:endParaRPr lang="en-US" altLang="zh-CN" sz="3600" kern="100" dirty="0">
              <a:latin typeface="Times New Roman" panose="02020603050405020304"/>
              <a:ea typeface="华文细黑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3200" kern="100" dirty="0">
                <a:latin typeface="Times New Roman" panose="02020603050405020304"/>
                <a:ea typeface="华文细黑"/>
                <a:cs typeface="Courier New" panose="02070309020205020404"/>
              </a:rPr>
              <a:t>A.4 V,16 J  </a:t>
            </a:r>
            <a:r>
              <a:rPr lang="en-US" altLang="zh-CN" sz="32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			B.8 </a:t>
            </a:r>
            <a:r>
              <a:rPr lang="en-US" altLang="zh-CN" sz="3600" kern="100" dirty="0">
                <a:latin typeface="Times New Roman" panose="02020603050405020304"/>
                <a:ea typeface="华文细黑"/>
                <a:cs typeface="Courier New" panose="02070309020205020404"/>
              </a:rPr>
              <a:t>V,16 J</a:t>
            </a:r>
            <a:endParaRPr lang="en-US" altLang="zh-CN" sz="3600" kern="100" dirty="0">
              <a:latin typeface="Times New Roman" panose="02020603050405020304"/>
              <a:ea typeface="华文细黑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3200" kern="100" dirty="0">
                <a:latin typeface="Times New Roman" panose="02020603050405020304"/>
                <a:ea typeface="华文细黑"/>
                <a:cs typeface="Courier New" panose="02070309020205020404"/>
              </a:rPr>
              <a:t>C.4 V,32 J  </a:t>
            </a:r>
            <a:r>
              <a:rPr lang="en-US" altLang="zh-CN" sz="32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			D.8 </a:t>
            </a:r>
            <a:r>
              <a:rPr lang="en-US" altLang="zh-CN" sz="3200" kern="100" dirty="0">
                <a:latin typeface="Times New Roman" panose="02020603050405020304"/>
                <a:ea typeface="华文细黑"/>
                <a:cs typeface="Courier New" panose="02070309020205020404"/>
              </a:rPr>
              <a:t>V,32 J</a:t>
            </a:r>
            <a:endParaRPr lang="en-US" altLang="zh-CN" sz="3200" kern="100" dirty="0">
              <a:effectLst/>
              <a:latin typeface="Times New Roman" panose="02020603050405020304"/>
              <a:ea typeface="华文细黑"/>
              <a:cs typeface="Courier New" panose="020703090202050204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4978" y="944455"/>
            <a:ext cx="8372238" cy="2010410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b="1" kern="100" dirty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解析　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设电阻丝电阻为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R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，开始所加电压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U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，则</a:t>
            </a:r>
            <a:endParaRPr lang="zh-CN" altLang="zh-CN" sz="79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W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q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U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endParaRPr lang="zh-CN" altLang="zh-CN" sz="79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即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8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U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，故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U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1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4 V.</a:t>
            </a:r>
            <a:endParaRPr lang="zh-CN" altLang="zh-CN" sz="79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设后来所加电压为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U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，产生的热量为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W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，则</a:t>
            </a:r>
            <a:endParaRPr lang="zh-CN" altLang="zh-CN" sz="79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454331" y="2957279"/>
          <a:ext cx="8316624" cy="12789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文档" r:id="rId1" imgW="14808200" imgH="2286000" progId="Word.Document.12">
                  <p:embed/>
                </p:oleObj>
              </mc:Choice>
              <mc:Fallback>
                <p:oleObj name="文档" r:id="rId1" imgW="14808200" imgH="2286000" progId="Word.Document.12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4331" y="2957279"/>
                        <a:ext cx="8316624" cy="12789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454331" y="3684027"/>
          <a:ext cx="8316624" cy="12789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文档" r:id="rId3" imgW="14808200" imgH="2286000" progId="Word.Document.12">
                  <p:embed/>
                </p:oleObj>
              </mc:Choice>
              <mc:Fallback>
                <p:oleObj name="文档" r:id="rId3" imgW="14808200" imgH="2286000" progId="Word.Document.12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4331" y="3684027"/>
                        <a:ext cx="8316624" cy="12789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400317" y="4303621"/>
          <a:ext cx="8316624" cy="12789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文档" r:id="rId5" imgW="14808200" imgH="2286000" progId="Word.Document.12">
                  <p:embed/>
                </p:oleObj>
              </mc:Choice>
              <mc:Fallback>
                <p:oleObj name="文档" r:id="rId5" imgW="14808200" imgH="2286000" progId="Word.Document.12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0317" y="4303621"/>
                        <a:ext cx="8316624" cy="12789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304978" y="4911873"/>
            <a:ext cx="8372238" cy="570230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W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q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U</a:t>
            </a:r>
            <a:r>
              <a:rPr lang="en-US" altLang="zh-CN" sz="21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4</a:t>
            </a:r>
            <a:r>
              <a:rPr lang="en-US" altLang="zh-CN" sz="21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×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8 J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32 J.</a:t>
            </a:r>
            <a:endParaRPr lang="zh-CN" altLang="zh-CN" sz="79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04978" y="5373639"/>
            <a:ext cx="8372238" cy="570230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b="1" kern="100" dirty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答案　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D</a:t>
            </a:r>
            <a:endParaRPr lang="zh-CN" altLang="zh-CN" sz="79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二、纯电阻电路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4241165" cy="535305"/>
          </a:xfrm>
        </p:spPr>
        <p:txBody>
          <a:bodyPr/>
          <a:p>
            <a:r>
              <a:rPr lang="zh-CN" altLang="en-US"/>
              <a:t>灯泡、电阻丝等</a:t>
            </a:r>
            <a:endParaRPr lang="zh-CN" altLang="en-US"/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784225" y="2506345"/>
            <a:ext cx="2083435" cy="48323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</a:rPr>
              <a:t>欧姆定律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3140710" y="2506980"/>
            <a:ext cx="3754120" cy="481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在纯电阻中成立</a:t>
            </a:r>
            <a:endParaRPr lang="zh-CN" altLang="en-US"/>
          </a:p>
        </p:txBody>
      </p:sp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84225" y="3340100"/>
          <a:ext cx="1552575" cy="585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469900" imgH="177165" progId="Equation.KSEE3">
                  <p:embed/>
                </p:oleObj>
              </mc:Choice>
              <mc:Fallback>
                <p:oleObj name="" r:id="rId1" imgW="469900" imgH="177165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84225" y="3340100"/>
                        <a:ext cx="1552575" cy="5854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27045" y="3692525"/>
          <a:ext cx="1552575" cy="585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3" imgW="469900" imgH="177165" progId="Equation.KSEE3">
                  <p:embed/>
                </p:oleObj>
              </mc:Choice>
              <mc:Fallback>
                <p:oleObj name="" r:id="rId3" imgW="469900" imgH="177165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27045" y="3692525"/>
                        <a:ext cx="1552575" cy="5854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953953" y="3340100"/>
          <a:ext cx="1678940" cy="1385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" name="" r:id="rId5" imgW="508000" imgH="419100" progId="Equation.KSEE3">
                  <p:embed/>
                </p:oleObj>
              </mc:Choice>
              <mc:Fallback>
                <p:oleObj name="" r:id="rId5" imgW="508000" imgH="4191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53953" y="3340100"/>
                        <a:ext cx="1678940" cy="13855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869816" y="5033010"/>
          <a:ext cx="1763395" cy="629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" name="" r:id="rId7" imgW="533400" imgH="190500" progId="Equation.KSEE3">
                  <p:embed/>
                </p:oleObj>
              </mc:Choice>
              <mc:Fallback>
                <p:oleObj name="" r:id="rId7" imgW="533400" imgH="1905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69816" y="5033010"/>
                        <a:ext cx="1763395" cy="6299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椭圆形标注 11"/>
          <p:cNvSpPr/>
          <p:nvPr/>
        </p:nvSpPr>
        <p:spPr>
          <a:xfrm>
            <a:off x="1893570" y="4277995"/>
            <a:ext cx="1711325" cy="854710"/>
          </a:xfrm>
          <a:prstGeom prst="wedgeEllipseCallout">
            <a:avLst>
              <a:gd name="adj1" fmla="val -94235"/>
              <a:gd name="adj2" fmla="val -1154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任意使用</a:t>
            </a:r>
            <a:endParaRPr lang="zh-CN" altLang="en-US"/>
          </a:p>
        </p:txBody>
      </p:sp>
      <p:sp>
        <p:nvSpPr>
          <p:cNvPr id="13" name="椭圆形标注 12"/>
          <p:cNvSpPr/>
          <p:nvPr/>
        </p:nvSpPr>
        <p:spPr>
          <a:xfrm>
            <a:off x="7009130" y="5132705"/>
            <a:ext cx="1711325" cy="854710"/>
          </a:xfrm>
          <a:prstGeom prst="wedgeEllipseCallout">
            <a:avLst>
              <a:gd name="adj1" fmla="val -45769"/>
              <a:gd name="adj2" fmla="val -1000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纯电阻使用</a:t>
            </a:r>
            <a:endParaRPr lang="zh-CN" altLang="en-US"/>
          </a:p>
        </p:txBody>
      </p:sp>
      <p:sp>
        <p:nvSpPr>
          <p:cNvPr id="15" name="右大括号 14"/>
          <p:cNvSpPr/>
          <p:nvPr/>
        </p:nvSpPr>
        <p:spPr>
          <a:xfrm>
            <a:off x="6750050" y="3895725"/>
            <a:ext cx="144780" cy="161925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4" grpId="0"/>
      <p:bldP spid="12" grpId="0" animBg="1"/>
      <p:bldP spid="13" grpId="0" bldLvl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三、焦耳定律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560705"/>
          </a:xfrm>
        </p:spPr>
        <p:txBody>
          <a:bodyPr/>
          <a:p>
            <a:r>
              <a:rPr lang="zh-CN" altLang="en-US"/>
              <a:t>焦耳通过实验发现</a:t>
            </a:r>
            <a:endParaRPr lang="zh-CN" altLang="en-US"/>
          </a:p>
        </p:txBody>
      </p:sp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48068" y="2301240"/>
          <a:ext cx="1972310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596900" imgH="228600" progId="Equation.KSEE3">
                  <p:embed/>
                </p:oleObj>
              </mc:Choice>
              <mc:Fallback>
                <p:oleObj name="" r:id="rId1" imgW="596900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48068" y="2301240"/>
                        <a:ext cx="1972310" cy="755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内容占位符 2"/>
          <p:cNvSpPr>
            <a:spLocks noGrp="1"/>
          </p:cNvSpPr>
          <p:nvPr/>
        </p:nvSpPr>
        <p:spPr>
          <a:xfrm>
            <a:off x="3443605" y="2438400"/>
            <a:ext cx="3754120" cy="481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焦耳做了很多实验</a:t>
            </a:r>
            <a:endParaRPr lang="zh-CN" altLang="en-US"/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6932295" y="2386330"/>
            <a:ext cx="1214120" cy="481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风扇</a:t>
            </a:r>
            <a:endParaRPr lang="zh-CN" altLang="en-US"/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3443605" y="3188335"/>
            <a:ext cx="3754120" cy="5480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任何情况均可用</a:t>
            </a:r>
            <a:endParaRPr lang="zh-CN" altLang="en-US"/>
          </a:p>
        </p:txBody>
      </p:sp>
      <p:sp>
        <p:nvSpPr>
          <p:cNvPr id="8" name="流程图: 过程 7"/>
          <p:cNvSpPr/>
          <p:nvPr/>
        </p:nvSpPr>
        <p:spPr>
          <a:xfrm>
            <a:off x="450850" y="4224655"/>
            <a:ext cx="3843655" cy="1079500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5" name=" 185"/>
          <p:cNvSpPr/>
          <p:nvPr/>
        </p:nvSpPr>
        <p:spPr>
          <a:xfrm>
            <a:off x="2122805" y="4843780"/>
            <a:ext cx="895350" cy="539115"/>
          </a:xfrm>
          <a:prstGeom prst="donu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2122805" y="5462270"/>
            <a:ext cx="1214120" cy="481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电阻</a:t>
            </a: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22300" y="4948555"/>
            <a:ext cx="355600" cy="3295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内容占位符 2"/>
          <p:cNvSpPr>
            <a:spLocks noGrp="1"/>
          </p:cNvSpPr>
          <p:nvPr/>
        </p:nvSpPr>
        <p:spPr>
          <a:xfrm>
            <a:off x="306705" y="5382895"/>
            <a:ext cx="1214120" cy="48196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q</a:t>
            </a:r>
            <a:r>
              <a:rPr lang="zh-CN" altLang="en-US"/>
              <a:t>（</a:t>
            </a:r>
            <a:r>
              <a:rPr lang="en-US" altLang="zh-CN"/>
              <a:t>I</a:t>
            </a:r>
            <a:r>
              <a:rPr lang="zh-CN" altLang="en-US"/>
              <a:t>）</a:t>
            </a:r>
            <a:endParaRPr lang="zh-CN" altLang="en-US"/>
          </a:p>
        </p:txBody>
      </p:sp>
      <p:sp>
        <p:nvSpPr>
          <p:cNvPr id="12" name="内容占位符 2"/>
          <p:cNvSpPr>
            <a:spLocks noGrp="1"/>
          </p:cNvSpPr>
          <p:nvPr/>
        </p:nvSpPr>
        <p:spPr>
          <a:xfrm>
            <a:off x="4939665" y="3843020"/>
            <a:ext cx="3206750" cy="48196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I</a:t>
            </a:r>
            <a:r>
              <a:rPr lang="zh-CN" altLang="en-US"/>
              <a:t>仅</a:t>
            </a:r>
            <a:r>
              <a:rPr lang="zh-CN" altLang="en-US"/>
              <a:t>遇到电阻的时候</a:t>
            </a:r>
            <a:endParaRPr lang="zh-CN" altLang="en-US"/>
          </a:p>
        </p:txBody>
      </p:sp>
      <p:sp>
        <p:nvSpPr>
          <p:cNvPr id="13" name="内容占位符 2"/>
          <p:cNvSpPr>
            <a:spLocks noGrp="1"/>
          </p:cNvSpPr>
          <p:nvPr/>
        </p:nvSpPr>
        <p:spPr>
          <a:xfrm>
            <a:off x="4860925" y="4324985"/>
            <a:ext cx="2925445" cy="48196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/>
              <a:t>W=qU=I</a:t>
            </a:r>
            <a:r>
              <a:rPr lang="en-US" altLang="zh-CN" baseline="30000"/>
              <a:t>2</a:t>
            </a:r>
            <a:r>
              <a:rPr lang="en-US" altLang="zh-CN"/>
              <a:t>Rt</a:t>
            </a:r>
            <a:endParaRPr lang="en-US" altLang="zh-CN"/>
          </a:p>
        </p:txBody>
      </p:sp>
      <p:grpSp>
        <p:nvGrpSpPr>
          <p:cNvPr id="16" name="组合 15"/>
          <p:cNvGrpSpPr/>
          <p:nvPr/>
        </p:nvGrpSpPr>
        <p:grpSpPr>
          <a:xfrm>
            <a:off x="450850" y="4422775"/>
            <a:ext cx="1723390" cy="612775"/>
            <a:chOff x="628" y="9535"/>
            <a:chExt cx="2714" cy="965"/>
          </a:xfrm>
        </p:grpSpPr>
        <p:cxnSp>
          <p:nvCxnSpPr>
            <p:cNvPr id="14" name="直接箭头连接符 13"/>
            <p:cNvCxnSpPr/>
            <p:nvPr/>
          </p:nvCxnSpPr>
          <p:spPr>
            <a:xfrm>
              <a:off x="628" y="9535"/>
              <a:ext cx="2715" cy="0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内容占位符 2"/>
            <p:cNvSpPr>
              <a:spLocks noGrp="1"/>
            </p:cNvSpPr>
            <p:nvPr/>
          </p:nvSpPr>
          <p:spPr>
            <a:xfrm>
              <a:off x="1475" y="9742"/>
              <a:ext cx="1021" cy="75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/>
                <a:t>U</a:t>
              </a:r>
              <a:endParaRPr lang="en-US" altLang="zh-CN"/>
            </a:p>
          </p:txBody>
        </p:sp>
      </p:grpSp>
      <p:sp>
        <p:nvSpPr>
          <p:cNvPr id="17" name="内容占位符 2"/>
          <p:cNvSpPr>
            <a:spLocks noGrp="1"/>
          </p:cNvSpPr>
          <p:nvPr/>
        </p:nvSpPr>
        <p:spPr>
          <a:xfrm>
            <a:off x="2910840" y="4324985"/>
            <a:ext cx="1214120" cy="481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磁场</a:t>
            </a:r>
            <a:endParaRPr lang="zh-CN" altLang="en-US"/>
          </a:p>
        </p:txBody>
      </p:sp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404995" y="4806950"/>
          <a:ext cx="4615815" cy="839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" name="" r:id="rId3" imgW="1397000" imgH="254000" progId="Equation.KSEE3">
                  <p:embed/>
                </p:oleObj>
              </mc:Choice>
              <mc:Fallback>
                <p:oleObj name="" r:id="rId3" imgW="1397000" imgH="2540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04995" y="4806950"/>
                        <a:ext cx="4615815" cy="8394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对象 1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861753" y="5462270"/>
          <a:ext cx="1678940" cy="1385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" name="" r:id="rId5" imgW="508000" imgH="419100" progId="Equation.KSEE3">
                  <p:embed/>
                </p:oleObj>
              </mc:Choice>
              <mc:Fallback>
                <p:oleObj name="" r:id="rId5" imgW="508000" imgH="4191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61753" y="5462270"/>
                        <a:ext cx="1678940" cy="13855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内容占位符 2"/>
          <p:cNvSpPr>
            <a:spLocks noGrp="1"/>
          </p:cNvSpPr>
          <p:nvPr/>
        </p:nvSpPr>
        <p:spPr>
          <a:xfrm>
            <a:off x="6212205" y="5786120"/>
            <a:ext cx="2654935" cy="90360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vert="horz" lIns="91440" tIns="45720" rIns="91440" bIns="45720" rtlCol="0">
            <a:normAutofit fontScale="8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>
                <a:solidFill>
                  <a:schemeClr val="bg1"/>
                </a:solidFill>
              </a:rPr>
              <a:t>U</a:t>
            </a:r>
            <a:r>
              <a:rPr lang="zh-CN" altLang="en-US">
                <a:solidFill>
                  <a:schemeClr val="bg1"/>
                </a:solidFill>
              </a:rPr>
              <a:t>是总能量，</a:t>
            </a:r>
            <a:endParaRPr lang="zh-CN" altLang="en-US">
              <a:solidFill>
                <a:schemeClr val="bg1"/>
              </a:solidFill>
            </a:endParaRPr>
          </a:p>
          <a:p>
            <a:r>
              <a:rPr lang="zh-CN" altLang="en-US">
                <a:solidFill>
                  <a:schemeClr val="bg1"/>
                </a:solidFill>
              </a:rPr>
              <a:t>焦耳定律不适用</a:t>
            </a:r>
            <a:endParaRPr lang="zh-CN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134653 -0.000833 " pathEditMode="relative" rAng="0" ptsTypes="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 animBg="1"/>
      <p:bldP spid="185" grpId="0" animBg="1"/>
      <p:bldP spid="9" grpId="0"/>
      <p:bldP spid="10" grpId="0" animBg="1"/>
      <p:bldP spid="11" grpId="0"/>
      <p:bldP spid="10" grpId="1" animBg="1"/>
      <p:bldP spid="12" grpId="0"/>
      <p:bldP spid="13" grpId="0"/>
      <p:bldP spid="17" grpId="0"/>
      <p:bldP spid="2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矩形 10"/>
          <p:cNvSpPr/>
          <p:nvPr/>
        </p:nvSpPr>
        <p:spPr>
          <a:xfrm>
            <a:off x="394970" y="266065"/>
            <a:ext cx="8094980" cy="420116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规格为</a:t>
            </a:r>
            <a:r>
              <a:rPr lang="en-US" altLang="zh-CN" sz="28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“</a:t>
            </a:r>
            <a:r>
              <a:rPr lang="en-US" altLang="zh-CN" sz="2800" kern="100" dirty="0">
                <a:latin typeface="Times New Roman" panose="02020603050405020304"/>
                <a:ea typeface="华文细黑"/>
                <a:cs typeface="Courier New" panose="02070309020205020404"/>
              </a:rPr>
              <a:t>220 V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　</a:t>
            </a:r>
            <a:r>
              <a:rPr lang="en-US" altLang="zh-CN" sz="2800" kern="100" dirty="0">
                <a:latin typeface="Times New Roman" panose="02020603050405020304"/>
                <a:ea typeface="华文细黑"/>
                <a:cs typeface="Courier New" panose="02070309020205020404"/>
              </a:rPr>
              <a:t>36 W</a:t>
            </a:r>
            <a:r>
              <a:rPr lang="en-US" altLang="zh-CN" sz="28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”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的排气扇，线圈电阻为</a:t>
            </a:r>
            <a:r>
              <a:rPr lang="en-US" altLang="zh-CN" sz="2800" kern="100" dirty="0">
                <a:latin typeface="Times New Roman" panose="02020603050405020304"/>
                <a:ea typeface="华文细黑"/>
                <a:cs typeface="Courier New" panose="02070309020205020404"/>
              </a:rPr>
              <a:t>40 Ω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，求：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/>
                <a:cs typeface="Courier New" panose="02070309020205020404"/>
              </a:rPr>
              <a:t>(1)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接上</a:t>
            </a:r>
            <a:r>
              <a:rPr lang="en-US" altLang="zh-CN" sz="2800" kern="100" dirty="0">
                <a:latin typeface="Times New Roman" panose="02020603050405020304"/>
                <a:ea typeface="华文细黑"/>
                <a:cs typeface="Courier New" panose="02070309020205020404"/>
              </a:rPr>
              <a:t>220 V</a:t>
            </a: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的电压后，排气扇转化为机械能的功率和发热的功率；</a:t>
            </a:r>
            <a:endParaRPr lang="zh-CN" altLang="zh-CN" sz="2800" kern="100" dirty="0">
              <a:latin typeface="Times New Roman" panose="02020603050405020304"/>
              <a:ea typeface="华文细黑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(2)如果接上电源后，扇叶被卡住，不能转动，求电动机消耗的功率和发热的功率.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806</Words>
  <Application>WPS 演示</Application>
  <PresentationFormat>宽屏</PresentationFormat>
  <Paragraphs>115</Paragraphs>
  <Slides>11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10</vt:i4>
      </vt:variant>
      <vt:variant>
        <vt:lpstr>幻灯片标题</vt:lpstr>
      </vt:variant>
      <vt:variant>
        <vt:i4>11</vt:i4>
      </vt:variant>
    </vt:vector>
  </HeadingPairs>
  <TitlesOfParts>
    <vt:vector size="40" baseType="lpstr">
      <vt:lpstr>Arial</vt:lpstr>
      <vt:lpstr>宋体</vt:lpstr>
      <vt:lpstr>Wingdings</vt:lpstr>
      <vt:lpstr>Calibri Light</vt:lpstr>
      <vt:lpstr>Calibri</vt:lpstr>
      <vt:lpstr>微软雅黑</vt:lpstr>
      <vt:lpstr>Tahoma</vt:lpstr>
      <vt:lpstr>华文新魏</vt:lpstr>
      <vt:lpstr>Times New Roman</vt:lpstr>
      <vt:lpstr>Courier New</vt:lpstr>
      <vt:lpstr>华文细黑</vt:lpstr>
      <vt:lpstr>Times New Roman</vt:lpstr>
      <vt:lpstr>华文细黑</vt:lpstr>
      <vt:lpstr>黑体</vt:lpstr>
      <vt:lpstr>Verdana</vt:lpstr>
      <vt:lpstr>华文楷体</vt:lpstr>
      <vt:lpstr>楷体_GB2312</vt:lpstr>
      <vt:lpstr>新宋体</vt:lpstr>
      <vt:lpstr>Office 主题</vt:lpstr>
      <vt:lpstr>Word.Document.12</vt:lpstr>
      <vt:lpstr>Word.Document.12</vt:lpstr>
      <vt:lpstr>Word.Document.12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</cp:revision>
  <dcterms:created xsi:type="dcterms:W3CDTF">2016-11-14T02:08:02Z</dcterms:created>
  <dcterms:modified xsi:type="dcterms:W3CDTF">2016-11-14T02:52:51Z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