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2" r:id="rId4"/>
    <p:sldId id="263" r:id="rId5"/>
    <p:sldId id="278" r:id="rId6"/>
    <p:sldId id="277" r:id="rId7"/>
    <p:sldId id="261" r:id="rId8"/>
    <p:sldId id="292" r:id="rId9"/>
    <p:sldId id="293" r:id="rId10"/>
    <p:sldId id="294" r:id="rId11"/>
    <p:sldId id="295" r:id="rId12"/>
    <p:sldId id="296" r:id="rId13"/>
    <p:sldId id="297" r:id="rId14"/>
    <p:sldId id="298" r:id="rId15"/>
    <p:sldId id="299" r:id="rId16"/>
    <p:sldId id="300" r:id="rId17"/>
    <p:sldId id="303" r:id="rId18"/>
    <p:sldId id="301" r:id="rId19"/>
    <p:sldId id="304" r:id="rId20"/>
    <p:sldId id="305" r:id="rId21"/>
  </p:sldIdLst>
  <p:sldSz cx="9144000" cy="5143500" type="screen16x9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35" d="100"/>
          <a:sy n="135" d="100"/>
        </p:scale>
        <p:origin x="96" y="11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image" Target="../media/image12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2021/4/23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2021/4/23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2021/4/23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2021/4/23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2021/4/23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2021/4/23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2021/4/23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2021/4/23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2021/4/23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2021/4/23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2021/4/23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2021/4/23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file:///E:\&#20013;&#23665;&#22823;&#23398;&#38468;&#23646;&#20013;&#23398;&#25945;&#23398;&#26448;&#26009;\&#25945;&#23398;&#32032;&#26448;&#31215;&#32047;-&#20064;&#39064;&#12289;&#39640;&#32771;&#39064;&#12289;&#22270;&#29255;&#31561;\&#20108;&#36718;&#20195;&#35874;&#19987;&#39064;\21&#20108;&#36718;&#20070;199.tif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file:///E:\&#20013;&#23665;&#22823;&#23398;&#38468;&#23646;&#20013;&#23398;&#25945;&#23398;&#26448;&#26009;\&#25945;&#23398;&#32032;&#26448;&#31215;&#32047;-&#20064;&#39064;&#12289;&#39640;&#32771;&#39064;&#12289;&#22270;&#29255;&#31561;\&#20108;&#36718;&#20195;&#35874;&#19987;&#39064;\21&#20108;&#36718;&#20070;200.tif" TargetMode="External"/><Relationship Id="rId4" Type="http://schemas.openxmlformats.org/officeDocument/2006/relationships/image" Target="../media/image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file:///E:\&#20013;&#23665;&#22823;&#23398;&#38468;&#23646;&#20013;&#23398;&#25945;&#23398;&#26448;&#26009;\&#25945;&#23398;&#32032;&#26448;&#31215;&#32047;-&#20064;&#39064;&#12289;&#39640;&#32771;&#39064;&#12289;&#22270;&#29255;&#31561;\&#20108;&#36718;&#20195;&#35874;&#19987;&#39064;\21&#20108;&#36718;&#20070;199.tif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file:///E:\&#20013;&#23665;&#22823;&#23398;&#38468;&#23646;&#20013;&#23398;&#25945;&#23398;&#26448;&#26009;\&#25945;&#23398;&#32032;&#26448;&#31215;&#32047;-&#20064;&#39064;&#12289;&#39640;&#32771;&#39064;&#12289;&#22270;&#29255;&#31561;\&#20108;&#36718;&#20195;&#35874;&#19987;&#39064;\21&#20108;&#36718;&#20070;200.tif" TargetMode="External"/><Relationship Id="rId4" Type="http://schemas.openxmlformats.org/officeDocument/2006/relationships/image" Target="../media/image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3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12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>
          <a:xfrm>
            <a:off x="161659" y="699542"/>
            <a:ext cx="8172400" cy="1150960"/>
          </a:xfrm>
        </p:spPr>
        <p:txBody>
          <a:bodyPr>
            <a:norm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zh-CN" altLang="en-US" sz="6000" b="1" dirty="0">
                <a:solidFill>
                  <a:srgbClr val="FF0000"/>
                </a:solidFill>
                <a:latin typeface="+mj-ea"/>
              </a:rPr>
              <a:t>二轮复习细胞代谢</a:t>
            </a:r>
            <a:endParaRPr lang="zh-CN" sz="6000" b="1" dirty="0">
              <a:solidFill>
                <a:srgbClr val="FF0000"/>
              </a:solidFill>
              <a:effectLst/>
              <a:latin typeface="+mj-ea"/>
            </a:endParaRPr>
          </a:p>
        </p:txBody>
      </p:sp>
      <p:sp>
        <p:nvSpPr>
          <p:cNvPr id="5" name="Rectangle 18"/>
          <p:cNvSpPr>
            <a:spLocks noChangeArrowheads="1"/>
          </p:cNvSpPr>
          <p:nvPr/>
        </p:nvSpPr>
        <p:spPr bwMode="auto">
          <a:xfrm>
            <a:off x="6761" y="2067694"/>
            <a:ext cx="8856774" cy="1442995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 wrap="square" lIns="87920" tIns="43960" rIns="87920" bIns="43960" anchor="ctr">
            <a:spAutoFit/>
          </a:bodyPr>
          <a:lstStyle/>
          <a:p>
            <a:pPr algn="ctr"/>
            <a:r>
              <a:rPr lang="zh-CN" altLang="en-US" sz="8800" dirty="0">
                <a:latin typeface="黑体" panose="02010609060101010101" pitchFamily="49" charset="-122"/>
                <a:ea typeface="黑体" panose="02010609060101010101" pitchFamily="49" charset="-122"/>
              </a:rPr>
              <a:t>酶和</a:t>
            </a:r>
            <a:r>
              <a:rPr lang="en-US" altLang="zh-CN" sz="8800" dirty="0">
                <a:latin typeface="黑体" panose="02010609060101010101" pitchFamily="49" charset="-122"/>
                <a:ea typeface="黑体" panose="02010609060101010101" pitchFamily="49" charset="-122"/>
              </a:rPr>
              <a:t>ATP</a:t>
            </a:r>
          </a:p>
        </p:txBody>
      </p:sp>
    </p:spTree>
    <p:extLst>
      <p:ext uri="{BB962C8B-B14F-4D97-AF65-F5344CB8AC3E}">
        <p14:creationId xmlns:p14="http://schemas.microsoft.com/office/powerpoint/2010/main" val="17611428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9" name="Text Box 13"/>
          <p:cNvSpPr txBox="1">
            <a:spLocks noChangeArrowheads="1"/>
          </p:cNvSpPr>
          <p:nvPr/>
        </p:nvSpPr>
        <p:spPr bwMode="auto">
          <a:xfrm>
            <a:off x="467544" y="89810"/>
            <a:ext cx="7785389" cy="565832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 wrap="square" lIns="87920" tIns="43960" rIns="87920" bIns="4396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100" dirty="0">
                <a:solidFill>
                  <a:srgbClr val="FF0000"/>
                </a:solidFill>
                <a:latin typeface="Calibri" panose="020F0502020204030204" pitchFamily="34" charset="0"/>
                <a:ea typeface="黑体" panose="02010609060101010101" pitchFamily="49" charset="-122"/>
              </a:rPr>
              <a:t>知识盘点  思维串联</a:t>
            </a:r>
            <a:endParaRPr lang="en-US" altLang="zh-CN" sz="3100" dirty="0">
              <a:solidFill>
                <a:srgbClr val="FF0000"/>
              </a:solidFill>
              <a:latin typeface="Calibri" panose="020F0502020204030204" pitchFamily="34" charset="0"/>
              <a:ea typeface="黑体" panose="02010609060101010101" pitchFamily="49" charset="-122"/>
            </a:endParaRPr>
          </a:p>
        </p:txBody>
      </p:sp>
      <p:pic>
        <p:nvPicPr>
          <p:cNvPr id="5" name="W20XG32LTYSW37B.eps"/>
          <p:cNvPicPr/>
          <p:nvPr/>
        </p:nvPicPr>
        <p:blipFill>
          <a:blip r:embed="rId2"/>
          <a:stretch>
            <a:fillRect/>
          </a:stretch>
        </p:blipFill>
        <p:spPr>
          <a:xfrm>
            <a:off x="323528" y="940687"/>
            <a:ext cx="8712968" cy="3960440"/>
          </a:xfrm>
          <a:prstGeom prst="rect">
            <a:avLst/>
          </a:prstGeom>
        </p:spPr>
      </p:pic>
    </p:spTree>
  </p:cSld>
  <p:clrMapOvr>
    <a:masterClrMapping/>
  </p:clrMapOvr>
  <p:transition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215039" y="385140"/>
            <a:ext cx="2124713" cy="365778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square" lIns="87920" tIns="43960" rIns="87920" bIns="43960" rtlCol="0">
            <a:spAutoFit/>
          </a:bodyPr>
          <a:lstStyle/>
          <a:p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酶</a:t>
            </a: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  <a:r>
              <a:rPr lang="en-US" dirty="0">
                <a:latin typeface="黑体" panose="02010609060101010101" pitchFamily="49" charset="-122"/>
                <a:ea typeface="黑体" panose="02010609060101010101" pitchFamily="49" charset="-122"/>
              </a:rPr>
              <a:t>[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基础回顾</a:t>
            </a:r>
            <a:r>
              <a:rPr lang="en-US" dirty="0">
                <a:latin typeface="黑体" panose="02010609060101010101" pitchFamily="49" charset="-122"/>
                <a:ea typeface="黑体" panose="02010609060101010101" pitchFamily="49" charset="-122"/>
              </a:rPr>
              <a:t>] 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5039" y="706700"/>
            <a:ext cx="8428220" cy="365778"/>
          </a:xfrm>
          <a:prstGeom prst="rect">
            <a:avLst/>
          </a:prstGeom>
          <a:noFill/>
        </p:spPr>
        <p:txBody>
          <a:bodyPr wrap="square" lIns="87920" tIns="43960" rIns="87920" bIns="43960" rtlCol="0">
            <a:spAutoFit/>
          </a:bodyPr>
          <a:lstStyle/>
          <a:p>
            <a:r>
              <a:rPr lang="en-US" dirty="0"/>
              <a:t>(1)</a:t>
            </a:r>
            <a:r>
              <a:rPr lang="zh-CN" altLang="en-US" dirty="0"/>
              <a:t>酶的本质及生理作用</a:t>
            </a:r>
          </a:p>
        </p:txBody>
      </p:sp>
      <p:sp>
        <p:nvSpPr>
          <p:cNvPr id="10" name="矩形 9"/>
          <p:cNvSpPr/>
          <p:nvPr/>
        </p:nvSpPr>
        <p:spPr>
          <a:xfrm>
            <a:off x="2500658" y="1349821"/>
            <a:ext cx="2142768" cy="365778"/>
          </a:xfrm>
          <a:prstGeom prst="rect">
            <a:avLst/>
          </a:prstGeom>
        </p:spPr>
        <p:txBody>
          <a:bodyPr wrap="square" lIns="87920" tIns="43960" rIns="87920" bIns="43960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蛋白质</a:t>
            </a:r>
          </a:p>
        </p:txBody>
      </p:sp>
      <p:graphicFrame>
        <p:nvGraphicFramePr>
          <p:cNvPr id="14" name="表格 13"/>
          <p:cNvGraphicFramePr>
            <a:graphicFrameLocks noGrp="1"/>
          </p:cNvGraphicFramePr>
          <p:nvPr/>
        </p:nvGraphicFramePr>
        <p:xfrm>
          <a:off x="404490" y="1156884"/>
          <a:ext cx="8238768" cy="2872608"/>
        </p:xfrm>
        <a:graphic>
          <a:graphicData uri="http://schemas.openxmlformats.org/drawingml/2006/table">
            <a:tbl>
              <a:tblPr/>
              <a:tblGrid>
                <a:gridCol w="14533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2847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569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1453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ct val="0"/>
                        </a:spcAft>
                      </a:pP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化学本质</a:t>
                      </a:r>
                      <a:endParaRPr lang="zh-CN" sz="18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68" marR="685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ct val="0"/>
                        </a:spcAft>
                      </a:pP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绝大多数是</a:t>
                      </a:r>
                      <a:endParaRPr lang="zh-CN" sz="18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ct val="0"/>
                        </a:spcAft>
                      </a:pPr>
                      <a:r>
                        <a:rPr lang="en-US" altLang="zh-CN" sz="1800" b="1" u="sng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            </a:t>
                      </a:r>
                      <a:r>
                        <a:rPr lang="en-US" altLang="zh-CN" sz="1800" b="1" u="sng" dirty="0">
                          <a:solidFill>
                            <a:schemeClr val="bg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.</a:t>
                      </a:r>
                      <a:endParaRPr lang="zh-CN" sz="1800" dirty="0">
                        <a:solidFill>
                          <a:schemeClr val="bg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68" marR="685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ct val="0"/>
                        </a:spcAft>
                      </a:pPr>
                      <a:r>
                        <a:rPr lang="zh-CN" sz="1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少数是</a:t>
                      </a:r>
                      <a:r>
                        <a:rPr lang="en-US" sz="1800" b="1" u="sng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         </a:t>
                      </a:r>
                      <a:r>
                        <a:rPr lang="en-US" sz="1800" b="1" u="sng">
                          <a:solidFill>
                            <a:schemeClr val="bg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.</a:t>
                      </a:r>
                      <a:endParaRPr lang="zh-CN" sz="1800">
                        <a:solidFill>
                          <a:schemeClr val="bg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68" marR="685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445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ct val="0"/>
                        </a:spcAft>
                      </a:pPr>
                      <a:r>
                        <a:rPr lang="zh-CN" sz="1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合成原料</a:t>
                      </a:r>
                      <a:endParaRPr lang="zh-CN" sz="18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68" marR="685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ct val="0"/>
                        </a:spcAft>
                      </a:pPr>
                      <a:r>
                        <a:rPr lang="en-US" altLang="zh-CN" sz="1800" b="1" u="sng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            </a:t>
                      </a:r>
                      <a:r>
                        <a:rPr lang="en-US" altLang="zh-CN" sz="1800" b="1" u="sng">
                          <a:solidFill>
                            <a:schemeClr val="bg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.</a:t>
                      </a:r>
                      <a:endParaRPr lang="zh-CN" sz="1800">
                        <a:solidFill>
                          <a:schemeClr val="bg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68" marR="685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ct val="0"/>
                        </a:spcAft>
                      </a:pPr>
                      <a:r>
                        <a:rPr lang="en-US" altLang="zh-CN" sz="1800" b="1" u="sng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              </a:t>
                      </a:r>
                      <a:r>
                        <a:rPr lang="en-US" altLang="zh-CN" sz="1800" b="1" u="sng">
                          <a:solidFill>
                            <a:schemeClr val="bg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.</a:t>
                      </a:r>
                      <a:endParaRPr lang="zh-CN" sz="1800">
                        <a:solidFill>
                          <a:schemeClr val="bg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68" marR="685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1453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ct val="0"/>
                        </a:spcAft>
                      </a:pPr>
                      <a:r>
                        <a:rPr lang="zh-CN" sz="1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合成场所</a:t>
                      </a:r>
                      <a:endParaRPr lang="zh-CN" sz="18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68" marR="685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ct val="0"/>
                        </a:spcAft>
                      </a:pPr>
                      <a:r>
                        <a:rPr lang="en-US" altLang="zh-CN" sz="1800" b="1" u="sng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            </a:t>
                      </a:r>
                      <a:r>
                        <a:rPr lang="en-US" altLang="zh-CN" sz="1800" b="1" u="sng">
                          <a:solidFill>
                            <a:schemeClr val="bg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.</a:t>
                      </a:r>
                      <a:endParaRPr lang="zh-CN" sz="1800">
                        <a:solidFill>
                          <a:schemeClr val="bg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68" marR="685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ct val="0"/>
                        </a:spcAft>
                      </a:pPr>
                      <a:r>
                        <a:rPr lang="zh-CN" sz="1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主要是细胞核</a:t>
                      </a:r>
                      <a:r>
                        <a:rPr lang="en-US" sz="1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(</a:t>
                      </a:r>
                      <a:r>
                        <a:rPr lang="zh-CN" sz="1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真核细胞</a:t>
                      </a:r>
                      <a:r>
                        <a:rPr lang="en-US" sz="1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)</a:t>
                      </a:r>
                      <a:endParaRPr lang="zh-CN" sz="18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68" marR="685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1453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ct val="0"/>
                        </a:spcAft>
                      </a:pPr>
                      <a:r>
                        <a:rPr lang="zh-CN" sz="1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来源</a:t>
                      </a:r>
                      <a:endParaRPr lang="zh-CN" sz="18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68" marR="685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ct val="0"/>
                        </a:spcAft>
                      </a:pP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一般来说</a:t>
                      </a: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活细胞</a:t>
                      </a: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(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哺乳动物成熟的红细胞除外</a:t>
                      </a: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)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都能产生酶</a:t>
                      </a:r>
                      <a:endParaRPr lang="zh-CN" sz="18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68" marR="685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726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ct val="0"/>
                        </a:spcAft>
                      </a:pPr>
                      <a:r>
                        <a:rPr lang="zh-CN" sz="1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作用场所</a:t>
                      </a:r>
                      <a:endParaRPr lang="zh-CN" sz="18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68" marR="685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ct val="0"/>
                        </a:spcAft>
                      </a:pPr>
                      <a:r>
                        <a:rPr lang="zh-CN" sz="1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细胞内、外或生物体外均可</a:t>
                      </a:r>
                      <a:endParaRPr lang="zh-CN" sz="18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68" marR="685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726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ct val="0"/>
                        </a:spcAft>
                      </a:pPr>
                      <a:r>
                        <a:rPr lang="zh-CN" sz="1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生理功能</a:t>
                      </a:r>
                      <a:endParaRPr lang="zh-CN" sz="18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68" marR="685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ct val="0"/>
                        </a:spcAft>
                      </a:pPr>
                      <a:r>
                        <a:rPr lang="en-US" altLang="zh-CN" sz="1800" b="1" u="sng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              </a:t>
                      </a:r>
                      <a:r>
                        <a:rPr lang="en-US" altLang="zh-CN" sz="1800" b="1" u="sng" dirty="0">
                          <a:solidFill>
                            <a:schemeClr val="bg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.</a:t>
                      </a:r>
                      <a:endParaRPr lang="zh-CN" sz="1800" dirty="0">
                        <a:solidFill>
                          <a:schemeClr val="bg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68" marR="685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23" name="矩形 22"/>
          <p:cNvSpPr/>
          <p:nvPr/>
        </p:nvSpPr>
        <p:spPr>
          <a:xfrm>
            <a:off x="6429066" y="1221197"/>
            <a:ext cx="776159" cy="365778"/>
          </a:xfrm>
          <a:prstGeom prst="rect">
            <a:avLst/>
          </a:prstGeom>
        </p:spPr>
        <p:txBody>
          <a:bodyPr wrap="square" lIns="87920" tIns="43960" rIns="87920" bIns="43960">
            <a:spAutoFit/>
          </a:bodyPr>
          <a:lstStyle/>
          <a:p>
            <a:r>
              <a:rPr lang="en-US" altLang="zh-CN">
                <a:solidFill>
                  <a:srgbClr val="FF0000"/>
                </a:solidFill>
              </a:rPr>
              <a:t>RNA</a:t>
            </a:r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2500658" y="1735693"/>
            <a:ext cx="2142768" cy="365778"/>
          </a:xfrm>
          <a:prstGeom prst="rect">
            <a:avLst/>
          </a:prstGeom>
        </p:spPr>
        <p:txBody>
          <a:bodyPr wrap="square" lIns="87920" tIns="43960" rIns="87920" bIns="43960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氨基酸</a:t>
            </a:r>
          </a:p>
        </p:txBody>
      </p:sp>
      <p:sp>
        <p:nvSpPr>
          <p:cNvPr id="25" name="矩形 24"/>
          <p:cNvSpPr/>
          <p:nvPr/>
        </p:nvSpPr>
        <p:spPr>
          <a:xfrm>
            <a:off x="5643384" y="1728833"/>
            <a:ext cx="2142768" cy="365778"/>
          </a:xfrm>
          <a:prstGeom prst="rect">
            <a:avLst/>
          </a:prstGeom>
        </p:spPr>
        <p:txBody>
          <a:bodyPr wrap="square" lIns="87920" tIns="43960" rIns="87920" bIns="43960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核糖核苷酸</a:t>
            </a:r>
          </a:p>
        </p:txBody>
      </p:sp>
      <p:sp>
        <p:nvSpPr>
          <p:cNvPr id="26" name="矩形 25"/>
          <p:cNvSpPr/>
          <p:nvPr/>
        </p:nvSpPr>
        <p:spPr>
          <a:xfrm>
            <a:off x="2500658" y="2185878"/>
            <a:ext cx="2142768" cy="365778"/>
          </a:xfrm>
          <a:prstGeom prst="rect">
            <a:avLst/>
          </a:prstGeom>
        </p:spPr>
        <p:txBody>
          <a:bodyPr wrap="square" lIns="87920" tIns="43960" rIns="87920" bIns="43960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核糖体</a:t>
            </a:r>
          </a:p>
        </p:txBody>
      </p:sp>
      <p:sp>
        <p:nvSpPr>
          <p:cNvPr id="27" name="矩形 26"/>
          <p:cNvSpPr/>
          <p:nvPr/>
        </p:nvSpPr>
        <p:spPr>
          <a:xfrm>
            <a:off x="4429149" y="3644971"/>
            <a:ext cx="2142768" cy="365778"/>
          </a:xfrm>
          <a:prstGeom prst="rect">
            <a:avLst/>
          </a:prstGeom>
        </p:spPr>
        <p:txBody>
          <a:bodyPr wrap="square" lIns="87920" tIns="43960" rIns="87920" bIns="43960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催化作用</a:t>
            </a:r>
          </a:p>
        </p:txBody>
      </p:sp>
    </p:spTree>
  </p:cSld>
  <p:clrMapOvr>
    <a:masterClrMapping/>
  </p:clrMapOvr>
  <p:transition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23" grpId="0"/>
      <p:bldP spid="24" grpId="0"/>
      <p:bldP spid="25" grpId="0"/>
      <p:bldP spid="26" grpId="0"/>
      <p:bldP spid="2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86465" y="771012"/>
            <a:ext cx="8571071" cy="2674102"/>
          </a:xfrm>
          <a:prstGeom prst="rect">
            <a:avLst/>
          </a:prstGeom>
          <a:noFill/>
        </p:spPr>
        <p:txBody>
          <a:bodyPr wrap="square" lIns="87920" tIns="43960" rIns="87920" bIns="43960" rtlCol="0">
            <a:spAutoFit/>
          </a:bodyPr>
          <a:lstStyle/>
          <a:p>
            <a:r>
              <a:rPr lang="en-US" dirty="0"/>
              <a:t>(2</a:t>
            </a:r>
            <a:r>
              <a:rPr lang="en-US" sz="2400" dirty="0"/>
              <a:t>)</a:t>
            </a:r>
            <a:r>
              <a:rPr lang="zh-CN" altLang="en-US" sz="2400" dirty="0"/>
              <a:t>影响麦芽糖水解反应速率的因素</a:t>
            </a:r>
          </a:p>
          <a:p>
            <a:r>
              <a:rPr lang="zh-CN" altLang="en-US" sz="2400" dirty="0"/>
              <a:t>①酶活性</a:t>
            </a:r>
            <a:r>
              <a:rPr lang="en-US" sz="2400" dirty="0"/>
              <a:t>:</a:t>
            </a:r>
            <a:r>
              <a:rPr lang="zh-CN" altLang="en-US" sz="2400" dirty="0"/>
              <a:t>影响酶活性的环境因素主要有</a:t>
            </a:r>
            <a:r>
              <a:rPr lang="en-US" altLang="zh-CN" sz="2400" u="sng" dirty="0"/>
              <a:t>                </a:t>
            </a:r>
            <a:r>
              <a:rPr lang="zh-CN" altLang="en-US" sz="2400" dirty="0"/>
              <a:t>。</a:t>
            </a:r>
          </a:p>
          <a:p>
            <a:r>
              <a:rPr lang="zh-CN" altLang="en-US" sz="2400" dirty="0"/>
              <a:t>②</a:t>
            </a:r>
            <a:r>
              <a:rPr lang="zh-CN" altLang="en-US" sz="2400" u="sng" dirty="0"/>
              <a:t>                </a:t>
            </a:r>
            <a:r>
              <a:rPr lang="zh-CN" altLang="en-US" sz="2400" dirty="0"/>
              <a:t>。</a:t>
            </a:r>
          </a:p>
          <a:p>
            <a:r>
              <a:rPr lang="zh-CN" altLang="en-US" sz="2400" dirty="0"/>
              <a:t>③麦芽糖</a:t>
            </a:r>
            <a:r>
              <a:rPr lang="en-US" sz="2400" dirty="0"/>
              <a:t>(</a:t>
            </a:r>
            <a:r>
              <a:rPr lang="zh-CN" altLang="en-US" sz="2400" dirty="0"/>
              <a:t>底物</a:t>
            </a:r>
            <a:r>
              <a:rPr lang="en-US" sz="2400" dirty="0"/>
              <a:t>)</a:t>
            </a:r>
            <a:r>
              <a:rPr lang="zh-CN" altLang="en-US" sz="2400" dirty="0"/>
              <a:t>浓度。</a:t>
            </a:r>
          </a:p>
          <a:p>
            <a:r>
              <a:rPr lang="en-US" sz="2400" dirty="0"/>
              <a:t>(3)</a:t>
            </a:r>
            <a:r>
              <a:rPr lang="zh-CN" altLang="en-US" sz="2400" dirty="0"/>
              <a:t>若利用麦芽糖酶来验证酶的专一性</a:t>
            </a:r>
            <a:r>
              <a:rPr lang="en-US" sz="2400" dirty="0"/>
              <a:t>,</a:t>
            </a:r>
            <a:r>
              <a:rPr lang="zh-CN" altLang="en-US" sz="2400" dirty="0"/>
              <a:t>自变量应为</a:t>
            </a:r>
            <a:r>
              <a:rPr lang="zh-CN" altLang="en-US" sz="2400" u="sng" dirty="0"/>
              <a:t>                               </a:t>
            </a:r>
            <a:r>
              <a:rPr lang="en-US" sz="2400" dirty="0"/>
              <a:t>;</a:t>
            </a:r>
            <a:r>
              <a:rPr lang="zh-CN" altLang="en-US" sz="2400" dirty="0"/>
              <a:t>若利用麦芽糖酶探究其作用的最适温度</a:t>
            </a:r>
            <a:r>
              <a:rPr lang="en-US" sz="2400" dirty="0"/>
              <a:t>,</a:t>
            </a:r>
            <a:r>
              <a:rPr lang="zh-CN" altLang="en-US" sz="2400" dirty="0"/>
              <a:t>应如何设置适宜实验温度</a:t>
            </a:r>
            <a:r>
              <a:rPr lang="en-US" sz="2400" dirty="0"/>
              <a:t>?</a:t>
            </a:r>
            <a:r>
              <a:rPr lang="zh-CN" altLang="en-US" sz="2400" u="sng" dirty="0"/>
              <a:t>                                  </a:t>
            </a:r>
            <a:r>
              <a:rPr lang="zh-CN" altLang="en-US" sz="2400" dirty="0"/>
              <a:t>。</a:t>
            </a:r>
          </a:p>
        </p:txBody>
      </p:sp>
      <p:sp>
        <p:nvSpPr>
          <p:cNvPr id="24" name="矩形 23"/>
          <p:cNvSpPr/>
          <p:nvPr/>
        </p:nvSpPr>
        <p:spPr>
          <a:xfrm>
            <a:off x="5740427" y="1118346"/>
            <a:ext cx="2071342" cy="365778"/>
          </a:xfrm>
          <a:prstGeom prst="rect">
            <a:avLst/>
          </a:prstGeom>
        </p:spPr>
        <p:txBody>
          <a:bodyPr wrap="square" lIns="87920" tIns="43960" rIns="87920" bIns="43960"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</a:rPr>
              <a:t>温度、</a:t>
            </a:r>
            <a:r>
              <a:rPr lang="en-US" altLang="zh-CN" dirty="0">
                <a:solidFill>
                  <a:srgbClr val="FF0000"/>
                </a:solidFill>
              </a:rPr>
              <a:t>pH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755576" y="1484124"/>
            <a:ext cx="2071342" cy="365778"/>
          </a:xfrm>
          <a:prstGeom prst="rect">
            <a:avLst/>
          </a:prstGeom>
        </p:spPr>
        <p:txBody>
          <a:bodyPr wrap="square" lIns="87920" tIns="43960" rIns="87920" bIns="43960"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</a:rPr>
              <a:t>酶浓度</a:t>
            </a:r>
          </a:p>
        </p:txBody>
      </p:sp>
      <p:sp>
        <p:nvSpPr>
          <p:cNvPr id="8" name="矩形 7"/>
          <p:cNvSpPr/>
          <p:nvPr/>
        </p:nvSpPr>
        <p:spPr>
          <a:xfrm>
            <a:off x="6776098" y="2292729"/>
            <a:ext cx="2937972" cy="365778"/>
          </a:xfrm>
          <a:prstGeom prst="rect">
            <a:avLst/>
          </a:prstGeom>
        </p:spPr>
        <p:txBody>
          <a:bodyPr wrap="square" lIns="87920" tIns="43960" rIns="87920" bIns="43960"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</a:rPr>
              <a:t>酶的种类或底物的种类</a:t>
            </a:r>
          </a:p>
        </p:txBody>
      </p:sp>
      <p:sp>
        <p:nvSpPr>
          <p:cNvPr id="10" name="矩形 9"/>
          <p:cNvSpPr/>
          <p:nvPr/>
        </p:nvSpPr>
        <p:spPr>
          <a:xfrm>
            <a:off x="1115616" y="2931790"/>
            <a:ext cx="3999833" cy="365778"/>
          </a:xfrm>
          <a:prstGeom prst="rect">
            <a:avLst/>
          </a:prstGeom>
        </p:spPr>
        <p:txBody>
          <a:bodyPr wrap="square" lIns="87920" tIns="43960" rIns="87920" bIns="43960"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</a:rPr>
              <a:t>一系列温度梯度的实验组</a:t>
            </a:r>
          </a:p>
        </p:txBody>
      </p:sp>
    </p:spTree>
  </p:cSld>
  <p:clrMapOvr>
    <a:masterClrMapping/>
  </p:clrMapOvr>
  <p:transition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7" grpId="0"/>
      <p:bldP spid="8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86464" y="449452"/>
            <a:ext cx="7713964" cy="365778"/>
          </a:xfrm>
          <a:prstGeom prst="rect">
            <a:avLst/>
          </a:prstGeom>
          <a:noFill/>
        </p:spPr>
        <p:txBody>
          <a:bodyPr wrap="square" lIns="87920" tIns="43960" rIns="87920" bIns="43960" rtlCol="0">
            <a:spAutoFit/>
          </a:bodyPr>
          <a:lstStyle/>
          <a:p>
            <a:r>
              <a:rPr lang="en-US">
                <a:latin typeface="黑体" panose="02010609060101010101" pitchFamily="49" charset="-122"/>
                <a:ea typeface="黑体" panose="02010609060101010101" pitchFamily="49" charset="-122"/>
              </a:rPr>
              <a:t>[</a:t>
            </a:r>
            <a:r>
              <a:rPr lang="zh-CN" altLang="en-US">
                <a:latin typeface="黑体" panose="02010609060101010101" pitchFamily="49" charset="-122"/>
                <a:ea typeface="黑体" panose="02010609060101010101" pitchFamily="49" charset="-122"/>
              </a:rPr>
              <a:t>基础回顾</a:t>
            </a:r>
            <a:r>
              <a:rPr lang="en-US">
                <a:latin typeface="黑体" panose="02010609060101010101" pitchFamily="49" charset="-122"/>
                <a:ea typeface="黑体" panose="02010609060101010101" pitchFamily="49" charset="-122"/>
              </a:rPr>
              <a:t>] </a:t>
            </a:r>
            <a:endParaRPr lang="zh-CN" altLang="en-US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86464" y="771012"/>
            <a:ext cx="8499646" cy="365778"/>
          </a:xfrm>
          <a:prstGeom prst="rect">
            <a:avLst/>
          </a:prstGeom>
          <a:noFill/>
        </p:spPr>
        <p:txBody>
          <a:bodyPr wrap="square" lIns="87920" tIns="43960" rIns="87920" bIns="43960" rtlCol="0">
            <a:spAutoFit/>
          </a:bodyPr>
          <a:lstStyle/>
          <a:p>
            <a:r>
              <a:rPr lang="en-US" dirty="0"/>
              <a:t>(1)ATP</a:t>
            </a:r>
            <a:r>
              <a:rPr lang="zh-CN" altLang="en-US" dirty="0"/>
              <a:t>与</a:t>
            </a:r>
            <a:r>
              <a:rPr lang="en-US" dirty="0"/>
              <a:t>ADP</a:t>
            </a:r>
            <a:r>
              <a:rPr lang="zh-CN" altLang="en-US" dirty="0"/>
              <a:t>的相互转化</a:t>
            </a:r>
          </a:p>
        </p:txBody>
      </p:sp>
      <p:sp>
        <p:nvSpPr>
          <p:cNvPr id="11" name="矩形 10"/>
          <p:cNvSpPr/>
          <p:nvPr/>
        </p:nvSpPr>
        <p:spPr>
          <a:xfrm>
            <a:off x="3000637" y="1363541"/>
            <a:ext cx="1571363" cy="365778"/>
          </a:xfrm>
          <a:prstGeom prst="rect">
            <a:avLst/>
          </a:prstGeom>
        </p:spPr>
        <p:txBody>
          <a:bodyPr wrap="square" lIns="87920" tIns="43960" rIns="87920" bIns="43960">
            <a:spAutoFit/>
          </a:bodyPr>
          <a:lstStyle/>
          <a:p>
            <a:r>
              <a:rPr lang="en-US" altLang="zh-CN">
                <a:solidFill>
                  <a:srgbClr val="FF0000"/>
                </a:solidFill>
              </a:rPr>
              <a:t>ATP</a:t>
            </a:r>
            <a:r>
              <a:rPr lang="zh-CN" altLang="en-US">
                <a:solidFill>
                  <a:srgbClr val="FF0000"/>
                </a:solidFill>
              </a:rPr>
              <a:t>合成酶</a:t>
            </a:r>
          </a:p>
        </p:txBody>
      </p:sp>
      <p:graphicFrame>
        <p:nvGraphicFramePr>
          <p:cNvPr id="16" name="表格 15"/>
          <p:cNvGraphicFramePr>
            <a:graphicFrameLocks noGrp="1"/>
          </p:cNvGraphicFramePr>
          <p:nvPr/>
        </p:nvGraphicFramePr>
        <p:xfrm>
          <a:off x="429316" y="1156884"/>
          <a:ext cx="7928241" cy="2701107"/>
        </p:xfrm>
        <a:graphic>
          <a:graphicData uri="http://schemas.openxmlformats.org/drawingml/2006/table">
            <a:tbl>
              <a:tblPr/>
              <a:tblGrid>
                <a:gridCol w="153377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75171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4274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0012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ct val="0"/>
                        </a:spcAft>
                      </a:pP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项目</a:t>
                      </a:r>
                      <a:endParaRPr lang="zh-CN" sz="18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68" marR="685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ct val="0"/>
                        </a:spcAft>
                      </a:pP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ATP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的合成</a:t>
                      </a:r>
                      <a:endParaRPr lang="zh-CN" sz="18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68" marR="685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ct val="0"/>
                        </a:spcAft>
                      </a:pPr>
                      <a:r>
                        <a:rPr lang="en-US" sz="1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ATP</a:t>
                      </a:r>
                      <a:r>
                        <a:rPr lang="zh-CN" sz="1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的水解</a:t>
                      </a:r>
                      <a:endParaRPr lang="zh-CN" sz="18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68" marR="685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012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ct val="0"/>
                        </a:spcAft>
                      </a:pP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所需酶</a:t>
                      </a:r>
                      <a:endParaRPr lang="zh-CN" sz="18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68" marR="685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ct val="0"/>
                        </a:spcAft>
                      </a:pPr>
                      <a:r>
                        <a:rPr lang="en-US" sz="1800" b="1" u="sng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                </a:t>
                      </a:r>
                      <a:r>
                        <a:rPr lang="en-US" altLang="zh-CN" sz="1800" b="1" u="sng">
                          <a:solidFill>
                            <a:schemeClr val="bg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.</a:t>
                      </a:r>
                      <a:endParaRPr lang="zh-CN" sz="1800">
                        <a:solidFill>
                          <a:schemeClr val="bg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68" marR="685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ct val="0"/>
                        </a:spcAft>
                      </a:pPr>
                      <a:r>
                        <a:rPr lang="en-US" sz="1800" b="1" u="sng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              </a:t>
                      </a:r>
                      <a:r>
                        <a:rPr lang="en-US" altLang="zh-CN" sz="1800" b="1" u="sng">
                          <a:solidFill>
                            <a:schemeClr val="bg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.</a:t>
                      </a:r>
                      <a:endParaRPr lang="zh-CN" sz="1800">
                        <a:solidFill>
                          <a:schemeClr val="bg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68" marR="685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0036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ct val="0"/>
                        </a:spcAft>
                      </a:pPr>
                      <a:r>
                        <a:rPr lang="zh-CN" sz="1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能量来源</a:t>
                      </a:r>
                      <a:endParaRPr lang="zh-CN" sz="18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68" marR="685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ct val="0"/>
                        </a:spcAft>
                      </a:pPr>
                      <a:r>
                        <a:rPr lang="en-US" altLang="zh-CN" sz="1800" b="1" u="sng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    </a:t>
                      </a:r>
                      <a:r>
                        <a:rPr lang="en-US" sz="1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(</a:t>
                      </a:r>
                      <a:r>
                        <a:rPr lang="zh-CN" sz="1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光合作用</a:t>
                      </a:r>
                      <a:r>
                        <a:rPr lang="en-US" sz="1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)</a:t>
                      </a:r>
                      <a:r>
                        <a:rPr lang="zh-CN" sz="1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、</a:t>
                      </a:r>
                      <a:r>
                        <a:rPr lang="en-US" altLang="zh-CN" sz="1800" b="1" u="sng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      </a:t>
                      </a:r>
                      <a:r>
                        <a:rPr lang="en-US" sz="1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(</a:t>
                      </a:r>
                      <a:r>
                        <a:rPr lang="zh-CN" sz="1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细胞呼吸</a:t>
                      </a:r>
                      <a:r>
                        <a:rPr lang="en-US" sz="1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)</a:t>
                      </a:r>
                      <a:endParaRPr lang="zh-CN" sz="18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68" marR="685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ct val="0"/>
                        </a:spcAft>
                      </a:pPr>
                      <a:r>
                        <a:rPr lang="zh-CN" sz="1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储存在</a:t>
                      </a:r>
                      <a:r>
                        <a:rPr lang="en-US" altLang="zh-CN" sz="1800" b="1" u="sng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           </a:t>
                      </a:r>
                      <a:r>
                        <a:rPr lang="zh-CN" sz="1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中的能量</a:t>
                      </a:r>
                      <a:endParaRPr lang="zh-CN" sz="18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68" marR="685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24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ct val="0"/>
                        </a:spcAft>
                      </a:pPr>
                      <a:r>
                        <a:rPr lang="zh-CN" sz="1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能量去路</a:t>
                      </a:r>
                      <a:endParaRPr lang="zh-CN" sz="18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68" marR="685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ct val="0"/>
                        </a:spcAft>
                      </a:pPr>
                      <a:r>
                        <a:rPr lang="zh-CN" sz="1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储存于</a:t>
                      </a:r>
                      <a:r>
                        <a:rPr lang="en-US" altLang="zh-CN" sz="1800" b="1" u="sng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                </a:t>
                      </a:r>
                      <a:r>
                        <a:rPr lang="zh-CN" sz="1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中</a:t>
                      </a:r>
                      <a:endParaRPr lang="zh-CN" sz="18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68" marR="685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ct val="0"/>
                        </a:spcAft>
                      </a:pPr>
                      <a:r>
                        <a:rPr lang="zh-CN" sz="1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用于</a:t>
                      </a:r>
                      <a:r>
                        <a:rPr lang="en-US" altLang="zh-CN" sz="1800" b="1" u="sng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              </a:t>
                      </a:r>
                      <a:r>
                        <a:rPr lang="en-US" altLang="zh-CN" sz="1800" b="1" u="sng">
                          <a:solidFill>
                            <a:schemeClr val="bg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.</a:t>
                      </a:r>
                      <a:endParaRPr lang="zh-CN" sz="1800">
                        <a:solidFill>
                          <a:schemeClr val="bg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68" marR="685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24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ct val="0"/>
                        </a:spcAft>
                      </a:pPr>
                      <a:r>
                        <a:rPr lang="zh-CN" sz="1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反应场所</a:t>
                      </a:r>
                      <a:endParaRPr lang="zh-CN" sz="18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68" marR="685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ct val="0"/>
                        </a:spcAft>
                      </a:pPr>
                      <a:r>
                        <a:rPr lang="en-US" altLang="zh-CN" sz="1800" u="sng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                           </a:t>
                      </a:r>
                      <a:r>
                        <a:rPr lang="en-US" altLang="zh-CN" sz="1800">
                          <a:solidFill>
                            <a:schemeClr val="bg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.</a:t>
                      </a:r>
                      <a:endParaRPr lang="zh-CN" sz="1800">
                        <a:solidFill>
                          <a:schemeClr val="bg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68" marR="685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ct val="0"/>
                        </a:spcAft>
                      </a:pP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生物体的需能部位</a:t>
                      </a:r>
                      <a:endParaRPr lang="zh-CN" sz="18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68" marR="685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9" name="矩形 18"/>
          <p:cNvSpPr/>
          <p:nvPr/>
        </p:nvSpPr>
        <p:spPr>
          <a:xfrm>
            <a:off x="6357640" y="1363541"/>
            <a:ext cx="1571363" cy="365778"/>
          </a:xfrm>
          <a:prstGeom prst="rect">
            <a:avLst/>
          </a:prstGeom>
        </p:spPr>
        <p:txBody>
          <a:bodyPr wrap="square" lIns="87920" tIns="43960" rIns="87920" bIns="43960">
            <a:spAutoFit/>
          </a:bodyPr>
          <a:lstStyle/>
          <a:p>
            <a:r>
              <a:rPr lang="en-US" altLang="zh-CN">
                <a:solidFill>
                  <a:srgbClr val="FF0000"/>
                </a:solidFill>
              </a:rPr>
              <a:t>ATP</a:t>
            </a:r>
            <a:r>
              <a:rPr lang="zh-CN" altLang="en-US">
                <a:solidFill>
                  <a:srgbClr val="FF0000"/>
                </a:solidFill>
              </a:rPr>
              <a:t>水解酶</a:t>
            </a:r>
          </a:p>
        </p:txBody>
      </p:sp>
      <p:sp>
        <p:nvSpPr>
          <p:cNvPr id="28" name="矩形 27"/>
          <p:cNvSpPr/>
          <p:nvPr/>
        </p:nvSpPr>
        <p:spPr>
          <a:xfrm>
            <a:off x="1929253" y="1800005"/>
            <a:ext cx="1571363" cy="365778"/>
          </a:xfrm>
          <a:prstGeom prst="rect">
            <a:avLst/>
          </a:prstGeom>
        </p:spPr>
        <p:txBody>
          <a:bodyPr wrap="square" lIns="87920" tIns="43960" rIns="87920" bIns="43960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光能</a:t>
            </a:r>
          </a:p>
        </p:txBody>
      </p:sp>
      <p:sp>
        <p:nvSpPr>
          <p:cNvPr id="29" name="矩形 28"/>
          <p:cNvSpPr/>
          <p:nvPr/>
        </p:nvSpPr>
        <p:spPr>
          <a:xfrm>
            <a:off x="4000595" y="1800005"/>
            <a:ext cx="1571363" cy="365778"/>
          </a:xfrm>
          <a:prstGeom prst="rect">
            <a:avLst/>
          </a:prstGeom>
        </p:spPr>
        <p:txBody>
          <a:bodyPr wrap="square" lIns="87920" tIns="43960" rIns="87920" bIns="43960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化学能</a:t>
            </a:r>
          </a:p>
        </p:txBody>
      </p:sp>
      <p:sp>
        <p:nvSpPr>
          <p:cNvPr id="30" name="矩形 29"/>
          <p:cNvSpPr/>
          <p:nvPr/>
        </p:nvSpPr>
        <p:spPr>
          <a:xfrm>
            <a:off x="6500491" y="1800005"/>
            <a:ext cx="1571363" cy="365778"/>
          </a:xfrm>
          <a:prstGeom prst="rect">
            <a:avLst/>
          </a:prstGeom>
        </p:spPr>
        <p:txBody>
          <a:bodyPr wrap="square" lIns="87920" tIns="43960" rIns="87920" bIns="43960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高能磷酸键</a:t>
            </a:r>
          </a:p>
        </p:txBody>
      </p:sp>
      <p:sp>
        <p:nvSpPr>
          <p:cNvPr id="31" name="矩形 30"/>
          <p:cNvSpPr/>
          <p:nvPr/>
        </p:nvSpPr>
        <p:spPr>
          <a:xfrm>
            <a:off x="3000637" y="2700374"/>
            <a:ext cx="1571363" cy="365778"/>
          </a:xfrm>
          <a:prstGeom prst="rect">
            <a:avLst/>
          </a:prstGeom>
        </p:spPr>
        <p:txBody>
          <a:bodyPr wrap="square" lIns="87920" tIns="43960" rIns="87920" bIns="43960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高能磷酸键</a:t>
            </a:r>
          </a:p>
        </p:txBody>
      </p:sp>
      <p:sp>
        <p:nvSpPr>
          <p:cNvPr id="32" name="矩形 31"/>
          <p:cNvSpPr/>
          <p:nvPr/>
        </p:nvSpPr>
        <p:spPr>
          <a:xfrm>
            <a:off x="6286215" y="2700374"/>
            <a:ext cx="1938013" cy="365778"/>
          </a:xfrm>
          <a:prstGeom prst="rect">
            <a:avLst/>
          </a:prstGeom>
        </p:spPr>
        <p:txBody>
          <a:bodyPr wrap="square" lIns="87920" tIns="43960" rIns="87920" bIns="43960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各项生命活动</a:t>
            </a:r>
          </a:p>
        </p:txBody>
      </p:sp>
      <p:sp>
        <p:nvSpPr>
          <p:cNvPr id="33" name="矩形 32"/>
          <p:cNvSpPr/>
          <p:nvPr/>
        </p:nvSpPr>
        <p:spPr>
          <a:xfrm>
            <a:off x="2000678" y="3279183"/>
            <a:ext cx="3928408" cy="365778"/>
          </a:xfrm>
          <a:prstGeom prst="rect">
            <a:avLst/>
          </a:prstGeom>
        </p:spPr>
        <p:txBody>
          <a:bodyPr wrap="square" lIns="87920" tIns="43960" rIns="87920" bIns="43960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细胞质基质、线粒体、叶绿体</a:t>
            </a: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9" grpId="0"/>
      <p:bldP spid="28" grpId="0"/>
      <p:bldP spid="29" grpId="0"/>
      <p:bldP spid="30" grpId="0"/>
      <p:bldP spid="31" grpId="0"/>
      <p:bldP spid="32" grpId="0"/>
      <p:bldP spid="3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03513" y="2139702"/>
            <a:ext cx="8779277" cy="3166544"/>
          </a:xfrm>
          <a:prstGeom prst="rect">
            <a:avLst/>
          </a:prstGeom>
          <a:noFill/>
        </p:spPr>
        <p:txBody>
          <a:bodyPr wrap="square" lIns="87920" tIns="43960" rIns="87920" bIns="43960" rtlCol="0">
            <a:spAutoFit/>
          </a:bodyPr>
          <a:lstStyle/>
          <a:p>
            <a:r>
              <a:rPr lang="en-US" sz="2000" dirty="0"/>
              <a:t>(1)</a:t>
            </a:r>
            <a:r>
              <a:rPr lang="zh-CN" altLang="en-US" sz="2000" dirty="0"/>
              <a:t>在人体中</a:t>
            </a:r>
            <a:r>
              <a:rPr lang="en-US" sz="2000" dirty="0"/>
              <a:t>ATP</a:t>
            </a:r>
            <a:r>
              <a:rPr lang="zh-CN" altLang="en-US" sz="2000" dirty="0"/>
              <a:t>仅由有氧呼吸作用中生成。</a:t>
            </a:r>
            <a:r>
              <a:rPr lang="en-US" sz="2000" dirty="0"/>
              <a:t>(</a:t>
            </a:r>
            <a:r>
              <a:rPr lang="zh-CN" altLang="en-US" sz="2000" dirty="0"/>
              <a:t>　</a:t>
            </a:r>
            <a:r>
              <a:rPr lang="en-US" altLang="zh-CN" sz="2000" dirty="0"/>
              <a:t> </a:t>
            </a:r>
            <a:r>
              <a:rPr lang="en-US" altLang="zh-CN" sz="2000" b="1" dirty="0">
                <a:solidFill>
                  <a:srgbClr val="FF0000"/>
                </a:solidFill>
              </a:rPr>
              <a:t>×</a:t>
            </a:r>
            <a:r>
              <a:rPr lang="en-US" altLang="zh-CN" sz="2000" dirty="0"/>
              <a:t> </a:t>
            </a:r>
            <a:r>
              <a:rPr lang="zh-CN" altLang="en-US" sz="2000" dirty="0"/>
              <a:t>　</a:t>
            </a:r>
            <a:r>
              <a:rPr lang="en-US" sz="2000" dirty="0"/>
              <a:t>)</a:t>
            </a:r>
            <a:endParaRPr lang="zh-CN" altLang="en-US" sz="2000" dirty="0"/>
          </a:p>
          <a:p>
            <a:r>
              <a:rPr lang="en-US" sz="2000" dirty="0"/>
              <a:t>(2)</a:t>
            </a:r>
            <a:r>
              <a:rPr lang="zh-CN" altLang="en-US" sz="2000" dirty="0"/>
              <a:t>人体在剧烈运动时</a:t>
            </a:r>
            <a:r>
              <a:rPr lang="en-US" sz="2000" dirty="0"/>
              <a:t>ATP</a:t>
            </a:r>
            <a:r>
              <a:rPr lang="zh-CN" altLang="en-US" sz="2000" dirty="0"/>
              <a:t>的合成速度大于分解速度。</a:t>
            </a:r>
            <a:r>
              <a:rPr lang="en-US" sz="2000" dirty="0"/>
              <a:t>(</a:t>
            </a:r>
            <a:r>
              <a:rPr lang="zh-CN" altLang="en-US" sz="2000" dirty="0"/>
              <a:t>　</a:t>
            </a:r>
            <a:r>
              <a:rPr lang="en-US" altLang="zh-CN" sz="2000" dirty="0"/>
              <a:t> </a:t>
            </a:r>
            <a:r>
              <a:rPr lang="en-US" altLang="zh-CN" sz="2000" b="1" dirty="0">
                <a:solidFill>
                  <a:srgbClr val="FF0000"/>
                </a:solidFill>
              </a:rPr>
              <a:t>×</a:t>
            </a:r>
            <a:r>
              <a:rPr lang="en-US" altLang="zh-CN" sz="2000" dirty="0"/>
              <a:t> </a:t>
            </a:r>
            <a:r>
              <a:rPr lang="zh-CN" altLang="en-US" sz="2000" dirty="0"/>
              <a:t>　</a:t>
            </a:r>
            <a:r>
              <a:rPr lang="en-US" sz="2000" dirty="0"/>
              <a:t>)</a:t>
            </a:r>
            <a:endParaRPr lang="zh-CN" altLang="en-US" sz="2000" dirty="0"/>
          </a:p>
          <a:p>
            <a:r>
              <a:rPr lang="en-US" sz="2000" dirty="0"/>
              <a:t>(3)</a:t>
            </a:r>
            <a:r>
              <a:rPr lang="zh-CN" altLang="en-US" sz="2000" dirty="0"/>
              <a:t>图</a:t>
            </a:r>
            <a:r>
              <a:rPr lang="en-US" sz="2000" dirty="0"/>
              <a:t>1</a:t>
            </a:r>
            <a:r>
              <a:rPr lang="zh-CN" altLang="en-US" sz="2000" dirty="0"/>
              <a:t>中的</a:t>
            </a:r>
            <a:r>
              <a:rPr lang="en-US" sz="2000" dirty="0"/>
              <a:t>a</a:t>
            </a:r>
            <a:r>
              <a:rPr lang="zh-CN" altLang="en-US" sz="2000" dirty="0"/>
              <a:t>代表腺苷</a:t>
            </a:r>
            <a:r>
              <a:rPr lang="en-US" sz="2000" dirty="0"/>
              <a:t>,b</a:t>
            </a:r>
            <a:r>
              <a:rPr lang="zh-CN" altLang="en-US" sz="2000" dirty="0"/>
              <a:t>、</a:t>
            </a:r>
            <a:r>
              <a:rPr lang="en-US" sz="2000" dirty="0"/>
              <a:t>c</a:t>
            </a:r>
            <a:r>
              <a:rPr lang="zh-CN" altLang="en-US" sz="2000" dirty="0"/>
              <a:t>为高能磷酸键。</a:t>
            </a:r>
            <a:r>
              <a:rPr lang="en-US" sz="2000" dirty="0"/>
              <a:t>(</a:t>
            </a:r>
            <a:r>
              <a:rPr lang="zh-CN" altLang="en-US" sz="2000" dirty="0"/>
              <a:t>　</a:t>
            </a:r>
            <a:r>
              <a:rPr lang="en-US" altLang="zh-CN" sz="2000" b="1" dirty="0">
                <a:solidFill>
                  <a:srgbClr val="FF0000"/>
                </a:solidFill>
              </a:rPr>
              <a:t>×</a:t>
            </a:r>
            <a:r>
              <a:rPr lang="en-US" altLang="zh-CN" sz="2000" dirty="0"/>
              <a:t>  </a:t>
            </a:r>
            <a:r>
              <a:rPr lang="zh-CN" altLang="en-US" sz="2000" dirty="0"/>
              <a:t>　</a:t>
            </a:r>
            <a:r>
              <a:rPr lang="en-US" sz="2000" dirty="0"/>
              <a:t>)</a:t>
            </a:r>
            <a:endParaRPr lang="zh-CN" altLang="en-US" sz="2000" dirty="0"/>
          </a:p>
          <a:p>
            <a:r>
              <a:rPr lang="en-US" sz="2000" dirty="0"/>
              <a:t>(4)</a:t>
            </a:r>
            <a:r>
              <a:rPr lang="zh-CN" altLang="en-US" sz="2000" dirty="0"/>
              <a:t>叶肉细胞内形成</a:t>
            </a:r>
            <a:r>
              <a:rPr lang="en-US" sz="2000" dirty="0"/>
              <a:t>ATP</a:t>
            </a:r>
            <a:r>
              <a:rPr lang="zh-CN" altLang="en-US" sz="2000" dirty="0"/>
              <a:t>的场所不只有叶绿体和线粒体。</a:t>
            </a:r>
            <a:r>
              <a:rPr lang="en-US" sz="2000" dirty="0"/>
              <a:t>(</a:t>
            </a:r>
            <a:r>
              <a:rPr lang="zh-CN" altLang="en-US" sz="2000" dirty="0"/>
              <a:t>　</a:t>
            </a:r>
            <a:r>
              <a:rPr lang="en-US" altLang="zh-CN" sz="2000" b="1" dirty="0">
                <a:solidFill>
                  <a:srgbClr val="FF0000"/>
                </a:solidFill>
              </a:rPr>
              <a:t>√</a:t>
            </a:r>
            <a:r>
              <a:rPr lang="zh-CN" altLang="en-US" sz="2000" dirty="0"/>
              <a:t>  　</a:t>
            </a:r>
            <a:r>
              <a:rPr lang="en-US" sz="2000" dirty="0"/>
              <a:t>)</a:t>
            </a:r>
            <a:endParaRPr lang="zh-CN" altLang="en-US" sz="2000" dirty="0"/>
          </a:p>
          <a:p>
            <a:r>
              <a:rPr lang="en-US" sz="2000" dirty="0"/>
              <a:t>(5)ADP</a:t>
            </a:r>
            <a:r>
              <a:rPr lang="zh-CN" altLang="en-US" sz="2000" dirty="0"/>
              <a:t>的元素组成为</a:t>
            </a:r>
            <a:r>
              <a:rPr lang="en-US" sz="2000" dirty="0"/>
              <a:t>C</a:t>
            </a:r>
            <a:r>
              <a:rPr lang="zh-CN" altLang="en-US" sz="2000" dirty="0"/>
              <a:t>、</a:t>
            </a:r>
            <a:r>
              <a:rPr lang="en-US" sz="2000" dirty="0"/>
              <a:t>H</a:t>
            </a:r>
            <a:r>
              <a:rPr lang="zh-CN" altLang="en-US" sz="2000" dirty="0"/>
              <a:t>、</a:t>
            </a:r>
            <a:r>
              <a:rPr lang="en-US" sz="2000" dirty="0"/>
              <a:t>O</a:t>
            </a:r>
            <a:r>
              <a:rPr lang="zh-CN" altLang="en-US" sz="2000" dirty="0"/>
              <a:t>、</a:t>
            </a:r>
            <a:r>
              <a:rPr lang="en-US" sz="2000" dirty="0"/>
              <a:t>N</a:t>
            </a:r>
            <a:r>
              <a:rPr lang="zh-CN" altLang="en-US" sz="2000" dirty="0"/>
              <a:t>、</a:t>
            </a:r>
            <a:r>
              <a:rPr lang="en-US" sz="2000" dirty="0"/>
              <a:t>P</a:t>
            </a:r>
            <a:r>
              <a:rPr lang="zh-CN" altLang="en-US" sz="2000" dirty="0"/>
              <a:t>。</a:t>
            </a:r>
            <a:r>
              <a:rPr lang="en-US" sz="2000" dirty="0"/>
              <a:t>(</a:t>
            </a:r>
            <a:r>
              <a:rPr lang="zh-CN" altLang="en-US" sz="2000" dirty="0"/>
              <a:t>　 </a:t>
            </a:r>
            <a:r>
              <a:rPr lang="en-US" altLang="zh-CN" sz="2000" b="1" dirty="0">
                <a:solidFill>
                  <a:srgbClr val="FF0000"/>
                </a:solidFill>
              </a:rPr>
              <a:t>√</a:t>
            </a:r>
            <a:r>
              <a:rPr lang="zh-CN" altLang="en-US" sz="2000" dirty="0"/>
              <a:t> 　</a:t>
            </a:r>
            <a:r>
              <a:rPr lang="en-US" sz="2000" dirty="0"/>
              <a:t>)</a:t>
            </a:r>
            <a:endParaRPr lang="zh-CN" altLang="en-US" sz="2000" dirty="0"/>
          </a:p>
          <a:p>
            <a:r>
              <a:rPr lang="en-US" sz="2000" dirty="0"/>
              <a:t>(6)ATP</a:t>
            </a:r>
            <a:r>
              <a:rPr lang="zh-CN" altLang="en-US" sz="2000" dirty="0"/>
              <a:t>与</a:t>
            </a:r>
            <a:r>
              <a:rPr lang="en-US" sz="2000" dirty="0"/>
              <a:t>ADP</a:t>
            </a:r>
            <a:r>
              <a:rPr lang="zh-CN" altLang="en-US" sz="2000" dirty="0"/>
              <a:t>相互转化过程中物质是可循环利用的</a:t>
            </a:r>
            <a:r>
              <a:rPr lang="en-US" sz="2000" dirty="0"/>
              <a:t>,</a:t>
            </a:r>
            <a:r>
              <a:rPr lang="zh-CN" altLang="en-US" sz="2000" dirty="0"/>
              <a:t>能量是不能循环利用的。</a:t>
            </a:r>
            <a:r>
              <a:rPr lang="en-US" sz="2000" dirty="0"/>
              <a:t>(</a:t>
            </a:r>
            <a:r>
              <a:rPr lang="en-US" altLang="zh-CN" sz="2000" b="1" dirty="0">
                <a:solidFill>
                  <a:srgbClr val="FF0000"/>
                </a:solidFill>
              </a:rPr>
              <a:t>√</a:t>
            </a:r>
            <a:r>
              <a:rPr lang="en-US" sz="2000" dirty="0"/>
              <a:t>)</a:t>
            </a:r>
          </a:p>
          <a:p>
            <a:r>
              <a:rPr lang="zh-CN" altLang="zh-CN" sz="2000" dirty="0"/>
              <a:t>（</a:t>
            </a:r>
            <a:r>
              <a:rPr lang="en-US" altLang="zh-CN" sz="2000" dirty="0"/>
              <a:t>7</a:t>
            </a:r>
            <a:r>
              <a:rPr lang="zh-CN" altLang="zh-CN" sz="2000" dirty="0"/>
              <a:t>）神经递质在突触间隙中的移动消耗</a:t>
            </a:r>
            <a:r>
              <a:rPr lang="en-US" altLang="zh-CN" sz="2000" dirty="0"/>
              <a:t>ATP</a:t>
            </a:r>
            <a:r>
              <a:rPr lang="zh-CN" altLang="zh-CN" sz="2000" dirty="0"/>
              <a:t>。</a:t>
            </a:r>
            <a:r>
              <a:rPr lang="en-US" altLang="zh-CN" sz="2000" dirty="0"/>
              <a:t>(X</a:t>
            </a:r>
            <a:r>
              <a:rPr lang="zh-CN" altLang="zh-CN" sz="2000" dirty="0"/>
              <a:t>　　</a:t>
            </a:r>
            <a:r>
              <a:rPr lang="en-US" altLang="zh-CN" sz="2000" dirty="0"/>
              <a:t>)</a:t>
            </a:r>
            <a:endParaRPr lang="zh-CN" altLang="zh-CN" sz="2000" dirty="0"/>
          </a:p>
          <a:p>
            <a:r>
              <a:rPr lang="zh-CN" altLang="zh-CN" sz="2000" dirty="0"/>
              <a:t>（</a:t>
            </a:r>
            <a:r>
              <a:rPr lang="en-US" altLang="zh-CN" sz="2000" dirty="0"/>
              <a:t>8</a:t>
            </a:r>
            <a:r>
              <a:rPr lang="zh-CN" altLang="zh-CN" sz="2000" dirty="0"/>
              <a:t>）突触后膜上受体蛋白的合成需要消耗</a:t>
            </a:r>
            <a:r>
              <a:rPr lang="en-US" altLang="zh-CN" sz="2000" dirty="0"/>
              <a:t>ATP</a:t>
            </a:r>
            <a:r>
              <a:rPr lang="zh-CN" altLang="zh-CN" sz="2000" dirty="0"/>
              <a:t>。</a:t>
            </a:r>
            <a:r>
              <a:rPr lang="en-US" altLang="zh-CN" sz="2000" dirty="0"/>
              <a:t>(</a:t>
            </a:r>
            <a:r>
              <a:rPr lang="zh-CN" altLang="zh-CN" sz="2000" dirty="0"/>
              <a:t>　</a:t>
            </a:r>
            <a:r>
              <a:rPr lang="en-US" altLang="zh-CN" sz="2000" dirty="0"/>
              <a:t>√</a:t>
            </a:r>
            <a:r>
              <a:rPr lang="zh-CN" altLang="zh-CN" sz="2000" dirty="0"/>
              <a:t>　</a:t>
            </a:r>
            <a:r>
              <a:rPr lang="en-US" altLang="zh-CN" sz="2000" dirty="0"/>
              <a:t>)</a:t>
            </a:r>
            <a:endParaRPr lang="zh-CN" altLang="zh-CN" sz="2000" dirty="0"/>
          </a:p>
          <a:p>
            <a:r>
              <a:rPr lang="zh-CN" altLang="zh-CN" sz="2000" dirty="0"/>
              <a:t>（</a:t>
            </a:r>
            <a:r>
              <a:rPr lang="en-US" altLang="zh-CN" sz="2000" dirty="0"/>
              <a:t>9</a:t>
            </a:r>
            <a:r>
              <a:rPr lang="zh-CN" altLang="zh-CN" sz="2000" dirty="0"/>
              <a:t>）神经细胞兴奋后恢复为静息状态消耗</a:t>
            </a:r>
            <a:r>
              <a:rPr lang="en-US" altLang="zh-CN" sz="2000" dirty="0"/>
              <a:t>ATP</a:t>
            </a:r>
            <a:r>
              <a:rPr lang="zh-CN" altLang="zh-CN" sz="2000" dirty="0"/>
              <a:t>。</a:t>
            </a:r>
            <a:r>
              <a:rPr lang="en-US" altLang="zh-CN" sz="2000" dirty="0"/>
              <a:t>(</a:t>
            </a:r>
            <a:r>
              <a:rPr lang="zh-CN" altLang="zh-CN" sz="2000" dirty="0"/>
              <a:t>　</a:t>
            </a:r>
            <a:r>
              <a:rPr lang="en-US" altLang="zh-CN" sz="2000" dirty="0"/>
              <a:t>√</a:t>
            </a:r>
            <a:r>
              <a:rPr lang="zh-CN" altLang="zh-CN" sz="2000" dirty="0"/>
              <a:t>　</a:t>
            </a:r>
            <a:r>
              <a:rPr lang="en-US" altLang="zh-CN" sz="2000" dirty="0"/>
              <a:t>)</a:t>
            </a:r>
            <a:endParaRPr lang="zh-CN" altLang="zh-CN" sz="2000" dirty="0"/>
          </a:p>
          <a:p>
            <a:endParaRPr lang="zh-CN" altLang="en-US" sz="2000" dirty="0"/>
          </a:p>
        </p:txBody>
      </p:sp>
      <p:sp>
        <p:nvSpPr>
          <p:cNvPr id="16" name="TextBox 15"/>
          <p:cNvSpPr txBox="1"/>
          <p:nvPr/>
        </p:nvSpPr>
        <p:spPr>
          <a:xfrm>
            <a:off x="323528" y="493248"/>
            <a:ext cx="8071092" cy="642776"/>
          </a:xfrm>
          <a:prstGeom prst="rect">
            <a:avLst/>
          </a:prstGeom>
          <a:noFill/>
        </p:spPr>
        <p:txBody>
          <a:bodyPr wrap="square" lIns="87920" tIns="43960" rIns="87920" bIns="43960" rtlCol="0">
            <a:spAutoFit/>
          </a:bodyPr>
          <a:lstStyle/>
          <a:p>
            <a:r>
              <a:rPr lang="en-US" dirty="0"/>
              <a:t>ATP</a:t>
            </a:r>
            <a:r>
              <a:rPr lang="zh-CN" altLang="en-US" dirty="0"/>
              <a:t>是细胞的能量“通货”</a:t>
            </a:r>
            <a:r>
              <a:rPr lang="en-US" dirty="0"/>
              <a:t>,</a:t>
            </a:r>
            <a:r>
              <a:rPr lang="zh-CN" altLang="en-US" dirty="0"/>
              <a:t>是生命活动的直接能源物质</a:t>
            </a:r>
            <a:r>
              <a:rPr lang="en-US" dirty="0"/>
              <a:t>,</a:t>
            </a:r>
            <a:r>
              <a:rPr lang="zh-CN" altLang="en-US" dirty="0"/>
              <a:t>如图为</a:t>
            </a:r>
            <a:r>
              <a:rPr lang="en-US" dirty="0"/>
              <a:t>ATP</a:t>
            </a:r>
            <a:r>
              <a:rPr lang="zh-CN" altLang="en-US" dirty="0"/>
              <a:t>的结构和</a:t>
            </a:r>
            <a:r>
              <a:rPr lang="en-US" dirty="0"/>
              <a:t>ATP</a:t>
            </a:r>
            <a:r>
              <a:rPr lang="zh-CN" altLang="en-US" dirty="0"/>
              <a:t>与</a:t>
            </a:r>
            <a:r>
              <a:rPr lang="en-US" dirty="0"/>
              <a:t>ADP</a:t>
            </a:r>
            <a:r>
              <a:rPr lang="zh-CN" altLang="en-US" dirty="0"/>
              <a:t>相互转化的关系式。判断下列叙述的正误</a:t>
            </a:r>
            <a:r>
              <a:rPr lang="en-US" dirty="0"/>
              <a:t>:</a:t>
            </a:r>
            <a:endParaRPr lang="zh-CN" altLang="en-US" dirty="0"/>
          </a:p>
        </p:txBody>
      </p:sp>
      <p:pic>
        <p:nvPicPr>
          <p:cNvPr id="17" name="W20XG32LTYSW42B.eps"/>
          <p:cNvPicPr/>
          <p:nvPr/>
        </p:nvPicPr>
        <p:blipFill>
          <a:blip r:embed="rId2"/>
          <a:stretch>
            <a:fillRect/>
          </a:stretch>
        </p:blipFill>
        <p:spPr>
          <a:xfrm>
            <a:off x="872141" y="1281944"/>
            <a:ext cx="5428345" cy="954076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206099" y="60363"/>
            <a:ext cx="2124713" cy="365778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square" lIns="87920" tIns="43960" rIns="87920" bIns="43960" rtlCol="0">
            <a:spAutoFit/>
          </a:bodyPr>
          <a:lstStyle/>
          <a:p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课堂探究</a:t>
            </a: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——ATP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41056" y="2962443"/>
            <a:ext cx="8765135" cy="1935438"/>
          </a:xfrm>
          <a:prstGeom prst="rect">
            <a:avLst/>
          </a:prstGeom>
          <a:noFill/>
        </p:spPr>
        <p:txBody>
          <a:bodyPr wrap="square" lIns="87920" tIns="43960" rIns="87920" bIns="43960" rtlCol="0">
            <a:spAutoFit/>
          </a:bodyPr>
          <a:lstStyle/>
          <a:p>
            <a:r>
              <a:rPr lang="en-US" sz="2000" dirty="0">
                <a:latin typeface="+mn-ea"/>
              </a:rPr>
              <a:t>(1)</a:t>
            </a:r>
            <a:r>
              <a:rPr lang="zh-CN" altLang="en-US" sz="2000" b="1" dirty="0">
                <a:latin typeface="+mn-ea"/>
              </a:rPr>
              <a:t>图甲的模型能够解释酶的高效性和专一性。</a:t>
            </a:r>
            <a:r>
              <a:rPr lang="en-US" sz="2000" b="1" dirty="0">
                <a:latin typeface="+mn-ea"/>
              </a:rPr>
              <a:t>(</a:t>
            </a:r>
            <a:r>
              <a:rPr lang="zh-CN" altLang="en-US" sz="2000" dirty="0">
                <a:latin typeface="+mn-ea"/>
              </a:rPr>
              <a:t>　</a:t>
            </a:r>
            <a:r>
              <a:rPr lang="en-US" altLang="zh-CN" sz="2000" dirty="0">
                <a:latin typeface="+mn-ea"/>
              </a:rPr>
              <a:t>  </a:t>
            </a:r>
            <a:r>
              <a:rPr lang="zh-CN" altLang="en-US" sz="2000" dirty="0">
                <a:latin typeface="+mn-ea"/>
              </a:rPr>
              <a:t>　</a:t>
            </a:r>
            <a:r>
              <a:rPr lang="en-US" sz="2000" dirty="0">
                <a:latin typeface="+mn-ea"/>
              </a:rPr>
              <a:t>)</a:t>
            </a:r>
            <a:endParaRPr lang="zh-CN" altLang="en-US" sz="2000" dirty="0">
              <a:latin typeface="+mn-ea"/>
            </a:endParaRPr>
          </a:p>
          <a:p>
            <a:r>
              <a:rPr lang="en-US" sz="2000" dirty="0">
                <a:latin typeface="+mn-ea"/>
              </a:rPr>
              <a:t>(2)</a:t>
            </a:r>
            <a:r>
              <a:rPr lang="zh-CN" altLang="en-US" sz="2000" b="1" dirty="0">
                <a:latin typeface="+mn-ea"/>
              </a:rPr>
              <a:t>图甲中的</a:t>
            </a:r>
            <a:r>
              <a:rPr lang="en-US" sz="2000" b="1" dirty="0">
                <a:latin typeface="+mn-ea"/>
              </a:rPr>
              <a:t>b</a:t>
            </a:r>
            <a:r>
              <a:rPr lang="zh-CN" altLang="en-US" sz="2000" b="1" dirty="0">
                <a:latin typeface="+mn-ea"/>
              </a:rPr>
              <a:t>能降低</a:t>
            </a:r>
            <a:r>
              <a:rPr lang="en-US" sz="2000" b="1" dirty="0">
                <a:latin typeface="+mn-ea"/>
              </a:rPr>
              <a:t>a</a:t>
            </a:r>
            <a:r>
              <a:rPr lang="zh-CN" altLang="en-US" sz="2000" b="1" dirty="0">
                <a:latin typeface="+mn-ea"/>
              </a:rPr>
              <a:t>参与化学反应的活化能</a:t>
            </a:r>
            <a:r>
              <a:rPr lang="zh-CN" altLang="en-US" sz="2000" dirty="0">
                <a:latin typeface="+mn-ea"/>
              </a:rPr>
              <a:t>。</a:t>
            </a:r>
            <a:r>
              <a:rPr lang="en-US" sz="2000" dirty="0">
                <a:latin typeface="+mn-ea"/>
              </a:rPr>
              <a:t>(</a:t>
            </a:r>
            <a:r>
              <a:rPr lang="zh-CN" altLang="en-US" sz="2000" dirty="0">
                <a:latin typeface="+mn-ea"/>
              </a:rPr>
              <a:t>　</a:t>
            </a:r>
            <a:r>
              <a:rPr lang="en-US" altLang="zh-CN" sz="2000" dirty="0">
                <a:latin typeface="+mn-ea"/>
              </a:rPr>
              <a:t>  </a:t>
            </a:r>
            <a:r>
              <a:rPr lang="zh-CN" altLang="en-US" sz="2000" dirty="0">
                <a:latin typeface="+mn-ea"/>
              </a:rPr>
              <a:t>　</a:t>
            </a:r>
            <a:r>
              <a:rPr lang="en-US" sz="2000" dirty="0">
                <a:latin typeface="+mn-ea"/>
              </a:rPr>
              <a:t>)</a:t>
            </a:r>
            <a:endParaRPr lang="zh-CN" altLang="en-US" sz="2000" dirty="0">
              <a:latin typeface="+mn-ea"/>
            </a:endParaRPr>
          </a:p>
          <a:p>
            <a:r>
              <a:rPr lang="en-US" sz="2000" dirty="0">
                <a:latin typeface="+mn-ea"/>
              </a:rPr>
              <a:t>(3)</a:t>
            </a:r>
            <a:r>
              <a:rPr lang="zh-CN" altLang="en-US" sz="2000" b="1" dirty="0">
                <a:latin typeface="+mn-ea"/>
              </a:rPr>
              <a:t>适当升高温度后重新测定</a:t>
            </a:r>
            <a:r>
              <a:rPr lang="en-US" sz="2000" b="1" dirty="0">
                <a:latin typeface="+mn-ea"/>
              </a:rPr>
              <a:t>,</a:t>
            </a:r>
            <a:r>
              <a:rPr lang="zh-CN" altLang="en-US" sz="2000" b="1" dirty="0">
                <a:latin typeface="+mn-ea"/>
              </a:rPr>
              <a:t>图乙中的</a:t>
            </a:r>
            <a:r>
              <a:rPr lang="en-US" sz="2000" b="1" dirty="0">
                <a:latin typeface="+mn-ea"/>
              </a:rPr>
              <a:t>f</a:t>
            </a:r>
            <a:r>
              <a:rPr lang="zh-CN" altLang="en-US" sz="2000" b="1" dirty="0">
                <a:latin typeface="+mn-ea"/>
              </a:rPr>
              <a:t>点将上移</a:t>
            </a:r>
            <a:r>
              <a:rPr lang="zh-CN" altLang="en-US" sz="2000" dirty="0">
                <a:latin typeface="+mn-ea"/>
              </a:rPr>
              <a:t>。</a:t>
            </a:r>
            <a:r>
              <a:rPr lang="en-US" sz="2000" dirty="0">
                <a:latin typeface="+mn-ea"/>
              </a:rPr>
              <a:t>(</a:t>
            </a:r>
            <a:r>
              <a:rPr lang="zh-CN" altLang="en-US" sz="2000" dirty="0">
                <a:latin typeface="+mn-ea"/>
              </a:rPr>
              <a:t>　</a:t>
            </a:r>
            <a:r>
              <a:rPr lang="en-US" altLang="zh-CN" sz="2000" dirty="0">
                <a:latin typeface="+mn-ea"/>
              </a:rPr>
              <a:t>  </a:t>
            </a:r>
            <a:r>
              <a:rPr lang="zh-CN" altLang="en-US" sz="2000" dirty="0">
                <a:latin typeface="+mn-ea"/>
              </a:rPr>
              <a:t>　</a:t>
            </a:r>
            <a:r>
              <a:rPr lang="en-US" sz="2000" dirty="0">
                <a:latin typeface="+mn-ea"/>
              </a:rPr>
              <a:t>)</a:t>
            </a:r>
            <a:endParaRPr lang="zh-CN" altLang="en-US" sz="2000" dirty="0">
              <a:latin typeface="+mn-ea"/>
            </a:endParaRPr>
          </a:p>
          <a:p>
            <a:r>
              <a:rPr lang="en-US" sz="2000" dirty="0">
                <a:latin typeface="+mn-ea"/>
              </a:rPr>
              <a:t>(4)</a:t>
            </a:r>
            <a:r>
              <a:rPr lang="zh-CN" altLang="en-US" sz="2000" b="1" dirty="0">
                <a:latin typeface="+mn-ea"/>
              </a:rPr>
              <a:t>图乙中</a:t>
            </a:r>
            <a:r>
              <a:rPr lang="en-US" sz="2000" b="1" dirty="0">
                <a:latin typeface="+mn-ea"/>
              </a:rPr>
              <a:t>f</a:t>
            </a:r>
            <a:r>
              <a:rPr lang="zh-CN" altLang="en-US" sz="2000" b="1" dirty="0">
                <a:latin typeface="+mn-ea"/>
              </a:rPr>
              <a:t>点以后</a:t>
            </a:r>
            <a:r>
              <a:rPr lang="en-US" sz="2000" b="1" dirty="0">
                <a:latin typeface="+mn-ea"/>
              </a:rPr>
              <a:t>,</a:t>
            </a:r>
            <a:r>
              <a:rPr lang="zh-CN" altLang="en-US" sz="2000" b="1" dirty="0">
                <a:latin typeface="+mn-ea"/>
              </a:rPr>
              <a:t>限制催化速率的主要因素是酶量</a:t>
            </a:r>
            <a:r>
              <a:rPr lang="zh-CN" altLang="en-US" sz="2000" dirty="0">
                <a:latin typeface="+mn-ea"/>
              </a:rPr>
              <a:t>。</a:t>
            </a:r>
            <a:r>
              <a:rPr lang="en-US" sz="2000" dirty="0">
                <a:latin typeface="+mn-ea"/>
              </a:rPr>
              <a:t>(</a:t>
            </a:r>
            <a:r>
              <a:rPr lang="zh-CN" altLang="en-US" sz="2000" dirty="0">
                <a:latin typeface="+mn-ea"/>
              </a:rPr>
              <a:t>　  　</a:t>
            </a:r>
            <a:r>
              <a:rPr lang="en-US" sz="2000" dirty="0">
                <a:latin typeface="+mn-ea"/>
              </a:rPr>
              <a:t>)</a:t>
            </a:r>
            <a:endParaRPr lang="zh-CN" altLang="en-US" sz="2000" dirty="0">
              <a:latin typeface="+mn-ea"/>
            </a:endParaRPr>
          </a:p>
          <a:p>
            <a:r>
              <a:rPr lang="en-US" sz="2000" dirty="0">
                <a:latin typeface="+mn-ea"/>
              </a:rPr>
              <a:t>(5)</a:t>
            </a:r>
            <a:r>
              <a:rPr lang="zh-CN" altLang="en-US" sz="2000" b="1" dirty="0">
                <a:latin typeface="+mn-ea"/>
              </a:rPr>
              <a:t>麦芽糖酶的活性与温度、</a:t>
            </a:r>
            <a:r>
              <a:rPr lang="en-US" sz="2000" b="1" dirty="0">
                <a:latin typeface="+mn-ea"/>
              </a:rPr>
              <a:t>pH</a:t>
            </a:r>
            <a:r>
              <a:rPr lang="zh-CN" altLang="en-US" sz="2000" b="1" dirty="0">
                <a:latin typeface="+mn-ea"/>
              </a:rPr>
              <a:t>有关</a:t>
            </a:r>
            <a:r>
              <a:rPr lang="zh-CN" altLang="en-US" sz="2000" dirty="0">
                <a:latin typeface="+mn-ea"/>
              </a:rPr>
              <a:t>。</a:t>
            </a:r>
            <a:r>
              <a:rPr lang="en-US" sz="2000" dirty="0">
                <a:latin typeface="+mn-ea"/>
              </a:rPr>
              <a:t>(</a:t>
            </a:r>
            <a:r>
              <a:rPr lang="zh-CN" altLang="en-US" sz="2000" dirty="0">
                <a:latin typeface="+mn-ea"/>
              </a:rPr>
              <a:t>　  　</a:t>
            </a:r>
            <a:r>
              <a:rPr lang="en-US" sz="2000" dirty="0">
                <a:latin typeface="+mn-ea"/>
              </a:rPr>
              <a:t>)</a:t>
            </a:r>
            <a:endParaRPr lang="zh-CN" altLang="en-US" sz="2000" dirty="0">
              <a:latin typeface="+mn-ea"/>
            </a:endParaRPr>
          </a:p>
          <a:p>
            <a:r>
              <a:rPr lang="en-US" sz="2000" dirty="0">
                <a:latin typeface="+mn-ea"/>
              </a:rPr>
              <a:t>(6)</a:t>
            </a:r>
            <a:r>
              <a:rPr lang="zh-CN" altLang="en-US" sz="2000" b="1" dirty="0">
                <a:latin typeface="+mn-ea"/>
              </a:rPr>
              <a:t>酶是活细胞产生的</a:t>
            </a:r>
            <a:r>
              <a:rPr lang="en-US" sz="2000" b="1" dirty="0">
                <a:latin typeface="+mn-ea"/>
              </a:rPr>
              <a:t>,</a:t>
            </a:r>
            <a:r>
              <a:rPr lang="zh-CN" altLang="en-US" sz="2000" b="1" dirty="0">
                <a:latin typeface="+mn-ea"/>
              </a:rPr>
              <a:t>只能在生物体内发挥催化作用的有机物</a:t>
            </a:r>
            <a:r>
              <a:rPr lang="zh-CN" altLang="en-US" sz="2000" b="1" dirty="0">
                <a:solidFill>
                  <a:srgbClr val="00B0F0"/>
                </a:solidFill>
                <a:latin typeface="+mn-ea"/>
              </a:rPr>
              <a:t>。</a:t>
            </a:r>
            <a:r>
              <a:rPr lang="en-US" sz="2000" dirty="0">
                <a:latin typeface="+mn-ea"/>
              </a:rPr>
              <a:t>(</a:t>
            </a:r>
            <a:r>
              <a:rPr lang="zh-CN" altLang="en-US" sz="2000" dirty="0">
                <a:latin typeface="+mn-ea"/>
              </a:rPr>
              <a:t>　</a:t>
            </a:r>
            <a:r>
              <a:rPr lang="en-US" altLang="zh-CN" sz="2000" dirty="0">
                <a:latin typeface="+mn-ea"/>
              </a:rPr>
              <a:t>  </a:t>
            </a:r>
            <a:r>
              <a:rPr lang="zh-CN" altLang="en-US" sz="2000" dirty="0">
                <a:latin typeface="+mn-ea"/>
              </a:rPr>
              <a:t>　</a:t>
            </a:r>
            <a:r>
              <a:rPr lang="en-US" sz="2000" dirty="0">
                <a:latin typeface="+mn-ea"/>
              </a:rPr>
              <a:t>)</a:t>
            </a:r>
            <a:endParaRPr lang="zh-CN" altLang="en-US" sz="2000" dirty="0">
              <a:latin typeface="+mn-ea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5724128" y="3152871"/>
            <a:ext cx="936386" cy="642776"/>
          </a:xfrm>
          <a:prstGeom prst="rect">
            <a:avLst/>
          </a:prstGeom>
        </p:spPr>
        <p:txBody>
          <a:bodyPr wrap="square" lIns="87920" tIns="43960" rIns="87920" bIns="43960">
            <a:spAutoFit/>
          </a:bodyPr>
          <a:lstStyle/>
          <a:p>
            <a:r>
              <a:rPr lang="en-US" sz="3600" b="1" dirty="0">
                <a:solidFill>
                  <a:srgbClr val="FF0000"/>
                </a:solidFill>
              </a:rPr>
              <a:t>×</a:t>
            </a:r>
            <a:endParaRPr lang="zh-CN" altLang="en-US" sz="3600" b="1" dirty="0">
              <a:solidFill>
                <a:srgbClr val="FF0000"/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6301921" y="3788164"/>
            <a:ext cx="936386" cy="581221"/>
          </a:xfrm>
          <a:prstGeom prst="rect">
            <a:avLst/>
          </a:prstGeom>
        </p:spPr>
        <p:txBody>
          <a:bodyPr wrap="square" lIns="87920" tIns="43960" rIns="87920" bIns="43960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√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7380312" y="4307830"/>
            <a:ext cx="936386" cy="704332"/>
          </a:xfrm>
          <a:prstGeom prst="rect">
            <a:avLst/>
          </a:prstGeom>
        </p:spPr>
        <p:txBody>
          <a:bodyPr wrap="square" lIns="87920" tIns="43960" rIns="87920" bIns="43960">
            <a:spAutoFit/>
          </a:bodyPr>
          <a:lstStyle/>
          <a:p>
            <a:r>
              <a:rPr lang="en-US" sz="4000" b="1" dirty="0">
                <a:solidFill>
                  <a:srgbClr val="FF0000"/>
                </a:solidFill>
              </a:rPr>
              <a:t>×</a:t>
            </a:r>
            <a:endParaRPr lang="zh-CN" altLang="en-US" sz="4000" b="1" dirty="0">
              <a:solidFill>
                <a:srgbClr val="FF0000"/>
              </a:solidFill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5698223" y="2844414"/>
            <a:ext cx="936386" cy="642776"/>
          </a:xfrm>
          <a:prstGeom prst="rect">
            <a:avLst/>
          </a:prstGeom>
        </p:spPr>
        <p:txBody>
          <a:bodyPr wrap="square" lIns="87920" tIns="43960" rIns="87920" bIns="43960">
            <a:spAutoFit/>
          </a:bodyPr>
          <a:lstStyle/>
          <a:p>
            <a:r>
              <a:rPr lang="en-US" sz="3600" b="1" dirty="0">
                <a:solidFill>
                  <a:srgbClr val="FF0000"/>
                </a:solidFill>
              </a:rPr>
              <a:t>×</a:t>
            </a:r>
            <a:endParaRPr lang="zh-CN" altLang="en-US" sz="3600" b="1" dirty="0">
              <a:solidFill>
                <a:srgbClr val="FF0000"/>
              </a:solidFill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5994908" y="3474259"/>
            <a:ext cx="936386" cy="642776"/>
          </a:xfrm>
          <a:prstGeom prst="rect">
            <a:avLst/>
          </a:prstGeom>
        </p:spPr>
        <p:txBody>
          <a:bodyPr wrap="square" lIns="87920" tIns="43960" rIns="87920" bIns="43960">
            <a:spAutoFit/>
          </a:bodyPr>
          <a:lstStyle/>
          <a:p>
            <a:r>
              <a:rPr lang="en-US" sz="3600" b="1" dirty="0">
                <a:solidFill>
                  <a:srgbClr val="FF0000"/>
                </a:solidFill>
              </a:rPr>
              <a:t>×</a:t>
            </a:r>
            <a:endParaRPr lang="zh-CN" altLang="en-US" sz="3600" b="1" dirty="0">
              <a:solidFill>
                <a:srgbClr val="FF0000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4632752" y="4078775"/>
            <a:ext cx="936386" cy="581221"/>
          </a:xfrm>
          <a:prstGeom prst="rect">
            <a:avLst/>
          </a:prstGeom>
        </p:spPr>
        <p:txBody>
          <a:bodyPr wrap="square" lIns="87920" tIns="43960" rIns="87920" bIns="43960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√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06099" y="696660"/>
            <a:ext cx="8428220" cy="642776"/>
          </a:xfrm>
          <a:prstGeom prst="rect">
            <a:avLst/>
          </a:prstGeom>
          <a:noFill/>
        </p:spPr>
        <p:txBody>
          <a:bodyPr wrap="square" lIns="87920" tIns="43960" rIns="87920" bIns="43960" rtlCol="0">
            <a:spAutoFit/>
          </a:bodyPr>
          <a:lstStyle/>
          <a:p>
            <a:r>
              <a:rPr lang="zh-CN" altLang="en-US" dirty="0"/>
              <a:t>图甲表示麦芽糖酶催化麦芽糖水解的模型</a:t>
            </a:r>
            <a:r>
              <a:rPr lang="en-US" dirty="0"/>
              <a:t>,</a:t>
            </a:r>
            <a:r>
              <a:rPr lang="zh-CN" altLang="en-US" dirty="0"/>
              <a:t>图乙表示在最适温度下</a:t>
            </a:r>
            <a:r>
              <a:rPr lang="en-US" dirty="0"/>
              <a:t>,</a:t>
            </a:r>
            <a:r>
              <a:rPr lang="zh-CN" altLang="en-US" dirty="0"/>
              <a:t>麦芽糖酶的催化速率与麦芽糖量的关系</a:t>
            </a:r>
            <a:r>
              <a:rPr lang="en-US" dirty="0"/>
              <a:t>,</a:t>
            </a:r>
            <a:r>
              <a:rPr lang="zh-CN" altLang="en-US" dirty="0"/>
              <a:t>据图判断下列叙述的正误</a:t>
            </a:r>
            <a:r>
              <a:rPr lang="en-US" dirty="0"/>
              <a:t>:</a:t>
            </a:r>
            <a:endParaRPr lang="zh-CN" altLang="en-US" dirty="0"/>
          </a:p>
        </p:txBody>
      </p:sp>
      <p:pic>
        <p:nvPicPr>
          <p:cNvPr id="18" name="W20XG32LTYSW38E.eps"/>
          <p:cNvPicPr/>
          <p:nvPr/>
        </p:nvPicPr>
        <p:blipFill>
          <a:blip r:embed="rId2"/>
          <a:stretch>
            <a:fillRect/>
          </a:stretch>
        </p:blipFill>
        <p:spPr>
          <a:xfrm>
            <a:off x="992471" y="1483266"/>
            <a:ext cx="5250837" cy="147917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06099" y="60363"/>
            <a:ext cx="2124713" cy="365778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square" lIns="87920" tIns="43960" rIns="87920" bIns="43960" rtlCol="0">
            <a:spAutoFit/>
          </a:bodyPr>
          <a:lstStyle/>
          <a:p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课堂探究</a:t>
            </a: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酶</a:t>
            </a:r>
          </a:p>
        </p:txBody>
      </p:sp>
    </p:spTree>
  </p:cSld>
  <p:clrMapOvr>
    <a:masterClrMapping/>
  </p:clrMapOvr>
  <p:transition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 nodeType="clickPar">
                      <p:stCondLst>
                        <p:cond delay="indefinite"/>
                      </p:stCondLst>
                      <p:childTnLst>
                        <p:par>
                          <p:cTn id="6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2" grpId="0"/>
      <p:bldP spid="10" grpId="0"/>
      <p:bldP spid="14" grpId="0"/>
      <p:bldP spid="15" grpId="0"/>
      <p:bldP spid="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187624" y="293916"/>
            <a:ext cx="705834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800" dirty="0">
                <a:solidFill>
                  <a:srgbClr val="FF0000"/>
                </a:solidFill>
              </a:rPr>
              <a:t>影响酶活性的因素（温度、</a:t>
            </a:r>
            <a:r>
              <a:rPr lang="en-US" altLang="zh-CN" sz="2800" dirty="0">
                <a:solidFill>
                  <a:srgbClr val="FF0000"/>
                </a:solidFill>
              </a:rPr>
              <a:t>PH</a:t>
            </a:r>
            <a:r>
              <a:rPr lang="zh-CN" altLang="zh-CN" sz="2800" dirty="0">
                <a:solidFill>
                  <a:srgbClr val="FF0000"/>
                </a:solidFill>
              </a:rPr>
              <a:t>、酶抑制剂）</a:t>
            </a:r>
          </a:p>
        </p:txBody>
      </p:sp>
      <p:sp>
        <p:nvSpPr>
          <p:cNvPr id="3" name="矩形 2"/>
          <p:cNvSpPr/>
          <p:nvPr/>
        </p:nvSpPr>
        <p:spPr>
          <a:xfrm>
            <a:off x="467544" y="914042"/>
            <a:ext cx="835292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ctr"/>
            <a:r>
              <a:rPr lang="zh-CN" altLang="zh-CN" sz="2800" dirty="0"/>
              <a:t>（</a:t>
            </a:r>
            <a:r>
              <a:rPr lang="en-US" altLang="zh-CN" sz="2800" dirty="0"/>
              <a:t>1</a:t>
            </a:r>
            <a:r>
              <a:rPr lang="zh-CN" altLang="zh-CN" sz="2800" dirty="0"/>
              <a:t>）在</a:t>
            </a:r>
            <a:r>
              <a:rPr lang="en-US" altLang="zh-CN" sz="2800" dirty="0"/>
              <a:t>0</a:t>
            </a:r>
            <a:r>
              <a:rPr lang="zh-CN" altLang="zh-CN" sz="2800" dirty="0"/>
              <a:t>℃和</a:t>
            </a:r>
            <a:r>
              <a:rPr lang="en-US" altLang="zh-CN" sz="2800" dirty="0"/>
              <a:t>80</a:t>
            </a:r>
            <a:r>
              <a:rPr lang="zh-CN" altLang="zh-CN" sz="2800" dirty="0"/>
              <a:t>℃条件下，淀粉酶的活性都极低甚至接近于</a:t>
            </a:r>
            <a:r>
              <a:rPr lang="en-US" altLang="zh-CN" sz="2800" dirty="0"/>
              <a:t>0</a:t>
            </a:r>
            <a:r>
              <a:rPr lang="zh-CN" altLang="zh-CN" sz="2800" dirty="0"/>
              <a:t>，其原理</a:t>
            </a:r>
            <a:r>
              <a:rPr lang="en-US" altLang="zh-CN" sz="2800" dirty="0"/>
              <a:t>_____ </a:t>
            </a:r>
            <a:r>
              <a:rPr lang="zh-CN" altLang="zh-CN" sz="2800" dirty="0"/>
              <a:t>（填</a:t>
            </a:r>
            <a:r>
              <a:rPr lang="en-US" altLang="zh-CN" sz="2800" dirty="0"/>
              <a:t>“</a:t>
            </a:r>
            <a:r>
              <a:rPr lang="zh-CN" altLang="zh-CN" sz="2800" dirty="0"/>
              <a:t>相同</a:t>
            </a:r>
            <a:r>
              <a:rPr lang="en-US" altLang="zh-CN" sz="2800" dirty="0"/>
              <a:t>”</a:t>
            </a:r>
            <a:r>
              <a:rPr lang="zh-CN" altLang="zh-CN" sz="2800" dirty="0"/>
              <a:t>或</a:t>
            </a:r>
            <a:r>
              <a:rPr lang="en-US" altLang="zh-CN" sz="2800" dirty="0"/>
              <a:t>“</a:t>
            </a:r>
            <a:r>
              <a:rPr lang="zh-CN" altLang="zh-CN" sz="2800" dirty="0"/>
              <a:t>不同</a:t>
            </a:r>
            <a:r>
              <a:rPr lang="en-US" altLang="zh-CN" sz="2800" dirty="0"/>
              <a:t>”</a:t>
            </a:r>
            <a:r>
              <a:rPr lang="zh-CN" altLang="zh-CN" sz="2800" dirty="0"/>
              <a:t>），判断理由是</a:t>
            </a:r>
            <a:r>
              <a:rPr lang="en-US" altLang="zh-CN" sz="2800" dirty="0"/>
              <a:t>____________________________________</a:t>
            </a:r>
            <a:r>
              <a:rPr lang="zh-CN" altLang="zh-CN" sz="2800" dirty="0"/>
              <a:t>。 </a:t>
            </a:r>
          </a:p>
        </p:txBody>
      </p:sp>
      <p:sp>
        <p:nvSpPr>
          <p:cNvPr id="4" name="矩形 3"/>
          <p:cNvSpPr/>
          <p:nvPr/>
        </p:nvSpPr>
        <p:spPr>
          <a:xfrm>
            <a:off x="644217" y="2571750"/>
            <a:ext cx="820891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sz="2800" b="1" dirty="0">
                <a:solidFill>
                  <a:srgbClr val="00B0F0"/>
                </a:solidFill>
              </a:rPr>
              <a:t>在</a:t>
            </a:r>
            <a:r>
              <a:rPr lang="en-US" altLang="zh-CN" sz="2800" b="1" dirty="0">
                <a:solidFill>
                  <a:srgbClr val="00B0F0"/>
                </a:solidFill>
              </a:rPr>
              <a:t>0</a:t>
            </a:r>
            <a:r>
              <a:rPr lang="zh-CN" altLang="zh-CN" sz="2800" b="1" dirty="0">
                <a:solidFill>
                  <a:srgbClr val="00B0F0"/>
                </a:solidFill>
              </a:rPr>
              <a:t>℃条件下，淀粉酶的活性极低是因为低温抑制酶的活性，其空间结构并没有发生变化；在</a:t>
            </a:r>
            <a:r>
              <a:rPr lang="en-US" altLang="zh-CN" sz="2800" b="1" dirty="0">
                <a:solidFill>
                  <a:srgbClr val="00B0F0"/>
                </a:solidFill>
              </a:rPr>
              <a:t>80</a:t>
            </a:r>
            <a:r>
              <a:rPr lang="zh-CN" altLang="zh-CN" sz="2800" b="1" dirty="0">
                <a:solidFill>
                  <a:srgbClr val="00B0F0"/>
                </a:solidFill>
              </a:rPr>
              <a:t>℃条件下，淀粉酶的空间结构被破坏，导致淀粉酶的活性极低</a:t>
            </a:r>
          </a:p>
        </p:txBody>
      </p:sp>
    </p:spTree>
    <p:extLst>
      <p:ext uri="{BB962C8B-B14F-4D97-AF65-F5344CB8AC3E}">
        <p14:creationId xmlns:p14="http://schemas.microsoft.com/office/powerpoint/2010/main" val="2480542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" name="图片 100002" descr="figur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5196" y="2643758"/>
            <a:ext cx="7591701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0" y="17907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zh-C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323528" y="195486"/>
            <a:ext cx="8095813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ctr">
              <a:spcBef>
                <a:spcPct val="0"/>
              </a:spcBef>
              <a:spcAft>
                <a:spcPct val="0"/>
              </a:spcAft>
            </a:pPr>
            <a:r>
              <a:rPr lang="en-US" altLang="zh-CN" sz="2800" dirty="0">
                <a:latin typeface="Calibri" pitchFamily="34" charset="0"/>
                <a:ea typeface="宋体" pitchFamily="2" charset="-122"/>
                <a:cs typeface="Times New Roman" pitchFamily="18" charset="0"/>
              </a:rPr>
              <a:t>2</a:t>
            </a:r>
            <a:r>
              <a:rPr lang="zh-CN" altLang="en-US" sz="2800" dirty="0">
                <a:latin typeface="Calibri" pitchFamily="34" charset="0"/>
                <a:ea typeface="宋体" pitchFamily="2" charset="-122"/>
                <a:cs typeface="Times New Roman" pitchFamily="18" charset="0"/>
              </a:rPr>
              <a:t>）研究发现有甲、乙两种物质能降低该种酶的催化效率，该酶催化的底物浓度变化会改变甲物质对酶的影响，而不会改变乙物质对酶的影响。下图是降低酶活性的两种机制模型，符合甲、乙物质对酶影响的模型分别是</a:t>
            </a:r>
            <a:r>
              <a:rPr lang="en-US" altLang="zh-CN" sz="2800" dirty="0">
                <a:latin typeface="Calibri" pitchFamily="34" charset="0"/>
                <a:ea typeface="宋体" pitchFamily="2" charset="-122"/>
                <a:cs typeface="Times New Roman" pitchFamily="18" charset="0"/>
              </a:rPr>
              <a:t>____</a:t>
            </a:r>
            <a:r>
              <a:rPr lang="zh-CN" altLang="en-US" sz="2800" dirty="0">
                <a:latin typeface="Calibri" pitchFamily="34" charset="0"/>
                <a:ea typeface="宋体" pitchFamily="2" charset="-122"/>
                <a:cs typeface="Times New Roman" pitchFamily="18" charset="0"/>
              </a:rPr>
              <a:t>、</a:t>
            </a:r>
            <a:r>
              <a:rPr lang="en-US" altLang="zh-CN" sz="2800" dirty="0">
                <a:latin typeface="Calibri" pitchFamily="34" charset="0"/>
                <a:ea typeface="宋体" pitchFamily="2" charset="-122"/>
                <a:cs typeface="Times New Roman" pitchFamily="18" charset="0"/>
              </a:rPr>
              <a:t>____</a:t>
            </a:r>
            <a:r>
              <a:rPr lang="zh-CN" altLang="en-US" sz="2800" dirty="0">
                <a:latin typeface="Calibri" pitchFamily="34" charset="0"/>
                <a:ea typeface="宋体" pitchFamily="2" charset="-122"/>
                <a:cs typeface="Times New Roman" pitchFamily="18" charset="0"/>
              </a:rPr>
              <a:t>。</a:t>
            </a:r>
            <a:endParaRPr lang="zh-CN" altLang="en-US" sz="1400" dirty="0"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800" dirty="0"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594065" y="1837355"/>
            <a:ext cx="122501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600" dirty="0">
                <a:solidFill>
                  <a:srgbClr val="FF0000"/>
                </a:solidFill>
              </a:rPr>
              <a:t>A    B </a:t>
            </a:r>
            <a:endParaRPr lang="zh-CN" altLang="en-US" sz="3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1798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907704" y="123478"/>
            <a:ext cx="34163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800" b="1" dirty="0">
                <a:solidFill>
                  <a:srgbClr val="FF0000"/>
                </a:solidFill>
              </a:rPr>
              <a:t>与酶有关的实验分析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323528" y="705922"/>
            <a:ext cx="8676456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sz="2800" b="1" dirty="0">
                <a:solidFill>
                  <a:srgbClr val="92D050"/>
                </a:solidFill>
              </a:rPr>
              <a:t>（</a:t>
            </a:r>
            <a:r>
              <a:rPr lang="en-US" altLang="zh-CN" sz="2800" b="1" dirty="0">
                <a:solidFill>
                  <a:srgbClr val="92D050"/>
                </a:solidFill>
              </a:rPr>
              <a:t>1</a:t>
            </a:r>
            <a:r>
              <a:rPr lang="zh-CN" altLang="zh-CN" sz="2800" b="1" dirty="0">
                <a:solidFill>
                  <a:srgbClr val="92D050"/>
                </a:solidFill>
              </a:rPr>
              <a:t>）探究酶具有催化性</a:t>
            </a:r>
          </a:p>
          <a:p>
            <a:pPr fontAlgn="ctr"/>
            <a:r>
              <a:rPr lang="zh-CN" altLang="zh-CN" sz="2800" dirty="0"/>
              <a:t>以适宜浓度的过氧化氢、过氧化氢酶和蒸馏水为实验材料探究酶具有催化作用，请写出简要的实验设计思路</a:t>
            </a:r>
            <a:r>
              <a:rPr lang="en-US" altLang="zh-CN" sz="2800" dirty="0"/>
              <a:t>____________________________________________</a:t>
            </a:r>
          </a:p>
          <a:p>
            <a:pPr fontAlgn="ctr"/>
            <a:endParaRPr lang="en-US" altLang="zh-CN" sz="2800" dirty="0"/>
          </a:p>
          <a:p>
            <a:pPr fontAlgn="ctr"/>
            <a:r>
              <a:rPr lang="zh-CN" altLang="zh-CN" sz="2800" b="1" dirty="0">
                <a:solidFill>
                  <a:srgbClr val="00B0F0"/>
                </a:solidFill>
              </a:rPr>
              <a:t>将一定量适宜浓度的过氧化氢溶液均分为两组，一组加入适量的过氧化氢酶溶液，另一组加入等量的蒸馏水，置于相同且适宜的条件下，观察气泡的产生情况 </a:t>
            </a:r>
            <a:r>
              <a:rPr lang="en-US" altLang="zh-CN" sz="2800" b="1" dirty="0">
                <a:solidFill>
                  <a:srgbClr val="00B0F0"/>
                </a:solidFill>
              </a:rPr>
              <a:t>   </a:t>
            </a:r>
            <a:endParaRPr lang="zh-CN" altLang="zh-CN" sz="2800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509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39552" y="843558"/>
            <a:ext cx="8208912" cy="2923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sz="2800" b="1" dirty="0">
                <a:solidFill>
                  <a:srgbClr val="92D050"/>
                </a:solidFill>
              </a:rPr>
              <a:t>（</a:t>
            </a:r>
            <a:r>
              <a:rPr lang="en-US" altLang="zh-CN" sz="2800" b="1" dirty="0">
                <a:solidFill>
                  <a:srgbClr val="92D050"/>
                </a:solidFill>
              </a:rPr>
              <a:t>2</a:t>
            </a:r>
            <a:r>
              <a:rPr lang="zh-CN" altLang="zh-CN" sz="2800" b="1" dirty="0">
                <a:solidFill>
                  <a:srgbClr val="92D050"/>
                </a:solidFill>
              </a:rPr>
              <a:t>）探究酶的高效性（注：与无机催化剂相对比）</a:t>
            </a:r>
          </a:p>
          <a:p>
            <a:pPr fontAlgn="ctr"/>
            <a:r>
              <a:rPr lang="zh-CN" altLang="zh-CN" sz="3200" dirty="0"/>
              <a:t>与盐酸相比，淀粉酶催化淀粉水解具有高效性，原因是</a:t>
            </a:r>
            <a:r>
              <a:rPr lang="en-US" altLang="zh-CN" sz="3200" u="sng" dirty="0"/>
              <a:t>______________________        ___ </a:t>
            </a:r>
          </a:p>
          <a:p>
            <a:pPr fontAlgn="ctr"/>
            <a:endParaRPr lang="en-US" altLang="zh-CN" dirty="0"/>
          </a:p>
          <a:p>
            <a:pPr fontAlgn="ctr"/>
            <a:endParaRPr lang="zh-CN" altLang="zh-CN" dirty="0"/>
          </a:p>
          <a:p>
            <a:pPr fontAlgn="ctr"/>
            <a:r>
              <a:rPr lang="zh-CN" altLang="zh-CN" sz="2800" b="1" dirty="0">
                <a:solidFill>
                  <a:srgbClr val="00B0F0"/>
                </a:solidFill>
              </a:rPr>
              <a:t>同无机催化剂相比，酶降低活化能的作用更显著，因而催化效率更高</a:t>
            </a:r>
            <a:r>
              <a:rPr lang="en-US" altLang="zh-CN" sz="2800" b="1" dirty="0">
                <a:solidFill>
                  <a:srgbClr val="00B0F0"/>
                </a:solidFill>
              </a:rPr>
              <a:t>    </a:t>
            </a:r>
            <a:endParaRPr lang="zh-CN" altLang="zh-CN" sz="2800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509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79512" y="411510"/>
            <a:ext cx="8424936" cy="44319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sz="2800" b="1" dirty="0">
                <a:solidFill>
                  <a:srgbClr val="92D050"/>
                </a:solidFill>
              </a:rPr>
              <a:t>（</a:t>
            </a:r>
            <a:r>
              <a:rPr lang="en-US" altLang="zh-CN" sz="2800" b="1" dirty="0">
                <a:solidFill>
                  <a:srgbClr val="92D050"/>
                </a:solidFill>
              </a:rPr>
              <a:t>3</a:t>
            </a:r>
            <a:r>
              <a:rPr lang="zh-CN" altLang="zh-CN" sz="2800" b="1" dirty="0">
                <a:solidFill>
                  <a:srgbClr val="92D050"/>
                </a:solidFill>
              </a:rPr>
              <a:t>）探究酶的专一性</a:t>
            </a:r>
          </a:p>
          <a:p>
            <a:pPr fontAlgn="ctr"/>
            <a:r>
              <a:rPr lang="zh-CN" altLang="zh-CN" sz="2000" dirty="0"/>
              <a:t>为验证酶的专一性，现有淀粉酶、淀粉、蔗糖溶液等实验材料，如何利用这些材料进行实验？请写出实验思路和实验结论。</a:t>
            </a:r>
          </a:p>
          <a:p>
            <a:pPr fontAlgn="ctr"/>
            <a:r>
              <a:rPr lang="en-US" altLang="zh-CN" sz="2000" dirty="0"/>
              <a:t>_______________________________________________________________</a:t>
            </a:r>
            <a:r>
              <a:rPr lang="zh-CN" altLang="zh-CN" sz="2000" dirty="0"/>
              <a:t>。</a:t>
            </a:r>
          </a:p>
          <a:p>
            <a:pPr fontAlgn="ctr"/>
            <a:r>
              <a:rPr lang="zh-CN" altLang="zh-CN" sz="2800" b="1" dirty="0">
                <a:solidFill>
                  <a:srgbClr val="00B0F0"/>
                </a:solidFill>
              </a:rPr>
              <a:t>实验思路：设置两组实验，一组在试管中加入一定量的淀粉溶液，另一组在试管中加入相同量的蔗糖溶液，在两组中同时加入等量的淀粉酶，反应一段时间后，同时用斐林试剂检测。现象是只在添加了淀粉的试管中出现砖红色沉淀，而添加蔗糖的试管没有出现砖红色。实验结论：淀粉酶只能催化淀粉水解，不能催化蔗糖水解，酶具有专一性。</a:t>
            </a:r>
            <a:r>
              <a:rPr lang="en-US" altLang="zh-CN" sz="2800" b="1" dirty="0">
                <a:solidFill>
                  <a:srgbClr val="00B0F0"/>
                </a:solidFill>
              </a:rPr>
              <a:t>    </a:t>
            </a:r>
            <a:endParaRPr lang="zh-CN" altLang="zh-CN" sz="2800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509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49424" y="267494"/>
            <a:ext cx="8748464" cy="4585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sz="2400" dirty="0">
                <a:solidFill>
                  <a:srgbClr val="92D050"/>
                </a:solidFill>
              </a:rPr>
              <a:t>（</a:t>
            </a:r>
            <a:r>
              <a:rPr lang="en-US" altLang="zh-CN" sz="2400" dirty="0">
                <a:solidFill>
                  <a:srgbClr val="92D050"/>
                </a:solidFill>
              </a:rPr>
              <a:t>4</a:t>
            </a:r>
            <a:r>
              <a:rPr lang="zh-CN" altLang="zh-CN" sz="2400" dirty="0">
                <a:solidFill>
                  <a:srgbClr val="92D050"/>
                </a:solidFill>
              </a:rPr>
              <a:t>）温度对酶活性的影响</a:t>
            </a:r>
          </a:p>
          <a:p>
            <a:pPr fontAlgn="ctr"/>
            <a:r>
              <a:rPr lang="zh-CN" altLang="zh-CN" sz="2000" dirty="0"/>
              <a:t>①某同学阅读该果胶酶使用说明得知其最适温度范围为</a:t>
            </a:r>
            <a:r>
              <a:rPr lang="en-US" altLang="zh-CN" sz="2000" dirty="0"/>
              <a:t>40-50</a:t>
            </a:r>
            <a:r>
              <a:rPr lang="zh-CN" altLang="zh-CN" sz="2000" dirty="0"/>
              <a:t>℃，该兴趣小组想进一步测定最适温度，请你为其写出实验设计思路。</a:t>
            </a:r>
          </a:p>
          <a:p>
            <a:pPr fontAlgn="ctr"/>
            <a:r>
              <a:rPr lang="zh-CN" altLang="zh-CN" sz="2000" dirty="0"/>
              <a:t>实验设计思路：</a:t>
            </a:r>
            <a:r>
              <a:rPr lang="en-US" altLang="zh-CN" sz="2000" dirty="0"/>
              <a:t>__________________________________</a:t>
            </a:r>
            <a:r>
              <a:rPr lang="zh-CN" altLang="zh-CN" sz="2000" dirty="0"/>
              <a:t>。</a:t>
            </a:r>
          </a:p>
          <a:p>
            <a:pPr fontAlgn="ctr"/>
            <a:r>
              <a:rPr lang="zh-CN" altLang="zh-CN" sz="2000" b="1" dirty="0">
                <a:solidFill>
                  <a:srgbClr val="00B0F0"/>
                </a:solidFill>
              </a:rPr>
              <a:t>在</a:t>
            </a:r>
            <a:r>
              <a:rPr lang="en-US" altLang="zh-CN" sz="2000" b="1" dirty="0">
                <a:solidFill>
                  <a:srgbClr val="00B0F0"/>
                </a:solidFill>
              </a:rPr>
              <a:t>40-50</a:t>
            </a:r>
            <a:r>
              <a:rPr lang="zh-CN" altLang="zh-CN" sz="2000" b="1" dirty="0">
                <a:solidFill>
                  <a:srgbClr val="00B0F0"/>
                </a:solidFill>
              </a:rPr>
              <a:t>℃范围内，设置温度梯度，分别测定酶活性，若所测数据出现峰值，则峰值所对应的温度即为该酶催化作用的最适温度。否则，扩大温度范围，继续实验，直到出现峰值。</a:t>
            </a:r>
            <a:r>
              <a:rPr lang="en-US" altLang="zh-CN" sz="2000" b="1" dirty="0">
                <a:solidFill>
                  <a:srgbClr val="00B0F0"/>
                </a:solidFill>
              </a:rPr>
              <a:t>    </a:t>
            </a:r>
            <a:endParaRPr lang="zh-CN" altLang="zh-CN" sz="2000" b="1" dirty="0">
              <a:solidFill>
                <a:srgbClr val="00B0F0"/>
              </a:solidFill>
            </a:endParaRPr>
          </a:p>
          <a:p>
            <a:pPr fontAlgn="ctr"/>
            <a:r>
              <a:rPr lang="zh-CN" altLang="zh-CN" sz="2000" dirty="0"/>
              <a:t>②探究温度影响酶活性的实验中，果泥和果胶酶分装在不同的试管中分别保温处理，达到预设温度时混合，其目的是</a:t>
            </a:r>
            <a:r>
              <a:rPr lang="en-US" altLang="zh-CN" sz="2000" dirty="0"/>
              <a:t>_____</a:t>
            </a:r>
            <a:r>
              <a:rPr lang="zh-CN" altLang="zh-CN" sz="2000" dirty="0"/>
              <a:t>。</a:t>
            </a:r>
          </a:p>
          <a:p>
            <a:pPr fontAlgn="ctr"/>
            <a:r>
              <a:rPr lang="zh-CN" altLang="zh-CN" sz="2000" b="1" dirty="0">
                <a:solidFill>
                  <a:srgbClr val="00B0F0"/>
                </a:solidFill>
              </a:rPr>
              <a:t>使反应开始就达到实验预设的温度 （防止混合时温度影响酶活性进而影响实验）</a:t>
            </a:r>
            <a:r>
              <a:rPr lang="en-US" altLang="zh-CN" sz="2000" b="1" dirty="0">
                <a:solidFill>
                  <a:srgbClr val="00B0F0"/>
                </a:solidFill>
              </a:rPr>
              <a:t>  </a:t>
            </a:r>
            <a:endParaRPr lang="zh-CN" altLang="zh-CN" sz="2000" b="1" dirty="0">
              <a:solidFill>
                <a:srgbClr val="00B0F0"/>
              </a:solidFill>
            </a:endParaRPr>
          </a:p>
          <a:p>
            <a:pPr fontAlgn="ctr"/>
            <a:r>
              <a:rPr lang="zh-CN" altLang="zh-CN" sz="2000" dirty="0"/>
              <a:t>③</a:t>
            </a:r>
            <a:r>
              <a:rPr lang="en-US" altLang="zh-CN" sz="2000" dirty="0"/>
              <a:t>______</a:t>
            </a:r>
            <a:r>
              <a:rPr lang="zh-CN" altLang="zh-CN" sz="2000" dirty="0"/>
              <a:t>（填</a:t>
            </a:r>
            <a:r>
              <a:rPr lang="en-US" altLang="zh-CN" sz="2000" dirty="0"/>
              <a:t>“</a:t>
            </a:r>
            <a:r>
              <a:rPr lang="zh-CN" altLang="zh-CN" sz="2000" dirty="0"/>
              <a:t>能</a:t>
            </a:r>
            <a:r>
              <a:rPr lang="en-US" altLang="zh-CN" sz="2000" dirty="0"/>
              <a:t>”</a:t>
            </a:r>
            <a:r>
              <a:rPr lang="zh-CN" altLang="zh-CN" sz="2000" dirty="0"/>
              <a:t>或</a:t>
            </a:r>
            <a:r>
              <a:rPr lang="en-US" altLang="zh-CN" sz="2000" dirty="0"/>
              <a:t>“</a:t>
            </a:r>
            <a:r>
              <a:rPr lang="zh-CN" altLang="zh-CN" sz="2000" dirty="0"/>
              <a:t>不能</a:t>
            </a:r>
            <a:r>
              <a:rPr lang="en-US" altLang="zh-CN" sz="2000" dirty="0"/>
              <a:t>”</a:t>
            </a:r>
            <a:r>
              <a:rPr lang="zh-CN" altLang="zh-CN" sz="2000" dirty="0"/>
              <a:t>）用过氧化氢酶和过氧化氢来探究温度对酶活性的影响，其原因是</a:t>
            </a:r>
            <a:r>
              <a:rPr lang="en-US" altLang="zh-CN" sz="2400" dirty="0"/>
              <a:t>_____________</a:t>
            </a:r>
            <a:r>
              <a:rPr lang="zh-CN" altLang="zh-CN" sz="2400" dirty="0"/>
              <a:t>。</a:t>
            </a:r>
          </a:p>
          <a:p>
            <a:r>
              <a:rPr lang="zh-CN" altLang="zh-CN" sz="2000" b="1" dirty="0">
                <a:solidFill>
                  <a:srgbClr val="00B0F0"/>
                </a:solidFill>
              </a:rPr>
              <a:t>不能</a:t>
            </a:r>
            <a:r>
              <a:rPr lang="en-US" altLang="zh-CN" sz="2000" b="1" dirty="0">
                <a:solidFill>
                  <a:srgbClr val="00B0F0"/>
                </a:solidFill>
              </a:rPr>
              <a:t>    </a:t>
            </a:r>
            <a:r>
              <a:rPr lang="zh-CN" altLang="zh-CN" sz="2000" b="1" dirty="0">
                <a:solidFill>
                  <a:srgbClr val="00B0F0"/>
                </a:solidFill>
              </a:rPr>
              <a:t>过氧化氢在加热条件下会分解</a:t>
            </a:r>
            <a:r>
              <a:rPr lang="en-US" altLang="zh-CN" sz="2000" b="1" dirty="0">
                <a:solidFill>
                  <a:srgbClr val="00B0F0"/>
                </a:solidFill>
              </a:rPr>
              <a:t>   </a:t>
            </a:r>
            <a:endParaRPr lang="zh-CN" altLang="zh-CN" sz="2000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509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07504" y="195485"/>
            <a:ext cx="849694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0" b="1" dirty="0">
                <a:solidFill>
                  <a:srgbClr val="00B050"/>
                </a:solidFill>
              </a:rPr>
              <a:t>(5)PH</a:t>
            </a:r>
            <a:r>
              <a:rPr lang="zh-CN" altLang="zh-CN" sz="2000" b="1" dirty="0">
                <a:solidFill>
                  <a:srgbClr val="00B050"/>
                </a:solidFill>
              </a:rPr>
              <a:t>对酶活性的影响</a:t>
            </a:r>
          </a:p>
          <a:p>
            <a:pPr fontAlgn="ctr"/>
            <a:r>
              <a:rPr lang="zh-CN" altLang="zh-CN" dirty="0"/>
              <a:t>某同学设计实验探究</a:t>
            </a:r>
            <a:r>
              <a:rPr lang="en-US" altLang="zh-CN" dirty="0"/>
              <a:t>pH</a:t>
            </a:r>
            <a:r>
              <a:rPr lang="zh-CN" altLang="zh-CN" dirty="0"/>
              <a:t>对胰蛋白酶活性的影响，实验结果如图所示，据此回答下列问题：</a:t>
            </a:r>
          </a:p>
        </p:txBody>
      </p:sp>
      <p:sp>
        <p:nvSpPr>
          <p:cNvPr id="5" name="矩形 4"/>
          <p:cNvSpPr/>
          <p:nvPr/>
        </p:nvSpPr>
        <p:spPr>
          <a:xfrm>
            <a:off x="395536" y="1149592"/>
            <a:ext cx="5364596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ctr"/>
            <a:r>
              <a:rPr lang="zh-CN" altLang="zh-CN" dirty="0"/>
              <a:t>（</a:t>
            </a:r>
            <a:r>
              <a:rPr lang="en-US" altLang="zh-CN" dirty="0"/>
              <a:t>1</a:t>
            </a:r>
            <a:r>
              <a:rPr lang="zh-CN" altLang="zh-CN" dirty="0"/>
              <a:t>）实验的自变量是</a:t>
            </a:r>
            <a:r>
              <a:rPr lang="en-US" altLang="zh-CN" dirty="0"/>
              <a:t>_____</a:t>
            </a:r>
            <a:r>
              <a:rPr lang="zh-CN" altLang="zh-CN" dirty="0"/>
              <a:t>，需要控制的无关变量有</a:t>
            </a:r>
            <a:r>
              <a:rPr lang="en-US" altLang="zh-CN" dirty="0"/>
              <a:t>_____</a:t>
            </a:r>
            <a:r>
              <a:rPr lang="zh-CN" altLang="zh-CN" dirty="0"/>
              <a:t>（写出两项即可），实验以</a:t>
            </a:r>
            <a:r>
              <a:rPr lang="en-US" altLang="zh-CN" dirty="0"/>
              <a:t>_____</a:t>
            </a:r>
            <a:r>
              <a:rPr lang="zh-CN" altLang="zh-CN" dirty="0"/>
              <a:t>作为检测胰蛋白酶活性的指标。</a:t>
            </a:r>
          </a:p>
          <a:p>
            <a:pPr fontAlgn="ctr"/>
            <a:r>
              <a:rPr lang="zh-CN" altLang="zh-CN" dirty="0"/>
              <a:t>（</a:t>
            </a:r>
            <a:r>
              <a:rPr lang="en-US" altLang="zh-CN" dirty="0"/>
              <a:t>2</a:t>
            </a:r>
            <a:r>
              <a:rPr lang="zh-CN" altLang="zh-CN" dirty="0"/>
              <a:t>）上述实验结果中，蛋白块剩余体积相对值越小，表明胰蛋白酶的活性</a:t>
            </a:r>
            <a:r>
              <a:rPr lang="en-US" altLang="zh-CN" dirty="0"/>
              <a:t>_____</a:t>
            </a:r>
            <a:r>
              <a:rPr lang="zh-CN" altLang="zh-CN" dirty="0"/>
              <a:t>。若将</a:t>
            </a:r>
            <a:r>
              <a:rPr lang="en-US" altLang="zh-CN" dirty="0"/>
              <a:t>pH=14</a:t>
            </a:r>
            <a:r>
              <a:rPr lang="zh-CN" altLang="zh-CN" dirty="0"/>
              <a:t>组反应体系的酸碱度降低到</a:t>
            </a:r>
            <a:r>
              <a:rPr lang="en-US" altLang="zh-CN" dirty="0"/>
              <a:t>pH=8</a:t>
            </a:r>
            <a:r>
              <a:rPr lang="zh-CN" altLang="zh-CN" dirty="0"/>
              <a:t>，则蛋白块剩余体积相对值将</a:t>
            </a:r>
            <a:r>
              <a:rPr lang="en-US" altLang="zh-CN" dirty="0"/>
              <a:t>_____</a:t>
            </a:r>
            <a:r>
              <a:rPr lang="zh-CN" altLang="zh-CN" dirty="0"/>
              <a:t>，原因是</a:t>
            </a:r>
            <a:r>
              <a:rPr lang="en-US" altLang="zh-CN" dirty="0"/>
              <a:t>_____</a:t>
            </a:r>
            <a:r>
              <a:rPr lang="zh-CN" altLang="zh-CN" dirty="0"/>
              <a:t>。</a:t>
            </a:r>
          </a:p>
          <a:p>
            <a:pPr fontAlgn="ctr"/>
            <a:r>
              <a:rPr lang="zh-CN" altLang="zh-CN" dirty="0"/>
              <a:t>（</a:t>
            </a:r>
            <a:r>
              <a:rPr lang="en-US" altLang="zh-CN" dirty="0"/>
              <a:t>3</a:t>
            </a:r>
            <a:r>
              <a:rPr lang="zh-CN" altLang="zh-CN" dirty="0"/>
              <a:t>）欲进一步探究胰蛋白酶的最适</a:t>
            </a:r>
            <a:r>
              <a:rPr lang="en-US" altLang="zh-CN" dirty="0"/>
              <a:t>pH</a:t>
            </a:r>
            <a:r>
              <a:rPr lang="zh-CN" altLang="zh-CN" dirty="0"/>
              <a:t>，请简要写出实验设计思路：</a:t>
            </a:r>
            <a:r>
              <a:rPr lang="en-US" altLang="zh-CN" dirty="0"/>
              <a:t>_____</a:t>
            </a:r>
            <a:r>
              <a:rPr lang="zh-CN" altLang="zh-CN" dirty="0"/>
              <a:t>。</a:t>
            </a:r>
          </a:p>
        </p:txBody>
      </p:sp>
      <p:sp>
        <p:nvSpPr>
          <p:cNvPr id="6" name="矩形 5"/>
          <p:cNvSpPr/>
          <p:nvPr/>
        </p:nvSpPr>
        <p:spPr>
          <a:xfrm>
            <a:off x="269268" y="3867894"/>
            <a:ext cx="81369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ctr"/>
            <a:r>
              <a:rPr lang="zh-CN" altLang="zh-CN" b="1" dirty="0">
                <a:solidFill>
                  <a:srgbClr val="00B0F0"/>
                </a:solidFill>
              </a:rPr>
              <a:t>【答案】</a:t>
            </a:r>
            <a:r>
              <a:rPr lang="en-US" altLang="zh-CN" b="1" dirty="0">
                <a:solidFill>
                  <a:srgbClr val="00B0F0"/>
                </a:solidFill>
              </a:rPr>
              <a:t>pH</a:t>
            </a:r>
            <a:r>
              <a:rPr lang="zh-CN" altLang="zh-CN" b="1" dirty="0">
                <a:solidFill>
                  <a:srgbClr val="00B0F0"/>
                </a:solidFill>
              </a:rPr>
              <a:t>的大小</a:t>
            </a:r>
            <a:r>
              <a:rPr lang="en-US" altLang="zh-CN" b="1" dirty="0">
                <a:solidFill>
                  <a:srgbClr val="00B0F0"/>
                </a:solidFill>
              </a:rPr>
              <a:t>     </a:t>
            </a:r>
            <a:r>
              <a:rPr lang="zh-CN" altLang="zh-CN" b="1" dirty="0">
                <a:solidFill>
                  <a:srgbClr val="00B0F0"/>
                </a:solidFill>
              </a:rPr>
              <a:t>温度、蛋白酶的量 等</a:t>
            </a:r>
            <a:r>
              <a:rPr lang="en-US" altLang="zh-CN" b="1" dirty="0">
                <a:solidFill>
                  <a:srgbClr val="00B0F0"/>
                </a:solidFill>
              </a:rPr>
              <a:t>    </a:t>
            </a:r>
            <a:r>
              <a:rPr lang="zh-CN" altLang="zh-CN" b="1" dirty="0">
                <a:solidFill>
                  <a:srgbClr val="00B0F0"/>
                </a:solidFill>
              </a:rPr>
              <a:t>蛋白质块剩余体积</a:t>
            </a:r>
            <a:r>
              <a:rPr lang="en-US" altLang="zh-CN" b="1" dirty="0">
                <a:solidFill>
                  <a:srgbClr val="00B0F0"/>
                </a:solidFill>
              </a:rPr>
              <a:t>    </a:t>
            </a:r>
            <a:r>
              <a:rPr lang="zh-CN" altLang="zh-CN" b="1" dirty="0">
                <a:solidFill>
                  <a:srgbClr val="00B0F0"/>
                </a:solidFill>
              </a:rPr>
              <a:t>越高</a:t>
            </a:r>
            <a:r>
              <a:rPr lang="en-US" altLang="zh-CN" b="1" dirty="0">
                <a:solidFill>
                  <a:srgbClr val="00B0F0"/>
                </a:solidFill>
              </a:rPr>
              <a:t>     </a:t>
            </a:r>
            <a:r>
              <a:rPr lang="zh-CN" altLang="zh-CN" b="1" dirty="0">
                <a:solidFill>
                  <a:srgbClr val="00B0F0"/>
                </a:solidFill>
              </a:rPr>
              <a:t>不变</a:t>
            </a:r>
            <a:r>
              <a:rPr lang="en-US" altLang="zh-CN" b="1" dirty="0">
                <a:solidFill>
                  <a:srgbClr val="00B0F0"/>
                </a:solidFill>
              </a:rPr>
              <a:t>     </a:t>
            </a:r>
            <a:r>
              <a:rPr lang="zh-CN" altLang="zh-CN" b="1" dirty="0">
                <a:solidFill>
                  <a:srgbClr val="00B0F0"/>
                </a:solidFill>
              </a:rPr>
              <a:t>在</a:t>
            </a:r>
            <a:r>
              <a:rPr lang="en-US" altLang="zh-CN" b="1" dirty="0">
                <a:solidFill>
                  <a:srgbClr val="00B0F0"/>
                </a:solidFill>
              </a:rPr>
              <a:t>pH</a:t>
            </a:r>
            <a:r>
              <a:rPr lang="zh-CN" altLang="zh-CN" b="1" dirty="0">
                <a:solidFill>
                  <a:srgbClr val="00B0F0"/>
                </a:solidFill>
              </a:rPr>
              <a:t>是</a:t>
            </a:r>
            <a:r>
              <a:rPr lang="en-US" altLang="zh-CN" b="1" dirty="0">
                <a:solidFill>
                  <a:srgbClr val="00B0F0"/>
                </a:solidFill>
              </a:rPr>
              <a:t>14</a:t>
            </a:r>
            <a:r>
              <a:rPr lang="zh-CN" altLang="zh-CN" b="1" dirty="0">
                <a:solidFill>
                  <a:srgbClr val="00B0F0"/>
                </a:solidFill>
              </a:rPr>
              <a:t>时，胰蛋白酶已失去活性</a:t>
            </a:r>
            <a:r>
              <a:rPr lang="en-US" altLang="zh-CN" b="1" dirty="0">
                <a:solidFill>
                  <a:srgbClr val="00B0F0"/>
                </a:solidFill>
              </a:rPr>
              <a:t>    </a:t>
            </a:r>
            <a:r>
              <a:rPr lang="zh-CN" altLang="zh-CN" b="1" dirty="0">
                <a:solidFill>
                  <a:srgbClr val="00B0F0"/>
                </a:solidFill>
              </a:rPr>
              <a:t>在</a:t>
            </a:r>
            <a:r>
              <a:rPr lang="en-US" altLang="zh-CN" b="1" dirty="0">
                <a:solidFill>
                  <a:srgbClr val="00B0F0"/>
                </a:solidFill>
              </a:rPr>
              <a:t>pH</a:t>
            </a:r>
            <a:r>
              <a:rPr lang="zh-CN" altLang="zh-CN" b="1" dirty="0">
                <a:solidFill>
                  <a:srgbClr val="00B0F0"/>
                </a:solidFill>
              </a:rPr>
              <a:t>为</a:t>
            </a:r>
            <a:r>
              <a:rPr lang="en-US" altLang="zh-CN" b="1" dirty="0">
                <a:solidFill>
                  <a:srgbClr val="00B0F0"/>
                </a:solidFill>
              </a:rPr>
              <a:t>6-10</a:t>
            </a:r>
            <a:r>
              <a:rPr lang="zh-CN" altLang="zh-CN" b="1" dirty="0">
                <a:solidFill>
                  <a:srgbClr val="00B0F0"/>
                </a:solidFill>
              </a:rPr>
              <a:t>之间设置更小的</a:t>
            </a:r>
            <a:r>
              <a:rPr lang="en-US" altLang="zh-CN" b="1" dirty="0">
                <a:solidFill>
                  <a:srgbClr val="00B0F0"/>
                </a:solidFill>
              </a:rPr>
              <a:t>pH</a:t>
            </a:r>
            <a:r>
              <a:rPr lang="zh-CN" altLang="zh-CN" b="1" dirty="0">
                <a:solidFill>
                  <a:srgbClr val="00B0F0"/>
                </a:solidFill>
              </a:rPr>
              <a:t>梯度，重复上述实验，则蛋白块剩余体积最小时的</a:t>
            </a:r>
            <a:r>
              <a:rPr lang="en-US" altLang="zh-CN" b="1" dirty="0">
                <a:solidFill>
                  <a:srgbClr val="00B0F0"/>
                </a:solidFill>
              </a:rPr>
              <a:t>pH</a:t>
            </a:r>
            <a:r>
              <a:rPr lang="zh-CN" altLang="zh-CN" b="1" dirty="0">
                <a:solidFill>
                  <a:srgbClr val="00B0F0"/>
                </a:solidFill>
              </a:rPr>
              <a:t>即为最适</a:t>
            </a:r>
            <a:r>
              <a:rPr lang="en-US" altLang="zh-CN" b="1" dirty="0">
                <a:solidFill>
                  <a:srgbClr val="00B0F0"/>
                </a:solidFill>
              </a:rPr>
              <a:t>pH</a:t>
            </a:r>
            <a:r>
              <a:rPr lang="zh-CN" altLang="zh-CN" b="1" dirty="0">
                <a:solidFill>
                  <a:srgbClr val="00B0F0"/>
                </a:solidFill>
              </a:rPr>
              <a:t>。</a:t>
            </a:r>
            <a:r>
              <a:rPr lang="en-US" altLang="zh-CN" b="1" dirty="0">
                <a:solidFill>
                  <a:srgbClr val="00B0F0"/>
                </a:solidFill>
              </a:rPr>
              <a:t>    </a:t>
            </a:r>
            <a:endParaRPr lang="zh-CN" altLang="zh-CN" b="1" dirty="0">
              <a:solidFill>
                <a:srgbClr val="00B0F0"/>
              </a:solidFill>
            </a:endParaRPr>
          </a:p>
        </p:txBody>
      </p:sp>
      <p:pic>
        <p:nvPicPr>
          <p:cNvPr id="8" name="图片 7" descr="figure"/>
          <p:cNvPicPr/>
          <p:nvPr/>
        </p:nvPicPr>
        <p:blipFill>
          <a:blip r:embed="rId2"/>
          <a:stretch>
            <a:fillRect/>
          </a:stretch>
        </p:blipFill>
        <p:spPr>
          <a:xfrm>
            <a:off x="5760132" y="1184971"/>
            <a:ext cx="3168352" cy="2304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509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51520" y="555526"/>
            <a:ext cx="864096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rgbClr val="92D050"/>
                </a:solidFill>
              </a:rPr>
              <a:t>4.</a:t>
            </a:r>
            <a:r>
              <a:rPr lang="zh-CN" altLang="zh-CN" sz="2400" b="1" dirty="0">
                <a:solidFill>
                  <a:srgbClr val="92D050"/>
                </a:solidFill>
              </a:rPr>
              <a:t>拓展</a:t>
            </a:r>
          </a:p>
          <a:p>
            <a:pPr fontAlgn="ctr"/>
            <a:r>
              <a:rPr lang="zh-CN" altLang="zh-CN" sz="2400" dirty="0"/>
              <a:t>（</a:t>
            </a:r>
            <a:r>
              <a:rPr lang="en-US" altLang="zh-CN" sz="2400" dirty="0"/>
              <a:t>1</a:t>
            </a:r>
            <a:r>
              <a:rPr lang="zh-CN" altLang="zh-CN" sz="2400" dirty="0"/>
              <a:t>）体液中生来就有的免疫物质如溶菌酶具有杀菌作用，却不会破坏人体自身的细胞，从细胞结构角度分析，其可能的原因是</a:t>
            </a:r>
            <a:r>
              <a:rPr lang="en-US" altLang="zh-CN" dirty="0"/>
              <a:t>________________________________________________________</a:t>
            </a:r>
            <a:endParaRPr lang="en-US" altLang="zh-CN" sz="2400" dirty="0"/>
          </a:p>
          <a:p>
            <a:pPr fontAlgn="ctr"/>
            <a:r>
              <a:rPr lang="zh-CN" altLang="zh-CN" sz="2400" dirty="0">
                <a:solidFill>
                  <a:srgbClr val="00B0F0"/>
                </a:solidFill>
              </a:rPr>
              <a:t>细菌有细胞壁，人细胞没有细胞壁，溶菌酶是通过破坏细菌的细胞壁发挥杀菌作用的（答出细菌和人细胞的结构上的区别，推测出溶菌酶的作用原理等两点，其他言之有理即可）</a:t>
            </a:r>
            <a:endParaRPr lang="en-US" altLang="zh-CN" sz="2400" dirty="0">
              <a:solidFill>
                <a:srgbClr val="00B0F0"/>
              </a:solidFill>
            </a:endParaRPr>
          </a:p>
          <a:p>
            <a:pPr fontAlgn="ctr"/>
            <a:endParaRPr lang="en-US" altLang="zh-CN" sz="2400" dirty="0">
              <a:solidFill>
                <a:srgbClr val="00B0F0"/>
              </a:solidFill>
            </a:endParaRPr>
          </a:p>
          <a:p>
            <a:pPr fontAlgn="ctr"/>
            <a:r>
              <a:rPr lang="zh-CN" altLang="zh-CN" sz="2400" dirty="0"/>
              <a:t>（</a:t>
            </a:r>
            <a:r>
              <a:rPr lang="en-US" altLang="zh-CN" sz="2400" dirty="0"/>
              <a:t>2</a:t>
            </a:r>
            <a:r>
              <a:rPr lang="zh-CN" altLang="zh-CN" sz="2400" dirty="0"/>
              <a:t>）与普通酶制剂相比，固定化酶在生产中的优点是</a:t>
            </a:r>
            <a:r>
              <a:rPr lang="en-US" altLang="zh-CN" sz="2400" dirty="0"/>
              <a:t>_____</a:t>
            </a:r>
            <a:r>
              <a:rPr lang="zh-CN" altLang="zh-CN" sz="2400" dirty="0"/>
              <a:t>。</a:t>
            </a:r>
          </a:p>
          <a:p>
            <a:pPr fontAlgn="ctr"/>
            <a:r>
              <a:rPr lang="zh-CN" altLang="zh-CN" sz="2400" dirty="0">
                <a:solidFill>
                  <a:srgbClr val="00B0F0"/>
                </a:solidFill>
              </a:rPr>
              <a:t>可反复使用</a:t>
            </a:r>
          </a:p>
          <a:p>
            <a:pPr fontAlgn="ctr"/>
            <a:endParaRPr lang="zh-CN" altLang="zh-CN" sz="2400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509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51520" y="267494"/>
            <a:ext cx="835292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ctr"/>
            <a:r>
              <a:rPr lang="zh-CN" altLang="zh-CN" dirty="0"/>
              <a:t>（</a:t>
            </a:r>
            <a:r>
              <a:rPr lang="en-US" altLang="zh-CN" dirty="0"/>
              <a:t>3</a:t>
            </a:r>
            <a:r>
              <a:rPr lang="zh-CN" altLang="zh-CN" dirty="0"/>
              <a:t>）人体细胞的溶酶体是一种含有多种水解酶的细胞器，其内部的</a:t>
            </a:r>
            <a:r>
              <a:rPr lang="en-US" altLang="zh-CN" dirty="0"/>
              <a:t>pH</a:t>
            </a:r>
            <a:r>
              <a:rPr lang="zh-CN" altLang="zh-CN" dirty="0"/>
              <a:t>为</a:t>
            </a:r>
            <a:r>
              <a:rPr lang="en-US" altLang="zh-CN" dirty="0"/>
              <a:t>5</a:t>
            </a:r>
            <a:r>
              <a:rPr lang="zh-CN" altLang="zh-CN" dirty="0"/>
              <a:t>左右。如图表示吞噬细胞内溶酶体产生和发挥作用的过程。完成下列填空：</a:t>
            </a:r>
          </a:p>
        </p:txBody>
      </p:sp>
      <p:sp>
        <p:nvSpPr>
          <p:cNvPr id="5" name="矩形 4"/>
          <p:cNvSpPr/>
          <p:nvPr/>
        </p:nvSpPr>
        <p:spPr>
          <a:xfrm>
            <a:off x="244826" y="913825"/>
            <a:ext cx="504056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ctr"/>
            <a:r>
              <a:rPr lang="zh-CN" altLang="zh-CN" dirty="0"/>
              <a:t>①合成溶酶体内水解酶的原料是</a:t>
            </a:r>
            <a:r>
              <a:rPr lang="en-US" altLang="zh-CN" dirty="0"/>
              <a:t>_________</a:t>
            </a:r>
            <a:r>
              <a:rPr lang="zh-CN" altLang="zh-CN" dirty="0"/>
              <a:t>，水解酶是在</a:t>
            </a:r>
            <a:r>
              <a:rPr lang="en-US" altLang="zh-CN" dirty="0"/>
              <a:t>___________</a:t>
            </a:r>
            <a:r>
              <a:rPr lang="zh-CN" altLang="zh-CN" dirty="0"/>
              <a:t>中分类和包装的。图中信息显示出溶酶体的功能有：</a:t>
            </a:r>
            <a:r>
              <a:rPr lang="en-US" altLang="zh-CN" dirty="0"/>
              <a:t>_________________</a:t>
            </a:r>
            <a:r>
              <a:rPr lang="zh-CN" altLang="zh-CN" dirty="0"/>
              <a:t>。</a:t>
            </a:r>
          </a:p>
          <a:p>
            <a:pPr fontAlgn="ctr"/>
            <a:r>
              <a:rPr lang="zh-CN" altLang="zh-CN" dirty="0"/>
              <a:t>②吞噬细胞依赖于</a:t>
            </a:r>
            <a:r>
              <a:rPr lang="en-US" altLang="zh-CN" dirty="0"/>
              <a:t>_________________</a:t>
            </a:r>
            <a:r>
              <a:rPr lang="zh-CN" altLang="zh-CN" dirty="0"/>
              <a:t>识别病原体，体现了细胞膜具有</a:t>
            </a:r>
            <a:r>
              <a:rPr lang="en-US" altLang="zh-CN" dirty="0"/>
              <a:t>_________</a:t>
            </a:r>
            <a:r>
              <a:rPr lang="zh-CN" altLang="zh-CN" dirty="0"/>
              <a:t>的功能。</a:t>
            </a:r>
          </a:p>
          <a:p>
            <a:pPr fontAlgn="ctr"/>
            <a:r>
              <a:rPr lang="zh-CN" altLang="zh-CN" dirty="0"/>
              <a:t>③溶酶体通过</a:t>
            </a:r>
            <a:r>
              <a:rPr lang="en-US" altLang="zh-CN" dirty="0"/>
              <a:t>______________</a:t>
            </a:r>
            <a:r>
              <a:rPr lang="zh-CN" altLang="zh-CN" dirty="0"/>
              <a:t>方式把近中性的细胞质基质中的</a:t>
            </a:r>
            <a:r>
              <a:rPr lang="en-US" altLang="zh-CN" dirty="0"/>
              <a:t>H</a:t>
            </a:r>
            <a:r>
              <a:rPr lang="zh-CN" altLang="zh-CN" baseline="30000" dirty="0"/>
              <a:t>＋</a:t>
            </a:r>
            <a:r>
              <a:rPr lang="zh-CN" altLang="zh-CN" dirty="0"/>
              <a:t>泵入溶酶体内，以维持其</a:t>
            </a:r>
            <a:r>
              <a:rPr lang="en-US" altLang="zh-CN" dirty="0"/>
              <a:t>pH</a:t>
            </a:r>
            <a:r>
              <a:rPr lang="zh-CN" altLang="zh-CN" dirty="0"/>
              <a:t>。若溶酶体内的水解酶泄露到细胞质基质中不会引起细胞损伤，其原因是</a:t>
            </a:r>
            <a:r>
              <a:rPr lang="en-US" altLang="zh-CN" dirty="0"/>
              <a:t>______________________</a:t>
            </a:r>
            <a:r>
              <a:rPr lang="zh-CN" altLang="zh-CN" dirty="0"/>
              <a:t>。</a:t>
            </a:r>
          </a:p>
          <a:p>
            <a:pPr fontAlgn="ctr"/>
            <a:r>
              <a:rPr lang="zh-CN" altLang="zh-CN" dirty="0"/>
              <a:t>④人胚胎发育过程中细胞凋亡依赖于吞噬细胞溶酶体内多种水解酶的</a:t>
            </a:r>
            <a:r>
              <a:rPr lang="en-US" altLang="zh-CN" dirty="0"/>
              <a:t>____________</a:t>
            </a:r>
            <a:r>
              <a:rPr lang="zh-CN" altLang="zh-CN" dirty="0"/>
              <a:t>作用。</a:t>
            </a:r>
          </a:p>
        </p:txBody>
      </p:sp>
      <p:pic>
        <p:nvPicPr>
          <p:cNvPr id="7" name="图片 6" descr="figure"/>
          <p:cNvPicPr/>
          <p:nvPr/>
        </p:nvPicPr>
        <p:blipFill>
          <a:blip r:embed="rId2"/>
          <a:stretch>
            <a:fillRect/>
          </a:stretch>
        </p:blipFill>
        <p:spPr>
          <a:xfrm>
            <a:off x="5436096" y="1083360"/>
            <a:ext cx="3456384" cy="2712526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244826" y="4053146"/>
            <a:ext cx="871296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ctr"/>
            <a:r>
              <a:rPr lang="zh-CN" altLang="zh-CN" b="1" dirty="0">
                <a:solidFill>
                  <a:srgbClr val="00B0F0"/>
                </a:solidFill>
              </a:rPr>
              <a:t>【答案】氨基酸</a:t>
            </a:r>
            <a:r>
              <a:rPr lang="en-US" altLang="zh-CN" b="1" dirty="0">
                <a:solidFill>
                  <a:srgbClr val="00B0F0"/>
                </a:solidFill>
              </a:rPr>
              <a:t>    </a:t>
            </a:r>
            <a:r>
              <a:rPr lang="zh-CN" altLang="zh-CN" b="1" dirty="0">
                <a:solidFill>
                  <a:srgbClr val="00B0F0"/>
                </a:solidFill>
              </a:rPr>
              <a:t>高尔基体</a:t>
            </a:r>
            <a:r>
              <a:rPr lang="en-US" altLang="zh-CN" b="1" dirty="0">
                <a:solidFill>
                  <a:srgbClr val="00B0F0"/>
                </a:solidFill>
              </a:rPr>
              <a:t>    </a:t>
            </a:r>
            <a:r>
              <a:rPr lang="zh-CN" altLang="zh-CN" b="1" dirty="0">
                <a:solidFill>
                  <a:srgbClr val="00B0F0"/>
                </a:solidFill>
              </a:rPr>
              <a:t>能分解衰老、损伤的细胞器和吞噬并杀死侵入细胞的病毒或病菌</a:t>
            </a:r>
            <a:r>
              <a:rPr lang="en-US" altLang="zh-CN" b="1" dirty="0">
                <a:solidFill>
                  <a:srgbClr val="00B0F0"/>
                </a:solidFill>
              </a:rPr>
              <a:t>    </a:t>
            </a:r>
            <a:r>
              <a:rPr lang="zh-CN" altLang="zh-CN" b="1" dirty="0">
                <a:solidFill>
                  <a:srgbClr val="00B0F0"/>
                </a:solidFill>
              </a:rPr>
              <a:t>细胞膜上的糖蛋白</a:t>
            </a:r>
            <a:r>
              <a:rPr lang="en-US" altLang="zh-CN" b="1" dirty="0">
                <a:solidFill>
                  <a:srgbClr val="00B0F0"/>
                </a:solidFill>
              </a:rPr>
              <a:t>    </a:t>
            </a:r>
            <a:r>
              <a:rPr lang="zh-CN" altLang="zh-CN" b="1" dirty="0">
                <a:solidFill>
                  <a:srgbClr val="00B0F0"/>
                </a:solidFill>
              </a:rPr>
              <a:t>信息交流</a:t>
            </a:r>
            <a:r>
              <a:rPr lang="en-US" altLang="zh-CN" b="1" dirty="0">
                <a:solidFill>
                  <a:srgbClr val="00B0F0"/>
                </a:solidFill>
              </a:rPr>
              <a:t>    </a:t>
            </a:r>
            <a:r>
              <a:rPr lang="zh-CN" altLang="zh-CN" b="1" dirty="0">
                <a:solidFill>
                  <a:srgbClr val="00B0F0"/>
                </a:solidFill>
              </a:rPr>
              <a:t>主动运输</a:t>
            </a:r>
            <a:r>
              <a:rPr lang="en-US" altLang="zh-CN" b="1" dirty="0">
                <a:solidFill>
                  <a:srgbClr val="00B0F0"/>
                </a:solidFill>
              </a:rPr>
              <a:t>    </a:t>
            </a:r>
            <a:r>
              <a:rPr lang="zh-CN" altLang="zh-CN" b="1" dirty="0">
                <a:solidFill>
                  <a:srgbClr val="00B0F0"/>
                </a:solidFill>
              </a:rPr>
              <a:t>细胞质基质的</a:t>
            </a:r>
            <a:r>
              <a:rPr lang="en-US" altLang="zh-CN" b="1" dirty="0">
                <a:solidFill>
                  <a:srgbClr val="00B0F0"/>
                </a:solidFill>
              </a:rPr>
              <a:t>pH</a:t>
            </a:r>
            <a:r>
              <a:rPr lang="zh-CN" altLang="zh-CN" b="1" dirty="0">
                <a:solidFill>
                  <a:srgbClr val="00B0F0"/>
                </a:solidFill>
              </a:rPr>
              <a:t>高于溶酶体，导致酶活性降低或失活</a:t>
            </a:r>
            <a:r>
              <a:rPr lang="en-US" altLang="zh-CN" b="1" dirty="0">
                <a:solidFill>
                  <a:srgbClr val="00B0F0"/>
                </a:solidFill>
              </a:rPr>
              <a:t>    </a:t>
            </a:r>
            <a:r>
              <a:rPr lang="zh-CN" altLang="zh-CN" b="1" dirty="0">
                <a:solidFill>
                  <a:srgbClr val="FF0000"/>
                </a:solidFill>
              </a:rPr>
              <a:t>自噬</a:t>
            </a:r>
            <a:r>
              <a:rPr lang="en-US" altLang="zh-CN" b="1" dirty="0">
                <a:solidFill>
                  <a:srgbClr val="00B0F0"/>
                </a:solidFill>
              </a:rPr>
              <a:t>    </a:t>
            </a:r>
            <a:endParaRPr lang="zh-CN" altLang="zh-CN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48523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中山大学附属中学教学材料\教学素材积累-习题、高考题、图片等\二轮代谢专题\21二轮书199.tif"/>
          <p:cNvPicPr>
            <a:picLocks noChangeAspect="1" noChangeArrowheads="1"/>
          </p:cNvPicPr>
          <p:nvPr/>
        </p:nvPicPr>
        <p:blipFill>
          <a:blip r:embed="rId2" r:link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847" y="778521"/>
            <a:ext cx="2843808" cy="1731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7" name="Picture 1" descr="E:\中山大学附属中学教学材料\教学素材积累-习题、高考题、图片等\二轮代谢专题\21二轮书200.tif"/>
          <p:cNvPicPr>
            <a:picLocks noChangeAspect="1" noChangeArrowheads="1"/>
          </p:cNvPicPr>
          <p:nvPr/>
        </p:nvPicPr>
        <p:blipFill>
          <a:blip r:embed="rId4" r:link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6794" y="867664"/>
            <a:ext cx="3602850" cy="1605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0" y="2400300"/>
            <a:ext cx="9144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421812" y="2550655"/>
            <a:ext cx="8470668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dirty="0">
                <a:latin typeface="Calibri" pitchFamily="34" charset="0"/>
                <a:ea typeface="宋体" pitchFamily="2" charset="-122"/>
                <a:cs typeface="Times New Roman" pitchFamily="18" charset="0"/>
              </a:rPr>
              <a:t>(1)</a:t>
            </a:r>
            <a:r>
              <a:rPr lang="zh-CN" altLang="en-US" dirty="0">
                <a:latin typeface="Calibri" pitchFamily="34" charset="0"/>
                <a:ea typeface="宋体" pitchFamily="2" charset="-122"/>
                <a:cs typeface="Times New Roman" pitchFamily="18" charset="0"/>
              </a:rPr>
              <a:t>酶绝大多数为</a:t>
            </a:r>
            <a:r>
              <a:rPr lang="zh-CN" altLang="zh-CN" b="1" dirty="0">
                <a:solidFill>
                  <a:srgbClr val="FF0000"/>
                </a:solidFill>
              </a:rPr>
              <a:t>蛋白质</a:t>
            </a:r>
            <a:r>
              <a:rPr lang="en-US" altLang="zh-CN" dirty="0">
                <a:latin typeface="Calibri" pitchFamily="34" charset="0"/>
                <a:ea typeface="宋体" pitchFamily="2" charset="-122"/>
                <a:cs typeface="Times New Roman" pitchFamily="18" charset="0"/>
              </a:rPr>
              <a:t>_</a:t>
            </a:r>
            <a:r>
              <a:rPr lang="zh-CN" altLang="en-US" dirty="0">
                <a:latin typeface="Calibri" pitchFamily="34" charset="0"/>
                <a:ea typeface="宋体" pitchFamily="2" charset="-122"/>
                <a:cs typeface="Times New Roman" pitchFamily="18" charset="0"/>
              </a:rPr>
              <a:t>，少数为</a:t>
            </a:r>
            <a:r>
              <a:rPr lang="en-US" altLang="zh-CN" b="1" dirty="0">
                <a:solidFill>
                  <a:srgbClr val="FF0000"/>
                </a:solidFill>
              </a:rPr>
              <a:t>RNA </a:t>
            </a:r>
            <a:r>
              <a:rPr lang="zh-CN" altLang="en-US" dirty="0">
                <a:latin typeface="Calibri" pitchFamily="34" charset="0"/>
                <a:ea typeface="宋体" pitchFamily="2" charset="-122"/>
                <a:cs typeface="Times New Roman" pitchFamily="18" charset="0"/>
              </a:rPr>
              <a:t>，酶的作用原理是</a:t>
            </a:r>
            <a:r>
              <a:rPr lang="zh-CN" altLang="zh-CN" b="1" dirty="0">
                <a:solidFill>
                  <a:srgbClr val="FF0000"/>
                </a:solidFill>
              </a:rPr>
              <a:t>降低活化能</a:t>
            </a:r>
            <a:r>
              <a:rPr lang="zh-CN" altLang="en-US" dirty="0">
                <a:latin typeface="Calibri" pitchFamily="34" charset="0"/>
                <a:ea typeface="宋体" pitchFamily="2" charset="-122"/>
                <a:cs typeface="Times New Roman" pitchFamily="18" charset="0"/>
              </a:rPr>
              <a:t>。</a:t>
            </a:r>
            <a:endParaRPr lang="zh-CN" altLang="en-US" sz="1050" dirty="0"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dirty="0">
                <a:latin typeface="Calibri" pitchFamily="34" charset="0"/>
                <a:ea typeface="宋体" pitchFamily="2" charset="-122"/>
                <a:cs typeface="Times New Roman" pitchFamily="18" charset="0"/>
              </a:rPr>
              <a:t>(2)ATP</a:t>
            </a:r>
            <a:r>
              <a:rPr lang="zh-CN" altLang="en-US" dirty="0">
                <a:latin typeface="Calibri" pitchFamily="34" charset="0"/>
                <a:ea typeface="宋体" pitchFamily="2" charset="-122"/>
                <a:cs typeface="Times New Roman" pitchFamily="18" charset="0"/>
              </a:rPr>
              <a:t>的结构简式是</a:t>
            </a:r>
            <a:r>
              <a:rPr lang="en-US" altLang="zh-CN" b="1" dirty="0">
                <a:solidFill>
                  <a:srgbClr val="FF0000"/>
                </a:solidFill>
              </a:rPr>
              <a:t>A-P~P</a:t>
            </a:r>
            <a:r>
              <a:rPr lang="zh-CN" altLang="zh-CN" b="1" dirty="0">
                <a:solidFill>
                  <a:srgbClr val="FF0000"/>
                </a:solidFill>
              </a:rPr>
              <a:t>～</a:t>
            </a:r>
            <a:r>
              <a:rPr lang="en-US" altLang="zh-CN" b="1" dirty="0">
                <a:solidFill>
                  <a:srgbClr val="FF0000"/>
                </a:solidFill>
              </a:rPr>
              <a:t>P </a:t>
            </a:r>
            <a:r>
              <a:rPr lang="zh-CN" altLang="en-US" dirty="0">
                <a:latin typeface="Calibri" pitchFamily="34" charset="0"/>
                <a:ea typeface="宋体" pitchFamily="2" charset="-122"/>
                <a:cs typeface="Times New Roman" pitchFamily="18" charset="0"/>
              </a:rPr>
              <a:t>，</a:t>
            </a:r>
            <a:r>
              <a:rPr lang="en-US" altLang="zh-CN" dirty="0">
                <a:latin typeface="Calibri" pitchFamily="34" charset="0"/>
                <a:ea typeface="宋体" pitchFamily="2" charset="-122"/>
                <a:cs typeface="Times New Roman" pitchFamily="18" charset="0"/>
              </a:rPr>
              <a:t>ATP</a:t>
            </a:r>
            <a:r>
              <a:rPr lang="zh-CN" altLang="en-US" dirty="0">
                <a:latin typeface="Calibri" pitchFamily="34" charset="0"/>
                <a:ea typeface="宋体" pitchFamily="2" charset="-122"/>
                <a:cs typeface="Times New Roman" pitchFamily="18" charset="0"/>
              </a:rPr>
              <a:t>中的“</a:t>
            </a:r>
            <a:r>
              <a:rPr lang="en-US" altLang="zh-CN" dirty="0">
                <a:latin typeface="Calibri" pitchFamily="34" charset="0"/>
                <a:ea typeface="宋体" pitchFamily="2" charset="-122"/>
                <a:cs typeface="Times New Roman" pitchFamily="18" charset="0"/>
              </a:rPr>
              <a:t>A”</a:t>
            </a:r>
            <a:r>
              <a:rPr lang="zh-CN" altLang="en-US" dirty="0">
                <a:latin typeface="Calibri" pitchFamily="34" charset="0"/>
                <a:ea typeface="宋体" pitchFamily="2" charset="-122"/>
                <a:cs typeface="Times New Roman" pitchFamily="18" charset="0"/>
              </a:rPr>
              <a:t>为</a:t>
            </a:r>
            <a:r>
              <a:rPr lang="zh-CN" altLang="zh-CN" b="1" dirty="0">
                <a:solidFill>
                  <a:srgbClr val="FF0000"/>
                </a:solidFill>
              </a:rPr>
              <a:t>腺苷</a:t>
            </a:r>
            <a:r>
              <a:rPr lang="zh-CN" altLang="en-US" dirty="0">
                <a:latin typeface="Calibri" pitchFamily="34" charset="0"/>
                <a:ea typeface="宋体" pitchFamily="2" charset="-122"/>
                <a:cs typeface="Times New Roman" pitchFamily="18" charset="0"/>
              </a:rPr>
              <a:t>，</a:t>
            </a:r>
            <a:r>
              <a:rPr lang="en-US" altLang="zh-CN" dirty="0">
                <a:latin typeface="Calibri" pitchFamily="34" charset="0"/>
                <a:ea typeface="宋体" pitchFamily="2" charset="-122"/>
                <a:cs typeface="Times New Roman" pitchFamily="18" charset="0"/>
              </a:rPr>
              <a:t>ATP</a:t>
            </a:r>
            <a:r>
              <a:rPr lang="zh-CN" altLang="en-US" dirty="0">
                <a:latin typeface="Calibri" pitchFamily="34" charset="0"/>
                <a:ea typeface="宋体" pitchFamily="2" charset="-122"/>
                <a:cs typeface="Times New Roman" pitchFamily="18" charset="0"/>
              </a:rPr>
              <a:t>彻底水解后生成的“</a:t>
            </a:r>
            <a:r>
              <a:rPr lang="en-US" altLang="zh-CN" dirty="0">
                <a:latin typeface="Calibri" pitchFamily="34" charset="0"/>
                <a:ea typeface="宋体" pitchFamily="2" charset="-122"/>
                <a:cs typeface="Times New Roman" pitchFamily="18" charset="0"/>
              </a:rPr>
              <a:t>A”</a:t>
            </a:r>
            <a:r>
              <a:rPr lang="zh-CN" altLang="en-US" dirty="0">
                <a:latin typeface="Calibri" pitchFamily="34" charset="0"/>
                <a:ea typeface="宋体" pitchFamily="2" charset="-122"/>
                <a:cs typeface="Times New Roman" pitchFamily="18" charset="0"/>
              </a:rPr>
              <a:t>表示</a:t>
            </a:r>
            <a:r>
              <a:rPr lang="zh-CN" altLang="zh-CN" b="1" dirty="0">
                <a:solidFill>
                  <a:srgbClr val="FF0000"/>
                </a:solidFill>
              </a:rPr>
              <a:t>腺嘌呤</a:t>
            </a:r>
            <a:r>
              <a:rPr lang="zh-CN" altLang="en-US" dirty="0">
                <a:latin typeface="Calibri" pitchFamily="34" charset="0"/>
                <a:ea typeface="宋体" pitchFamily="2" charset="-122"/>
                <a:cs typeface="Times New Roman" pitchFamily="18" charset="0"/>
              </a:rPr>
              <a:t>。</a:t>
            </a:r>
            <a:r>
              <a:rPr lang="en-US" altLang="zh-CN" dirty="0">
                <a:latin typeface="Calibri" pitchFamily="34" charset="0"/>
                <a:ea typeface="宋体" pitchFamily="2" charset="-122"/>
                <a:cs typeface="Times New Roman" pitchFamily="18" charset="0"/>
              </a:rPr>
              <a:t>ATP</a:t>
            </a:r>
            <a:r>
              <a:rPr lang="zh-CN" altLang="en-US" dirty="0">
                <a:latin typeface="Calibri" pitchFamily="34" charset="0"/>
                <a:ea typeface="宋体" pitchFamily="2" charset="-122"/>
                <a:cs typeface="Times New Roman" pitchFamily="18" charset="0"/>
              </a:rPr>
              <a:t>在有关酶的作用下，磷酸基团逐个脱离下来，最后剩下的是</a:t>
            </a:r>
            <a:r>
              <a:rPr lang="en-US" altLang="zh-CN" dirty="0">
                <a:latin typeface="Calibri" pitchFamily="34" charset="0"/>
                <a:ea typeface="宋体" pitchFamily="2" charset="-122"/>
                <a:cs typeface="Times New Roman" pitchFamily="18" charset="0"/>
              </a:rPr>
              <a:t>_</a:t>
            </a:r>
            <a:r>
              <a:rPr lang="zh-CN" altLang="zh-CN" b="1" dirty="0">
                <a:solidFill>
                  <a:srgbClr val="FF0000"/>
                </a:solidFill>
              </a:rPr>
              <a:t>腺苷</a:t>
            </a:r>
            <a:r>
              <a:rPr lang="en-US" altLang="zh-CN" dirty="0">
                <a:latin typeface="Calibri" pitchFamily="34" charset="0"/>
                <a:ea typeface="宋体" pitchFamily="2" charset="-122"/>
                <a:cs typeface="Times New Roman" pitchFamily="18" charset="0"/>
              </a:rPr>
              <a:t>_</a:t>
            </a:r>
            <a:r>
              <a:rPr lang="zh-CN" altLang="en-US" dirty="0">
                <a:latin typeface="Calibri" pitchFamily="34" charset="0"/>
                <a:ea typeface="宋体" pitchFamily="2" charset="-122"/>
                <a:cs typeface="Times New Roman" pitchFamily="18" charset="0"/>
              </a:rPr>
              <a:t>。</a:t>
            </a:r>
            <a:endParaRPr lang="zh-CN" altLang="en-US" sz="1050" dirty="0"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dirty="0">
                <a:latin typeface="Calibri" pitchFamily="34" charset="0"/>
                <a:ea typeface="宋体" pitchFamily="2" charset="-122"/>
                <a:cs typeface="Times New Roman" pitchFamily="18" charset="0"/>
              </a:rPr>
              <a:t>(3)</a:t>
            </a:r>
            <a:r>
              <a:rPr lang="zh-CN" altLang="en-US" dirty="0">
                <a:latin typeface="Calibri" pitchFamily="34" charset="0"/>
                <a:ea typeface="宋体" pitchFamily="2" charset="-122"/>
                <a:cs typeface="Times New Roman" pitchFamily="18" charset="0"/>
              </a:rPr>
              <a:t>图</a:t>
            </a:r>
            <a:r>
              <a:rPr lang="en-US" altLang="zh-CN" dirty="0">
                <a:latin typeface="Calibri" pitchFamily="34" charset="0"/>
                <a:ea typeface="宋体" pitchFamily="2" charset="-122"/>
                <a:cs typeface="Times New Roman" pitchFamily="18" charset="0"/>
              </a:rPr>
              <a:t>1</a:t>
            </a:r>
            <a:r>
              <a:rPr lang="zh-CN" altLang="en-US" dirty="0">
                <a:latin typeface="Calibri" pitchFamily="34" charset="0"/>
                <a:ea typeface="宋体" pitchFamily="2" charset="-122"/>
                <a:cs typeface="Times New Roman" pitchFamily="18" charset="0"/>
              </a:rPr>
              <a:t>中，若生物体为蓝藻，细胞消耗</a:t>
            </a:r>
            <a:r>
              <a:rPr lang="en-US" altLang="zh-CN" dirty="0">
                <a:latin typeface="Calibri" pitchFamily="34" charset="0"/>
                <a:ea typeface="宋体" pitchFamily="2" charset="-122"/>
                <a:cs typeface="Times New Roman" pitchFamily="18" charset="0"/>
              </a:rPr>
              <a:t>ADP</a:t>
            </a:r>
            <a:r>
              <a:rPr lang="zh-CN" altLang="en-US" dirty="0">
                <a:latin typeface="Calibri" pitchFamily="34" charset="0"/>
                <a:ea typeface="宋体" pitchFamily="2" charset="-122"/>
                <a:cs typeface="Times New Roman" pitchFamily="18" charset="0"/>
              </a:rPr>
              <a:t>的主要场所是细胞质</a:t>
            </a:r>
            <a:r>
              <a:rPr lang="en-US" altLang="zh-CN" dirty="0">
                <a:latin typeface="Calibri" pitchFamily="34" charset="0"/>
                <a:ea typeface="宋体" pitchFamily="2" charset="-122"/>
                <a:cs typeface="Times New Roman" pitchFamily="18" charset="0"/>
              </a:rPr>
              <a:t>(</a:t>
            </a:r>
            <a:r>
              <a:rPr lang="zh-CN" altLang="en-US" dirty="0">
                <a:latin typeface="Calibri" pitchFamily="34" charset="0"/>
                <a:ea typeface="宋体" pitchFamily="2" charset="-122"/>
                <a:cs typeface="Times New Roman" pitchFamily="18" charset="0"/>
              </a:rPr>
              <a:t>基质</a:t>
            </a:r>
            <a:r>
              <a:rPr lang="en-US" altLang="zh-CN" dirty="0">
                <a:latin typeface="Calibri" pitchFamily="34" charset="0"/>
                <a:ea typeface="宋体" pitchFamily="2" charset="-122"/>
                <a:cs typeface="Times New Roman" pitchFamily="18" charset="0"/>
              </a:rPr>
              <a:t>)</a:t>
            </a:r>
            <a:r>
              <a:rPr lang="zh-CN" altLang="en-US" dirty="0">
                <a:latin typeface="Calibri" pitchFamily="34" charset="0"/>
                <a:ea typeface="宋体" pitchFamily="2" charset="-122"/>
                <a:cs typeface="Times New Roman" pitchFamily="18" charset="0"/>
              </a:rPr>
              <a:t>。而在玉米体内，叶肉细胞通过生理过程①产生</a:t>
            </a:r>
            <a:r>
              <a:rPr lang="en-US" altLang="zh-CN" dirty="0">
                <a:latin typeface="Calibri" pitchFamily="34" charset="0"/>
                <a:ea typeface="宋体" pitchFamily="2" charset="-122"/>
                <a:cs typeface="Times New Roman" pitchFamily="18" charset="0"/>
              </a:rPr>
              <a:t>ATP</a:t>
            </a:r>
            <a:r>
              <a:rPr lang="zh-CN" altLang="en-US" dirty="0">
                <a:latin typeface="Calibri" pitchFamily="34" charset="0"/>
                <a:ea typeface="宋体" pitchFamily="2" charset="-122"/>
                <a:cs typeface="Times New Roman" pitchFamily="18" charset="0"/>
              </a:rPr>
              <a:t>的具体部位是</a:t>
            </a:r>
            <a:r>
              <a:rPr lang="en-US" altLang="zh-CN" dirty="0">
                <a:latin typeface="Calibri" pitchFamily="34" charset="0"/>
                <a:ea typeface="宋体" pitchFamily="2" charset="-122"/>
                <a:cs typeface="Times New Roman" pitchFamily="18" charset="0"/>
              </a:rPr>
              <a:t>_</a:t>
            </a:r>
            <a:r>
              <a:rPr lang="zh-CN" altLang="zh-CN" b="1" dirty="0">
                <a:solidFill>
                  <a:srgbClr val="FF0000"/>
                </a:solidFill>
              </a:rPr>
              <a:t>叶绿体类囊体薄膜</a:t>
            </a:r>
            <a:r>
              <a:rPr lang="en-US" altLang="zh-CN" dirty="0">
                <a:latin typeface="Calibri" pitchFamily="34" charset="0"/>
                <a:ea typeface="宋体" pitchFamily="2" charset="-122"/>
                <a:cs typeface="Times New Roman" pitchFamily="18" charset="0"/>
              </a:rPr>
              <a:t>_</a:t>
            </a:r>
            <a:r>
              <a:rPr lang="zh-CN" altLang="en-US" dirty="0">
                <a:latin typeface="Calibri" pitchFamily="34" charset="0"/>
                <a:ea typeface="宋体" pitchFamily="2" charset="-122"/>
                <a:cs typeface="Times New Roman" pitchFamily="18" charset="0"/>
              </a:rPr>
              <a:t>。</a:t>
            </a:r>
            <a:endParaRPr lang="zh-CN" altLang="en-US" sz="1050" dirty="0"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dirty="0">
                <a:latin typeface="Calibri" pitchFamily="34" charset="0"/>
                <a:ea typeface="宋体" pitchFamily="2" charset="-122"/>
                <a:cs typeface="Times New Roman" pitchFamily="18" charset="0"/>
              </a:rPr>
              <a:t>(4)</a:t>
            </a:r>
            <a:r>
              <a:rPr lang="zh-CN" altLang="en-US" dirty="0">
                <a:latin typeface="Calibri" pitchFamily="34" charset="0"/>
                <a:ea typeface="宋体" pitchFamily="2" charset="-122"/>
                <a:cs typeface="Times New Roman" pitchFamily="18" charset="0"/>
              </a:rPr>
              <a:t>从太阳光能转变为骨骼肌收缩所需的能量，需要依次经过图</a:t>
            </a:r>
            <a:r>
              <a:rPr lang="en-US" altLang="zh-CN" dirty="0">
                <a:latin typeface="Calibri" pitchFamily="34" charset="0"/>
                <a:ea typeface="宋体" pitchFamily="2" charset="-122"/>
                <a:cs typeface="Times New Roman" pitchFamily="18" charset="0"/>
              </a:rPr>
              <a:t>1</a:t>
            </a:r>
            <a:r>
              <a:rPr lang="zh-CN" altLang="en-US" dirty="0">
                <a:latin typeface="Calibri" pitchFamily="34" charset="0"/>
                <a:ea typeface="宋体" pitchFamily="2" charset="-122"/>
                <a:cs typeface="Times New Roman" pitchFamily="18" charset="0"/>
              </a:rPr>
              <a:t>中</a:t>
            </a:r>
            <a:r>
              <a:rPr lang="en-US" altLang="zh-CN" dirty="0">
                <a:latin typeface="Calibri" pitchFamily="34" charset="0"/>
                <a:ea typeface="宋体" pitchFamily="2" charset="-122"/>
                <a:cs typeface="Times New Roman" pitchFamily="18" charset="0"/>
              </a:rPr>
              <a:t>_</a:t>
            </a:r>
            <a:r>
              <a:rPr lang="zh-CN" altLang="zh-CN" b="1" dirty="0">
                <a:solidFill>
                  <a:srgbClr val="FF0000"/>
                </a:solidFill>
              </a:rPr>
              <a:t> ①②③④ </a:t>
            </a:r>
            <a:r>
              <a:rPr lang="en-US" altLang="zh-CN" dirty="0">
                <a:latin typeface="Calibri" pitchFamily="34" charset="0"/>
                <a:ea typeface="宋体" pitchFamily="2" charset="-122"/>
                <a:cs typeface="Times New Roman" pitchFamily="18" charset="0"/>
              </a:rPr>
              <a:t>_(</a:t>
            </a:r>
            <a:r>
              <a:rPr lang="zh-CN" altLang="en-US" dirty="0">
                <a:latin typeface="Calibri" pitchFamily="34" charset="0"/>
                <a:ea typeface="宋体" pitchFamily="2" charset="-122"/>
                <a:cs typeface="Times New Roman" pitchFamily="18" charset="0"/>
              </a:rPr>
              <a:t>填序号</a:t>
            </a:r>
            <a:r>
              <a:rPr lang="en-US" altLang="zh-CN" dirty="0">
                <a:latin typeface="Calibri" pitchFamily="34" charset="0"/>
                <a:ea typeface="宋体" pitchFamily="2" charset="-122"/>
                <a:cs typeface="Times New Roman" pitchFamily="18" charset="0"/>
              </a:rPr>
              <a:t>)</a:t>
            </a:r>
            <a:r>
              <a:rPr lang="zh-CN" altLang="en-US" dirty="0">
                <a:latin typeface="Calibri" pitchFamily="34" charset="0"/>
                <a:ea typeface="宋体" pitchFamily="2" charset="-122"/>
                <a:cs typeface="Times New Roman" pitchFamily="18" charset="0"/>
              </a:rPr>
              <a:t>过程。</a:t>
            </a:r>
            <a:endParaRPr lang="en-US" altLang="zh-CN" dirty="0">
              <a:latin typeface="Calibri" pitchFamily="34" charset="0"/>
              <a:ea typeface="宋体" pitchFamily="2" charset="-122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000" dirty="0"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611560" y="195486"/>
            <a:ext cx="82809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dirty="0"/>
              <a:t>(5)</a:t>
            </a:r>
            <a:r>
              <a:rPr lang="zh-CN" altLang="zh-CN" dirty="0"/>
              <a:t>生物体内的新陈代谢与</a:t>
            </a:r>
            <a:r>
              <a:rPr lang="en-US" altLang="zh-CN" dirty="0"/>
              <a:t>ATP</a:t>
            </a:r>
            <a:r>
              <a:rPr lang="zh-CN" altLang="zh-CN" dirty="0"/>
              <a:t>、酶有密切关系。下面图</a:t>
            </a:r>
            <a:r>
              <a:rPr lang="en-US" altLang="zh-CN" dirty="0"/>
              <a:t>1</a:t>
            </a:r>
            <a:r>
              <a:rPr lang="zh-CN" altLang="zh-CN" dirty="0"/>
              <a:t>表示细胞某些代谢过程与</a:t>
            </a:r>
            <a:r>
              <a:rPr lang="en-US" altLang="zh-CN" dirty="0"/>
              <a:t>ATP</a:t>
            </a:r>
            <a:r>
              <a:rPr lang="zh-CN" altLang="zh-CN" dirty="0"/>
              <a:t>的关系，图</a:t>
            </a:r>
            <a:r>
              <a:rPr lang="en-US" altLang="zh-CN" dirty="0"/>
              <a:t>2</a:t>
            </a:r>
            <a:r>
              <a:rPr lang="zh-CN" altLang="zh-CN" dirty="0"/>
              <a:t>、图</a:t>
            </a:r>
            <a:r>
              <a:rPr lang="en-US" altLang="zh-CN" dirty="0"/>
              <a:t>3</a:t>
            </a:r>
            <a:r>
              <a:rPr lang="zh-CN" altLang="zh-CN" dirty="0"/>
              <a:t>表示某些生理过程中的相关曲线。请分析回答：</a:t>
            </a:r>
          </a:p>
        </p:txBody>
      </p:sp>
    </p:spTree>
    <p:extLst>
      <p:ext uri="{BB962C8B-B14F-4D97-AF65-F5344CB8AC3E}">
        <p14:creationId xmlns:p14="http://schemas.microsoft.com/office/powerpoint/2010/main" val="55422168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中山大学附属中学教学材料\教学素材积累-习题、高考题、图片等\二轮代谢专题\21二轮书199.tif"/>
          <p:cNvPicPr>
            <a:picLocks noChangeAspect="1" noChangeArrowheads="1"/>
          </p:cNvPicPr>
          <p:nvPr/>
        </p:nvPicPr>
        <p:blipFill>
          <a:blip r:embed="rId2" r:link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847" y="778521"/>
            <a:ext cx="2843808" cy="1731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7" name="Picture 1" descr="E:\中山大学附属中学教学材料\教学素材积累-习题、高考题、图片等\二轮代谢专题\21二轮书200.tif"/>
          <p:cNvPicPr>
            <a:picLocks noChangeAspect="1" noChangeArrowheads="1"/>
          </p:cNvPicPr>
          <p:nvPr/>
        </p:nvPicPr>
        <p:blipFill>
          <a:blip r:embed="rId4" r:link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6794" y="867664"/>
            <a:ext cx="3602850" cy="1605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0" y="2400300"/>
            <a:ext cx="9144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210906" y="2787774"/>
            <a:ext cx="872218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dirty="0">
                <a:latin typeface="Calibri" pitchFamily="34" charset="0"/>
                <a:ea typeface="宋体" pitchFamily="2" charset="-122"/>
                <a:cs typeface="Times New Roman" pitchFamily="18" charset="0"/>
              </a:rPr>
              <a:t> (5)</a:t>
            </a:r>
            <a:r>
              <a:rPr lang="zh-CN" altLang="en-US" dirty="0">
                <a:latin typeface="Calibri" pitchFamily="34" charset="0"/>
                <a:ea typeface="宋体" pitchFamily="2" charset="-122"/>
                <a:cs typeface="Times New Roman" pitchFamily="18" charset="0"/>
              </a:rPr>
              <a:t>图</a:t>
            </a:r>
            <a:r>
              <a:rPr lang="en-US" altLang="zh-CN" dirty="0">
                <a:latin typeface="Calibri" pitchFamily="34" charset="0"/>
                <a:ea typeface="宋体" pitchFamily="2" charset="-122"/>
                <a:cs typeface="Times New Roman" pitchFamily="18" charset="0"/>
              </a:rPr>
              <a:t>2</a:t>
            </a:r>
            <a:r>
              <a:rPr lang="zh-CN" altLang="en-US" dirty="0">
                <a:latin typeface="Calibri" pitchFamily="34" charset="0"/>
                <a:ea typeface="宋体" pitchFamily="2" charset="-122"/>
                <a:cs typeface="Times New Roman" pitchFamily="18" charset="0"/>
              </a:rPr>
              <a:t>中，若表示过氧化氢酶作用于一定量的</a:t>
            </a:r>
            <a:r>
              <a:rPr lang="en-US" altLang="zh-CN" dirty="0">
                <a:latin typeface="Calibri" pitchFamily="34" charset="0"/>
                <a:ea typeface="宋体" pitchFamily="2" charset="-122"/>
                <a:cs typeface="Times New Roman" pitchFamily="18" charset="0"/>
              </a:rPr>
              <a:t>H2O2(</a:t>
            </a:r>
            <a:r>
              <a:rPr lang="zh-CN" altLang="en-US" dirty="0">
                <a:latin typeface="Calibri" pitchFamily="34" charset="0"/>
                <a:ea typeface="宋体" pitchFamily="2" charset="-122"/>
                <a:cs typeface="Times New Roman" pitchFamily="18" charset="0"/>
              </a:rPr>
              <a:t>温度和</a:t>
            </a:r>
            <a:r>
              <a:rPr lang="en-US" altLang="zh-CN" dirty="0">
                <a:latin typeface="Calibri" pitchFamily="34" charset="0"/>
                <a:ea typeface="宋体" pitchFamily="2" charset="-122"/>
                <a:cs typeface="Times New Roman" pitchFamily="18" charset="0"/>
              </a:rPr>
              <a:t>pH</a:t>
            </a:r>
            <a:r>
              <a:rPr lang="zh-CN" altLang="en-US" dirty="0">
                <a:latin typeface="Calibri" pitchFamily="34" charset="0"/>
                <a:ea typeface="宋体" pitchFamily="2" charset="-122"/>
                <a:cs typeface="Times New Roman" pitchFamily="18" charset="0"/>
              </a:rPr>
              <a:t>等条件都保持最适宜</a:t>
            </a:r>
            <a:r>
              <a:rPr lang="en-US" altLang="zh-CN" dirty="0">
                <a:latin typeface="Calibri" pitchFamily="34" charset="0"/>
                <a:ea typeface="宋体" pitchFamily="2" charset="-122"/>
                <a:cs typeface="Times New Roman" pitchFamily="18" charset="0"/>
              </a:rPr>
              <a:t>)</a:t>
            </a:r>
            <a:r>
              <a:rPr lang="zh-CN" altLang="en-US" dirty="0">
                <a:latin typeface="Calibri" pitchFamily="34" charset="0"/>
                <a:ea typeface="宋体" pitchFamily="2" charset="-122"/>
                <a:cs typeface="Times New Roman" pitchFamily="18" charset="0"/>
              </a:rPr>
              <a:t>时生成物量与反应时间的关系，在</a:t>
            </a:r>
            <a:r>
              <a:rPr lang="en-US" altLang="zh-CN" dirty="0">
                <a:latin typeface="Calibri" pitchFamily="34" charset="0"/>
                <a:ea typeface="宋体" pitchFamily="2" charset="-122"/>
                <a:cs typeface="Times New Roman" pitchFamily="18" charset="0"/>
              </a:rPr>
              <a:t>d</a:t>
            </a:r>
            <a:r>
              <a:rPr lang="zh-CN" altLang="en-US" dirty="0">
                <a:latin typeface="Calibri" pitchFamily="34" charset="0"/>
                <a:ea typeface="宋体" pitchFamily="2" charset="-122"/>
                <a:cs typeface="Times New Roman" pitchFamily="18" charset="0"/>
              </a:rPr>
              <a:t>后曲线变成水平的主要原因是</a:t>
            </a:r>
            <a:r>
              <a:rPr lang="zh-CN" altLang="zh-CN" b="1" dirty="0">
                <a:solidFill>
                  <a:srgbClr val="FF0000"/>
                </a:solidFill>
              </a:rPr>
              <a:t>反应物已被消耗尽</a:t>
            </a:r>
            <a:r>
              <a:rPr lang="zh-CN" altLang="en-US" dirty="0">
                <a:latin typeface="Calibri" pitchFamily="34" charset="0"/>
                <a:ea typeface="宋体" pitchFamily="2" charset="-122"/>
                <a:cs typeface="Times New Roman" pitchFamily="18" charset="0"/>
              </a:rPr>
              <a:t>。</a:t>
            </a:r>
            <a:endParaRPr lang="zh-CN" altLang="en-US" sz="1050" dirty="0"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dirty="0">
                <a:latin typeface="Calibri" pitchFamily="34" charset="0"/>
                <a:ea typeface="宋体" pitchFamily="2" charset="-122"/>
                <a:cs typeface="Times New Roman" pitchFamily="18" charset="0"/>
              </a:rPr>
              <a:t>(6)</a:t>
            </a:r>
            <a:r>
              <a:rPr lang="zh-CN" altLang="en-US" dirty="0">
                <a:latin typeface="Calibri" pitchFamily="34" charset="0"/>
                <a:ea typeface="宋体" pitchFamily="2" charset="-122"/>
                <a:cs typeface="Times New Roman" pitchFamily="18" charset="0"/>
              </a:rPr>
              <a:t>图</a:t>
            </a:r>
            <a:r>
              <a:rPr lang="en-US" altLang="zh-CN" dirty="0">
                <a:latin typeface="Calibri" pitchFamily="34" charset="0"/>
                <a:ea typeface="宋体" pitchFamily="2" charset="-122"/>
                <a:cs typeface="Times New Roman" pitchFamily="18" charset="0"/>
              </a:rPr>
              <a:t>3</a:t>
            </a:r>
            <a:r>
              <a:rPr lang="zh-CN" altLang="en-US" dirty="0">
                <a:latin typeface="Calibri" pitchFamily="34" charset="0"/>
                <a:ea typeface="宋体" pitchFamily="2" charset="-122"/>
                <a:cs typeface="Times New Roman" pitchFamily="18" charset="0"/>
              </a:rPr>
              <a:t>中对于曲线</a:t>
            </a:r>
            <a:r>
              <a:rPr lang="en-US" altLang="zh-CN" dirty="0" err="1">
                <a:latin typeface="Calibri" pitchFamily="34" charset="0"/>
                <a:ea typeface="宋体" pitchFamily="2" charset="-122"/>
                <a:cs typeface="Times New Roman" pitchFamily="18" charset="0"/>
              </a:rPr>
              <a:t>abc</a:t>
            </a:r>
            <a:r>
              <a:rPr lang="zh-CN" altLang="en-US" dirty="0">
                <a:latin typeface="Calibri" pitchFamily="34" charset="0"/>
                <a:ea typeface="宋体" pitchFamily="2" charset="-122"/>
                <a:cs typeface="Times New Roman" pitchFamily="18" charset="0"/>
              </a:rPr>
              <a:t>：若</a:t>
            </a:r>
            <a:r>
              <a:rPr lang="en-US" altLang="zh-CN" dirty="0">
                <a:latin typeface="Calibri" pitchFamily="34" charset="0"/>
                <a:ea typeface="宋体" pitchFamily="2" charset="-122"/>
                <a:cs typeface="Times New Roman" pitchFamily="18" charset="0"/>
              </a:rPr>
              <a:t>x</a:t>
            </a:r>
            <a:r>
              <a:rPr lang="zh-CN" altLang="en-US" dirty="0">
                <a:latin typeface="Calibri" pitchFamily="34" charset="0"/>
                <a:ea typeface="宋体" pitchFamily="2" charset="-122"/>
                <a:cs typeface="Times New Roman" pitchFamily="18" charset="0"/>
              </a:rPr>
              <a:t>轴表示</a:t>
            </a:r>
            <a:r>
              <a:rPr lang="en-US" altLang="zh-CN" dirty="0">
                <a:latin typeface="Calibri" pitchFamily="34" charset="0"/>
                <a:ea typeface="宋体" pitchFamily="2" charset="-122"/>
                <a:cs typeface="Times New Roman" pitchFamily="18" charset="0"/>
              </a:rPr>
              <a:t>pH</a:t>
            </a:r>
            <a:r>
              <a:rPr lang="zh-CN" altLang="en-US" dirty="0">
                <a:latin typeface="Calibri" pitchFamily="34" charset="0"/>
                <a:ea typeface="宋体" pitchFamily="2" charset="-122"/>
                <a:cs typeface="Times New Roman" pitchFamily="18" charset="0"/>
              </a:rPr>
              <a:t>，则</a:t>
            </a:r>
            <a:r>
              <a:rPr lang="en-US" altLang="zh-CN" dirty="0">
                <a:latin typeface="Calibri" pitchFamily="34" charset="0"/>
                <a:ea typeface="宋体" pitchFamily="2" charset="-122"/>
                <a:cs typeface="Times New Roman" pitchFamily="18" charset="0"/>
              </a:rPr>
              <a:t>y</a:t>
            </a:r>
            <a:r>
              <a:rPr lang="zh-CN" altLang="en-US" dirty="0">
                <a:latin typeface="Calibri" pitchFamily="34" charset="0"/>
                <a:ea typeface="宋体" pitchFamily="2" charset="-122"/>
                <a:cs typeface="Times New Roman" pitchFamily="18" charset="0"/>
              </a:rPr>
              <a:t>轴可表示酶催化速率</a:t>
            </a:r>
            <a:r>
              <a:rPr lang="en-US" altLang="zh-CN" dirty="0">
                <a:latin typeface="Calibri" pitchFamily="34" charset="0"/>
                <a:ea typeface="宋体" pitchFamily="2" charset="-122"/>
                <a:cs typeface="Times New Roman" pitchFamily="18" charset="0"/>
              </a:rPr>
              <a:t>(</a:t>
            </a:r>
            <a:r>
              <a:rPr lang="zh-CN" altLang="en-US" dirty="0">
                <a:latin typeface="Calibri" pitchFamily="34" charset="0"/>
                <a:ea typeface="宋体" pitchFamily="2" charset="-122"/>
                <a:cs typeface="Times New Roman" pitchFamily="18" charset="0"/>
              </a:rPr>
              <a:t>或酶活性</a:t>
            </a:r>
            <a:r>
              <a:rPr lang="en-US" altLang="zh-CN" dirty="0">
                <a:latin typeface="Calibri" pitchFamily="34" charset="0"/>
                <a:ea typeface="宋体" pitchFamily="2" charset="-122"/>
                <a:cs typeface="Times New Roman" pitchFamily="18" charset="0"/>
              </a:rPr>
              <a:t>)</a:t>
            </a:r>
            <a:r>
              <a:rPr lang="zh-CN" altLang="en-US" dirty="0">
                <a:latin typeface="Calibri" pitchFamily="34" charset="0"/>
                <a:ea typeface="宋体" pitchFamily="2" charset="-122"/>
                <a:cs typeface="Times New Roman" pitchFamily="18" charset="0"/>
              </a:rPr>
              <a:t>；若</a:t>
            </a:r>
            <a:r>
              <a:rPr lang="en-US" altLang="zh-CN" dirty="0">
                <a:latin typeface="Calibri" pitchFamily="34" charset="0"/>
                <a:ea typeface="宋体" pitchFamily="2" charset="-122"/>
                <a:cs typeface="Times New Roman" pitchFamily="18" charset="0"/>
              </a:rPr>
              <a:t>x</a:t>
            </a:r>
            <a:r>
              <a:rPr lang="zh-CN" altLang="en-US" dirty="0">
                <a:latin typeface="Calibri" pitchFamily="34" charset="0"/>
                <a:ea typeface="宋体" pitchFamily="2" charset="-122"/>
                <a:cs typeface="Times New Roman" pitchFamily="18" charset="0"/>
              </a:rPr>
              <a:t>轴表示饭后时间，则</a:t>
            </a:r>
            <a:r>
              <a:rPr lang="en-US" altLang="zh-CN" dirty="0">
                <a:latin typeface="Calibri" pitchFamily="34" charset="0"/>
                <a:ea typeface="宋体" pitchFamily="2" charset="-122"/>
                <a:cs typeface="Times New Roman" pitchFamily="18" charset="0"/>
              </a:rPr>
              <a:t>y</a:t>
            </a:r>
            <a:r>
              <a:rPr lang="zh-CN" altLang="en-US" dirty="0">
                <a:latin typeface="Calibri" pitchFamily="34" charset="0"/>
                <a:ea typeface="宋体" pitchFamily="2" charset="-122"/>
                <a:cs typeface="Times New Roman" pitchFamily="18" charset="0"/>
              </a:rPr>
              <a:t>轴可表示</a:t>
            </a:r>
            <a:r>
              <a:rPr lang="zh-CN" altLang="zh-CN" b="1" dirty="0">
                <a:solidFill>
                  <a:srgbClr val="FF0000"/>
                </a:solidFill>
              </a:rPr>
              <a:t>血糖浓度</a:t>
            </a:r>
            <a:r>
              <a:rPr lang="zh-CN" altLang="en-US" dirty="0">
                <a:latin typeface="Calibri" pitchFamily="34" charset="0"/>
                <a:ea typeface="宋体" pitchFamily="2" charset="-122"/>
                <a:cs typeface="Times New Roman" pitchFamily="18" charset="0"/>
              </a:rPr>
              <a:t>。</a:t>
            </a:r>
            <a:endParaRPr lang="zh-CN" altLang="en-US" sz="1050" dirty="0"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dirty="0">
                <a:latin typeface="Calibri" pitchFamily="34" charset="0"/>
                <a:ea typeface="宋体" pitchFamily="2" charset="-122"/>
                <a:cs typeface="Times New Roman" pitchFamily="18" charset="0"/>
              </a:rPr>
              <a:t>(7)</a:t>
            </a:r>
            <a:r>
              <a:rPr lang="zh-CN" altLang="en-US" dirty="0">
                <a:latin typeface="Calibri" pitchFamily="34" charset="0"/>
                <a:ea typeface="宋体" pitchFamily="2" charset="-122"/>
                <a:cs typeface="Times New Roman" pitchFamily="18" charset="0"/>
              </a:rPr>
              <a:t>图</a:t>
            </a:r>
            <a:r>
              <a:rPr lang="en-US" altLang="zh-CN" dirty="0">
                <a:latin typeface="Calibri" pitchFamily="34" charset="0"/>
                <a:ea typeface="宋体" pitchFamily="2" charset="-122"/>
                <a:cs typeface="Times New Roman" pitchFamily="18" charset="0"/>
              </a:rPr>
              <a:t>3</a:t>
            </a:r>
            <a:r>
              <a:rPr lang="zh-CN" altLang="en-US" dirty="0">
                <a:latin typeface="Calibri" pitchFamily="34" charset="0"/>
                <a:ea typeface="宋体" pitchFamily="2" charset="-122"/>
                <a:cs typeface="Times New Roman" pitchFamily="18" charset="0"/>
              </a:rPr>
              <a:t>中对于曲线</a:t>
            </a:r>
            <a:r>
              <a:rPr lang="en-US" altLang="zh-CN" dirty="0" err="1">
                <a:latin typeface="Calibri" pitchFamily="34" charset="0"/>
                <a:ea typeface="宋体" pitchFamily="2" charset="-122"/>
                <a:cs typeface="Times New Roman" pitchFamily="18" charset="0"/>
              </a:rPr>
              <a:t>abd</a:t>
            </a:r>
            <a:r>
              <a:rPr lang="zh-CN" altLang="en-US" dirty="0">
                <a:latin typeface="Calibri" pitchFamily="34" charset="0"/>
                <a:ea typeface="宋体" pitchFamily="2" charset="-122"/>
                <a:cs typeface="Times New Roman" pitchFamily="18" charset="0"/>
              </a:rPr>
              <a:t>：若</a:t>
            </a:r>
            <a:r>
              <a:rPr lang="en-US" altLang="zh-CN" dirty="0">
                <a:latin typeface="Calibri" pitchFamily="34" charset="0"/>
                <a:ea typeface="宋体" pitchFamily="2" charset="-122"/>
                <a:cs typeface="Times New Roman" pitchFamily="18" charset="0"/>
              </a:rPr>
              <a:t>x</a:t>
            </a:r>
            <a:r>
              <a:rPr lang="zh-CN" altLang="en-US" dirty="0">
                <a:latin typeface="Calibri" pitchFamily="34" charset="0"/>
                <a:ea typeface="宋体" pitchFamily="2" charset="-122"/>
                <a:cs typeface="Times New Roman" pitchFamily="18" charset="0"/>
              </a:rPr>
              <a:t>轴表示反应物浓度，则</a:t>
            </a:r>
            <a:r>
              <a:rPr lang="en-US" altLang="zh-CN" dirty="0">
                <a:latin typeface="Calibri" pitchFamily="34" charset="0"/>
                <a:ea typeface="宋体" pitchFamily="2" charset="-122"/>
                <a:cs typeface="Times New Roman" pitchFamily="18" charset="0"/>
              </a:rPr>
              <a:t>y</a:t>
            </a:r>
            <a:r>
              <a:rPr lang="zh-CN" altLang="en-US" dirty="0">
                <a:latin typeface="Calibri" pitchFamily="34" charset="0"/>
                <a:ea typeface="宋体" pitchFamily="2" charset="-122"/>
                <a:cs typeface="Times New Roman" pitchFamily="18" charset="0"/>
              </a:rPr>
              <a:t>轴可表示</a:t>
            </a:r>
            <a:r>
              <a:rPr lang="zh-CN" altLang="zh-CN" b="1" dirty="0">
                <a:solidFill>
                  <a:srgbClr val="FF0000"/>
                </a:solidFill>
              </a:rPr>
              <a:t>酶促反应速率</a:t>
            </a:r>
            <a:r>
              <a:rPr lang="zh-CN" altLang="en-US" dirty="0">
                <a:latin typeface="Calibri" pitchFamily="34" charset="0"/>
                <a:ea typeface="宋体" pitchFamily="2" charset="-122"/>
                <a:cs typeface="Times New Roman" pitchFamily="18" charset="0"/>
              </a:rPr>
              <a:t>；若</a:t>
            </a:r>
            <a:r>
              <a:rPr lang="en-US" altLang="zh-CN" dirty="0">
                <a:latin typeface="Calibri" pitchFamily="34" charset="0"/>
                <a:ea typeface="宋体" pitchFamily="2" charset="-122"/>
                <a:cs typeface="Times New Roman" pitchFamily="18" charset="0"/>
              </a:rPr>
              <a:t>x</a:t>
            </a:r>
            <a:r>
              <a:rPr lang="zh-CN" altLang="en-US" dirty="0">
                <a:latin typeface="Calibri" pitchFamily="34" charset="0"/>
                <a:ea typeface="宋体" pitchFamily="2" charset="-122"/>
                <a:cs typeface="Times New Roman" pitchFamily="18" charset="0"/>
              </a:rPr>
              <a:t>轴表示光照强度，则</a:t>
            </a:r>
            <a:r>
              <a:rPr lang="en-US" altLang="zh-CN" dirty="0">
                <a:latin typeface="Calibri" pitchFamily="34" charset="0"/>
                <a:ea typeface="宋体" pitchFamily="2" charset="-122"/>
                <a:cs typeface="Times New Roman" pitchFamily="18" charset="0"/>
              </a:rPr>
              <a:t>y</a:t>
            </a:r>
            <a:r>
              <a:rPr lang="zh-CN" altLang="en-US" dirty="0">
                <a:latin typeface="Calibri" pitchFamily="34" charset="0"/>
                <a:ea typeface="宋体" pitchFamily="2" charset="-122"/>
                <a:cs typeface="Times New Roman" pitchFamily="18" charset="0"/>
              </a:rPr>
              <a:t>轴可表示</a:t>
            </a:r>
            <a:r>
              <a:rPr lang="en-US" altLang="zh-CN" dirty="0">
                <a:latin typeface="Calibri" pitchFamily="34" charset="0"/>
                <a:ea typeface="宋体" pitchFamily="2" charset="-122"/>
                <a:cs typeface="Times New Roman" pitchFamily="18" charset="0"/>
              </a:rPr>
              <a:t>_</a:t>
            </a:r>
            <a:r>
              <a:rPr lang="zh-CN" altLang="zh-CN" b="1" dirty="0">
                <a:solidFill>
                  <a:srgbClr val="FF0000"/>
                </a:solidFill>
              </a:rPr>
              <a:t>光合速率</a:t>
            </a:r>
            <a:r>
              <a:rPr lang="zh-CN" altLang="en-US" dirty="0">
                <a:latin typeface="Calibri" pitchFamily="34" charset="0"/>
                <a:ea typeface="宋体" pitchFamily="2" charset="-122"/>
                <a:cs typeface="Times New Roman" pitchFamily="18" charset="0"/>
              </a:rPr>
              <a:t>。</a:t>
            </a:r>
            <a:endParaRPr lang="en-US" altLang="zh-CN" dirty="0">
              <a:latin typeface="Calibri" pitchFamily="34" charset="0"/>
              <a:ea typeface="宋体" pitchFamily="2" charset="-122"/>
              <a:cs typeface="Times New Roman" pitchFamily="18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611560" y="195486"/>
            <a:ext cx="82809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dirty="0"/>
              <a:t>生物体内的新陈代谢与</a:t>
            </a:r>
            <a:r>
              <a:rPr lang="en-US" altLang="zh-CN" dirty="0"/>
              <a:t>ATP</a:t>
            </a:r>
            <a:r>
              <a:rPr lang="zh-CN" altLang="zh-CN" dirty="0"/>
              <a:t>、酶有密切关系。下面图</a:t>
            </a:r>
            <a:r>
              <a:rPr lang="en-US" altLang="zh-CN" dirty="0"/>
              <a:t>1</a:t>
            </a:r>
            <a:r>
              <a:rPr lang="zh-CN" altLang="zh-CN" dirty="0"/>
              <a:t>表示细胞某些代谢过程与</a:t>
            </a:r>
            <a:r>
              <a:rPr lang="en-US" altLang="zh-CN" dirty="0"/>
              <a:t>ATP</a:t>
            </a:r>
            <a:r>
              <a:rPr lang="zh-CN" altLang="zh-CN" dirty="0"/>
              <a:t>的关系，图</a:t>
            </a:r>
            <a:r>
              <a:rPr lang="en-US" altLang="zh-CN" dirty="0"/>
              <a:t>2</a:t>
            </a:r>
            <a:r>
              <a:rPr lang="zh-CN" altLang="zh-CN" dirty="0"/>
              <a:t>、图</a:t>
            </a:r>
            <a:r>
              <a:rPr lang="en-US" altLang="zh-CN" dirty="0"/>
              <a:t>3</a:t>
            </a:r>
            <a:r>
              <a:rPr lang="zh-CN" altLang="zh-CN" dirty="0"/>
              <a:t>表示某些生理过程中的相关曲线。请分析回答：</a:t>
            </a:r>
          </a:p>
        </p:txBody>
      </p:sp>
    </p:spTree>
    <p:extLst>
      <p:ext uri="{BB962C8B-B14F-4D97-AF65-F5344CB8AC3E}">
        <p14:creationId xmlns:p14="http://schemas.microsoft.com/office/powerpoint/2010/main" val="245460693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1CFDB01F-BDA5-4FB5-AC3F-501AD3F420A9}"/>
              </a:ext>
            </a:extLst>
          </p:cNvPr>
          <p:cNvSpPr/>
          <p:nvPr/>
        </p:nvSpPr>
        <p:spPr>
          <a:xfrm>
            <a:off x="107504" y="0"/>
            <a:ext cx="885698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6700" algn="just">
              <a:spcAft>
                <a:spcPts val="0"/>
              </a:spcAft>
            </a:pPr>
            <a:r>
              <a:rPr lang="zh-CN" altLang="en-US" kern="100" dirty="0">
                <a:latin typeface="宋体" panose="02010600030101010101" pitchFamily="2" charset="-122"/>
                <a:cs typeface="Times New Roman" panose="02020603050405020304" pitchFamily="18" charset="0"/>
              </a:rPr>
              <a:t>广东题</a:t>
            </a:r>
            <a:r>
              <a:rPr lang="zh-CN" altLang="zh-CN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（</a:t>
            </a:r>
            <a:r>
              <a:rPr lang="en-US" altLang="zh-CN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8</a:t>
            </a:r>
            <a:r>
              <a:rPr lang="zh-CN" altLang="zh-CN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分）动物脑组织中含有丰富的谷氨酸脱羧酶，能专一催化</a:t>
            </a:r>
            <a:r>
              <a:rPr lang="en-US" altLang="zh-CN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1 mol</a:t>
            </a:r>
            <a:r>
              <a:rPr lang="zh-CN" altLang="zh-CN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谷氨酸分解为</a:t>
            </a:r>
            <a:r>
              <a:rPr lang="en-US" altLang="zh-CN" kern="100" dirty="0">
                <a:latin typeface="宋体" panose="02010600030101010101" pitchFamily="2" charset="-122"/>
                <a:cs typeface="Times New Roman" panose="02020603050405020304" pitchFamily="18" charset="0"/>
              </a:rPr>
              <a:t>1 mol</a:t>
            </a:r>
            <a:r>
              <a:rPr lang="zh-CN" altLang="zh-CN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γ</a:t>
            </a:r>
            <a:r>
              <a:rPr lang="en-US" altLang="zh-CN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zh-CN" altLang="zh-CN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氨基丁酸和</a:t>
            </a:r>
            <a:r>
              <a:rPr lang="en-US" altLang="zh-CN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1 mol CO</a:t>
            </a:r>
            <a:r>
              <a:rPr lang="en-US" altLang="zh-CN" kern="100" baseline="-25000" dirty="0">
                <a:latin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zh-CN" altLang="zh-CN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。某科研小组从小鼠的脑中得到该酶后，在谷氨酸起始浓度为</a:t>
            </a:r>
            <a:r>
              <a:rPr lang="en-US" altLang="zh-CN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10 mmol/L</a:t>
            </a:r>
            <a:r>
              <a:rPr lang="zh-CN" altLang="zh-CN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、最适温度、最适</a:t>
            </a:r>
            <a:r>
              <a:rPr lang="en-US" altLang="zh-CN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pH</a:t>
            </a:r>
            <a:r>
              <a:rPr lang="zh-CN" altLang="zh-CN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值的条件下，对该酶的催化反应过程进行研究，结果见图</a:t>
            </a:r>
            <a:r>
              <a:rPr lang="en-US" altLang="zh-CN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zh-CN" altLang="zh-CN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和图</a:t>
            </a:r>
            <a:r>
              <a:rPr lang="en-US" altLang="zh-CN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zh-CN" altLang="zh-CN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。</a:t>
            </a: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303493A8-B088-4409-B967-4613BA6182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1211367"/>
            <a:ext cx="3638550" cy="15621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16CFF2C4-AAEC-44D1-A78C-C50B1EE55F4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67944" y="1239942"/>
            <a:ext cx="4048125" cy="1504950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9D52ED80-EB12-4E3F-8295-DAF6FE4DA6D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9512" y="2884383"/>
            <a:ext cx="7992888" cy="2095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820274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DF5F7D2D-7F23-49DF-AEB3-B9C225A594F2}"/>
              </a:ext>
            </a:extLst>
          </p:cNvPr>
          <p:cNvSpPr/>
          <p:nvPr/>
        </p:nvSpPr>
        <p:spPr>
          <a:xfrm>
            <a:off x="251520" y="309593"/>
            <a:ext cx="777686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6700" algn="just">
              <a:spcAft>
                <a:spcPts val="0"/>
              </a:spcAft>
            </a:pPr>
            <a:r>
              <a:rPr lang="zh-CN" altLang="zh-CN" kern="100" dirty="0">
                <a:solidFill>
                  <a:srgbClr val="FF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答案：（</a:t>
            </a:r>
            <a:r>
              <a:rPr lang="en-US" altLang="zh-CN" kern="100" dirty="0">
                <a:solidFill>
                  <a:srgbClr val="FF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zh-CN" altLang="zh-CN" kern="100" dirty="0">
                <a:solidFill>
                  <a:srgbClr val="FF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）见曲线</a:t>
            </a:r>
            <a:r>
              <a:rPr lang="en-US" altLang="zh-CN" kern="100" dirty="0">
                <a:solidFill>
                  <a:srgbClr val="FF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zh-CN" altLang="zh-CN" kern="100" dirty="0">
                <a:solidFill>
                  <a:srgbClr val="FF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（</a:t>
            </a:r>
            <a:r>
              <a:rPr lang="zh-CN" altLang="zh-CN" kern="100" dirty="0">
                <a:solidFill>
                  <a:srgbClr val="00B0F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评分依据：每分解</a:t>
            </a:r>
            <a:r>
              <a:rPr lang="en-US" altLang="zh-CN" kern="100" dirty="0">
                <a:solidFill>
                  <a:srgbClr val="00B0F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1 mmol</a:t>
            </a:r>
            <a:r>
              <a:rPr lang="zh-CN" altLang="zh-CN" kern="100" dirty="0">
                <a:solidFill>
                  <a:srgbClr val="00B0F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谷氨酸则产生</a:t>
            </a:r>
            <a:r>
              <a:rPr lang="en-US" altLang="zh-CN" kern="100" dirty="0">
                <a:solidFill>
                  <a:srgbClr val="00B0F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1 mmol CO</a:t>
            </a:r>
            <a:r>
              <a:rPr lang="en-US" altLang="zh-CN" kern="100" baseline="-25000" dirty="0">
                <a:solidFill>
                  <a:srgbClr val="00B0F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zh-CN" altLang="zh-CN" kern="100" dirty="0">
                <a:solidFill>
                  <a:srgbClr val="00B0F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，根据</a:t>
            </a:r>
            <a:r>
              <a:rPr lang="en-US" altLang="zh-CN" kern="100" dirty="0">
                <a:solidFill>
                  <a:srgbClr val="00B0F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CO</a:t>
            </a:r>
            <a:r>
              <a:rPr lang="en-US" altLang="zh-CN" kern="100" baseline="-25000" dirty="0">
                <a:solidFill>
                  <a:srgbClr val="00B0F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zh-CN" altLang="zh-CN" kern="100" dirty="0">
                <a:solidFill>
                  <a:srgbClr val="00B0F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浓度变化曲线，可得到严格的谷氨酸浓度随时间变化曲线）</a:t>
            </a:r>
            <a:r>
              <a:rPr lang="zh-CN" altLang="zh-CN" kern="100" dirty="0">
                <a:solidFill>
                  <a:srgbClr val="FF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。</a:t>
            </a:r>
            <a:endParaRPr lang="zh-CN" altLang="zh-CN" kern="100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indent="266700" algn="just">
              <a:spcAft>
                <a:spcPts val="0"/>
              </a:spcAft>
            </a:pPr>
            <a:r>
              <a:rPr lang="zh-CN" altLang="zh-CN" kern="100" dirty="0">
                <a:solidFill>
                  <a:srgbClr val="FF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（</a:t>
            </a:r>
            <a:r>
              <a:rPr lang="en-US" altLang="zh-CN" kern="100" dirty="0">
                <a:solidFill>
                  <a:srgbClr val="FF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zh-CN" altLang="zh-CN" kern="100" dirty="0">
                <a:solidFill>
                  <a:srgbClr val="FF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）当谷氨酸脱羧酶的浓度增加</a:t>
            </a:r>
            <a:r>
              <a:rPr lang="en-US" altLang="zh-CN" kern="100" dirty="0">
                <a:solidFill>
                  <a:srgbClr val="FF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50%</a:t>
            </a:r>
            <a:r>
              <a:rPr lang="zh-CN" altLang="zh-CN" kern="100" dirty="0">
                <a:solidFill>
                  <a:srgbClr val="FF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时，见曲线</a:t>
            </a:r>
            <a:r>
              <a:rPr lang="en-US" altLang="zh-CN" kern="100" dirty="0">
                <a:solidFill>
                  <a:srgbClr val="FF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zh-CN" altLang="zh-CN" kern="100" dirty="0">
                <a:solidFill>
                  <a:srgbClr val="FF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，</a:t>
            </a:r>
            <a:r>
              <a:rPr lang="zh-CN" altLang="zh-CN" kern="100" dirty="0">
                <a:solidFill>
                  <a:srgbClr val="00B0F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其原因：酶量增加</a:t>
            </a:r>
            <a:r>
              <a:rPr lang="en-US" altLang="zh-CN" kern="100" dirty="0">
                <a:solidFill>
                  <a:srgbClr val="00B0F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50%</a:t>
            </a:r>
            <a:r>
              <a:rPr lang="zh-CN" altLang="zh-CN" kern="100" dirty="0">
                <a:solidFill>
                  <a:srgbClr val="00B0F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，酶催化反应速率相应提高，反应完成所需时间减少。</a:t>
            </a:r>
          </a:p>
          <a:p>
            <a:pPr indent="266700" algn="just">
              <a:spcAft>
                <a:spcPts val="0"/>
              </a:spcAft>
            </a:pPr>
            <a:r>
              <a:rPr lang="zh-CN" altLang="zh-CN" kern="100" dirty="0">
                <a:solidFill>
                  <a:srgbClr val="FF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当温度降低</a:t>
            </a:r>
            <a:r>
              <a:rPr lang="en-US" altLang="zh-CN" kern="100" dirty="0">
                <a:solidFill>
                  <a:srgbClr val="FF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10 </a:t>
            </a:r>
            <a:r>
              <a:rPr lang="zh-CN" altLang="zh-CN" kern="100" dirty="0">
                <a:solidFill>
                  <a:srgbClr val="FF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℃时，见曲线</a:t>
            </a:r>
            <a:r>
              <a:rPr lang="en-US" altLang="zh-CN" kern="100" dirty="0">
                <a:solidFill>
                  <a:srgbClr val="FF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lang="zh-CN" altLang="zh-CN" kern="100" dirty="0">
                <a:solidFill>
                  <a:srgbClr val="FF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，</a:t>
            </a:r>
            <a:r>
              <a:rPr lang="zh-CN" altLang="zh-CN" b="1" kern="100" dirty="0">
                <a:solidFill>
                  <a:srgbClr val="00B0F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其原因：温度降低，酶催化反应速率下降，但酶并不失活，反应完成所需时间增加。</a:t>
            </a:r>
          </a:p>
          <a:p>
            <a:pPr indent="266700" algn="just">
              <a:spcAft>
                <a:spcPts val="0"/>
              </a:spcAft>
            </a:pPr>
            <a:r>
              <a:rPr lang="zh-CN" altLang="zh-CN" kern="100" dirty="0">
                <a:solidFill>
                  <a:srgbClr val="FF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（</a:t>
            </a:r>
            <a:r>
              <a:rPr lang="en-US" altLang="zh-CN" kern="100" dirty="0">
                <a:solidFill>
                  <a:srgbClr val="FF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lang="zh-CN" altLang="zh-CN" kern="100" dirty="0">
                <a:solidFill>
                  <a:srgbClr val="FF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）见曲线</a:t>
            </a:r>
            <a:r>
              <a:rPr lang="en-US" altLang="zh-CN" kern="100" dirty="0">
                <a:solidFill>
                  <a:srgbClr val="FF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4</a:t>
            </a:r>
            <a:r>
              <a:rPr lang="zh-CN" altLang="zh-CN" kern="100" dirty="0">
                <a:solidFill>
                  <a:srgbClr val="FF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（注：曲线</a:t>
            </a:r>
            <a:r>
              <a:rPr lang="en-US" altLang="zh-CN" kern="100" dirty="0">
                <a:solidFill>
                  <a:srgbClr val="FF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4</a:t>
            </a:r>
            <a:r>
              <a:rPr lang="zh-CN" altLang="zh-CN" kern="100" dirty="0">
                <a:solidFill>
                  <a:srgbClr val="FF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为一条不经过原点的平行直线，平移距离不限）。</a:t>
            </a:r>
            <a:r>
              <a:rPr lang="zh-CN" altLang="zh-CN" b="1" kern="100" dirty="0">
                <a:solidFill>
                  <a:srgbClr val="00B0F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原因：一定量的重金属离子使一定量的酶失活，当加入的酶量使重金属离子完全与酶结合后，继续加入的酶开始表现酶活力，此时酶的催化反应速率与酶浓度变化的直线关系不变。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5C6DFC3-F667-4E4E-8A0D-DB77282F26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560" y="3075805"/>
            <a:ext cx="10462568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graphicFrame>
        <p:nvGraphicFramePr>
          <p:cNvPr id="4" name="对象 3">
            <a:extLst>
              <a:ext uri="{FF2B5EF4-FFF2-40B4-BE49-F238E27FC236}">
                <a16:creationId xmlns:a16="http://schemas.microsoft.com/office/drawing/2014/main" id="{47D85B8A-E859-49A2-AFA5-BB6BA90B792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31432332"/>
              </p:ext>
            </p:extLst>
          </p:nvPr>
        </p:nvGraphicFramePr>
        <p:xfrm>
          <a:off x="611560" y="3075806"/>
          <a:ext cx="2086497" cy="187220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1" r:id="rId3" imgW="914400" imgH="914400" progId="CorelDraw.Graphic.8">
                  <p:embed/>
                </p:oleObj>
              </mc:Choice>
              <mc:Fallback>
                <p:oleObj r:id="rId3" imgW="914400" imgH="914400" progId="CorelDraw.Graphic.8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1560" y="3075806"/>
                        <a:ext cx="2086497" cy="187220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58199324-9131-4F13-B013-BFDE810F37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59295" y="3171914"/>
            <a:ext cx="10688753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graphicFrame>
        <p:nvGraphicFramePr>
          <p:cNvPr id="6" name="对象 5">
            <a:extLst>
              <a:ext uri="{FF2B5EF4-FFF2-40B4-BE49-F238E27FC236}">
                <a16:creationId xmlns:a16="http://schemas.microsoft.com/office/drawing/2014/main" id="{60D09D6C-DECC-4850-A4D9-D8D29C7D2A1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16400551"/>
              </p:ext>
            </p:extLst>
          </p:nvPr>
        </p:nvGraphicFramePr>
        <p:xfrm>
          <a:off x="4690198" y="3171914"/>
          <a:ext cx="2018826" cy="187220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2" r:id="rId5" imgW="914400" imgH="914400" progId="CorelDraw.Graphic.8">
                  <p:embed/>
                </p:oleObj>
              </mc:Choice>
              <mc:Fallback>
                <p:oleObj r:id="rId5" imgW="914400" imgH="914400" progId="CorelDraw.Graphic.8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90198" y="3171914"/>
                        <a:ext cx="2018826" cy="187220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79441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PRESET_TEXT" val="空白演示"/>
  <p:tag name="KSO_WM_UNIT_NOCLEAR" val="0"/>
  <p:tag name="KSO_WM_UNIT_SHOW_EDIT_AREA_INDICATION" val="1"/>
  <p:tag name="KSO_WM_UNIT_VALUE" val="28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05081_1*a*1"/>
  <p:tag name="KSO_WM_TEMPLATE_CATEGORY" val="custom"/>
  <p:tag name="KSO_WM_TEMPLATE_INDEX" val="20205081"/>
  <p:tag name="KSO_WM_UNIT_LAYERLEVEL" val="1"/>
  <p:tag name="KSO_WM_TAG_VERSION" val="1.0"/>
  <p:tag name="KSO_WM_BEAUTIFY_FLAG" val="#wm#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1409</TotalTime>
  <Words>2386</Words>
  <Application>Microsoft Office PowerPoint</Application>
  <PresentationFormat>全屏显示(16:9)</PresentationFormat>
  <Paragraphs>145</Paragraphs>
  <Slides>20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26" baseType="lpstr">
      <vt:lpstr>黑体</vt:lpstr>
      <vt:lpstr>宋体</vt:lpstr>
      <vt:lpstr>Arial</vt:lpstr>
      <vt:lpstr>Calibri</vt:lpstr>
      <vt:lpstr>Office 主题</vt:lpstr>
      <vt:lpstr>CorelDraw.Graphic.8</vt:lpstr>
      <vt:lpstr>二轮复习细胞代谢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二轮复习细胞代谢</dc:title>
  <dc:creator>Lenovo</dc:creator>
  <cp:lastModifiedBy>admin</cp:lastModifiedBy>
  <cp:revision>18</cp:revision>
  <dcterms:created xsi:type="dcterms:W3CDTF">2021-04-22T06:07:36Z</dcterms:created>
  <dcterms:modified xsi:type="dcterms:W3CDTF">2021-04-23T12:57:52Z</dcterms:modified>
</cp:coreProperties>
</file>