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7" r:id="rId3"/>
    <p:sldId id="260" r:id="rId4"/>
    <p:sldId id="261" r:id="rId5"/>
    <p:sldId id="262" r:id="rId6"/>
    <p:sldId id="263" r:id="rId7"/>
    <p:sldId id="264" r:id="rId8"/>
    <p:sldId id="265" r:id="rId9"/>
    <p:sldId id="266" r:id="rId10"/>
    <p:sldId id="257" r:id="rId11"/>
    <p:sldId id="268" r:id="rId12"/>
    <p:sldId id="269" r:id="rId13"/>
    <p:sldId id="258"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00" autoAdjust="0"/>
  </p:normalViewPr>
  <p:slideViewPr>
    <p:cSldViewPr snapToGrid="0">
      <p:cViewPr varScale="1">
        <p:scale>
          <a:sx n="56" d="100"/>
          <a:sy n="56" d="100"/>
        </p:scale>
        <p:origin x="10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01C9C-DF9D-4DD8-9681-2A8CB49A2F29}" type="datetimeFigureOut">
              <a:rPr lang="zh-CN" altLang="en-US" smtClean="0"/>
              <a:t>2022/5/5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1AAF3E-5E8D-4307-ADB5-E5C04ECCB4B8}" type="slidenum">
              <a:rPr lang="zh-CN" altLang="en-US" smtClean="0"/>
              <a:t>‹#›</a:t>
            </a:fld>
            <a:endParaRPr lang="zh-CN" altLang="en-US"/>
          </a:p>
        </p:txBody>
      </p:sp>
    </p:spTree>
    <p:extLst>
      <p:ext uri="{BB962C8B-B14F-4D97-AF65-F5344CB8AC3E}">
        <p14:creationId xmlns:p14="http://schemas.microsoft.com/office/powerpoint/2010/main" val="5583762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901AAF3E-5E8D-4307-ADB5-E5C04ECCB4B8}" type="slidenum">
              <a:rPr lang="zh-CN" altLang="en-US" smtClean="0"/>
              <a:t>3</a:t>
            </a:fld>
            <a:endParaRPr lang="zh-CN" altLang="en-US"/>
          </a:p>
        </p:txBody>
      </p:sp>
    </p:spTree>
    <p:extLst>
      <p:ext uri="{BB962C8B-B14F-4D97-AF65-F5344CB8AC3E}">
        <p14:creationId xmlns:p14="http://schemas.microsoft.com/office/powerpoint/2010/main" val="61942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1AAF3E-5E8D-4307-ADB5-E5C04ECCB4B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827986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1AAF3E-5E8D-4307-ADB5-E5C04ECCB4B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60052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1AAF3E-5E8D-4307-ADB5-E5C04ECCB4B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28165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F7F2F4-CC02-4ACB-BE86-463C5229F56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CB28EDBF-0928-4B67-9D68-CD57C33592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831842AB-2761-4EE4-BF91-4C5FF63BC2BB}"/>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EBCBA550-C197-4C64-A044-D2FFA9585BA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2F20AAD-BA09-4C11-A0FF-9BFB614A1CC4}"/>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911856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DABEA50-4368-4D8F-8881-7AFCB7A4176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FF71A507-C9D7-4D72-8E3A-AAF4443C837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B6C8447-FA97-4346-B017-6F9FE7160963}"/>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97B57F61-4D22-4937-9A05-FF15B3BBF50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8719C08-608B-4513-84ED-E500309E20D9}"/>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1454636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985741-96D2-4FFF-AEF9-A16AA6F002C1}"/>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873C3665-10F0-4FEA-8CB9-E718AE515E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33DD605-C208-437C-906A-FE400F4A42AA}"/>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5341395B-E067-428F-A17B-702CFD6DCAE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9DA11A2-7BA7-4271-9760-19864DE8D19D}"/>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3828002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831ADB-7630-45C6-A1F3-7A73939C635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C62F522-24CB-41A6-8F1E-8C9EEB2EC036}"/>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99E4CEF-6C5B-4E32-BE8E-CD5E2271A76F}"/>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B1F8909D-CA74-4A7F-ACB6-473E5D1F8238}"/>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6" name="页脚占位符 5">
            <a:extLst>
              <a:ext uri="{FF2B5EF4-FFF2-40B4-BE49-F238E27FC236}">
                <a16:creationId xmlns:a16="http://schemas.microsoft.com/office/drawing/2014/main" id="{2F40F114-8C30-4B21-8D06-90ACEF8A2DF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3029C66-FAD2-4B4A-AD77-EA5891E4DACF}"/>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816717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A968F86-B62F-4C3E-A630-CC42B3A20AEA}"/>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0738F459-33A3-4EEE-BB4C-17F741D5CB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35EA4E9-2AC4-4B45-9268-1077DDB1D715}"/>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62CD9A12-2BF2-4E01-ACED-F080CC0BD3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4A5A7002-6183-4672-88E0-DE85FAE7B74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ABB5FDD7-B924-478A-B045-F28FEC6945E7}"/>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8" name="页脚占位符 7">
            <a:extLst>
              <a:ext uri="{FF2B5EF4-FFF2-40B4-BE49-F238E27FC236}">
                <a16:creationId xmlns:a16="http://schemas.microsoft.com/office/drawing/2014/main" id="{EBC3F944-519D-4F74-92B8-FE38BE888F5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7BE2AB5D-6A47-465E-ACC9-02BFB80299B4}"/>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896816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75500C3-3CEA-40FF-9FE7-726FE60D263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9A25C01E-B62A-4B21-8766-C9923AE656C9}"/>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4" name="页脚占位符 3">
            <a:extLst>
              <a:ext uri="{FF2B5EF4-FFF2-40B4-BE49-F238E27FC236}">
                <a16:creationId xmlns:a16="http://schemas.microsoft.com/office/drawing/2014/main" id="{484A7618-E413-4D30-9F3B-91B5C68EB7B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E3EBB88-AB06-460A-81A9-0DADA4B87BB2}"/>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2140861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6F87E4A-236B-4CA4-B53D-7F414E040E70}"/>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3" name="页脚占位符 2">
            <a:extLst>
              <a:ext uri="{FF2B5EF4-FFF2-40B4-BE49-F238E27FC236}">
                <a16:creationId xmlns:a16="http://schemas.microsoft.com/office/drawing/2014/main" id="{5ECFC19D-E2E9-4AC7-A286-694658EA7BDC}"/>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A79D91CD-36F9-4E78-8A30-C7E4AA939488}"/>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117754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747727-932B-4CE1-81FC-16F5E72D980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87FFF8E-D608-4D9D-872E-0AE05526E5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DD03F467-ECDC-453A-8351-2032E46659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3963095D-DFA3-441E-B84F-3D507F6F04E7}"/>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6" name="页脚占位符 5">
            <a:extLst>
              <a:ext uri="{FF2B5EF4-FFF2-40B4-BE49-F238E27FC236}">
                <a16:creationId xmlns:a16="http://schemas.microsoft.com/office/drawing/2014/main" id="{56943779-FF61-401E-82B0-781CD967DE2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A374851-6A26-4E79-90AE-E591459C7574}"/>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1596465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55DBBD-3C4A-4AF8-937A-FF02384FBD7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08D06990-7F6A-4A83-9169-B66B4762AB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00DCAD90-3B81-47DD-B2EC-C7FFC4D9E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495AD8D-9424-40BB-A175-EF66C4FE3673}"/>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6" name="页脚占位符 5">
            <a:extLst>
              <a:ext uri="{FF2B5EF4-FFF2-40B4-BE49-F238E27FC236}">
                <a16:creationId xmlns:a16="http://schemas.microsoft.com/office/drawing/2014/main" id="{5A79D4FA-9BC6-4A78-BE40-DA833DE9F81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BA1E096-461F-46E3-9956-0B0E82170C8C}"/>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710897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4EB881-02D4-4AC0-BF93-586711525A7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A199538D-3DF0-470D-89AC-498BA637A19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9D77767-AE97-453D-BC29-B2C3D98B89AA}"/>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EC2A4C95-72C7-4E88-9D86-4C404EB98EA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8BA2878-19F3-45CC-8E66-1D96C240AB23}"/>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1598836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E75B034-8357-4D54-8360-21FEA0F0969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810CE4AC-7E22-46E6-9B35-682989FA68DC}"/>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AA7DCC4-9CA3-48E2-B413-548202309016}"/>
              </a:ext>
            </a:extLst>
          </p:cNvPr>
          <p:cNvSpPr>
            <a:spLocks noGrp="1"/>
          </p:cNvSpPr>
          <p:nvPr>
            <p:ph type="dt" sz="half" idx="10"/>
          </p:nvPr>
        </p:nvSpPr>
        <p:spPr/>
        <p:txBody>
          <a:body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981EFCCD-2D14-441D-A11B-D7489C644C5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F63325-1B87-49C1-9F1D-9D2F5D1389D1}"/>
              </a:ext>
            </a:extLst>
          </p:cNvPr>
          <p:cNvSpPr>
            <a:spLocks noGrp="1"/>
          </p:cNvSpPr>
          <p:nvPr>
            <p:ph type="sldNum" sz="quarter" idx="12"/>
          </p:nvPr>
        </p:nvSpPr>
        <p:spPr/>
        <p:txBody>
          <a:body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3402608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4FA1D49-6CCE-444A-9430-0A65DC8908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676CFD5D-07F8-4B0A-84BB-B2F89AEFD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1F555E9-1690-41E2-8940-5B68268D77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81BD26-A0B4-47B2-AB99-0B85C390A702}" type="datetimeFigureOut">
              <a:rPr lang="zh-CN" altLang="en-US" smtClean="0"/>
              <a:t>2022/5/5</a:t>
            </a:fld>
            <a:endParaRPr lang="zh-CN" altLang="en-US"/>
          </a:p>
        </p:txBody>
      </p:sp>
      <p:sp>
        <p:nvSpPr>
          <p:cNvPr id="5" name="页脚占位符 4">
            <a:extLst>
              <a:ext uri="{FF2B5EF4-FFF2-40B4-BE49-F238E27FC236}">
                <a16:creationId xmlns:a16="http://schemas.microsoft.com/office/drawing/2014/main" id="{CAAA9CAD-99F7-45C7-8075-FEC8B94296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EF2A786D-5809-4B58-8E2C-E10AA7C6EA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B7034A-8558-471C-B731-F7C7BBAD4C61}" type="slidenum">
              <a:rPr lang="zh-CN" altLang="en-US" smtClean="0"/>
              <a:t>‹#›</a:t>
            </a:fld>
            <a:endParaRPr lang="zh-CN" altLang="en-US"/>
          </a:p>
        </p:txBody>
      </p:sp>
    </p:spTree>
    <p:extLst>
      <p:ext uri="{BB962C8B-B14F-4D97-AF65-F5344CB8AC3E}">
        <p14:creationId xmlns:p14="http://schemas.microsoft.com/office/powerpoint/2010/main" val="2249127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90133628-7E9C-4B99-B82A-4C1517D76CEA}"/>
              </a:ext>
            </a:extLst>
          </p:cNvPr>
          <p:cNvSpPr txBox="1"/>
          <p:nvPr/>
        </p:nvSpPr>
        <p:spPr>
          <a:xfrm>
            <a:off x="465667" y="372534"/>
            <a:ext cx="11260666" cy="5886227"/>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压缩语段：</a:t>
            </a:r>
            <a:r>
              <a:rPr lang="zh-CN" altLang="en-US" sz="3200" b="1" dirty="0">
                <a:solidFill>
                  <a:srgbClr val="FF0000"/>
                </a:solidFill>
                <a:latin typeface="黑体" panose="02010609060101010101" pitchFamily="49" charset="-122"/>
                <a:ea typeface="黑体" panose="02010609060101010101" pitchFamily="49" charset="-122"/>
              </a:rPr>
              <a:t>筛选、概括</a:t>
            </a:r>
            <a:r>
              <a:rPr lang="zh-CN" altLang="en-US" sz="3200" b="1" dirty="0">
                <a:latin typeface="黑体" panose="02010609060101010101" pitchFamily="49" charset="-122"/>
                <a:ea typeface="黑体" panose="02010609060101010101" pitchFamily="49" charset="-122"/>
              </a:rPr>
              <a:t>能力。</a:t>
            </a: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2020</a:t>
            </a:r>
            <a:r>
              <a:rPr lang="zh-CN" altLang="en-US" sz="3200" b="1" dirty="0">
                <a:latin typeface="楷体" panose="02010609060101010101" pitchFamily="49" charset="-122"/>
                <a:ea typeface="楷体" panose="02010609060101010101" pitchFamily="49" charset="-122"/>
              </a:rPr>
              <a:t>年高考全国卷都考了新闻压缩题）</a:t>
            </a:r>
            <a:endParaRPr lang="en-US" altLang="zh-CN" sz="3200" b="1" dirty="0">
              <a:latin typeface="楷体" panose="02010609060101010101" pitchFamily="49" charset="-122"/>
              <a:ea typeface="楷体" panose="02010609060101010101" pitchFamily="49" charset="-122"/>
            </a:endParaRPr>
          </a:p>
          <a:p>
            <a:pPr>
              <a:lnSpc>
                <a:spcPct val="150000"/>
              </a:lnSpc>
            </a:pPr>
            <a:r>
              <a:rPr lang="zh-CN" altLang="en-US" sz="3200" b="1" dirty="0">
                <a:solidFill>
                  <a:srgbClr val="FF0000"/>
                </a:solidFill>
                <a:latin typeface="黑体" panose="02010609060101010101" pitchFamily="49" charset="-122"/>
                <a:ea typeface="黑体" panose="02010609060101010101" pitchFamily="49" charset="-122"/>
              </a:rPr>
              <a:t>第一类：新闻压缩</a:t>
            </a:r>
            <a:endParaRPr lang="en-US" altLang="zh-CN" sz="3200" b="1" dirty="0">
              <a:latin typeface="黑体" panose="02010609060101010101" pitchFamily="49" charset="-122"/>
              <a:ea typeface="黑体" panose="02010609060101010101" pitchFamily="49" charset="-122"/>
            </a:endParaRPr>
          </a:p>
          <a:p>
            <a:pPr>
              <a:lnSpc>
                <a:spcPct val="150000"/>
              </a:lnSpc>
            </a:pPr>
            <a:r>
              <a:rPr lang="zh-CN" altLang="en-US" sz="3200" b="1" dirty="0">
                <a:latin typeface="黑体" panose="02010609060101010101" pitchFamily="49" charset="-122"/>
                <a:ea typeface="黑体" panose="02010609060101010101" pitchFamily="49" charset="-122"/>
              </a:rPr>
              <a:t>    </a:t>
            </a:r>
            <a:r>
              <a:rPr lang="en-US" altLang="zh-CN" sz="3200" b="1" dirty="0">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a:t>
            </a:r>
            <a:r>
              <a:rPr lang="zh-CN" altLang="en-US" sz="3200" b="1" dirty="0">
                <a:latin typeface="楷体" panose="02010609060101010101" pitchFamily="49" charset="-122"/>
                <a:ea typeface="楷体" panose="02010609060101010101" pitchFamily="49" charset="-122"/>
              </a:rPr>
              <a:t>掌握</a:t>
            </a:r>
            <a:r>
              <a:rPr lang="zh-CN" altLang="en-US" sz="3200" b="1" dirty="0">
                <a:solidFill>
                  <a:srgbClr val="FF0000"/>
                </a:solidFill>
                <a:latin typeface="楷体" panose="02010609060101010101" pitchFamily="49" charset="-122"/>
                <a:ea typeface="楷体" panose="02010609060101010101" pitchFamily="49" charset="-122"/>
              </a:rPr>
              <a:t>新闻要素</a:t>
            </a:r>
            <a:r>
              <a:rPr lang="zh-CN" altLang="en-US" sz="3200" b="1" dirty="0">
                <a:latin typeface="黑体" panose="02010609060101010101" pitchFamily="49" charset="-122"/>
                <a:ea typeface="黑体" panose="02010609060101010101" pitchFamily="49" charset="-122"/>
              </a:rPr>
              <a:t>：</a:t>
            </a:r>
            <a:r>
              <a:rPr lang="zh-CN" altLang="en-US" sz="3200" b="1" u="sng" dirty="0">
                <a:solidFill>
                  <a:srgbClr val="FF0000"/>
                </a:solidFill>
                <a:latin typeface="黑体" panose="02010609060101010101" pitchFamily="49" charset="-122"/>
                <a:ea typeface="黑体" panose="02010609060101010101" pitchFamily="49" charset="-122"/>
              </a:rPr>
              <a:t>看题目的字数限制</a:t>
            </a:r>
            <a:endParaRPr lang="en-US" altLang="zh-CN" sz="3200" b="1" u="sng" dirty="0">
              <a:solidFill>
                <a:srgbClr val="FF0000"/>
              </a:solidFill>
              <a:latin typeface="黑体" panose="02010609060101010101" pitchFamily="49" charset="-122"/>
              <a:ea typeface="黑体" panose="02010609060101010101" pitchFamily="49" charset="-122"/>
            </a:endParaRPr>
          </a:p>
          <a:p>
            <a:pPr>
              <a:lnSpc>
                <a:spcPct val="150000"/>
              </a:lnSpc>
            </a:pPr>
            <a:r>
              <a:rPr lang="en-US" altLang="zh-CN" sz="3200" b="1" dirty="0">
                <a:latin typeface="黑体" panose="02010609060101010101" pitchFamily="49" charset="-122"/>
                <a:ea typeface="黑体" panose="02010609060101010101" pitchFamily="49" charset="-122"/>
              </a:rPr>
              <a:t>    </a:t>
            </a:r>
            <a:r>
              <a:rPr lang="zh-CN" altLang="en-US" sz="3200" b="1" dirty="0">
                <a:solidFill>
                  <a:srgbClr val="0070C0"/>
                </a:solidFill>
                <a:latin typeface="方正姚体" panose="02010601030101010101" pitchFamily="2" charset="-122"/>
                <a:ea typeface="方正姚体" panose="02010601030101010101" pitchFamily="2" charset="-122"/>
              </a:rPr>
              <a:t>时间</a:t>
            </a:r>
            <a:r>
              <a:rPr lang="zh-CN" altLang="en-US" sz="3200" b="1" dirty="0">
                <a:latin typeface="方正姚体" panose="02010601030101010101" pitchFamily="2" charset="-122"/>
                <a:ea typeface="方正姚体" panose="02010601030101010101" pitchFamily="2" charset="-122"/>
              </a:rPr>
              <a:t>、</a:t>
            </a:r>
            <a:r>
              <a:rPr lang="zh-CN" altLang="en-US" sz="3200" b="1" u="sng" dirty="0">
                <a:solidFill>
                  <a:srgbClr val="FF0000"/>
                </a:solidFill>
                <a:latin typeface="方正姚体" panose="02010601030101010101" pitchFamily="2" charset="-122"/>
                <a:ea typeface="方正姚体" panose="02010601030101010101" pitchFamily="2" charset="-122"/>
              </a:rPr>
              <a:t>主体（人物）</a:t>
            </a:r>
            <a:r>
              <a:rPr lang="zh-CN" altLang="en-US" sz="3200" b="1" dirty="0">
                <a:latin typeface="方正姚体" panose="02010601030101010101" pitchFamily="2" charset="-122"/>
                <a:ea typeface="方正姚体" panose="02010601030101010101" pitchFamily="2" charset="-122"/>
              </a:rPr>
              <a:t>、</a:t>
            </a:r>
            <a:r>
              <a:rPr lang="zh-CN" altLang="en-US" sz="3200" b="1" dirty="0">
                <a:solidFill>
                  <a:srgbClr val="0070C0"/>
                </a:solidFill>
                <a:latin typeface="方正姚体" panose="02010601030101010101" pitchFamily="2" charset="-122"/>
                <a:ea typeface="方正姚体" panose="02010601030101010101" pitchFamily="2" charset="-122"/>
              </a:rPr>
              <a:t>地点</a:t>
            </a:r>
            <a:r>
              <a:rPr lang="zh-CN" altLang="en-US" sz="3200" b="1" dirty="0">
                <a:latin typeface="方正姚体" panose="02010601030101010101" pitchFamily="2" charset="-122"/>
                <a:ea typeface="方正姚体" panose="02010601030101010101" pitchFamily="2" charset="-122"/>
              </a:rPr>
              <a:t>、</a:t>
            </a:r>
            <a:r>
              <a:rPr lang="zh-CN" altLang="en-US" sz="3200" b="1" u="sng" dirty="0">
                <a:solidFill>
                  <a:srgbClr val="FF0000"/>
                </a:solidFill>
                <a:latin typeface="方正姚体" panose="02010601030101010101" pitchFamily="2" charset="-122"/>
                <a:ea typeface="方正姚体" panose="02010601030101010101" pitchFamily="2" charset="-122"/>
              </a:rPr>
              <a:t>事件</a:t>
            </a:r>
            <a:r>
              <a:rPr lang="zh-CN" altLang="en-US" sz="3200" b="1" dirty="0">
                <a:latin typeface="方正姚体" panose="02010601030101010101" pitchFamily="2" charset="-122"/>
                <a:ea typeface="方正姚体" panose="02010601030101010101" pitchFamily="2" charset="-122"/>
              </a:rPr>
              <a:t>、</a:t>
            </a:r>
            <a:r>
              <a:rPr lang="zh-CN" altLang="en-US" sz="3200" b="1" u="sng" dirty="0">
                <a:solidFill>
                  <a:srgbClr val="FF0000"/>
                </a:solidFill>
                <a:latin typeface="方正姚体" panose="02010601030101010101" pitchFamily="2" charset="-122"/>
                <a:ea typeface="方正姚体" panose="02010601030101010101" pitchFamily="2" charset="-122"/>
              </a:rPr>
              <a:t>结果</a:t>
            </a:r>
            <a:r>
              <a:rPr lang="zh-CN" altLang="en-US" sz="3200" b="1" dirty="0">
                <a:latin typeface="方正姚体" panose="02010601030101010101" pitchFamily="2" charset="-122"/>
                <a:ea typeface="方正姚体" panose="02010601030101010101" pitchFamily="2" charset="-122"/>
              </a:rPr>
              <a:t>、</a:t>
            </a:r>
            <a:r>
              <a:rPr lang="zh-CN" altLang="en-US" sz="3200" b="1" dirty="0">
                <a:solidFill>
                  <a:srgbClr val="0070C0"/>
                </a:solidFill>
                <a:latin typeface="方正姚体" panose="02010601030101010101" pitchFamily="2" charset="-122"/>
                <a:ea typeface="方正姚体" panose="02010601030101010101" pitchFamily="2" charset="-122"/>
              </a:rPr>
              <a:t>影响</a:t>
            </a:r>
            <a:endParaRPr lang="en-US" altLang="zh-CN" sz="3200" b="1" dirty="0">
              <a:solidFill>
                <a:srgbClr val="0070C0"/>
              </a:solidFill>
              <a:latin typeface="方正姚体" panose="02010601030101010101" pitchFamily="2" charset="-122"/>
              <a:ea typeface="方正姚体" panose="02010601030101010101" pitchFamily="2" charset="-122"/>
            </a:endParaRPr>
          </a:p>
          <a:p>
            <a:pPr>
              <a:lnSpc>
                <a:spcPct val="150000"/>
              </a:lnSpc>
            </a:pPr>
            <a:r>
              <a:rPr lang="en-US" altLang="zh-CN" sz="3200" b="1" dirty="0">
                <a:solidFill>
                  <a:srgbClr val="FF0000"/>
                </a:solidFill>
                <a:latin typeface="楷体" panose="02010609060101010101" pitchFamily="49" charset="-122"/>
                <a:ea typeface="楷体" panose="02010609060101010101" pitchFamily="49" charset="-122"/>
              </a:rPr>
              <a:t>    2</a:t>
            </a:r>
            <a:r>
              <a:rPr lang="zh-CN" altLang="en-US" sz="3200" b="1" dirty="0">
                <a:solidFill>
                  <a:srgbClr val="FF0000"/>
                </a:solidFill>
                <a:latin typeface="楷体" panose="02010609060101010101" pitchFamily="49" charset="-122"/>
                <a:ea typeface="楷体" panose="02010609060101010101" pitchFamily="49" charset="-122"/>
              </a:rPr>
              <a:t>、概括整段新闻的大概内容：分层理清思路；</a:t>
            </a:r>
            <a:endParaRPr lang="en-US" altLang="zh-CN" sz="3200" b="1" dirty="0">
              <a:solidFill>
                <a:srgbClr val="FF0000"/>
              </a:solidFill>
              <a:latin typeface="楷体" panose="02010609060101010101" pitchFamily="49" charset="-122"/>
              <a:ea typeface="楷体" panose="02010609060101010101" pitchFamily="49" charset="-122"/>
            </a:endParaRPr>
          </a:p>
          <a:p>
            <a:pPr>
              <a:lnSpc>
                <a:spcPct val="150000"/>
              </a:lnSpc>
            </a:pPr>
            <a:r>
              <a:rPr lang="en-US" altLang="zh-CN" sz="3200" b="1" dirty="0">
                <a:solidFill>
                  <a:srgbClr val="FF0000"/>
                </a:solidFill>
                <a:latin typeface="楷体" panose="02010609060101010101" pitchFamily="49" charset="-122"/>
                <a:ea typeface="楷体" panose="02010609060101010101" pitchFamily="49" charset="-122"/>
              </a:rPr>
              <a:t>    3</a:t>
            </a:r>
            <a:r>
              <a:rPr lang="zh-CN" altLang="en-US" sz="3200" b="1" dirty="0">
                <a:solidFill>
                  <a:srgbClr val="FF0000"/>
                </a:solidFill>
                <a:latin typeface="楷体" panose="02010609060101010101" pitchFamily="49" charset="-122"/>
                <a:ea typeface="楷体" panose="02010609060101010101" pitchFamily="49" charset="-122"/>
              </a:rPr>
              <a:t>、典型的新闻，语段的重要性是依次递减的</a:t>
            </a:r>
            <a:r>
              <a:rPr lang="zh-CN" altLang="en-US" sz="3200" b="1" dirty="0">
                <a:latin typeface="楷体" panose="02010609060101010101" pitchFamily="49" charset="-122"/>
                <a:ea typeface="楷体" panose="02010609060101010101" pitchFamily="49" charset="-122"/>
              </a:rPr>
              <a:t>，意味着</a:t>
            </a:r>
            <a:r>
              <a:rPr lang="zh-CN" altLang="en-US" sz="3200" b="1" dirty="0">
                <a:solidFill>
                  <a:srgbClr val="FF0000"/>
                </a:solidFill>
                <a:latin typeface="方正姚体" panose="02010601030101010101" pitchFamily="2" charset="-122"/>
                <a:ea typeface="方正姚体" panose="02010601030101010101" pitchFamily="2" charset="-122"/>
              </a:rPr>
              <a:t>关键信息在最开头</a:t>
            </a:r>
            <a:r>
              <a:rPr lang="zh-CN" altLang="en-US" sz="3200" b="1" dirty="0">
                <a:latin typeface="楷体" panose="02010609060101010101" pitchFamily="49" charset="-122"/>
                <a:ea typeface="楷体" panose="02010609060101010101" pitchFamily="49" charset="-122"/>
              </a:rPr>
              <a:t>。</a:t>
            </a:r>
          </a:p>
        </p:txBody>
      </p:sp>
    </p:spTree>
    <p:extLst>
      <p:ext uri="{BB962C8B-B14F-4D97-AF65-F5344CB8AC3E}">
        <p14:creationId xmlns:p14="http://schemas.microsoft.com/office/powerpoint/2010/main" val="2587197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06CE58B7-A6A7-4CE8-BC92-FE792310C192}"/>
              </a:ext>
            </a:extLst>
          </p:cNvPr>
          <p:cNvSpPr txBox="1"/>
          <p:nvPr/>
        </p:nvSpPr>
        <p:spPr>
          <a:xfrm>
            <a:off x="76200" y="379126"/>
            <a:ext cx="12039600" cy="6099747"/>
          </a:xfrm>
          <a:prstGeom prst="rect">
            <a:avLst/>
          </a:prstGeom>
          <a:noFill/>
        </p:spPr>
        <p:txBody>
          <a:bodyPr wrap="square">
            <a:spAutoFit/>
          </a:bodyPr>
          <a:lstStyle/>
          <a:p>
            <a:pPr algn="l">
              <a:lnSpc>
                <a:spcPct val="150000"/>
              </a:lnSpc>
            </a:pPr>
            <a:r>
              <a:rPr lang="zh-CN" altLang="en-US" sz="2400" b="1" i="0" dirty="0">
                <a:solidFill>
                  <a:srgbClr val="333333"/>
                </a:solidFill>
                <a:effectLst/>
                <a:latin typeface="楷体" panose="02010609060101010101" pitchFamily="49" charset="-122"/>
                <a:ea typeface="楷体" panose="02010609060101010101" pitchFamily="49" charset="-122"/>
              </a:rPr>
              <a:t>    近日，国家发改委等部门联合发文，同意在甘肃、贵州等八地建设国家算力枢纽节点和</a:t>
            </a:r>
            <a:r>
              <a:rPr lang="en-US" altLang="zh-CN" sz="2400" b="1" i="0" dirty="0">
                <a:solidFill>
                  <a:srgbClr val="333333"/>
                </a:solidFill>
                <a:effectLst/>
                <a:latin typeface="楷体" panose="02010609060101010101" pitchFamily="49" charset="-122"/>
                <a:ea typeface="楷体" panose="02010609060101010101" pitchFamily="49" charset="-122"/>
              </a:rPr>
              <a:t>10</a:t>
            </a:r>
            <a:r>
              <a:rPr lang="zh-CN" altLang="en-US" sz="2400" b="1" i="0" dirty="0">
                <a:solidFill>
                  <a:srgbClr val="333333"/>
                </a:solidFill>
                <a:effectLst/>
                <a:latin typeface="楷体" panose="02010609060101010101" pitchFamily="49" charset="-122"/>
                <a:ea typeface="楷体" panose="02010609060101010101" pitchFamily="49" charset="-122"/>
              </a:rPr>
              <a:t>个国家数据中心集群。至此，全国一体化大数据中心体系完成总体布局设计， “东数西算”工程正式全面启动。</a:t>
            </a:r>
          </a:p>
          <a:p>
            <a:pPr algn="l">
              <a:lnSpc>
                <a:spcPct val="150000"/>
              </a:lnSpc>
            </a:pPr>
            <a:r>
              <a:rPr lang="zh-CN" altLang="en-US" sz="2400" b="1" i="0" dirty="0">
                <a:solidFill>
                  <a:srgbClr val="333333"/>
                </a:solidFill>
                <a:effectLst/>
                <a:latin typeface="楷体" panose="02010609060101010101" pitchFamily="49" charset="-122"/>
                <a:ea typeface="楷体" panose="02010609060101010101" pitchFamily="49" charset="-122"/>
              </a:rPr>
              <a:t>    目前我国数据中心大多分布在东部地区，由于资源紧张，大规模发展已难以为继。而西部地区资源充裕，特别是可再生能源丰富，具备了发展数据中心、承接东部算力需求的潜力。同时，东西部地区供需不平衡，东部一线城市算力缺口大，数据中心饱和，人们意识到要把数据中心建在西部，实现“ 算力西移”，打造出面向全国的算力保障基地。当然，就像“西气东输”等工程一样，要实现“东数西算”也需要构建数据中心、云计算、大数据一体化的新型算力网络体系，并在枢纽节点方面进行合理布局。</a:t>
            </a:r>
          </a:p>
          <a:p>
            <a:pPr algn="l">
              <a:lnSpc>
                <a:spcPct val="150000"/>
              </a:lnSpc>
            </a:pPr>
            <a:r>
              <a:rPr lang="zh-CN" altLang="en-US" sz="2400" b="1" i="0" dirty="0">
                <a:solidFill>
                  <a:srgbClr val="333333"/>
                </a:solidFill>
                <a:effectLst/>
                <a:latin typeface="楷体" panose="02010609060101010101" pitchFamily="49" charset="-122"/>
                <a:ea typeface="楷体" panose="02010609060101010101" pitchFamily="49" charset="-122"/>
              </a:rPr>
              <a:t>    另外，随着这项工程的启动，算力枢纽和数据中心集群建设有望带动产业投资和转移，助力形成西部大开发新格局。</a:t>
            </a:r>
          </a:p>
        </p:txBody>
      </p:sp>
      <p:sp>
        <p:nvSpPr>
          <p:cNvPr id="7" name="文本框 6">
            <a:extLst>
              <a:ext uri="{FF2B5EF4-FFF2-40B4-BE49-F238E27FC236}">
                <a16:creationId xmlns:a16="http://schemas.microsoft.com/office/drawing/2014/main" id="{DAC2248B-F1A3-A4D0-801C-7057971E54D4}"/>
              </a:ext>
            </a:extLst>
          </p:cNvPr>
          <p:cNvSpPr txBox="1"/>
          <p:nvPr/>
        </p:nvSpPr>
        <p:spPr>
          <a:xfrm>
            <a:off x="76200" y="0"/>
            <a:ext cx="9440333"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请用一句话概述下列新闻。不超过</a:t>
            </a:r>
            <a:r>
              <a:rPr kumimoji="0" lang="en-US" altLang="zh-CN"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20</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个字。（</a:t>
            </a:r>
            <a:r>
              <a:rPr kumimoji="0" lang="en-US" altLang="zh-CN"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5</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分）</a:t>
            </a:r>
            <a:endParaRPr lang="zh-CN" altLang="en-US" dirty="0"/>
          </a:p>
        </p:txBody>
      </p:sp>
      <p:sp>
        <p:nvSpPr>
          <p:cNvPr id="9" name="文本框 8">
            <a:extLst>
              <a:ext uri="{FF2B5EF4-FFF2-40B4-BE49-F238E27FC236}">
                <a16:creationId xmlns:a16="http://schemas.microsoft.com/office/drawing/2014/main" id="{A0EE6E20-04F0-A990-39E3-4D3444DCFE4D}"/>
              </a:ext>
            </a:extLst>
          </p:cNvPr>
          <p:cNvSpPr txBox="1"/>
          <p:nvPr/>
        </p:nvSpPr>
        <p:spPr>
          <a:xfrm>
            <a:off x="5121487" y="6060991"/>
            <a:ext cx="6399953" cy="461665"/>
          </a:xfrm>
          <a:prstGeom prst="rect">
            <a:avLst/>
          </a:prstGeom>
          <a:noFill/>
          <a:ln w="31750">
            <a:solidFill>
              <a:srgbClr val="FF0000"/>
            </a:solidFill>
          </a:ln>
        </p:spPr>
        <p:txBody>
          <a:bodyPr wrap="square">
            <a:spAutoFit/>
          </a:bodyPr>
          <a:lstStyle/>
          <a:p>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主体</a:t>
            </a:r>
            <a:r>
              <a:rPr kumimoji="0" lang="en-US" altLang="zh-CN"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a:t>
            </a:r>
            <a:r>
              <a:rPr lang="zh-CN" altLang="en-US" sz="2400" b="1" dirty="0">
                <a:solidFill>
                  <a:srgbClr val="0070C0"/>
                </a:solidFill>
                <a:latin typeface="黑体" panose="02010609060101010101" pitchFamily="49" charset="-122"/>
                <a:ea typeface="黑体" panose="02010609060101010101" pitchFamily="49" charset="-122"/>
              </a:rPr>
              <a:t>事件</a:t>
            </a:r>
            <a:r>
              <a:rPr lang="zh-CN" altLang="en-US" sz="2400" b="1" dirty="0">
                <a:solidFill>
                  <a:srgbClr val="FF0000"/>
                </a:solidFill>
                <a:latin typeface="黑体" panose="02010609060101010101" pitchFamily="49" charset="-122"/>
                <a:ea typeface="黑体" panose="02010609060101010101" pitchFamily="49" charset="-122"/>
              </a:rPr>
              <a:t>：</a:t>
            </a:r>
            <a:endParaRPr lang="zh-CN" altLang="en-US" dirty="0">
              <a:solidFill>
                <a:srgbClr val="FF0000"/>
              </a:solidFill>
              <a:latin typeface="方正姚体" panose="02010601030101010101" pitchFamily="2" charset="-122"/>
              <a:ea typeface="方正姚体" panose="02010601030101010101" pitchFamily="2" charset="-122"/>
            </a:endParaRPr>
          </a:p>
        </p:txBody>
      </p:sp>
      <p:sp>
        <p:nvSpPr>
          <p:cNvPr id="11" name="文本框 10">
            <a:extLst>
              <a:ext uri="{FF2B5EF4-FFF2-40B4-BE49-F238E27FC236}">
                <a16:creationId xmlns:a16="http://schemas.microsoft.com/office/drawing/2014/main" id="{3FD9B2AE-C8CC-27EC-699B-FAEB99FBA030}"/>
              </a:ext>
            </a:extLst>
          </p:cNvPr>
          <p:cNvSpPr txBox="1"/>
          <p:nvPr/>
        </p:nvSpPr>
        <p:spPr>
          <a:xfrm>
            <a:off x="6809740" y="6075692"/>
            <a:ext cx="4711700" cy="461665"/>
          </a:xfrm>
          <a:prstGeom prst="rect">
            <a:avLst/>
          </a:prstGeom>
          <a:noFill/>
        </p:spPr>
        <p:txBody>
          <a:bodyPr wrap="square">
            <a:spAutoFit/>
          </a:bodyPr>
          <a:lstStyle/>
          <a:p>
            <a:r>
              <a:rPr kumimoji="0" lang="zh-CN" altLang="en-US" sz="24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cs typeface="+mn-cs"/>
              </a:rPr>
              <a:t>“东数西算”工程</a:t>
            </a:r>
            <a:r>
              <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rPr>
              <a:t>正式全面启动</a:t>
            </a:r>
            <a:r>
              <a:rPr kumimoji="0" lang="zh-CN" altLang="en-US" sz="2400" b="1" i="0" u="none" strike="noStrike" kern="1200" cap="none" spc="0" normalizeH="0" baseline="0" noProof="0" dirty="0">
                <a:ln>
                  <a:noFill/>
                </a:ln>
                <a:solidFill>
                  <a:srgbClr val="FF0000"/>
                </a:solidFill>
                <a:effectLst/>
                <a:uLnTx/>
                <a:uFillTx/>
                <a:latin typeface="方正姚体" panose="02010601030101010101" pitchFamily="2" charset="-122"/>
                <a:ea typeface="方正姚体" panose="02010601030101010101" pitchFamily="2" charset="-122"/>
                <a:cs typeface="+mn-cs"/>
              </a:rPr>
              <a:t>。</a:t>
            </a:r>
            <a:endParaRPr lang="zh-CN" altLang="en-US" dirty="0"/>
          </a:p>
        </p:txBody>
      </p:sp>
    </p:spTree>
    <p:extLst>
      <p:ext uri="{BB962C8B-B14F-4D97-AF65-F5344CB8AC3E}">
        <p14:creationId xmlns:p14="http://schemas.microsoft.com/office/powerpoint/2010/main" val="297467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220132" y="0"/>
            <a:ext cx="11751736" cy="6454652"/>
          </a:xfrm>
          <a:prstGeom prst="rect">
            <a:avLst/>
          </a:prstGeom>
          <a:noFill/>
        </p:spPr>
        <p:txBody>
          <a:bodyPr wrap="square">
            <a:spAutoFit/>
          </a:bodyPr>
          <a:lstStyle/>
          <a:p>
            <a:pPr>
              <a:lnSpc>
                <a:spcPct val="150000"/>
              </a:lnSpc>
            </a:pPr>
            <a:r>
              <a:rPr lang="en-US" altLang="zh-CN" sz="2800" b="1" i="0" dirty="0">
                <a:solidFill>
                  <a:srgbClr val="000000"/>
                </a:solidFill>
                <a:effectLst/>
                <a:latin typeface="仿宋" panose="02010609060101010101" pitchFamily="49" charset="-122"/>
                <a:ea typeface="仿宋" panose="02010609060101010101" pitchFamily="49" charset="-122"/>
              </a:rPr>
              <a:t>[2020</a:t>
            </a:r>
            <a:r>
              <a:rPr lang="en-US" altLang="zh-CN" sz="2800" b="1" dirty="0">
                <a:solidFill>
                  <a:srgbClr val="000000"/>
                </a:solidFill>
                <a:latin typeface="仿宋" panose="02010609060101010101" pitchFamily="49" charset="-122"/>
                <a:ea typeface="仿宋" panose="02010609060101010101" pitchFamily="49" charset="-122"/>
              </a:rPr>
              <a:t>·</a:t>
            </a:r>
            <a:r>
              <a:rPr lang="zh-CN" altLang="en-US" sz="2800" b="1" dirty="0">
                <a:solidFill>
                  <a:srgbClr val="000000"/>
                </a:solidFill>
                <a:latin typeface="仿宋" panose="02010609060101010101" pitchFamily="49" charset="-122"/>
                <a:ea typeface="仿宋" panose="02010609060101010101" pitchFamily="49" charset="-122"/>
              </a:rPr>
              <a:t>新高考全国</a:t>
            </a:r>
            <a:r>
              <a:rPr lang="zh-CN" altLang="en-US" sz="2800" b="1" i="0" dirty="0">
                <a:solidFill>
                  <a:srgbClr val="333333"/>
                </a:solidFill>
                <a:effectLst/>
                <a:latin typeface="仿宋" panose="02010609060101010101" pitchFamily="49" charset="-122"/>
                <a:ea typeface="仿宋" panose="02010609060101010101" pitchFamily="49" charset="-122"/>
              </a:rPr>
              <a:t>卷</a:t>
            </a:r>
            <a:r>
              <a:rPr lang="en-US" altLang="zh-CN" sz="2800" b="1" i="0" dirty="0">
                <a:solidFill>
                  <a:srgbClr val="333333"/>
                </a:solidFill>
                <a:effectLst/>
                <a:latin typeface="仿宋" panose="02010609060101010101" pitchFamily="49" charset="-122"/>
                <a:ea typeface="仿宋" panose="02010609060101010101" pitchFamily="49" charset="-122"/>
              </a:rPr>
              <a:t>Ⅱ</a:t>
            </a:r>
            <a:r>
              <a:rPr lang="en-US" altLang="zh-CN" sz="2800" b="1" i="0" dirty="0">
                <a:solidFill>
                  <a:srgbClr val="000000"/>
                </a:solidFill>
                <a:effectLst/>
                <a:latin typeface="仿宋" panose="02010609060101010101" pitchFamily="49" charset="-122"/>
                <a:ea typeface="仿宋" panose="02010609060101010101" pitchFamily="49" charset="-122"/>
              </a:rPr>
              <a:t>]</a:t>
            </a:r>
            <a:r>
              <a:rPr lang="zh-CN" altLang="en-US" sz="2800" b="1" i="0" dirty="0">
                <a:solidFill>
                  <a:srgbClr val="000000"/>
                </a:solidFill>
                <a:effectLst/>
                <a:latin typeface="宋体" panose="02010600030101010101" pitchFamily="2" charset="-122"/>
                <a:ea typeface="宋体" panose="02010600030101010101" pitchFamily="2" charset="-122"/>
              </a:rPr>
              <a:t>请对下面这段新闻报道的文字进行</a:t>
            </a:r>
            <a:r>
              <a:rPr lang="zh-CN" altLang="en-US" sz="2800" b="1" i="0" dirty="0">
                <a:solidFill>
                  <a:srgbClr val="FF0000"/>
                </a:solidFill>
                <a:effectLst/>
                <a:latin typeface="宋体" panose="02010600030101010101" pitchFamily="2" charset="-122"/>
                <a:ea typeface="宋体" panose="02010600030101010101" pitchFamily="2" charset="-122"/>
              </a:rPr>
              <a:t>压缩</a:t>
            </a:r>
            <a:r>
              <a:rPr lang="zh-CN" altLang="en-US" sz="2800" b="1" i="0" dirty="0">
                <a:solidFill>
                  <a:srgbClr val="000000"/>
                </a:solidFill>
                <a:effectLst/>
                <a:latin typeface="宋体" panose="02010600030101010101" pitchFamily="2" charset="-122"/>
                <a:ea typeface="宋体" panose="02010600030101010101" pitchFamily="2" charset="-122"/>
              </a:rPr>
              <a:t>。要求</a:t>
            </a:r>
            <a:r>
              <a:rPr lang="zh-CN" altLang="en-US" sz="2800" b="1" i="0" dirty="0">
                <a:solidFill>
                  <a:srgbClr val="FF0000"/>
                </a:solidFill>
                <a:effectLst/>
                <a:latin typeface="宋体" panose="02010600030101010101" pitchFamily="2" charset="-122"/>
                <a:ea typeface="宋体" panose="02010600030101010101" pitchFamily="2" charset="-122"/>
              </a:rPr>
              <a:t>保留关键信息</a:t>
            </a:r>
            <a:r>
              <a:rPr lang="zh-CN" altLang="en-US" sz="2800" b="1" i="0" dirty="0">
                <a:solidFill>
                  <a:srgbClr val="000000"/>
                </a:solidFill>
                <a:effectLst/>
                <a:latin typeface="宋体" panose="02010600030101010101" pitchFamily="2" charset="-122"/>
                <a:ea typeface="宋体" panose="02010600030101010101" pitchFamily="2" charset="-122"/>
              </a:rPr>
              <a:t>，</a:t>
            </a:r>
            <a:r>
              <a:rPr lang="zh-CN" altLang="en-US" sz="2800" b="1" i="0" dirty="0">
                <a:solidFill>
                  <a:srgbClr val="FF0000"/>
                </a:solidFill>
                <a:effectLst/>
                <a:latin typeface="宋体" panose="02010600030101010101" pitchFamily="2" charset="-122"/>
                <a:ea typeface="宋体" panose="02010600030101010101" pitchFamily="2" charset="-122"/>
              </a:rPr>
              <a:t>句子简洁流畅</a:t>
            </a:r>
            <a:r>
              <a:rPr lang="zh-CN" altLang="en-US" sz="2800" b="1" i="0" dirty="0">
                <a:solidFill>
                  <a:srgbClr val="000000"/>
                </a:solidFill>
                <a:effectLst/>
                <a:latin typeface="宋体" panose="02010600030101010101" pitchFamily="2" charset="-122"/>
                <a:ea typeface="宋体" panose="02010600030101010101" pitchFamily="2" charset="-122"/>
              </a:rPr>
              <a:t>，</a:t>
            </a:r>
            <a:r>
              <a:rPr lang="zh-CN" altLang="en-US" sz="2800" b="1" i="0" dirty="0">
                <a:solidFill>
                  <a:srgbClr val="FF0000"/>
                </a:solidFill>
                <a:effectLst/>
                <a:latin typeface="宋体" panose="02010600030101010101" pitchFamily="2" charset="-122"/>
                <a:ea typeface="宋体" panose="02010600030101010101" pitchFamily="2" charset="-122"/>
              </a:rPr>
              <a:t>不超过</a:t>
            </a:r>
            <a:r>
              <a:rPr lang="en-US" altLang="zh-CN" sz="2800" b="1" i="0" dirty="0">
                <a:solidFill>
                  <a:srgbClr val="FF0000"/>
                </a:solidFill>
                <a:effectLst/>
                <a:latin typeface="宋体" panose="02010600030101010101" pitchFamily="2" charset="-122"/>
                <a:ea typeface="宋体" panose="02010600030101010101" pitchFamily="2" charset="-122"/>
              </a:rPr>
              <a:t>55</a:t>
            </a:r>
            <a:r>
              <a:rPr lang="zh-CN" altLang="en-US" sz="2800" b="1" i="0" dirty="0">
                <a:solidFill>
                  <a:srgbClr val="FF0000"/>
                </a:solidFill>
                <a:effectLst/>
                <a:latin typeface="宋体" panose="02010600030101010101" pitchFamily="2" charset="-122"/>
                <a:ea typeface="宋体" panose="02010600030101010101" pitchFamily="2" charset="-122"/>
              </a:rPr>
              <a:t>个字</a:t>
            </a:r>
            <a:r>
              <a:rPr lang="zh-CN" altLang="en-US" sz="2800" b="1" i="0" dirty="0">
                <a:solidFill>
                  <a:srgbClr val="000000"/>
                </a:solidFill>
                <a:effectLst/>
                <a:latin typeface="宋体" panose="02010600030101010101" pitchFamily="2" charset="-122"/>
                <a:ea typeface="宋体" panose="02010600030101010101" pitchFamily="2" charset="-122"/>
              </a:rPr>
              <a:t>。</a:t>
            </a:r>
          </a:p>
          <a:p>
            <a:pPr algn="l">
              <a:lnSpc>
                <a:spcPct val="150000"/>
              </a:lnSpc>
            </a:pPr>
            <a:r>
              <a:rPr lang="en-US" altLang="zh-CN" sz="2800" b="1" i="0" dirty="0">
                <a:solidFill>
                  <a:srgbClr val="000000"/>
                </a:solidFill>
                <a:effectLst/>
                <a:latin typeface="楷体" panose="02010609060101010101" pitchFamily="49" charset="-122"/>
                <a:ea typeface="楷体" panose="02010609060101010101" pitchFamily="49" charset="-122"/>
              </a:rPr>
              <a:t>    2020</a:t>
            </a:r>
            <a:r>
              <a:rPr lang="zh-CN" altLang="en-US" sz="2800" b="1" i="0" dirty="0">
                <a:solidFill>
                  <a:srgbClr val="000000"/>
                </a:solidFill>
                <a:effectLst/>
                <a:latin typeface="楷体" panose="02010609060101010101" pitchFamily="49" charset="-122"/>
                <a:ea typeface="楷体" panose="02010609060101010101" pitchFamily="49" charset="-122"/>
              </a:rPr>
              <a:t>年</a:t>
            </a:r>
            <a:r>
              <a:rPr lang="en-US" altLang="zh-CN" sz="2800" b="1" i="0" dirty="0">
                <a:solidFill>
                  <a:srgbClr val="000000"/>
                </a:solidFill>
                <a:effectLst/>
                <a:latin typeface="楷体" panose="02010609060101010101" pitchFamily="49" charset="-122"/>
                <a:ea typeface="楷体" panose="02010609060101010101" pitchFamily="49" charset="-122"/>
              </a:rPr>
              <a:t>6</a:t>
            </a:r>
            <a:r>
              <a:rPr lang="zh-CN" altLang="en-US" sz="2800" b="1" i="0" dirty="0">
                <a:solidFill>
                  <a:srgbClr val="000000"/>
                </a:solidFill>
                <a:effectLst/>
                <a:latin typeface="楷体" panose="02010609060101010101" pitchFamily="49" charset="-122"/>
                <a:ea typeface="楷体" panose="02010609060101010101" pitchFamily="49" charset="-122"/>
              </a:rPr>
              <a:t>月</a:t>
            </a:r>
            <a:r>
              <a:rPr lang="en-US" altLang="zh-CN" sz="2800" b="1" i="0" dirty="0">
                <a:solidFill>
                  <a:srgbClr val="000000"/>
                </a:solidFill>
                <a:effectLst/>
                <a:latin typeface="楷体" panose="02010609060101010101" pitchFamily="49" charset="-122"/>
                <a:ea typeface="楷体" panose="02010609060101010101" pitchFamily="49" charset="-122"/>
              </a:rPr>
              <a:t>3</a:t>
            </a:r>
            <a:r>
              <a:rPr lang="zh-CN" altLang="en-US" sz="2800" b="1" i="0" dirty="0">
                <a:solidFill>
                  <a:srgbClr val="000000"/>
                </a:solidFill>
                <a:effectLst/>
                <a:latin typeface="楷体" panose="02010609060101010101" pitchFamily="49" charset="-122"/>
                <a:ea typeface="楷体" panose="02010609060101010101" pitchFamily="49" charset="-122"/>
              </a:rPr>
              <a:t>日上午，中国农业科学院在京发布</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中国农业产业发展报告</a:t>
            </a:r>
            <a:r>
              <a:rPr lang="en-US" altLang="zh-CN" sz="2800" b="1" i="0" dirty="0">
                <a:solidFill>
                  <a:srgbClr val="000000"/>
                </a:solidFill>
                <a:effectLst/>
                <a:latin typeface="楷体" panose="02010609060101010101" pitchFamily="49" charset="-122"/>
                <a:ea typeface="楷体" panose="02010609060101010101" pitchFamily="49" charset="-122"/>
              </a:rPr>
              <a:t>2020》</a:t>
            </a:r>
            <a:r>
              <a:rPr lang="zh-CN" altLang="en-US" sz="2800" b="1" i="0" dirty="0">
                <a:solidFill>
                  <a:srgbClr val="000000"/>
                </a:solidFill>
                <a:effectLst/>
                <a:latin typeface="楷体" panose="02010609060101010101" pitchFamily="49" charset="-122"/>
                <a:ea typeface="楷体" panose="02010609060101010101" pitchFamily="49" charset="-122"/>
              </a:rPr>
              <a:t>（以下简称</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报告</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报告</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显示，</a:t>
            </a:r>
            <a:r>
              <a:rPr lang="en-US" altLang="zh-CN" sz="2800" b="1" i="0" dirty="0">
                <a:solidFill>
                  <a:srgbClr val="000000"/>
                </a:solidFill>
                <a:effectLst/>
                <a:latin typeface="楷体" panose="02010609060101010101" pitchFamily="49" charset="-122"/>
                <a:ea typeface="楷体" panose="02010609060101010101" pitchFamily="49" charset="-122"/>
              </a:rPr>
              <a:t>2020</a:t>
            </a:r>
            <a:r>
              <a:rPr lang="zh-CN" altLang="en-US" sz="2800" b="1" i="0" dirty="0">
                <a:solidFill>
                  <a:srgbClr val="000000"/>
                </a:solidFill>
                <a:effectLst/>
                <a:latin typeface="楷体" panose="02010609060101010101" pitchFamily="49" charset="-122"/>
                <a:ea typeface="楷体" panose="02010609060101010101" pitchFamily="49" charset="-122"/>
              </a:rPr>
              <a:t>年我国粮食生产基本面良好。</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报告</a:t>
            </a:r>
            <a:r>
              <a:rPr lang="en-US" altLang="zh-CN" sz="2800" b="1" i="0" dirty="0">
                <a:solidFill>
                  <a:srgbClr val="000000"/>
                </a:solidFill>
                <a:effectLst/>
                <a:latin typeface="楷体" panose="02010609060101010101" pitchFamily="49" charset="-122"/>
                <a:ea typeface="楷体" panose="02010609060101010101" pitchFamily="49" charset="-122"/>
              </a:rPr>
              <a:t>》</a:t>
            </a:r>
            <a:r>
              <a:rPr lang="zh-CN" altLang="en-US" sz="2800" b="1" i="0" dirty="0">
                <a:solidFill>
                  <a:srgbClr val="000000"/>
                </a:solidFill>
                <a:effectLst/>
                <a:latin typeface="楷体" panose="02010609060101010101" pitchFamily="49" charset="-122"/>
                <a:ea typeface="楷体" panose="02010609060101010101" pitchFamily="49" charset="-122"/>
              </a:rPr>
              <a:t>基于统计数据，利用中国农业产业模型（</a:t>
            </a:r>
            <a:r>
              <a:rPr lang="en-US" altLang="zh-CN" sz="2800" b="1" i="0" dirty="0">
                <a:solidFill>
                  <a:srgbClr val="000000"/>
                </a:solidFill>
                <a:effectLst/>
                <a:latin typeface="楷体" panose="02010609060101010101" pitchFamily="49" charset="-122"/>
                <a:ea typeface="楷体" panose="02010609060101010101" pitchFamily="49" charset="-122"/>
              </a:rPr>
              <a:t>CASM</a:t>
            </a:r>
            <a:r>
              <a:rPr lang="zh-CN" altLang="en-US" sz="2800" b="1" i="0" dirty="0">
                <a:solidFill>
                  <a:srgbClr val="000000"/>
                </a:solidFill>
                <a:effectLst/>
                <a:latin typeface="楷体" panose="02010609060101010101" pitchFamily="49" charset="-122"/>
                <a:ea typeface="楷体" panose="02010609060101010101" pitchFamily="49" charset="-122"/>
              </a:rPr>
              <a:t>）模拟预计，</a:t>
            </a:r>
            <a:r>
              <a:rPr lang="en-US" altLang="zh-CN" sz="2800" b="1" i="0" dirty="0">
                <a:solidFill>
                  <a:srgbClr val="000000"/>
                </a:solidFill>
                <a:effectLst/>
                <a:latin typeface="楷体" panose="02010609060101010101" pitchFamily="49" charset="-122"/>
                <a:ea typeface="楷体" panose="02010609060101010101" pitchFamily="49" charset="-122"/>
              </a:rPr>
              <a:t>2020</a:t>
            </a:r>
            <a:r>
              <a:rPr lang="zh-CN" altLang="en-US" sz="2800" b="1" i="0" dirty="0">
                <a:solidFill>
                  <a:srgbClr val="000000"/>
                </a:solidFill>
                <a:effectLst/>
                <a:latin typeface="楷体" panose="02010609060101010101" pitchFamily="49" charset="-122"/>
                <a:ea typeface="楷体" panose="02010609060101010101" pitchFamily="49" charset="-122"/>
              </a:rPr>
              <a:t>年全国粮食产量将达到</a:t>
            </a:r>
            <a:r>
              <a:rPr lang="en-US" altLang="zh-CN" sz="2800" b="1" i="0" dirty="0">
                <a:solidFill>
                  <a:srgbClr val="000000"/>
                </a:solidFill>
                <a:effectLst/>
                <a:latin typeface="楷体" panose="02010609060101010101" pitchFamily="49" charset="-122"/>
                <a:ea typeface="楷体" panose="02010609060101010101" pitchFamily="49" charset="-122"/>
              </a:rPr>
              <a:t>6.7</a:t>
            </a:r>
            <a:r>
              <a:rPr lang="zh-CN" altLang="en-US" sz="2800" b="1" i="0" dirty="0">
                <a:solidFill>
                  <a:srgbClr val="000000"/>
                </a:solidFill>
                <a:effectLst/>
                <a:latin typeface="楷体" panose="02010609060101010101" pitchFamily="49" charset="-122"/>
                <a:ea typeface="楷体" panose="02010609060101010101" pitchFamily="49" charset="-122"/>
              </a:rPr>
              <a:t>亿吨，高于</a:t>
            </a:r>
            <a:r>
              <a:rPr lang="en-US" altLang="zh-CN" sz="2800" b="1" i="0" dirty="0">
                <a:solidFill>
                  <a:srgbClr val="000000"/>
                </a:solidFill>
                <a:effectLst/>
                <a:latin typeface="楷体" panose="02010609060101010101" pitchFamily="49" charset="-122"/>
                <a:ea typeface="楷体" panose="02010609060101010101" pitchFamily="49" charset="-122"/>
              </a:rPr>
              <a:t>2019</a:t>
            </a:r>
            <a:r>
              <a:rPr lang="zh-CN" altLang="en-US" sz="2800" b="1" i="0" dirty="0">
                <a:solidFill>
                  <a:srgbClr val="000000"/>
                </a:solidFill>
                <a:effectLst/>
                <a:latin typeface="楷体" panose="02010609060101010101" pitchFamily="49" charset="-122"/>
                <a:ea typeface="楷体" panose="02010609060101010101" pitchFamily="49" charset="-122"/>
              </a:rPr>
              <a:t>年的</a:t>
            </a:r>
            <a:r>
              <a:rPr lang="en-US" altLang="zh-CN" sz="2800" b="1" i="0" dirty="0">
                <a:solidFill>
                  <a:srgbClr val="000000"/>
                </a:solidFill>
                <a:effectLst/>
                <a:latin typeface="楷体" panose="02010609060101010101" pitchFamily="49" charset="-122"/>
                <a:ea typeface="楷体" panose="02010609060101010101" pitchFamily="49" charset="-122"/>
              </a:rPr>
              <a:t>6.6</a:t>
            </a:r>
            <a:r>
              <a:rPr lang="zh-CN" altLang="en-US" sz="2800" b="1" i="0" dirty="0">
                <a:solidFill>
                  <a:srgbClr val="000000"/>
                </a:solidFill>
                <a:effectLst/>
                <a:latin typeface="楷体" panose="02010609060101010101" pitchFamily="49" charset="-122"/>
                <a:ea typeface="楷体" panose="02010609060101010101" pitchFamily="49" charset="-122"/>
              </a:rPr>
              <a:t>亿吨。稻谷、小麦和玉米产量将分别达到</a:t>
            </a:r>
            <a:r>
              <a:rPr lang="en-US" altLang="zh-CN" sz="2800" b="1" i="0" dirty="0">
                <a:solidFill>
                  <a:srgbClr val="000000"/>
                </a:solidFill>
                <a:effectLst/>
                <a:latin typeface="楷体" panose="02010609060101010101" pitchFamily="49" charset="-122"/>
                <a:ea typeface="楷体" panose="02010609060101010101" pitchFamily="49" charset="-122"/>
              </a:rPr>
              <a:t>2.1</a:t>
            </a:r>
            <a:r>
              <a:rPr lang="zh-CN" altLang="en-US" sz="2800" b="1" i="0" dirty="0">
                <a:solidFill>
                  <a:srgbClr val="000000"/>
                </a:solidFill>
                <a:effectLst/>
                <a:latin typeface="楷体" panose="02010609060101010101" pitchFamily="49" charset="-122"/>
                <a:ea typeface="楷体" panose="02010609060101010101" pitchFamily="49" charset="-122"/>
              </a:rPr>
              <a:t>亿吨、</a:t>
            </a:r>
            <a:r>
              <a:rPr lang="en-US" altLang="zh-CN" sz="2800" b="1" i="0" dirty="0">
                <a:solidFill>
                  <a:srgbClr val="000000"/>
                </a:solidFill>
                <a:effectLst/>
                <a:latin typeface="楷体" panose="02010609060101010101" pitchFamily="49" charset="-122"/>
                <a:ea typeface="楷体" panose="02010609060101010101" pitchFamily="49" charset="-122"/>
              </a:rPr>
              <a:t>1.3</a:t>
            </a:r>
            <a:r>
              <a:rPr lang="zh-CN" altLang="en-US" sz="2800" b="1" i="0" dirty="0">
                <a:solidFill>
                  <a:srgbClr val="000000"/>
                </a:solidFill>
                <a:effectLst/>
                <a:latin typeface="楷体" panose="02010609060101010101" pitchFamily="49" charset="-122"/>
                <a:ea typeface="楷体" panose="02010609060101010101" pitchFamily="49" charset="-122"/>
              </a:rPr>
              <a:t>亿吨和</a:t>
            </a:r>
            <a:r>
              <a:rPr lang="en-US" altLang="zh-CN" sz="2800" b="1" i="0" dirty="0">
                <a:solidFill>
                  <a:srgbClr val="000000"/>
                </a:solidFill>
                <a:effectLst/>
                <a:latin typeface="楷体" panose="02010609060101010101" pitchFamily="49" charset="-122"/>
                <a:ea typeface="楷体" panose="02010609060101010101" pitchFamily="49" charset="-122"/>
              </a:rPr>
              <a:t>2.6</a:t>
            </a:r>
            <a:r>
              <a:rPr lang="zh-CN" altLang="en-US" sz="2800" b="1" i="0" dirty="0">
                <a:solidFill>
                  <a:srgbClr val="000000"/>
                </a:solidFill>
                <a:effectLst/>
                <a:latin typeface="楷体" panose="02010609060101010101" pitchFamily="49" charset="-122"/>
                <a:ea typeface="楷体" panose="02010609060101010101" pitchFamily="49" charset="-122"/>
              </a:rPr>
              <a:t>亿吨。粮食种植面积较</a:t>
            </a:r>
            <a:r>
              <a:rPr lang="en-US" altLang="zh-CN" sz="2800" b="1" i="0" dirty="0">
                <a:solidFill>
                  <a:srgbClr val="000000"/>
                </a:solidFill>
                <a:effectLst/>
                <a:latin typeface="楷体" panose="02010609060101010101" pitchFamily="49" charset="-122"/>
                <a:ea typeface="楷体" panose="02010609060101010101" pitchFamily="49" charset="-122"/>
              </a:rPr>
              <a:t>2019</a:t>
            </a:r>
            <a:r>
              <a:rPr lang="zh-CN" altLang="en-US" sz="2800" b="1" i="0" dirty="0">
                <a:solidFill>
                  <a:srgbClr val="000000"/>
                </a:solidFill>
                <a:effectLst/>
                <a:latin typeface="楷体" panose="02010609060101010101" pitchFamily="49" charset="-122"/>
                <a:ea typeface="楷体" panose="02010609060101010101" pitchFamily="49" charset="-122"/>
              </a:rPr>
              <a:t>年略有减少，但单产将有所增加。</a:t>
            </a:r>
            <a:endParaRPr lang="en-US" altLang="zh-CN" sz="2800" b="1" i="0" dirty="0">
              <a:solidFill>
                <a:srgbClr val="000000"/>
              </a:solidFill>
              <a:effectLst/>
              <a:latin typeface="楷体" panose="02010609060101010101" pitchFamily="49" charset="-122"/>
              <a:ea typeface="楷体" panose="02010609060101010101" pitchFamily="49" charset="-122"/>
            </a:endParaRPr>
          </a:p>
          <a:p>
            <a:pPr algn="l">
              <a:lnSpc>
                <a:spcPct val="150000"/>
              </a:lnSpc>
            </a:pPr>
            <a:r>
              <a:rPr lang="zh-CN" altLang="en-US" sz="2800" b="1" dirty="0">
                <a:solidFill>
                  <a:srgbClr val="0070C0"/>
                </a:solidFill>
                <a:latin typeface="楷体" panose="02010609060101010101" pitchFamily="49" charset="-122"/>
                <a:ea typeface="楷体" panose="02010609060101010101" pitchFamily="49" charset="-122"/>
              </a:rPr>
              <a:t>时间</a:t>
            </a:r>
            <a:r>
              <a:rPr lang="zh-CN" altLang="en-US" sz="2800" b="1" dirty="0">
                <a:solidFill>
                  <a:srgbClr val="000000"/>
                </a:solidFill>
                <a:latin typeface="楷体" panose="02010609060101010101" pitchFamily="49" charset="-122"/>
                <a:ea typeface="楷体" panose="02010609060101010101" pitchFamily="49" charset="-122"/>
              </a:rPr>
              <a:t>：</a:t>
            </a:r>
            <a:endParaRPr lang="en-US" altLang="zh-CN" sz="2800" b="1" dirty="0">
              <a:solidFill>
                <a:srgbClr val="000000"/>
              </a:solidFill>
              <a:latin typeface="楷体" panose="02010609060101010101" pitchFamily="49" charset="-122"/>
              <a:ea typeface="楷体" panose="02010609060101010101" pitchFamily="49" charset="-122"/>
            </a:endParaRPr>
          </a:p>
          <a:p>
            <a:pPr algn="l">
              <a:lnSpc>
                <a:spcPct val="150000"/>
              </a:lnSpc>
            </a:pPr>
            <a:r>
              <a:rPr lang="zh-CN" altLang="en-US" sz="2800" b="1" i="0" dirty="0">
                <a:solidFill>
                  <a:srgbClr val="0070C0"/>
                </a:solidFill>
                <a:effectLst/>
                <a:latin typeface="楷体" panose="02010609060101010101" pitchFamily="49" charset="-122"/>
                <a:ea typeface="楷体" panose="02010609060101010101" pitchFamily="49" charset="-122"/>
              </a:rPr>
              <a:t>事件</a:t>
            </a:r>
            <a:r>
              <a:rPr lang="zh-CN" altLang="en-US" sz="2800" b="1" i="0" dirty="0">
                <a:solidFill>
                  <a:srgbClr val="000000"/>
                </a:solidFill>
                <a:effectLst/>
                <a:latin typeface="楷体" panose="02010609060101010101" pitchFamily="49" charset="-122"/>
                <a:ea typeface="楷体" panose="02010609060101010101" pitchFamily="49" charset="-122"/>
              </a:rPr>
              <a:t>：</a:t>
            </a:r>
          </a:p>
        </p:txBody>
      </p:sp>
      <p:sp>
        <p:nvSpPr>
          <p:cNvPr id="7" name="文本框 6">
            <a:extLst>
              <a:ext uri="{FF2B5EF4-FFF2-40B4-BE49-F238E27FC236}">
                <a16:creationId xmlns:a16="http://schemas.microsoft.com/office/drawing/2014/main" id="{7A0BFF6D-21AE-4800-93B7-6ECE323BD60D}"/>
              </a:ext>
            </a:extLst>
          </p:cNvPr>
          <p:cNvSpPr txBox="1"/>
          <p:nvPr/>
        </p:nvSpPr>
        <p:spPr>
          <a:xfrm>
            <a:off x="1311350" y="5259632"/>
            <a:ext cx="3211032" cy="523220"/>
          </a:xfrm>
          <a:prstGeom prst="rect">
            <a:avLst/>
          </a:prstGeom>
          <a:noFill/>
        </p:spPr>
        <p:txBody>
          <a:bodyPr wrap="square">
            <a:spAutoFit/>
          </a:bodyPr>
          <a:lstStyle/>
          <a:p>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年</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月</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3</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日</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上午 </a:t>
            </a:r>
            <a:endParaRPr lang="zh-CN" altLang="en-US" dirty="0"/>
          </a:p>
        </p:txBody>
      </p:sp>
      <p:sp>
        <p:nvSpPr>
          <p:cNvPr id="10" name="文本框 9">
            <a:extLst>
              <a:ext uri="{FF2B5EF4-FFF2-40B4-BE49-F238E27FC236}">
                <a16:creationId xmlns:a16="http://schemas.microsoft.com/office/drawing/2014/main" id="{6589A2F9-D460-43A8-B1DF-F1C531C6A706}"/>
              </a:ext>
            </a:extLst>
          </p:cNvPr>
          <p:cNvSpPr txBox="1"/>
          <p:nvPr/>
        </p:nvSpPr>
        <p:spPr>
          <a:xfrm>
            <a:off x="6319283" y="5259632"/>
            <a:ext cx="2764465"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中国农业科学院</a:t>
            </a:r>
            <a:endParaRPr lang="zh-CN" altLang="en-US" dirty="0">
              <a:solidFill>
                <a:srgbClr val="FF0000"/>
              </a:solidFill>
            </a:endParaRPr>
          </a:p>
        </p:txBody>
      </p:sp>
      <p:sp>
        <p:nvSpPr>
          <p:cNvPr id="12" name="文本框 11">
            <a:extLst>
              <a:ext uri="{FF2B5EF4-FFF2-40B4-BE49-F238E27FC236}">
                <a16:creationId xmlns:a16="http://schemas.microsoft.com/office/drawing/2014/main" id="{02A5128F-722A-486D-B174-7B81963A6E02}"/>
              </a:ext>
            </a:extLst>
          </p:cNvPr>
          <p:cNvSpPr txBox="1"/>
          <p:nvPr/>
        </p:nvSpPr>
        <p:spPr>
          <a:xfrm>
            <a:off x="10554586" y="5259632"/>
            <a:ext cx="1063256"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在京</a:t>
            </a:r>
            <a:endParaRPr lang="zh-CN" altLang="en-US" dirty="0">
              <a:solidFill>
                <a:srgbClr val="FF0000"/>
              </a:solidFill>
            </a:endParaRPr>
          </a:p>
        </p:txBody>
      </p:sp>
      <p:sp>
        <p:nvSpPr>
          <p:cNvPr id="14" name="文本框 13">
            <a:extLst>
              <a:ext uri="{FF2B5EF4-FFF2-40B4-BE49-F238E27FC236}">
                <a16:creationId xmlns:a16="http://schemas.microsoft.com/office/drawing/2014/main" id="{A45809FC-76F4-4B93-B0CF-343E8C9D33A1}"/>
              </a:ext>
            </a:extLst>
          </p:cNvPr>
          <p:cNvSpPr txBox="1"/>
          <p:nvPr/>
        </p:nvSpPr>
        <p:spPr>
          <a:xfrm>
            <a:off x="1318437" y="5857142"/>
            <a:ext cx="9930810"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发布</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中国农业产业发展报告</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endParaRPr lang="zh-CN" altLang="en-US" dirty="0"/>
          </a:p>
        </p:txBody>
      </p:sp>
      <p:sp>
        <p:nvSpPr>
          <p:cNvPr id="16" name="文本框 15">
            <a:extLst>
              <a:ext uri="{FF2B5EF4-FFF2-40B4-BE49-F238E27FC236}">
                <a16:creationId xmlns:a16="http://schemas.microsoft.com/office/drawing/2014/main" id="{B71C528A-8C67-45E1-B926-CAF8400DB3C6}"/>
              </a:ext>
            </a:extLst>
          </p:cNvPr>
          <p:cNvSpPr txBox="1"/>
          <p:nvPr/>
        </p:nvSpPr>
        <p:spPr>
          <a:xfrm>
            <a:off x="5407376" y="5259632"/>
            <a:ext cx="1185862"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主体</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endParaRPr lang="zh-CN" altLang="en-US" dirty="0"/>
          </a:p>
        </p:txBody>
      </p:sp>
      <p:sp>
        <p:nvSpPr>
          <p:cNvPr id="18" name="文本框 17">
            <a:extLst>
              <a:ext uri="{FF2B5EF4-FFF2-40B4-BE49-F238E27FC236}">
                <a16:creationId xmlns:a16="http://schemas.microsoft.com/office/drawing/2014/main" id="{F90E379F-2A85-4151-A8BA-DBF13D4BDD16}"/>
              </a:ext>
            </a:extLst>
          </p:cNvPr>
          <p:cNvSpPr txBox="1"/>
          <p:nvPr/>
        </p:nvSpPr>
        <p:spPr>
          <a:xfrm>
            <a:off x="9699069" y="5258352"/>
            <a:ext cx="1002982"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地点</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endParaRPr lang="zh-CN" altLang="en-US" dirty="0"/>
          </a:p>
        </p:txBody>
      </p:sp>
    </p:spTree>
    <p:extLst>
      <p:ext uri="{BB962C8B-B14F-4D97-AF65-F5344CB8AC3E}">
        <p14:creationId xmlns:p14="http://schemas.microsoft.com/office/powerpoint/2010/main" val="87507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5">
                                            <p:txEl>
                                              <p:pRg st="3" end="3"/>
                                            </p:txEl>
                                          </p:spTgt>
                                        </p:tgtEl>
                                        <p:attrNameLst>
                                          <p:attrName>style.visibility</p:attrName>
                                        </p:attrNameLst>
                                      </p:cBhvr>
                                      <p:to>
                                        <p:strVal val="visible"/>
                                      </p:to>
                                    </p:set>
                                    <p:anim calcmode="lin" valueType="num">
                                      <p:cBhvr additive="base">
                                        <p:cTn id="4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4"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220132" y="0"/>
            <a:ext cx="11751736" cy="580832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新高考全国</a:t>
            </a:r>
            <a:r>
              <a:rPr kumimoji="0" lang="en-US" altLang="zh-CN" sz="28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Ⅱ</a:t>
            </a:r>
            <a:r>
              <a:rPr kumimoji="0" lang="zh-CN" altLang="en-US" sz="28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卷</a:t>
            </a:r>
            <a:r>
              <a:rPr kumimoji="0" lang="en-US" altLang="zh-CN"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请对下面这段新闻报道的文字进行压缩。要求保留关键信息，句子简洁流畅，不超过</a:t>
            </a:r>
            <a:r>
              <a:rPr kumimoji="0" lang="en-US" altLang="zh-CN"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55</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个字。</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月</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3</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日上午，中国农业科学院在京发布</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中国农业产业发展报告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显示，</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年我国粮食生产基本面良好。</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基于统计数据，利用中国农业产业模型（</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CASM</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）模拟预计，</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年全国粮食产量将达到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6.7</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亿吨，高于</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2019</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年的</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亿吨。稻谷、小麦和玉米产量将分别达到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2.1</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1.3</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亿吨和</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亿吨。粮食种植面积较</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2019</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年略有减少，但单产将有所增加。</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报告关键内容：</a:t>
            </a:r>
          </a:p>
        </p:txBody>
      </p:sp>
      <p:sp>
        <p:nvSpPr>
          <p:cNvPr id="14" name="文本框 13">
            <a:extLst>
              <a:ext uri="{FF2B5EF4-FFF2-40B4-BE49-F238E27FC236}">
                <a16:creationId xmlns:a16="http://schemas.microsoft.com/office/drawing/2014/main" id="{A45809FC-76F4-4B93-B0CF-343E8C9D33A1}"/>
              </a:ext>
            </a:extLst>
          </p:cNvPr>
          <p:cNvSpPr txBox="1"/>
          <p:nvPr/>
        </p:nvSpPr>
        <p:spPr>
          <a:xfrm>
            <a:off x="1403105" y="6008114"/>
            <a:ext cx="993081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年全国粮食产量将达到</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6.7</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亿吨</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，高于</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2019</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年的</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a:t>
            </a:r>
            <a:endParaRPr kumimoji="0" lang="zh-CN" altLang="en-US" sz="1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15557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220132" y="95572"/>
            <a:ext cx="11751736" cy="4401205"/>
          </a:xfrm>
          <a:prstGeom prst="rect">
            <a:avLst/>
          </a:prstGeom>
          <a:noFill/>
        </p:spPr>
        <p:txBody>
          <a:bodyPr wrap="square">
            <a:spAutoFit/>
          </a:bodyPr>
          <a:lstStyle/>
          <a:p>
            <a:pPr marL="0" marR="0" lvl="0" indent="0" algn="l" defTabSz="914400" rtl="0" eaLnBrk="1" fontAlgn="auto" latinLnBrk="0" hangingPunct="1">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新高考全国</a:t>
            </a:r>
            <a:r>
              <a:rPr kumimoji="0" lang="en-US" altLang="zh-CN" sz="28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Ⅱ</a:t>
            </a:r>
            <a:r>
              <a:rPr kumimoji="0" lang="zh-CN" altLang="en-US" sz="28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卷</a:t>
            </a:r>
            <a:r>
              <a:rPr kumimoji="0" lang="en-US" altLang="zh-CN" sz="28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请对下面这段新闻报道的文字进行压缩。要求保留关键信息，句子简洁流畅，不超过</a:t>
            </a:r>
            <a:r>
              <a:rPr kumimoji="0" lang="en-US" altLang="zh-CN"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55</a:t>
            </a:r>
            <a:r>
              <a:rPr kumimoji="0" lang="zh-CN" alt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个字。</a:t>
            </a:r>
          </a:p>
          <a:p>
            <a:pPr marL="0" marR="0" lvl="0" indent="0" algn="l" defTabSz="914400" rtl="0" eaLnBrk="1" fontAlgn="auto" latinLnBrk="0" hangingPunct="1">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月</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3</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日上午，中国农业科学院在京发布</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中国农业产业发展报告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显示，</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年我国粮食生产基本面良好。</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报告</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基于统计数据，利用中国农业产业模型（</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CASM</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）模拟预计，</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年全国粮食产量将达到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6.7</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亿吨，高于</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2019</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年的</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亿吨。稻谷、小麦和玉米产量将分别达到</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2.1</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1.3</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亿吨和</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2.6</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亿吨。粮食种植面积较</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2019</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年略有减少，但单产将有所增加。</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spcBef>
                <a:spcPts val="0"/>
              </a:spcBef>
              <a:spcAft>
                <a:spcPts val="0"/>
              </a:spcAft>
              <a:buClrTx/>
              <a:buSzTx/>
              <a:buFontTx/>
              <a:buNone/>
              <a:tabLst/>
              <a:defRPr/>
            </a:pPr>
            <a:endParaRPr kumimoji="0" lang="en-US" altLang="zh-CN"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endParaRPr>
          </a:p>
          <a:p>
            <a:pPr marL="0" marR="0" lvl="0" indent="0" algn="l" defTabSz="914400" rtl="0" eaLnBrk="1" fontAlgn="auto" latinLnBrk="0" hangingPunct="1">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rPr>
              <a:t>【</a:t>
            </a:r>
            <a:r>
              <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rPr>
              <a:t>参考答案</a:t>
            </a:r>
            <a:r>
              <a:rPr kumimoji="0" lang="en-US" altLang="zh-CN"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rPr>
              <a:t>】</a:t>
            </a:r>
            <a:endParaRPr kumimoji="0" lang="zh-CN" altLang="en-US" sz="28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cs typeface="+mn-cs"/>
            </a:endParaRPr>
          </a:p>
        </p:txBody>
      </p:sp>
      <p:sp>
        <p:nvSpPr>
          <p:cNvPr id="14" name="文本框 13">
            <a:extLst>
              <a:ext uri="{FF2B5EF4-FFF2-40B4-BE49-F238E27FC236}">
                <a16:creationId xmlns:a16="http://schemas.microsoft.com/office/drawing/2014/main" id="{A45809FC-76F4-4B93-B0CF-343E8C9D33A1}"/>
              </a:ext>
            </a:extLst>
          </p:cNvPr>
          <p:cNvSpPr txBox="1"/>
          <p:nvPr/>
        </p:nvSpPr>
        <p:spPr>
          <a:xfrm>
            <a:off x="744671" y="4496777"/>
            <a:ext cx="11000369" cy="13120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①</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年</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月</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3</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日，②中国农业科学院发布</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中国农业产业发展报告</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，③预计今年全国粮食产量将达到</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6.7</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亿吨。</a:t>
            </a:r>
            <a:endParaRPr kumimoji="0" lang="zh-CN" altLang="en-US" sz="1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1411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220132" y="0"/>
            <a:ext cx="11751736" cy="626998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[2020·</a:t>
            </a:r>
            <a:r>
              <a:rPr kumimoji="0" lang="zh-CN" altLang="en-US"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全国</a:t>
            </a:r>
            <a:r>
              <a:rPr kumimoji="0" lang="zh-CN" altLang="en-US"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卷</a:t>
            </a:r>
            <a:r>
              <a:rPr kumimoji="0" lang="en-US" altLang="zh-CN"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Ⅱ</a:t>
            </a: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请对下面这段新闻报道的文字进行</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压缩</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。要求</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保留关键信息</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句子简洁流畅</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不超过</a:t>
            </a:r>
            <a:r>
              <a:rPr kumimoji="0" lang="en-US" altLang="zh-CN"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75</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个字</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2020</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1</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日，中共中央、国务院公布</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海南自由贸易港建设总体方案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，对建设海南自贸港做了全面部署和具体安排。海南自贸港建设有了明确的时间表和路线图。</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明确海南自贸港的实施范围为海南岛全岛。</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提出，海南自贸港的发展目标是，到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年初步建立以贸易自由便利和投资自由便利为重点的自由贸易港政策制度体系，到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2035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年成为我国开放型经济新高地，到本世纪中叶全面建成具有较强国际影响力的高水平自由贸易港。</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的公布标志着海南自贸港建设进入全面实施阶段。</a:t>
            </a: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时间</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事件</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p>
        </p:txBody>
      </p:sp>
      <p:sp>
        <p:nvSpPr>
          <p:cNvPr id="7" name="文本框 6">
            <a:extLst>
              <a:ext uri="{FF2B5EF4-FFF2-40B4-BE49-F238E27FC236}">
                <a16:creationId xmlns:a16="http://schemas.microsoft.com/office/drawing/2014/main" id="{7A0BFF6D-21AE-4800-93B7-6ECE323BD60D}"/>
              </a:ext>
            </a:extLst>
          </p:cNvPr>
          <p:cNvSpPr txBox="1"/>
          <p:nvPr/>
        </p:nvSpPr>
        <p:spPr>
          <a:xfrm>
            <a:off x="1239431" y="5068846"/>
            <a:ext cx="241211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年</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月</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日</a:t>
            </a:r>
            <a:endParaRPr kumimoji="0" lang="zh-CN" altLang="en-US" sz="1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
        <p:nvSpPr>
          <p:cNvPr id="10" name="文本框 9">
            <a:extLst>
              <a:ext uri="{FF2B5EF4-FFF2-40B4-BE49-F238E27FC236}">
                <a16:creationId xmlns:a16="http://schemas.microsoft.com/office/drawing/2014/main" id="{6589A2F9-D460-43A8-B1DF-F1C531C6A706}"/>
              </a:ext>
            </a:extLst>
          </p:cNvPr>
          <p:cNvSpPr txBox="1"/>
          <p:nvPr/>
        </p:nvSpPr>
        <p:spPr>
          <a:xfrm>
            <a:off x="5586285" y="5113771"/>
            <a:ext cx="317121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中共中央、国务院</a:t>
            </a:r>
            <a:endParaRPr kumimoji="0" lang="zh-CN" altLang="en-US" sz="18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endParaRPr>
          </a:p>
        </p:txBody>
      </p:sp>
      <p:sp>
        <p:nvSpPr>
          <p:cNvPr id="12" name="文本框 11">
            <a:extLst>
              <a:ext uri="{FF2B5EF4-FFF2-40B4-BE49-F238E27FC236}">
                <a16:creationId xmlns:a16="http://schemas.microsoft.com/office/drawing/2014/main" id="{02A5128F-722A-486D-B174-7B81963A6E02}"/>
              </a:ext>
            </a:extLst>
          </p:cNvPr>
          <p:cNvSpPr txBox="1"/>
          <p:nvPr/>
        </p:nvSpPr>
        <p:spPr>
          <a:xfrm>
            <a:off x="11260913" y="5067822"/>
            <a:ext cx="106325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800" b="1" dirty="0">
                <a:solidFill>
                  <a:srgbClr val="FF0000"/>
                </a:solidFill>
                <a:latin typeface="楷体" panose="02010609060101010101" pitchFamily="49" charset="-122"/>
                <a:ea typeface="楷体" panose="02010609060101010101" pitchFamily="49" charset="-122"/>
              </a:rPr>
              <a:t>无</a:t>
            </a:r>
            <a:endParaRPr kumimoji="0" lang="zh-CN" altLang="en-US" sz="18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endParaRPr>
          </a:p>
        </p:txBody>
      </p:sp>
      <p:sp>
        <p:nvSpPr>
          <p:cNvPr id="14" name="文本框 13">
            <a:extLst>
              <a:ext uri="{FF2B5EF4-FFF2-40B4-BE49-F238E27FC236}">
                <a16:creationId xmlns:a16="http://schemas.microsoft.com/office/drawing/2014/main" id="{A45809FC-76F4-4B93-B0CF-343E8C9D33A1}"/>
              </a:ext>
            </a:extLst>
          </p:cNvPr>
          <p:cNvSpPr txBox="1"/>
          <p:nvPr/>
        </p:nvSpPr>
        <p:spPr>
          <a:xfrm>
            <a:off x="1239431" y="5751446"/>
            <a:ext cx="993081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公布</a:t>
            </a:r>
            <a:r>
              <a:rPr kumimoji="0" lang="en-US" altLang="zh-CN"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海南自由贸易港建设总体方案</a:t>
            </a:r>
            <a:r>
              <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mn-cs"/>
              </a:rPr>
              <a:t>以下简称</a:t>
            </a:r>
            <a:r>
              <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mn-cs"/>
              </a:rPr>
              <a:t>方案</a:t>
            </a:r>
            <a:r>
              <a:rPr kumimoji="0" lang="en-US" altLang="zh-CN" sz="28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mn-cs"/>
              </a:rPr>
              <a:t>》)</a:t>
            </a:r>
            <a:endParaRPr kumimoji="0" lang="zh-CN" altLang="en-US" sz="1800" b="0" i="0" u="none" strike="noStrike" kern="1200" cap="none" spc="0" normalizeH="0" baseline="0" noProof="0" dirty="0">
              <a:ln>
                <a:noFill/>
              </a:ln>
              <a:effectLst/>
              <a:uLnTx/>
              <a:uFillTx/>
              <a:latin typeface="等线" panose="020F0502020204030204"/>
              <a:ea typeface="等线" panose="02010600030101010101" pitchFamily="2" charset="-122"/>
              <a:cs typeface="+mn-cs"/>
            </a:endParaRPr>
          </a:p>
        </p:txBody>
      </p:sp>
      <p:sp>
        <p:nvSpPr>
          <p:cNvPr id="8" name="文本框 7">
            <a:extLst>
              <a:ext uri="{FF2B5EF4-FFF2-40B4-BE49-F238E27FC236}">
                <a16:creationId xmlns:a16="http://schemas.microsoft.com/office/drawing/2014/main" id="{2C6D56D2-531B-4077-BF49-C3D8400B6E0A}"/>
              </a:ext>
            </a:extLst>
          </p:cNvPr>
          <p:cNvSpPr txBox="1"/>
          <p:nvPr/>
        </p:nvSpPr>
        <p:spPr>
          <a:xfrm>
            <a:off x="4670843" y="4947546"/>
            <a:ext cx="952717" cy="63767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主体：</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p:txBody>
      </p:sp>
      <p:sp>
        <p:nvSpPr>
          <p:cNvPr id="11" name="文本框 10">
            <a:extLst>
              <a:ext uri="{FF2B5EF4-FFF2-40B4-BE49-F238E27FC236}">
                <a16:creationId xmlns:a16="http://schemas.microsoft.com/office/drawing/2014/main" id="{CADFBEA8-73C0-47BE-80B9-1BB472BBEA20}"/>
              </a:ext>
            </a:extLst>
          </p:cNvPr>
          <p:cNvSpPr txBox="1"/>
          <p:nvPr/>
        </p:nvSpPr>
        <p:spPr>
          <a:xfrm>
            <a:off x="10222635" y="4947545"/>
            <a:ext cx="1038278" cy="63767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地点</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endPar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p:txBody>
      </p:sp>
    </p:spTree>
    <p:extLst>
      <p:ext uri="{BB962C8B-B14F-4D97-AF65-F5344CB8AC3E}">
        <p14:creationId xmlns:p14="http://schemas.microsoft.com/office/powerpoint/2010/main" val="241255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5">
                                            <p:txEl>
                                              <p:pRg st="3" end="3"/>
                                            </p:txEl>
                                          </p:spTgt>
                                        </p:tgtEl>
                                        <p:attrNameLst>
                                          <p:attrName>style.visibility</p:attrName>
                                        </p:attrNameLst>
                                      </p:cBhvr>
                                      <p:to>
                                        <p:strVal val="visible"/>
                                      </p:to>
                                    </p:set>
                                    <p:anim calcmode="lin" valueType="num">
                                      <p:cBhvr additive="base">
                                        <p:cTn id="4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4" grpId="0"/>
      <p:bldP spid="8"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220132" y="0"/>
            <a:ext cx="11751736" cy="626998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[2020·</a:t>
            </a:r>
            <a:r>
              <a:rPr kumimoji="0" lang="zh-CN" altLang="en-US"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全国</a:t>
            </a:r>
            <a:r>
              <a:rPr kumimoji="0" lang="zh-CN" altLang="en-US"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卷</a:t>
            </a:r>
            <a:r>
              <a:rPr kumimoji="0" lang="en-US" altLang="zh-CN"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Ⅱ</a:t>
            </a: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请对下面这段新闻报道的文字进行</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压缩</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。要求</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保留关键信息</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句子简洁流畅</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不超过</a:t>
            </a:r>
            <a:r>
              <a:rPr kumimoji="0" lang="en-US" altLang="zh-CN"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75</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个字</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2020</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1</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日，中共中央、国务院公布</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海南自由贸易港建设总体方案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，对建设海南自贸港做了全面部署和具体安排。海南自贸港建设有了明确的时间表和路线图。</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明确海南自贸港的实施范围为海南岛全岛。</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提出，海南自贸港的发展目标是，到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年初步建立以贸易自由便利和投资自由便利为重点的自由贸易港政策制度体系，到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2035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年成为我国开放型经济新高地，到本世纪中叶全面建成具有较强国际影响力的高水平自由贸易港。</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的公布标志着海南自贸港建设进入全面实施阶段。</a:t>
            </a: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内容</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endParaRPr lang="en-US" altLang="zh-CN" sz="2800" b="1" dirty="0">
              <a:solidFill>
                <a:srgbClr val="000000"/>
              </a:solidFill>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mn-cs"/>
              </a:rPr>
              <a:t>意义（结果）</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p>
        </p:txBody>
      </p:sp>
      <p:sp>
        <p:nvSpPr>
          <p:cNvPr id="14" name="文本框 13">
            <a:extLst>
              <a:ext uri="{FF2B5EF4-FFF2-40B4-BE49-F238E27FC236}">
                <a16:creationId xmlns:a16="http://schemas.microsoft.com/office/drawing/2014/main" id="{A45809FC-76F4-4B93-B0CF-343E8C9D33A1}"/>
              </a:ext>
            </a:extLst>
          </p:cNvPr>
          <p:cNvSpPr txBox="1"/>
          <p:nvPr/>
        </p:nvSpPr>
        <p:spPr>
          <a:xfrm>
            <a:off x="1239431" y="5042786"/>
            <a:ext cx="993081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对建设海南自贸港做了全面部署和具体安排</a:t>
            </a:r>
            <a:endParaRPr kumimoji="0" lang="zh-CN" altLang="en-US" sz="1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
        <p:nvSpPr>
          <p:cNvPr id="8" name="文本框 7">
            <a:extLst>
              <a:ext uri="{FF2B5EF4-FFF2-40B4-BE49-F238E27FC236}">
                <a16:creationId xmlns:a16="http://schemas.microsoft.com/office/drawing/2014/main" id="{37E73373-C586-40EE-881E-5E1C234FD61B}"/>
              </a:ext>
            </a:extLst>
          </p:cNvPr>
          <p:cNvSpPr txBox="1"/>
          <p:nvPr/>
        </p:nvSpPr>
        <p:spPr>
          <a:xfrm>
            <a:off x="2780122" y="5737217"/>
            <a:ext cx="6849427"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标志着海南自贸港建设进入全面实施阶段。</a:t>
            </a:r>
            <a:endParaRPr lang="zh-CN" altLang="en-US" sz="2000" dirty="0">
              <a:solidFill>
                <a:srgbClr val="FF0000"/>
              </a:solidFill>
            </a:endParaRPr>
          </a:p>
        </p:txBody>
      </p:sp>
    </p:spTree>
    <p:extLst>
      <p:ext uri="{BB962C8B-B14F-4D97-AF65-F5344CB8AC3E}">
        <p14:creationId xmlns:p14="http://schemas.microsoft.com/office/powerpoint/2010/main" val="308864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5ECED2-2277-42CD-BD5F-2805B2A7D495}"/>
              </a:ext>
            </a:extLst>
          </p:cNvPr>
          <p:cNvSpPr txBox="1"/>
          <p:nvPr/>
        </p:nvSpPr>
        <p:spPr>
          <a:xfrm>
            <a:off x="0" y="0"/>
            <a:ext cx="12192000" cy="665374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[2020·</a:t>
            </a:r>
            <a:r>
              <a:rPr kumimoji="0" lang="zh-CN" altLang="en-US"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全国</a:t>
            </a:r>
            <a:r>
              <a:rPr kumimoji="0" lang="zh-CN" altLang="en-US"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卷</a:t>
            </a:r>
            <a:r>
              <a:rPr kumimoji="0" lang="en-US" altLang="zh-CN" sz="2400" b="1" i="0" u="none" strike="noStrike" kern="1200" cap="none" spc="0" normalizeH="0" baseline="0" noProof="0" dirty="0">
                <a:ln>
                  <a:noFill/>
                </a:ln>
                <a:solidFill>
                  <a:srgbClr val="333333"/>
                </a:solidFill>
                <a:effectLst/>
                <a:uLnTx/>
                <a:uFillTx/>
                <a:latin typeface="仿宋" panose="02010609060101010101" pitchFamily="49" charset="-122"/>
                <a:ea typeface="仿宋" panose="02010609060101010101" pitchFamily="49" charset="-122"/>
                <a:cs typeface="+mn-cs"/>
              </a:rPr>
              <a:t>Ⅱ</a:t>
            </a:r>
            <a:r>
              <a:rPr kumimoji="0" lang="en-US" altLang="zh-CN" sz="2400" b="1" i="0" u="none" strike="noStrike" kern="120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请对下面这段新闻报道的文字进行</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压缩</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。要求</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保留关键信息</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句子简洁流畅</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不超过</a:t>
            </a:r>
            <a:r>
              <a:rPr kumimoji="0" lang="en-US" altLang="zh-CN"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75</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个字</a:t>
            </a:r>
            <a:r>
              <a:rPr kumimoji="0" lang="zh-CN" alt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    2020</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6</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1</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日，中共中央、国务院公布</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海南自由贸易港建设总体方案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以下简称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，对建设海南自贸港做了全面部署和具体安排。海南自贸港建设有了明确的时间表和路线图。</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明确海南自贸港的实施范围为海南岛全岛。</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提出，海南自贸港的发展目标是，到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2025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年初步建立以贸易自由便利和投资自由便利为重点的自由贸易港政策制度体系，到</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2035</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年成为我国开放型经济新高地，到本世纪中叶全面建成具有较强国际影响力的高水平自由贸易港。</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方案</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rPr>
              <a:t>的公布标志着海南自贸港建设进入全面实施阶段。</a:t>
            </a:r>
            <a:endPar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a:t>
            </a:r>
            <a:r>
              <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参考答案</a:t>
            </a: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    ①</a:t>
            </a:r>
            <a:r>
              <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2020</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年</a:t>
            </a:r>
            <a:r>
              <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月</a:t>
            </a:r>
            <a:r>
              <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日，②中共中央、国务院公布</a:t>
            </a:r>
            <a:r>
              <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海南自由贸易港建设总体方案</a:t>
            </a:r>
            <a:r>
              <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，③对建设海南自贸港做了全面部署和具体安排，④这标志着海南自贸港建设进入全面实施阶段。</a:t>
            </a:r>
            <a:endParaRPr kumimoji="0" lang="en-US" altLang="zh-CN"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endParaRPr>
          </a:p>
        </p:txBody>
      </p:sp>
    </p:spTree>
    <p:extLst>
      <p:ext uri="{BB962C8B-B14F-4D97-AF65-F5344CB8AC3E}">
        <p14:creationId xmlns:p14="http://schemas.microsoft.com/office/powerpoint/2010/main" val="2747983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40D42D5-6075-4F07-9AF7-99358D2F3E3B}"/>
              </a:ext>
            </a:extLst>
          </p:cNvPr>
          <p:cNvSpPr txBox="1"/>
          <p:nvPr/>
        </p:nvSpPr>
        <p:spPr>
          <a:xfrm>
            <a:off x="3048000" y="1534911"/>
            <a:ext cx="6096000" cy="219290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练习：</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dirty="0">
                <a:solidFill>
                  <a:srgbClr val="FF0000"/>
                </a:solidFill>
                <a:latin typeface="黑体" panose="02010609060101010101" pitchFamily="49" charset="-122"/>
                <a:ea typeface="黑体" panose="02010609060101010101" pitchFamily="49" charset="-122"/>
              </a:rPr>
              <a:t>1.2020</a:t>
            </a:r>
            <a:r>
              <a:rPr lang="zh-CN" altLang="en-US" sz="3200" b="1" dirty="0">
                <a:solidFill>
                  <a:srgbClr val="FF0000"/>
                </a:solidFill>
                <a:latin typeface="黑体" panose="02010609060101010101" pitchFamily="49" charset="-122"/>
                <a:ea typeface="黑体" panose="02010609060101010101" pitchFamily="49" charset="-122"/>
              </a:rPr>
              <a:t>年全国卷</a:t>
            </a:r>
            <a:r>
              <a:rPr lang="en-US" altLang="zh-CN" sz="3200" b="1" dirty="0">
                <a:solidFill>
                  <a:srgbClr val="FF0000"/>
                </a:solidFill>
                <a:latin typeface="黑体" panose="02010609060101010101" pitchFamily="49" charset="-122"/>
                <a:ea typeface="黑体" panose="02010609060101010101" pitchFamily="49" charset="-122"/>
              </a:rPr>
              <a:t>3</a:t>
            </a:r>
            <a:r>
              <a:rPr lang="zh-CN" altLang="en-US" sz="3200" b="1" dirty="0">
                <a:solidFill>
                  <a:srgbClr val="FF0000"/>
                </a:solidFill>
                <a:latin typeface="黑体" panose="02010609060101010101" pitchFamily="49" charset="-122"/>
                <a:ea typeface="黑体" panose="02010609060101010101" pitchFamily="49" charset="-122"/>
              </a:rPr>
              <a:t>（白本</a:t>
            </a:r>
            <a:r>
              <a:rPr lang="en-US" altLang="zh-CN" sz="3200" b="1" dirty="0">
                <a:solidFill>
                  <a:srgbClr val="FF0000"/>
                </a:solidFill>
                <a:latin typeface="黑体" panose="02010609060101010101" pitchFamily="49" charset="-122"/>
                <a:ea typeface="黑体" panose="02010609060101010101" pitchFamily="49" charset="-122"/>
              </a:rPr>
              <a:t>53</a:t>
            </a:r>
            <a:r>
              <a:rPr lang="zh-CN" altLang="en-US" sz="3200" b="1" dirty="0">
                <a:solidFill>
                  <a:srgbClr val="FF0000"/>
                </a:solidFill>
                <a:latin typeface="黑体" panose="02010609060101010101" pitchFamily="49" charset="-122"/>
                <a:ea typeface="黑体" panose="02010609060101010101" pitchFamily="49" charset="-122"/>
              </a:rPr>
              <a:t>页）</a:t>
            </a:r>
            <a:endParaRPr lang="en-US" altLang="zh-CN" sz="3200" b="1" dirty="0">
              <a:solidFill>
                <a:srgbClr val="FF0000"/>
              </a:solidFill>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2.2020</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年全国卷</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1</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（白本</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54</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页）</a:t>
            </a:r>
            <a:endParaRPr kumimoji="0" lang="en-US" altLang="zh-CN"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185049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40D42D5-6075-4F07-9AF7-99358D2F3E3B}"/>
              </a:ext>
            </a:extLst>
          </p:cNvPr>
          <p:cNvSpPr txBox="1"/>
          <p:nvPr/>
        </p:nvSpPr>
        <p:spPr>
          <a:xfrm>
            <a:off x="1871133" y="1674766"/>
            <a:ext cx="9000067" cy="367023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第二类：提取关键词</a:t>
            </a:r>
            <a:r>
              <a:rPr lang="zh-CN" altLang="en-US" sz="3200" b="1" dirty="0">
                <a:latin typeface="华文仿宋" panose="02010600040101010101" pitchFamily="2" charset="-122"/>
                <a:ea typeface="华文仿宋" panose="02010600040101010101" pitchFamily="2" charset="-122"/>
                <a:cs typeface="+mn-cs"/>
              </a:rPr>
              <a:t>（</a:t>
            </a:r>
            <a:r>
              <a:rPr kumimoji="0" lang="zh-CN" altLang="en-US" sz="3200" b="1" i="0" u="none" strike="noStrike" kern="1200" cap="none" spc="0" normalizeH="0" baseline="0" noProof="0" dirty="0">
                <a:ln>
                  <a:noFill/>
                </a:ln>
                <a:effectLst/>
                <a:uLnTx/>
                <a:uFillTx/>
                <a:latin typeface="华文仿宋" panose="02010600040101010101" pitchFamily="2" charset="-122"/>
                <a:ea typeface="华文仿宋" panose="02010600040101010101" pitchFamily="2" charset="-122"/>
              </a:rPr>
              <a:t>白本</a:t>
            </a:r>
            <a:r>
              <a:rPr kumimoji="0" lang="en-US" altLang="zh-CN" sz="3200" b="1" i="0" u="none" strike="noStrike" kern="1200" cap="none" spc="0" normalizeH="0" baseline="0" noProof="0" dirty="0">
                <a:ln>
                  <a:noFill/>
                </a:ln>
                <a:effectLst/>
                <a:uLnTx/>
                <a:uFillTx/>
                <a:latin typeface="华文仿宋" panose="02010600040101010101" pitchFamily="2" charset="-122"/>
                <a:ea typeface="华文仿宋" panose="02010600040101010101" pitchFamily="2" charset="-122"/>
              </a:rPr>
              <a:t>55</a:t>
            </a:r>
            <a:r>
              <a:rPr lang="zh-CN" altLang="en-US" sz="3200" b="1" dirty="0">
                <a:latin typeface="华文仿宋" panose="02010600040101010101" pitchFamily="2" charset="-122"/>
                <a:ea typeface="华文仿宋" panose="02010600040101010101" pitchFamily="2" charset="-122"/>
              </a:rPr>
              <a:t>页</a:t>
            </a:r>
            <a:r>
              <a:rPr lang="zh-CN" altLang="en-US" sz="3200" b="1" dirty="0">
                <a:solidFill>
                  <a:srgbClr val="0070C0"/>
                </a:solidFill>
                <a:latin typeface="华文仿宋" panose="02010600040101010101" pitchFamily="2" charset="-122"/>
                <a:ea typeface="华文仿宋" panose="02010600040101010101" pitchFamily="2" charset="-122"/>
              </a:rPr>
              <a:t>应用体验第</a:t>
            </a:r>
            <a:r>
              <a:rPr lang="en-US" altLang="zh-CN" sz="3200" b="1" dirty="0">
                <a:solidFill>
                  <a:srgbClr val="0070C0"/>
                </a:solidFill>
                <a:latin typeface="华文仿宋" panose="02010600040101010101" pitchFamily="2" charset="-122"/>
                <a:ea typeface="华文仿宋" panose="02010600040101010101" pitchFamily="2" charset="-122"/>
              </a:rPr>
              <a:t>3</a:t>
            </a:r>
            <a:r>
              <a:rPr lang="zh-CN" altLang="en-US" sz="3200" b="1" dirty="0">
                <a:solidFill>
                  <a:srgbClr val="0070C0"/>
                </a:solidFill>
                <a:latin typeface="华文仿宋" panose="02010600040101010101" pitchFamily="2" charset="-122"/>
                <a:ea typeface="华文仿宋" panose="02010600040101010101" pitchFamily="2" charset="-122"/>
              </a:rPr>
              <a:t>题</a:t>
            </a:r>
            <a:r>
              <a:rPr lang="zh-CN" altLang="en-US" sz="3200" b="1" dirty="0">
                <a:latin typeface="华文仿宋" panose="02010600040101010101" pitchFamily="2" charset="-122"/>
                <a:ea typeface="华文仿宋" panose="02010600040101010101" pitchFamily="2" charset="-122"/>
              </a:rPr>
              <a:t>）</a:t>
            </a:r>
            <a:endParaRPr lang="en-US" altLang="zh-CN" sz="3200" b="1" dirty="0">
              <a:latin typeface="华文仿宋" panose="02010600040101010101" pitchFamily="2" charset="-122"/>
              <a:ea typeface="华文仿宋" panose="0201060004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参考答案</a:t>
            </a:r>
            <a:r>
              <a:rPr lang="en-US" altLang="zh-CN" sz="3200" b="1" dirty="0">
                <a:latin typeface="楷体" panose="02010609060101010101" pitchFamily="49" charset="-122"/>
                <a:ea typeface="楷体" panose="02010609060101010101" pitchFamily="49" charset="-122"/>
              </a:rPr>
              <a:t>】</a:t>
            </a: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dirty="0">
                <a:latin typeface="楷体" panose="02010609060101010101" pitchFamily="49" charset="-122"/>
                <a:ea typeface="楷体" panose="02010609060101010101" pitchFamily="49" charset="-122"/>
              </a:rPr>
              <a:t>智慧灯杆            资源高效利用          环境保护    </a:t>
            </a:r>
            <a:endParaRPr lang="en-US" altLang="zh-CN" sz="3200" b="1" dirty="0">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dirty="0">
                <a:latin typeface="楷体" panose="02010609060101010101" pitchFamily="49" charset="-122"/>
                <a:ea typeface="楷体" panose="02010609060101010101" pitchFamily="49" charset="-122"/>
              </a:rPr>
              <a:t>精细化管理</a:t>
            </a:r>
            <a:r>
              <a:rPr lang="en-US" altLang="zh-CN" sz="3200" b="1" dirty="0">
                <a:latin typeface="楷体" panose="02010609060101010101" pitchFamily="49" charset="-122"/>
                <a:ea typeface="楷体" panose="02010609060101010101" pitchFamily="49" charset="-122"/>
              </a:rPr>
              <a:t>        </a:t>
            </a:r>
            <a:r>
              <a:rPr lang="zh-CN" altLang="en-US" sz="3200" b="1" dirty="0">
                <a:latin typeface="楷体" panose="02010609060101010101" pitchFamily="49" charset="-122"/>
                <a:ea typeface="楷体" panose="02010609060101010101" pitchFamily="49" charset="-122"/>
              </a:rPr>
              <a:t>智慧城市</a:t>
            </a:r>
            <a:endParaRPr lang="en-US" altLang="zh-CN" sz="3200" b="1"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805785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40D42D5-6075-4F07-9AF7-99358D2F3E3B}"/>
              </a:ext>
            </a:extLst>
          </p:cNvPr>
          <p:cNvSpPr txBox="1"/>
          <p:nvPr/>
        </p:nvSpPr>
        <p:spPr>
          <a:xfrm>
            <a:off x="211666" y="1200633"/>
            <a:ext cx="11768667" cy="371531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第三类：概括观点</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（白本</a:t>
            </a:r>
            <a:r>
              <a:rPr kumimoji="0" lang="en-US" altLang="zh-CN"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55</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页</a:t>
            </a:r>
            <a:r>
              <a:rPr kumimoji="0" lang="zh-CN" altLang="en-US"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应用体验第</a:t>
            </a:r>
            <a:r>
              <a:rPr kumimoji="0" lang="en-US" altLang="zh-CN"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2</a:t>
            </a:r>
            <a:r>
              <a:rPr kumimoji="0" lang="zh-CN" altLang="en-US"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题</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mn-cs"/>
              </a:rPr>
              <a:t>【</a:t>
            </a:r>
            <a:r>
              <a:rPr kumimoji="0" lang="zh-CN" altLang="en-US" sz="32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mn-cs"/>
              </a:rPr>
              <a:t>参考答案</a:t>
            </a:r>
            <a:r>
              <a:rPr kumimoji="0" lang="en-US" altLang="zh-CN" sz="3200" b="1" i="0" u="none" strike="noStrike" kern="1200" cap="none" spc="0" normalizeH="0" baseline="0" noProof="0" dirty="0">
                <a:ln>
                  <a:noFill/>
                </a:ln>
                <a:effectLst/>
                <a:uLnTx/>
                <a:uFillTx/>
                <a:latin typeface="黑体" panose="02010609060101010101" pitchFamily="49" charset="-122"/>
                <a:ea typeface="黑体" panose="02010609060101010101" pitchFamily="49" charset="-122"/>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1</a:t>
            </a:r>
            <a:r>
              <a:rPr lang="zh-CN" altLang="en-US" sz="3200" b="1" dirty="0">
                <a:latin typeface="楷体" panose="02010609060101010101" pitchFamily="49" charset="-122"/>
                <a:ea typeface="楷体" panose="02010609060101010101" pitchFamily="49" charset="-122"/>
              </a:rPr>
              <a:t>）进博会助推我国制造业转型升级</a:t>
            </a:r>
            <a:endParaRPr lang="en-US" altLang="zh-CN" sz="3200" b="1" dirty="0">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a:t>
            </a:r>
            <a:r>
              <a:rPr kumimoji="0" lang="en-US" altLang="zh-CN" sz="32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2</a:t>
            </a:r>
            <a:r>
              <a:rPr kumimoji="0" lang="zh-CN" altLang="en-US" sz="3200" b="1" i="0" u="none" strike="noStrike" kern="1200" cap="none" spc="0" normalizeH="0" baseline="0" noProof="0" dirty="0">
                <a:ln>
                  <a:noFill/>
                </a:ln>
                <a:effectLst/>
                <a:uLnTx/>
                <a:uFillTx/>
                <a:latin typeface="楷体" panose="02010609060101010101" pitchFamily="49" charset="-122"/>
                <a:ea typeface="楷体" panose="02010609060101010101" pitchFamily="49" charset="-122"/>
              </a:rPr>
              <a:t>）进博会与内需潜力巨大的中国共赢</a:t>
            </a:r>
            <a:endParaRPr kumimoji="0" lang="en-US" altLang="zh-CN" sz="32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3</a:t>
            </a:r>
            <a:r>
              <a:rPr lang="zh-CN" altLang="en-US" sz="3200" b="1" dirty="0">
                <a:latin typeface="楷体" panose="02010609060101010101" pitchFamily="49" charset="-122"/>
                <a:ea typeface="楷体" panose="02010609060101010101" pitchFamily="49" charset="-122"/>
              </a:rPr>
              <a:t>）进博会让世界进一步了解中国（有助于中国赢得尊重）</a:t>
            </a:r>
            <a:endParaRPr kumimoji="0" lang="en-US" altLang="zh-CN" sz="32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1945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40D42D5-6075-4F07-9AF7-99358D2F3E3B}"/>
              </a:ext>
            </a:extLst>
          </p:cNvPr>
          <p:cNvSpPr txBox="1"/>
          <p:nvPr/>
        </p:nvSpPr>
        <p:spPr>
          <a:xfrm>
            <a:off x="211666" y="404766"/>
            <a:ext cx="11768667" cy="371531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第四类：要包含指定内容的压缩语段</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（白本</a:t>
            </a:r>
            <a:r>
              <a:rPr kumimoji="0" lang="en-US" altLang="zh-CN"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55</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页</a:t>
            </a:r>
            <a:r>
              <a:rPr kumimoji="0" lang="zh-CN" altLang="en-US"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应用体验第</a:t>
            </a:r>
            <a:r>
              <a:rPr kumimoji="0" lang="en-US" altLang="zh-CN"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1</a:t>
            </a:r>
            <a:r>
              <a:rPr kumimoji="0" lang="zh-CN" altLang="en-US" sz="3200" b="1" i="0" u="none" strike="noStrike" kern="1200" cap="none" spc="0" normalizeH="0" baseline="0" noProof="0" dirty="0">
                <a:ln>
                  <a:noFill/>
                </a:ln>
                <a:solidFill>
                  <a:srgbClr val="0070C0"/>
                </a:solidFill>
                <a:effectLst/>
                <a:uLnTx/>
                <a:uFillTx/>
                <a:latin typeface="华文仿宋" panose="02010600040101010101" pitchFamily="2" charset="-122"/>
                <a:ea typeface="华文仿宋" panose="02010600040101010101" pitchFamily="2" charset="-122"/>
                <a:cs typeface="+mn-cs"/>
              </a:rPr>
              <a:t>题</a:t>
            </a:r>
            <a:r>
              <a:rPr kumimoji="0" lang="zh-CN" altLang="en-US"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rPr>
              <a:t>）</a:t>
            </a:r>
            <a:endParaRPr kumimoji="0" lang="en-US" altLang="zh-CN" sz="3200" b="1" i="0" u="none" strike="noStrike" kern="1200" cap="none" spc="0" normalizeH="0" baseline="0" noProof="0" dirty="0">
              <a:ln>
                <a:noFill/>
              </a:ln>
              <a:solidFill>
                <a:prstClr val="black"/>
              </a:solidFill>
              <a:effectLst/>
              <a:uLnTx/>
              <a:uFillTx/>
              <a:latin typeface="华文仿宋" panose="02010600040101010101" pitchFamily="2" charset="-122"/>
              <a:ea typeface="华文仿宋" panose="0201060004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dirty="0">
                <a:solidFill>
                  <a:prstClr val="black"/>
                </a:solidFill>
                <a:latin typeface="楷体" panose="02010609060101010101" pitchFamily="49" charset="-122"/>
                <a:ea typeface="楷体" panose="02010609060101010101" pitchFamily="49" charset="-122"/>
              </a:rPr>
              <a:t>【</a:t>
            </a:r>
            <a:r>
              <a:rPr lang="zh-CN" altLang="en-US" sz="3200" b="1" dirty="0">
                <a:solidFill>
                  <a:prstClr val="black"/>
                </a:solidFill>
                <a:latin typeface="楷体" panose="02010609060101010101" pitchFamily="49" charset="-122"/>
                <a:ea typeface="楷体" panose="02010609060101010101" pitchFamily="49" charset="-122"/>
              </a:rPr>
              <a:t>参考答案</a:t>
            </a:r>
            <a:r>
              <a:rPr lang="en-US" altLang="zh-CN" sz="3200" b="1" dirty="0">
                <a:solidFill>
                  <a:prstClr val="black"/>
                </a:solidFill>
                <a:latin typeface="楷体" panose="02010609060101010101" pitchFamily="49" charset="-122"/>
                <a:ea typeface="楷体" panose="02010609060101010101" pitchFamily="49" charset="-122"/>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（南海市）明湖公园采取公园与职工个人共同筹资的方法购买了一台时空穿梭机。开机几个月，收入达几十万元。在公园经营不景气的情况下，能有如此大的收益，职工们备受鼓舞。</a:t>
            </a:r>
            <a:endParaRPr kumimoji="0" lang="en-US" altLang="zh-CN" sz="32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p:txBody>
      </p:sp>
      <p:sp>
        <p:nvSpPr>
          <p:cNvPr id="3" name="文本框 2">
            <a:extLst>
              <a:ext uri="{FF2B5EF4-FFF2-40B4-BE49-F238E27FC236}">
                <a16:creationId xmlns:a16="http://schemas.microsoft.com/office/drawing/2014/main" id="{3A3CD83F-7315-1AF1-D65B-B361A38EE4B9}"/>
              </a:ext>
            </a:extLst>
          </p:cNvPr>
          <p:cNvSpPr txBox="1"/>
          <p:nvPr/>
        </p:nvSpPr>
        <p:spPr>
          <a:xfrm>
            <a:off x="795866" y="4447445"/>
            <a:ext cx="9702801" cy="145424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压缩语段（包括下定义）：</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    </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本质上考查的都是理解与概括语段大意的能力。</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101212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97BEC26-3313-4A99-03C1-7F63EA04948C}"/>
              </a:ext>
            </a:extLst>
          </p:cNvPr>
          <p:cNvSpPr txBox="1"/>
          <p:nvPr/>
        </p:nvSpPr>
        <p:spPr>
          <a:xfrm>
            <a:off x="3107266" y="1974756"/>
            <a:ext cx="5977467" cy="145424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作业：小黄本</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367-368</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页</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完成第</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1</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5</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11</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12</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a:t>
            </a:r>
            <a:r>
              <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14</a:t>
            </a:r>
            <a:r>
              <a:rPr kumimoji="0" lang="zh-CN" alt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题</a:t>
            </a:r>
            <a:endParaRPr kumimoji="0" lang="en-US" altLang="zh-CN"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180330538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TotalTime>
  <Words>1834</Words>
  <Application>Microsoft Office PowerPoint</Application>
  <PresentationFormat>宽屏</PresentationFormat>
  <Paragraphs>74</Paragraphs>
  <Slides>13</Slides>
  <Notes>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13</vt:i4>
      </vt:variant>
    </vt:vector>
  </HeadingPairs>
  <TitlesOfParts>
    <vt:vector size="23" baseType="lpstr">
      <vt:lpstr>等线</vt:lpstr>
      <vt:lpstr>等线 Light</vt:lpstr>
      <vt:lpstr>方正姚体</vt:lpstr>
      <vt:lpstr>仿宋</vt:lpstr>
      <vt:lpstr>黑体</vt:lpstr>
      <vt:lpstr>华文仿宋</vt:lpstr>
      <vt:lpstr>楷体</vt:lpstr>
      <vt:lpstr>宋体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 凡</dc:creator>
  <cp:lastModifiedBy>赵 凡</cp:lastModifiedBy>
  <cp:revision>36</cp:revision>
  <dcterms:created xsi:type="dcterms:W3CDTF">2022-04-18T08:10:04Z</dcterms:created>
  <dcterms:modified xsi:type="dcterms:W3CDTF">2022-05-05T01:31:55Z</dcterms:modified>
</cp:coreProperties>
</file>