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handoutMasterIdLst>
    <p:handoutMasterId r:id="rId39"/>
  </p:handoutMasterIdLst>
  <p:sldIdLst>
    <p:sldId id="632" r:id="rId3"/>
    <p:sldId id="552" r:id="rId4"/>
    <p:sldId id="321" r:id="rId5"/>
    <p:sldId id="533" r:id="rId6"/>
    <p:sldId id="534" r:id="rId7"/>
    <p:sldId id="595" r:id="rId8"/>
    <p:sldId id="633" r:id="rId9"/>
    <p:sldId id="634" r:id="rId10"/>
    <p:sldId id="585" r:id="rId11"/>
    <p:sldId id="586" r:id="rId12"/>
    <p:sldId id="635" r:id="rId13"/>
    <p:sldId id="637" r:id="rId14"/>
    <p:sldId id="636" r:id="rId15"/>
    <p:sldId id="672" r:id="rId16"/>
    <p:sldId id="639" r:id="rId17"/>
    <p:sldId id="640" r:id="rId18"/>
    <p:sldId id="641" r:id="rId19"/>
    <p:sldId id="596" r:id="rId20"/>
    <p:sldId id="642" r:id="rId21"/>
    <p:sldId id="643" r:id="rId22"/>
    <p:sldId id="655" r:id="rId23"/>
    <p:sldId id="657" r:id="rId24"/>
    <p:sldId id="644" r:id="rId25"/>
    <p:sldId id="645" r:id="rId26"/>
    <p:sldId id="646" r:id="rId27"/>
    <p:sldId id="647" r:id="rId28"/>
    <p:sldId id="648" r:id="rId29"/>
    <p:sldId id="360" r:id="rId30"/>
    <p:sldId id="654" r:id="rId31"/>
    <p:sldId id="551" r:id="rId32"/>
    <p:sldId id="649" r:id="rId33"/>
    <p:sldId id="650" r:id="rId34"/>
    <p:sldId id="651" r:id="rId36"/>
    <p:sldId id="652" r:id="rId37"/>
    <p:sldId id="325" r:id="rId3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handoutMaster" Target="handoutMasters/handoutMaster1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37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jpeg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46380"/>
            <a:r>
              <a:rPr lang="zh-CN" altLang="en-US" dirty="0"/>
              <a:t>第二级</a:t>
            </a:r>
            <a:endParaRPr lang="zh-CN" altLang="en-US" dirty="0"/>
          </a:p>
          <a:p>
            <a:pPr lvl="2" indent="-245745"/>
            <a:r>
              <a:rPr lang="zh-CN" altLang="en-US" dirty="0"/>
              <a:t>第三级</a:t>
            </a:r>
            <a:endParaRPr lang="zh-CN" altLang="en-US" dirty="0"/>
          </a:p>
          <a:p>
            <a:pPr lvl="3" indent="-209550"/>
            <a:r>
              <a:rPr lang="zh-CN" altLang="en-US" dirty="0"/>
              <a:t>第四级</a:t>
            </a:r>
            <a:endParaRPr lang="zh-CN" altLang="en-US" dirty="0"/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图片 4" descr="高分说PPT背景(25.4x19.05)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763" y="1646238"/>
            <a:ext cx="6312445" cy="419156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53050" y="25336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147" name="TextBox 4"/>
          <p:cNvSpPr txBox="1"/>
          <p:nvPr/>
        </p:nvSpPr>
        <p:spPr>
          <a:xfrm>
            <a:off x="377825" y="981075"/>
            <a:ext cx="8386763" cy="830263"/>
          </a:xfrm>
          <a:prstGeom prst="rect">
            <a:avLst/>
          </a:prstGeom>
          <a:solidFill>
            <a:srgbClr val="8ADFFF">
              <a:alpha val="50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 defTabSz="914400"/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  <a:endParaRPr lang="en-US" altLang="zh-CN" sz="4800" b="1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xfrm>
            <a:off x="2771775" y="672148"/>
            <a:ext cx="3538538" cy="59944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观察这些句子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5488940" cy="44196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1.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Who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that pretty girl?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2.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Where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are Jack and Tom?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3.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How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do you go to school?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4.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Which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your book?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5.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Whose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ball is this?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6.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Why 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are you late?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endParaRPr kumimoji="0" lang="zh-CN" altLang="en-US" sz="3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 descr="66458PICr6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50535" y="3501008"/>
            <a:ext cx="3095625" cy="214312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8763" y="1989138"/>
            <a:ext cx="3959621" cy="3823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539552" y="1316530"/>
            <a:ext cx="5111750" cy="2584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Wh-questions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4" descr="QQ截图201503201511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218" y="2020887"/>
            <a:ext cx="5133975" cy="154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0" name="Picture 6" descr="QQ截图201503201511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18" y="3892550"/>
            <a:ext cx="7142162" cy="202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7"/>
          <p:cNvSpPr/>
          <p:nvPr/>
        </p:nvSpPr>
        <p:spPr>
          <a:xfrm>
            <a:off x="586780" y="508000"/>
            <a:ext cx="8064500" cy="15068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  Wh-questions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  <a:p>
            <a:pPr algn="l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We use Wh-questions to ask for information about someone or something.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pic>
        <p:nvPicPr>
          <p:cNvPr id="12292" name="Picture 20" descr="图片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7455" y="1947862"/>
            <a:ext cx="2771775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3575" y="1052513"/>
            <a:ext cx="550862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611188" y="1052513"/>
            <a:ext cx="3673475" cy="576262"/>
          </a:xfrm>
          <a:ln>
            <a:solidFill>
              <a:schemeClr val="accent2"/>
            </a:solidFill>
            <a:miter/>
          </a:ln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Work out the rule</a:t>
            </a:r>
            <a:endParaRPr lang="en-US" altLang="zh-CN" sz="28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611188" y="3500438"/>
            <a:ext cx="8137525" cy="250317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1. We can make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-questions with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-words and the verb to be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</a:rPr>
              <a:t>(e.g. </a:t>
            </a:r>
            <a:r>
              <a:rPr lang="en-GB" altLang="en-US" sz="2800" i="1" dirty="0">
                <a:latin typeface="Times New Roman" panose="02020603050405020304" pitchFamily="18" charset="0"/>
              </a:rPr>
              <a:t>am</a:t>
            </a:r>
            <a:r>
              <a:rPr lang="en-GB" altLang="en-US" sz="2800" dirty="0">
                <a:latin typeface="Times New Roman" panose="02020603050405020304" pitchFamily="18" charset="0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</a:rPr>
              <a:t> ______ and ______.)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2. We use _______ or ______ to make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  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-questions with other verbs.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051050" y="4491355"/>
            <a:ext cx="1912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is</a:t>
            </a:r>
            <a:endParaRPr lang="zh-CN" altLang="en-US" sz="2800" dirty="0">
              <a:solidFill>
                <a:srgbClr val="CC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3964305" y="4491355"/>
            <a:ext cx="1912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are</a:t>
            </a:r>
            <a:endParaRPr lang="zh-CN" altLang="en-US" sz="2800" dirty="0">
              <a:solidFill>
                <a:srgbClr val="CC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2339975" y="5013325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do</a:t>
            </a:r>
            <a:endParaRPr lang="zh-CN" altLang="en-US" sz="2800" dirty="0">
              <a:solidFill>
                <a:srgbClr val="CC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4140200" y="4941888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</a:t>
            </a:r>
            <a:endParaRPr lang="zh-CN" altLang="en-US" sz="2800" dirty="0">
              <a:solidFill>
                <a:srgbClr val="CC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bldLvl="0"/>
      <p:bldP spid="11270" grpId="0" bldLvl="0"/>
      <p:bldP spid="11271" grpId="0" bldLvl="0"/>
      <p:bldP spid="11272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1430338" y="693738"/>
            <a:ext cx="6048375" cy="1063625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4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Wh-questions特殊疑问句</a:t>
            </a:r>
            <a:endParaRPr lang="en-US" altLang="zh-CN" sz="24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338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388938" y="1952625"/>
            <a:ext cx="8134350" cy="3414713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          特殊疑问句是指以 Wh- （How）等特殊疑问词开头，对陈述句中某一部分提问的句子。回答时不用Yes/No,而是用一个句子或短语回答。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414338" y="1706563"/>
            <a:ext cx="8315325" cy="1229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1.在特殊疑问词与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构成的特殊疑问句的结构中，特殊疑问词在句中充当表语成分。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2" name="文本框 3"/>
          <p:cNvSpPr txBox="1"/>
          <p:nvPr/>
        </p:nvSpPr>
        <p:spPr>
          <a:xfrm>
            <a:off x="763588" y="1127125"/>
            <a:ext cx="7861300" cy="922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结构：特殊疑问词+一般疑问句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3588" y="3608388"/>
            <a:ext cx="5476875" cy="922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is her name?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0713" y="3009900"/>
            <a:ext cx="33035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她叫什么名字？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1397000" y="4095750"/>
            <a:ext cx="6350" cy="557213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63588" y="4675188"/>
            <a:ext cx="10604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46313" y="4813300"/>
            <a:ext cx="18351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938338" y="3608388"/>
            <a:ext cx="2143125" cy="7207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60775" y="5211763"/>
            <a:ext cx="48101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句子中有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动词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"is"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，特殊疑问词后用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动词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构成疑问语序。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6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"/>
          <p:cNvSpPr txBox="1"/>
          <p:nvPr/>
        </p:nvSpPr>
        <p:spPr>
          <a:xfrm>
            <a:off x="414338" y="1706563"/>
            <a:ext cx="8315325" cy="1229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. 特殊疑问词与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实义动词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构成的特殊疑问句要借助于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助动词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来提问，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6" name="文本框 3"/>
          <p:cNvSpPr txBox="1"/>
          <p:nvPr/>
        </p:nvSpPr>
        <p:spPr>
          <a:xfrm>
            <a:off x="763588" y="1127125"/>
            <a:ext cx="7861300" cy="922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特殊疑问词+一般疑问句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3588" y="3608388"/>
            <a:ext cx="547687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 do you go to school?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0713" y="3009900"/>
            <a:ext cx="33035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你什么时候上学？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1397000" y="4095750"/>
            <a:ext cx="6350" cy="557213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63588" y="4675188"/>
            <a:ext cx="10604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70213" y="4765675"/>
            <a:ext cx="1835150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</a:t>
            </a:r>
            <a:endParaRPr lang="zh-CN" altLang="en-US" sz="2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051050" y="3644900"/>
            <a:ext cx="3673475" cy="7207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33800" y="5381625"/>
            <a:ext cx="480853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句子中有实义动词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"go"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，特殊疑问词后用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助动词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构成疑问语序。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2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"/>
          <p:cNvSpPr txBox="1"/>
          <p:nvPr/>
        </p:nvSpPr>
        <p:spPr>
          <a:xfrm>
            <a:off x="539750" y="1773238"/>
            <a:ext cx="8280400" cy="29330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特殊疑问句不能用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yes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no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来回答，要根据实际情况来回答。如：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How many people are there in your family?</a:t>
            </a:r>
            <a:endParaRPr lang="en-GB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Where did you go last Sunday?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0" name="Text Box 3"/>
          <p:cNvSpPr txBox="1"/>
          <p:nvPr/>
        </p:nvSpPr>
        <p:spPr>
          <a:xfrm>
            <a:off x="601663" y="1032193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特殊疑问句的回答：</a:t>
            </a:r>
            <a:endParaRPr lang="en-US" altLang="zh-CN" sz="28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0244" name="Rectangle 4"/>
          <p:cNvSpPr/>
          <p:nvPr/>
        </p:nvSpPr>
        <p:spPr>
          <a:xfrm>
            <a:off x="539750" y="4795203"/>
            <a:ext cx="43195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—To the park.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601980" y="3602038"/>
            <a:ext cx="62642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—There are five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/ Five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3" name="Text Box 6"/>
          <p:cNvSpPr txBox="1"/>
          <p:nvPr/>
        </p:nvSpPr>
        <p:spPr>
          <a:xfrm>
            <a:off x="7308850" y="404813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/>
      <p:bldP spid="10245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2" name="内容占位符 9331"/>
          <p:cNvGraphicFramePr>
            <a:graphicFrameLocks noGrp="1"/>
          </p:cNvGraphicFramePr>
          <p:nvPr>
            <p:ph idx="4294967295"/>
          </p:nvPr>
        </p:nvGraphicFramePr>
        <p:xfrm>
          <a:off x="179512" y="1285558"/>
          <a:ext cx="8384540" cy="4838700"/>
        </p:xfrm>
        <a:graphic>
          <a:graphicData uri="http://schemas.openxmlformats.org/drawingml/2006/table">
            <a:tbl>
              <a:tblPr/>
              <a:tblGrid>
                <a:gridCol w="2152650"/>
                <a:gridCol w="1962150"/>
                <a:gridCol w="4269740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特殊疑问词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意思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对</a:t>
                      </a: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提问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what 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东西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2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  <a:ea typeface="楷体_GB2312" panose="02010609030101010101" pitchFamily="49" charset="-122"/>
                          <a:sym typeface="+mn-ea"/>
                        </a:rPr>
                        <a:t>which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sym typeface="+mn-ea"/>
                        </a:rPr>
                        <a:t>选择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when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时间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93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who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人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513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whose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某人的东西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所属</a:t>
                      </a: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73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  <a:ea typeface="楷体_GB2312" panose="02010609030101010101" pitchFamily="49" charset="-122"/>
                          <a:sym typeface="+mn-ea"/>
                        </a:rPr>
                        <a:t>where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sym typeface="+mn-ea"/>
                        </a:rPr>
                        <a:t>地点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why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原因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42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how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方式，方法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5" name="Text Box 3"/>
          <p:cNvSpPr txBox="1"/>
          <p:nvPr/>
        </p:nvSpPr>
        <p:spPr>
          <a:xfrm>
            <a:off x="652463" y="763588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常考特殊疑问词</a:t>
            </a:r>
            <a:endParaRPr lang="en-US" altLang="zh-CN" sz="28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51300" y="1812608"/>
            <a:ext cx="12684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什么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16692" y="4329431"/>
            <a:ext cx="1270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在哪里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65880" y="2818131"/>
            <a:ext cx="1866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什么时候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26242" y="3404871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谁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89717" y="3890646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谁的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06227" y="2386331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哪一个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16692" y="4851718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为什么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51617" y="5509578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怎么样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/>
          <p:nvPr/>
        </p:nvSpPr>
        <p:spPr>
          <a:xfrm>
            <a:off x="694055" y="764704"/>
            <a:ext cx="8007350" cy="53003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which＆what</a:t>
            </a:r>
            <a:endParaRPr lang="en-US" altLang="zh-CN" sz="28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which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：从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已知或有限范围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内的人或事物作出选择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：从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未知或无限范围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内的人或事物作出选择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父母中，哪个更疼你？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Which parent loves you better?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你的帽子是哪种颜色的——红的、绿的或黄的？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Which color is your cap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red, green or yellow?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这朵花儿是什么颜色的？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color is the flower?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4294967295"/>
          </p:nvPr>
        </p:nvSpPr>
        <p:spPr>
          <a:xfrm>
            <a:off x="219869" y="1772816"/>
            <a:ext cx="7920038" cy="4071937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 I got an email from a boy called Bruce.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(1)________ does he live?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He lives in Australia.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(2)________ is he?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He's 12.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(3)________ does he go to school?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Jason: 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He goes to school by bus.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2292" name="Text Box 5"/>
          <p:cNvSpPr txBox="1"/>
          <p:nvPr/>
        </p:nvSpPr>
        <p:spPr>
          <a:xfrm>
            <a:off x="2267744" y="2419563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Where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3" name="Text Box 6"/>
          <p:cNvSpPr txBox="1"/>
          <p:nvPr/>
        </p:nvSpPr>
        <p:spPr>
          <a:xfrm>
            <a:off x="2088357" y="3500651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old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4" name="Text Box 7"/>
          <p:cNvSpPr txBox="1"/>
          <p:nvPr/>
        </p:nvSpPr>
        <p:spPr>
          <a:xfrm>
            <a:off x="2396332" y="4653136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1" name="Rectangle 7"/>
          <p:cNvSpPr/>
          <p:nvPr/>
        </p:nvSpPr>
        <p:spPr>
          <a:xfrm>
            <a:off x="688182" y="764753"/>
            <a:ext cx="82819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Jason gets an email from a new e-friend. Mandy is asking Jason some questions.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/>
      <p:bldP spid="12293" grpId="0" bldLvl="0"/>
      <p:bldP spid="12294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0032" y="4437112"/>
            <a:ext cx="2500630" cy="1484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72132" y="188962"/>
            <a:ext cx="7308850" cy="5233988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(4)________ are </a:t>
            </a:r>
            <a:r>
              <a:rPr lang="en-US" altLang="zh-CN" sz="2800" b="1" dirty="0">
                <a:latin typeface="Times New Roman" panose="02020603050405020304" pitchFamily="18" charset="0"/>
              </a:rPr>
              <a:t>his hobbies?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Jaon: </a:t>
            </a:r>
            <a:r>
              <a:rPr lang="en-US" altLang="zh-CN" sz="2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</a:rPr>
              <a:t>Swimming and playing football. He    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likes an English football team.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There are many English 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football teams. (5)________ 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team does he like?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Jason: Liverpool.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4697155" y="3156317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2516565" y="888415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7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>
          <a:xfrm>
            <a:off x="1079500" y="671513"/>
            <a:ext cx="8064500" cy="885825"/>
          </a:xfrm>
          <a:solidFill>
            <a:srgbClr val="FFFF99"/>
          </a:solidFill>
          <a:ln>
            <a:solidFill>
              <a:srgbClr val="FFFF99"/>
            </a:solidFill>
            <a:miter/>
          </a:ln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Fill in the blanks with "what, who, how, how old, which, why, where, how many, when".</a:t>
            </a:r>
            <a:endParaRPr lang="en-US" altLang="zh-CN" sz="2800" b="1" i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683568" y="1587183"/>
            <a:ext cx="7993062" cy="495617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1. --_______ is her name?  -Anna.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2. --_______ is she from?  -Germany.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3. --_______ are your friends? -Ben and Judy.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4. --_______ are they?  -Twelve and thirteen.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5. --_______ do you go to bed?  -At nine o'clock.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6. --_______ do you like your school?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--Because the teachers are friendly.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7. --_______ do you go to school? -By bus.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8. --_______ colour does she like? -Red.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9. --_________ e-friends does he have? -Five.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1476375" y="1628775"/>
            <a:ext cx="1150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1" name="Text Box 5"/>
          <p:cNvSpPr txBox="1"/>
          <p:nvPr/>
        </p:nvSpPr>
        <p:spPr>
          <a:xfrm>
            <a:off x="1331913" y="2133600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Where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1476375" y="2636838"/>
            <a:ext cx="1150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1331913" y="3068638"/>
            <a:ext cx="16970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old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1476375" y="3573463"/>
            <a:ext cx="11525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5" name="Text Box 9"/>
          <p:cNvSpPr txBox="1"/>
          <p:nvPr/>
        </p:nvSpPr>
        <p:spPr>
          <a:xfrm>
            <a:off x="1403350" y="407670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1547813" y="5084763"/>
            <a:ext cx="9366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7" name="Text Box 11"/>
          <p:cNvSpPr txBox="1"/>
          <p:nvPr/>
        </p:nvSpPr>
        <p:spPr>
          <a:xfrm>
            <a:off x="1476375" y="5589588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8" name="Text Box 12"/>
          <p:cNvSpPr txBox="1"/>
          <p:nvPr/>
        </p:nvSpPr>
        <p:spPr>
          <a:xfrm>
            <a:off x="1331913" y="6021388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many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  <p:bldP spid="14341" grpId="0" bldLvl="0"/>
      <p:bldP spid="14342" grpId="0" bldLvl="0"/>
      <p:bldP spid="14343" grpId="0" bldLvl="0"/>
      <p:bldP spid="14344" grpId="0" bldLvl="0"/>
      <p:bldP spid="14345" grpId="0" bldLvl="0"/>
      <p:bldP spid="14346" grpId="0" bldLvl="0"/>
      <p:bldP spid="14347" grpId="0" bldLvl="0"/>
      <p:bldP spid="14348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30821" y="693242"/>
            <a:ext cx="7975600" cy="17541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The articles</a:t>
            </a:r>
            <a:r>
              <a:rPr lang="zh-CN" altLang="en-US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：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a and an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3" y="2564904"/>
            <a:ext cx="5070723" cy="334703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9" descr="图片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2160" y="4296821"/>
            <a:ext cx="2880320" cy="16980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1115492" y="402590"/>
            <a:ext cx="7058025" cy="647700"/>
          </a:xfrm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>
          <a:xfrm>
            <a:off x="972617" y="1410652"/>
            <a:ext cx="6804025" cy="310642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boy         	      _____ teacher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computer            _____ unit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football team       _____ violin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apple     	       _____ ice cream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egg		       _____ old book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hour		       _____ umbrella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1331709" y="1410335"/>
            <a:ext cx="431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4573067" y="1482725"/>
            <a:ext cx="3603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259954" y="2005012"/>
            <a:ext cx="5032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4573067" y="1985962"/>
            <a:ext cx="5032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5" name="Text Box 9"/>
          <p:cNvSpPr txBox="1"/>
          <p:nvPr/>
        </p:nvSpPr>
        <p:spPr>
          <a:xfrm>
            <a:off x="1259954" y="2490787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4573067" y="2490787"/>
            <a:ext cx="431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7" name="Text Box 11"/>
          <p:cNvSpPr txBox="1"/>
          <p:nvPr/>
        </p:nvSpPr>
        <p:spPr>
          <a:xfrm>
            <a:off x="1188517" y="2922587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4500042" y="2994342"/>
            <a:ext cx="5746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9" name="Text Box 13"/>
          <p:cNvSpPr txBox="1"/>
          <p:nvPr/>
        </p:nvSpPr>
        <p:spPr>
          <a:xfrm>
            <a:off x="1188517" y="3930967"/>
            <a:ext cx="7191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0" name="Text Box 14"/>
          <p:cNvSpPr txBox="1"/>
          <p:nvPr/>
        </p:nvSpPr>
        <p:spPr>
          <a:xfrm>
            <a:off x="4573067" y="3480752"/>
            <a:ext cx="5762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1" name="Text Box 15"/>
          <p:cNvSpPr txBox="1"/>
          <p:nvPr/>
        </p:nvSpPr>
        <p:spPr>
          <a:xfrm>
            <a:off x="1152322" y="3480435"/>
            <a:ext cx="7207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2" name="Text Box 16"/>
          <p:cNvSpPr txBox="1"/>
          <p:nvPr/>
        </p:nvSpPr>
        <p:spPr>
          <a:xfrm>
            <a:off x="4573067" y="4002722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/>
      <p:bldP spid="19462" grpId="0" bldLvl="0"/>
      <p:bldP spid="19463" grpId="0" bldLvl="0"/>
      <p:bldP spid="19464" grpId="0" bldLvl="0"/>
      <p:bldP spid="19465" grpId="0" bldLvl="0"/>
      <p:bldP spid="19466" grpId="0" bldLvl="0"/>
      <p:bldP spid="19467" grpId="0" bldLvl="0"/>
      <p:bldP spid="19468" grpId="0" bldLvl="0"/>
      <p:bldP spid="19469" grpId="0" bldLvl="0"/>
      <p:bldP spid="19470" grpId="0" bldLvl="0"/>
      <p:bldP spid="19471" grpId="0" bldLvl="0"/>
      <p:bldP spid="19472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4"/>
          <p:cNvSpPr>
            <a:spLocks noChangeArrowheads="1"/>
          </p:cNvSpPr>
          <p:nvPr/>
        </p:nvSpPr>
        <p:spPr bwMode="auto">
          <a:xfrm>
            <a:off x="468313" y="981075"/>
            <a:ext cx="8207375" cy="446405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Work out the rule: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If a noun starts with a consonant sound,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 use _______ before it.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If a noun starts with a vowel sound,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 use _______ before it.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3" name="Text Box 5"/>
          <p:cNvSpPr txBox="1"/>
          <p:nvPr/>
        </p:nvSpPr>
        <p:spPr>
          <a:xfrm>
            <a:off x="2700338" y="2781300"/>
            <a:ext cx="65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Text Box 6"/>
          <p:cNvSpPr txBox="1"/>
          <p:nvPr/>
        </p:nvSpPr>
        <p:spPr>
          <a:xfrm>
            <a:off x="2555875" y="4365625"/>
            <a:ext cx="10795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 bldLvl="0"/>
      <p:bldP spid="2048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6048375" cy="1881188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</a:t>
            </a:r>
            <a:b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不定冠词a和an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5602" name="Rectangle 3" descr="Rectangle: Click to edit Master text styles&#10;Second level&#10;Third level&#10;Fourth level&#10;Fifth level"/>
          <p:cNvSpPr>
            <a:spLocks noGrp="1"/>
          </p:cNvSpPr>
          <p:nvPr>
            <p:ph idx="4294967295"/>
          </p:nvPr>
        </p:nvSpPr>
        <p:spPr>
          <a:xfrm>
            <a:off x="395536" y="2492896"/>
            <a:ext cx="8340725" cy="2676525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</a:rPr>
              <a:t>a和</a:t>
            </a:r>
            <a:r>
              <a:rPr lang="en-US" altLang="zh-CN" sz="2800" b="1" dirty="0">
                <a:latin typeface="Times New Roman" panose="02020603050405020304" pitchFamily="18" charset="0"/>
              </a:rPr>
              <a:t>an</a:t>
            </a:r>
            <a:r>
              <a:rPr lang="zh-CN" altLang="en-US" sz="2800" b="1" dirty="0">
                <a:latin typeface="Times New Roman" panose="02020603050405020304" pitchFamily="18" charset="0"/>
              </a:rPr>
              <a:t>是不定冠词，仅用在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单数可数名词</a:t>
            </a:r>
            <a:r>
              <a:rPr lang="zh-CN" altLang="en-US" sz="2800" b="1" dirty="0">
                <a:latin typeface="Times New Roman" panose="02020603050405020304" pitchFamily="18" charset="0"/>
              </a:rPr>
              <a:t>前面，表示"一"的意义。a用在以辅音（指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辅音音素</a:t>
            </a:r>
            <a:r>
              <a:rPr lang="zh-CN" altLang="en-US" sz="2800" b="1" dirty="0">
                <a:latin typeface="Times New Roman" panose="02020603050405020304" pitchFamily="18" charset="0"/>
              </a:rPr>
              <a:t>）开头的词前，a</a:t>
            </a:r>
            <a:r>
              <a:rPr lang="en-US" altLang="zh-CN" sz="2800" b="1" dirty="0">
                <a:latin typeface="Times New Roman" panose="02020603050405020304" pitchFamily="18" charset="0"/>
              </a:rPr>
              <a:t>n</a:t>
            </a:r>
            <a:r>
              <a:rPr lang="zh-CN" altLang="en-US" sz="2800" b="1" dirty="0">
                <a:latin typeface="Times New Roman" panose="02020603050405020304" pitchFamily="18" charset="0"/>
              </a:rPr>
              <a:t>用在以元音（指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元音音素</a:t>
            </a:r>
            <a:r>
              <a:rPr lang="zh-CN" altLang="en-US" sz="2800" b="1" dirty="0">
                <a:latin typeface="Times New Roman" panose="02020603050405020304" pitchFamily="18" charset="0"/>
              </a:rPr>
              <a:t>）开头的词前。如</a:t>
            </a:r>
            <a:r>
              <a:rPr lang="en-US" altLang="zh-CN" sz="2800" b="1" dirty="0">
                <a:latin typeface="Times New Roman" panose="02020603050405020304" pitchFamily="18" charset="0"/>
              </a:rPr>
              <a:t>a book</a:t>
            </a:r>
            <a:r>
              <a:rPr lang="zh-CN" altLang="en-US" sz="2800" b="1" dirty="0">
                <a:latin typeface="Times New Roman" panose="02020603050405020304" pitchFamily="18" charset="0"/>
              </a:rPr>
              <a:t>；</a:t>
            </a:r>
            <a:r>
              <a:rPr lang="en-US" altLang="zh-CN" sz="2800" b="1" dirty="0">
                <a:latin typeface="Times New Roman" panose="02020603050405020304" pitchFamily="18" charset="0"/>
              </a:rPr>
              <a:t>an apple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/>
        </p:nvGraphicFramePr>
        <p:xfrm>
          <a:off x="546100" y="1366838"/>
          <a:ext cx="8032115" cy="442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2595"/>
                <a:gridCol w="1930400"/>
                <a:gridCol w="4389120"/>
              </a:tblGrid>
              <a:tr h="497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开头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a/an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举例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辅音音素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一本书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元音音素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an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一个苹果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100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u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['juː]    a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一个单元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1000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[ʌ]    an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一把雨伞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720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一般情况 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一个快乐的男孩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71525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不发音 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an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一个小时                  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一个诚实的男孩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字母在引号之中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根据字母的发音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"f"  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"d"</a:t>
                      </a:r>
                      <a:endParaRPr lang="en-US" altLang="zh-CN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661" name="Text Box 3"/>
          <p:cNvSpPr txBox="1"/>
          <p:nvPr/>
        </p:nvSpPr>
        <p:spPr>
          <a:xfrm>
            <a:off x="652463" y="763588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+mn-ea"/>
              </a:rPr>
              <a:t>a/an用法分析</a:t>
            </a:r>
            <a:endParaRPr lang="en-US" altLang="zh-CN" sz="2800" b="1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27700" y="1808163"/>
            <a:ext cx="1600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book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27700" y="2268538"/>
            <a:ext cx="20764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 apple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27700" y="2800350"/>
            <a:ext cx="1516063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unit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27700" y="3259138"/>
            <a:ext cx="3021013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umbrella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15100" y="3713163"/>
            <a:ext cx="2476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happy boy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27700" y="4152900"/>
            <a:ext cx="1670050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hour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34025" y="4975225"/>
            <a:ext cx="321468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"f"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427788" y="4518025"/>
            <a:ext cx="2320925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an honest boy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534025" y="5359400"/>
            <a:ext cx="321468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"d"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图片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1700212"/>
            <a:ext cx="3522178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0" name="Rectangle 5"/>
          <p:cNvSpPr/>
          <p:nvPr/>
        </p:nvSpPr>
        <p:spPr>
          <a:xfrm>
            <a:off x="5006491" y="4159249"/>
            <a:ext cx="3124200" cy="1222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My dream is to 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be _____ scientist</a:t>
            </a:r>
            <a:r>
              <a:rPr lang="en-GB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7651" name="Picture 6" descr="图片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177" y="1700213"/>
            <a:ext cx="3805506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Rectangle 7"/>
          <p:cNvSpPr>
            <a:spLocks noGrp="1" noChangeArrowheads="1"/>
          </p:cNvSpPr>
          <p:nvPr>
            <p:ph type="title"/>
          </p:nvPr>
        </p:nvSpPr>
        <p:spPr>
          <a:xfrm>
            <a:off x="863600" y="692150"/>
            <a:ext cx="8280400" cy="935038"/>
          </a:xfrm>
        </p:spPr>
        <p:txBody>
          <a:bodyPr vert="horz" wrap="square" lIns="0" tIns="45720" rIns="0" bIns="0" numCol="1" rtlCol="0" anchor="b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B1  Some students are talking about their dreams. Complete the sentences below with a or an.</a:t>
            </a:r>
            <a:endParaRPr kumimoji="0" lang="en-US" altLang="zh-CN" sz="28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7653" name="Rectangle 8"/>
          <p:cNvSpPr/>
          <p:nvPr/>
        </p:nvSpPr>
        <p:spPr>
          <a:xfrm>
            <a:off x="1043608" y="4597400"/>
            <a:ext cx="3367088" cy="11811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 _____ Art teacher.</a:t>
            </a:r>
            <a:endParaRPr lang="zh-CN" altLang="en-US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1" name="Text Box 9"/>
          <p:cNvSpPr txBox="1"/>
          <p:nvPr/>
        </p:nvSpPr>
        <p:spPr>
          <a:xfrm>
            <a:off x="1550393" y="509905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Text Box 10"/>
          <p:cNvSpPr txBox="1"/>
          <p:nvPr/>
        </p:nvSpPr>
        <p:spPr>
          <a:xfrm>
            <a:off x="5878822" y="4735511"/>
            <a:ext cx="4318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350" y="792163"/>
            <a:ext cx="4078287" cy="475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600" y="792163"/>
            <a:ext cx="4157662" cy="475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Rectangle 6"/>
          <p:cNvSpPr/>
          <p:nvPr/>
        </p:nvSpPr>
        <p:spPr>
          <a:xfrm>
            <a:off x="885983" y="3600450"/>
            <a:ext cx="3331845" cy="12973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I want to be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actor in films.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676" name="Rectangle 7"/>
          <p:cNvSpPr/>
          <p:nvPr/>
        </p:nvSpPr>
        <p:spPr>
          <a:xfrm>
            <a:off x="4978400" y="3743325"/>
            <a:ext cx="3190875" cy="12525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I want to be 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_____ 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engineer.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34" name="Text Box 8"/>
          <p:cNvSpPr txBox="1"/>
          <p:nvPr/>
        </p:nvSpPr>
        <p:spPr>
          <a:xfrm>
            <a:off x="3322637" y="360045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5" name="Text Box 9"/>
          <p:cNvSpPr txBox="1"/>
          <p:nvPr/>
        </p:nvSpPr>
        <p:spPr>
          <a:xfrm>
            <a:off x="5626100" y="4319588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908050"/>
            <a:ext cx="4356100" cy="5049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8" name="Picture 5" descr="图片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1196975"/>
            <a:ext cx="4044950" cy="4776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Rectangle 6"/>
          <p:cNvSpPr/>
          <p:nvPr/>
        </p:nvSpPr>
        <p:spPr>
          <a:xfrm>
            <a:off x="735489" y="4149725"/>
            <a:ext cx="3512185" cy="12973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  <a:endParaRPr lang="en-US" altLang="zh-CN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 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basketball star.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9700" name="Rectangle 7"/>
          <p:cNvSpPr/>
          <p:nvPr/>
        </p:nvSpPr>
        <p:spPr>
          <a:xfrm>
            <a:off x="4859338" y="4292600"/>
            <a:ext cx="3605212" cy="12541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I want to be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nurse.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58" name="Text Box 8"/>
          <p:cNvSpPr txBox="1"/>
          <p:nvPr/>
        </p:nvSpPr>
        <p:spPr>
          <a:xfrm>
            <a:off x="971550" y="4797425"/>
            <a:ext cx="431800" cy="554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9" name="Text Box 9"/>
          <p:cNvSpPr txBox="1"/>
          <p:nvPr/>
        </p:nvSpPr>
        <p:spPr>
          <a:xfrm>
            <a:off x="7524750" y="429260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2771775" y="260350"/>
            <a:ext cx="2879725" cy="533400"/>
          </a:xfrm>
        </p:spPr>
        <p:txBody>
          <a:bodyPr wrap="square" lIns="0" tIns="45720" rIns="0" bIns="0" anchor="b"/>
          <a:lstStyle/>
          <a:p>
            <a:pPr eaLnBrk="1" hangingPunct="1"/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常见职业名称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755650" y="908050"/>
            <a:ext cx="4405313" cy="5726113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actor </a:t>
            </a:r>
            <a:r>
              <a:rPr lang="zh-CN" altLang="en-US" dirty="0">
                <a:latin typeface="Times New Roman" panose="02020603050405020304" pitchFamily="18" charset="0"/>
              </a:rPr>
              <a:t>男演员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actress </a:t>
            </a:r>
            <a:r>
              <a:rPr lang="zh-CN" altLang="en-US" dirty="0">
                <a:latin typeface="Times New Roman" panose="02020603050405020304" pitchFamily="18" charset="0"/>
              </a:rPr>
              <a:t>女演员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artist </a:t>
            </a:r>
            <a:r>
              <a:rPr lang="zh-CN" altLang="en-US" dirty="0">
                <a:latin typeface="Times New Roman" panose="02020603050405020304" pitchFamily="18" charset="0"/>
              </a:rPr>
              <a:t>艺术家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bank clerk </a:t>
            </a:r>
            <a:r>
              <a:rPr lang="zh-CN" altLang="en-US" dirty="0">
                <a:latin typeface="Times New Roman" panose="02020603050405020304" pitchFamily="18" charset="0"/>
              </a:rPr>
              <a:t>银行职员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cleaner </a:t>
            </a:r>
            <a:r>
              <a:rPr lang="zh-CN" altLang="en-US" dirty="0">
                <a:latin typeface="Times New Roman" panose="02020603050405020304" pitchFamily="18" charset="0"/>
              </a:rPr>
              <a:t>清洁工人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cook </a:t>
            </a:r>
            <a:r>
              <a:rPr lang="zh-CN" altLang="en-US" dirty="0">
                <a:latin typeface="Times New Roman" panose="02020603050405020304" pitchFamily="18" charset="0"/>
              </a:rPr>
              <a:t>厨师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dancer </a:t>
            </a:r>
            <a:r>
              <a:rPr lang="zh-CN" altLang="en-US" dirty="0">
                <a:latin typeface="Times New Roman" panose="02020603050405020304" pitchFamily="18" charset="0"/>
              </a:rPr>
              <a:t>舞蹈家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dentist </a:t>
            </a:r>
            <a:r>
              <a:rPr lang="zh-CN" altLang="en-US" dirty="0">
                <a:latin typeface="Times New Roman" panose="02020603050405020304" pitchFamily="18" charset="0"/>
              </a:rPr>
              <a:t>牙医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doctor </a:t>
            </a:r>
            <a:r>
              <a:rPr lang="zh-CN" altLang="en-US" dirty="0">
                <a:latin typeface="Times New Roman" panose="02020603050405020304" pitchFamily="18" charset="0"/>
              </a:rPr>
              <a:t>医生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driver </a:t>
            </a:r>
            <a:r>
              <a:rPr lang="zh-CN" altLang="en-US" dirty="0">
                <a:latin typeface="Times New Roman" panose="02020603050405020304" pitchFamily="18" charset="0"/>
              </a:rPr>
              <a:t>司机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engineer </a:t>
            </a:r>
            <a:r>
              <a:rPr lang="zh-CN" altLang="en-US" dirty="0">
                <a:latin typeface="Times New Roman" panose="02020603050405020304" pitchFamily="18" charset="0"/>
              </a:rPr>
              <a:t>工程师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farmer </a:t>
            </a:r>
            <a:r>
              <a:rPr lang="zh-CN" altLang="en-US" dirty="0">
                <a:latin typeface="Times New Roman" panose="02020603050405020304" pitchFamily="18" charset="0"/>
              </a:rPr>
              <a:t>农民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firefighter </a:t>
            </a:r>
            <a:r>
              <a:rPr lang="zh-CN" altLang="en-US" dirty="0">
                <a:latin typeface="Times New Roman" panose="02020603050405020304" pitchFamily="18" charset="0"/>
              </a:rPr>
              <a:t>消防员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football player </a:t>
            </a:r>
            <a:r>
              <a:rPr lang="zh-CN" altLang="en-US" dirty="0">
                <a:latin typeface="Times New Roman" panose="02020603050405020304" pitchFamily="18" charset="0"/>
              </a:rPr>
              <a:t>足球运动员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manager </a:t>
            </a:r>
            <a:r>
              <a:rPr lang="zh-CN" altLang="en-US" dirty="0">
                <a:latin typeface="Times New Roman" panose="02020603050405020304" pitchFamily="18" charset="0"/>
              </a:rPr>
              <a:t>经理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0723" name="Rectangle 4"/>
          <p:cNvSpPr/>
          <p:nvPr/>
        </p:nvSpPr>
        <p:spPr>
          <a:xfrm>
            <a:off x="4932363" y="836613"/>
            <a:ext cx="3743325" cy="57610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nurse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护士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painter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画家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pilot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飞行员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policeman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男警察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policewoman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女警察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postman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邮递员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reporter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记者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secretary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秘书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shop assistant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售货员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singer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歌手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teacher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教师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waiter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男招待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waitress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女招待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worker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工人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/>
          </p:cNvSpPr>
          <p:nvPr>
            <p:ph type="body"/>
          </p:nvPr>
        </p:nvSpPr>
        <p:spPr>
          <a:xfrm>
            <a:off x="611188" y="1844675"/>
            <a:ext cx="7345362" cy="81026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dirty="0">
                <a:solidFill>
                  <a:srgbClr val="003300"/>
                </a:solidFill>
                <a:latin typeface="Times New Roman" panose="02020603050405020304" pitchFamily="18" charset="0"/>
              </a:rPr>
              <a:t>S1:  What do you want to be?</a:t>
            </a:r>
            <a:endParaRPr lang="en-US" altLang="zh-CN" dirty="0">
              <a:solidFill>
                <a:srgbClr val="00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dirty="0">
                <a:solidFill>
                  <a:srgbClr val="003300"/>
                </a:solidFill>
                <a:latin typeface="Times New Roman" panose="02020603050405020304" pitchFamily="18" charset="0"/>
              </a:rPr>
              <a:t>S2:  My dream is to be a(n) ... / I want to be a(n) ...</a:t>
            </a:r>
            <a:endParaRPr lang="en-US" altLang="zh-CN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4580" name="Group 4"/>
          <p:cNvGraphicFramePr>
            <a:graphicFrameLocks noGrp="1"/>
          </p:cNvGraphicFramePr>
          <p:nvPr/>
        </p:nvGraphicFramePr>
        <p:xfrm>
          <a:off x="468313" y="3213100"/>
          <a:ext cx="8135937" cy="2664295"/>
        </p:xfrm>
        <a:graphic>
          <a:graphicData uri="http://schemas.openxmlformats.org/drawingml/2006/table">
            <a:tbl>
              <a:tblPr/>
              <a:tblGrid>
                <a:gridCol w="2133600"/>
                <a:gridCol w="1970856"/>
                <a:gridCol w="1994719"/>
                <a:gridCol w="2036762"/>
              </a:tblGrid>
              <a:tr h="13822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Students' names</a:t>
                      </a:r>
                      <a:endParaRPr kumimoji="0" lang="en-US" altLang="zh-CN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1282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Their 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ream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188" y="908050"/>
            <a:ext cx="7993063" cy="9531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B2  What do you want to be? In groups, discuss this with your classmates. </a:t>
            </a:r>
            <a:endParaRPr kumimoji="0" lang="en-US" altLang="zh-CN" sz="2800" b="1" i="1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3"/>
          <p:cNvSpPr txBox="1"/>
          <p:nvPr/>
        </p:nvSpPr>
        <p:spPr>
          <a:xfrm>
            <a:off x="539973" y="969512"/>
            <a:ext cx="8353425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14400">
              <a:buFont typeface="Arial" panose="020B0604020202020204" pitchFamily="34" charset="0"/>
              <a:buNone/>
            </a:pPr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If you are a reporter of the school newspaper, you are going to interview a new student from the US. What questions do you want to ask him?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graphicFrame>
        <p:nvGraphicFramePr>
          <p:cNvPr id="29700" name="Group 4"/>
          <p:cNvGraphicFramePr>
            <a:graphicFrameLocks noGrp="1"/>
          </p:cNvGraphicFramePr>
          <p:nvPr/>
        </p:nvGraphicFramePr>
        <p:xfrm>
          <a:off x="720874" y="2348880"/>
          <a:ext cx="7632700" cy="3671889"/>
        </p:xfrm>
        <a:graphic>
          <a:graphicData uri="http://schemas.openxmlformats.org/drawingml/2006/table">
            <a:tbl>
              <a:tblPr/>
              <a:tblGrid>
                <a:gridCol w="2051050"/>
                <a:gridCol w="5581650"/>
              </a:tblGrid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1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2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4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5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14" name="TextBox 5"/>
          <p:cNvSpPr txBox="1"/>
          <p:nvPr/>
        </p:nvSpPr>
        <p:spPr>
          <a:xfrm>
            <a:off x="2016274" y="332755"/>
            <a:ext cx="5400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Preparing the interview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/>
          </p:nvPr>
        </p:nvSpPr>
        <p:spPr>
          <a:xfrm>
            <a:off x="683568" y="978317"/>
            <a:ext cx="7991475" cy="452501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How old _____ the little girl? (be)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How ______ you? (be)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Where ______ Mike from? (be)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Where ______ Mike _____ from? (come)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How many friends _____ they _____? (have)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6. Which colour _____ he _____? (like)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7. When _____ you _____ to school? (go)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2556183" y="1121509"/>
            <a:ext cx="933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2194868" y="1769209"/>
            <a:ext cx="933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are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0" name="Text Box 6"/>
          <p:cNvSpPr txBox="1"/>
          <p:nvPr/>
        </p:nvSpPr>
        <p:spPr>
          <a:xfrm>
            <a:off x="2555230" y="2418179"/>
            <a:ext cx="935038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1" name="Text Box 7"/>
          <p:cNvSpPr txBox="1"/>
          <p:nvPr/>
        </p:nvSpPr>
        <p:spPr>
          <a:xfrm>
            <a:off x="2483793" y="3065879"/>
            <a:ext cx="417671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          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come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2" name="Text Box 9"/>
          <p:cNvSpPr txBox="1"/>
          <p:nvPr/>
        </p:nvSpPr>
        <p:spPr>
          <a:xfrm>
            <a:off x="3900160" y="3651984"/>
            <a:ext cx="3600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             have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4" name="Text Box 11"/>
          <p:cNvSpPr txBox="1"/>
          <p:nvPr/>
        </p:nvSpPr>
        <p:spPr>
          <a:xfrm>
            <a:off x="3275638" y="4299684"/>
            <a:ext cx="331311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       like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5" name="Text Box 13"/>
          <p:cNvSpPr txBox="1"/>
          <p:nvPr/>
        </p:nvSpPr>
        <p:spPr>
          <a:xfrm>
            <a:off x="2195185" y="4916269"/>
            <a:ext cx="2808288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             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go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8980" y="593824"/>
            <a:ext cx="5562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一. 用所给词的适当形式填空。</a:t>
            </a:r>
            <a:endParaRPr lang="en-US" altLang="zh-CN" sz="3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/>
      <p:bldP spid="26629" grpId="0" bldLvl="0"/>
      <p:bldP spid="26630" grpId="0" bldLvl="0"/>
      <p:bldP spid="26631" grpId="0" bldLvl="0"/>
      <p:bldP spid="26632" grpId="0" bldLvl="0"/>
      <p:bldP spid="26634" grpId="0" bldLvl="0"/>
      <p:bldP spid="26635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620688"/>
            <a:ext cx="8640960" cy="5181600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二</a:t>
            </a:r>
            <a:r>
              <a:rPr kumimoji="0" lang="en-US" altLang="zh-CN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. 根据划线部分内容将下列陈述句转换为特殊疑问句。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They are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violins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What are they?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Li Lei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is Amy's best friend.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Who is Amy's best friend?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Tom goes to school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 foot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every day.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How does Tom go to school every day?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4. Sarah is going to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Hong Kong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next month.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Where is Sarah going 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to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next month?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45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charRg st="45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163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charRg st="163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245" end="2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charRg st="245" end="2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750" y="694055"/>
            <a:ext cx="8208963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三</a:t>
            </a:r>
            <a:r>
              <a:rPr kumimoji="0" lang="en-US" altLang="zh-CN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. 用适当的特殊疑问词填空。</a:t>
            </a:r>
            <a:endParaRPr kumimoji="0" lang="en-US" altLang="zh-CN" sz="28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-- _____ class are you in, Class One or Class Two?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--Class Two.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 you usually go to school?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On foot.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does the housework in your family?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My mother.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people are there in the room?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There are three.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 you want to be a teacher in the future?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Because I like to stay with children.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car is this?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It's Joan's.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205" y="1164590"/>
            <a:ext cx="17246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350" y="1989773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6375" y="2781618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7275" y="3561715"/>
            <a:ext cx="19894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How many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350" y="4581208"/>
            <a:ext cx="10810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205" y="5373370"/>
            <a:ext cx="17735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Whose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Administrator\Desktop\ppt图片\空白ID卡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4248" y="4139194"/>
            <a:ext cx="2048682" cy="18754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23825" y="655212"/>
            <a:ext cx="8280400" cy="4233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四</a:t>
            </a:r>
            <a:r>
              <a:rPr kumimoji="0" lang="en-US" altLang="zh-CN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. 选用a或an填空。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1.  Is it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Chinese book or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English book?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2. That is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ID card.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3. There is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"l" in the word "luck".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4. My father often says, "To be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 honest 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    boy today and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useful man tomorrow."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7" y="1290847"/>
            <a:ext cx="5762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6940" y="1290847"/>
            <a:ext cx="790575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67840" y="1877269"/>
            <a:ext cx="79216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52942" y="2399239"/>
            <a:ext cx="7921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26940" y="2988202"/>
            <a:ext cx="936625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45422" y="3552082"/>
            <a:ext cx="5762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5717</Words>
  <Application>WPS 演示</Application>
  <PresentationFormat>全屏显示(4:3)</PresentationFormat>
  <Paragraphs>530</Paragraphs>
  <Slides>35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8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楷体_GB2312</vt:lpstr>
      <vt:lpstr>新宋体</vt:lpstr>
      <vt:lpstr>u7模板</vt:lpstr>
      <vt:lpstr>PowerPoint 演示文稿</vt:lpstr>
      <vt:lpstr>PowerPoint 演示文稿</vt:lpstr>
      <vt:lpstr>PowerPoint 演示文稿</vt:lpstr>
      <vt:lpstr>观察这些句子</vt:lpstr>
      <vt:lpstr>PowerPoint 演示文稿</vt:lpstr>
      <vt:lpstr>PowerPoint 演示文稿</vt:lpstr>
      <vt:lpstr>PowerPoint 演示文稿</vt:lpstr>
      <vt:lpstr>Work out the rule</vt:lpstr>
      <vt:lpstr>Summary Wh-questions特殊疑问句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Fill in the blanks with "what, who, how, how old, which, why, where, how many, when".</vt:lpstr>
      <vt:lpstr>PowerPoint 演示文稿</vt:lpstr>
      <vt:lpstr>Indefinite articles: a and an</vt:lpstr>
      <vt:lpstr>PowerPoint 演示文稿</vt:lpstr>
      <vt:lpstr>Summary Indefinite articles: a and an 不定冠词a和an</vt:lpstr>
      <vt:lpstr>PowerPoint 演示文稿</vt:lpstr>
      <vt:lpstr>B1  Some students are talking about their dreams. Complete the sentences below with a or an.</vt:lpstr>
      <vt:lpstr>PowerPoint 演示文稿</vt:lpstr>
      <vt:lpstr>PowerPoint 演示文稿</vt:lpstr>
      <vt:lpstr>常见职业名称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Administrator</cp:lastModifiedBy>
  <cp:revision>52</cp:revision>
  <dcterms:created xsi:type="dcterms:W3CDTF">2017-01-09T01:06:00Z</dcterms:created>
  <dcterms:modified xsi:type="dcterms:W3CDTF">2020-07-14T05:55:51Z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