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9"/>
  </p:notesMasterIdLst>
  <p:sldIdLst>
    <p:sldId id="279" r:id="rId3"/>
    <p:sldId id="256" r:id="rId4"/>
    <p:sldId id="257" r:id="rId5"/>
    <p:sldId id="260" r:id="rId6"/>
    <p:sldId id="259" r:id="rId7"/>
    <p:sldId id="261" r:id="rId8"/>
    <p:sldId id="262" r:id="rId10"/>
    <p:sldId id="263" r:id="rId11"/>
    <p:sldId id="264" r:id="rId12"/>
    <p:sldId id="265" r:id="rId13"/>
    <p:sldId id="266" r:id="rId14"/>
    <p:sldId id="267" r:id="rId15"/>
    <p:sldId id="273" r:id="rId16"/>
    <p:sldId id="271" r:id="rId17"/>
    <p:sldId id="268" r:id="rId18"/>
    <p:sldId id="269" r:id="rId19"/>
    <p:sldId id="270" r:id="rId20"/>
  </p:sldIdLst>
  <p:sldSz cx="9144000" cy="6858000" type="screen4x3"/>
  <p:notesSz cx="6858000" cy="9144000"/>
  <p:custDataLst>
    <p:tags r:id="rId2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978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"/>
          <a:sy n="1" d="1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4" Type="http://schemas.openxmlformats.org/officeDocument/2006/relationships/tags" Target="tags/tag1.xml"/><Relationship Id="rId23" Type="http://schemas.openxmlformats.org/officeDocument/2006/relationships/tableStyles" Target="tableStyles.xml"/><Relationship Id="rId22" Type="http://schemas.openxmlformats.org/officeDocument/2006/relationships/viewProps" Target="viewProps.xml"/><Relationship Id="rId21" Type="http://schemas.openxmlformats.org/officeDocument/2006/relationships/presProps" Target="presProps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C70408-0371-4CB6-9C15-BA09C386D873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51CCCE-87C6-46A6-8BC5-B49D41CA8EDA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1CCCE-87C6-46A6-8BC5-B49D41CA8ED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1CCCE-87C6-46A6-8BC5-B49D41CA8ED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A87AA-9AC7-4EFB-ACBA-AEDD270C938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58F80-466B-4068-8948-42EB5222A13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A87AA-9AC7-4EFB-ACBA-AEDD270C938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58F80-466B-4068-8948-42EB5222A13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A87AA-9AC7-4EFB-ACBA-AEDD270C938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58F80-466B-4068-8948-42EB5222A13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A87AA-9AC7-4EFB-ACBA-AEDD270C938A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58F80-466B-4068-8948-42EB5222A13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A87AA-9AC7-4EFB-ACBA-AEDD270C938A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58F80-466B-4068-8948-42EB5222A13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A87AA-9AC7-4EFB-ACBA-AEDD270C938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58F80-466B-4068-8948-42EB5222A13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A87AA-9AC7-4EFB-ACBA-AEDD270C938A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58F80-466B-4068-8948-42EB5222A13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A87AA-9AC7-4EFB-ACBA-AEDD270C938A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58F80-466B-4068-8948-42EB5222A13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A87AA-9AC7-4EFB-ACBA-AEDD270C938A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58F80-466B-4068-8948-42EB5222A13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A87AA-9AC7-4EFB-ACBA-AEDD270C938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58F80-466B-4068-8948-42EB5222A13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A87AA-9AC7-4EFB-ACBA-AEDD270C938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58F80-466B-4068-8948-42EB5222A13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CA87AA-9AC7-4EFB-ACBA-AEDD270C938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258F80-466B-4068-8948-42EB5222A134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1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1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7.jpeg"/><Relationship Id="rId2" Type="http://schemas.openxmlformats.org/officeDocument/2006/relationships/image" Target="../media/image4.png"/><Relationship Id="rId1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1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1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1" Type="http://schemas.openxmlformats.org/officeDocument/2006/relationships/image" Target="../media/image2.jpeg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1" Type="http://schemas.openxmlformats.org/officeDocument/2006/relationships/image" Target="../media/image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1" Type="http://schemas.openxmlformats.org/officeDocument/2006/relationships/image" Target="../media/image2.jpeg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9.jpeg"/><Relationship Id="rId2" Type="http://schemas.openxmlformats.org/officeDocument/2006/relationships/image" Target="../media/image4.png"/><Relationship Id="rId1" Type="http://schemas.openxmlformats.org/officeDocument/2006/relationships/image" Target="../media/image2.jpeg"/></Relationships>
</file>

<file path=ppt/slides/_rels/slide16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0.png"/><Relationship Id="rId3" Type="http://schemas.openxmlformats.org/officeDocument/2006/relationships/oleObject" Target="../embeddings/oleObject1.bin"/><Relationship Id="rId2" Type="http://schemas.openxmlformats.org/officeDocument/2006/relationships/image" Target="../media/image4.png"/><Relationship Id="rId1" Type="http://schemas.openxmlformats.org/officeDocument/2006/relationships/image" Target="../media/image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1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476250" y="4668520"/>
            <a:ext cx="7772400" cy="1470025"/>
          </a:xfrm>
        </p:spPr>
        <p:txBody>
          <a:bodyPr>
            <a:normAutofit fontScale="90000"/>
          </a:bodyPr>
          <a:p>
            <a:pPr algn="l"/>
            <a:r>
              <a:rPr lang="zh-CN" altLang="en-US"/>
              <a:t>国家食品药品监督管理局规定核酸类保健食品的不适宜人群为“痛风患者、血尿酸高者、肾功能异常者”三类人群。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7854315" y="494030"/>
            <a:ext cx="590550" cy="2865755"/>
          </a:xfrm>
        </p:spPr>
        <p:txBody>
          <a:bodyPr>
            <a:noAutofit/>
          </a:bodyPr>
          <a:p>
            <a:r>
              <a:rPr lang="zh-CN" altLang="zh-CN" sz="8000">
                <a:solidFill>
                  <a:srgbClr val="FF0000"/>
                </a:solidFill>
              </a:rPr>
              <a:t>有用么</a:t>
            </a:r>
            <a:endParaRPr lang="zh-CN" altLang="zh-CN" sz="8000">
              <a:solidFill>
                <a:srgbClr val="FF0000"/>
              </a:solidFill>
            </a:endParaRPr>
          </a:p>
          <a:p>
            <a:r>
              <a:rPr lang="zh-CN" altLang="zh-CN" sz="8000">
                <a:solidFill>
                  <a:srgbClr val="FF0000"/>
                </a:solidFill>
              </a:rPr>
              <a:t>？</a:t>
            </a:r>
            <a:endParaRPr lang="zh-CN" altLang="zh-CN" sz="8000">
              <a:solidFill>
                <a:srgbClr val="FF0000"/>
              </a:solidFill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97965" y="494030"/>
            <a:ext cx="5354320" cy="3716655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C:\Users\lenovo\Documents\Tencent Files\249459947\Image\C2C\@IOIBF$4~S)]NNH81V41_FC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071538" y="1357298"/>
            <a:ext cx="721523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第二章第五节</a:t>
            </a:r>
            <a:endParaRPr lang="en-US" altLang="zh-CN" sz="4800" smtClean="0"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algn="ctr"/>
            <a:r>
              <a:rPr lang="zh-CN" altLang="en-US" sz="480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核酸是遗传信息的携带者 </a:t>
            </a:r>
            <a:endParaRPr lang="zh-CN" altLang="en-US" sz="480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C:\Users\lenovo\Documents\Tencent Files\249459947\Image\C2C\IOJM[AU}CL}1%QK4TKS@)EH.pn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-1" y="0"/>
            <a:ext cx="9184843" cy="6858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0" y="1000108"/>
            <a:ext cx="685804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>
                <a:latin typeface="+mn-ea"/>
              </a:rPr>
              <a:t>DNA</a:t>
            </a:r>
            <a:r>
              <a:rPr lang="zh-CN" altLang="en-US" sz="2800">
                <a:latin typeface="+mn-ea"/>
              </a:rPr>
              <a:t>指纹技术在案件侦破工作中有重要的用途</a:t>
            </a:r>
            <a:r>
              <a:rPr lang="zh-CN" altLang="en-US" sz="2800" smtClean="0">
                <a:latin typeface="+mn-ea"/>
              </a:rPr>
              <a:t>。刑侦</a:t>
            </a:r>
            <a:r>
              <a:rPr lang="zh-CN" altLang="en-US" sz="2800">
                <a:latin typeface="+mn-ea"/>
              </a:rPr>
              <a:t>人员将从案发现场收集到的血液、头发</a:t>
            </a:r>
            <a:r>
              <a:rPr lang="zh-CN" altLang="en-US" sz="2800" smtClean="0">
                <a:latin typeface="+mn-ea"/>
              </a:rPr>
              <a:t>等样品</a:t>
            </a:r>
            <a:r>
              <a:rPr lang="zh-CN" altLang="en-US" sz="2800">
                <a:latin typeface="+mn-ea"/>
              </a:rPr>
              <a:t>中提取的</a:t>
            </a:r>
            <a:r>
              <a:rPr lang="en-US" sz="2800">
                <a:latin typeface="+mn-ea"/>
              </a:rPr>
              <a:t>DNA</a:t>
            </a:r>
            <a:r>
              <a:rPr lang="zh-CN" altLang="en-US" sz="2800">
                <a:latin typeface="+mn-ea"/>
              </a:rPr>
              <a:t>，与犯罪嫌疑人的</a:t>
            </a:r>
            <a:r>
              <a:rPr lang="en-US" sz="2800">
                <a:latin typeface="+mn-ea"/>
              </a:rPr>
              <a:t>DNA</a:t>
            </a:r>
            <a:r>
              <a:rPr lang="zh-CN" altLang="en-US" sz="2800">
                <a:latin typeface="+mn-ea"/>
              </a:rPr>
              <a:t>进行比较</a:t>
            </a:r>
            <a:r>
              <a:rPr lang="zh-CN" altLang="en-US" sz="2800" smtClean="0">
                <a:latin typeface="+mn-ea"/>
              </a:rPr>
              <a:t>，就</a:t>
            </a:r>
            <a:r>
              <a:rPr lang="zh-CN" altLang="en-US" sz="2800">
                <a:latin typeface="+mn-ea"/>
              </a:rPr>
              <a:t>有可能为案件的侦破提供证据</a:t>
            </a:r>
            <a:r>
              <a:rPr lang="zh-CN" altLang="en-US" sz="2800" smtClean="0">
                <a:latin typeface="+mn-ea"/>
              </a:rPr>
              <a:t>。讨论</a:t>
            </a:r>
            <a:r>
              <a:rPr lang="zh-CN" altLang="en-US" sz="2800">
                <a:latin typeface="+mn-ea"/>
              </a:rPr>
              <a:t>：</a:t>
            </a:r>
            <a:endParaRPr lang="zh-CN" altLang="en-US" sz="2800">
              <a:latin typeface="+mn-ea"/>
            </a:endParaRPr>
          </a:p>
          <a:p>
            <a:pPr lvl="0"/>
            <a:r>
              <a:rPr lang="en-US" altLang="zh-CN" sz="2800" smtClean="0">
                <a:latin typeface="+mn-ea"/>
              </a:rPr>
              <a:t>1</a:t>
            </a:r>
            <a:r>
              <a:rPr lang="zh-CN" altLang="en-US" sz="2800" smtClean="0">
                <a:latin typeface="+mn-ea"/>
              </a:rPr>
              <a:t>、从</a:t>
            </a:r>
            <a:r>
              <a:rPr lang="zh-CN" altLang="en-US" sz="2800">
                <a:latin typeface="+mn-ea"/>
              </a:rPr>
              <a:t>图中的</a:t>
            </a:r>
            <a:r>
              <a:rPr lang="en-US" sz="2800">
                <a:latin typeface="+mn-ea"/>
              </a:rPr>
              <a:t>DNA</a:t>
            </a:r>
            <a:r>
              <a:rPr lang="zh-CN" altLang="en-US" sz="2800">
                <a:latin typeface="+mn-ea"/>
              </a:rPr>
              <a:t>分析数据，你认为哪个</a:t>
            </a:r>
            <a:endParaRPr lang="zh-CN" altLang="en-US" sz="2800">
              <a:latin typeface="+mn-ea"/>
            </a:endParaRPr>
          </a:p>
          <a:p>
            <a:r>
              <a:rPr lang="zh-CN" altLang="en-US" sz="2800">
                <a:latin typeface="+mn-ea"/>
              </a:rPr>
              <a:t>最有可能是犯罪嫌疑人？</a:t>
            </a:r>
            <a:endParaRPr lang="zh-CN" altLang="en-US" sz="2800">
              <a:latin typeface="+mn-ea"/>
            </a:endParaRPr>
          </a:p>
          <a:p>
            <a:r>
              <a:rPr lang="en-US" sz="2800">
                <a:latin typeface="+mn-ea"/>
              </a:rPr>
              <a:t> </a:t>
            </a:r>
            <a:endParaRPr lang="zh-CN" altLang="en-US" sz="2800">
              <a:latin typeface="+mn-ea"/>
            </a:endParaRPr>
          </a:p>
          <a:p>
            <a:pPr lvl="0"/>
            <a:r>
              <a:rPr lang="en-US" altLang="zh-CN" sz="2800" smtClean="0">
                <a:latin typeface="+mn-ea"/>
              </a:rPr>
              <a:t>2</a:t>
            </a:r>
            <a:r>
              <a:rPr lang="zh-CN" altLang="en-US" sz="2800" smtClean="0">
                <a:latin typeface="+mn-ea"/>
              </a:rPr>
              <a:t>、为什么</a:t>
            </a:r>
            <a:r>
              <a:rPr lang="en-US" sz="2800">
                <a:latin typeface="+mn-ea"/>
              </a:rPr>
              <a:t>DNA</a:t>
            </a:r>
            <a:r>
              <a:rPr lang="zh-CN" altLang="en-US" sz="2800">
                <a:latin typeface="+mn-ea"/>
              </a:rPr>
              <a:t>能够提供犯罪嫌疑人的信息？</a:t>
            </a:r>
            <a:endParaRPr lang="zh-CN" altLang="en-US" sz="2800">
              <a:latin typeface="+mn-ea"/>
            </a:endParaRPr>
          </a:p>
          <a:p>
            <a:r>
              <a:rPr lang="en-US" sz="2800">
                <a:latin typeface="+mn-ea"/>
              </a:rPr>
              <a:t> </a:t>
            </a:r>
            <a:endParaRPr lang="zh-CN" altLang="en-US" sz="2800">
              <a:latin typeface="+mn-ea"/>
            </a:endParaRPr>
          </a:p>
          <a:p>
            <a:r>
              <a:rPr lang="en-US" sz="2800">
                <a:latin typeface="+mn-ea"/>
              </a:rPr>
              <a:t>3</a:t>
            </a:r>
            <a:r>
              <a:rPr lang="zh-CN" altLang="en-US" sz="2800">
                <a:latin typeface="+mn-ea"/>
              </a:rPr>
              <a:t>、你还能说出</a:t>
            </a:r>
            <a:r>
              <a:rPr lang="en-US" sz="2800">
                <a:latin typeface="+mn-ea"/>
              </a:rPr>
              <a:t>DAN</a:t>
            </a:r>
            <a:r>
              <a:rPr lang="zh-CN" altLang="en-US" sz="2800">
                <a:latin typeface="+mn-ea"/>
              </a:rPr>
              <a:t>鉴定技术在其他方面的应用吗</a:t>
            </a:r>
            <a:r>
              <a:rPr lang="zh-CN" altLang="en-US" sz="2800" smtClean="0">
                <a:latin typeface="+mn-ea"/>
              </a:rPr>
              <a:t>？</a:t>
            </a:r>
            <a:endParaRPr lang="zh-CN" altLang="en-US" sz="2800">
              <a:latin typeface="+mn-ea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214282" y="214290"/>
            <a:ext cx="857256" cy="785818"/>
            <a:chOff x="214282" y="214290"/>
            <a:chExt cx="857256" cy="785818"/>
          </a:xfrm>
        </p:grpSpPr>
        <p:sp>
          <p:nvSpPr>
            <p:cNvPr id="4" name="椭圆 3"/>
            <p:cNvSpPr/>
            <p:nvPr/>
          </p:nvSpPr>
          <p:spPr>
            <a:xfrm>
              <a:off x="214282" y="214290"/>
              <a:ext cx="857256" cy="78581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标注 4"/>
            <p:cNvSpPr/>
            <p:nvPr/>
          </p:nvSpPr>
          <p:spPr>
            <a:xfrm>
              <a:off x="357158" y="428604"/>
              <a:ext cx="500066" cy="428628"/>
            </a:xfrm>
            <a:prstGeom prst="wedgeRoundRectCallout">
              <a:avLst>
                <a:gd name="adj1" fmla="val -20833"/>
                <a:gd name="adj2" fmla="val 72822"/>
                <a:gd name="adj3" fmla="val 16667"/>
              </a:avLst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圆角矩形标注 5"/>
            <p:cNvSpPr/>
            <p:nvPr/>
          </p:nvSpPr>
          <p:spPr>
            <a:xfrm>
              <a:off x="428596" y="357166"/>
              <a:ext cx="500066" cy="428628"/>
            </a:xfrm>
            <a:prstGeom prst="wedgeRoundRectCallou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1071538" y="214290"/>
            <a:ext cx="21431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smtClean="0">
                <a:latin typeface="华文行楷" panose="02010800040101010101" pitchFamily="2" charset="-122"/>
                <a:ea typeface="华文行楷" panose="02010800040101010101" pitchFamily="2" charset="-122"/>
              </a:rPr>
              <a:t>问题探讨</a:t>
            </a:r>
            <a:endParaRPr lang="zh-CN" altLang="en-US" sz="3600" b="1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8" name="AutoShape 1" descr="C:\Users\lenovo\Documents\Tencent Files\249459947\Image\C2C\2Q5FD~_%4]Q7V(RL4A){i.jpg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9" name="AutoShape 2" descr="C:\Users\lenovo\Documents\Tencent Files\249459947\Image\C2C\2Q5FD~_%4]Q7V(RL4A){i.jpg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0" name="AutoShape 3" descr="C:\Users\lenovo\Documents\Tencent Files\249459947\Image\C2C\2Q5FD~_%4]Q7V(RL4A){i.jpg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pic>
        <p:nvPicPr>
          <p:cNvPr id="11" name="图片 10" descr="D:\Documents\Tencent Files\249459947\Image\C2C\M2@X{2Z}OH{%U10CYX2%T7U.jpg"/>
          <p:cNvPicPr/>
          <p:nvPr/>
        </p:nvPicPr>
        <p:blipFill>
          <a:blip r:embed="rId3"/>
          <a:stretch>
            <a:fillRect/>
          </a:stretch>
        </p:blipFill>
        <p:spPr bwMode="auto">
          <a:xfrm>
            <a:off x="6715140" y="357166"/>
            <a:ext cx="2428860" cy="5857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 descr="C:\Users\lenovo\Documents\Tencent Files\249459947\Image\C2C\IOJM[AU}CL}1%QK4TKS@)EH.pn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5058" name="Text Box 2"/>
          <p:cNvSpPr txBox="1">
            <a:spLocks noChangeArrowheads="1"/>
          </p:cNvSpPr>
          <p:nvPr/>
        </p:nvSpPr>
        <p:spPr bwMode="auto">
          <a:xfrm>
            <a:off x="395654" y="404813"/>
            <a:ext cx="23622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kumimoji="1" lang="zh-CN" altLang="en-US" sz="2400">
              <a:latin typeface="Times New Roman" panose="02020603050405020304" pitchFamily="18" charset="0"/>
            </a:endParaRPr>
          </a:p>
        </p:txBody>
      </p:sp>
      <p:pic>
        <p:nvPicPr>
          <p:cNvPr id="45059" name="Picture 3" descr="B9-D-3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11066" y="2276476"/>
            <a:ext cx="7452946" cy="2989263"/>
          </a:xfrm>
          <a:prstGeom prst="rect">
            <a:avLst/>
          </a:prstGeom>
          <a:noFill/>
        </p:spPr>
      </p:pic>
      <p:sp>
        <p:nvSpPr>
          <p:cNvPr id="45060" name="Text Box 4"/>
          <p:cNvSpPr txBox="1">
            <a:spLocks noChangeArrowheads="1"/>
          </p:cNvSpPr>
          <p:nvPr/>
        </p:nvSpPr>
        <p:spPr bwMode="auto">
          <a:xfrm>
            <a:off x="3276600" y="5715001"/>
            <a:ext cx="3352800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A、C</a:t>
            </a:r>
            <a:endParaRPr kumimoji="1" lang="en-US" altLang="zh-CN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5061" name="Text Box 5"/>
          <p:cNvSpPr txBox="1">
            <a:spLocks noChangeArrowheads="1"/>
          </p:cNvSpPr>
          <p:nvPr/>
        </p:nvSpPr>
        <p:spPr bwMode="auto">
          <a:xfrm>
            <a:off x="323850" y="1"/>
            <a:ext cx="8820150" cy="14335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>
                <a:latin typeface="Times New Roman" panose="02020603050405020304" pitchFamily="18" charset="0"/>
              </a:rPr>
              <a:t>                       </a:t>
            </a:r>
            <a:r>
              <a:rPr kumimoji="1" lang="zh-CN" altLang="en-US" sz="4000" b="1">
                <a:solidFill>
                  <a:srgbClr val="990000"/>
                </a:solidFill>
                <a:latin typeface="Times New Roman" panose="02020603050405020304" pitchFamily="18" charset="0"/>
              </a:rPr>
              <a:t>考考你！</a:t>
            </a:r>
            <a:endParaRPr kumimoji="1" lang="zh-CN" altLang="en-US" sz="4000" b="1">
              <a:solidFill>
                <a:srgbClr val="99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kumimoji="1" lang="zh-CN" altLang="en-US" sz="3200" b="1">
                <a:solidFill>
                  <a:srgbClr val="FF00FF"/>
                </a:solidFill>
                <a:latin typeface="Times New Roman" panose="02020603050405020304" pitchFamily="18" charset="0"/>
              </a:rPr>
              <a:t>你能知道哪个才是这对夫妻的孩子吗？为什么？</a:t>
            </a:r>
            <a:endParaRPr kumimoji="1" lang="zh-CN" altLang="en-US" sz="3200" b="1">
              <a:solidFill>
                <a:srgbClr val="FF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5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 descr="C:\Users\lenovo\Documents\Tencent Files\249459947\Image\C2C\IOJM[AU}CL}1%QK4TKS@)EH.pn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标题 1"/>
          <p:cNvSpPr txBox="1"/>
          <p:nvPr/>
        </p:nvSpPr>
        <p:spPr bwMode="auto">
          <a:xfrm>
            <a:off x="0" y="285728"/>
            <a:ext cx="7500958" cy="785818"/>
          </a:xfrm>
          <a:prstGeom prst="rect">
            <a:avLst/>
          </a:prstGeom>
        </p:spPr>
        <p:txBody>
          <a:bodyPr vert="horz" wrap="square" lIns="91440" tIns="45720" rIns="91440" bIns="45720" numCol="1" anchorCtr="0" compatLnSpc="1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一、核酸的种类、分布及功能　</a:t>
            </a:r>
            <a:endParaRPr kumimoji="0" lang="zh-CN" altLang="en-US" sz="4000" b="1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j-cs"/>
            </a:endParaRPr>
          </a:p>
        </p:txBody>
      </p:sp>
      <p:sp>
        <p:nvSpPr>
          <p:cNvPr id="4" name="AutoShape 1"/>
          <p:cNvSpPr/>
          <p:nvPr/>
        </p:nvSpPr>
        <p:spPr bwMode="auto">
          <a:xfrm>
            <a:off x="928662" y="1500174"/>
            <a:ext cx="304435" cy="2082804"/>
          </a:xfrm>
          <a:prstGeom prst="leftBrace">
            <a:avLst>
              <a:gd name="adj1" fmla="val 36049"/>
              <a:gd name="adj2" fmla="val 50000"/>
            </a:avLst>
          </a:prstGeom>
          <a:noFill/>
          <a:ln w="31750">
            <a:solidFill>
              <a:srgbClr val="000000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1285852" y="1428736"/>
            <a:ext cx="4319954" cy="5794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kumimoji="1" lang="zh-CN" altLang="en-US" sz="3200" b="1">
                <a:solidFill>
                  <a:srgbClr val="00B050"/>
                </a:solidFill>
                <a:latin typeface="Times New Roman" panose="02020603050405020304" pitchFamily="18" charset="0"/>
              </a:rPr>
              <a:t>脱氧核糖核酸</a:t>
            </a:r>
            <a:r>
              <a:rPr kumimoji="1" lang="zh-CN" altLang="en-US" sz="3200" b="1">
                <a:solidFill>
                  <a:srgbClr val="FF3300"/>
                </a:solidFill>
                <a:latin typeface="Times New Roman" panose="02020603050405020304" pitchFamily="18" charset="0"/>
              </a:rPr>
              <a:t>（</a:t>
            </a:r>
            <a:r>
              <a:rPr kumimoji="1" lang="en-US" altLang="zh-CN" sz="3200" b="1">
                <a:solidFill>
                  <a:srgbClr val="FF3300"/>
                </a:solidFill>
                <a:latin typeface="Times New Roman" panose="02020603050405020304" pitchFamily="18" charset="0"/>
              </a:rPr>
              <a:t>DNA</a:t>
            </a:r>
            <a:r>
              <a:rPr kumimoji="1" lang="zh-CN" altLang="en-US" sz="3200" b="1">
                <a:solidFill>
                  <a:srgbClr val="FF3300"/>
                </a:solidFill>
                <a:latin typeface="Times New Roman" panose="02020603050405020304" pitchFamily="18" charset="0"/>
              </a:rPr>
              <a:t>）</a:t>
            </a:r>
            <a:endParaRPr kumimoji="1" lang="zh-CN" altLang="en-US" sz="3200" b="1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1357290" y="3286124"/>
            <a:ext cx="3437792" cy="5794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kumimoji="1" lang="zh-CN" altLang="en-US" sz="3200" b="1">
                <a:solidFill>
                  <a:srgbClr val="0070C0"/>
                </a:solidFill>
                <a:latin typeface="Times New Roman" panose="02020603050405020304" pitchFamily="18" charset="0"/>
              </a:rPr>
              <a:t>核糖核酸</a:t>
            </a:r>
            <a:r>
              <a:rPr kumimoji="1" lang="zh-CN" altLang="en-US" sz="3200" b="1">
                <a:solidFill>
                  <a:srgbClr val="FF3300"/>
                </a:solidFill>
                <a:latin typeface="Times New Roman" panose="02020603050405020304" pitchFamily="18" charset="0"/>
              </a:rPr>
              <a:t>（</a:t>
            </a:r>
            <a:r>
              <a:rPr kumimoji="1" lang="en-US" altLang="zh-CN" sz="3200" b="1">
                <a:solidFill>
                  <a:srgbClr val="FF3300"/>
                </a:solidFill>
                <a:latin typeface="Times New Roman" panose="02020603050405020304" pitchFamily="18" charset="0"/>
              </a:rPr>
              <a:t>RNA</a:t>
            </a:r>
            <a:r>
              <a:rPr kumimoji="1" lang="zh-CN" altLang="en-US" sz="3200" b="1">
                <a:solidFill>
                  <a:srgbClr val="FF3300"/>
                </a:solidFill>
                <a:latin typeface="Times New Roman" panose="02020603050405020304" pitchFamily="18" charset="0"/>
              </a:rPr>
              <a:t>）</a:t>
            </a:r>
            <a:endParaRPr kumimoji="1" lang="zh-CN" altLang="en-US" sz="3200" b="1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" name="矩形 12"/>
          <p:cNvSpPr>
            <a:spLocks noChangeArrowheads="1"/>
          </p:cNvSpPr>
          <p:nvPr/>
        </p:nvSpPr>
        <p:spPr bwMode="auto">
          <a:xfrm>
            <a:off x="214282" y="4071942"/>
            <a:ext cx="7319596" cy="211500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功能：</a:t>
            </a:r>
            <a:r>
              <a:rPr lang="zh-CN" altLang="en-US" sz="2800" b="1">
                <a:solidFill>
                  <a:srgbClr val="00B0F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是细胞内携带遗传信息的物质，在</a:t>
            </a:r>
            <a:r>
              <a:rPr lang="zh-CN" altLang="en-US" sz="2800" b="1" smtClean="0">
                <a:solidFill>
                  <a:srgbClr val="00B0F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生　　　</a:t>
            </a:r>
            <a:endParaRPr lang="en-US" altLang="zh-CN" sz="2800" b="1" smtClean="0">
              <a:solidFill>
                <a:srgbClr val="00B0F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00B0F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　</a:t>
            </a:r>
            <a:r>
              <a:rPr lang="zh-CN" altLang="en-US" sz="2800" b="1" smtClean="0">
                <a:solidFill>
                  <a:srgbClr val="00B0F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　　　物体</a:t>
            </a:r>
            <a:r>
              <a:rPr lang="zh-CN" altLang="en-US" sz="2800" b="1">
                <a:solidFill>
                  <a:srgbClr val="00B0F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的遗传、变异和蛋白质的</a:t>
            </a:r>
            <a:r>
              <a:rPr lang="zh-CN" altLang="en-US" sz="2800" b="1" smtClean="0">
                <a:solidFill>
                  <a:srgbClr val="00B0F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生物</a:t>
            </a:r>
            <a:endParaRPr lang="en-US" altLang="zh-CN" sz="2800" b="1" smtClean="0">
              <a:solidFill>
                <a:srgbClr val="00B0F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00B0F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　</a:t>
            </a:r>
            <a:r>
              <a:rPr lang="zh-CN" altLang="en-US" sz="2800" b="1" smtClean="0">
                <a:solidFill>
                  <a:srgbClr val="00B0F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　　　合成</a:t>
            </a:r>
            <a:r>
              <a:rPr lang="zh-CN" altLang="en-US" sz="2800" b="1">
                <a:solidFill>
                  <a:srgbClr val="00B0F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中具有极其重要的作用。</a:t>
            </a:r>
            <a:endParaRPr lang="zh-CN" altLang="en-US" sz="2800" b="1">
              <a:solidFill>
                <a:srgbClr val="00B0F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429256" y="1214422"/>
            <a:ext cx="371474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mtClean="0">
                <a:solidFill>
                  <a:srgbClr val="00B05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主要分布在</a:t>
            </a:r>
            <a:r>
              <a:rPr lang="zh-CN" altLang="en-US" sz="280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细胞核</a:t>
            </a:r>
            <a:r>
              <a:rPr lang="zh-CN" altLang="en-US" sz="2800" smtClean="0">
                <a:solidFill>
                  <a:srgbClr val="00B05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中，</a:t>
            </a:r>
            <a:r>
              <a:rPr lang="zh-CN" altLang="en-US" sz="280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线粒体</a:t>
            </a:r>
            <a:r>
              <a:rPr lang="zh-CN" altLang="en-US" sz="2800" smtClean="0">
                <a:solidFill>
                  <a:srgbClr val="00B05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和</a:t>
            </a:r>
            <a:r>
              <a:rPr lang="zh-CN" altLang="en-US" sz="280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叶绿体</a:t>
            </a:r>
            <a:r>
              <a:rPr lang="zh-CN" altLang="en-US" sz="2800" smtClean="0">
                <a:solidFill>
                  <a:srgbClr val="00B05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也含有少量的ＤＮＡ。</a:t>
            </a:r>
            <a:endParaRPr lang="zh-CN" altLang="en-US" sz="2800">
              <a:solidFill>
                <a:srgbClr val="00B05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643438" y="3214686"/>
            <a:ext cx="37147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mtClean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主要分布在</a:t>
            </a:r>
            <a:r>
              <a:rPr lang="zh-CN" altLang="en-US" sz="280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细胞质</a:t>
            </a:r>
            <a:r>
              <a:rPr lang="zh-CN" altLang="en-US" sz="2800" smtClean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中。</a:t>
            </a:r>
            <a:endParaRPr lang="zh-CN" altLang="en-US" sz="2800">
              <a:solidFill>
                <a:srgbClr val="0070C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0" y="2000240"/>
            <a:ext cx="114300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smtClean="0">
                <a:latin typeface="黑体" panose="02010609060101010101" pitchFamily="49" charset="-122"/>
                <a:ea typeface="黑体" panose="02010609060101010101" pitchFamily="49" charset="-122"/>
              </a:rPr>
              <a:t>种类分布</a:t>
            </a:r>
            <a:endParaRPr lang="zh-CN" altLang="en-US" sz="32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1" nodeType="clickEffect"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2" nodeType="clickEffect"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4" nodeType="clickEffect"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5" nodeType="clickEffect"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3" nodeType="clickEffect"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1"/>
      <p:bldP spid="7" grpId="2"/>
      <p:bldP spid="8" grpId="3"/>
      <p:bldP spid="9" grpId="4"/>
      <p:bldP spid="10" grpId="5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 descr="C:\Users\lenovo\Documents\Tencent Files\249459947\Image\C2C\IOJM[AU}CL}1%QK4TKS@)EH.pn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矩形 7"/>
          <p:cNvSpPr>
            <a:spLocks noChangeArrowheads="1"/>
          </p:cNvSpPr>
          <p:nvPr/>
        </p:nvSpPr>
        <p:spPr bwMode="auto">
          <a:xfrm>
            <a:off x="500034" y="428604"/>
            <a:ext cx="8392041" cy="70788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4000" b="1" smtClean="0">
                <a:latin typeface="黑体" panose="02010609060101010101" pitchFamily="49" charset="-122"/>
                <a:ea typeface="黑体" panose="02010609060101010101" pitchFamily="49" charset="-122"/>
              </a:rPr>
              <a:t>二、</a:t>
            </a:r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核酸是由核苷酸连接而成的长链</a:t>
            </a:r>
            <a:endParaRPr lang="zh-CN" altLang="en-US" sz="40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矩形 4"/>
          <p:cNvSpPr>
            <a:spLocks noChangeArrowheads="1"/>
          </p:cNvSpPr>
          <p:nvPr/>
        </p:nvSpPr>
        <p:spPr bwMode="auto">
          <a:xfrm>
            <a:off x="785786" y="2143116"/>
            <a:ext cx="5391150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核酸的基本组成单位：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核苷酸</a:t>
            </a:r>
            <a:endParaRPr lang="zh-CN" altLang="en-US" sz="28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矩形 2"/>
          <p:cNvSpPr>
            <a:spLocks noChangeArrowheads="1"/>
          </p:cNvSpPr>
          <p:nvPr/>
        </p:nvSpPr>
        <p:spPr bwMode="auto">
          <a:xfrm>
            <a:off x="785786" y="1357298"/>
            <a:ext cx="4864100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、组成元素：</a:t>
            </a:r>
            <a:r>
              <a:rPr lang="en-US" altLang="zh-CN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C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en-US" altLang="zh-CN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H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en-US" altLang="zh-CN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O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en-US" altLang="zh-CN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N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en-US" altLang="zh-CN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</a:t>
            </a:r>
            <a:endParaRPr lang="en-US" altLang="zh-CN" sz="28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矩形 2"/>
          <p:cNvSpPr>
            <a:spLocks noChangeArrowheads="1"/>
          </p:cNvSpPr>
          <p:nvPr/>
        </p:nvSpPr>
        <p:spPr bwMode="auto">
          <a:xfrm>
            <a:off x="0" y="4214814"/>
            <a:ext cx="1447800" cy="9540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核苷酸</a:t>
            </a:r>
            <a:endParaRPr lang="en-US" altLang="zh-CN" sz="28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8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种）</a:t>
            </a: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左大括号 6"/>
          <p:cNvSpPr/>
          <p:nvPr/>
        </p:nvSpPr>
        <p:spPr>
          <a:xfrm>
            <a:off x="1357313" y="3286126"/>
            <a:ext cx="285750" cy="2643188"/>
          </a:xfrm>
          <a:prstGeom prst="leftBrace">
            <a:avLst>
              <a:gd name="adj1" fmla="val 47357"/>
              <a:gd name="adj2" fmla="val 50000"/>
            </a:avLst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zh-CN" altLang="en-US" sz="32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" name="矩形 4"/>
          <p:cNvSpPr>
            <a:spLocks noChangeArrowheads="1"/>
          </p:cNvSpPr>
          <p:nvPr/>
        </p:nvSpPr>
        <p:spPr bwMode="auto">
          <a:xfrm>
            <a:off x="1714500" y="3214689"/>
            <a:ext cx="2168525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磷酸（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种）</a:t>
            </a: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" name="矩形 5"/>
          <p:cNvSpPr>
            <a:spLocks noChangeArrowheads="1"/>
          </p:cNvSpPr>
          <p:nvPr/>
        </p:nvSpPr>
        <p:spPr bwMode="auto">
          <a:xfrm>
            <a:off x="1643063" y="4333876"/>
            <a:ext cx="2530475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latin typeface="幼圆" panose="02010509060101010101" pitchFamily="49" charset="-122"/>
                <a:ea typeface="幼圆" panose="02010509060101010101" pitchFamily="49" charset="-122"/>
              </a:rPr>
              <a:t>五碳糖（</a:t>
            </a:r>
            <a:r>
              <a:rPr lang="en-US" altLang="zh-CN" sz="2800" b="1">
                <a:latin typeface="幼圆" panose="02010509060101010101" pitchFamily="49" charset="-122"/>
                <a:ea typeface="幼圆" panose="02010509060101010101" pitchFamily="49" charset="-122"/>
              </a:rPr>
              <a:t>2</a:t>
            </a:r>
            <a:r>
              <a:rPr lang="zh-CN" altLang="en-US" sz="2800" b="1">
                <a:latin typeface="幼圆" panose="02010509060101010101" pitchFamily="49" charset="-122"/>
                <a:ea typeface="幼圆" panose="02010509060101010101" pitchFamily="49" charset="-122"/>
              </a:rPr>
              <a:t>种）</a:t>
            </a:r>
            <a:endParaRPr lang="zh-CN" altLang="en-US" sz="2800" b="1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0" name="矩形 6"/>
          <p:cNvSpPr>
            <a:spLocks noChangeArrowheads="1"/>
          </p:cNvSpPr>
          <p:nvPr/>
        </p:nvSpPr>
        <p:spPr bwMode="auto">
          <a:xfrm>
            <a:off x="1785938" y="5405439"/>
            <a:ext cx="1809750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碱基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(5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种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)</a:t>
            </a: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" name="矩形 15"/>
          <p:cNvSpPr>
            <a:spLocks noChangeArrowheads="1"/>
          </p:cNvSpPr>
          <p:nvPr/>
        </p:nvSpPr>
        <p:spPr bwMode="auto">
          <a:xfrm>
            <a:off x="5000628" y="5786454"/>
            <a:ext cx="2338387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核苷酸模式图</a:t>
            </a: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12" name="组合 18"/>
          <p:cNvGrpSpPr/>
          <p:nvPr/>
        </p:nvGrpSpPr>
        <p:grpSpPr>
          <a:xfrm>
            <a:off x="4003675" y="3571876"/>
            <a:ext cx="4711700" cy="1785938"/>
            <a:chOff x="5098719" y="1000125"/>
            <a:chExt cx="4712031" cy="1785938"/>
          </a:xfrm>
        </p:grpSpPr>
        <p:grpSp>
          <p:nvGrpSpPr>
            <p:cNvPr id="13" name="组合 17"/>
            <p:cNvGrpSpPr/>
            <p:nvPr/>
          </p:nvGrpSpPr>
          <p:grpSpPr>
            <a:xfrm>
              <a:off x="5098719" y="1000125"/>
              <a:ext cx="4712031" cy="1785938"/>
              <a:chOff x="5098719" y="1000125"/>
              <a:chExt cx="4712031" cy="1785938"/>
            </a:xfrm>
          </p:grpSpPr>
          <p:sp>
            <p:nvSpPr>
              <p:cNvPr id="15" name="AutoShape 4"/>
              <p:cNvSpPr>
                <a:spLocks noChangeArrowheads="1"/>
              </p:cNvSpPr>
              <p:nvPr/>
            </p:nvSpPr>
            <p:spPr bwMode="auto">
              <a:xfrm>
                <a:off x="6530745" y="1681163"/>
                <a:ext cx="1174833" cy="1104900"/>
              </a:xfrm>
              <a:prstGeom prst="pentagon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  <a:ln w="12700">
                <a:solidFill>
                  <a:schemeClr val="accent6">
                    <a:lumMod val="75000"/>
                  </a:schemeClr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 algn="ctr">
                  <a:defRPr/>
                </a:pPr>
                <a:r>
                  <a:rPr kumimoji="1" lang="zh-CN" altLang="en-US" sz="2400" b="1">
                    <a:latin typeface="Times New Roman" panose="02020603050405020304" pitchFamily="18" charset="0"/>
                  </a:rPr>
                  <a:t>五碳糖 </a:t>
                </a:r>
                <a:endParaRPr kumimoji="1" lang="zh-CN" altLang="en-US" sz="2400" b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6" name="Rectangle 5"/>
              <p:cNvSpPr>
                <a:spLocks noChangeArrowheads="1"/>
              </p:cNvSpPr>
              <p:nvPr/>
            </p:nvSpPr>
            <p:spPr bwMode="auto">
              <a:xfrm>
                <a:off x="8259654" y="1852613"/>
                <a:ext cx="1551096" cy="604837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 w="12700">
                <a:solidFill>
                  <a:schemeClr val="accent6">
                    <a:lumMod val="75000"/>
                  </a:schemeClr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 algn="ctr">
                  <a:defRPr/>
                </a:pPr>
                <a:r>
                  <a:rPr kumimoji="1" lang="zh-CN" altLang="en-US" sz="2800" b="1">
                    <a:latin typeface="Times New Roman" panose="02020603050405020304" pitchFamily="18" charset="0"/>
                  </a:rPr>
                  <a:t>含氮碱基</a:t>
                </a:r>
                <a:r>
                  <a:rPr kumimoji="1" lang="zh-CN" altLang="en-US" sz="2800" b="1">
                    <a:solidFill>
                      <a:srgbClr val="FFFFFF"/>
                    </a:solidFill>
                    <a:latin typeface="Times New Roman" panose="02020603050405020304" pitchFamily="18" charset="0"/>
                  </a:rPr>
                  <a:t> </a:t>
                </a:r>
                <a:endParaRPr kumimoji="1" lang="zh-CN" altLang="en-US" sz="2800" b="1">
                  <a:solidFill>
                    <a:srgbClr val="FFFFFF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" name="Oval 6"/>
              <p:cNvSpPr>
                <a:spLocks noChangeArrowheads="1"/>
              </p:cNvSpPr>
              <p:nvPr/>
            </p:nvSpPr>
            <p:spPr bwMode="auto">
              <a:xfrm>
                <a:off x="5098719" y="1000125"/>
                <a:ext cx="782693" cy="739775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accent6">
                    <a:lumMod val="75000"/>
                  </a:schemeClr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 algn="ctr">
                  <a:defRPr/>
                </a:pPr>
                <a:r>
                  <a:rPr kumimoji="1" lang="zh-CN" altLang="en-US" sz="2400" b="1">
                    <a:solidFill>
                      <a:schemeClr val="bg1"/>
                    </a:solidFill>
                    <a:latin typeface="幼圆" panose="02010509060101010101" pitchFamily="49" charset="-122"/>
                    <a:ea typeface="幼圆" panose="02010509060101010101" pitchFamily="49" charset="-122"/>
                  </a:rPr>
                  <a:t>磷酸</a:t>
                </a:r>
                <a:endParaRPr kumimoji="1" lang="zh-CN" altLang="en-US" sz="2400" b="1">
                  <a:solidFill>
                    <a:schemeClr val="bg1"/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18" name="Line 7"/>
              <p:cNvSpPr>
                <a:spLocks noChangeShapeType="1"/>
              </p:cNvSpPr>
              <p:nvPr/>
            </p:nvSpPr>
            <p:spPr bwMode="auto">
              <a:xfrm>
                <a:off x="7699227" y="2135188"/>
                <a:ext cx="539788" cy="0"/>
              </a:xfrm>
              <a:prstGeom prst="line">
                <a:avLst/>
              </a:prstGeom>
              <a:noFill/>
              <a:ln w="57150">
                <a:solidFill>
                  <a:schemeClr val="accent6">
                    <a:lumMod val="75000"/>
                  </a:schemeClr>
                </a:solidFill>
                <a:round/>
                <a:headEnd type="none" w="sm" len="sm"/>
                <a:tailEnd type="none" w="sm" len="sm"/>
              </a:ln>
            </p:spPr>
            <p:txBody>
              <a:bodyPr wrap="none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9" name="Line 8"/>
              <p:cNvSpPr>
                <a:spLocks noChangeShapeType="1"/>
              </p:cNvSpPr>
              <p:nvPr/>
            </p:nvSpPr>
            <p:spPr bwMode="auto">
              <a:xfrm rot="2278870">
                <a:off x="5609930" y="1784350"/>
                <a:ext cx="539788" cy="231775"/>
              </a:xfrm>
              <a:prstGeom prst="line">
                <a:avLst/>
              </a:prstGeom>
              <a:noFill/>
              <a:ln w="57150">
                <a:solidFill>
                  <a:schemeClr val="accent6">
                    <a:lumMod val="75000"/>
                  </a:schemeClr>
                </a:solidFill>
                <a:round/>
                <a:headEnd type="none" w="sm" len="sm"/>
                <a:tailEnd type="none" w="sm" len="sm"/>
              </a:ln>
            </p:spPr>
            <p:txBody>
              <a:bodyPr wrap="none"/>
              <a:lstStyle/>
              <a:p>
                <a:pPr>
                  <a:defRPr/>
                </a:pPr>
                <a:endParaRPr lang="zh-CN" altLang="en-US"/>
              </a:p>
            </p:txBody>
          </p:sp>
        </p:grpSp>
        <p:sp>
          <p:nvSpPr>
            <p:cNvPr id="14" name="Line 7"/>
            <p:cNvSpPr>
              <a:spLocks noChangeShapeType="1"/>
            </p:cNvSpPr>
            <p:nvPr/>
          </p:nvSpPr>
          <p:spPr bwMode="auto">
            <a:xfrm>
              <a:off x="5995720" y="2132013"/>
              <a:ext cx="539788" cy="0"/>
            </a:xfrm>
            <a:prstGeom prst="line">
              <a:avLst/>
            </a:prstGeom>
            <a:noFill/>
            <a:ln w="57150">
              <a:solidFill>
                <a:schemeClr val="accent6">
                  <a:lumMod val="75000"/>
                </a:schemeClr>
              </a:solidFill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pPr>
                <a:defRPr/>
              </a:pPr>
              <a:endParaRPr lang="zh-CN" altLang="en-US"/>
            </a:p>
          </p:txBody>
        </p:sp>
      </p:grpSp>
      <p:sp>
        <p:nvSpPr>
          <p:cNvPr id="20" name="矩形 19"/>
          <p:cNvSpPr/>
          <p:nvPr/>
        </p:nvSpPr>
        <p:spPr>
          <a:xfrm>
            <a:off x="2714612" y="2928934"/>
            <a:ext cx="1143008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2928926" y="4143380"/>
            <a:ext cx="1071570" cy="8572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2643174" y="5214950"/>
            <a:ext cx="857256" cy="7858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0" y="4714884"/>
            <a:ext cx="1285852" cy="4286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2" nodeType="clickEffect"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3" nodeType="clickEffect"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4" nodeType="clickEffect"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5" nodeType="clickEffect"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6" nodeType="clickEffect"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nodeType="clickEffect"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7" nodeType="clickEffect"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1"/>
      <p:bldP spid="6" grpId="2"/>
      <p:bldP spid="7" grpId="3"/>
      <p:bldP spid="8" grpId="4"/>
      <p:bldP spid="9" grpId="5"/>
      <p:bldP spid="10" grpId="6"/>
      <p:bldP spid="11" grpId="7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 descr="C:\Users\lenovo\Documents\Tencent Files\249459947\Image\C2C\IOJM[AU}CL}1%QK4TKS@)EH.pn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5841" name="Picture 1" descr="C:\Users\lenovo\Documents\Tencent Files\249459947\Image\C2C\HM3)U%8QI[OV($0YH]8$}~C.jp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0" y="1428736"/>
            <a:ext cx="9144000" cy="4357718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 descr="C:\Users\lenovo\Documents\Tencent Files\249459947\Image\C2C\IOJM[AU}CL}1%QK4TKS@)EH.pn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214282" y="142852"/>
            <a:ext cx="8429625" cy="212981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  <a:buFont typeface="Wingdings" panose="05000000000000000000" pitchFamily="2" charset="2"/>
              <a:buNone/>
            </a:pP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DNA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的基本组成单位：</a:t>
            </a:r>
            <a:r>
              <a:rPr lang="zh-CN" altLang="en-US" sz="280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脱氧核糖核苷酸</a:t>
            </a:r>
            <a:r>
              <a:rPr lang="en-US" altLang="zh-CN" sz="2800" smtClean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endParaRPr lang="en-US" altLang="zh-CN" sz="280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10000"/>
              </a:lnSpc>
              <a:buFont typeface="Wingdings" panose="05000000000000000000" pitchFamily="2" charset="2"/>
              <a:buNone/>
            </a:pPr>
            <a:r>
              <a:rPr lang="zh-CN" altLang="en-US" sz="2800" smtClean="0">
                <a:latin typeface="黑体" panose="02010609060101010101" pitchFamily="49" charset="-122"/>
                <a:ea typeface="黑体" panose="02010609060101010101" pitchFamily="49" charset="-122"/>
              </a:rPr>
              <a:t>组成脱氧核糖核苷酸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的碱基有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种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10000"/>
              </a:lnSpc>
              <a:buFont typeface="Wingdings" panose="05000000000000000000" pitchFamily="2" charset="2"/>
              <a:buNone/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腺嘌呤（</a:t>
            </a:r>
            <a:r>
              <a:rPr lang="en-US" altLang="zh-CN" sz="24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A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）   鸟嘌呤（</a:t>
            </a:r>
            <a:r>
              <a:rPr lang="en-US" altLang="zh-CN" sz="24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G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10000"/>
              </a:lnSpc>
              <a:buFont typeface="Wingdings" panose="05000000000000000000" pitchFamily="2" charset="2"/>
              <a:buNone/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胞嘧啶（</a:t>
            </a:r>
            <a:r>
              <a:rPr lang="en-US" altLang="zh-CN" sz="24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C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）   </a:t>
            </a:r>
            <a:r>
              <a:rPr lang="zh-CN" altLang="en-US" sz="2400" b="1">
                <a:solidFill>
                  <a:srgbClr val="00B05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胸腺嘧啶（</a:t>
            </a:r>
            <a:r>
              <a:rPr lang="en-US" altLang="zh-CN" sz="2400" b="1">
                <a:solidFill>
                  <a:srgbClr val="00B05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T</a:t>
            </a:r>
            <a:r>
              <a:rPr lang="zh-CN" altLang="en-US" sz="2400" b="1">
                <a:solidFill>
                  <a:srgbClr val="00B05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endParaRPr lang="zh-CN" altLang="en-US" sz="2400" b="1">
              <a:solidFill>
                <a:srgbClr val="00B05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矩形 27"/>
          <p:cNvSpPr>
            <a:spLocks noChangeArrowheads="1"/>
          </p:cNvSpPr>
          <p:nvPr/>
        </p:nvSpPr>
        <p:spPr bwMode="auto">
          <a:xfrm>
            <a:off x="928662" y="3714752"/>
            <a:ext cx="2765501" cy="40011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kumimoji="1" lang="zh-CN" altLang="en-US" sz="2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腺嘌呤脱氧核糖核苷酸</a:t>
            </a:r>
            <a:endParaRPr kumimoji="1" lang="zh-CN" altLang="en-US" sz="2000" b="1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矩形 28"/>
          <p:cNvSpPr>
            <a:spLocks noChangeArrowheads="1"/>
          </p:cNvSpPr>
          <p:nvPr/>
        </p:nvSpPr>
        <p:spPr bwMode="auto">
          <a:xfrm>
            <a:off x="5715008" y="3571876"/>
            <a:ext cx="2765501" cy="40011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kumimoji="1" lang="zh-CN" altLang="en-US" sz="2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鸟嘌呤脱氧核糖核苷酸</a:t>
            </a:r>
            <a:endParaRPr kumimoji="1" lang="zh-CN" altLang="en-US" sz="2000" b="1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矩形 29"/>
          <p:cNvSpPr>
            <a:spLocks noChangeArrowheads="1"/>
          </p:cNvSpPr>
          <p:nvPr/>
        </p:nvSpPr>
        <p:spPr bwMode="auto">
          <a:xfrm>
            <a:off x="785786" y="6000768"/>
            <a:ext cx="2765501" cy="40011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kumimoji="1" lang="zh-CN" altLang="en-US" sz="2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胞嘧啶脱氧核糖核苷酸</a:t>
            </a:r>
            <a:endParaRPr kumimoji="1" lang="zh-CN" altLang="en-US" sz="2000" b="1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矩形 31"/>
          <p:cNvSpPr>
            <a:spLocks noChangeArrowheads="1"/>
          </p:cNvSpPr>
          <p:nvPr/>
        </p:nvSpPr>
        <p:spPr bwMode="auto">
          <a:xfrm>
            <a:off x="5500694" y="5786454"/>
            <a:ext cx="3214710" cy="40011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kumimoji="1" lang="zh-CN" altLang="en-US" sz="2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胸腺嘧啶脱氧核糖核苷酸</a:t>
            </a:r>
            <a:endParaRPr kumimoji="1" lang="zh-CN" altLang="en-US" sz="2000" b="1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8" name="组合 38"/>
          <p:cNvGrpSpPr/>
          <p:nvPr/>
        </p:nvGrpSpPr>
        <p:grpSpPr>
          <a:xfrm>
            <a:off x="285720" y="1928802"/>
            <a:ext cx="3767137" cy="1549400"/>
            <a:chOff x="1185863" y="2451170"/>
            <a:chExt cx="3767137" cy="1549330"/>
          </a:xfrm>
        </p:grpSpPr>
        <p:sp>
          <p:nvSpPr>
            <p:cNvPr id="9" name="AutoShape 4"/>
            <p:cNvSpPr>
              <a:spLocks noChangeArrowheads="1"/>
            </p:cNvSpPr>
            <p:nvPr/>
          </p:nvSpPr>
          <p:spPr bwMode="auto">
            <a:xfrm>
              <a:off x="2449513" y="3027407"/>
              <a:ext cx="931862" cy="973093"/>
            </a:xfrm>
            <a:prstGeom prst="pentagon">
              <a:avLst/>
            </a:prstGeom>
            <a:solidFill>
              <a:schemeClr val="accent6">
                <a:lumMod val="40000"/>
                <a:lumOff val="60000"/>
              </a:schemeClr>
            </a:solidFill>
            <a:ln w="12700">
              <a:solidFill>
                <a:schemeClr val="accent6">
                  <a:lumMod val="75000"/>
                </a:schemeClr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>
                <a:defRPr/>
              </a:pPr>
              <a:r>
                <a:rPr kumimoji="1" lang="zh-CN" altLang="en-US" sz="2000" b="1">
                  <a:latin typeface="黑体" panose="02010609060101010101" pitchFamily="49" charset="-122"/>
                  <a:ea typeface="黑体" panose="02010609060101010101" pitchFamily="49" charset="-122"/>
                </a:rPr>
                <a:t>脱氧</a:t>
              </a:r>
              <a:endParaRPr kumimoji="1" lang="en-US" altLang="zh-CN" sz="2000" b="1">
                <a:latin typeface="黑体" panose="02010609060101010101" pitchFamily="49" charset="-122"/>
                <a:ea typeface="黑体" panose="02010609060101010101" pitchFamily="49" charset="-122"/>
              </a:endParaRPr>
            </a:p>
            <a:p>
              <a:pPr algn="ctr">
                <a:defRPr/>
              </a:pPr>
              <a:r>
                <a:rPr kumimoji="1" lang="zh-CN" altLang="en-US" sz="2000" b="1">
                  <a:latin typeface="黑体" panose="02010609060101010101" pitchFamily="49" charset="-122"/>
                  <a:ea typeface="黑体" panose="02010609060101010101" pitchFamily="49" charset="-122"/>
                </a:rPr>
                <a:t>核糖</a:t>
              </a:r>
              <a:endParaRPr kumimoji="1" lang="zh-CN" altLang="en-US" sz="2000" b="1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0" name="Rectangle 5"/>
            <p:cNvSpPr>
              <a:spLocks noChangeArrowheads="1"/>
            </p:cNvSpPr>
            <p:nvPr/>
          </p:nvSpPr>
          <p:spPr bwMode="auto">
            <a:xfrm>
              <a:off x="3798888" y="3178212"/>
              <a:ext cx="1154112" cy="534964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12700">
              <a:solidFill>
                <a:schemeClr val="accent6">
                  <a:lumMod val="75000"/>
                </a:schemeClr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>
                <a:defRPr/>
              </a:pPr>
              <a:r>
                <a:rPr lang="zh-CN" altLang="en-US" sz="2000">
                  <a:latin typeface="黑体" panose="02010609060101010101" pitchFamily="49" charset="-122"/>
                  <a:ea typeface="黑体" panose="02010609060101010101" pitchFamily="49" charset="-122"/>
                </a:rPr>
                <a:t>腺嘌呤</a:t>
              </a:r>
              <a:r>
                <a:rPr lang="en-US" altLang="zh-CN" sz="2000" b="1">
                  <a:latin typeface="黑体" panose="02010609060101010101" pitchFamily="49" charset="-122"/>
                  <a:ea typeface="黑体" panose="02010609060101010101" pitchFamily="49" charset="-122"/>
                </a:rPr>
                <a:t>(</a:t>
              </a:r>
              <a:r>
                <a:rPr lang="en-US" altLang="zh-CN" sz="2000" b="1">
                  <a:solidFill>
                    <a:srgbClr val="C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A</a:t>
              </a:r>
              <a:r>
                <a:rPr lang="en-US" altLang="zh-CN" sz="2000" b="1">
                  <a:latin typeface="黑体" panose="02010609060101010101" pitchFamily="49" charset="-122"/>
                  <a:ea typeface="黑体" panose="02010609060101010101" pitchFamily="49" charset="-122"/>
                </a:rPr>
                <a:t>)</a:t>
              </a:r>
              <a:endParaRPr kumimoji="1" lang="zh-CN" altLang="en-US" sz="2000" b="1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1" name="Oval 6"/>
            <p:cNvSpPr>
              <a:spLocks noChangeArrowheads="1"/>
            </p:cNvSpPr>
            <p:nvPr/>
          </p:nvSpPr>
          <p:spPr bwMode="auto">
            <a:xfrm>
              <a:off x="1185863" y="2451170"/>
              <a:ext cx="622300" cy="650846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chemeClr val="accent6">
                  <a:lumMod val="75000"/>
                </a:schemeClr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>
                <a:defRPr/>
              </a:pPr>
              <a:r>
                <a:rPr kumimoji="1" lang="zh-CN" altLang="en-US" sz="200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磷酸</a:t>
              </a:r>
              <a:endParaRPr kumimoji="1" lang="zh-CN" altLang="en-US" sz="20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2" name="Line 7"/>
            <p:cNvSpPr>
              <a:spLocks noChangeShapeType="1"/>
            </p:cNvSpPr>
            <p:nvPr/>
          </p:nvSpPr>
          <p:spPr bwMode="auto">
            <a:xfrm>
              <a:off x="3378200" y="3427439"/>
              <a:ext cx="431800" cy="0"/>
            </a:xfrm>
            <a:prstGeom prst="line">
              <a:avLst/>
            </a:prstGeom>
            <a:noFill/>
            <a:ln w="57150">
              <a:solidFill>
                <a:schemeClr val="accent6">
                  <a:lumMod val="75000"/>
                </a:schemeClr>
              </a:solidFill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pPr>
                <a:defRPr/>
              </a:pPr>
              <a:endParaRPr lang="zh-CN" altLang="en-US" sz="20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3" name="Line 8"/>
            <p:cNvSpPr>
              <a:spLocks noChangeShapeType="1"/>
            </p:cNvSpPr>
            <p:nvPr/>
          </p:nvSpPr>
          <p:spPr bwMode="auto">
            <a:xfrm rot="2278870">
              <a:off x="1600200" y="3238534"/>
              <a:ext cx="539750" cy="39686"/>
            </a:xfrm>
            <a:prstGeom prst="line">
              <a:avLst/>
            </a:prstGeom>
            <a:noFill/>
            <a:ln w="57150">
              <a:solidFill>
                <a:schemeClr val="accent6">
                  <a:lumMod val="75000"/>
                </a:schemeClr>
              </a:solidFill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pPr>
                <a:defRPr/>
              </a:pPr>
              <a:endParaRPr lang="zh-CN" altLang="en-US" sz="20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4" name="Line 7"/>
            <p:cNvSpPr>
              <a:spLocks noChangeShapeType="1"/>
            </p:cNvSpPr>
            <p:nvPr/>
          </p:nvSpPr>
          <p:spPr bwMode="auto">
            <a:xfrm>
              <a:off x="2024063" y="3417914"/>
              <a:ext cx="431800" cy="0"/>
            </a:xfrm>
            <a:prstGeom prst="line">
              <a:avLst/>
            </a:prstGeom>
            <a:noFill/>
            <a:ln w="57150">
              <a:solidFill>
                <a:schemeClr val="accent6">
                  <a:lumMod val="75000"/>
                </a:schemeClr>
              </a:solidFill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pPr>
                <a:defRPr/>
              </a:pPr>
              <a:endParaRPr lang="zh-CN" altLang="en-US" sz="20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15" name="组合 39"/>
          <p:cNvGrpSpPr/>
          <p:nvPr/>
        </p:nvGrpSpPr>
        <p:grpSpPr>
          <a:xfrm>
            <a:off x="5072066" y="1785926"/>
            <a:ext cx="3767138" cy="1549400"/>
            <a:chOff x="1185863" y="2451170"/>
            <a:chExt cx="3767137" cy="1549330"/>
          </a:xfrm>
        </p:grpSpPr>
        <p:sp>
          <p:nvSpPr>
            <p:cNvPr id="16" name="AutoShape 4"/>
            <p:cNvSpPr>
              <a:spLocks noChangeArrowheads="1"/>
            </p:cNvSpPr>
            <p:nvPr/>
          </p:nvSpPr>
          <p:spPr bwMode="auto">
            <a:xfrm>
              <a:off x="2449513" y="3027407"/>
              <a:ext cx="931863" cy="973093"/>
            </a:xfrm>
            <a:prstGeom prst="pentagon">
              <a:avLst/>
            </a:prstGeom>
            <a:solidFill>
              <a:schemeClr val="accent6">
                <a:lumMod val="40000"/>
                <a:lumOff val="60000"/>
              </a:schemeClr>
            </a:solidFill>
            <a:ln w="12700">
              <a:solidFill>
                <a:schemeClr val="accent6">
                  <a:lumMod val="75000"/>
                </a:schemeClr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>
                <a:defRPr/>
              </a:pPr>
              <a:r>
                <a:rPr kumimoji="1" lang="zh-CN" altLang="en-US" sz="2000" b="1">
                  <a:latin typeface="黑体" panose="02010609060101010101" pitchFamily="49" charset="-122"/>
                  <a:ea typeface="黑体" panose="02010609060101010101" pitchFamily="49" charset="-122"/>
                </a:rPr>
                <a:t>脱氧</a:t>
              </a:r>
              <a:endParaRPr kumimoji="1" lang="en-US" altLang="zh-CN" sz="2000" b="1">
                <a:latin typeface="黑体" panose="02010609060101010101" pitchFamily="49" charset="-122"/>
                <a:ea typeface="黑体" panose="02010609060101010101" pitchFamily="49" charset="-122"/>
              </a:endParaRPr>
            </a:p>
            <a:p>
              <a:pPr algn="ctr">
                <a:defRPr/>
              </a:pPr>
              <a:r>
                <a:rPr kumimoji="1" lang="zh-CN" altLang="en-US" sz="2000" b="1">
                  <a:latin typeface="黑体" panose="02010609060101010101" pitchFamily="49" charset="-122"/>
                  <a:ea typeface="黑体" panose="02010609060101010101" pitchFamily="49" charset="-122"/>
                </a:rPr>
                <a:t>核糖</a:t>
              </a:r>
              <a:endParaRPr kumimoji="1" lang="zh-CN" altLang="en-US" sz="2000" b="1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7" name="Rectangle 5"/>
            <p:cNvSpPr>
              <a:spLocks noChangeArrowheads="1"/>
            </p:cNvSpPr>
            <p:nvPr/>
          </p:nvSpPr>
          <p:spPr bwMode="auto">
            <a:xfrm>
              <a:off x="3798887" y="3178212"/>
              <a:ext cx="1154113" cy="534964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12700">
              <a:solidFill>
                <a:schemeClr val="accent6">
                  <a:lumMod val="75000"/>
                </a:schemeClr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>
                <a:defRPr/>
              </a:pPr>
              <a:r>
                <a:rPr lang="zh-CN" altLang="en-US" sz="2000">
                  <a:latin typeface="黑体" panose="02010609060101010101" pitchFamily="49" charset="-122"/>
                  <a:ea typeface="黑体" panose="02010609060101010101" pitchFamily="49" charset="-122"/>
                </a:rPr>
                <a:t>鸟嘌呤</a:t>
              </a:r>
              <a:r>
                <a:rPr lang="en-US" altLang="zh-CN" sz="2000" b="1">
                  <a:latin typeface="黑体" panose="02010609060101010101" pitchFamily="49" charset="-122"/>
                  <a:ea typeface="黑体" panose="02010609060101010101" pitchFamily="49" charset="-122"/>
                </a:rPr>
                <a:t>(</a:t>
              </a:r>
              <a:r>
                <a:rPr lang="en-US" altLang="zh-CN" sz="2000" b="1">
                  <a:solidFill>
                    <a:srgbClr val="C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G</a:t>
              </a:r>
              <a:r>
                <a:rPr lang="en-US" altLang="zh-CN" sz="2000" b="1">
                  <a:latin typeface="黑体" panose="02010609060101010101" pitchFamily="49" charset="-122"/>
                  <a:ea typeface="黑体" panose="02010609060101010101" pitchFamily="49" charset="-122"/>
                </a:rPr>
                <a:t>)</a:t>
              </a:r>
              <a:endParaRPr kumimoji="1" lang="zh-CN" altLang="en-US" sz="2000" b="1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8" name="Oval 6"/>
            <p:cNvSpPr>
              <a:spLocks noChangeArrowheads="1"/>
            </p:cNvSpPr>
            <p:nvPr/>
          </p:nvSpPr>
          <p:spPr bwMode="auto">
            <a:xfrm>
              <a:off x="1185863" y="2451170"/>
              <a:ext cx="622300" cy="650846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chemeClr val="accent6">
                  <a:lumMod val="75000"/>
                </a:schemeClr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>
                <a:defRPr/>
              </a:pPr>
              <a:r>
                <a:rPr kumimoji="1" lang="zh-CN" altLang="en-US" sz="200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磷酸</a:t>
              </a:r>
              <a:endParaRPr kumimoji="1" lang="zh-CN" altLang="en-US" sz="20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9" name="Line 7"/>
            <p:cNvSpPr>
              <a:spLocks noChangeShapeType="1"/>
            </p:cNvSpPr>
            <p:nvPr/>
          </p:nvSpPr>
          <p:spPr bwMode="auto">
            <a:xfrm>
              <a:off x="3378200" y="3427439"/>
              <a:ext cx="431800" cy="0"/>
            </a:xfrm>
            <a:prstGeom prst="line">
              <a:avLst/>
            </a:prstGeom>
            <a:noFill/>
            <a:ln w="57150">
              <a:solidFill>
                <a:schemeClr val="accent6">
                  <a:lumMod val="75000"/>
                </a:schemeClr>
              </a:solidFill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pPr>
                <a:defRPr/>
              </a:pPr>
              <a:endParaRPr lang="zh-CN" altLang="en-US" sz="20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20" name="Line 8"/>
            <p:cNvSpPr>
              <a:spLocks noChangeShapeType="1"/>
            </p:cNvSpPr>
            <p:nvPr/>
          </p:nvSpPr>
          <p:spPr bwMode="auto">
            <a:xfrm rot="2278870">
              <a:off x="1600201" y="3238534"/>
              <a:ext cx="539750" cy="39686"/>
            </a:xfrm>
            <a:prstGeom prst="line">
              <a:avLst/>
            </a:prstGeom>
            <a:noFill/>
            <a:ln w="57150">
              <a:solidFill>
                <a:schemeClr val="accent6">
                  <a:lumMod val="75000"/>
                </a:schemeClr>
              </a:solidFill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pPr>
                <a:defRPr/>
              </a:pPr>
              <a:endParaRPr lang="zh-CN" altLang="en-US" sz="20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21" name="Line 7"/>
            <p:cNvSpPr>
              <a:spLocks noChangeShapeType="1"/>
            </p:cNvSpPr>
            <p:nvPr/>
          </p:nvSpPr>
          <p:spPr bwMode="auto">
            <a:xfrm>
              <a:off x="2024063" y="3417914"/>
              <a:ext cx="431800" cy="0"/>
            </a:xfrm>
            <a:prstGeom prst="line">
              <a:avLst/>
            </a:prstGeom>
            <a:noFill/>
            <a:ln w="57150">
              <a:solidFill>
                <a:schemeClr val="accent6">
                  <a:lumMod val="75000"/>
                </a:schemeClr>
              </a:solidFill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pPr>
                <a:defRPr/>
              </a:pPr>
              <a:endParaRPr lang="zh-CN" altLang="en-US" sz="20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22" name="组合 46"/>
          <p:cNvGrpSpPr/>
          <p:nvPr/>
        </p:nvGrpSpPr>
        <p:grpSpPr>
          <a:xfrm>
            <a:off x="285720" y="4286256"/>
            <a:ext cx="3767137" cy="1549400"/>
            <a:chOff x="1185863" y="2451170"/>
            <a:chExt cx="3767137" cy="1549330"/>
          </a:xfrm>
        </p:grpSpPr>
        <p:sp>
          <p:nvSpPr>
            <p:cNvPr id="23" name="AutoShape 4"/>
            <p:cNvSpPr>
              <a:spLocks noChangeArrowheads="1"/>
            </p:cNvSpPr>
            <p:nvPr/>
          </p:nvSpPr>
          <p:spPr bwMode="auto">
            <a:xfrm>
              <a:off x="2449513" y="3027407"/>
              <a:ext cx="931862" cy="973093"/>
            </a:xfrm>
            <a:prstGeom prst="pentagon">
              <a:avLst/>
            </a:prstGeom>
            <a:solidFill>
              <a:schemeClr val="accent6">
                <a:lumMod val="40000"/>
                <a:lumOff val="60000"/>
              </a:schemeClr>
            </a:solidFill>
            <a:ln w="12700">
              <a:solidFill>
                <a:schemeClr val="accent6">
                  <a:lumMod val="75000"/>
                </a:schemeClr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>
                <a:defRPr/>
              </a:pPr>
              <a:r>
                <a:rPr kumimoji="1" lang="zh-CN" altLang="en-US" sz="2000" b="1">
                  <a:latin typeface="黑体" panose="02010609060101010101" pitchFamily="49" charset="-122"/>
                  <a:ea typeface="黑体" panose="02010609060101010101" pitchFamily="49" charset="-122"/>
                </a:rPr>
                <a:t>脱氧</a:t>
              </a:r>
              <a:endParaRPr kumimoji="1" lang="en-US" altLang="zh-CN" sz="2000" b="1">
                <a:latin typeface="黑体" panose="02010609060101010101" pitchFamily="49" charset="-122"/>
                <a:ea typeface="黑体" panose="02010609060101010101" pitchFamily="49" charset="-122"/>
              </a:endParaRPr>
            </a:p>
            <a:p>
              <a:pPr algn="ctr">
                <a:defRPr/>
              </a:pPr>
              <a:r>
                <a:rPr kumimoji="1" lang="zh-CN" altLang="en-US" sz="2000" b="1">
                  <a:latin typeface="黑体" panose="02010609060101010101" pitchFamily="49" charset="-122"/>
                  <a:ea typeface="黑体" panose="02010609060101010101" pitchFamily="49" charset="-122"/>
                </a:rPr>
                <a:t>核糖</a:t>
              </a:r>
              <a:endParaRPr kumimoji="1" lang="zh-CN" altLang="en-US" sz="2000" b="1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24" name="Rectangle 5"/>
            <p:cNvSpPr>
              <a:spLocks noChangeArrowheads="1"/>
            </p:cNvSpPr>
            <p:nvPr/>
          </p:nvSpPr>
          <p:spPr bwMode="auto">
            <a:xfrm>
              <a:off x="3798888" y="3178212"/>
              <a:ext cx="1154112" cy="534964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12700">
              <a:solidFill>
                <a:schemeClr val="accent6">
                  <a:lumMod val="75000"/>
                </a:schemeClr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>
                <a:defRPr/>
              </a:pPr>
              <a:r>
                <a:rPr lang="zh-CN" altLang="en-US" sz="2000">
                  <a:latin typeface="黑体" panose="02010609060101010101" pitchFamily="49" charset="-122"/>
                  <a:ea typeface="黑体" panose="02010609060101010101" pitchFamily="49" charset="-122"/>
                </a:rPr>
                <a:t>胞嘧啶</a:t>
              </a:r>
              <a:r>
                <a:rPr lang="en-US" altLang="zh-CN" sz="2000" b="1">
                  <a:latin typeface="黑体" panose="02010609060101010101" pitchFamily="49" charset="-122"/>
                  <a:ea typeface="黑体" panose="02010609060101010101" pitchFamily="49" charset="-122"/>
                </a:rPr>
                <a:t>(</a:t>
              </a:r>
              <a:r>
                <a:rPr lang="en-US" altLang="zh-CN" sz="2000" b="1">
                  <a:solidFill>
                    <a:srgbClr val="C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C</a:t>
              </a:r>
              <a:r>
                <a:rPr lang="en-US" altLang="zh-CN" sz="2000" b="1">
                  <a:latin typeface="黑体" panose="02010609060101010101" pitchFamily="49" charset="-122"/>
                  <a:ea typeface="黑体" panose="02010609060101010101" pitchFamily="49" charset="-122"/>
                </a:rPr>
                <a:t>)</a:t>
              </a:r>
              <a:endParaRPr kumimoji="1" lang="zh-CN" altLang="en-US" sz="2000" b="1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25" name="Oval 6"/>
            <p:cNvSpPr>
              <a:spLocks noChangeArrowheads="1"/>
            </p:cNvSpPr>
            <p:nvPr/>
          </p:nvSpPr>
          <p:spPr bwMode="auto">
            <a:xfrm>
              <a:off x="1185863" y="2451170"/>
              <a:ext cx="622300" cy="650846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chemeClr val="accent6">
                  <a:lumMod val="75000"/>
                </a:schemeClr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>
                <a:defRPr/>
              </a:pPr>
              <a:r>
                <a:rPr kumimoji="1" lang="zh-CN" altLang="en-US" sz="200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磷酸</a:t>
              </a:r>
              <a:endParaRPr kumimoji="1" lang="zh-CN" altLang="en-US" sz="20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26" name="Line 7"/>
            <p:cNvSpPr>
              <a:spLocks noChangeShapeType="1"/>
            </p:cNvSpPr>
            <p:nvPr/>
          </p:nvSpPr>
          <p:spPr bwMode="auto">
            <a:xfrm>
              <a:off x="3378200" y="3427439"/>
              <a:ext cx="431800" cy="0"/>
            </a:xfrm>
            <a:prstGeom prst="line">
              <a:avLst/>
            </a:prstGeom>
            <a:noFill/>
            <a:ln w="57150">
              <a:solidFill>
                <a:schemeClr val="accent6">
                  <a:lumMod val="75000"/>
                </a:schemeClr>
              </a:solidFill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pPr>
                <a:defRPr/>
              </a:pPr>
              <a:endParaRPr lang="zh-CN" altLang="en-US" sz="20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27" name="Line 8"/>
            <p:cNvSpPr>
              <a:spLocks noChangeShapeType="1"/>
            </p:cNvSpPr>
            <p:nvPr/>
          </p:nvSpPr>
          <p:spPr bwMode="auto">
            <a:xfrm rot="2278870">
              <a:off x="1600200" y="3238534"/>
              <a:ext cx="539750" cy="39686"/>
            </a:xfrm>
            <a:prstGeom prst="line">
              <a:avLst/>
            </a:prstGeom>
            <a:noFill/>
            <a:ln w="57150">
              <a:solidFill>
                <a:schemeClr val="accent6">
                  <a:lumMod val="75000"/>
                </a:schemeClr>
              </a:solidFill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pPr>
                <a:defRPr/>
              </a:pPr>
              <a:endParaRPr lang="zh-CN" altLang="en-US" sz="20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28" name="Line 7"/>
            <p:cNvSpPr>
              <a:spLocks noChangeShapeType="1"/>
            </p:cNvSpPr>
            <p:nvPr/>
          </p:nvSpPr>
          <p:spPr bwMode="auto">
            <a:xfrm>
              <a:off x="2024063" y="3417914"/>
              <a:ext cx="431800" cy="0"/>
            </a:xfrm>
            <a:prstGeom prst="line">
              <a:avLst/>
            </a:prstGeom>
            <a:noFill/>
            <a:ln w="57150">
              <a:solidFill>
                <a:schemeClr val="accent6">
                  <a:lumMod val="75000"/>
                </a:schemeClr>
              </a:solidFill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pPr>
                <a:defRPr/>
              </a:pPr>
              <a:endParaRPr lang="zh-CN" altLang="en-US" sz="20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29" name="组合 53"/>
          <p:cNvGrpSpPr/>
          <p:nvPr/>
        </p:nvGrpSpPr>
        <p:grpSpPr>
          <a:xfrm>
            <a:off x="5072066" y="4143380"/>
            <a:ext cx="3767138" cy="1549400"/>
            <a:chOff x="1185863" y="2451170"/>
            <a:chExt cx="3767137" cy="1549330"/>
          </a:xfrm>
        </p:grpSpPr>
        <p:sp>
          <p:nvSpPr>
            <p:cNvPr id="30" name="AutoShape 4"/>
            <p:cNvSpPr>
              <a:spLocks noChangeArrowheads="1"/>
            </p:cNvSpPr>
            <p:nvPr/>
          </p:nvSpPr>
          <p:spPr bwMode="auto">
            <a:xfrm>
              <a:off x="2449513" y="3027407"/>
              <a:ext cx="931863" cy="973093"/>
            </a:xfrm>
            <a:prstGeom prst="pentagon">
              <a:avLst/>
            </a:prstGeom>
            <a:solidFill>
              <a:schemeClr val="accent6">
                <a:lumMod val="40000"/>
                <a:lumOff val="60000"/>
              </a:schemeClr>
            </a:solidFill>
            <a:ln w="12700">
              <a:solidFill>
                <a:schemeClr val="accent6">
                  <a:lumMod val="75000"/>
                </a:schemeClr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>
                <a:defRPr/>
              </a:pPr>
              <a:r>
                <a:rPr kumimoji="1" lang="zh-CN" altLang="en-US" sz="2000" b="1">
                  <a:latin typeface="黑体" panose="02010609060101010101" pitchFamily="49" charset="-122"/>
                  <a:ea typeface="黑体" panose="02010609060101010101" pitchFamily="49" charset="-122"/>
                </a:rPr>
                <a:t>脱氧</a:t>
              </a:r>
              <a:endParaRPr kumimoji="1" lang="en-US" altLang="zh-CN" sz="2000" b="1">
                <a:latin typeface="黑体" panose="02010609060101010101" pitchFamily="49" charset="-122"/>
                <a:ea typeface="黑体" panose="02010609060101010101" pitchFamily="49" charset="-122"/>
              </a:endParaRPr>
            </a:p>
            <a:p>
              <a:pPr algn="ctr">
                <a:defRPr/>
              </a:pPr>
              <a:r>
                <a:rPr kumimoji="1" lang="zh-CN" altLang="en-US" sz="2000" b="1">
                  <a:latin typeface="黑体" panose="02010609060101010101" pitchFamily="49" charset="-122"/>
                  <a:ea typeface="黑体" panose="02010609060101010101" pitchFamily="49" charset="-122"/>
                </a:rPr>
                <a:t>核糖</a:t>
              </a:r>
              <a:endParaRPr kumimoji="1" lang="zh-CN" altLang="en-US" sz="2000" b="1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31" name="Rectangle 5"/>
            <p:cNvSpPr>
              <a:spLocks noChangeArrowheads="1"/>
            </p:cNvSpPr>
            <p:nvPr/>
          </p:nvSpPr>
          <p:spPr bwMode="auto">
            <a:xfrm>
              <a:off x="3798887" y="3178212"/>
              <a:ext cx="1154113" cy="534964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12700">
              <a:solidFill>
                <a:schemeClr val="accent6">
                  <a:lumMod val="75000"/>
                </a:schemeClr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>
                <a:defRPr/>
              </a:pPr>
              <a:r>
                <a:rPr lang="zh-CN" altLang="en-US" sz="2000">
                  <a:latin typeface="黑体" panose="02010609060101010101" pitchFamily="49" charset="-122"/>
                  <a:ea typeface="黑体" panose="02010609060101010101" pitchFamily="49" charset="-122"/>
                </a:rPr>
                <a:t>胸腺嘧啶</a:t>
              </a:r>
              <a:r>
                <a:rPr lang="en-US" altLang="zh-CN" sz="2000" b="1">
                  <a:latin typeface="黑体" panose="02010609060101010101" pitchFamily="49" charset="-122"/>
                  <a:ea typeface="黑体" panose="02010609060101010101" pitchFamily="49" charset="-122"/>
                </a:rPr>
                <a:t>(</a:t>
              </a:r>
              <a:r>
                <a:rPr lang="en-US" altLang="zh-CN" sz="2000" b="1">
                  <a:solidFill>
                    <a:srgbClr val="C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T</a:t>
              </a:r>
              <a:r>
                <a:rPr lang="en-US" altLang="zh-CN" sz="2000" b="1">
                  <a:latin typeface="黑体" panose="02010609060101010101" pitchFamily="49" charset="-122"/>
                  <a:ea typeface="黑体" panose="02010609060101010101" pitchFamily="49" charset="-122"/>
                </a:rPr>
                <a:t>)</a:t>
              </a:r>
              <a:endParaRPr kumimoji="1" lang="zh-CN" altLang="en-US" sz="2000" b="1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32" name="Oval 6"/>
            <p:cNvSpPr>
              <a:spLocks noChangeArrowheads="1"/>
            </p:cNvSpPr>
            <p:nvPr/>
          </p:nvSpPr>
          <p:spPr bwMode="auto">
            <a:xfrm>
              <a:off x="1185863" y="2451170"/>
              <a:ext cx="622300" cy="650846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chemeClr val="accent6">
                  <a:lumMod val="75000"/>
                </a:schemeClr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>
                <a:defRPr/>
              </a:pPr>
              <a:r>
                <a:rPr kumimoji="1" lang="zh-CN" altLang="en-US" sz="200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磷酸</a:t>
              </a:r>
              <a:endParaRPr kumimoji="1" lang="zh-CN" altLang="en-US" sz="20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33" name="Line 7"/>
            <p:cNvSpPr>
              <a:spLocks noChangeShapeType="1"/>
            </p:cNvSpPr>
            <p:nvPr/>
          </p:nvSpPr>
          <p:spPr bwMode="auto">
            <a:xfrm>
              <a:off x="3378200" y="3427439"/>
              <a:ext cx="431800" cy="0"/>
            </a:xfrm>
            <a:prstGeom prst="line">
              <a:avLst/>
            </a:prstGeom>
            <a:noFill/>
            <a:ln w="57150">
              <a:solidFill>
                <a:schemeClr val="accent6">
                  <a:lumMod val="75000"/>
                </a:schemeClr>
              </a:solidFill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pPr>
                <a:defRPr/>
              </a:pPr>
              <a:endParaRPr lang="zh-CN" altLang="en-US" sz="20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34" name="Line 8"/>
            <p:cNvSpPr>
              <a:spLocks noChangeShapeType="1"/>
            </p:cNvSpPr>
            <p:nvPr/>
          </p:nvSpPr>
          <p:spPr bwMode="auto">
            <a:xfrm rot="2278870">
              <a:off x="1600201" y="3238534"/>
              <a:ext cx="539750" cy="39686"/>
            </a:xfrm>
            <a:prstGeom prst="line">
              <a:avLst/>
            </a:prstGeom>
            <a:noFill/>
            <a:ln w="57150">
              <a:solidFill>
                <a:schemeClr val="accent6">
                  <a:lumMod val="75000"/>
                </a:schemeClr>
              </a:solidFill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pPr>
                <a:defRPr/>
              </a:pPr>
              <a:endParaRPr lang="zh-CN" altLang="en-US" sz="20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35" name="Line 7"/>
            <p:cNvSpPr>
              <a:spLocks noChangeShapeType="1"/>
            </p:cNvSpPr>
            <p:nvPr/>
          </p:nvSpPr>
          <p:spPr bwMode="auto">
            <a:xfrm>
              <a:off x="2024063" y="3417914"/>
              <a:ext cx="431800" cy="0"/>
            </a:xfrm>
            <a:prstGeom prst="line">
              <a:avLst/>
            </a:prstGeom>
            <a:noFill/>
            <a:ln w="57150">
              <a:solidFill>
                <a:schemeClr val="accent6">
                  <a:lumMod val="75000"/>
                </a:schemeClr>
              </a:solidFill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pPr>
                <a:defRPr/>
              </a:pPr>
              <a:endParaRPr lang="zh-CN" altLang="en-US" sz="20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0" nodeType="withEffect"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1" nodeType="withEffect"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nodeType="clickEffect"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grpId="2" nodeType="withEffect"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nodeType="clickEffect"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10" fill="hold" grpId="3" nodeType="withEffect"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1"/>
      <p:bldP spid="6" grpId="2"/>
      <p:bldP spid="7" grpId="3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 descr="C:\Users\lenovo\Documents\Tencent Files\249459947\Image\C2C\IOJM[AU}CL}1%QK4TKS@)EH.pn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0" y="0"/>
            <a:ext cx="8429625" cy="21304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RNA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的基本组成单位：</a:t>
            </a:r>
            <a:r>
              <a:rPr lang="zh-CN" altLang="en-US" sz="280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核糖核苷酸</a:t>
            </a:r>
            <a:r>
              <a:rPr lang="en-US" altLang="zh-CN" sz="2800" smtClean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endParaRPr lang="en-US" altLang="zh-CN" sz="280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2800" smtClean="0">
                <a:latin typeface="黑体" panose="02010609060101010101" pitchFamily="49" charset="-122"/>
                <a:ea typeface="黑体" panose="02010609060101010101" pitchFamily="49" charset="-122"/>
              </a:rPr>
              <a:t>组成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核糖核苷酸的碱基有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种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10000"/>
              </a:lnSpc>
              <a:buFont typeface="Wingdings" panose="05000000000000000000" pitchFamily="2" charset="2"/>
              <a:buNone/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腺嘌呤（</a:t>
            </a:r>
            <a:r>
              <a:rPr lang="en-US" altLang="zh-CN" sz="24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A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）   鸟嘌呤（</a:t>
            </a:r>
            <a:r>
              <a:rPr lang="en-US" altLang="zh-CN" sz="24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G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胞嘧啶（</a:t>
            </a:r>
            <a:r>
              <a:rPr lang="en-US" altLang="zh-CN" sz="24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C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）   </a:t>
            </a:r>
            <a:r>
              <a:rPr lang="zh-CN" altLang="en-US" sz="2400" b="1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尿嘧啶（</a:t>
            </a:r>
            <a:r>
              <a:rPr lang="en-US" altLang="zh-CN" sz="2400" b="1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U</a:t>
            </a:r>
            <a:r>
              <a:rPr lang="zh-CN" altLang="en-US" sz="2400" b="1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endParaRPr lang="zh-CN" altLang="en-US" sz="2400" b="1">
              <a:solidFill>
                <a:srgbClr val="0070C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矩形 27"/>
          <p:cNvSpPr>
            <a:spLocks noChangeArrowheads="1"/>
          </p:cNvSpPr>
          <p:nvPr/>
        </p:nvSpPr>
        <p:spPr bwMode="auto">
          <a:xfrm>
            <a:off x="642910" y="3500438"/>
            <a:ext cx="2659702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kumimoji="1" lang="zh-CN" altLang="en-US" sz="24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腺嘌呤核糖核苷酸</a:t>
            </a:r>
            <a:endParaRPr kumimoji="1" lang="zh-CN" altLang="en-US" sz="2400" b="1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矩形 28"/>
          <p:cNvSpPr>
            <a:spLocks noChangeArrowheads="1"/>
          </p:cNvSpPr>
          <p:nvPr/>
        </p:nvSpPr>
        <p:spPr bwMode="auto">
          <a:xfrm>
            <a:off x="5429256" y="3286124"/>
            <a:ext cx="2659702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kumimoji="1" lang="zh-CN" altLang="en-US" sz="24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鸟嘌呤核糖核苷酸</a:t>
            </a:r>
            <a:endParaRPr kumimoji="1" lang="zh-CN" altLang="en-US" sz="2400" b="1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矩形 29"/>
          <p:cNvSpPr>
            <a:spLocks noChangeArrowheads="1"/>
          </p:cNvSpPr>
          <p:nvPr/>
        </p:nvSpPr>
        <p:spPr bwMode="auto">
          <a:xfrm>
            <a:off x="571472" y="5572140"/>
            <a:ext cx="2659702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kumimoji="1" lang="zh-CN" altLang="en-US" sz="24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胞嘧啶核糖核苷酸</a:t>
            </a:r>
            <a:endParaRPr kumimoji="1" lang="zh-CN" altLang="en-US" sz="2400" b="1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矩形 31"/>
          <p:cNvSpPr>
            <a:spLocks noChangeArrowheads="1"/>
          </p:cNvSpPr>
          <p:nvPr/>
        </p:nvSpPr>
        <p:spPr bwMode="auto">
          <a:xfrm>
            <a:off x="5214942" y="5500702"/>
            <a:ext cx="2659702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kumimoji="1" lang="zh-CN" altLang="en-US" sz="24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尿嘧啶核糖核苷酸</a:t>
            </a:r>
            <a:endParaRPr kumimoji="1" lang="zh-CN" altLang="en-US" sz="2400" b="1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8" name="组合 30"/>
          <p:cNvGrpSpPr/>
          <p:nvPr/>
        </p:nvGrpSpPr>
        <p:grpSpPr>
          <a:xfrm>
            <a:off x="0" y="1857364"/>
            <a:ext cx="3767137" cy="1549400"/>
            <a:chOff x="1185863" y="2451170"/>
            <a:chExt cx="3767137" cy="1549330"/>
          </a:xfrm>
        </p:grpSpPr>
        <p:sp>
          <p:nvSpPr>
            <p:cNvPr id="9" name="AutoShape 4"/>
            <p:cNvSpPr>
              <a:spLocks noChangeArrowheads="1"/>
            </p:cNvSpPr>
            <p:nvPr/>
          </p:nvSpPr>
          <p:spPr bwMode="auto">
            <a:xfrm>
              <a:off x="2449513" y="3027407"/>
              <a:ext cx="931862" cy="973093"/>
            </a:xfrm>
            <a:prstGeom prst="pentagon">
              <a:avLst/>
            </a:prstGeom>
            <a:solidFill>
              <a:schemeClr val="accent6">
                <a:lumMod val="40000"/>
                <a:lumOff val="60000"/>
              </a:schemeClr>
            </a:solidFill>
            <a:ln w="12700">
              <a:solidFill>
                <a:schemeClr val="accent6">
                  <a:lumMod val="75000"/>
                </a:schemeClr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>
                <a:defRPr/>
              </a:pPr>
              <a:r>
                <a:rPr kumimoji="1" lang="zh-CN" altLang="en-US" sz="2000" b="1">
                  <a:latin typeface="黑体" panose="02010609060101010101" pitchFamily="49" charset="-122"/>
                  <a:ea typeface="黑体" panose="02010609060101010101" pitchFamily="49" charset="-122"/>
                </a:rPr>
                <a:t>核糖</a:t>
              </a:r>
              <a:endParaRPr kumimoji="1" lang="zh-CN" altLang="en-US" sz="2000" b="1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0" name="Rectangle 5"/>
            <p:cNvSpPr>
              <a:spLocks noChangeArrowheads="1"/>
            </p:cNvSpPr>
            <p:nvPr/>
          </p:nvSpPr>
          <p:spPr bwMode="auto">
            <a:xfrm>
              <a:off x="3798888" y="3178212"/>
              <a:ext cx="1154112" cy="534964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12700">
              <a:solidFill>
                <a:schemeClr val="accent6">
                  <a:lumMod val="75000"/>
                </a:schemeClr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>
                <a:defRPr/>
              </a:pPr>
              <a:r>
                <a:rPr lang="zh-CN" altLang="en-US" sz="2000">
                  <a:latin typeface="黑体" panose="02010609060101010101" pitchFamily="49" charset="-122"/>
                  <a:ea typeface="黑体" panose="02010609060101010101" pitchFamily="49" charset="-122"/>
                </a:rPr>
                <a:t>腺嘌呤</a:t>
              </a:r>
              <a:r>
                <a:rPr lang="en-US" altLang="zh-CN" sz="2000" b="1">
                  <a:latin typeface="黑体" panose="02010609060101010101" pitchFamily="49" charset="-122"/>
                  <a:ea typeface="黑体" panose="02010609060101010101" pitchFamily="49" charset="-122"/>
                </a:rPr>
                <a:t>(</a:t>
              </a:r>
              <a:r>
                <a:rPr lang="en-US" altLang="zh-CN" sz="2000" b="1">
                  <a:solidFill>
                    <a:srgbClr val="C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A</a:t>
              </a:r>
              <a:r>
                <a:rPr lang="en-US" altLang="zh-CN" sz="2000" b="1">
                  <a:latin typeface="黑体" panose="02010609060101010101" pitchFamily="49" charset="-122"/>
                  <a:ea typeface="黑体" panose="02010609060101010101" pitchFamily="49" charset="-122"/>
                </a:rPr>
                <a:t>)</a:t>
              </a:r>
              <a:endParaRPr kumimoji="1" lang="zh-CN" altLang="en-US" sz="2000" b="1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1" name="Oval 6"/>
            <p:cNvSpPr>
              <a:spLocks noChangeArrowheads="1"/>
            </p:cNvSpPr>
            <p:nvPr/>
          </p:nvSpPr>
          <p:spPr bwMode="auto">
            <a:xfrm>
              <a:off x="1185863" y="2451170"/>
              <a:ext cx="622300" cy="650846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chemeClr val="accent6">
                  <a:lumMod val="75000"/>
                </a:schemeClr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>
                <a:defRPr/>
              </a:pPr>
              <a:r>
                <a:rPr kumimoji="1" lang="zh-CN" altLang="en-US" sz="200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磷酸</a:t>
              </a:r>
              <a:endParaRPr kumimoji="1" lang="zh-CN" altLang="en-US" sz="20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2" name="Line 7"/>
            <p:cNvSpPr>
              <a:spLocks noChangeShapeType="1"/>
            </p:cNvSpPr>
            <p:nvPr/>
          </p:nvSpPr>
          <p:spPr bwMode="auto">
            <a:xfrm>
              <a:off x="3378200" y="3427439"/>
              <a:ext cx="431800" cy="0"/>
            </a:xfrm>
            <a:prstGeom prst="line">
              <a:avLst/>
            </a:prstGeom>
            <a:noFill/>
            <a:ln w="57150">
              <a:solidFill>
                <a:schemeClr val="accent6">
                  <a:lumMod val="75000"/>
                </a:schemeClr>
              </a:solidFill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pPr>
                <a:defRPr/>
              </a:pPr>
              <a:endParaRPr lang="zh-CN" altLang="en-US" sz="20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3" name="Line 8"/>
            <p:cNvSpPr>
              <a:spLocks noChangeShapeType="1"/>
            </p:cNvSpPr>
            <p:nvPr/>
          </p:nvSpPr>
          <p:spPr bwMode="auto">
            <a:xfrm rot="2278870">
              <a:off x="1600200" y="3238534"/>
              <a:ext cx="539750" cy="39686"/>
            </a:xfrm>
            <a:prstGeom prst="line">
              <a:avLst/>
            </a:prstGeom>
            <a:noFill/>
            <a:ln w="57150">
              <a:solidFill>
                <a:schemeClr val="accent6">
                  <a:lumMod val="75000"/>
                </a:schemeClr>
              </a:solidFill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pPr>
                <a:defRPr/>
              </a:pPr>
              <a:endParaRPr lang="zh-CN" altLang="en-US" sz="20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4" name="Line 7"/>
            <p:cNvSpPr>
              <a:spLocks noChangeShapeType="1"/>
            </p:cNvSpPr>
            <p:nvPr/>
          </p:nvSpPr>
          <p:spPr bwMode="auto">
            <a:xfrm>
              <a:off x="2024063" y="3417914"/>
              <a:ext cx="431800" cy="0"/>
            </a:xfrm>
            <a:prstGeom prst="line">
              <a:avLst/>
            </a:prstGeom>
            <a:noFill/>
            <a:ln w="57150">
              <a:solidFill>
                <a:schemeClr val="accent6">
                  <a:lumMod val="75000"/>
                </a:schemeClr>
              </a:solidFill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pPr>
                <a:defRPr/>
              </a:pPr>
              <a:endParaRPr lang="zh-CN" altLang="en-US" sz="20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15" name="组合 37"/>
          <p:cNvGrpSpPr/>
          <p:nvPr/>
        </p:nvGrpSpPr>
        <p:grpSpPr>
          <a:xfrm>
            <a:off x="4857752" y="1643050"/>
            <a:ext cx="3767138" cy="1549400"/>
            <a:chOff x="1185863" y="2451170"/>
            <a:chExt cx="3767137" cy="1549330"/>
          </a:xfrm>
        </p:grpSpPr>
        <p:sp>
          <p:nvSpPr>
            <p:cNvPr id="16" name="AutoShape 4"/>
            <p:cNvSpPr>
              <a:spLocks noChangeArrowheads="1"/>
            </p:cNvSpPr>
            <p:nvPr/>
          </p:nvSpPr>
          <p:spPr bwMode="auto">
            <a:xfrm>
              <a:off x="2449513" y="3027407"/>
              <a:ext cx="931863" cy="973093"/>
            </a:xfrm>
            <a:prstGeom prst="pentagon">
              <a:avLst/>
            </a:prstGeom>
            <a:solidFill>
              <a:schemeClr val="accent6">
                <a:lumMod val="40000"/>
                <a:lumOff val="60000"/>
              </a:schemeClr>
            </a:solidFill>
            <a:ln w="12700">
              <a:solidFill>
                <a:schemeClr val="accent6">
                  <a:lumMod val="75000"/>
                </a:schemeClr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>
                <a:defRPr/>
              </a:pPr>
              <a:r>
                <a:rPr kumimoji="1" lang="zh-CN" altLang="en-US" sz="2000" b="1">
                  <a:latin typeface="黑体" panose="02010609060101010101" pitchFamily="49" charset="-122"/>
                  <a:ea typeface="黑体" panose="02010609060101010101" pitchFamily="49" charset="-122"/>
                </a:rPr>
                <a:t>核糖</a:t>
              </a:r>
              <a:endParaRPr kumimoji="1" lang="zh-CN" altLang="en-US" sz="2000" b="1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7" name="Rectangle 5"/>
            <p:cNvSpPr>
              <a:spLocks noChangeArrowheads="1"/>
            </p:cNvSpPr>
            <p:nvPr/>
          </p:nvSpPr>
          <p:spPr bwMode="auto">
            <a:xfrm>
              <a:off x="3798887" y="3178212"/>
              <a:ext cx="1154113" cy="534964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12700">
              <a:solidFill>
                <a:schemeClr val="accent6">
                  <a:lumMod val="75000"/>
                </a:schemeClr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>
                <a:defRPr/>
              </a:pPr>
              <a:r>
                <a:rPr lang="zh-CN" altLang="en-US" sz="2000">
                  <a:latin typeface="黑体" panose="02010609060101010101" pitchFamily="49" charset="-122"/>
                  <a:ea typeface="黑体" panose="02010609060101010101" pitchFamily="49" charset="-122"/>
                </a:rPr>
                <a:t>鸟嘌呤</a:t>
              </a:r>
              <a:r>
                <a:rPr lang="en-US" altLang="zh-CN" sz="2000" b="1">
                  <a:latin typeface="黑体" panose="02010609060101010101" pitchFamily="49" charset="-122"/>
                  <a:ea typeface="黑体" panose="02010609060101010101" pitchFamily="49" charset="-122"/>
                </a:rPr>
                <a:t>(</a:t>
              </a:r>
              <a:r>
                <a:rPr lang="en-US" altLang="zh-CN" sz="2000" b="1">
                  <a:solidFill>
                    <a:srgbClr val="C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G</a:t>
              </a:r>
              <a:r>
                <a:rPr lang="en-US" altLang="zh-CN" sz="2000" b="1">
                  <a:latin typeface="黑体" panose="02010609060101010101" pitchFamily="49" charset="-122"/>
                  <a:ea typeface="黑体" panose="02010609060101010101" pitchFamily="49" charset="-122"/>
                </a:rPr>
                <a:t>)</a:t>
              </a:r>
              <a:endParaRPr kumimoji="1" lang="zh-CN" altLang="en-US" sz="2000" b="1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8" name="Oval 6"/>
            <p:cNvSpPr>
              <a:spLocks noChangeArrowheads="1"/>
            </p:cNvSpPr>
            <p:nvPr/>
          </p:nvSpPr>
          <p:spPr bwMode="auto">
            <a:xfrm>
              <a:off x="1185863" y="2451170"/>
              <a:ext cx="622300" cy="650846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chemeClr val="accent6">
                  <a:lumMod val="75000"/>
                </a:schemeClr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>
                <a:defRPr/>
              </a:pPr>
              <a:r>
                <a:rPr kumimoji="1" lang="zh-CN" altLang="en-US" sz="200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磷酸</a:t>
              </a:r>
              <a:endParaRPr kumimoji="1" lang="zh-CN" altLang="en-US" sz="20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9" name="Line 7"/>
            <p:cNvSpPr>
              <a:spLocks noChangeShapeType="1"/>
            </p:cNvSpPr>
            <p:nvPr/>
          </p:nvSpPr>
          <p:spPr bwMode="auto">
            <a:xfrm>
              <a:off x="3378200" y="3427439"/>
              <a:ext cx="431800" cy="0"/>
            </a:xfrm>
            <a:prstGeom prst="line">
              <a:avLst/>
            </a:prstGeom>
            <a:noFill/>
            <a:ln w="57150">
              <a:solidFill>
                <a:schemeClr val="accent6">
                  <a:lumMod val="75000"/>
                </a:schemeClr>
              </a:solidFill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pPr>
                <a:defRPr/>
              </a:pPr>
              <a:endParaRPr lang="zh-CN" altLang="en-US" sz="20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20" name="Line 8"/>
            <p:cNvSpPr>
              <a:spLocks noChangeShapeType="1"/>
            </p:cNvSpPr>
            <p:nvPr/>
          </p:nvSpPr>
          <p:spPr bwMode="auto">
            <a:xfrm rot="2278870">
              <a:off x="1600201" y="3238534"/>
              <a:ext cx="539750" cy="39686"/>
            </a:xfrm>
            <a:prstGeom prst="line">
              <a:avLst/>
            </a:prstGeom>
            <a:noFill/>
            <a:ln w="57150">
              <a:solidFill>
                <a:schemeClr val="accent6">
                  <a:lumMod val="75000"/>
                </a:schemeClr>
              </a:solidFill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pPr>
                <a:defRPr/>
              </a:pPr>
              <a:endParaRPr lang="zh-CN" altLang="en-US" sz="20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21" name="Line 7"/>
            <p:cNvSpPr>
              <a:spLocks noChangeShapeType="1"/>
            </p:cNvSpPr>
            <p:nvPr/>
          </p:nvSpPr>
          <p:spPr bwMode="auto">
            <a:xfrm>
              <a:off x="2024063" y="3417914"/>
              <a:ext cx="431800" cy="0"/>
            </a:xfrm>
            <a:prstGeom prst="line">
              <a:avLst/>
            </a:prstGeom>
            <a:noFill/>
            <a:ln w="57150">
              <a:solidFill>
                <a:schemeClr val="accent6">
                  <a:lumMod val="75000"/>
                </a:schemeClr>
              </a:solidFill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pPr>
                <a:defRPr/>
              </a:pPr>
              <a:endParaRPr lang="zh-CN" altLang="en-US" sz="20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22" name="组合 44"/>
          <p:cNvGrpSpPr/>
          <p:nvPr/>
        </p:nvGrpSpPr>
        <p:grpSpPr>
          <a:xfrm>
            <a:off x="0" y="3929066"/>
            <a:ext cx="3767137" cy="1549400"/>
            <a:chOff x="1185863" y="2451170"/>
            <a:chExt cx="3767137" cy="1549330"/>
          </a:xfrm>
        </p:grpSpPr>
        <p:sp>
          <p:nvSpPr>
            <p:cNvPr id="23" name="AutoShape 4"/>
            <p:cNvSpPr>
              <a:spLocks noChangeArrowheads="1"/>
            </p:cNvSpPr>
            <p:nvPr/>
          </p:nvSpPr>
          <p:spPr bwMode="auto">
            <a:xfrm>
              <a:off x="2449513" y="3027407"/>
              <a:ext cx="931862" cy="973093"/>
            </a:xfrm>
            <a:prstGeom prst="pentagon">
              <a:avLst/>
            </a:prstGeom>
            <a:solidFill>
              <a:schemeClr val="accent6">
                <a:lumMod val="40000"/>
                <a:lumOff val="60000"/>
              </a:schemeClr>
            </a:solidFill>
            <a:ln w="12700">
              <a:solidFill>
                <a:schemeClr val="accent6">
                  <a:lumMod val="75000"/>
                </a:schemeClr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>
                <a:defRPr/>
              </a:pPr>
              <a:r>
                <a:rPr kumimoji="1" lang="zh-CN" altLang="en-US" sz="2000" b="1">
                  <a:latin typeface="黑体" panose="02010609060101010101" pitchFamily="49" charset="-122"/>
                  <a:ea typeface="黑体" panose="02010609060101010101" pitchFamily="49" charset="-122"/>
                </a:rPr>
                <a:t>核糖</a:t>
              </a:r>
              <a:endParaRPr kumimoji="1" lang="zh-CN" altLang="en-US" sz="2000" b="1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24" name="Rectangle 5"/>
            <p:cNvSpPr>
              <a:spLocks noChangeArrowheads="1"/>
            </p:cNvSpPr>
            <p:nvPr/>
          </p:nvSpPr>
          <p:spPr bwMode="auto">
            <a:xfrm>
              <a:off x="3798888" y="3178212"/>
              <a:ext cx="1154112" cy="534964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12700">
              <a:solidFill>
                <a:schemeClr val="accent6">
                  <a:lumMod val="75000"/>
                </a:schemeClr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>
                <a:defRPr/>
              </a:pPr>
              <a:r>
                <a:rPr lang="zh-CN" altLang="en-US" sz="2000">
                  <a:latin typeface="黑体" panose="02010609060101010101" pitchFamily="49" charset="-122"/>
                  <a:ea typeface="黑体" panose="02010609060101010101" pitchFamily="49" charset="-122"/>
                </a:rPr>
                <a:t>胞嘧啶</a:t>
              </a:r>
              <a:r>
                <a:rPr lang="en-US" altLang="zh-CN" sz="2000" b="1">
                  <a:latin typeface="黑体" panose="02010609060101010101" pitchFamily="49" charset="-122"/>
                  <a:ea typeface="黑体" panose="02010609060101010101" pitchFamily="49" charset="-122"/>
                </a:rPr>
                <a:t>(</a:t>
              </a:r>
              <a:r>
                <a:rPr lang="en-US" altLang="zh-CN" sz="2000" b="1">
                  <a:solidFill>
                    <a:srgbClr val="C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C</a:t>
              </a:r>
              <a:r>
                <a:rPr lang="en-US" altLang="zh-CN" sz="2000" b="1">
                  <a:latin typeface="黑体" panose="02010609060101010101" pitchFamily="49" charset="-122"/>
                  <a:ea typeface="黑体" panose="02010609060101010101" pitchFamily="49" charset="-122"/>
                </a:rPr>
                <a:t>)</a:t>
              </a:r>
              <a:endParaRPr kumimoji="1" lang="zh-CN" altLang="en-US" sz="2000" b="1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25" name="Oval 6"/>
            <p:cNvSpPr>
              <a:spLocks noChangeArrowheads="1"/>
            </p:cNvSpPr>
            <p:nvPr/>
          </p:nvSpPr>
          <p:spPr bwMode="auto">
            <a:xfrm>
              <a:off x="1185863" y="2451170"/>
              <a:ext cx="622300" cy="650846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chemeClr val="accent6">
                  <a:lumMod val="75000"/>
                </a:schemeClr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>
                <a:defRPr/>
              </a:pPr>
              <a:r>
                <a:rPr kumimoji="1" lang="zh-CN" altLang="en-US" sz="200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磷酸</a:t>
              </a:r>
              <a:endParaRPr kumimoji="1" lang="zh-CN" altLang="en-US" sz="20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26" name="Line 7"/>
            <p:cNvSpPr>
              <a:spLocks noChangeShapeType="1"/>
            </p:cNvSpPr>
            <p:nvPr/>
          </p:nvSpPr>
          <p:spPr bwMode="auto">
            <a:xfrm>
              <a:off x="3378200" y="3427439"/>
              <a:ext cx="431800" cy="0"/>
            </a:xfrm>
            <a:prstGeom prst="line">
              <a:avLst/>
            </a:prstGeom>
            <a:noFill/>
            <a:ln w="57150">
              <a:solidFill>
                <a:schemeClr val="accent6">
                  <a:lumMod val="75000"/>
                </a:schemeClr>
              </a:solidFill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pPr>
                <a:defRPr/>
              </a:pPr>
              <a:endParaRPr lang="zh-CN" altLang="en-US" sz="20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27" name="Line 8"/>
            <p:cNvSpPr>
              <a:spLocks noChangeShapeType="1"/>
            </p:cNvSpPr>
            <p:nvPr/>
          </p:nvSpPr>
          <p:spPr bwMode="auto">
            <a:xfrm rot="2278870">
              <a:off x="1600200" y="3238534"/>
              <a:ext cx="539750" cy="39686"/>
            </a:xfrm>
            <a:prstGeom prst="line">
              <a:avLst/>
            </a:prstGeom>
            <a:noFill/>
            <a:ln w="57150">
              <a:solidFill>
                <a:schemeClr val="accent6">
                  <a:lumMod val="75000"/>
                </a:schemeClr>
              </a:solidFill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pPr>
                <a:defRPr/>
              </a:pPr>
              <a:endParaRPr lang="zh-CN" altLang="en-US" sz="20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28" name="Line 7"/>
            <p:cNvSpPr>
              <a:spLocks noChangeShapeType="1"/>
            </p:cNvSpPr>
            <p:nvPr/>
          </p:nvSpPr>
          <p:spPr bwMode="auto">
            <a:xfrm>
              <a:off x="2024063" y="3417914"/>
              <a:ext cx="431800" cy="0"/>
            </a:xfrm>
            <a:prstGeom prst="line">
              <a:avLst/>
            </a:prstGeom>
            <a:noFill/>
            <a:ln w="57150">
              <a:solidFill>
                <a:schemeClr val="accent6">
                  <a:lumMod val="75000"/>
                </a:schemeClr>
              </a:solidFill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pPr>
                <a:defRPr/>
              </a:pPr>
              <a:endParaRPr lang="zh-CN" altLang="en-US" sz="20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29" name="组合 51"/>
          <p:cNvGrpSpPr/>
          <p:nvPr/>
        </p:nvGrpSpPr>
        <p:grpSpPr>
          <a:xfrm>
            <a:off x="4857752" y="3929066"/>
            <a:ext cx="3767138" cy="1549400"/>
            <a:chOff x="1185863" y="2451170"/>
            <a:chExt cx="3767137" cy="1549330"/>
          </a:xfrm>
        </p:grpSpPr>
        <p:sp>
          <p:nvSpPr>
            <p:cNvPr id="30" name="AutoShape 4"/>
            <p:cNvSpPr>
              <a:spLocks noChangeArrowheads="1"/>
            </p:cNvSpPr>
            <p:nvPr/>
          </p:nvSpPr>
          <p:spPr bwMode="auto">
            <a:xfrm>
              <a:off x="2449513" y="3027407"/>
              <a:ext cx="931863" cy="973093"/>
            </a:xfrm>
            <a:prstGeom prst="pentagon">
              <a:avLst/>
            </a:prstGeom>
            <a:solidFill>
              <a:schemeClr val="accent6">
                <a:lumMod val="40000"/>
                <a:lumOff val="60000"/>
              </a:schemeClr>
            </a:solidFill>
            <a:ln w="12700">
              <a:solidFill>
                <a:schemeClr val="accent6">
                  <a:lumMod val="75000"/>
                </a:schemeClr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>
                <a:defRPr/>
              </a:pPr>
              <a:r>
                <a:rPr kumimoji="1" lang="zh-CN" altLang="en-US" sz="2000" b="1">
                  <a:latin typeface="黑体" panose="02010609060101010101" pitchFamily="49" charset="-122"/>
                  <a:ea typeface="黑体" panose="02010609060101010101" pitchFamily="49" charset="-122"/>
                </a:rPr>
                <a:t>核糖</a:t>
              </a:r>
              <a:endParaRPr kumimoji="1" lang="zh-CN" altLang="en-US" sz="2000" b="1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31" name="Rectangle 5"/>
            <p:cNvSpPr>
              <a:spLocks noChangeArrowheads="1"/>
            </p:cNvSpPr>
            <p:nvPr/>
          </p:nvSpPr>
          <p:spPr bwMode="auto">
            <a:xfrm>
              <a:off x="3798887" y="3178212"/>
              <a:ext cx="1154113" cy="534964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12700">
              <a:solidFill>
                <a:schemeClr val="accent6">
                  <a:lumMod val="75000"/>
                </a:schemeClr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>
                <a:defRPr/>
              </a:pPr>
              <a:r>
                <a:rPr lang="zh-CN" altLang="en-US" sz="2000">
                  <a:latin typeface="黑体" panose="02010609060101010101" pitchFamily="49" charset="-122"/>
                  <a:ea typeface="黑体" panose="02010609060101010101" pitchFamily="49" charset="-122"/>
                </a:rPr>
                <a:t>尿嘧啶</a:t>
              </a:r>
              <a:r>
                <a:rPr lang="en-US" altLang="zh-CN" sz="2000" b="1">
                  <a:latin typeface="黑体" panose="02010609060101010101" pitchFamily="49" charset="-122"/>
                  <a:ea typeface="黑体" panose="02010609060101010101" pitchFamily="49" charset="-122"/>
                </a:rPr>
                <a:t>(</a:t>
              </a:r>
              <a:r>
                <a:rPr lang="en-US" altLang="zh-CN" sz="2000" b="1">
                  <a:solidFill>
                    <a:srgbClr val="C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U</a:t>
              </a:r>
              <a:r>
                <a:rPr lang="en-US" altLang="zh-CN" sz="2000" b="1">
                  <a:latin typeface="黑体" panose="02010609060101010101" pitchFamily="49" charset="-122"/>
                  <a:ea typeface="黑体" panose="02010609060101010101" pitchFamily="49" charset="-122"/>
                </a:rPr>
                <a:t>)</a:t>
              </a:r>
              <a:endParaRPr kumimoji="1" lang="zh-CN" altLang="en-US" sz="2000" b="1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32" name="Oval 6"/>
            <p:cNvSpPr>
              <a:spLocks noChangeArrowheads="1"/>
            </p:cNvSpPr>
            <p:nvPr/>
          </p:nvSpPr>
          <p:spPr bwMode="auto">
            <a:xfrm>
              <a:off x="1185863" y="2451170"/>
              <a:ext cx="622300" cy="650846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chemeClr val="accent6">
                  <a:lumMod val="75000"/>
                </a:schemeClr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>
                <a:defRPr/>
              </a:pPr>
              <a:r>
                <a:rPr kumimoji="1" lang="zh-CN" altLang="en-US" sz="200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磷酸</a:t>
              </a:r>
              <a:endParaRPr kumimoji="1" lang="zh-CN" altLang="en-US" sz="20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33" name="Line 7"/>
            <p:cNvSpPr>
              <a:spLocks noChangeShapeType="1"/>
            </p:cNvSpPr>
            <p:nvPr/>
          </p:nvSpPr>
          <p:spPr bwMode="auto">
            <a:xfrm>
              <a:off x="3378200" y="3427439"/>
              <a:ext cx="431800" cy="0"/>
            </a:xfrm>
            <a:prstGeom prst="line">
              <a:avLst/>
            </a:prstGeom>
            <a:noFill/>
            <a:ln w="57150">
              <a:solidFill>
                <a:schemeClr val="accent6">
                  <a:lumMod val="75000"/>
                </a:schemeClr>
              </a:solidFill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pPr>
                <a:defRPr/>
              </a:pPr>
              <a:endParaRPr lang="zh-CN" altLang="en-US" sz="20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34" name="Line 8"/>
            <p:cNvSpPr>
              <a:spLocks noChangeShapeType="1"/>
            </p:cNvSpPr>
            <p:nvPr/>
          </p:nvSpPr>
          <p:spPr bwMode="auto">
            <a:xfrm rot="2278870">
              <a:off x="1600201" y="3238534"/>
              <a:ext cx="539750" cy="39686"/>
            </a:xfrm>
            <a:prstGeom prst="line">
              <a:avLst/>
            </a:prstGeom>
            <a:noFill/>
            <a:ln w="57150">
              <a:solidFill>
                <a:schemeClr val="accent6">
                  <a:lumMod val="75000"/>
                </a:schemeClr>
              </a:solidFill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pPr>
                <a:defRPr/>
              </a:pPr>
              <a:endParaRPr lang="zh-CN" altLang="en-US" sz="20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35" name="Line 7"/>
            <p:cNvSpPr>
              <a:spLocks noChangeShapeType="1"/>
            </p:cNvSpPr>
            <p:nvPr/>
          </p:nvSpPr>
          <p:spPr bwMode="auto">
            <a:xfrm>
              <a:off x="2024063" y="3417914"/>
              <a:ext cx="431800" cy="0"/>
            </a:xfrm>
            <a:prstGeom prst="line">
              <a:avLst/>
            </a:prstGeom>
            <a:noFill/>
            <a:ln w="57150">
              <a:solidFill>
                <a:schemeClr val="accent6">
                  <a:lumMod val="75000"/>
                </a:schemeClr>
              </a:solidFill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pPr>
                <a:defRPr/>
              </a:pPr>
              <a:endParaRPr lang="zh-CN" altLang="en-US" sz="20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1" nodeType="clickEffect"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nodeType="withEffect"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nodeType="clickEffect"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10" fill="hold" grpId="2" nodeType="withEffect"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nodeType="clickEffect"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3" nodeType="withEffect"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1"/>
      <p:bldP spid="6" grpId="2"/>
      <p:bldP spid="7" grpId="3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 descr="C:\Users\lenovo\Documents\Tencent Files\249459947\Image\C2C\IOJM[AU}CL}1%QK4TKS@)EH.pn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2769" name="Picture 1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0" y="785794"/>
            <a:ext cx="9144000" cy="4429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1357290" y="5429264"/>
            <a:ext cx="62151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ＤＮＡ与ＲＮＡ在化学组成上的异同</a:t>
            </a: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Rectangle 2"/>
          <p:cNvSpPr>
            <a:spLocks noChangeArrowheads="1"/>
          </p:cNvSpPr>
          <p:nvPr/>
        </p:nvSpPr>
        <p:spPr bwMode="auto">
          <a:xfrm>
            <a:off x="0" y="6248400"/>
            <a:ext cx="2500313" cy="6096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2075" tIns="46038" rIns="92075" bIns="46038" anchor="b"/>
          <a:lstStyle/>
          <a:p>
            <a:r>
              <a:rPr kumimoji="1" lang="zh-CN" altLang="en-US" sz="2800" b="1">
                <a:latin typeface="方正水柱简体" pitchFamily="2" charset="-122"/>
                <a:ea typeface="方正水柱简体" pitchFamily="2" charset="-122"/>
              </a:rPr>
              <a:t>脱氧核苷酸链</a:t>
            </a:r>
            <a:endParaRPr kumimoji="1" lang="zh-CN" altLang="en-US" sz="2800" b="1">
              <a:latin typeface="方正水柱简体" pitchFamily="2" charset="-122"/>
              <a:ea typeface="方正水柱简体" pitchFamily="2" charset="-122"/>
            </a:endParaRPr>
          </a:p>
        </p:txBody>
      </p:sp>
      <p:grpSp>
        <p:nvGrpSpPr>
          <p:cNvPr id="87" name="组合 29"/>
          <p:cNvGrpSpPr/>
          <p:nvPr/>
        </p:nvGrpSpPr>
        <p:grpSpPr>
          <a:xfrm>
            <a:off x="307952" y="1785919"/>
            <a:ext cx="2054225" cy="820738"/>
            <a:chOff x="2666984" y="1285860"/>
            <a:chExt cx="2054225" cy="820738"/>
          </a:xfrm>
        </p:grpSpPr>
        <p:sp>
          <p:nvSpPr>
            <p:cNvPr id="88" name="AutoShape 6"/>
            <p:cNvSpPr>
              <a:spLocks noChangeArrowheads="1"/>
            </p:cNvSpPr>
            <p:nvPr/>
          </p:nvSpPr>
          <p:spPr bwMode="auto">
            <a:xfrm>
              <a:off x="3278172" y="1620823"/>
              <a:ext cx="511175" cy="485775"/>
            </a:xfrm>
            <a:prstGeom prst="pentagon">
              <a:avLst/>
            </a:prstGeom>
            <a:solidFill>
              <a:schemeClr val="accent6">
                <a:lumMod val="60000"/>
                <a:lumOff val="40000"/>
              </a:schemeClr>
            </a:solidFill>
            <a:ln w="12700">
              <a:solidFill>
                <a:schemeClr val="accent6">
                  <a:lumMod val="60000"/>
                  <a:lumOff val="40000"/>
                </a:schemeClr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 eaLnBrk="0" hangingPunct="0">
                <a:defRPr/>
              </a:pPr>
              <a:endParaRPr lang="zh-CN" altLang="zh-CN" sz="2400" b="1">
                <a:solidFill>
                  <a:srgbClr val="FFFF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89" name="Rectangle 7"/>
            <p:cNvSpPr>
              <a:spLocks noChangeArrowheads="1"/>
            </p:cNvSpPr>
            <p:nvPr/>
          </p:nvSpPr>
          <p:spPr bwMode="auto">
            <a:xfrm>
              <a:off x="4210034" y="1663685"/>
              <a:ext cx="511175" cy="279400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12700">
              <a:solidFill>
                <a:schemeClr val="accent5">
                  <a:lumMod val="40000"/>
                  <a:lumOff val="60000"/>
                </a:schemeClr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 eaLnBrk="0" hangingPunct="0">
                <a:defRPr/>
              </a:pPr>
              <a:endParaRPr lang="zh-CN" altLang="zh-CN" sz="2800" b="1">
                <a:solidFill>
                  <a:srgbClr val="FFFF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90" name="Oval 8"/>
            <p:cNvSpPr>
              <a:spLocks noChangeArrowheads="1"/>
            </p:cNvSpPr>
            <p:nvPr/>
          </p:nvSpPr>
          <p:spPr bwMode="auto">
            <a:xfrm>
              <a:off x="2666984" y="1285860"/>
              <a:ext cx="325028" cy="325485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 eaLnBrk="0" hangingPunct="0"/>
              <a:endParaRPr lang="zh-CN" altLang="zh-CN" sz="2400" b="1">
                <a:solidFill>
                  <a:srgbClr val="FFFF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91" name="Line 9"/>
            <p:cNvSpPr>
              <a:spLocks noChangeShapeType="1"/>
            </p:cNvSpPr>
            <p:nvPr/>
          </p:nvSpPr>
          <p:spPr bwMode="auto">
            <a:xfrm>
              <a:off x="3791722" y="1808041"/>
              <a:ext cx="418561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92" name="Line 10"/>
            <p:cNvSpPr>
              <a:spLocks noChangeShapeType="1"/>
            </p:cNvSpPr>
            <p:nvPr/>
          </p:nvSpPr>
          <p:spPr bwMode="auto">
            <a:xfrm rot="2278870">
              <a:off x="2910171" y="1682765"/>
              <a:ext cx="417392" cy="117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93" name="Text Box 11"/>
            <p:cNvSpPr txBox="1">
              <a:spLocks noChangeArrowheads="1"/>
            </p:cNvSpPr>
            <p:nvPr/>
          </p:nvSpPr>
          <p:spPr bwMode="auto">
            <a:xfrm>
              <a:off x="4286234" y="1612885"/>
              <a:ext cx="368300" cy="396875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 wrap="none">
              <a:spAutoFit/>
            </a:bodyPr>
            <a:lstStyle/>
            <a:p>
              <a:r>
                <a:rPr kumimoji="1" lang="en-US" altLang="zh-CN" sz="2000" b="1">
                  <a:latin typeface="Times New Roman" panose="02020603050405020304" pitchFamily="18" charset="0"/>
                </a:rPr>
                <a:t>A</a:t>
              </a:r>
              <a:endParaRPr kumimoji="1" lang="en-US" altLang="zh-CN" sz="2000" b="1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94" name="组合 32"/>
          <p:cNvGrpSpPr/>
          <p:nvPr/>
        </p:nvGrpSpPr>
        <p:grpSpPr>
          <a:xfrm>
            <a:off x="3143227" y="2000232"/>
            <a:ext cx="2054225" cy="820737"/>
            <a:chOff x="5595942" y="1500175"/>
            <a:chExt cx="2054225" cy="820738"/>
          </a:xfrm>
        </p:grpSpPr>
        <p:grpSp>
          <p:nvGrpSpPr>
            <p:cNvPr id="95" name="Group 5"/>
            <p:cNvGrpSpPr/>
            <p:nvPr/>
          </p:nvGrpSpPr>
          <p:grpSpPr>
            <a:xfrm rot="10800000">
              <a:off x="6106866" y="1506029"/>
              <a:ext cx="1543300" cy="814884"/>
              <a:chOff x="1296" y="1920"/>
              <a:chExt cx="1320" cy="696"/>
            </a:xfrm>
          </p:grpSpPr>
          <p:sp>
            <p:nvSpPr>
              <p:cNvPr id="99" name="AutoShape 6"/>
              <p:cNvSpPr>
                <a:spLocks noChangeArrowheads="1"/>
              </p:cNvSpPr>
              <p:nvPr/>
            </p:nvSpPr>
            <p:spPr bwMode="auto">
              <a:xfrm>
                <a:off x="1819" y="2201"/>
                <a:ext cx="437" cy="415"/>
              </a:xfrm>
              <a:prstGeom prst="pentagon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 w="12700">
                <a:solidFill>
                  <a:schemeClr val="accent6">
                    <a:lumMod val="60000"/>
                    <a:lumOff val="40000"/>
                  </a:schemeClr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 algn="ctr" eaLnBrk="0" hangingPunct="0">
                  <a:defRPr/>
                </a:pPr>
                <a:endParaRPr lang="zh-CN" altLang="zh-CN" sz="2400" b="1">
                  <a:solidFill>
                    <a:srgbClr val="FFFFFF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0" name="Oval 8"/>
              <p:cNvSpPr>
                <a:spLocks noChangeArrowheads="1"/>
              </p:cNvSpPr>
              <p:nvPr/>
            </p:nvSpPr>
            <p:spPr bwMode="auto">
              <a:xfrm>
                <a:off x="1296" y="1920"/>
                <a:ext cx="278" cy="278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rgbClr val="FF0000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 algn="ctr" eaLnBrk="0" hangingPunct="0"/>
                <a:endParaRPr lang="zh-CN" altLang="zh-CN" sz="2400" b="1">
                  <a:solidFill>
                    <a:srgbClr val="FFFFFF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1" name="Line 9"/>
              <p:cNvSpPr>
                <a:spLocks noChangeShapeType="1"/>
              </p:cNvSpPr>
              <p:nvPr/>
            </p:nvSpPr>
            <p:spPr bwMode="auto">
              <a:xfrm>
                <a:off x="2258" y="2366"/>
                <a:ext cx="358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102" name="Line 10"/>
              <p:cNvSpPr>
                <a:spLocks noChangeShapeType="1"/>
              </p:cNvSpPr>
              <p:nvPr/>
            </p:nvSpPr>
            <p:spPr bwMode="auto">
              <a:xfrm rot="2278870">
                <a:off x="1504" y="2259"/>
                <a:ext cx="357" cy="1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/>
              <a:lstStyle/>
              <a:p>
                <a:endParaRPr lang="zh-CN" altLang="en-US"/>
              </a:p>
            </p:txBody>
          </p:sp>
        </p:grpSp>
        <p:grpSp>
          <p:nvGrpSpPr>
            <p:cNvPr id="96" name="组合 31"/>
            <p:cNvGrpSpPr/>
            <p:nvPr/>
          </p:nvGrpSpPr>
          <p:grpSpPr>
            <a:xfrm>
              <a:off x="5595942" y="1600130"/>
              <a:ext cx="785818" cy="400110"/>
              <a:chOff x="5595942" y="1600130"/>
              <a:chExt cx="785818" cy="400110"/>
            </a:xfrm>
          </p:grpSpPr>
          <p:sp>
            <p:nvSpPr>
              <p:cNvPr id="97" name="Rectangle 7"/>
              <p:cNvSpPr>
                <a:spLocks noChangeArrowheads="1"/>
              </p:cNvSpPr>
              <p:nvPr/>
            </p:nvSpPr>
            <p:spPr bwMode="auto">
              <a:xfrm>
                <a:off x="5595942" y="1643050"/>
                <a:ext cx="511175" cy="279400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 w="12700">
                <a:solidFill>
                  <a:schemeClr val="accent5">
                    <a:lumMod val="40000"/>
                    <a:lumOff val="60000"/>
                  </a:schemeClr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 algn="ctr" eaLnBrk="0" hangingPunct="0">
                  <a:defRPr/>
                </a:pPr>
                <a:endParaRPr lang="zh-CN" altLang="zh-CN" sz="2800" b="1">
                  <a:solidFill>
                    <a:srgbClr val="FFFFFF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98" name="Text Box 11"/>
              <p:cNvSpPr txBox="1">
                <a:spLocks noChangeArrowheads="1"/>
              </p:cNvSpPr>
              <p:nvPr/>
            </p:nvSpPr>
            <p:spPr bwMode="auto">
              <a:xfrm>
                <a:off x="5667380" y="1600130"/>
                <a:ext cx="714380" cy="400110"/>
              </a:xfrm>
              <a:prstGeom prst="rect">
                <a:avLst/>
              </a:prstGeom>
              <a:noFill/>
              <a:ln w="12700">
                <a:noFill/>
                <a:miter lim="800000"/>
                <a:headEnd type="none" w="sm" len="sm"/>
                <a:tailEnd type="none" w="sm" len="sm"/>
              </a:ln>
            </p:spPr>
            <p:txBody>
              <a:bodyPr>
                <a:spAutoFit/>
              </a:bodyPr>
              <a:lstStyle/>
              <a:p>
                <a:r>
                  <a:rPr kumimoji="1" lang="en-US" altLang="zh-CN" sz="2000" b="1">
                    <a:latin typeface="Times New Roman" panose="02020603050405020304" pitchFamily="18" charset="0"/>
                  </a:rPr>
                  <a:t>T</a:t>
                </a:r>
                <a:endParaRPr kumimoji="1" lang="en-US" altLang="zh-CN" sz="2000" b="1">
                  <a:latin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103" name="组合 40"/>
          <p:cNvGrpSpPr/>
          <p:nvPr/>
        </p:nvGrpSpPr>
        <p:grpSpPr>
          <a:xfrm>
            <a:off x="303190" y="2893994"/>
            <a:ext cx="2054225" cy="820738"/>
            <a:chOff x="2666984" y="1285860"/>
            <a:chExt cx="2054225" cy="820738"/>
          </a:xfrm>
        </p:grpSpPr>
        <p:sp>
          <p:nvSpPr>
            <p:cNvPr id="104" name="AutoShape 6"/>
            <p:cNvSpPr>
              <a:spLocks noChangeArrowheads="1"/>
            </p:cNvSpPr>
            <p:nvPr/>
          </p:nvSpPr>
          <p:spPr bwMode="auto">
            <a:xfrm>
              <a:off x="3278171" y="1620823"/>
              <a:ext cx="511175" cy="485775"/>
            </a:xfrm>
            <a:prstGeom prst="pentagon">
              <a:avLst/>
            </a:prstGeom>
            <a:solidFill>
              <a:schemeClr val="accent6">
                <a:lumMod val="60000"/>
                <a:lumOff val="40000"/>
              </a:schemeClr>
            </a:solidFill>
            <a:ln w="12700">
              <a:solidFill>
                <a:schemeClr val="accent6">
                  <a:lumMod val="60000"/>
                  <a:lumOff val="40000"/>
                </a:schemeClr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 eaLnBrk="0" hangingPunct="0">
                <a:defRPr/>
              </a:pPr>
              <a:endParaRPr lang="zh-CN" altLang="zh-CN" sz="2400" b="1">
                <a:solidFill>
                  <a:srgbClr val="FFFF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05" name="Rectangle 7"/>
            <p:cNvSpPr>
              <a:spLocks noChangeArrowheads="1"/>
            </p:cNvSpPr>
            <p:nvPr/>
          </p:nvSpPr>
          <p:spPr bwMode="auto">
            <a:xfrm>
              <a:off x="4210034" y="1663685"/>
              <a:ext cx="511175" cy="279400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12700">
              <a:solidFill>
                <a:schemeClr val="accent5">
                  <a:lumMod val="40000"/>
                  <a:lumOff val="60000"/>
                </a:schemeClr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 eaLnBrk="0" hangingPunct="0">
                <a:defRPr/>
              </a:pPr>
              <a:endParaRPr lang="zh-CN" altLang="zh-CN" sz="2800" b="1">
                <a:solidFill>
                  <a:srgbClr val="FFFF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06" name="Oval 8"/>
            <p:cNvSpPr>
              <a:spLocks noChangeArrowheads="1"/>
            </p:cNvSpPr>
            <p:nvPr/>
          </p:nvSpPr>
          <p:spPr bwMode="auto">
            <a:xfrm>
              <a:off x="2666984" y="1285860"/>
              <a:ext cx="325028" cy="325485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 eaLnBrk="0" hangingPunct="0"/>
              <a:endParaRPr lang="zh-CN" altLang="zh-CN" sz="2400" b="1">
                <a:solidFill>
                  <a:srgbClr val="FFFF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07" name="Line 9"/>
            <p:cNvSpPr>
              <a:spLocks noChangeShapeType="1"/>
            </p:cNvSpPr>
            <p:nvPr/>
          </p:nvSpPr>
          <p:spPr bwMode="auto">
            <a:xfrm>
              <a:off x="3791722" y="1808041"/>
              <a:ext cx="418561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08" name="Line 10"/>
            <p:cNvSpPr>
              <a:spLocks noChangeShapeType="1"/>
            </p:cNvSpPr>
            <p:nvPr/>
          </p:nvSpPr>
          <p:spPr bwMode="auto">
            <a:xfrm rot="2278870">
              <a:off x="2910171" y="1682765"/>
              <a:ext cx="417392" cy="117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09" name="Text Box 11"/>
            <p:cNvSpPr txBox="1">
              <a:spLocks noChangeArrowheads="1"/>
            </p:cNvSpPr>
            <p:nvPr/>
          </p:nvSpPr>
          <p:spPr bwMode="auto">
            <a:xfrm>
              <a:off x="4286234" y="1612885"/>
              <a:ext cx="368300" cy="396875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 wrap="none">
              <a:spAutoFit/>
            </a:bodyPr>
            <a:lstStyle/>
            <a:p>
              <a:r>
                <a:rPr kumimoji="1" lang="en-US" altLang="zh-CN" sz="2000" b="1">
                  <a:latin typeface="Times New Roman" panose="02020603050405020304" pitchFamily="18" charset="0"/>
                </a:rPr>
                <a:t>T</a:t>
              </a:r>
              <a:endParaRPr kumimoji="1" lang="en-US" altLang="zh-CN" sz="2000" b="1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110" name="组合 47"/>
          <p:cNvGrpSpPr/>
          <p:nvPr/>
        </p:nvGrpSpPr>
        <p:grpSpPr>
          <a:xfrm>
            <a:off x="303190" y="4000482"/>
            <a:ext cx="2054225" cy="820737"/>
            <a:chOff x="2666984" y="1285860"/>
            <a:chExt cx="2054225" cy="820738"/>
          </a:xfrm>
        </p:grpSpPr>
        <p:sp>
          <p:nvSpPr>
            <p:cNvPr id="111" name="AutoShape 6"/>
            <p:cNvSpPr>
              <a:spLocks noChangeArrowheads="1"/>
            </p:cNvSpPr>
            <p:nvPr/>
          </p:nvSpPr>
          <p:spPr bwMode="auto">
            <a:xfrm>
              <a:off x="3278171" y="1620822"/>
              <a:ext cx="511175" cy="485776"/>
            </a:xfrm>
            <a:prstGeom prst="pentagon">
              <a:avLst/>
            </a:prstGeom>
            <a:solidFill>
              <a:schemeClr val="accent6">
                <a:lumMod val="60000"/>
                <a:lumOff val="40000"/>
              </a:schemeClr>
            </a:solidFill>
            <a:ln w="12700">
              <a:solidFill>
                <a:schemeClr val="accent6">
                  <a:lumMod val="60000"/>
                  <a:lumOff val="40000"/>
                </a:schemeClr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 eaLnBrk="0" hangingPunct="0">
                <a:defRPr/>
              </a:pPr>
              <a:endParaRPr lang="zh-CN" altLang="zh-CN" sz="2400" b="1">
                <a:solidFill>
                  <a:srgbClr val="FFFF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12" name="Rectangle 7"/>
            <p:cNvSpPr>
              <a:spLocks noChangeArrowheads="1"/>
            </p:cNvSpPr>
            <p:nvPr/>
          </p:nvSpPr>
          <p:spPr bwMode="auto">
            <a:xfrm>
              <a:off x="4210034" y="1663685"/>
              <a:ext cx="511175" cy="279400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12700">
              <a:solidFill>
                <a:schemeClr val="accent5">
                  <a:lumMod val="40000"/>
                  <a:lumOff val="60000"/>
                </a:schemeClr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 eaLnBrk="0" hangingPunct="0">
                <a:defRPr/>
              </a:pPr>
              <a:endParaRPr lang="zh-CN" altLang="zh-CN" sz="2800" b="1">
                <a:solidFill>
                  <a:srgbClr val="FFFF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13" name="Oval 8"/>
            <p:cNvSpPr>
              <a:spLocks noChangeArrowheads="1"/>
            </p:cNvSpPr>
            <p:nvPr/>
          </p:nvSpPr>
          <p:spPr bwMode="auto">
            <a:xfrm>
              <a:off x="2666984" y="1285860"/>
              <a:ext cx="325028" cy="325485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 eaLnBrk="0" hangingPunct="0"/>
              <a:endParaRPr lang="zh-CN" altLang="zh-CN" sz="2400" b="1">
                <a:solidFill>
                  <a:srgbClr val="FFFF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14" name="Line 9"/>
            <p:cNvSpPr>
              <a:spLocks noChangeShapeType="1"/>
            </p:cNvSpPr>
            <p:nvPr/>
          </p:nvSpPr>
          <p:spPr bwMode="auto">
            <a:xfrm>
              <a:off x="3791722" y="1808041"/>
              <a:ext cx="418561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15" name="Line 10"/>
            <p:cNvSpPr>
              <a:spLocks noChangeShapeType="1"/>
            </p:cNvSpPr>
            <p:nvPr/>
          </p:nvSpPr>
          <p:spPr bwMode="auto">
            <a:xfrm rot="2278870">
              <a:off x="2910171" y="1682765"/>
              <a:ext cx="417392" cy="117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16" name="Text Box 11"/>
            <p:cNvSpPr txBox="1">
              <a:spLocks noChangeArrowheads="1"/>
            </p:cNvSpPr>
            <p:nvPr/>
          </p:nvSpPr>
          <p:spPr bwMode="auto">
            <a:xfrm>
              <a:off x="4286234" y="1612885"/>
              <a:ext cx="368300" cy="396875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 wrap="none">
              <a:spAutoFit/>
            </a:bodyPr>
            <a:lstStyle/>
            <a:p>
              <a:r>
                <a:rPr kumimoji="1" lang="en-US" altLang="zh-CN" sz="2000" b="1">
                  <a:latin typeface="Times New Roman" panose="02020603050405020304" pitchFamily="18" charset="0"/>
                </a:rPr>
                <a:t>C</a:t>
              </a:r>
              <a:endParaRPr kumimoji="1" lang="en-US" altLang="zh-CN" sz="2000" b="1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117" name="组合 54"/>
          <p:cNvGrpSpPr/>
          <p:nvPr/>
        </p:nvGrpSpPr>
        <p:grpSpPr>
          <a:xfrm>
            <a:off x="303190" y="5143482"/>
            <a:ext cx="2054225" cy="820737"/>
            <a:chOff x="2666984" y="1285860"/>
            <a:chExt cx="2054225" cy="820738"/>
          </a:xfrm>
        </p:grpSpPr>
        <p:sp>
          <p:nvSpPr>
            <p:cNvPr id="118" name="AutoShape 6"/>
            <p:cNvSpPr>
              <a:spLocks noChangeArrowheads="1"/>
            </p:cNvSpPr>
            <p:nvPr/>
          </p:nvSpPr>
          <p:spPr bwMode="auto">
            <a:xfrm>
              <a:off x="3278171" y="1620822"/>
              <a:ext cx="511175" cy="485776"/>
            </a:xfrm>
            <a:prstGeom prst="pentagon">
              <a:avLst/>
            </a:prstGeom>
            <a:solidFill>
              <a:schemeClr val="accent6">
                <a:lumMod val="60000"/>
                <a:lumOff val="40000"/>
              </a:schemeClr>
            </a:solidFill>
            <a:ln w="12700">
              <a:solidFill>
                <a:schemeClr val="accent6">
                  <a:lumMod val="60000"/>
                  <a:lumOff val="40000"/>
                </a:schemeClr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 eaLnBrk="0" hangingPunct="0">
                <a:defRPr/>
              </a:pPr>
              <a:endParaRPr lang="zh-CN" altLang="zh-CN" sz="2400" b="1">
                <a:solidFill>
                  <a:srgbClr val="FFFF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19" name="Rectangle 7"/>
            <p:cNvSpPr>
              <a:spLocks noChangeArrowheads="1"/>
            </p:cNvSpPr>
            <p:nvPr/>
          </p:nvSpPr>
          <p:spPr bwMode="auto">
            <a:xfrm>
              <a:off x="4210034" y="1663685"/>
              <a:ext cx="511175" cy="279400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12700">
              <a:solidFill>
                <a:schemeClr val="accent5">
                  <a:lumMod val="40000"/>
                  <a:lumOff val="60000"/>
                </a:schemeClr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 eaLnBrk="0" hangingPunct="0">
                <a:defRPr/>
              </a:pPr>
              <a:endParaRPr lang="zh-CN" altLang="zh-CN" sz="2800" b="1">
                <a:solidFill>
                  <a:srgbClr val="FFFF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20" name="Oval 8"/>
            <p:cNvSpPr>
              <a:spLocks noChangeArrowheads="1"/>
            </p:cNvSpPr>
            <p:nvPr/>
          </p:nvSpPr>
          <p:spPr bwMode="auto">
            <a:xfrm>
              <a:off x="2666984" y="1285860"/>
              <a:ext cx="325028" cy="325485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 eaLnBrk="0" hangingPunct="0"/>
              <a:endParaRPr lang="zh-CN" altLang="zh-CN" sz="2400" b="1">
                <a:solidFill>
                  <a:srgbClr val="FFFF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21" name="Line 9"/>
            <p:cNvSpPr>
              <a:spLocks noChangeShapeType="1"/>
            </p:cNvSpPr>
            <p:nvPr/>
          </p:nvSpPr>
          <p:spPr bwMode="auto">
            <a:xfrm>
              <a:off x="3791722" y="1808041"/>
              <a:ext cx="418561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22" name="Line 10"/>
            <p:cNvSpPr>
              <a:spLocks noChangeShapeType="1"/>
            </p:cNvSpPr>
            <p:nvPr/>
          </p:nvSpPr>
          <p:spPr bwMode="auto">
            <a:xfrm rot="2278870">
              <a:off x="2910171" y="1682765"/>
              <a:ext cx="417392" cy="117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23" name="Text Box 11"/>
            <p:cNvSpPr txBox="1">
              <a:spLocks noChangeArrowheads="1"/>
            </p:cNvSpPr>
            <p:nvPr/>
          </p:nvSpPr>
          <p:spPr bwMode="auto">
            <a:xfrm>
              <a:off x="4286234" y="1612885"/>
              <a:ext cx="383438" cy="400110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 wrap="none">
              <a:spAutoFit/>
            </a:bodyPr>
            <a:lstStyle/>
            <a:p>
              <a:r>
                <a:rPr kumimoji="1" lang="en-US" altLang="zh-CN" sz="2000" b="1">
                  <a:latin typeface="Times New Roman" panose="02020603050405020304" pitchFamily="18" charset="0"/>
                </a:rPr>
                <a:t>G</a:t>
              </a:r>
              <a:endParaRPr kumimoji="1" lang="en-US" altLang="zh-CN" sz="2000" b="1">
                <a:latin typeface="Times New Roman" panose="02020603050405020304" pitchFamily="18" charset="0"/>
              </a:endParaRPr>
            </a:p>
          </p:txBody>
        </p:sp>
      </p:grpSp>
      <p:sp>
        <p:nvSpPr>
          <p:cNvPr id="124" name="Line 75"/>
          <p:cNvSpPr>
            <a:spLocks noChangeShapeType="1"/>
          </p:cNvSpPr>
          <p:nvPr/>
        </p:nvSpPr>
        <p:spPr bwMode="auto">
          <a:xfrm flipH="1">
            <a:off x="571477" y="2571732"/>
            <a:ext cx="428625" cy="357187"/>
          </a:xfrm>
          <a:prstGeom prst="line">
            <a:avLst/>
          </a:prstGeom>
          <a:noFill/>
          <a:ln w="28575">
            <a:solidFill>
              <a:srgbClr val="FF00FF"/>
            </a:solidFill>
            <a:round/>
          </a:ln>
        </p:spPr>
        <p:txBody>
          <a:bodyPr lIns="92075" tIns="46038" rIns="92075" bIns="46038" anchor="b"/>
          <a:lstStyle/>
          <a:p>
            <a:endParaRPr lang="zh-CN" altLang="en-US"/>
          </a:p>
        </p:txBody>
      </p:sp>
      <p:sp>
        <p:nvSpPr>
          <p:cNvPr id="125" name="Line 75"/>
          <p:cNvSpPr>
            <a:spLocks noChangeShapeType="1"/>
          </p:cNvSpPr>
          <p:nvPr/>
        </p:nvSpPr>
        <p:spPr bwMode="auto">
          <a:xfrm flipH="1">
            <a:off x="582590" y="3714732"/>
            <a:ext cx="428625" cy="357187"/>
          </a:xfrm>
          <a:prstGeom prst="line">
            <a:avLst/>
          </a:prstGeom>
          <a:noFill/>
          <a:ln w="28575">
            <a:solidFill>
              <a:srgbClr val="FF00FF"/>
            </a:solidFill>
            <a:round/>
          </a:ln>
        </p:spPr>
        <p:txBody>
          <a:bodyPr lIns="92075" tIns="46038" rIns="92075" bIns="46038" anchor="b"/>
          <a:lstStyle/>
          <a:p>
            <a:endParaRPr lang="zh-CN" altLang="en-US"/>
          </a:p>
        </p:txBody>
      </p:sp>
      <p:sp>
        <p:nvSpPr>
          <p:cNvPr id="126" name="Line 75"/>
          <p:cNvSpPr>
            <a:spLocks noChangeShapeType="1"/>
          </p:cNvSpPr>
          <p:nvPr/>
        </p:nvSpPr>
        <p:spPr bwMode="auto">
          <a:xfrm flipH="1">
            <a:off x="571477" y="4824394"/>
            <a:ext cx="428625" cy="357188"/>
          </a:xfrm>
          <a:prstGeom prst="line">
            <a:avLst/>
          </a:prstGeom>
          <a:noFill/>
          <a:ln w="28575">
            <a:solidFill>
              <a:srgbClr val="FF00FF"/>
            </a:solidFill>
            <a:round/>
          </a:ln>
        </p:spPr>
        <p:txBody>
          <a:bodyPr lIns="92075" tIns="46038" rIns="92075" bIns="46038" anchor="b"/>
          <a:lstStyle/>
          <a:p>
            <a:endParaRPr lang="zh-CN" altLang="en-US"/>
          </a:p>
        </p:txBody>
      </p:sp>
      <p:grpSp>
        <p:nvGrpSpPr>
          <p:cNvPr id="127" name="组合 73"/>
          <p:cNvGrpSpPr/>
          <p:nvPr/>
        </p:nvGrpSpPr>
        <p:grpSpPr>
          <a:xfrm>
            <a:off x="3143227" y="4214794"/>
            <a:ext cx="2054225" cy="820738"/>
            <a:chOff x="5595942" y="1500175"/>
            <a:chExt cx="2054225" cy="820738"/>
          </a:xfrm>
        </p:grpSpPr>
        <p:grpSp>
          <p:nvGrpSpPr>
            <p:cNvPr id="128" name="Group 5"/>
            <p:cNvGrpSpPr/>
            <p:nvPr/>
          </p:nvGrpSpPr>
          <p:grpSpPr>
            <a:xfrm rot="10800000">
              <a:off x="6106866" y="1506029"/>
              <a:ext cx="1543300" cy="814884"/>
              <a:chOff x="1296" y="1920"/>
              <a:chExt cx="1320" cy="696"/>
            </a:xfrm>
          </p:grpSpPr>
          <p:sp>
            <p:nvSpPr>
              <p:cNvPr id="132" name="AutoShape 6"/>
              <p:cNvSpPr>
                <a:spLocks noChangeArrowheads="1"/>
              </p:cNvSpPr>
              <p:nvPr/>
            </p:nvSpPr>
            <p:spPr bwMode="auto">
              <a:xfrm>
                <a:off x="1819" y="2201"/>
                <a:ext cx="437" cy="415"/>
              </a:xfrm>
              <a:prstGeom prst="pentagon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 w="12700">
                <a:solidFill>
                  <a:schemeClr val="accent6">
                    <a:lumMod val="60000"/>
                    <a:lumOff val="40000"/>
                  </a:schemeClr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 algn="ctr" eaLnBrk="0" hangingPunct="0">
                  <a:defRPr/>
                </a:pPr>
                <a:endParaRPr lang="zh-CN" altLang="zh-CN" sz="2400" b="1">
                  <a:solidFill>
                    <a:srgbClr val="FFFFFF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33" name="Oval 8"/>
              <p:cNvSpPr>
                <a:spLocks noChangeArrowheads="1"/>
              </p:cNvSpPr>
              <p:nvPr/>
            </p:nvSpPr>
            <p:spPr bwMode="auto">
              <a:xfrm>
                <a:off x="1296" y="1920"/>
                <a:ext cx="278" cy="278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rgbClr val="FF0000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 algn="ctr" eaLnBrk="0" hangingPunct="0"/>
                <a:endParaRPr lang="zh-CN" altLang="zh-CN" sz="2400" b="1">
                  <a:solidFill>
                    <a:srgbClr val="FFFFFF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34" name="Line 9"/>
              <p:cNvSpPr>
                <a:spLocks noChangeShapeType="1"/>
              </p:cNvSpPr>
              <p:nvPr/>
            </p:nvSpPr>
            <p:spPr bwMode="auto">
              <a:xfrm>
                <a:off x="2258" y="2366"/>
                <a:ext cx="358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135" name="Line 10"/>
              <p:cNvSpPr>
                <a:spLocks noChangeShapeType="1"/>
              </p:cNvSpPr>
              <p:nvPr/>
            </p:nvSpPr>
            <p:spPr bwMode="auto">
              <a:xfrm rot="2278870">
                <a:off x="1504" y="2259"/>
                <a:ext cx="357" cy="1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/>
              <a:lstStyle/>
              <a:p>
                <a:endParaRPr lang="zh-CN" altLang="en-US"/>
              </a:p>
            </p:txBody>
          </p:sp>
        </p:grpSp>
        <p:grpSp>
          <p:nvGrpSpPr>
            <p:cNvPr id="129" name="组合 31"/>
            <p:cNvGrpSpPr/>
            <p:nvPr/>
          </p:nvGrpSpPr>
          <p:grpSpPr>
            <a:xfrm>
              <a:off x="5595942" y="1600130"/>
              <a:ext cx="785818" cy="400110"/>
              <a:chOff x="5595942" y="1600130"/>
              <a:chExt cx="785818" cy="400110"/>
            </a:xfrm>
          </p:grpSpPr>
          <p:sp>
            <p:nvSpPr>
              <p:cNvPr id="130" name="Rectangle 7"/>
              <p:cNvSpPr>
                <a:spLocks noChangeArrowheads="1"/>
              </p:cNvSpPr>
              <p:nvPr/>
            </p:nvSpPr>
            <p:spPr bwMode="auto">
              <a:xfrm>
                <a:off x="5595942" y="1643050"/>
                <a:ext cx="511175" cy="279400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 w="12700">
                <a:solidFill>
                  <a:schemeClr val="accent5">
                    <a:lumMod val="40000"/>
                    <a:lumOff val="60000"/>
                  </a:schemeClr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 algn="ctr" eaLnBrk="0" hangingPunct="0">
                  <a:defRPr/>
                </a:pPr>
                <a:endParaRPr lang="zh-CN" altLang="zh-CN" sz="2800" b="1">
                  <a:solidFill>
                    <a:srgbClr val="FFFFFF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31" name="Text Box 11"/>
              <p:cNvSpPr txBox="1">
                <a:spLocks noChangeArrowheads="1"/>
              </p:cNvSpPr>
              <p:nvPr/>
            </p:nvSpPr>
            <p:spPr bwMode="auto">
              <a:xfrm>
                <a:off x="5667380" y="1600130"/>
                <a:ext cx="714380" cy="400110"/>
              </a:xfrm>
              <a:prstGeom prst="rect">
                <a:avLst/>
              </a:prstGeom>
              <a:noFill/>
              <a:ln w="12700">
                <a:noFill/>
                <a:miter lim="800000"/>
                <a:headEnd type="none" w="sm" len="sm"/>
                <a:tailEnd type="none" w="sm" len="sm"/>
              </a:ln>
            </p:spPr>
            <p:txBody>
              <a:bodyPr>
                <a:spAutoFit/>
              </a:bodyPr>
              <a:lstStyle/>
              <a:p>
                <a:r>
                  <a:rPr kumimoji="1" lang="en-US" altLang="zh-CN" sz="2000" b="1">
                    <a:latin typeface="Times New Roman" panose="02020603050405020304" pitchFamily="18" charset="0"/>
                  </a:rPr>
                  <a:t>G</a:t>
                </a:r>
                <a:endParaRPr kumimoji="1" lang="en-US" altLang="zh-CN" sz="2000" b="1">
                  <a:latin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136" name="组合 82"/>
          <p:cNvGrpSpPr/>
          <p:nvPr/>
        </p:nvGrpSpPr>
        <p:grpSpPr>
          <a:xfrm>
            <a:off x="3143227" y="3108307"/>
            <a:ext cx="2054225" cy="820737"/>
            <a:chOff x="5595942" y="1500175"/>
            <a:chExt cx="2054225" cy="820738"/>
          </a:xfrm>
        </p:grpSpPr>
        <p:grpSp>
          <p:nvGrpSpPr>
            <p:cNvPr id="137" name="Group 5"/>
            <p:cNvGrpSpPr/>
            <p:nvPr/>
          </p:nvGrpSpPr>
          <p:grpSpPr>
            <a:xfrm rot="10800000">
              <a:off x="6106866" y="1506029"/>
              <a:ext cx="1543300" cy="814884"/>
              <a:chOff x="1296" y="1920"/>
              <a:chExt cx="1320" cy="696"/>
            </a:xfrm>
          </p:grpSpPr>
          <p:sp>
            <p:nvSpPr>
              <p:cNvPr id="141" name="AutoShape 6"/>
              <p:cNvSpPr>
                <a:spLocks noChangeArrowheads="1"/>
              </p:cNvSpPr>
              <p:nvPr/>
            </p:nvSpPr>
            <p:spPr bwMode="auto">
              <a:xfrm>
                <a:off x="1819" y="2201"/>
                <a:ext cx="437" cy="415"/>
              </a:xfrm>
              <a:prstGeom prst="pentagon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 w="12700">
                <a:solidFill>
                  <a:schemeClr val="accent6">
                    <a:lumMod val="60000"/>
                    <a:lumOff val="40000"/>
                  </a:schemeClr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 algn="ctr" eaLnBrk="0" hangingPunct="0">
                  <a:defRPr/>
                </a:pPr>
                <a:endParaRPr lang="zh-CN" altLang="zh-CN" sz="2400" b="1">
                  <a:solidFill>
                    <a:srgbClr val="FFFFFF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42" name="Oval 8"/>
              <p:cNvSpPr>
                <a:spLocks noChangeArrowheads="1"/>
              </p:cNvSpPr>
              <p:nvPr/>
            </p:nvSpPr>
            <p:spPr bwMode="auto">
              <a:xfrm>
                <a:off x="1296" y="1920"/>
                <a:ext cx="278" cy="278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rgbClr val="FF0000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 algn="ctr" eaLnBrk="0" hangingPunct="0"/>
                <a:endParaRPr lang="zh-CN" altLang="zh-CN" sz="2400" b="1">
                  <a:solidFill>
                    <a:srgbClr val="FFFFFF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43" name="Line 9"/>
              <p:cNvSpPr>
                <a:spLocks noChangeShapeType="1"/>
              </p:cNvSpPr>
              <p:nvPr/>
            </p:nvSpPr>
            <p:spPr bwMode="auto">
              <a:xfrm>
                <a:off x="2258" y="2366"/>
                <a:ext cx="358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144" name="Line 10"/>
              <p:cNvSpPr>
                <a:spLocks noChangeShapeType="1"/>
              </p:cNvSpPr>
              <p:nvPr/>
            </p:nvSpPr>
            <p:spPr bwMode="auto">
              <a:xfrm rot="2278870">
                <a:off x="1504" y="2259"/>
                <a:ext cx="357" cy="1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/>
              <a:lstStyle/>
              <a:p>
                <a:endParaRPr lang="zh-CN" altLang="en-US"/>
              </a:p>
            </p:txBody>
          </p:sp>
        </p:grpSp>
        <p:grpSp>
          <p:nvGrpSpPr>
            <p:cNvPr id="138" name="组合 31"/>
            <p:cNvGrpSpPr/>
            <p:nvPr/>
          </p:nvGrpSpPr>
          <p:grpSpPr>
            <a:xfrm>
              <a:off x="5595942" y="1600130"/>
              <a:ext cx="785818" cy="400110"/>
              <a:chOff x="5595942" y="1600130"/>
              <a:chExt cx="785818" cy="400110"/>
            </a:xfrm>
          </p:grpSpPr>
          <p:sp>
            <p:nvSpPr>
              <p:cNvPr id="139" name="Rectangle 7"/>
              <p:cNvSpPr>
                <a:spLocks noChangeArrowheads="1"/>
              </p:cNvSpPr>
              <p:nvPr/>
            </p:nvSpPr>
            <p:spPr bwMode="auto">
              <a:xfrm>
                <a:off x="5595942" y="1643050"/>
                <a:ext cx="511175" cy="279400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 w="12700">
                <a:solidFill>
                  <a:schemeClr val="accent5">
                    <a:lumMod val="40000"/>
                    <a:lumOff val="60000"/>
                  </a:schemeClr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 algn="ctr" eaLnBrk="0" hangingPunct="0">
                  <a:defRPr/>
                </a:pPr>
                <a:endParaRPr lang="zh-CN" altLang="zh-CN" sz="2800" b="1">
                  <a:solidFill>
                    <a:srgbClr val="FFFFFF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40" name="Text Box 11"/>
              <p:cNvSpPr txBox="1">
                <a:spLocks noChangeArrowheads="1"/>
              </p:cNvSpPr>
              <p:nvPr/>
            </p:nvSpPr>
            <p:spPr bwMode="auto">
              <a:xfrm>
                <a:off x="5667380" y="1600130"/>
                <a:ext cx="714380" cy="400110"/>
              </a:xfrm>
              <a:prstGeom prst="rect">
                <a:avLst/>
              </a:prstGeom>
              <a:noFill/>
              <a:ln w="12700">
                <a:noFill/>
                <a:miter lim="800000"/>
                <a:headEnd type="none" w="sm" len="sm"/>
                <a:tailEnd type="none" w="sm" len="sm"/>
              </a:ln>
            </p:spPr>
            <p:txBody>
              <a:bodyPr>
                <a:spAutoFit/>
              </a:bodyPr>
              <a:lstStyle/>
              <a:p>
                <a:r>
                  <a:rPr kumimoji="1" lang="en-US" altLang="zh-CN" sz="2000" b="1">
                    <a:latin typeface="Times New Roman" panose="02020603050405020304" pitchFamily="18" charset="0"/>
                  </a:rPr>
                  <a:t>A</a:t>
                </a:r>
                <a:endParaRPr kumimoji="1" lang="en-US" altLang="zh-CN" sz="2000" b="1">
                  <a:latin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145" name="组合 91"/>
          <p:cNvGrpSpPr/>
          <p:nvPr/>
        </p:nvGrpSpPr>
        <p:grpSpPr>
          <a:xfrm>
            <a:off x="3143227" y="5357794"/>
            <a:ext cx="2054225" cy="820738"/>
            <a:chOff x="5595942" y="1500175"/>
            <a:chExt cx="2054225" cy="820738"/>
          </a:xfrm>
        </p:grpSpPr>
        <p:grpSp>
          <p:nvGrpSpPr>
            <p:cNvPr id="146" name="Group 5"/>
            <p:cNvGrpSpPr/>
            <p:nvPr/>
          </p:nvGrpSpPr>
          <p:grpSpPr>
            <a:xfrm rot="10800000">
              <a:off x="6106866" y="1506029"/>
              <a:ext cx="1543300" cy="814884"/>
              <a:chOff x="1296" y="1920"/>
              <a:chExt cx="1320" cy="696"/>
            </a:xfrm>
          </p:grpSpPr>
          <p:sp>
            <p:nvSpPr>
              <p:cNvPr id="150" name="AutoShape 6"/>
              <p:cNvSpPr>
                <a:spLocks noChangeArrowheads="1"/>
              </p:cNvSpPr>
              <p:nvPr/>
            </p:nvSpPr>
            <p:spPr bwMode="auto">
              <a:xfrm>
                <a:off x="1819" y="2201"/>
                <a:ext cx="437" cy="415"/>
              </a:xfrm>
              <a:prstGeom prst="pentagon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 w="12700">
                <a:solidFill>
                  <a:schemeClr val="accent6">
                    <a:lumMod val="60000"/>
                    <a:lumOff val="40000"/>
                  </a:schemeClr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 algn="ctr" eaLnBrk="0" hangingPunct="0">
                  <a:defRPr/>
                </a:pPr>
                <a:endParaRPr lang="zh-CN" altLang="zh-CN" sz="2400" b="1">
                  <a:solidFill>
                    <a:srgbClr val="FFFFFF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51" name="Oval 8"/>
              <p:cNvSpPr>
                <a:spLocks noChangeArrowheads="1"/>
              </p:cNvSpPr>
              <p:nvPr/>
            </p:nvSpPr>
            <p:spPr bwMode="auto">
              <a:xfrm>
                <a:off x="1296" y="1920"/>
                <a:ext cx="278" cy="278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rgbClr val="FF0000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 algn="ctr" eaLnBrk="0" hangingPunct="0"/>
                <a:endParaRPr lang="zh-CN" altLang="zh-CN" sz="2400" b="1">
                  <a:solidFill>
                    <a:srgbClr val="FFFFFF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52" name="Line 9"/>
              <p:cNvSpPr>
                <a:spLocks noChangeShapeType="1"/>
              </p:cNvSpPr>
              <p:nvPr/>
            </p:nvSpPr>
            <p:spPr bwMode="auto">
              <a:xfrm>
                <a:off x="2258" y="2366"/>
                <a:ext cx="358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153" name="Line 10"/>
              <p:cNvSpPr>
                <a:spLocks noChangeShapeType="1"/>
              </p:cNvSpPr>
              <p:nvPr/>
            </p:nvSpPr>
            <p:spPr bwMode="auto">
              <a:xfrm rot="2278870">
                <a:off x="1504" y="2259"/>
                <a:ext cx="357" cy="1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/>
              <a:lstStyle/>
              <a:p>
                <a:endParaRPr lang="zh-CN" altLang="en-US"/>
              </a:p>
            </p:txBody>
          </p:sp>
        </p:grpSp>
        <p:grpSp>
          <p:nvGrpSpPr>
            <p:cNvPr id="147" name="组合 31"/>
            <p:cNvGrpSpPr/>
            <p:nvPr/>
          </p:nvGrpSpPr>
          <p:grpSpPr>
            <a:xfrm>
              <a:off x="5595942" y="1600130"/>
              <a:ext cx="785818" cy="400110"/>
              <a:chOff x="5595942" y="1600130"/>
              <a:chExt cx="785818" cy="400110"/>
            </a:xfrm>
          </p:grpSpPr>
          <p:sp>
            <p:nvSpPr>
              <p:cNvPr id="148" name="Rectangle 7"/>
              <p:cNvSpPr>
                <a:spLocks noChangeArrowheads="1"/>
              </p:cNvSpPr>
              <p:nvPr/>
            </p:nvSpPr>
            <p:spPr bwMode="auto">
              <a:xfrm>
                <a:off x="5595942" y="1643050"/>
                <a:ext cx="511175" cy="279400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 w="12700">
                <a:solidFill>
                  <a:schemeClr val="accent5">
                    <a:lumMod val="40000"/>
                    <a:lumOff val="60000"/>
                  </a:schemeClr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 algn="ctr" eaLnBrk="0" hangingPunct="0">
                  <a:defRPr/>
                </a:pPr>
                <a:endParaRPr lang="zh-CN" altLang="zh-CN" sz="2800" b="1">
                  <a:solidFill>
                    <a:srgbClr val="FFFFFF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49" name="Text Box 11"/>
              <p:cNvSpPr txBox="1">
                <a:spLocks noChangeArrowheads="1"/>
              </p:cNvSpPr>
              <p:nvPr/>
            </p:nvSpPr>
            <p:spPr bwMode="auto">
              <a:xfrm>
                <a:off x="5667380" y="1600130"/>
                <a:ext cx="714380" cy="400110"/>
              </a:xfrm>
              <a:prstGeom prst="rect">
                <a:avLst/>
              </a:prstGeom>
              <a:noFill/>
              <a:ln w="12700">
                <a:noFill/>
                <a:miter lim="800000"/>
                <a:headEnd type="none" w="sm" len="sm"/>
                <a:tailEnd type="none" w="sm" len="sm"/>
              </a:ln>
            </p:spPr>
            <p:txBody>
              <a:bodyPr>
                <a:spAutoFit/>
              </a:bodyPr>
              <a:lstStyle/>
              <a:p>
                <a:r>
                  <a:rPr kumimoji="1" lang="en-US" altLang="zh-CN" sz="2000" b="1">
                    <a:latin typeface="Times New Roman" panose="02020603050405020304" pitchFamily="18" charset="0"/>
                  </a:rPr>
                  <a:t>C</a:t>
                </a:r>
                <a:endParaRPr kumimoji="1" lang="en-US" altLang="zh-CN" sz="2000" b="1">
                  <a:latin typeface="Times New Roman" panose="02020603050405020304" pitchFamily="18" charset="0"/>
                </a:endParaRPr>
              </a:p>
            </p:txBody>
          </p:sp>
        </p:grpSp>
      </p:grpSp>
      <p:sp>
        <p:nvSpPr>
          <p:cNvPr id="154" name="Line 75"/>
          <p:cNvSpPr>
            <a:spLocks noChangeShapeType="1"/>
          </p:cNvSpPr>
          <p:nvPr/>
        </p:nvSpPr>
        <p:spPr bwMode="auto">
          <a:xfrm flipH="1">
            <a:off x="4500540" y="1643044"/>
            <a:ext cx="428625" cy="357188"/>
          </a:xfrm>
          <a:prstGeom prst="line">
            <a:avLst/>
          </a:prstGeom>
          <a:noFill/>
          <a:ln w="28575">
            <a:solidFill>
              <a:srgbClr val="FF00FF"/>
            </a:solidFill>
            <a:round/>
          </a:ln>
        </p:spPr>
        <p:txBody>
          <a:bodyPr lIns="92075" tIns="46038" rIns="92075" bIns="46038" anchor="b"/>
          <a:lstStyle/>
          <a:p>
            <a:endParaRPr lang="zh-CN" altLang="en-US"/>
          </a:p>
        </p:txBody>
      </p:sp>
      <p:sp>
        <p:nvSpPr>
          <p:cNvPr id="155" name="Line 75"/>
          <p:cNvSpPr>
            <a:spLocks noChangeShapeType="1"/>
          </p:cNvSpPr>
          <p:nvPr/>
        </p:nvSpPr>
        <p:spPr bwMode="auto">
          <a:xfrm flipH="1">
            <a:off x="4500540" y="2786044"/>
            <a:ext cx="428625" cy="357188"/>
          </a:xfrm>
          <a:prstGeom prst="line">
            <a:avLst/>
          </a:prstGeom>
          <a:noFill/>
          <a:ln w="28575">
            <a:solidFill>
              <a:srgbClr val="FF00FF"/>
            </a:solidFill>
            <a:round/>
          </a:ln>
        </p:spPr>
        <p:txBody>
          <a:bodyPr lIns="92075" tIns="46038" rIns="92075" bIns="46038" anchor="b"/>
          <a:lstStyle/>
          <a:p>
            <a:endParaRPr lang="zh-CN" altLang="en-US"/>
          </a:p>
        </p:txBody>
      </p:sp>
      <p:sp>
        <p:nvSpPr>
          <p:cNvPr id="156" name="Line 75"/>
          <p:cNvSpPr>
            <a:spLocks noChangeShapeType="1"/>
          </p:cNvSpPr>
          <p:nvPr/>
        </p:nvSpPr>
        <p:spPr bwMode="auto">
          <a:xfrm flipH="1">
            <a:off x="4500540" y="3857607"/>
            <a:ext cx="428625" cy="357187"/>
          </a:xfrm>
          <a:prstGeom prst="line">
            <a:avLst/>
          </a:prstGeom>
          <a:noFill/>
          <a:ln w="28575">
            <a:solidFill>
              <a:srgbClr val="FF00FF"/>
            </a:solidFill>
            <a:round/>
          </a:ln>
        </p:spPr>
        <p:txBody>
          <a:bodyPr lIns="92075" tIns="46038" rIns="92075" bIns="46038" anchor="b"/>
          <a:lstStyle/>
          <a:p>
            <a:endParaRPr lang="zh-CN" altLang="en-US"/>
          </a:p>
        </p:txBody>
      </p:sp>
      <p:sp>
        <p:nvSpPr>
          <p:cNvPr id="157" name="Line 75"/>
          <p:cNvSpPr>
            <a:spLocks noChangeShapeType="1"/>
          </p:cNvSpPr>
          <p:nvPr/>
        </p:nvSpPr>
        <p:spPr bwMode="auto">
          <a:xfrm flipH="1">
            <a:off x="4500540" y="5000607"/>
            <a:ext cx="428625" cy="357187"/>
          </a:xfrm>
          <a:prstGeom prst="line">
            <a:avLst/>
          </a:prstGeom>
          <a:noFill/>
          <a:ln w="28575">
            <a:solidFill>
              <a:srgbClr val="FF00FF"/>
            </a:solidFill>
            <a:round/>
          </a:ln>
        </p:spPr>
        <p:txBody>
          <a:bodyPr lIns="92075" tIns="46038" rIns="92075" bIns="46038" anchor="b"/>
          <a:lstStyle/>
          <a:p>
            <a:endParaRPr lang="zh-CN" altLang="en-US"/>
          </a:p>
        </p:txBody>
      </p:sp>
      <p:sp>
        <p:nvSpPr>
          <p:cNvPr id="158" name="Line 75"/>
          <p:cNvSpPr>
            <a:spLocks noChangeShapeType="1"/>
          </p:cNvSpPr>
          <p:nvPr/>
        </p:nvSpPr>
        <p:spPr bwMode="auto">
          <a:xfrm flipH="1">
            <a:off x="571477" y="5929294"/>
            <a:ext cx="428625" cy="357188"/>
          </a:xfrm>
          <a:prstGeom prst="line">
            <a:avLst/>
          </a:prstGeom>
          <a:noFill/>
          <a:ln w="28575">
            <a:solidFill>
              <a:srgbClr val="FF00FF"/>
            </a:solidFill>
            <a:round/>
          </a:ln>
        </p:spPr>
        <p:txBody>
          <a:bodyPr lIns="92075" tIns="46038" rIns="92075" bIns="46038" anchor="b"/>
          <a:lstStyle/>
          <a:p>
            <a:endParaRPr lang="zh-CN" altLang="en-US"/>
          </a:p>
        </p:txBody>
      </p:sp>
      <p:sp>
        <p:nvSpPr>
          <p:cNvPr id="159" name="Line 9"/>
          <p:cNvSpPr>
            <a:spLocks noChangeShapeType="1"/>
          </p:cNvSpPr>
          <p:nvPr/>
        </p:nvSpPr>
        <p:spPr bwMode="auto">
          <a:xfrm rot="10800000">
            <a:off x="2357415" y="2274869"/>
            <a:ext cx="785812" cy="0"/>
          </a:xfrm>
          <a:prstGeom prst="line">
            <a:avLst/>
          </a:prstGeom>
          <a:ln>
            <a:solidFill>
              <a:srgbClr val="00B050"/>
            </a:solidFill>
            <a:headEnd type="none" w="sm" len="sm"/>
            <a:tailEnd type="none" w="sm" len="sm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  <p:txBody>
          <a:bodyPr wrap="none"/>
          <a:lstStyle/>
          <a:p>
            <a:pPr>
              <a:defRPr/>
            </a:pPr>
            <a:endParaRPr lang="zh-CN" altLang="en-US"/>
          </a:p>
        </p:txBody>
      </p:sp>
      <p:sp>
        <p:nvSpPr>
          <p:cNvPr id="160" name="Line 9"/>
          <p:cNvSpPr>
            <a:spLocks noChangeShapeType="1"/>
          </p:cNvSpPr>
          <p:nvPr/>
        </p:nvSpPr>
        <p:spPr bwMode="auto">
          <a:xfrm rot="10800000">
            <a:off x="2357415" y="3384532"/>
            <a:ext cx="785812" cy="0"/>
          </a:xfrm>
          <a:prstGeom prst="line">
            <a:avLst/>
          </a:prstGeom>
          <a:ln>
            <a:solidFill>
              <a:srgbClr val="00B050"/>
            </a:solidFill>
            <a:headEnd type="none" w="sm" len="sm"/>
            <a:tailEnd type="none" w="sm" len="sm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  <p:txBody>
          <a:bodyPr wrap="none"/>
          <a:lstStyle/>
          <a:p>
            <a:pPr>
              <a:defRPr/>
            </a:pPr>
            <a:endParaRPr lang="zh-CN" altLang="en-US"/>
          </a:p>
        </p:txBody>
      </p:sp>
      <p:sp>
        <p:nvSpPr>
          <p:cNvPr id="161" name="Line 9"/>
          <p:cNvSpPr>
            <a:spLocks noChangeShapeType="1"/>
          </p:cNvSpPr>
          <p:nvPr/>
        </p:nvSpPr>
        <p:spPr bwMode="auto">
          <a:xfrm rot="10800000">
            <a:off x="2357415" y="4511657"/>
            <a:ext cx="785812" cy="0"/>
          </a:xfrm>
          <a:prstGeom prst="line">
            <a:avLst/>
          </a:prstGeom>
          <a:ln>
            <a:solidFill>
              <a:srgbClr val="00B050"/>
            </a:solidFill>
            <a:headEnd type="none" w="sm" len="sm"/>
            <a:tailEnd type="none" w="sm" len="sm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  <p:txBody>
          <a:bodyPr wrap="none"/>
          <a:lstStyle/>
          <a:p>
            <a:pPr>
              <a:defRPr/>
            </a:pPr>
            <a:endParaRPr lang="zh-CN" altLang="en-US"/>
          </a:p>
        </p:txBody>
      </p:sp>
      <p:sp>
        <p:nvSpPr>
          <p:cNvPr id="162" name="Line 9"/>
          <p:cNvSpPr>
            <a:spLocks noChangeShapeType="1"/>
          </p:cNvSpPr>
          <p:nvPr/>
        </p:nvSpPr>
        <p:spPr bwMode="auto">
          <a:xfrm rot="10800000">
            <a:off x="2357415" y="5572107"/>
            <a:ext cx="785812" cy="0"/>
          </a:xfrm>
          <a:prstGeom prst="line">
            <a:avLst/>
          </a:prstGeom>
          <a:ln>
            <a:solidFill>
              <a:srgbClr val="00B050"/>
            </a:solidFill>
            <a:headEnd type="none" w="sm" len="sm"/>
            <a:tailEnd type="none" w="sm" len="sm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  <p:txBody>
          <a:bodyPr wrap="none"/>
          <a:lstStyle/>
          <a:p>
            <a:pPr>
              <a:defRPr/>
            </a:pPr>
            <a:endParaRPr lang="zh-CN" altLang="en-US"/>
          </a:p>
        </p:txBody>
      </p:sp>
      <p:sp>
        <p:nvSpPr>
          <p:cNvPr id="163" name="Line 9"/>
          <p:cNvSpPr>
            <a:spLocks noChangeShapeType="1"/>
          </p:cNvSpPr>
          <p:nvPr/>
        </p:nvSpPr>
        <p:spPr bwMode="auto">
          <a:xfrm rot="10800000">
            <a:off x="2357415" y="2357419"/>
            <a:ext cx="785812" cy="0"/>
          </a:xfrm>
          <a:prstGeom prst="line">
            <a:avLst/>
          </a:prstGeom>
          <a:ln>
            <a:solidFill>
              <a:srgbClr val="00B050"/>
            </a:solidFill>
            <a:headEnd type="none" w="sm" len="sm"/>
            <a:tailEnd type="none" w="sm" len="sm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  <p:txBody>
          <a:bodyPr wrap="none"/>
          <a:lstStyle/>
          <a:p>
            <a:pPr>
              <a:defRPr/>
            </a:pPr>
            <a:endParaRPr lang="zh-CN" altLang="en-US"/>
          </a:p>
        </p:txBody>
      </p:sp>
      <p:sp>
        <p:nvSpPr>
          <p:cNvPr id="164" name="Line 9"/>
          <p:cNvSpPr>
            <a:spLocks noChangeShapeType="1"/>
          </p:cNvSpPr>
          <p:nvPr/>
        </p:nvSpPr>
        <p:spPr bwMode="auto">
          <a:xfrm rot="10800000">
            <a:off x="2357415" y="3478194"/>
            <a:ext cx="785812" cy="0"/>
          </a:xfrm>
          <a:prstGeom prst="line">
            <a:avLst/>
          </a:prstGeom>
          <a:ln>
            <a:solidFill>
              <a:srgbClr val="00B050"/>
            </a:solidFill>
            <a:headEnd type="none" w="sm" len="sm"/>
            <a:tailEnd type="none" w="sm" len="sm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  <p:txBody>
          <a:bodyPr wrap="none"/>
          <a:lstStyle/>
          <a:p>
            <a:pPr>
              <a:defRPr/>
            </a:pPr>
            <a:endParaRPr lang="zh-CN" altLang="en-US"/>
          </a:p>
        </p:txBody>
      </p:sp>
      <p:sp>
        <p:nvSpPr>
          <p:cNvPr id="165" name="Line 9"/>
          <p:cNvSpPr>
            <a:spLocks noChangeShapeType="1"/>
          </p:cNvSpPr>
          <p:nvPr/>
        </p:nvSpPr>
        <p:spPr bwMode="auto">
          <a:xfrm rot="10800000">
            <a:off x="2357415" y="4598969"/>
            <a:ext cx="785812" cy="0"/>
          </a:xfrm>
          <a:prstGeom prst="line">
            <a:avLst/>
          </a:prstGeom>
          <a:ln>
            <a:solidFill>
              <a:srgbClr val="00B050"/>
            </a:solidFill>
            <a:headEnd type="none" w="sm" len="sm"/>
            <a:tailEnd type="none" w="sm" len="sm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  <p:txBody>
          <a:bodyPr wrap="none"/>
          <a:lstStyle/>
          <a:p>
            <a:pPr>
              <a:defRPr/>
            </a:pPr>
            <a:endParaRPr lang="zh-CN" altLang="en-US"/>
          </a:p>
        </p:txBody>
      </p:sp>
      <p:sp>
        <p:nvSpPr>
          <p:cNvPr id="166" name="Line 9"/>
          <p:cNvSpPr>
            <a:spLocks noChangeShapeType="1"/>
          </p:cNvSpPr>
          <p:nvPr/>
        </p:nvSpPr>
        <p:spPr bwMode="auto">
          <a:xfrm rot="10800000">
            <a:off x="2357415" y="4429107"/>
            <a:ext cx="785812" cy="0"/>
          </a:xfrm>
          <a:prstGeom prst="line">
            <a:avLst/>
          </a:prstGeom>
          <a:ln>
            <a:solidFill>
              <a:srgbClr val="00B050"/>
            </a:solidFill>
            <a:headEnd type="none" w="sm" len="sm"/>
            <a:tailEnd type="none" w="sm" len="sm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  <p:txBody>
          <a:bodyPr wrap="none"/>
          <a:lstStyle/>
          <a:p>
            <a:pPr>
              <a:defRPr/>
            </a:pPr>
            <a:endParaRPr lang="zh-CN" altLang="en-US"/>
          </a:p>
        </p:txBody>
      </p:sp>
      <p:sp>
        <p:nvSpPr>
          <p:cNvPr id="167" name="Line 9"/>
          <p:cNvSpPr>
            <a:spLocks noChangeShapeType="1"/>
          </p:cNvSpPr>
          <p:nvPr/>
        </p:nvSpPr>
        <p:spPr bwMode="auto">
          <a:xfrm rot="10800000">
            <a:off x="2357415" y="5643544"/>
            <a:ext cx="785812" cy="0"/>
          </a:xfrm>
          <a:prstGeom prst="line">
            <a:avLst/>
          </a:prstGeom>
          <a:ln>
            <a:solidFill>
              <a:srgbClr val="00B050"/>
            </a:solidFill>
            <a:headEnd type="none" w="sm" len="sm"/>
            <a:tailEnd type="none" w="sm" len="sm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  <p:txBody>
          <a:bodyPr wrap="none"/>
          <a:lstStyle/>
          <a:p>
            <a:pPr>
              <a:defRPr/>
            </a:pPr>
            <a:endParaRPr lang="zh-CN" altLang="en-US"/>
          </a:p>
        </p:txBody>
      </p:sp>
      <p:sp>
        <p:nvSpPr>
          <p:cNvPr id="168" name="Line 9"/>
          <p:cNvSpPr>
            <a:spLocks noChangeShapeType="1"/>
          </p:cNvSpPr>
          <p:nvPr/>
        </p:nvSpPr>
        <p:spPr bwMode="auto">
          <a:xfrm rot="10800000">
            <a:off x="2357415" y="5714982"/>
            <a:ext cx="785812" cy="0"/>
          </a:xfrm>
          <a:prstGeom prst="line">
            <a:avLst/>
          </a:prstGeom>
          <a:ln>
            <a:solidFill>
              <a:srgbClr val="00B050"/>
            </a:solidFill>
            <a:headEnd type="none" w="sm" len="sm"/>
            <a:tailEnd type="none" w="sm" len="sm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  <p:txBody>
          <a:bodyPr wrap="none"/>
          <a:lstStyle/>
          <a:p>
            <a:pPr>
              <a:defRPr/>
            </a:pPr>
            <a:endParaRPr lang="zh-CN" altLang="en-US"/>
          </a:p>
        </p:txBody>
      </p:sp>
      <p:sp>
        <p:nvSpPr>
          <p:cNvPr id="169" name="Rectangle 2"/>
          <p:cNvSpPr>
            <a:spLocks noChangeArrowheads="1"/>
          </p:cNvSpPr>
          <p:nvPr/>
        </p:nvSpPr>
        <p:spPr bwMode="auto">
          <a:xfrm>
            <a:off x="3071802" y="6248400"/>
            <a:ext cx="2500313" cy="6096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2075" tIns="46038" rIns="92075" bIns="46038" anchor="b"/>
          <a:lstStyle/>
          <a:p>
            <a:r>
              <a:rPr kumimoji="1" lang="zh-CN" altLang="en-US" sz="2800" b="1">
                <a:latin typeface="方正水柱简体" pitchFamily="2" charset="-122"/>
                <a:ea typeface="方正水柱简体" pitchFamily="2" charset="-122"/>
              </a:rPr>
              <a:t>脱氧核苷酸链</a:t>
            </a:r>
            <a:endParaRPr kumimoji="1" lang="zh-CN" altLang="en-US" sz="2800" b="1">
              <a:latin typeface="方正水柱简体" pitchFamily="2" charset="-122"/>
              <a:ea typeface="方正水柱简体" pitchFamily="2" charset="-122"/>
            </a:endParaRPr>
          </a:p>
        </p:txBody>
      </p:sp>
      <p:sp>
        <p:nvSpPr>
          <p:cNvPr id="170" name="Rectangle 2"/>
          <p:cNvSpPr>
            <a:spLocks noChangeArrowheads="1"/>
          </p:cNvSpPr>
          <p:nvPr/>
        </p:nvSpPr>
        <p:spPr bwMode="auto">
          <a:xfrm>
            <a:off x="6215074" y="6248400"/>
            <a:ext cx="2500313" cy="6096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2075" tIns="46038" rIns="92075" bIns="46038" anchor="b"/>
          <a:lstStyle/>
          <a:p>
            <a:r>
              <a:rPr kumimoji="1" lang="zh-CN" altLang="en-US" sz="2800" b="1">
                <a:latin typeface="方正水柱简体" pitchFamily="2" charset="-122"/>
                <a:ea typeface="方正水柱简体" pitchFamily="2" charset="-122"/>
              </a:rPr>
              <a:t>核糖核苷酸链</a:t>
            </a:r>
            <a:endParaRPr kumimoji="1" lang="zh-CN" altLang="en-US" sz="2800" b="1">
              <a:latin typeface="方正水柱简体" pitchFamily="2" charset="-122"/>
              <a:ea typeface="方正水柱简体" pitchFamily="2" charset="-122"/>
            </a:endParaRPr>
          </a:p>
        </p:txBody>
      </p:sp>
      <p:grpSp>
        <p:nvGrpSpPr>
          <p:cNvPr id="171" name="组合 54"/>
          <p:cNvGrpSpPr/>
          <p:nvPr/>
        </p:nvGrpSpPr>
        <p:grpSpPr>
          <a:xfrm>
            <a:off x="6357951" y="1928796"/>
            <a:ext cx="2054225" cy="1177925"/>
            <a:chOff x="3613150" y="1142984"/>
            <a:chExt cx="2054225" cy="1177925"/>
          </a:xfrm>
        </p:grpSpPr>
        <p:grpSp>
          <p:nvGrpSpPr>
            <p:cNvPr id="172" name="组合 32"/>
            <p:cNvGrpSpPr/>
            <p:nvPr/>
          </p:nvGrpSpPr>
          <p:grpSpPr>
            <a:xfrm>
              <a:off x="3613150" y="1500173"/>
              <a:ext cx="2054224" cy="820736"/>
              <a:chOff x="5595942" y="1500175"/>
              <a:chExt cx="2054224" cy="820738"/>
            </a:xfrm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</p:grpSpPr>
          <p:grpSp>
            <p:nvGrpSpPr>
              <p:cNvPr id="176" name="Group 5"/>
              <p:cNvGrpSpPr/>
              <p:nvPr/>
            </p:nvGrpSpPr>
            <p:grpSpPr>
              <a:xfrm rot="10800000">
                <a:off x="6106866" y="1500175"/>
                <a:ext cx="1543300" cy="820738"/>
                <a:chOff x="1296" y="1920"/>
                <a:chExt cx="1320" cy="701"/>
              </a:xfrm>
            </p:grpSpPr>
            <p:sp>
              <p:nvSpPr>
                <p:cNvPr id="180" name="AutoShape 6"/>
                <p:cNvSpPr>
                  <a:spLocks noChangeArrowheads="1"/>
                </p:cNvSpPr>
                <p:nvPr/>
              </p:nvSpPr>
              <p:spPr bwMode="auto">
                <a:xfrm>
                  <a:off x="1819" y="2206"/>
                  <a:ext cx="437" cy="415"/>
                </a:xfrm>
                <a:prstGeom prst="pentagon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 w="12700">
                  <a:noFill/>
                  <a:miter lim="800000"/>
                  <a:headEnd type="none" w="sm" len="sm"/>
                  <a:tailEnd type="none" w="sm" len="sm"/>
                </a:ln>
                <a:effectLst>
                  <a:outerShdw blurRad="44450" dist="27940" dir="5400000" algn="ctr">
                    <a:srgbClr val="000000">
                      <a:alpha val="32000"/>
                    </a:srgbClr>
                  </a:outerShdw>
                </a:effectLst>
                <a:sp3d>
                  <a:bevelT w="190500" h="38100"/>
                </a:sp3d>
              </p:spPr>
              <p:txBody>
                <a:bodyPr wrap="none" anchor="ctr"/>
                <a:lstStyle/>
                <a:p>
                  <a:pPr algn="ctr" eaLnBrk="0" hangingPunct="0">
                    <a:defRPr/>
                  </a:pPr>
                  <a:endParaRPr lang="zh-CN" altLang="zh-CN" sz="2400" b="1">
                    <a:solidFill>
                      <a:srgbClr val="FFFFFF"/>
                    </a:solidFill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181" name="Oval 8"/>
                <p:cNvSpPr>
                  <a:spLocks noChangeArrowheads="1"/>
                </p:cNvSpPr>
                <p:nvPr/>
              </p:nvSpPr>
              <p:spPr bwMode="auto">
                <a:xfrm>
                  <a:off x="1296" y="1920"/>
                  <a:ext cx="278" cy="278"/>
                </a:xfrm>
                <a:prstGeom prst="ellipse">
                  <a:avLst/>
                </a:prstGeom>
                <a:solidFill>
                  <a:srgbClr val="FF0000"/>
                </a:solidFill>
                <a:ln w="12700">
                  <a:noFill/>
                  <a:round/>
                  <a:headEnd type="none" w="sm" len="sm"/>
                  <a:tailEnd type="none" w="sm" len="sm"/>
                </a:ln>
                <a:effectLst>
                  <a:outerShdw blurRad="44450" dist="27940" dir="5400000" algn="ctr">
                    <a:srgbClr val="000000">
                      <a:alpha val="32000"/>
                    </a:srgbClr>
                  </a:outerShdw>
                </a:effectLst>
                <a:sp3d>
                  <a:bevelT w="190500" h="38100"/>
                </a:sp3d>
              </p:spPr>
              <p:txBody>
                <a:bodyPr wrap="none" anchor="ctr"/>
                <a:lstStyle/>
                <a:p>
                  <a:pPr algn="ctr" eaLnBrk="0" hangingPunct="0">
                    <a:defRPr/>
                  </a:pPr>
                  <a:endParaRPr lang="zh-CN" altLang="zh-CN" sz="2400" b="1">
                    <a:solidFill>
                      <a:srgbClr val="FFFFFF"/>
                    </a:solidFill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182" name="Line 9"/>
                <p:cNvSpPr>
                  <a:spLocks noChangeShapeType="1"/>
                </p:cNvSpPr>
                <p:nvPr/>
              </p:nvSpPr>
              <p:spPr bwMode="auto">
                <a:xfrm>
                  <a:off x="2258" y="2366"/>
                  <a:ext cx="358" cy="0"/>
                </a:xfrm>
                <a:prstGeom prst="line">
                  <a:avLst/>
                </a:prstGeom>
                <a:noFill/>
                <a:ln w="28575">
                  <a:noFill/>
                  <a:round/>
                  <a:headEnd type="none" w="sm" len="sm"/>
                  <a:tailEnd type="none" w="sm" len="sm"/>
                </a:ln>
                <a:effectLst>
                  <a:outerShdw blurRad="44450" dist="27940" dir="5400000" algn="ctr">
                    <a:srgbClr val="000000">
                      <a:alpha val="32000"/>
                    </a:srgbClr>
                  </a:outerShdw>
                </a:effectLst>
                <a:sp3d>
                  <a:bevelT w="190500" h="38100"/>
                </a:sp3d>
              </p:spPr>
              <p:txBody>
                <a:bodyPr wrap="none"/>
                <a:lstStyle/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83" name="Line 10"/>
                <p:cNvSpPr>
                  <a:spLocks noChangeShapeType="1"/>
                </p:cNvSpPr>
                <p:nvPr/>
              </p:nvSpPr>
              <p:spPr bwMode="auto">
                <a:xfrm rot="2278870">
                  <a:off x="1504" y="2259"/>
                  <a:ext cx="357" cy="1"/>
                </a:xfrm>
                <a:prstGeom prst="line">
                  <a:avLst/>
                </a:prstGeom>
                <a:noFill/>
                <a:ln w="28575">
                  <a:noFill/>
                  <a:round/>
                  <a:headEnd type="none" w="sm" len="sm"/>
                  <a:tailEnd type="none" w="sm" len="sm"/>
                </a:ln>
                <a:effectLst>
                  <a:outerShdw blurRad="44450" dist="27940" dir="5400000" algn="ctr">
                    <a:srgbClr val="000000">
                      <a:alpha val="32000"/>
                    </a:srgbClr>
                  </a:outerShdw>
                </a:effectLst>
                <a:sp3d>
                  <a:bevelT w="190500" h="38100"/>
                </a:sp3d>
              </p:spPr>
              <p:txBody>
                <a:bodyPr wrap="none"/>
                <a:lstStyle/>
                <a:p>
                  <a:pPr>
                    <a:defRPr/>
                  </a:pPr>
                  <a:endParaRPr lang="zh-CN" altLang="en-US"/>
                </a:p>
              </p:txBody>
            </p:sp>
          </p:grpSp>
          <p:grpSp>
            <p:nvGrpSpPr>
              <p:cNvPr id="177" name="组合 31"/>
              <p:cNvGrpSpPr/>
              <p:nvPr/>
            </p:nvGrpSpPr>
            <p:grpSpPr>
              <a:xfrm>
                <a:off x="5595942" y="1600130"/>
                <a:ext cx="785818" cy="400110"/>
                <a:chOff x="5595942" y="1600130"/>
                <a:chExt cx="785818" cy="400110"/>
              </a:xfrm>
            </p:grpSpPr>
            <p:sp>
              <p:nvSpPr>
                <p:cNvPr id="178" name="Rectangle 7"/>
                <p:cNvSpPr>
                  <a:spLocks noChangeArrowheads="1"/>
                </p:cNvSpPr>
                <p:nvPr/>
              </p:nvSpPr>
              <p:spPr bwMode="auto">
                <a:xfrm>
                  <a:off x="5595942" y="1643050"/>
                  <a:ext cx="510926" cy="278653"/>
                </a:xfrm>
                <a:prstGeom prst="rect">
                  <a:avLst/>
                </a:prstGeom>
                <a:solidFill>
                  <a:schemeClr val="accent2">
                    <a:lumMod val="20000"/>
                    <a:lumOff val="80000"/>
                  </a:schemeClr>
                </a:solidFill>
                <a:ln w="12700">
                  <a:noFill/>
                  <a:miter lim="800000"/>
                  <a:headEnd type="none" w="sm" len="sm"/>
                  <a:tailEnd type="none" w="sm" len="sm"/>
                </a:ln>
                <a:effectLst>
                  <a:outerShdw blurRad="44450" dist="27940" dir="5400000" algn="ctr">
                    <a:srgbClr val="000000">
                      <a:alpha val="32000"/>
                    </a:srgbClr>
                  </a:outerShdw>
                </a:effectLst>
                <a:sp3d>
                  <a:bevelT w="190500" h="38100"/>
                </a:sp3d>
              </p:spPr>
              <p:txBody>
                <a:bodyPr wrap="none" anchor="ctr"/>
                <a:lstStyle/>
                <a:p>
                  <a:pPr algn="ctr" eaLnBrk="0" hangingPunct="0">
                    <a:defRPr/>
                  </a:pPr>
                  <a:endParaRPr lang="zh-CN" altLang="zh-CN" sz="2800" b="1">
                    <a:solidFill>
                      <a:srgbClr val="FFFFFF"/>
                    </a:solidFill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179" name="Text Box 11"/>
                <p:cNvSpPr txBox="1">
                  <a:spLocks noChangeArrowheads="1"/>
                </p:cNvSpPr>
                <p:nvPr/>
              </p:nvSpPr>
              <p:spPr bwMode="auto">
                <a:xfrm>
                  <a:off x="5667380" y="1600130"/>
                  <a:ext cx="714380" cy="400110"/>
                </a:xfrm>
                <a:prstGeom prst="rect">
                  <a:avLst/>
                </a:prstGeom>
                <a:noFill/>
                <a:ln w="12700">
                  <a:noFill/>
                  <a:miter lim="800000"/>
                  <a:headEnd type="none" w="sm" len="sm"/>
                  <a:tailEnd type="none" w="sm" len="sm"/>
                </a:ln>
                <a:effectLst>
                  <a:outerShdw blurRad="44450" dist="27940" dir="5400000" algn="ctr">
                    <a:srgbClr val="000000">
                      <a:alpha val="32000"/>
                    </a:srgbClr>
                  </a:outerShdw>
                </a:effectLst>
                <a:sp3d>
                  <a:bevelT w="190500" h="38100"/>
                </a:sp3d>
              </p:spPr>
              <p:txBody>
                <a:bodyPr>
                  <a:spAutoFit/>
                </a:bodyPr>
                <a:lstStyle/>
                <a:p>
                  <a:pPr>
                    <a:defRPr/>
                  </a:pPr>
                  <a:r>
                    <a:rPr kumimoji="1" lang="en-US" altLang="zh-CN" sz="2000" b="1">
                      <a:latin typeface="Times New Roman" panose="02020603050405020304" pitchFamily="18" charset="0"/>
                    </a:rPr>
                    <a:t>A</a:t>
                  </a:r>
                  <a:endParaRPr kumimoji="1" lang="en-US" altLang="zh-CN" sz="2000" b="1">
                    <a:latin typeface="Times New Roman" panose="02020603050405020304" pitchFamily="18" charset="0"/>
                  </a:endParaRPr>
                </a:p>
              </p:txBody>
            </p:sp>
          </p:grpSp>
        </p:grpSp>
        <p:sp>
          <p:nvSpPr>
            <p:cNvPr id="173" name="Line 75"/>
            <p:cNvSpPr>
              <a:spLocks noChangeShapeType="1"/>
            </p:cNvSpPr>
            <p:nvPr/>
          </p:nvSpPr>
          <p:spPr bwMode="auto">
            <a:xfrm flipH="1">
              <a:off x="4970472" y="1142984"/>
              <a:ext cx="428628" cy="357189"/>
            </a:xfrm>
            <a:prstGeom prst="line">
              <a:avLst/>
            </a:prstGeom>
            <a:noFill/>
            <a:ln w="28575">
              <a:solidFill>
                <a:srgbClr val="FF00FF"/>
              </a:solidFill>
              <a:round/>
            </a:ln>
          </p:spPr>
          <p:txBody>
            <a:bodyPr lIns="92075" tIns="46038" rIns="92075" bIns="46038" anchor="b"/>
            <a:lstStyle/>
            <a:p>
              <a:endParaRPr lang="zh-CN" altLang="en-US"/>
            </a:p>
          </p:txBody>
        </p:sp>
        <p:sp>
          <p:nvSpPr>
            <p:cNvPr id="174" name="Line 75"/>
            <p:cNvSpPr>
              <a:spLocks noChangeShapeType="1"/>
            </p:cNvSpPr>
            <p:nvPr/>
          </p:nvSpPr>
          <p:spPr bwMode="auto">
            <a:xfrm flipH="1" flipV="1">
              <a:off x="5024432" y="1785924"/>
              <a:ext cx="330189" cy="276227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lIns="92075" tIns="46038" rIns="92075" bIns="46038" anchor="b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75" name="Line 75"/>
            <p:cNvSpPr>
              <a:spLocks noChangeShapeType="1"/>
            </p:cNvSpPr>
            <p:nvPr/>
          </p:nvSpPr>
          <p:spPr bwMode="auto">
            <a:xfrm flipH="1" flipV="1">
              <a:off x="4122573" y="1652000"/>
              <a:ext cx="428628" cy="0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lIns="92075" tIns="46038" rIns="92075" bIns="46038" anchor="b"/>
            <a:lstStyle/>
            <a:p>
              <a:pPr>
                <a:defRPr/>
              </a:pPr>
              <a:endParaRPr lang="zh-CN" altLang="en-US"/>
            </a:p>
          </p:txBody>
        </p:sp>
      </p:grpSp>
      <p:grpSp>
        <p:nvGrpSpPr>
          <p:cNvPr id="184" name="组合 61"/>
          <p:cNvGrpSpPr/>
          <p:nvPr/>
        </p:nvGrpSpPr>
        <p:grpSpPr>
          <a:xfrm>
            <a:off x="6303976" y="2965434"/>
            <a:ext cx="2054225" cy="1177925"/>
            <a:chOff x="3613150" y="1142984"/>
            <a:chExt cx="2054225" cy="1177925"/>
          </a:xfrm>
        </p:grpSpPr>
        <p:grpSp>
          <p:nvGrpSpPr>
            <p:cNvPr id="185" name="组合 32"/>
            <p:cNvGrpSpPr/>
            <p:nvPr/>
          </p:nvGrpSpPr>
          <p:grpSpPr>
            <a:xfrm>
              <a:off x="3613150" y="1500173"/>
              <a:ext cx="2054224" cy="820736"/>
              <a:chOff x="5595942" y="1500175"/>
              <a:chExt cx="2054224" cy="820738"/>
            </a:xfrm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</p:grpSpPr>
          <p:grpSp>
            <p:nvGrpSpPr>
              <p:cNvPr id="189" name="Group 5"/>
              <p:cNvGrpSpPr/>
              <p:nvPr/>
            </p:nvGrpSpPr>
            <p:grpSpPr>
              <a:xfrm rot="10800000">
                <a:off x="6106866" y="1500175"/>
                <a:ext cx="1543300" cy="820738"/>
                <a:chOff x="1296" y="1920"/>
                <a:chExt cx="1320" cy="701"/>
              </a:xfrm>
            </p:grpSpPr>
            <p:sp>
              <p:nvSpPr>
                <p:cNvPr id="193" name="AutoShape 6"/>
                <p:cNvSpPr>
                  <a:spLocks noChangeArrowheads="1"/>
                </p:cNvSpPr>
                <p:nvPr/>
              </p:nvSpPr>
              <p:spPr bwMode="auto">
                <a:xfrm>
                  <a:off x="1819" y="2206"/>
                  <a:ext cx="437" cy="415"/>
                </a:xfrm>
                <a:prstGeom prst="pentagon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 w="12700">
                  <a:noFill/>
                  <a:miter lim="800000"/>
                  <a:headEnd type="none" w="sm" len="sm"/>
                  <a:tailEnd type="none" w="sm" len="sm"/>
                </a:ln>
                <a:effectLst>
                  <a:outerShdw blurRad="44450" dist="27940" dir="5400000" algn="ctr">
                    <a:srgbClr val="000000">
                      <a:alpha val="32000"/>
                    </a:srgbClr>
                  </a:outerShdw>
                </a:effectLst>
                <a:sp3d>
                  <a:bevelT w="190500" h="38100"/>
                </a:sp3d>
              </p:spPr>
              <p:txBody>
                <a:bodyPr wrap="none" anchor="ctr"/>
                <a:lstStyle/>
                <a:p>
                  <a:pPr algn="ctr" eaLnBrk="0" hangingPunct="0">
                    <a:defRPr/>
                  </a:pPr>
                  <a:endParaRPr lang="zh-CN" altLang="zh-CN" sz="2400" b="1">
                    <a:solidFill>
                      <a:srgbClr val="FFFFFF"/>
                    </a:solidFill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194" name="Oval 8"/>
                <p:cNvSpPr>
                  <a:spLocks noChangeArrowheads="1"/>
                </p:cNvSpPr>
                <p:nvPr/>
              </p:nvSpPr>
              <p:spPr bwMode="auto">
                <a:xfrm>
                  <a:off x="1296" y="1920"/>
                  <a:ext cx="278" cy="278"/>
                </a:xfrm>
                <a:prstGeom prst="ellipse">
                  <a:avLst/>
                </a:prstGeom>
                <a:solidFill>
                  <a:srgbClr val="FF0000"/>
                </a:solidFill>
                <a:ln w="12700">
                  <a:noFill/>
                  <a:round/>
                  <a:headEnd type="none" w="sm" len="sm"/>
                  <a:tailEnd type="none" w="sm" len="sm"/>
                </a:ln>
                <a:effectLst>
                  <a:outerShdw blurRad="44450" dist="27940" dir="5400000" algn="ctr">
                    <a:srgbClr val="000000">
                      <a:alpha val="32000"/>
                    </a:srgbClr>
                  </a:outerShdw>
                </a:effectLst>
                <a:sp3d>
                  <a:bevelT w="190500" h="38100"/>
                </a:sp3d>
              </p:spPr>
              <p:txBody>
                <a:bodyPr wrap="none" anchor="ctr"/>
                <a:lstStyle/>
                <a:p>
                  <a:pPr algn="ctr" eaLnBrk="0" hangingPunct="0">
                    <a:defRPr/>
                  </a:pPr>
                  <a:endParaRPr lang="zh-CN" altLang="zh-CN" sz="2400" b="1">
                    <a:solidFill>
                      <a:srgbClr val="FFFFFF"/>
                    </a:solidFill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195" name="Line 9"/>
                <p:cNvSpPr>
                  <a:spLocks noChangeShapeType="1"/>
                </p:cNvSpPr>
                <p:nvPr/>
              </p:nvSpPr>
              <p:spPr bwMode="auto">
                <a:xfrm>
                  <a:off x="2258" y="2366"/>
                  <a:ext cx="358" cy="0"/>
                </a:xfrm>
                <a:prstGeom prst="line">
                  <a:avLst/>
                </a:prstGeom>
                <a:noFill/>
                <a:ln w="28575">
                  <a:noFill/>
                  <a:round/>
                  <a:headEnd type="none" w="sm" len="sm"/>
                  <a:tailEnd type="none" w="sm" len="sm"/>
                </a:ln>
                <a:effectLst>
                  <a:outerShdw blurRad="44450" dist="27940" dir="5400000" algn="ctr">
                    <a:srgbClr val="000000">
                      <a:alpha val="32000"/>
                    </a:srgbClr>
                  </a:outerShdw>
                </a:effectLst>
                <a:sp3d>
                  <a:bevelT w="190500" h="38100"/>
                </a:sp3d>
              </p:spPr>
              <p:txBody>
                <a:bodyPr wrap="none"/>
                <a:lstStyle/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96" name="Line 10"/>
                <p:cNvSpPr>
                  <a:spLocks noChangeShapeType="1"/>
                </p:cNvSpPr>
                <p:nvPr/>
              </p:nvSpPr>
              <p:spPr bwMode="auto">
                <a:xfrm rot="2278870">
                  <a:off x="1504" y="2259"/>
                  <a:ext cx="357" cy="1"/>
                </a:xfrm>
                <a:prstGeom prst="line">
                  <a:avLst/>
                </a:prstGeom>
                <a:noFill/>
                <a:ln w="28575">
                  <a:noFill/>
                  <a:round/>
                  <a:headEnd type="none" w="sm" len="sm"/>
                  <a:tailEnd type="none" w="sm" len="sm"/>
                </a:ln>
                <a:effectLst>
                  <a:outerShdw blurRad="44450" dist="27940" dir="5400000" algn="ctr">
                    <a:srgbClr val="000000">
                      <a:alpha val="32000"/>
                    </a:srgbClr>
                  </a:outerShdw>
                </a:effectLst>
                <a:sp3d>
                  <a:bevelT w="190500" h="38100"/>
                </a:sp3d>
              </p:spPr>
              <p:txBody>
                <a:bodyPr wrap="none"/>
                <a:lstStyle/>
                <a:p>
                  <a:pPr>
                    <a:defRPr/>
                  </a:pPr>
                  <a:endParaRPr lang="zh-CN" altLang="en-US"/>
                </a:p>
              </p:txBody>
            </p:sp>
          </p:grpSp>
          <p:grpSp>
            <p:nvGrpSpPr>
              <p:cNvPr id="190" name="组合 31"/>
              <p:cNvGrpSpPr/>
              <p:nvPr/>
            </p:nvGrpSpPr>
            <p:grpSpPr>
              <a:xfrm>
                <a:off x="5595942" y="1600130"/>
                <a:ext cx="785818" cy="400110"/>
                <a:chOff x="5595942" y="1600130"/>
                <a:chExt cx="785818" cy="400110"/>
              </a:xfrm>
            </p:grpSpPr>
            <p:sp>
              <p:nvSpPr>
                <p:cNvPr id="191" name="Rectangle 7"/>
                <p:cNvSpPr>
                  <a:spLocks noChangeArrowheads="1"/>
                </p:cNvSpPr>
                <p:nvPr/>
              </p:nvSpPr>
              <p:spPr bwMode="auto">
                <a:xfrm>
                  <a:off x="5595942" y="1643050"/>
                  <a:ext cx="510926" cy="278653"/>
                </a:xfrm>
                <a:prstGeom prst="rect">
                  <a:avLst/>
                </a:prstGeom>
                <a:solidFill>
                  <a:schemeClr val="accent2">
                    <a:lumMod val="20000"/>
                    <a:lumOff val="80000"/>
                  </a:schemeClr>
                </a:solidFill>
                <a:ln w="12700">
                  <a:noFill/>
                  <a:miter lim="800000"/>
                  <a:headEnd type="none" w="sm" len="sm"/>
                  <a:tailEnd type="none" w="sm" len="sm"/>
                </a:ln>
                <a:effectLst>
                  <a:outerShdw blurRad="44450" dist="27940" dir="5400000" algn="ctr">
                    <a:srgbClr val="000000">
                      <a:alpha val="32000"/>
                    </a:srgbClr>
                  </a:outerShdw>
                </a:effectLst>
                <a:sp3d>
                  <a:bevelT w="190500" h="38100"/>
                </a:sp3d>
              </p:spPr>
              <p:txBody>
                <a:bodyPr wrap="none" anchor="ctr"/>
                <a:lstStyle/>
                <a:p>
                  <a:pPr algn="ctr" eaLnBrk="0" hangingPunct="0">
                    <a:defRPr/>
                  </a:pPr>
                  <a:endParaRPr lang="zh-CN" altLang="zh-CN" sz="2800" b="1">
                    <a:solidFill>
                      <a:srgbClr val="FFFFFF"/>
                    </a:solidFill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192" name="Text Box 11"/>
                <p:cNvSpPr txBox="1">
                  <a:spLocks noChangeArrowheads="1"/>
                </p:cNvSpPr>
                <p:nvPr/>
              </p:nvSpPr>
              <p:spPr bwMode="auto">
                <a:xfrm>
                  <a:off x="5667380" y="1600130"/>
                  <a:ext cx="714380" cy="400110"/>
                </a:xfrm>
                <a:prstGeom prst="rect">
                  <a:avLst/>
                </a:prstGeom>
                <a:noFill/>
                <a:ln w="12700">
                  <a:noFill/>
                  <a:miter lim="800000"/>
                  <a:headEnd type="none" w="sm" len="sm"/>
                  <a:tailEnd type="none" w="sm" len="sm"/>
                </a:ln>
                <a:effectLst>
                  <a:outerShdw blurRad="44450" dist="27940" dir="5400000" algn="ctr">
                    <a:srgbClr val="000000">
                      <a:alpha val="32000"/>
                    </a:srgbClr>
                  </a:outerShdw>
                </a:effectLst>
                <a:sp3d>
                  <a:bevelT w="190500" h="38100"/>
                </a:sp3d>
              </p:spPr>
              <p:txBody>
                <a:bodyPr>
                  <a:spAutoFit/>
                </a:bodyPr>
                <a:lstStyle/>
                <a:p>
                  <a:pPr>
                    <a:defRPr/>
                  </a:pPr>
                  <a:r>
                    <a:rPr kumimoji="1" lang="en-US" altLang="zh-CN" sz="2000" b="1">
                      <a:latin typeface="Times New Roman" panose="02020603050405020304" pitchFamily="18" charset="0"/>
                    </a:rPr>
                    <a:t>T</a:t>
                  </a:r>
                  <a:endParaRPr kumimoji="1" lang="en-US" altLang="zh-CN" sz="2000" b="1">
                    <a:latin typeface="Times New Roman" panose="02020603050405020304" pitchFamily="18" charset="0"/>
                  </a:endParaRPr>
                </a:p>
              </p:txBody>
            </p:sp>
          </p:grpSp>
        </p:grpSp>
        <p:sp>
          <p:nvSpPr>
            <p:cNvPr id="186" name="Line 75"/>
            <p:cNvSpPr>
              <a:spLocks noChangeShapeType="1"/>
            </p:cNvSpPr>
            <p:nvPr/>
          </p:nvSpPr>
          <p:spPr bwMode="auto">
            <a:xfrm flipH="1">
              <a:off x="4970472" y="1142984"/>
              <a:ext cx="428628" cy="357189"/>
            </a:xfrm>
            <a:prstGeom prst="line">
              <a:avLst/>
            </a:prstGeom>
            <a:noFill/>
            <a:ln w="28575">
              <a:solidFill>
                <a:srgbClr val="FF00FF"/>
              </a:solidFill>
              <a:round/>
            </a:ln>
          </p:spPr>
          <p:txBody>
            <a:bodyPr lIns="92075" tIns="46038" rIns="92075" bIns="46038" anchor="b"/>
            <a:lstStyle/>
            <a:p>
              <a:endParaRPr lang="zh-CN" altLang="en-US"/>
            </a:p>
          </p:txBody>
        </p:sp>
        <p:sp>
          <p:nvSpPr>
            <p:cNvPr id="187" name="Line 75"/>
            <p:cNvSpPr>
              <a:spLocks noChangeShapeType="1"/>
            </p:cNvSpPr>
            <p:nvPr/>
          </p:nvSpPr>
          <p:spPr bwMode="auto">
            <a:xfrm flipH="1" flipV="1">
              <a:off x="5024432" y="1785924"/>
              <a:ext cx="330189" cy="276227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lIns="92075" tIns="46038" rIns="92075" bIns="46038" anchor="b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88" name="Line 75"/>
            <p:cNvSpPr>
              <a:spLocks noChangeShapeType="1"/>
            </p:cNvSpPr>
            <p:nvPr/>
          </p:nvSpPr>
          <p:spPr bwMode="auto">
            <a:xfrm flipH="1" flipV="1">
              <a:off x="4122573" y="1651682"/>
              <a:ext cx="428628" cy="0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lIns="92075" tIns="46038" rIns="92075" bIns="46038" anchor="b"/>
            <a:lstStyle/>
            <a:p>
              <a:pPr>
                <a:defRPr/>
              </a:pPr>
              <a:endParaRPr lang="zh-CN" altLang="en-US"/>
            </a:p>
          </p:txBody>
        </p:sp>
      </p:grpSp>
      <p:grpSp>
        <p:nvGrpSpPr>
          <p:cNvPr id="197" name="组合 82"/>
          <p:cNvGrpSpPr/>
          <p:nvPr/>
        </p:nvGrpSpPr>
        <p:grpSpPr>
          <a:xfrm>
            <a:off x="6286513" y="4036996"/>
            <a:ext cx="2054225" cy="1177925"/>
            <a:chOff x="3613150" y="1142984"/>
            <a:chExt cx="2054225" cy="1177925"/>
          </a:xfrm>
        </p:grpSpPr>
        <p:grpSp>
          <p:nvGrpSpPr>
            <p:cNvPr id="198" name="组合 32"/>
            <p:cNvGrpSpPr/>
            <p:nvPr/>
          </p:nvGrpSpPr>
          <p:grpSpPr>
            <a:xfrm>
              <a:off x="3613150" y="1500173"/>
              <a:ext cx="2054224" cy="820736"/>
              <a:chOff x="5595942" y="1500175"/>
              <a:chExt cx="2054224" cy="820738"/>
            </a:xfrm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</p:grpSpPr>
          <p:grpSp>
            <p:nvGrpSpPr>
              <p:cNvPr id="202" name="Group 5"/>
              <p:cNvGrpSpPr/>
              <p:nvPr/>
            </p:nvGrpSpPr>
            <p:grpSpPr>
              <a:xfrm rot="10800000">
                <a:off x="6106866" y="1500175"/>
                <a:ext cx="1543300" cy="820738"/>
                <a:chOff x="1296" y="1920"/>
                <a:chExt cx="1320" cy="701"/>
              </a:xfrm>
            </p:grpSpPr>
            <p:sp>
              <p:nvSpPr>
                <p:cNvPr id="206" name="AutoShape 6"/>
                <p:cNvSpPr>
                  <a:spLocks noChangeArrowheads="1"/>
                </p:cNvSpPr>
                <p:nvPr/>
              </p:nvSpPr>
              <p:spPr bwMode="auto">
                <a:xfrm>
                  <a:off x="1819" y="2206"/>
                  <a:ext cx="437" cy="415"/>
                </a:xfrm>
                <a:prstGeom prst="pentagon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 w="12700">
                  <a:noFill/>
                  <a:miter lim="800000"/>
                  <a:headEnd type="none" w="sm" len="sm"/>
                  <a:tailEnd type="none" w="sm" len="sm"/>
                </a:ln>
                <a:effectLst>
                  <a:outerShdw blurRad="44450" dist="27940" dir="5400000" algn="ctr">
                    <a:srgbClr val="000000">
                      <a:alpha val="32000"/>
                    </a:srgbClr>
                  </a:outerShdw>
                </a:effectLst>
                <a:sp3d>
                  <a:bevelT w="190500" h="38100"/>
                </a:sp3d>
              </p:spPr>
              <p:txBody>
                <a:bodyPr wrap="none" anchor="ctr"/>
                <a:lstStyle/>
                <a:p>
                  <a:pPr algn="ctr" eaLnBrk="0" hangingPunct="0">
                    <a:defRPr/>
                  </a:pPr>
                  <a:endParaRPr lang="zh-CN" altLang="zh-CN" sz="2400" b="1">
                    <a:solidFill>
                      <a:srgbClr val="FFFFFF"/>
                    </a:solidFill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207" name="Oval 8"/>
                <p:cNvSpPr>
                  <a:spLocks noChangeArrowheads="1"/>
                </p:cNvSpPr>
                <p:nvPr/>
              </p:nvSpPr>
              <p:spPr bwMode="auto">
                <a:xfrm>
                  <a:off x="1296" y="1920"/>
                  <a:ext cx="278" cy="278"/>
                </a:xfrm>
                <a:prstGeom prst="ellipse">
                  <a:avLst/>
                </a:prstGeom>
                <a:solidFill>
                  <a:srgbClr val="FF0000"/>
                </a:solidFill>
                <a:ln w="12700">
                  <a:noFill/>
                  <a:round/>
                  <a:headEnd type="none" w="sm" len="sm"/>
                  <a:tailEnd type="none" w="sm" len="sm"/>
                </a:ln>
                <a:effectLst>
                  <a:outerShdw blurRad="44450" dist="27940" dir="5400000" algn="ctr">
                    <a:srgbClr val="000000">
                      <a:alpha val="32000"/>
                    </a:srgbClr>
                  </a:outerShdw>
                </a:effectLst>
                <a:sp3d>
                  <a:bevelT w="190500" h="38100"/>
                </a:sp3d>
              </p:spPr>
              <p:txBody>
                <a:bodyPr wrap="none" anchor="ctr"/>
                <a:lstStyle/>
                <a:p>
                  <a:pPr algn="ctr" eaLnBrk="0" hangingPunct="0">
                    <a:defRPr/>
                  </a:pPr>
                  <a:endParaRPr lang="zh-CN" altLang="zh-CN" sz="2400" b="1">
                    <a:solidFill>
                      <a:srgbClr val="FFFFFF"/>
                    </a:solidFill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208" name="Line 9"/>
                <p:cNvSpPr>
                  <a:spLocks noChangeShapeType="1"/>
                </p:cNvSpPr>
                <p:nvPr/>
              </p:nvSpPr>
              <p:spPr bwMode="auto">
                <a:xfrm>
                  <a:off x="2258" y="2366"/>
                  <a:ext cx="358" cy="0"/>
                </a:xfrm>
                <a:prstGeom prst="line">
                  <a:avLst/>
                </a:prstGeom>
                <a:noFill/>
                <a:ln w="28575">
                  <a:noFill/>
                  <a:round/>
                  <a:headEnd type="none" w="sm" len="sm"/>
                  <a:tailEnd type="none" w="sm" len="sm"/>
                </a:ln>
                <a:effectLst>
                  <a:outerShdw blurRad="44450" dist="27940" dir="5400000" algn="ctr">
                    <a:srgbClr val="000000">
                      <a:alpha val="32000"/>
                    </a:srgbClr>
                  </a:outerShdw>
                </a:effectLst>
                <a:sp3d>
                  <a:bevelT w="190500" h="38100"/>
                </a:sp3d>
              </p:spPr>
              <p:txBody>
                <a:bodyPr wrap="none"/>
                <a:lstStyle/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09" name="Line 10"/>
                <p:cNvSpPr>
                  <a:spLocks noChangeShapeType="1"/>
                </p:cNvSpPr>
                <p:nvPr/>
              </p:nvSpPr>
              <p:spPr bwMode="auto">
                <a:xfrm rot="2278870">
                  <a:off x="1504" y="2259"/>
                  <a:ext cx="357" cy="1"/>
                </a:xfrm>
                <a:prstGeom prst="line">
                  <a:avLst/>
                </a:prstGeom>
                <a:noFill/>
                <a:ln w="28575">
                  <a:noFill/>
                  <a:round/>
                  <a:headEnd type="none" w="sm" len="sm"/>
                  <a:tailEnd type="none" w="sm" len="sm"/>
                </a:ln>
                <a:effectLst>
                  <a:outerShdw blurRad="44450" dist="27940" dir="5400000" algn="ctr">
                    <a:srgbClr val="000000">
                      <a:alpha val="32000"/>
                    </a:srgbClr>
                  </a:outerShdw>
                </a:effectLst>
                <a:sp3d>
                  <a:bevelT w="190500" h="38100"/>
                </a:sp3d>
              </p:spPr>
              <p:txBody>
                <a:bodyPr wrap="none"/>
                <a:lstStyle/>
                <a:p>
                  <a:pPr>
                    <a:defRPr/>
                  </a:pPr>
                  <a:endParaRPr lang="zh-CN" altLang="en-US"/>
                </a:p>
              </p:txBody>
            </p:sp>
          </p:grpSp>
          <p:grpSp>
            <p:nvGrpSpPr>
              <p:cNvPr id="203" name="组合 31"/>
              <p:cNvGrpSpPr/>
              <p:nvPr/>
            </p:nvGrpSpPr>
            <p:grpSpPr>
              <a:xfrm>
                <a:off x="5595942" y="1600130"/>
                <a:ext cx="785818" cy="400110"/>
                <a:chOff x="5595942" y="1600130"/>
                <a:chExt cx="785818" cy="400110"/>
              </a:xfrm>
            </p:grpSpPr>
            <p:sp>
              <p:nvSpPr>
                <p:cNvPr id="204" name="Rectangle 7"/>
                <p:cNvSpPr>
                  <a:spLocks noChangeArrowheads="1"/>
                </p:cNvSpPr>
                <p:nvPr/>
              </p:nvSpPr>
              <p:spPr bwMode="auto">
                <a:xfrm>
                  <a:off x="5595942" y="1643050"/>
                  <a:ext cx="510926" cy="278653"/>
                </a:xfrm>
                <a:prstGeom prst="rect">
                  <a:avLst/>
                </a:prstGeom>
                <a:solidFill>
                  <a:schemeClr val="accent2">
                    <a:lumMod val="20000"/>
                    <a:lumOff val="80000"/>
                  </a:schemeClr>
                </a:solidFill>
                <a:ln w="12700">
                  <a:noFill/>
                  <a:miter lim="800000"/>
                  <a:headEnd type="none" w="sm" len="sm"/>
                  <a:tailEnd type="none" w="sm" len="sm"/>
                </a:ln>
                <a:effectLst>
                  <a:outerShdw blurRad="44450" dist="27940" dir="5400000" algn="ctr">
                    <a:srgbClr val="000000">
                      <a:alpha val="32000"/>
                    </a:srgbClr>
                  </a:outerShdw>
                </a:effectLst>
                <a:sp3d>
                  <a:bevelT w="190500" h="38100"/>
                </a:sp3d>
              </p:spPr>
              <p:txBody>
                <a:bodyPr wrap="none" anchor="ctr"/>
                <a:lstStyle/>
                <a:p>
                  <a:pPr algn="ctr" eaLnBrk="0" hangingPunct="0">
                    <a:defRPr/>
                  </a:pPr>
                  <a:endParaRPr lang="zh-CN" altLang="zh-CN" sz="2800" b="1">
                    <a:solidFill>
                      <a:srgbClr val="FFFFFF"/>
                    </a:solidFill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205" name="Text Box 11"/>
                <p:cNvSpPr txBox="1">
                  <a:spLocks noChangeArrowheads="1"/>
                </p:cNvSpPr>
                <p:nvPr/>
              </p:nvSpPr>
              <p:spPr bwMode="auto">
                <a:xfrm>
                  <a:off x="5667380" y="1600130"/>
                  <a:ext cx="714380" cy="400110"/>
                </a:xfrm>
                <a:prstGeom prst="rect">
                  <a:avLst/>
                </a:prstGeom>
                <a:noFill/>
                <a:ln w="12700">
                  <a:noFill/>
                  <a:miter lim="800000"/>
                  <a:headEnd type="none" w="sm" len="sm"/>
                  <a:tailEnd type="none" w="sm" len="sm"/>
                </a:ln>
                <a:effectLst>
                  <a:outerShdw blurRad="44450" dist="27940" dir="5400000" algn="ctr">
                    <a:srgbClr val="000000">
                      <a:alpha val="32000"/>
                    </a:srgbClr>
                  </a:outerShdw>
                </a:effectLst>
                <a:sp3d>
                  <a:bevelT w="190500" h="38100"/>
                </a:sp3d>
              </p:spPr>
              <p:txBody>
                <a:bodyPr>
                  <a:spAutoFit/>
                </a:bodyPr>
                <a:lstStyle/>
                <a:p>
                  <a:pPr>
                    <a:defRPr/>
                  </a:pPr>
                  <a:r>
                    <a:rPr kumimoji="1" lang="en-US" altLang="zh-CN" sz="2000" b="1">
                      <a:latin typeface="Times New Roman" panose="02020603050405020304" pitchFamily="18" charset="0"/>
                    </a:rPr>
                    <a:t>C</a:t>
                  </a:r>
                  <a:endParaRPr kumimoji="1" lang="en-US" altLang="zh-CN" sz="2000" b="1">
                    <a:latin typeface="Times New Roman" panose="02020603050405020304" pitchFamily="18" charset="0"/>
                  </a:endParaRPr>
                </a:p>
              </p:txBody>
            </p:sp>
          </p:grpSp>
        </p:grpSp>
        <p:sp>
          <p:nvSpPr>
            <p:cNvPr id="199" name="Line 75"/>
            <p:cNvSpPr>
              <a:spLocks noChangeShapeType="1"/>
            </p:cNvSpPr>
            <p:nvPr/>
          </p:nvSpPr>
          <p:spPr bwMode="auto">
            <a:xfrm flipH="1">
              <a:off x="4970472" y="1142984"/>
              <a:ext cx="428628" cy="357189"/>
            </a:xfrm>
            <a:prstGeom prst="line">
              <a:avLst/>
            </a:prstGeom>
            <a:noFill/>
            <a:ln w="28575">
              <a:solidFill>
                <a:srgbClr val="FF00FF"/>
              </a:solidFill>
              <a:round/>
            </a:ln>
          </p:spPr>
          <p:txBody>
            <a:bodyPr lIns="92075" tIns="46038" rIns="92075" bIns="46038" anchor="b"/>
            <a:lstStyle/>
            <a:p>
              <a:endParaRPr lang="zh-CN" altLang="en-US"/>
            </a:p>
          </p:txBody>
        </p:sp>
        <p:sp>
          <p:nvSpPr>
            <p:cNvPr id="200" name="Line 75"/>
            <p:cNvSpPr>
              <a:spLocks noChangeShapeType="1"/>
            </p:cNvSpPr>
            <p:nvPr/>
          </p:nvSpPr>
          <p:spPr bwMode="auto">
            <a:xfrm flipH="1" flipV="1">
              <a:off x="5024432" y="1785924"/>
              <a:ext cx="330189" cy="276227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lIns="92075" tIns="46038" rIns="92075" bIns="46038" anchor="b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01" name="Line 75"/>
            <p:cNvSpPr>
              <a:spLocks noChangeShapeType="1"/>
            </p:cNvSpPr>
            <p:nvPr/>
          </p:nvSpPr>
          <p:spPr bwMode="auto">
            <a:xfrm flipH="1" flipV="1">
              <a:off x="4122573" y="1653016"/>
              <a:ext cx="428628" cy="0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lIns="92075" tIns="46038" rIns="92075" bIns="46038" anchor="b"/>
            <a:lstStyle/>
            <a:p>
              <a:pPr>
                <a:defRPr/>
              </a:pPr>
              <a:endParaRPr lang="zh-CN" altLang="en-US"/>
            </a:p>
          </p:txBody>
        </p:sp>
      </p:grpSp>
      <p:grpSp>
        <p:nvGrpSpPr>
          <p:cNvPr id="210" name="组合 98"/>
          <p:cNvGrpSpPr/>
          <p:nvPr/>
        </p:nvGrpSpPr>
        <p:grpSpPr>
          <a:xfrm>
            <a:off x="6303976" y="5108559"/>
            <a:ext cx="2054225" cy="1177925"/>
            <a:chOff x="3613150" y="1142984"/>
            <a:chExt cx="2054225" cy="1177925"/>
          </a:xfrm>
        </p:grpSpPr>
        <p:grpSp>
          <p:nvGrpSpPr>
            <p:cNvPr id="211" name="组合 32"/>
            <p:cNvGrpSpPr/>
            <p:nvPr/>
          </p:nvGrpSpPr>
          <p:grpSpPr>
            <a:xfrm>
              <a:off x="3613150" y="1500173"/>
              <a:ext cx="2054224" cy="820736"/>
              <a:chOff x="5595942" y="1500175"/>
              <a:chExt cx="2054224" cy="820738"/>
            </a:xfrm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</p:grpSpPr>
          <p:grpSp>
            <p:nvGrpSpPr>
              <p:cNvPr id="215" name="Group 5"/>
              <p:cNvGrpSpPr/>
              <p:nvPr/>
            </p:nvGrpSpPr>
            <p:grpSpPr>
              <a:xfrm rot="10800000">
                <a:off x="6106866" y="1500175"/>
                <a:ext cx="1543300" cy="820738"/>
                <a:chOff x="1296" y="1920"/>
                <a:chExt cx="1320" cy="701"/>
              </a:xfrm>
            </p:grpSpPr>
            <p:sp>
              <p:nvSpPr>
                <p:cNvPr id="219" name="AutoShape 6"/>
                <p:cNvSpPr>
                  <a:spLocks noChangeArrowheads="1"/>
                </p:cNvSpPr>
                <p:nvPr/>
              </p:nvSpPr>
              <p:spPr bwMode="auto">
                <a:xfrm>
                  <a:off x="1819" y="2206"/>
                  <a:ext cx="437" cy="415"/>
                </a:xfrm>
                <a:prstGeom prst="pentagon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 w="12700">
                  <a:noFill/>
                  <a:miter lim="800000"/>
                  <a:headEnd type="none" w="sm" len="sm"/>
                  <a:tailEnd type="none" w="sm" len="sm"/>
                </a:ln>
                <a:effectLst>
                  <a:outerShdw blurRad="44450" dist="27940" dir="5400000" algn="ctr">
                    <a:srgbClr val="000000">
                      <a:alpha val="32000"/>
                    </a:srgbClr>
                  </a:outerShdw>
                </a:effectLst>
                <a:sp3d>
                  <a:bevelT w="190500" h="38100"/>
                </a:sp3d>
              </p:spPr>
              <p:txBody>
                <a:bodyPr wrap="none" anchor="ctr"/>
                <a:lstStyle/>
                <a:p>
                  <a:pPr algn="ctr" eaLnBrk="0" hangingPunct="0">
                    <a:defRPr/>
                  </a:pPr>
                  <a:endParaRPr lang="zh-CN" altLang="zh-CN" sz="2400" b="1">
                    <a:solidFill>
                      <a:srgbClr val="FFFFFF"/>
                    </a:solidFill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220" name="Oval 8"/>
                <p:cNvSpPr>
                  <a:spLocks noChangeArrowheads="1"/>
                </p:cNvSpPr>
                <p:nvPr/>
              </p:nvSpPr>
              <p:spPr bwMode="auto">
                <a:xfrm>
                  <a:off x="1296" y="1920"/>
                  <a:ext cx="278" cy="278"/>
                </a:xfrm>
                <a:prstGeom prst="ellipse">
                  <a:avLst/>
                </a:prstGeom>
                <a:solidFill>
                  <a:srgbClr val="FF0000"/>
                </a:solidFill>
                <a:ln w="12700">
                  <a:noFill/>
                  <a:round/>
                  <a:headEnd type="none" w="sm" len="sm"/>
                  <a:tailEnd type="none" w="sm" len="sm"/>
                </a:ln>
                <a:effectLst>
                  <a:outerShdw blurRad="44450" dist="27940" dir="5400000" algn="ctr">
                    <a:srgbClr val="000000">
                      <a:alpha val="32000"/>
                    </a:srgbClr>
                  </a:outerShdw>
                </a:effectLst>
                <a:sp3d>
                  <a:bevelT w="190500" h="38100"/>
                </a:sp3d>
              </p:spPr>
              <p:txBody>
                <a:bodyPr wrap="none" anchor="ctr"/>
                <a:lstStyle/>
                <a:p>
                  <a:pPr algn="ctr" eaLnBrk="0" hangingPunct="0">
                    <a:defRPr/>
                  </a:pPr>
                  <a:endParaRPr lang="zh-CN" altLang="zh-CN" sz="2400" b="1">
                    <a:solidFill>
                      <a:srgbClr val="FFFFFF"/>
                    </a:solidFill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221" name="Line 9"/>
                <p:cNvSpPr>
                  <a:spLocks noChangeShapeType="1"/>
                </p:cNvSpPr>
                <p:nvPr/>
              </p:nvSpPr>
              <p:spPr bwMode="auto">
                <a:xfrm>
                  <a:off x="2258" y="2366"/>
                  <a:ext cx="358" cy="0"/>
                </a:xfrm>
                <a:prstGeom prst="line">
                  <a:avLst/>
                </a:prstGeom>
                <a:noFill/>
                <a:ln w="28575">
                  <a:noFill/>
                  <a:round/>
                  <a:headEnd type="none" w="sm" len="sm"/>
                  <a:tailEnd type="none" w="sm" len="sm"/>
                </a:ln>
                <a:effectLst>
                  <a:outerShdw blurRad="44450" dist="27940" dir="5400000" algn="ctr">
                    <a:srgbClr val="000000">
                      <a:alpha val="32000"/>
                    </a:srgbClr>
                  </a:outerShdw>
                </a:effectLst>
                <a:sp3d>
                  <a:bevelT w="190500" h="38100"/>
                </a:sp3d>
              </p:spPr>
              <p:txBody>
                <a:bodyPr wrap="none"/>
                <a:lstStyle/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22" name="Line 10"/>
                <p:cNvSpPr>
                  <a:spLocks noChangeShapeType="1"/>
                </p:cNvSpPr>
                <p:nvPr/>
              </p:nvSpPr>
              <p:spPr bwMode="auto">
                <a:xfrm rot="2278870">
                  <a:off x="1504" y="2259"/>
                  <a:ext cx="357" cy="1"/>
                </a:xfrm>
                <a:prstGeom prst="line">
                  <a:avLst/>
                </a:prstGeom>
                <a:noFill/>
                <a:ln w="28575">
                  <a:noFill/>
                  <a:round/>
                  <a:headEnd type="none" w="sm" len="sm"/>
                  <a:tailEnd type="none" w="sm" len="sm"/>
                </a:ln>
                <a:effectLst>
                  <a:outerShdw blurRad="44450" dist="27940" dir="5400000" algn="ctr">
                    <a:srgbClr val="000000">
                      <a:alpha val="32000"/>
                    </a:srgbClr>
                  </a:outerShdw>
                </a:effectLst>
                <a:sp3d>
                  <a:bevelT w="190500" h="38100"/>
                </a:sp3d>
              </p:spPr>
              <p:txBody>
                <a:bodyPr wrap="none"/>
                <a:lstStyle/>
                <a:p>
                  <a:pPr>
                    <a:defRPr/>
                  </a:pPr>
                  <a:endParaRPr lang="zh-CN" altLang="en-US"/>
                </a:p>
              </p:txBody>
            </p:sp>
          </p:grpSp>
          <p:grpSp>
            <p:nvGrpSpPr>
              <p:cNvPr id="216" name="组合 31"/>
              <p:cNvGrpSpPr/>
              <p:nvPr/>
            </p:nvGrpSpPr>
            <p:grpSpPr>
              <a:xfrm>
                <a:off x="5595942" y="1600130"/>
                <a:ext cx="785818" cy="400110"/>
                <a:chOff x="5595942" y="1600130"/>
                <a:chExt cx="785818" cy="400110"/>
              </a:xfrm>
            </p:grpSpPr>
            <p:sp>
              <p:nvSpPr>
                <p:cNvPr id="217" name="Rectangle 7"/>
                <p:cNvSpPr>
                  <a:spLocks noChangeArrowheads="1"/>
                </p:cNvSpPr>
                <p:nvPr/>
              </p:nvSpPr>
              <p:spPr bwMode="auto">
                <a:xfrm>
                  <a:off x="5595942" y="1643050"/>
                  <a:ext cx="510926" cy="278653"/>
                </a:xfrm>
                <a:prstGeom prst="rect">
                  <a:avLst/>
                </a:prstGeom>
                <a:solidFill>
                  <a:schemeClr val="accent2">
                    <a:lumMod val="20000"/>
                    <a:lumOff val="80000"/>
                  </a:schemeClr>
                </a:solidFill>
                <a:ln w="12700">
                  <a:noFill/>
                  <a:miter lim="800000"/>
                  <a:headEnd type="none" w="sm" len="sm"/>
                  <a:tailEnd type="none" w="sm" len="sm"/>
                </a:ln>
                <a:effectLst>
                  <a:outerShdw blurRad="44450" dist="27940" dir="5400000" algn="ctr">
                    <a:srgbClr val="000000">
                      <a:alpha val="32000"/>
                    </a:srgbClr>
                  </a:outerShdw>
                </a:effectLst>
                <a:sp3d>
                  <a:bevelT w="190500" h="38100"/>
                </a:sp3d>
              </p:spPr>
              <p:txBody>
                <a:bodyPr wrap="none" anchor="ctr"/>
                <a:lstStyle/>
                <a:p>
                  <a:pPr algn="ctr" eaLnBrk="0" hangingPunct="0">
                    <a:defRPr/>
                  </a:pPr>
                  <a:endParaRPr lang="zh-CN" altLang="zh-CN" sz="2800" b="1">
                    <a:solidFill>
                      <a:srgbClr val="FFFFFF"/>
                    </a:solidFill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218" name="Text Box 11"/>
                <p:cNvSpPr txBox="1">
                  <a:spLocks noChangeArrowheads="1"/>
                </p:cNvSpPr>
                <p:nvPr/>
              </p:nvSpPr>
              <p:spPr bwMode="auto">
                <a:xfrm>
                  <a:off x="5667380" y="1600130"/>
                  <a:ext cx="714380" cy="400110"/>
                </a:xfrm>
                <a:prstGeom prst="rect">
                  <a:avLst/>
                </a:prstGeom>
                <a:noFill/>
                <a:ln w="12700">
                  <a:noFill/>
                  <a:miter lim="800000"/>
                  <a:headEnd type="none" w="sm" len="sm"/>
                  <a:tailEnd type="none" w="sm" len="sm"/>
                </a:ln>
                <a:effectLst>
                  <a:outerShdw blurRad="44450" dist="27940" dir="5400000" algn="ctr">
                    <a:srgbClr val="000000">
                      <a:alpha val="32000"/>
                    </a:srgbClr>
                  </a:outerShdw>
                </a:effectLst>
                <a:sp3d>
                  <a:bevelT w="190500" h="38100"/>
                </a:sp3d>
              </p:spPr>
              <p:txBody>
                <a:bodyPr>
                  <a:spAutoFit/>
                </a:bodyPr>
                <a:lstStyle/>
                <a:p>
                  <a:pPr>
                    <a:defRPr/>
                  </a:pPr>
                  <a:r>
                    <a:rPr kumimoji="1" lang="en-US" altLang="zh-CN" sz="2000" b="1">
                      <a:latin typeface="Times New Roman" panose="02020603050405020304" pitchFamily="18" charset="0"/>
                    </a:rPr>
                    <a:t>U</a:t>
                  </a:r>
                  <a:endParaRPr kumimoji="1" lang="en-US" altLang="zh-CN" sz="2000" b="1">
                    <a:latin typeface="Times New Roman" panose="02020603050405020304" pitchFamily="18" charset="0"/>
                  </a:endParaRPr>
                </a:p>
              </p:txBody>
            </p:sp>
          </p:grpSp>
        </p:grpSp>
        <p:sp>
          <p:nvSpPr>
            <p:cNvPr id="212" name="Line 75"/>
            <p:cNvSpPr>
              <a:spLocks noChangeShapeType="1"/>
            </p:cNvSpPr>
            <p:nvPr/>
          </p:nvSpPr>
          <p:spPr bwMode="auto">
            <a:xfrm flipH="1">
              <a:off x="4970472" y="1142984"/>
              <a:ext cx="428628" cy="357189"/>
            </a:xfrm>
            <a:prstGeom prst="line">
              <a:avLst/>
            </a:prstGeom>
            <a:noFill/>
            <a:ln w="28575">
              <a:solidFill>
                <a:srgbClr val="FF00FF"/>
              </a:solidFill>
              <a:round/>
            </a:ln>
          </p:spPr>
          <p:txBody>
            <a:bodyPr lIns="92075" tIns="46038" rIns="92075" bIns="46038" anchor="b"/>
            <a:lstStyle/>
            <a:p>
              <a:endParaRPr lang="zh-CN" altLang="en-US"/>
            </a:p>
          </p:txBody>
        </p:sp>
        <p:sp>
          <p:nvSpPr>
            <p:cNvPr id="213" name="Line 75"/>
            <p:cNvSpPr>
              <a:spLocks noChangeShapeType="1"/>
            </p:cNvSpPr>
            <p:nvPr/>
          </p:nvSpPr>
          <p:spPr bwMode="auto">
            <a:xfrm flipH="1" flipV="1">
              <a:off x="5024432" y="1785924"/>
              <a:ext cx="330189" cy="276227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lIns="92075" tIns="46038" rIns="92075" bIns="46038" anchor="b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14" name="Line 75"/>
            <p:cNvSpPr>
              <a:spLocks noChangeShapeType="1"/>
            </p:cNvSpPr>
            <p:nvPr/>
          </p:nvSpPr>
          <p:spPr bwMode="auto">
            <a:xfrm flipH="1" flipV="1">
              <a:off x="4122573" y="1654349"/>
              <a:ext cx="428628" cy="0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lIns="92075" tIns="46038" rIns="92075" bIns="46038" anchor="b"/>
            <a:lstStyle/>
            <a:p>
              <a:pPr>
                <a:defRPr/>
              </a:pPr>
              <a:endParaRPr lang="zh-CN" altLang="en-US"/>
            </a:p>
          </p:txBody>
        </p:sp>
      </p:grpSp>
      <p:sp>
        <p:nvSpPr>
          <p:cNvPr id="223" name="TextBox 222"/>
          <p:cNvSpPr txBox="1"/>
          <p:nvPr/>
        </p:nvSpPr>
        <p:spPr>
          <a:xfrm>
            <a:off x="857224" y="428604"/>
            <a:ext cx="30003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smtClean="0">
                <a:latin typeface="黑体" panose="02010609060101010101" pitchFamily="49" charset="-122"/>
                <a:ea typeface="黑体" panose="02010609060101010101" pitchFamily="49" charset="-122"/>
              </a:rPr>
              <a:t>ＤＮＡ的结构</a:t>
            </a:r>
            <a:endParaRPr lang="zh-CN" altLang="en-US" sz="36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4" name="TextBox 223"/>
          <p:cNvSpPr txBox="1"/>
          <p:nvPr/>
        </p:nvSpPr>
        <p:spPr>
          <a:xfrm>
            <a:off x="5857884" y="500042"/>
            <a:ext cx="30003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smtClean="0">
                <a:latin typeface="黑体" panose="02010609060101010101" pitchFamily="49" charset="-122"/>
                <a:ea typeface="黑体" panose="02010609060101010101" pitchFamily="49" charset="-122"/>
                <a:cs typeface="Aharoni" panose="02010803020104030203" pitchFamily="2" charset="-79"/>
              </a:rPr>
              <a:t>ＲＮＡ</a:t>
            </a:r>
            <a:r>
              <a:rPr lang="zh-CN" altLang="en-US" sz="3600" b="1" smtClean="0">
                <a:latin typeface="黑体" panose="02010609060101010101" pitchFamily="49" charset="-122"/>
                <a:ea typeface="黑体" panose="02010609060101010101" pitchFamily="49" charset="-122"/>
              </a:rPr>
              <a:t>的结构</a:t>
            </a:r>
            <a:endParaRPr lang="zh-CN" altLang="en-US" sz="36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1" nodeType="withEffect"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2" nodeType="withEffect"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3" nodeType="withEffect"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8" nodeType="withEffect"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nodeType="clickEffect"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10" fill="hold" grpId="4" nodeType="withEffect"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10" fill="hold" grpId="5" nodeType="withEffect"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10" fill="hold" nodeType="withEffect"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10" fill="hold" grpId="6" nodeType="withEffect"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10" fill="hold" nodeType="withEffect"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10" fill="hold" grpId="7" nodeType="withEffect"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" presetClass="entr" presetSubtype="10" fill="hold" nodeType="withEffect"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" presetClass="entr" presetSubtype="10" fill="hold" nodeType="clickEffect"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nodeType="withEffect"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nodeType="withEffect"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nodeType="withEffect"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nodeType="withEffect"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nodeType="withEffect"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nodeType="withEffect"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10" fill="hold" nodeType="withEffect"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nodeType="withEffect"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10" fill="hold" nodeType="withEffect"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3" presetClass="entr" presetSubtype="10" fill="hold" grpId="9" nodeType="clickEffect"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3" presetClass="entr" presetSubtype="10" fill="hold" grpId="10" nodeType="clickEffect"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1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3" presetClass="entr" presetSubtype="10" fill="hold" nodeType="clickEffect"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3" presetClass="entr" presetSubtype="10" fill="hold" nodeType="clickEffect"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3" presetClass="entr" presetSubtype="10" fill="hold" nodeType="clickEffect"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6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3" presetClass="entr" presetSubtype="10" fill="hold" nodeType="clickEffect"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1" dur="5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" grpId="0"/>
      <p:bldP spid="124" grpId="1"/>
      <p:bldP spid="125" grpId="2"/>
      <p:bldP spid="126" grpId="3"/>
      <p:bldP spid="154" grpId="4"/>
      <p:bldP spid="155" grpId="5"/>
      <p:bldP spid="156" grpId="6"/>
      <p:bldP spid="157" grpId="7"/>
      <p:bldP spid="158" grpId="8"/>
      <p:bldP spid="169" grpId="9"/>
      <p:bldP spid="170" grpId="1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 descr="C:\Users\lenovo\Documents\Tencent Files\249459947\Image\C2C\IOJM[AU}CL}1%QK4TKS@)EH.pn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2786032" y="428610"/>
            <a:ext cx="3416300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3600" b="1">
                <a:latin typeface="黑体" panose="02010609060101010101" pitchFamily="49" charset="-122"/>
                <a:ea typeface="黑体" panose="02010609060101010101" pitchFamily="49" charset="-122"/>
              </a:rPr>
              <a:t>DNA</a:t>
            </a: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与</a:t>
            </a:r>
            <a:r>
              <a:rPr lang="en-US" altLang="zh-CN" sz="3600" b="1">
                <a:latin typeface="黑体" panose="02010609060101010101" pitchFamily="49" charset="-122"/>
                <a:ea typeface="黑体" panose="02010609060101010101" pitchFamily="49" charset="-122"/>
              </a:rPr>
              <a:t>RNA</a:t>
            </a: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的比较</a:t>
            </a:r>
            <a:endParaRPr lang="zh-CN" altLang="en-US" sz="36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4" name="Group 2"/>
          <p:cNvGraphicFramePr>
            <a:graphicFrameLocks noGrp="1"/>
          </p:cNvGraphicFramePr>
          <p:nvPr/>
        </p:nvGraphicFramePr>
        <p:xfrm>
          <a:off x="214282" y="1285860"/>
          <a:ext cx="8610600" cy="4795840"/>
        </p:xfrm>
        <a:graphic>
          <a:graphicData uri="http://schemas.openxmlformats.org/drawingml/2006/table">
            <a:tbl>
              <a:tblPr/>
              <a:tblGrid>
                <a:gridCol w="2500303"/>
                <a:gridCol w="2833697"/>
                <a:gridCol w="3276600"/>
              </a:tblGrid>
              <a:tr h="7461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DNA</a:t>
                      </a: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RNA</a:t>
                      </a: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4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主要存在部位</a:t>
                      </a: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细胞核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（少量在线粒体、叶绿体）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细胞质</a:t>
                      </a: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4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基本组成单位</a:t>
                      </a: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脱氧核苷酸</a:t>
                      </a: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核糖核苷酸</a:t>
                      </a: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29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碱基种类</a:t>
                      </a: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A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、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G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、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C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、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T</a:t>
                      </a: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A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、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G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、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C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、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U</a:t>
                      </a: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5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五碳糖种类</a:t>
                      </a: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脱氧核糖</a:t>
                      </a: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核糖</a:t>
                      </a: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4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核苷酸链数</a:t>
                      </a: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双链（螺旋）</a:t>
                      </a: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单 链</a:t>
                      </a: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 descr="C:\Users\lenovo\Documents\Tencent Files\249459947\Image\C2C\IOJM[AU}CL}1%QK4TKS@)EH.pn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矩形 7"/>
          <p:cNvSpPr>
            <a:spLocks noChangeArrowheads="1"/>
          </p:cNvSpPr>
          <p:nvPr/>
        </p:nvSpPr>
        <p:spPr bwMode="auto">
          <a:xfrm>
            <a:off x="500034" y="428604"/>
            <a:ext cx="8392041" cy="70788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4000" b="1" smtClean="0">
                <a:latin typeface="黑体" panose="02010609060101010101" pitchFamily="49" charset="-122"/>
                <a:ea typeface="黑体" panose="02010609060101010101" pitchFamily="49" charset="-122"/>
              </a:rPr>
              <a:t>二、</a:t>
            </a:r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核酸是由核苷酸连接而成的长链</a:t>
            </a:r>
            <a:endParaRPr lang="zh-CN" altLang="en-US" sz="40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矩形 4"/>
          <p:cNvSpPr>
            <a:spLocks noChangeArrowheads="1"/>
          </p:cNvSpPr>
          <p:nvPr/>
        </p:nvSpPr>
        <p:spPr bwMode="auto">
          <a:xfrm>
            <a:off x="785786" y="2143116"/>
            <a:ext cx="5391150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核酸的基本组成单位：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核苷酸</a:t>
            </a:r>
            <a:endParaRPr lang="zh-CN" altLang="en-US" sz="28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矩形 2"/>
          <p:cNvSpPr>
            <a:spLocks noChangeArrowheads="1"/>
          </p:cNvSpPr>
          <p:nvPr/>
        </p:nvSpPr>
        <p:spPr bwMode="auto">
          <a:xfrm>
            <a:off x="785786" y="1357298"/>
            <a:ext cx="4864100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、组成元素：</a:t>
            </a:r>
            <a:r>
              <a:rPr lang="en-US" altLang="zh-CN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C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en-US" altLang="zh-CN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H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en-US" altLang="zh-CN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O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en-US" altLang="zh-CN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N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en-US" altLang="zh-CN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</a:t>
            </a:r>
            <a:endParaRPr lang="en-US" altLang="zh-CN" sz="28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矩形 2"/>
          <p:cNvSpPr>
            <a:spLocks noChangeArrowheads="1"/>
          </p:cNvSpPr>
          <p:nvPr/>
        </p:nvSpPr>
        <p:spPr bwMode="auto">
          <a:xfrm>
            <a:off x="0" y="4214814"/>
            <a:ext cx="1447800" cy="9540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核苷酸</a:t>
            </a:r>
            <a:endParaRPr lang="en-US" altLang="zh-CN" sz="28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8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种）</a:t>
            </a: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左大括号 6"/>
          <p:cNvSpPr/>
          <p:nvPr/>
        </p:nvSpPr>
        <p:spPr>
          <a:xfrm>
            <a:off x="1357313" y="3286126"/>
            <a:ext cx="285750" cy="2643188"/>
          </a:xfrm>
          <a:prstGeom prst="leftBrace">
            <a:avLst>
              <a:gd name="adj1" fmla="val 47357"/>
              <a:gd name="adj2" fmla="val 50000"/>
            </a:avLst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zh-CN" altLang="en-US" sz="32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" name="矩形 4"/>
          <p:cNvSpPr>
            <a:spLocks noChangeArrowheads="1"/>
          </p:cNvSpPr>
          <p:nvPr/>
        </p:nvSpPr>
        <p:spPr bwMode="auto">
          <a:xfrm>
            <a:off x="1714500" y="3214689"/>
            <a:ext cx="897890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磷酸</a:t>
            </a: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" name="矩形 5"/>
          <p:cNvSpPr>
            <a:spLocks noChangeArrowheads="1"/>
          </p:cNvSpPr>
          <p:nvPr/>
        </p:nvSpPr>
        <p:spPr bwMode="auto">
          <a:xfrm>
            <a:off x="1643063" y="4333876"/>
            <a:ext cx="1255395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latin typeface="幼圆" panose="02010509060101010101" pitchFamily="49" charset="-122"/>
                <a:ea typeface="幼圆" panose="02010509060101010101" pitchFamily="49" charset="-122"/>
              </a:rPr>
              <a:t>五碳糖</a:t>
            </a:r>
            <a:endParaRPr lang="zh-CN" altLang="en-US" sz="2800" b="1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0" name="矩形 6"/>
          <p:cNvSpPr>
            <a:spLocks noChangeArrowheads="1"/>
          </p:cNvSpPr>
          <p:nvPr/>
        </p:nvSpPr>
        <p:spPr bwMode="auto">
          <a:xfrm>
            <a:off x="1785938" y="5405439"/>
            <a:ext cx="897890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碱基</a:t>
            </a: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" name="矩形 15"/>
          <p:cNvSpPr>
            <a:spLocks noChangeArrowheads="1"/>
          </p:cNvSpPr>
          <p:nvPr/>
        </p:nvSpPr>
        <p:spPr bwMode="auto">
          <a:xfrm>
            <a:off x="5000628" y="5786454"/>
            <a:ext cx="2338387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核苷酸模式图</a:t>
            </a: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2" name="组合 18"/>
          <p:cNvGrpSpPr/>
          <p:nvPr/>
        </p:nvGrpSpPr>
        <p:grpSpPr>
          <a:xfrm>
            <a:off x="4003675" y="3571876"/>
            <a:ext cx="4711700" cy="1785938"/>
            <a:chOff x="5098719" y="1000125"/>
            <a:chExt cx="4712031" cy="1785938"/>
          </a:xfrm>
        </p:grpSpPr>
        <p:grpSp>
          <p:nvGrpSpPr>
            <p:cNvPr id="12" name="组合 17"/>
            <p:cNvGrpSpPr/>
            <p:nvPr/>
          </p:nvGrpSpPr>
          <p:grpSpPr>
            <a:xfrm>
              <a:off x="5098719" y="1000125"/>
              <a:ext cx="4712031" cy="1785938"/>
              <a:chOff x="5098719" y="1000125"/>
              <a:chExt cx="4712031" cy="1785938"/>
            </a:xfrm>
          </p:grpSpPr>
          <p:sp>
            <p:nvSpPr>
              <p:cNvPr id="15" name="AutoShape 4"/>
              <p:cNvSpPr>
                <a:spLocks noChangeArrowheads="1"/>
              </p:cNvSpPr>
              <p:nvPr/>
            </p:nvSpPr>
            <p:spPr bwMode="auto">
              <a:xfrm>
                <a:off x="6530745" y="1681163"/>
                <a:ext cx="1174833" cy="1104900"/>
              </a:xfrm>
              <a:prstGeom prst="pentagon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  <a:ln w="12700">
                <a:solidFill>
                  <a:schemeClr val="accent6">
                    <a:lumMod val="75000"/>
                  </a:schemeClr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 algn="ctr">
                  <a:defRPr/>
                </a:pPr>
                <a:r>
                  <a:rPr kumimoji="1" lang="zh-CN" altLang="en-US" sz="2400" b="1">
                    <a:latin typeface="Times New Roman" panose="02020603050405020304" pitchFamily="18" charset="0"/>
                  </a:rPr>
                  <a:t>五碳糖 </a:t>
                </a:r>
                <a:endParaRPr kumimoji="1" lang="zh-CN" altLang="en-US" sz="2400" b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6" name="Rectangle 5"/>
              <p:cNvSpPr>
                <a:spLocks noChangeArrowheads="1"/>
              </p:cNvSpPr>
              <p:nvPr/>
            </p:nvSpPr>
            <p:spPr bwMode="auto">
              <a:xfrm>
                <a:off x="8259654" y="1852613"/>
                <a:ext cx="1551096" cy="604837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 w="12700">
                <a:solidFill>
                  <a:schemeClr val="accent6">
                    <a:lumMod val="75000"/>
                  </a:schemeClr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 algn="ctr">
                  <a:defRPr/>
                </a:pPr>
                <a:r>
                  <a:rPr kumimoji="1" lang="zh-CN" altLang="en-US" sz="2800" b="1">
                    <a:latin typeface="Times New Roman" panose="02020603050405020304" pitchFamily="18" charset="0"/>
                  </a:rPr>
                  <a:t>含氮碱基</a:t>
                </a:r>
                <a:r>
                  <a:rPr kumimoji="1" lang="zh-CN" altLang="en-US" sz="2800" b="1">
                    <a:solidFill>
                      <a:srgbClr val="FFFFFF"/>
                    </a:solidFill>
                    <a:latin typeface="Times New Roman" panose="02020603050405020304" pitchFamily="18" charset="0"/>
                  </a:rPr>
                  <a:t> </a:t>
                </a:r>
                <a:endParaRPr kumimoji="1" lang="zh-CN" altLang="en-US" sz="2800" b="1">
                  <a:solidFill>
                    <a:srgbClr val="FFFFFF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" name="Oval 6"/>
              <p:cNvSpPr>
                <a:spLocks noChangeArrowheads="1"/>
              </p:cNvSpPr>
              <p:nvPr/>
            </p:nvSpPr>
            <p:spPr bwMode="auto">
              <a:xfrm>
                <a:off x="5098719" y="1000125"/>
                <a:ext cx="782693" cy="739775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accent6">
                    <a:lumMod val="75000"/>
                  </a:schemeClr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 algn="ctr">
                  <a:defRPr/>
                </a:pPr>
                <a:r>
                  <a:rPr kumimoji="1" lang="zh-CN" altLang="en-US" sz="2400" b="1">
                    <a:solidFill>
                      <a:schemeClr val="bg1"/>
                    </a:solidFill>
                    <a:latin typeface="幼圆" panose="02010509060101010101" pitchFamily="49" charset="-122"/>
                    <a:ea typeface="幼圆" panose="02010509060101010101" pitchFamily="49" charset="-122"/>
                  </a:rPr>
                  <a:t>磷酸</a:t>
                </a:r>
                <a:endParaRPr kumimoji="1" lang="zh-CN" altLang="en-US" sz="2400" b="1">
                  <a:solidFill>
                    <a:schemeClr val="bg1"/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18" name="Line 7"/>
              <p:cNvSpPr>
                <a:spLocks noChangeShapeType="1"/>
              </p:cNvSpPr>
              <p:nvPr/>
            </p:nvSpPr>
            <p:spPr bwMode="auto">
              <a:xfrm>
                <a:off x="7699227" y="2135188"/>
                <a:ext cx="539788" cy="0"/>
              </a:xfrm>
              <a:prstGeom prst="line">
                <a:avLst/>
              </a:prstGeom>
              <a:noFill/>
              <a:ln w="57150">
                <a:solidFill>
                  <a:schemeClr val="accent6">
                    <a:lumMod val="75000"/>
                  </a:schemeClr>
                </a:solidFill>
                <a:round/>
                <a:headEnd type="none" w="sm" len="sm"/>
                <a:tailEnd type="none" w="sm" len="sm"/>
              </a:ln>
            </p:spPr>
            <p:txBody>
              <a:bodyPr wrap="none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9" name="Line 8"/>
              <p:cNvSpPr>
                <a:spLocks noChangeShapeType="1"/>
              </p:cNvSpPr>
              <p:nvPr/>
            </p:nvSpPr>
            <p:spPr bwMode="auto">
              <a:xfrm rot="2278870">
                <a:off x="5609930" y="1784350"/>
                <a:ext cx="539788" cy="231775"/>
              </a:xfrm>
              <a:prstGeom prst="line">
                <a:avLst/>
              </a:prstGeom>
              <a:noFill/>
              <a:ln w="57150">
                <a:solidFill>
                  <a:schemeClr val="accent6">
                    <a:lumMod val="75000"/>
                  </a:schemeClr>
                </a:solidFill>
                <a:round/>
                <a:headEnd type="none" w="sm" len="sm"/>
                <a:tailEnd type="none" w="sm" len="sm"/>
              </a:ln>
            </p:spPr>
            <p:txBody>
              <a:bodyPr wrap="none"/>
              <a:lstStyle/>
              <a:p>
                <a:pPr>
                  <a:defRPr/>
                </a:pPr>
                <a:endParaRPr lang="zh-CN" altLang="en-US"/>
              </a:p>
            </p:txBody>
          </p:sp>
        </p:grpSp>
        <p:sp>
          <p:nvSpPr>
            <p:cNvPr id="14" name="Line 7"/>
            <p:cNvSpPr>
              <a:spLocks noChangeShapeType="1"/>
            </p:cNvSpPr>
            <p:nvPr/>
          </p:nvSpPr>
          <p:spPr bwMode="auto">
            <a:xfrm>
              <a:off x="5995720" y="2132013"/>
              <a:ext cx="539788" cy="0"/>
            </a:xfrm>
            <a:prstGeom prst="line">
              <a:avLst/>
            </a:prstGeom>
            <a:noFill/>
            <a:ln w="57150">
              <a:solidFill>
                <a:schemeClr val="accent6">
                  <a:lumMod val="75000"/>
                </a:schemeClr>
              </a:solidFill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pPr>
                <a:defRPr/>
              </a:pPr>
              <a:endParaRPr lang="zh-CN" altLang="en-US"/>
            </a:p>
          </p:txBody>
        </p:sp>
      </p:grpSp>
      <p:sp>
        <p:nvSpPr>
          <p:cNvPr id="23" name="矩形 22"/>
          <p:cNvSpPr/>
          <p:nvPr/>
        </p:nvSpPr>
        <p:spPr>
          <a:xfrm>
            <a:off x="0" y="4714884"/>
            <a:ext cx="1285852" cy="4286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3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3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 descr="C:\Users\lenovo\Documents\Tencent Files\249459947\Image\C2C\IOJM[AU}CL}1%QK4TKS@)EH.pn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71437" y="357172"/>
            <a:ext cx="2236788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>
                <a:solidFill>
                  <a:srgbClr val="1616F2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核酸的水解</a:t>
            </a:r>
            <a:endParaRPr kumimoji="1" lang="zh-CN" altLang="en-US" sz="3200">
              <a:solidFill>
                <a:srgbClr val="1616F2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0" y="1142984"/>
            <a:ext cx="8429625" cy="9540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2800"/>
              <a:t>DNA </a:t>
            </a:r>
            <a:r>
              <a:rPr lang="zh-CN" altLang="en-US" sz="2800"/>
              <a:t>、</a:t>
            </a:r>
            <a:r>
              <a:rPr lang="en-US" altLang="zh-CN" sz="2800"/>
              <a:t>RNA</a:t>
            </a:r>
            <a:r>
              <a:rPr lang="zh-CN" altLang="en-US" sz="2800"/>
              <a:t>在水的存在下，利用酶或其它催化剂进行水解，最终得到三类产物</a:t>
            </a:r>
            <a:endParaRPr lang="zh-CN" altLang="en-US" sz="2800"/>
          </a:p>
        </p:txBody>
      </p:sp>
      <p:grpSp>
        <p:nvGrpSpPr>
          <p:cNvPr id="5" name="组合 6"/>
          <p:cNvGrpSpPr/>
          <p:nvPr/>
        </p:nvGrpSpPr>
        <p:grpSpPr>
          <a:xfrm>
            <a:off x="214287" y="2214539"/>
            <a:ext cx="1893558" cy="785817"/>
            <a:chOff x="9858" y="0"/>
            <a:chExt cx="1893558" cy="785817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6" name="圆角矩形 5"/>
            <p:cNvSpPr/>
            <p:nvPr/>
          </p:nvSpPr>
          <p:spPr>
            <a:xfrm>
              <a:off x="9858" y="0"/>
              <a:ext cx="1893558" cy="785817"/>
            </a:xfrm>
            <a:prstGeom prst="roundRect">
              <a:avLst>
                <a:gd name="adj" fmla="val 10000"/>
              </a:avLst>
            </a:prstGeom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  <p:sp>
          <p:nvSpPr>
            <p:cNvPr id="7" name="圆角矩形 4"/>
            <p:cNvSpPr/>
            <p:nvPr/>
          </p:nvSpPr>
          <p:spPr>
            <a:xfrm>
              <a:off x="32874" y="23016"/>
              <a:ext cx="1847526" cy="7397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37160" tIns="137160" rIns="137160" bIns="137160" anchor="ctr"/>
            <a:lstStyle/>
            <a:p>
              <a:pPr algn="ctr" defTabSz="16002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kumimoji="1" lang="zh-CN" altLang="en-US" sz="3600" b="1">
                  <a:latin typeface="Times New Roman" panose="02020603050405020304" pitchFamily="18" charset="0"/>
                  <a:ea typeface="宋体" panose="02010600030101010101" pitchFamily="2" charset="-122"/>
                </a:rPr>
                <a:t>核 酸</a:t>
              </a:r>
              <a:endParaRPr lang="zh-CN" altLang="en-US" sz="3600"/>
            </a:p>
          </p:txBody>
        </p:sp>
      </p:grpSp>
      <p:grpSp>
        <p:nvGrpSpPr>
          <p:cNvPr id="8" name="组合 14"/>
          <p:cNvGrpSpPr/>
          <p:nvPr/>
        </p:nvGrpSpPr>
        <p:grpSpPr>
          <a:xfrm>
            <a:off x="2357427" y="2357415"/>
            <a:ext cx="401434" cy="469602"/>
            <a:chOff x="2092772" y="158107"/>
            <a:chExt cx="401434" cy="469602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9" name="右箭头 8"/>
            <p:cNvSpPr/>
            <p:nvPr/>
          </p:nvSpPr>
          <p:spPr>
            <a:xfrm>
              <a:off x="2092772" y="158107"/>
              <a:ext cx="401434" cy="469602"/>
            </a:xfrm>
            <a:prstGeom prst="rightArrow">
              <a:avLst>
                <a:gd name="adj1" fmla="val 60000"/>
                <a:gd name="adj2" fmla="val 50000"/>
              </a:avLst>
            </a:prstGeom>
            <a:sp3d z="-182000"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  <p:sp>
          <p:nvSpPr>
            <p:cNvPr id="10" name="右箭头 4"/>
            <p:cNvSpPr/>
            <p:nvPr/>
          </p:nvSpPr>
          <p:spPr>
            <a:xfrm>
              <a:off x="2092772" y="252027"/>
              <a:ext cx="281004" cy="28176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93345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zh-CN" altLang="en-US" sz="2100"/>
            </a:p>
          </p:txBody>
        </p:sp>
      </p:grpSp>
      <p:grpSp>
        <p:nvGrpSpPr>
          <p:cNvPr id="11" name="组合 17"/>
          <p:cNvGrpSpPr/>
          <p:nvPr/>
        </p:nvGrpSpPr>
        <p:grpSpPr>
          <a:xfrm>
            <a:off x="3071807" y="2214539"/>
            <a:ext cx="1893558" cy="785817"/>
            <a:chOff x="2660839" y="0"/>
            <a:chExt cx="1893558" cy="785817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2" name="圆角矩形 11"/>
            <p:cNvSpPr/>
            <p:nvPr/>
          </p:nvSpPr>
          <p:spPr>
            <a:xfrm>
              <a:off x="2660839" y="0"/>
              <a:ext cx="1893558" cy="785817"/>
            </a:xfrm>
            <a:prstGeom prst="roundRect">
              <a:avLst>
                <a:gd name="adj" fmla="val 10000"/>
              </a:avLst>
            </a:prstGeom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-1605168"/>
                <a:satOff val="19845"/>
                <a:lumOff val="-6468"/>
                <a:alphaOff val="0"/>
              </a:schemeClr>
            </a:fillRef>
            <a:effectRef idx="2">
              <a:schemeClr val="accent4">
                <a:hueOff val="-1605168"/>
                <a:satOff val="19845"/>
                <a:lumOff val="-6468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  <p:sp>
          <p:nvSpPr>
            <p:cNvPr id="13" name="圆角矩形 4"/>
            <p:cNvSpPr/>
            <p:nvPr/>
          </p:nvSpPr>
          <p:spPr>
            <a:xfrm>
              <a:off x="2683855" y="23016"/>
              <a:ext cx="1847526" cy="7397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37160" tIns="137160" rIns="137160" bIns="137160" anchor="ctr"/>
            <a:lstStyle/>
            <a:p>
              <a:pPr algn="ctr" defTabSz="16002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kumimoji="1" lang="zh-CN" altLang="en-US" sz="3600" b="1">
                  <a:latin typeface="Times New Roman" panose="02020603050405020304" pitchFamily="18" charset="0"/>
                  <a:ea typeface="宋体" panose="02010600030101010101" pitchFamily="2" charset="-122"/>
                </a:rPr>
                <a:t>核苷酸</a:t>
              </a:r>
              <a:endParaRPr lang="zh-CN" altLang="en-US" sz="3600"/>
            </a:p>
          </p:txBody>
        </p:sp>
      </p:grpSp>
      <p:grpSp>
        <p:nvGrpSpPr>
          <p:cNvPr id="14" name="组合 20"/>
          <p:cNvGrpSpPr/>
          <p:nvPr/>
        </p:nvGrpSpPr>
        <p:grpSpPr>
          <a:xfrm>
            <a:off x="5286385" y="2357415"/>
            <a:ext cx="401434" cy="469602"/>
            <a:chOff x="4743753" y="158107"/>
            <a:chExt cx="401434" cy="469602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5" name="右箭头 14"/>
            <p:cNvSpPr/>
            <p:nvPr/>
          </p:nvSpPr>
          <p:spPr>
            <a:xfrm>
              <a:off x="4743753" y="158107"/>
              <a:ext cx="401434" cy="469602"/>
            </a:xfrm>
            <a:prstGeom prst="rightArrow">
              <a:avLst>
                <a:gd name="adj1" fmla="val 60000"/>
                <a:gd name="adj2" fmla="val 50000"/>
              </a:avLst>
            </a:prstGeom>
            <a:sp3d z="-182000"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-3210336"/>
                <a:satOff val="39690"/>
                <a:lumOff val="-12937"/>
                <a:alphaOff val="0"/>
              </a:schemeClr>
            </a:fillRef>
            <a:effectRef idx="0">
              <a:schemeClr val="accent4">
                <a:hueOff val="-3210336"/>
                <a:satOff val="39690"/>
                <a:lumOff val="-12937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  <p:sp>
          <p:nvSpPr>
            <p:cNvPr id="16" name="右箭头 4"/>
            <p:cNvSpPr/>
            <p:nvPr/>
          </p:nvSpPr>
          <p:spPr>
            <a:xfrm>
              <a:off x="4743753" y="252027"/>
              <a:ext cx="281004" cy="28176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93345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zh-CN" altLang="en-US" sz="2100"/>
            </a:p>
          </p:txBody>
        </p:sp>
      </p:grpSp>
      <p:grpSp>
        <p:nvGrpSpPr>
          <p:cNvPr id="17" name="组合 24"/>
          <p:cNvGrpSpPr/>
          <p:nvPr/>
        </p:nvGrpSpPr>
        <p:grpSpPr>
          <a:xfrm>
            <a:off x="5715008" y="1857364"/>
            <a:ext cx="2571768" cy="1214430"/>
            <a:chOff x="5311821" y="0"/>
            <a:chExt cx="1893558" cy="785817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8" name="圆角矩形 17"/>
            <p:cNvSpPr/>
            <p:nvPr/>
          </p:nvSpPr>
          <p:spPr>
            <a:xfrm>
              <a:off x="5311821" y="0"/>
              <a:ext cx="1893558" cy="785817"/>
            </a:xfrm>
            <a:prstGeom prst="roundRect">
              <a:avLst>
                <a:gd name="adj" fmla="val 10000"/>
              </a:avLst>
            </a:prstGeom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-3210336"/>
                <a:satOff val="39690"/>
                <a:lumOff val="-12937"/>
                <a:alphaOff val="0"/>
              </a:schemeClr>
            </a:fillRef>
            <a:effectRef idx="2">
              <a:schemeClr val="accent4">
                <a:hueOff val="-3210336"/>
                <a:satOff val="39690"/>
                <a:lumOff val="-12937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  <p:sp>
          <p:nvSpPr>
            <p:cNvPr id="19" name="圆角矩形 4"/>
            <p:cNvSpPr/>
            <p:nvPr/>
          </p:nvSpPr>
          <p:spPr>
            <a:xfrm>
              <a:off x="5334837" y="23016"/>
              <a:ext cx="1847526" cy="7397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76200" tIns="76200" rIns="76200" bIns="76200" anchor="ctr"/>
            <a:lstStyle/>
            <a:p>
              <a:pPr algn="ctr" defTabSz="8890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kumimoji="1" lang="zh-CN" altLang="en-US" sz="2800" b="1">
                  <a:latin typeface="Times New Roman" panose="02020603050405020304" pitchFamily="18" charset="0"/>
                  <a:ea typeface="宋体" panose="02010600030101010101" pitchFamily="2" charset="-122"/>
                </a:rPr>
                <a:t>磷 酸    碱 基</a:t>
              </a:r>
              <a:endParaRPr kumimoji="1"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algn="ctr" defTabSz="8890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kumimoji="1" lang="zh-CN" altLang="en-US" sz="2800" b="1">
                  <a:latin typeface="Times New Roman" panose="02020603050405020304" pitchFamily="18" charset="0"/>
                  <a:ea typeface="宋体" panose="02010600030101010101" pitchFamily="2" charset="-122"/>
                </a:rPr>
                <a:t>五碳糖</a:t>
              </a:r>
              <a:endParaRPr lang="zh-CN" altLang="en-US" sz="2800"/>
            </a:p>
          </p:txBody>
        </p:sp>
      </p:grpSp>
      <p:grpSp>
        <p:nvGrpSpPr>
          <p:cNvPr id="20" name="组合 27"/>
          <p:cNvGrpSpPr/>
          <p:nvPr/>
        </p:nvGrpSpPr>
        <p:grpSpPr>
          <a:xfrm>
            <a:off x="285725" y="3786175"/>
            <a:ext cx="1712671" cy="785817"/>
            <a:chOff x="0" y="0"/>
            <a:chExt cx="1712671" cy="785817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21" name="圆角矩形 20"/>
            <p:cNvSpPr/>
            <p:nvPr/>
          </p:nvSpPr>
          <p:spPr>
            <a:xfrm>
              <a:off x="0" y="0"/>
              <a:ext cx="1712671" cy="785817"/>
            </a:xfrm>
            <a:prstGeom prst="roundRect">
              <a:avLst>
                <a:gd name="adj" fmla="val 10000"/>
              </a:avLst>
            </a:prstGeom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  <p:sp>
          <p:nvSpPr>
            <p:cNvPr id="22" name="圆角矩形 4"/>
            <p:cNvSpPr/>
            <p:nvPr/>
          </p:nvSpPr>
          <p:spPr>
            <a:xfrm>
              <a:off x="23016" y="23016"/>
              <a:ext cx="1666639" cy="7397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37160" tIns="137160" rIns="137160" bIns="137160" anchor="ctr"/>
            <a:lstStyle/>
            <a:p>
              <a:pPr algn="ctr" defTabSz="16002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kumimoji="1" lang="en-US" altLang="zh-CN" sz="3600" b="1">
                  <a:latin typeface="Times New Roman" panose="02020603050405020304" pitchFamily="18" charset="0"/>
                  <a:ea typeface="宋体" panose="02010600030101010101" pitchFamily="2" charset="-122"/>
                </a:rPr>
                <a:t>DNA</a:t>
              </a:r>
              <a:endParaRPr lang="zh-CN" altLang="en-US" sz="3600"/>
            </a:p>
          </p:txBody>
        </p:sp>
      </p:grpSp>
      <p:grpSp>
        <p:nvGrpSpPr>
          <p:cNvPr id="23" name="组合 30"/>
          <p:cNvGrpSpPr/>
          <p:nvPr/>
        </p:nvGrpSpPr>
        <p:grpSpPr>
          <a:xfrm>
            <a:off x="2143108" y="3786190"/>
            <a:ext cx="834762" cy="785817"/>
            <a:chOff x="2106427" y="0"/>
            <a:chExt cx="834762" cy="785817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24" name="右箭头 23"/>
            <p:cNvSpPr/>
            <p:nvPr/>
          </p:nvSpPr>
          <p:spPr>
            <a:xfrm>
              <a:off x="2106427" y="0"/>
              <a:ext cx="834762" cy="785817"/>
            </a:xfrm>
            <a:prstGeom prst="rightArrow">
              <a:avLst>
                <a:gd name="adj1" fmla="val 60000"/>
                <a:gd name="adj2" fmla="val 50000"/>
              </a:avLst>
            </a:prstGeom>
            <a:sp3d z="-182000"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  <p:sp>
          <p:nvSpPr>
            <p:cNvPr id="25" name="右箭头 4"/>
            <p:cNvSpPr/>
            <p:nvPr/>
          </p:nvSpPr>
          <p:spPr>
            <a:xfrm>
              <a:off x="2106427" y="157163"/>
              <a:ext cx="599017" cy="47149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16002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zh-CN" altLang="en-US" sz="3600"/>
            </a:p>
          </p:txBody>
        </p:sp>
      </p:grpSp>
      <p:grpSp>
        <p:nvGrpSpPr>
          <p:cNvPr id="26" name="组合 33"/>
          <p:cNvGrpSpPr/>
          <p:nvPr/>
        </p:nvGrpSpPr>
        <p:grpSpPr>
          <a:xfrm>
            <a:off x="6031977" y="3714752"/>
            <a:ext cx="3112023" cy="785817"/>
            <a:chOff x="3310712" y="15"/>
            <a:chExt cx="3112023" cy="785817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27" name="圆角矩形 26"/>
            <p:cNvSpPr/>
            <p:nvPr/>
          </p:nvSpPr>
          <p:spPr>
            <a:xfrm>
              <a:off x="3350901" y="15"/>
              <a:ext cx="3000396" cy="785817"/>
            </a:xfrm>
            <a:prstGeom prst="roundRect">
              <a:avLst>
                <a:gd name="adj" fmla="val 10000"/>
              </a:avLst>
            </a:prstGeom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-16826440"/>
                <a:satOff val="-8650"/>
                <a:lumOff val="-3723"/>
                <a:alphaOff val="0"/>
              </a:schemeClr>
            </a:fillRef>
            <a:effectRef idx="2">
              <a:schemeClr val="accent3">
                <a:hueOff val="-16826440"/>
                <a:satOff val="-8650"/>
                <a:lumOff val="-3723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  <p:sp>
          <p:nvSpPr>
            <p:cNvPr id="28" name="圆角矩形 4"/>
            <p:cNvSpPr/>
            <p:nvPr/>
          </p:nvSpPr>
          <p:spPr>
            <a:xfrm>
              <a:off x="3310712" y="23016"/>
              <a:ext cx="3112023" cy="7397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76200" tIns="76200" rIns="76200" bIns="76200" anchor="ctr"/>
            <a:lstStyle/>
            <a:p>
              <a:pPr algn="ctr" defTabSz="8890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kumimoji="1" lang="zh-CN" altLang="zh-CN" sz="2800" b="1">
                  <a:latin typeface="Times New Roman" panose="02020603050405020304" pitchFamily="18" charset="0"/>
                </a:rPr>
                <a:t>磷酸、</a:t>
              </a:r>
              <a:r>
                <a:rPr kumimoji="1" lang="zh-CN" altLang="zh-CN" sz="2800" b="1">
                  <a:solidFill>
                    <a:srgbClr val="FF0000"/>
                  </a:solidFill>
                </a:rPr>
                <a:t>脱氧</a:t>
              </a:r>
              <a:r>
                <a:rPr kumimoji="1" lang="zh-CN" altLang="zh-CN" sz="28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核糖</a:t>
              </a:r>
              <a:r>
                <a:rPr kumimoji="1" lang="zh-CN" altLang="zh-CN" sz="2800" b="1">
                  <a:latin typeface="Times New Roman" panose="02020603050405020304" pitchFamily="18" charset="0"/>
                </a:rPr>
                <a:t>、</a:t>
              </a:r>
              <a:endParaRPr kumimoji="1" lang="en-US" altLang="zh-CN" sz="2800" b="1">
                <a:latin typeface="Times New Roman" panose="02020603050405020304" pitchFamily="18" charset="0"/>
              </a:endParaRPr>
            </a:p>
            <a:p>
              <a:pPr algn="ctr" defTabSz="8890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kumimoji="1" lang="zh-CN" altLang="en-US" sz="2800" b="1">
                  <a:latin typeface="Times New Roman" panose="02020603050405020304" pitchFamily="18" charset="0"/>
                </a:rPr>
                <a:t>碱</a:t>
              </a:r>
              <a:r>
                <a:rPr kumimoji="1" lang="zh-CN" altLang="en-US" sz="2800" b="1" smtClean="0">
                  <a:latin typeface="Times New Roman" panose="02020603050405020304" pitchFamily="18" charset="0"/>
                </a:rPr>
                <a:t>基</a:t>
              </a:r>
              <a:endParaRPr lang="zh-CN" altLang="en-US" sz="2800" b="1"/>
            </a:p>
          </p:txBody>
        </p:sp>
      </p:grpSp>
      <p:grpSp>
        <p:nvGrpSpPr>
          <p:cNvPr id="29" name="组合 36"/>
          <p:cNvGrpSpPr/>
          <p:nvPr/>
        </p:nvGrpSpPr>
        <p:grpSpPr>
          <a:xfrm>
            <a:off x="270609" y="5214935"/>
            <a:ext cx="1729628" cy="785817"/>
            <a:chOff x="0" y="0"/>
            <a:chExt cx="1729628" cy="785817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30" name="圆角矩形 29"/>
            <p:cNvSpPr/>
            <p:nvPr/>
          </p:nvSpPr>
          <p:spPr>
            <a:xfrm>
              <a:off x="0" y="0"/>
              <a:ext cx="1729628" cy="785817"/>
            </a:xfrm>
            <a:prstGeom prst="roundRect">
              <a:avLst>
                <a:gd name="adj" fmla="val 10000"/>
              </a:avLst>
            </a:prstGeom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  <p:sp>
          <p:nvSpPr>
            <p:cNvPr id="31" name="圆角矩形 4"/>
            <p:cNvSpPr/>
            <p:nvPr/>
          </p:nvSpPr>
          <p:spPr>
            <a:xfrm>
              <a:off x="23016" y="23016"/>
              <a:ext cx="1683596" cy="7397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37160" tIns="137160" rIns="137160" bIns="137160" anchor="ctr"/>
            <a:lstStyle/>
            <a:p>
              <a:pPr algn="ctr" defTabSz="16002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kumimoji="1" lang="en-US" altLang="zh-CN" sz="3600" b="1">
                  <a:latin typeface="Times New Roman" panose="02020603050405020304" pitchFamily="18" charset="0"/>
                  <a:ea typeface="宋体" panose="02010600030101010101" pitchFamily="2" charset="-122"/>
                </a:rPr>
                <a:t>RNA</a:t>
              </a:r>
              <a:endParaRPr kumimoji="1" lang="zh-CN" altLang="en-US" sz="36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32" name="组合 39"/>
          <p:cNvGrpSpPr/>
          <p:nvPr/>
        </p:nvGrpSpPr>
        <p:grpSpPr>
          <a:xfrm>
            <a:off x="6255893" y="5214950"/>
            <a:ext cx="2888107" cy="785817"/>
            <a:chOff x="3320247" y="0"/>
            <a:chExt cx="2888107" cy="785817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33" name="圆角矩形 32"/>
            <p:cNvSpPr/>
            <p:nvPr/>
          </p:nvSpPr>
          <p:spPr>
            <a:xfrm>
              <a:off x="3320247" y="0"/>
              <a:ext cx="2530917" cy="785817"/>
            </a:xfrm>
            <a:prstGeom prst="roundRect">
              <a:avLst>
                <a:gd name="adj" fmla="val 10000"/>
              </a:avLst>
            </a:prstGeom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-16826440"/>
                <a:satOff val="-8650"/>
                <a:lumOff val="-3723"/>
                <a:alphaOff val="0"/>
              </a:schemeClr>
            </a:fillRef>
            <a:effectRef idx="2">
              <a:schemeClr val="accent3">
                <a:hueOff val="-16826440"/>
                <a:satOff val="-8650"/>
                <a:lumOff val="-3723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  <p:sp>
          <p:nvSpPr>
            <p:cNvPr id="34" name="圆角矩形 4"/>
            <p:cNvSpPr/>
            <p:nvPr/>
          </p:nvSpPr>
          <p:spPr>
            <a:xfrm>
              <a:off x="3343263" y="23016"/>
              <a:ext cx="2865091" cy="7397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76200" tIns="76200" rIns="76200" bIns="76200" anchor="ctr"/>
            <a:lstStyle/>
            <a:p>
              <a:pPr algn="ctr" defTabSz="8890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kumimoji="1" lang="zh-CN" altLang="zh-CN" sz="2800" b="1">
                  <a:latin typeface="Times New Roman" panose="02020603050405020304" pitchFamily="18" charset="0"/>
                  <a:ea typeface="宋体" panose="02010600030101010101" pitchFamily="2" charset="-122"/>
                </a:rPr>
                <a:t>磷酸、</a:t>
              </a:r>
              <a:r>
                <a:rPr kumimoji="1" lang="zh-CN" altLang="zh-CN" sz="2800" b="1">
                  <a:solidFill>
                    <a:srgbClr val="C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核糖</a:t>
              </a:r>
              <a:r>
                <a:rPr kumimoji="1" lang="zh-CN" altLang="zh-CN" sz="2800" b="1">
                  <a:latin typeface="Times New Roman" panose="02020603050405020304" pitchFamily="18" charset="0"/>
                  <a:ea typeface="宋体" panose="02010600030101010101" pitchFamily="2" charset="-122"/>
                </a:rPr>
                <a:t>、</a:t>
              </a:r>
              <a:endParaRPr kumimoji="1"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algn="ctr" defTabSz="8890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kumimoji="1" lang="zh-CN" altLang="en-US" sz="2800" b="1">
                  <a:latin typeface="Times New Roman" panose="02020603050405020304" pitchFamily="18" charset="0"/>
                  <a:ea typeface="宋体" panose="02010600030101010101" pitchFamily="2" charset="-122"/>
                </a:rPr>
                <a:t>碱</a:t>
              </a:r>
              <a:r>
                <a:rPr kumimoji="1" lang="zh-CN" altLang="en-US" sz="2800" b="1" smtClean="0">
                  <a:latin typeface="Times New Roman" panose="02020603050405020304" pitchFamily="18" charset="0"/>
                  <a:ea typeface="宋体" panose="02010600030101010101" pitchFamily="2" charset="-122"/>
                </a:rPr>
                <a:t>基</a:t>
              </a:r>
              <a:endParaRPr lang="zh-CN" altLang="en-US" sz="2800" b="1"/>
            </a:p>
          </p:txBody>
        </p:sp>
      </p:grpSp>
      <p:grpSp>
        <p:nvGrpSpPr>
          <p:cNvPr id="35" name="组合 42"/>
          <p:cNvGrpSpPr/>
          <p:nvPr/>
        </p:nvGrpSpPr>
        <p:grpSpPr>
          <a:xfrm>
            <a:off x="2143108" y="5214950"/>
            <a:ext cx="834762" cy="785817"/>
            <a:chOff x="2106427" y="0"/>
            <a:chExt cx="834762" cy="785817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36" name="右箭头 35"/>
            <p:cNvSpPr/>
            <p:nvPr/>
          </p:nvSpPr>
          <p:spPr>
            <a:xfrm>
              <a:off x="2106427" y="0"/>
              <a:ext cx="834762" cy="785817"/>
            </a:xfrm>
            <a:prstGeom prst="rightArrow">
              <a:avLst>
                <a:gd name="adj1" fmla="val 60000"/>
                <a:gd name="adj2" fmla="val 50000"/>
              </a:avLst>
            </a:prstGeom>
            <a:sp3d z="-182000"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  <p:sp>
          <p:nvSpPr>
            <p:cNvPr id="37" name="右箭头 4"/>
            <p:cNvSpPr/>
            <p:nvPr/>
          </p:nvSpPr>
          <p:spPr>
            <a:xfrm>
              <a:off x="2106427" y="157163"/>
              <a:ext cx="599017" cy="47149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16002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zh-CN" altLang="en-US" sz="3600"/>
            </a:p>
          </p:txBody>
        </p:sp>
      </p:grpSp>
      <p:grpSp>
        <p:nvGrpSpPr>
          <p:cNvPr id="38" name="组合 17"/>
          <p:cNvGrpSpPr/>
          <p:nvPr/>
        </p:nvGrpSpPr>
        <p:grpSpPr>
          <a:xfrm>
            <a:off x="3143240" y="5072074"/>
            <a:ext cx="1893558" cy="1214446"/>
            <a:chOff x="2660839" y="0"/>
            <a:chExt cx="1893558" cy="785817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39" name="圆角矩形 38"/>
            <p:cNvSpPr/>
            <p:nvPr/>
          </p:nvSpPr>
          <p:spPr>
            <a:xfrm>
              <a:off x="2660839" y="0"/>
              <a:ext cx="1893558" cy="785817"/>
            </a:xfrm>
            <a:prstGeom prst="roundRect">
              <a:avLst>
                <a:gd name="adj" fmla="val 10000"/>
              </a:avLst>
            </a:prstGeom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-1605168"/>
                <a:satOff val="19845"/>
                <a:lumOff val="-6468"/>
                <a:alphaOff val="0"/>
              </a:schemeClr>
            </a:fillRef>
            <a:effectRef idx="2">
              <a:schemeClr val="accent4">
                <a:hueOff val="-1605168"/>
                <a:satOff val="19845"/>
                <a:lumOff val="-6468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  <p:sp>
          <p:nvSpPr>
            <p:cNvPr id="40" name="圆角矩形 4"/>
            <p:cNvSpPr/>
            <p:nvPr/>
          </p:nvSpPr>
          <p:spPr>
            <a:xfrm>
              <a:off x="2683855" y="23016"/>
              <a:ext cx="1847526" cy="7397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37160" tIns="137160" rIns="137160" bIns="137160" anchor="ctr"/>
            <a:lstStyle/>
            <a:p>
              <a:pPr algn="ctr" defTabSz="16002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kumimoji="1" lang="zh-CN" altLang="en-US" sz="3600" b="1" smtClean="0">
                  <a:latin typeface="Times New Roman" panose="02020603050405020304" pitchFamily="18" charset="0"/>
                  <a:ea typeface="宋体" panose="02010600030101010101" pitchFamily="2" charset="-122"/>
                </a:rPr>
                <a:t>核糖</a:t>
              </a:r>
              <a:endParaRPr kumimoji="1" lang="en-US" altLang="zh-CN" sz="3600" b="1" smtClean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algn="ctr" defTabSz="16002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kumimoji="1" lang="zh-CN" altLang="en-US" sz="3600" b="1" smtClean="0">
                  <a:latin typeface="Times New Roman" panose="02020603050405020304" pitchFamily="18" charset="0"/>
                  <a:ea typeface="宋体" panose="02010600030101010101" pitchFamily="2" charset="-122"/>
                </a:rPr>
                <a:t>核苷酸</a:t>
              </a:r>
              <a:endParaRPr lang="zh-CN" altLang="en-US" sz="3600"/>
            </a:p>
          </p:txBody>
        </p:sp>
      </p:grpSp>
      <p:grpSp>
        <p:nvGrpSpPr>
          <p:cNvPr id="41" name="组合 17"/>
          <p:cNvGrpSpPr/>
          <p:nvPr/>
        </p:nvGrpSpPr>
        <p:grpSpPr>
          <a:xfrm>
            <a:off x="3000364" y="3643314"/>
            <a:ext cx="2143140" cy="1071569"/>
            <a:chOff x="2660839" y="0"/>
            <a:chExt cx="1893558" cy="785817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42" name="圆角矩形 41"/>
            <p:cNvSpPr/>
            <p:nvPr/>
          </p:nvSpPr>
          <p:spPr>
            <a:xfrm>
              <a:off x="2660839" y="0"/>
              <a:ext cx="1893558" cy="785817"/>
            </a:xfrm>
            <a:prstGeom prst="roundRect">
              <a:avLst>
                <a:gd name="adj" fmla="val 10000"/>
              </a:avLst>
            </a:prstGeom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-1605168"/>
                <a:satOff val="19845"/>
                <a:lumOff val="-6468"/>
                <a:alphaOff val="0"/>
              </a:schemeClr>
            </a:fillRef>
            <a:effectRef idx="2">
              <a:schemeClr val="accent4">
                <a:hueOff val="-1605168"/>
                <a:satOff val="19845"/>
                <a:lumOff val="-6468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  <p:sp>
          <p:nvSpPr>
            <p:cNvPr id="43" name="圆角矩形 4"/>
            <p:cNvSpPr/>
            <p:nvPr/>
          </p:nvSpPr>
          <p:spPr>
            <a:xfrm>
              <a:off x="2683855" y="23016"/>
              <a:ext cx="1847526" cy="7397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37160" tIns="137160" rIns="137160" bIns="137160" anchor="ctr"/>
            <a:lstStyle/>
            <a:p>
              <a:pPr algn="ctr" defTabSz="16002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kumimoji="1" lang="zh-CN" altLang="en-US" sz="3600" b="1" smtClean="0">
                  <a:latin typeface="Times New Roman" panose="02020603050405020304" pitchFamily="18" charset="0"/>
                  <a:ea typeface="宋体" panose="02010600030101010101" pitchFamily="2" charset="-122"/>
                </a:rPr>
                <a:t>脱氧</a:t>
              </a:r>
              <a:endParaRPr kumimoji="1" lang="en-US" altLang="zh-CN" sz="3600" b="1" smtClean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algn="ctr" defTabSz="16002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kumimoji="1" lang="zh-CN" altLang="en-US" sz="3600" b="1" smtClean="0">
                  <a:latin typeface="Times New Roman" panose="02020603050405020304" pitchFamily="18" charset="0"/>
                  <a:ea typeface="宋体" panose="02010600030101010101" pitchFamily="2" charset="-122"/>
                </a:rPr>
                <a:t>核苷酸</a:t>
              </a:r>
              <a:endParaRPr lang="zh-CN" altLang="en-US" sz="3600"/>
            </a:p>
          </p:txBody>
        </p:sp>
      </p:grpSp>
      <p:grpSp>
        <p:nvGrpSpPr>
          <p:cNvPr id="44" name="组合 20"/>
          <p:cNvGrpSpPr/>
          <p:nvPr/>
        </p:nvGrpSpPr>
        <p:grpSpPr>
          <a:xfrm>
            <a:off x="5286380" y="5429264"/>
            <a:ext cx="785818" cy="469602"/>
            <a:chOff x="4743753" y="158107"/>
            <a:chExt cx="401434" cy="469602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45" name="右箭头 44"/>
            <p:cNvSpPr/>
            <p:nvPr/>
          </p:nvSpPr>
          <p:spPr>
            <a:xfrm>
              <a:off x="4743753" y="158107"/>
              <a:ext cx="401434" cy="469602"/>
            </a:xfrm>
            <a:prstGeom prst="rightArrow">
              <a:avLst>
                <a:gd name="adj1" fmla="val 60000"/>
                <a:gd name="adj2" fmla="val 50000"/>
              </a:avLst>
            </a:prstGeom>
            <a:sp3d z="-182000"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-3210336"/>
                <a:satOff val="39690"/>
                <a:lumOff val="-12937"/>
                <a:alphaOff val="0"/>
              </a:schemeClr>
            </a:fillRef>
            <a:effectRef idx="0">
              <a:schemeClr val="accent4">
                <a:hueOff val="-3210336"/>
                <a:satOff val="39690"/>
                <a:lumOff val="-12937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  <p:sp>
          <p:nvSpPr>
            <p:cNvPr id="46" name="右箭头 4"/>
            <p:cNvSpPr/>
            <p:nvPr/>
          </p:nvSpPr>
          <p:spPr>
            <a:xfrm>
              <a:off x="4743753" y="252027"/>
              <a:ext cx="281004" cy="28176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93345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zh-CN" altLang="en-US" sz="2100"/>
            </a:p>
          </p:txBody>
        </p:sp>
      </p:grpSp>
      <p:grpSp>
        <p:nvGrpSpPr>
          <p:cNvPr id="47" name="组合 20"/>
          <p:cNvGrpSpPr/>
          <p:nvPr/>
        </p:nvGrpSpPr>
        <p:grpSpPr>
          <a:xfrm>
            <a:off x="5214942" y="4000504"/>
            <a:ext cx="714380" cy="469602"/>
            <a:chOff x="4743753" y="158107"/>
            <a:chExt cx="401434" cy="469602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48" name="右箭头 47"/>
            <p:cNvSpPr/>
            <p:nvPr/>
          </p:nvSpPr>
          <p:spPr>
            <a:xfrm>
              <a:off x="4743753" y="158107"/>
              <a:ext cx="401434" cy="469602"/>
            </a:xfrm>
            <a:prstGeom prst="rightArrow">
              <a:avLst>
                <a:gd name="adj1" fmla="val 60000"/>
                <a:gd name="adj2" fmla="val 50000"/>
              </a:avLst>
            </a:prstGeom>
            <a:sp3d z="-182000"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-3210336"/>
                <a:satOff val="39690"/>
                <a:lumOff val="-12937"/>
                <a:alphaOff val="0"/>
              </a:schemeClr>
            </a:fillRef>
            <a:effectRef idx="0">
              <a:schemeClr val="accent4">
                <a:hueOff val="-3210336"/>
                <a:satOff val="39690"/>
                <a:lumOff val="-12937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  <p:sp>
          <p:nvSpPr>
            <p:cNvPr id="49" name="右箭头 4"/>
            <p:cNvSpPr/>
            <p:nvPr/>
          </p:nvSpPr>
          <p:spPr>
            <a:xfrm>
              <a:off x="4743753" y="252027"/>
              <a:ext cx="281004" cy="28176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93345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zh-CN" altLang="en-US" sz="210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1" nodeType="clickEffect"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nodeType="clickEffect"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nodeType="clickEffect"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nodeType="clickEffect"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nodeType="clickEffect"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 descr="C:\Users\lenovo\Documents\Tencent Files\249459947\Image\C2C\IOJM[AU}CL}1%QK4TKS@)EH.pn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9697" name="Picture 1" descr="C:\Users\lenovo\Documents\Tencent Files\249459947\Image\C2C\VF]YM01KHMM~IIJN${}M5M3.jp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0" y="785794"/>
            <a:ext cx="9144000" cy="5643578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214282" y="0"/>
            <a:ext cx="79296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smtClean="0">
                <a:latin typeface="黑体" panose="02010609060101010101" pitchFamily="49" charset="-122"/>
                <a:ea typeface="黑体" panose="02010609060101010101" pitchFamily="49" charset="-122"/>
              </a:rPr>
              <a:t>三、生物大分子以碳链为骨架</a:t>
            </a:r>
            <a:endParaRPr lang="zh-CN" altLang="en-US" sz="40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96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 descr="C:\Users\lenovo\Documents\Tencent Files\249459947\Image\C2C\IOJM[AU}CL}1%QK4TKS@)EH.pn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995336" y="0"/>
            <a:ext cx="1289050" cy="711200"/>
          </a:xfrm>
          <a:prstGeom prst="rect">
            <a:avLst/>
          </a:prstGeom>
          <a:noFill/>
          <a:ln w="9525">
            <a:solidFill>
              <a:schemeClr val="tx1"/>
            </a:solidFill>
            <a:prstDash val="sysDot"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/>
              <a:t>单体</a:t>
            </a:r>
            <a:endParaRPr lang="zh-CN" altLang="en-US" sz="4000" b="1">
              <a:solidFill>
                <a:srgbClr val="FF0000"/>
              </a:solidFill>
            </a:endParaRPr>
          </a:p>
        </p:txBody>
      </p:sp>
      <p:sp>
        <p:nvSpPr>
          <p:cNvPr id="4" name="Line 3"/>
          <p:cNvSpPr>
            <a:spLocks noChangeShapeType="1"/>
          </p:cNvSpPr>
          <p:nvPr/>
        </p:nvSpPr>
        <p:spPr bwMode="auto">
          <a:xfrm>
            <a:off x="785786" y="684213"/>
            <a:ext cx="4824413" cy="0"/>
          </a:xfrm>
          <a:prstGeom prst="line">
            <a:avLst/>
          </a:prstGeom>
          <a:noFill/>
          <a:ln w="57150">
            <a:solidFill>
              <a:schemeClr val="accent1"/>
            </a:solidFill>
            <a:prstDash val="sysDot"/>
            <a:round/>
          </a:ln>
          <a:effectLst/>
        </p:spPr>
        <p:txBody>
          <a:bodyPr/>
          <a:lstStyle/>
          <a:p>
            <a:endParaRPr lang="zh-CN" altLang="en-US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428596" y="857232"/>
          <a:ext cx="8208963" cy="563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name="位图图像" r:id="rId3" imgW="4556125" imgH="2981960" progId="Paint.Picture">
                  <p:embed/>
                </p:oleObj>
              </mc:Choice>
              <mc:Fallback>
                <p:oleObj name="位图图像" r:id="rId3" imgW="4556125" imgH="2981960" progId="Paint.Picture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28596" y="857232"/>
                        <a:ext cx="8208963" cy="56388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1909736" y="76200"/>
            <a:ext cx="3600450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/>
              <a:t>：</a:t>
            </a:r>
            <a:r>
              <a:rPr lang="zh-CN" altLang="en-US" sz="3600" b="1"/>
              <a:t>以</a:t>
            </a:r>
            <a:r>
              <a:rPr lang="zh-CN" altLang="en-US" sz="3600" b="1">
                <a:solidFill>
                  <a:srgbClr val="FF0000"/>
                </a:solidFill>
              </a:rPr>
              <a:t>碳链</a:t>
            </a:r>
            <a:r>
              <a:rPr lang="zh-CN" altLang="en-US" sz="3600" b="1"/>
              <a:t>为骨架</a:t>
            </a:r>
            <a:endParaRPr lang="zh-CN" altLang="en-US" sz="36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 descr="C:\Users\lenovo\Documents\Tencent Files\249459947\Image\C2C\IOJM[AU}CL}1%QK4TKS@)EH.pn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285852" y="1357298"/>
            <a:ext cx="6429420" cy="26571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000"/>
              </a:lnSpc>
            </a:pPr>
            <a:r>
              <a:rPr lang="zh-CN" altLang="en-US" sz="2800" b="1" smtClean="0"/>
              <a:t>由于碳原子在组成生物大分子中的重要作用，因此科学家才说：</a:t>
            </a:r>
            <a:endParaRPr lang="en-US" altLang="zh-CN" sz="2800" b="1" smtClean="0"/>
          </a:p>
          <a:p>
            <a:pPr>
              <a:lnSpc>
                <a:spcPts val="5000"/>
              </a:lnSpc>
            </a:pPr>
            <a:r>
              <a:rPr lang="zh-CN" altLang="en-US" sz="4000" b="1" smtClean="0"/>
              <a:t>“</a:t>
            </a:r>
            <a:r>
              <a:rPr lang="zh-CN" altLang="en-US" sz="4000" b="1" smtClean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碳</a:t>
            </a:r>
            <a:r>
              <a:rPr lang="zh-CN" altLang="en-US" sz="4000" b="1" smtClean="0">
                <a:latin typeface="华文行楷" panose="02010800040101010101" pitchFamily="2" charset="-122"/>
                <a:ea typeface="华文行楷" panose="02010800040101010101" pitchFamily="2" charset="-122"/>
              </a:rPr>
              <a:t>是生命的核心元素</a:t>
            </a:r>
            <a:r>
              <a:rPr lang="zh-CN" altLang="en-US" sz="4000" b="1" smtClean="0"/>
              <a:t>”</a:t>
            </a:r>
            <a:endParaRPr lang="en-US" altLang="zh-CN" sz="4000" b="1" smtClean="0"/>
          </a:p>
          <a:p>
            <a:pPr>
              <a:lnSpc>
                <a:spcPts val="5000"/>
              </a:lnSpc>
            </a:pPr>
            <a:r>
              <a:rPr lang="zh-CN" altLang="en-US" sz="4000" b="1" smtClean="0"/>
              <a:t>“</a:t>
            </a:r>
            <a:r>
              <a:rPr lang="zh-CN" altLang="en-US" sz="4000" b="1" smtClean="0">
                <a:latin typeface="华文行楷" panose="02010800040101010101" pitchFamily="2" charset="-122"/>
                <a:ea typeface="华文行楷" panose="02010800040101010101" pitchFamily="2" charset="-122"/>
              </a:rPr>
              <a:t>没有</a:t>
            </a:r>
            <a:r>
              <a:rPr lang="zh-CN" altLang="en-US" sz="4000" b="1" smtClean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碳</a:t>
            </a:r>
            <a:r>
              <a:rPr lang="zh-CN" altLang="en-US" sz="4000" b="1" smtClean="0">
                <a:latin typeface="华文行楷" panose="02010800040101010101" pitchFamily="2" charset="-122"/>
                <a:ea typeface="华文行楷" panose="02010800040101010101" pitchFamily="2" charset="-122"/>
              </a:rPr>
              <a:t>，就没有生命</a:t>
            </a:r>
            <a:r>
              <a:rPr lang="zh-CN" altLang="en-US" sz="4000" b="1" smtClean="0"/>
              <a:t>”</a:t>
            </a:r>
            <a:endParaRPr lang="zh-CN" altLang="en-US" sz="4000" b="1"/>
          </a:p>
        </p:txBody>
      </p:sp>
    </p:spTree>
  </p:cSld>
  <p:clrMapOvr>
    <a:masterClrMapping/>
  </p:clrMapOvr>
  <p:transition/>
</p:sld>
</file>

<file path=ppt/tags/tag1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16.11.28"/>
  <p:tag name="AS_TITLE" val="Aspose.Slides for .NET 4.0"/>
  <p:tag name="AS_VERSION" val="16.11.0.0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1202</Words>
  <Application>WPS 演示</Application>
  <PresentationFormat>On-screen Show (4:3)</PresentationFormat>
  <Paragraphs>275</Paragraphs>
  <Slides>17</Slides>
  <Notes>2</Notes>
  <HiddenSlides>0</HiddenSlides>
  <MMClips>0</MMClips>
  <ScaleCrop>false</ScaleCrop>
  <HeadingPairs>
    <vt:vector size="8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32" baseType="lpstr">
      <vt:lpstr>Arial</vt:lpstr>
      <vt:lpstr>宋体</vt:lpstr>
      <vt:lpstr>Wingdings</vt:lpstr>
      <vt:lpstr>华文行楷</vt:lpstr>
      <vt:lpstr>Times New Roman</vt:lpstr>
      <vt:lpstr>黑体</vt:lpstr>
      <vt:lpstr>幼圆</vt:lpstr>
      <vt:lpstr>方正水柱简体</vt:lpstr>
      <vt:lpstr>Arial Unicode MS</vt:lpstr>
      <vt:lpstr>Aharoni</vt:lpstr>
      <vt:lpstr>隶书</vt:lpstr>
      <vt:lpstr>Calibri</vt:lpstr>
      <vt:lpstr>微软雅黑</vt:lpstr>
      <vt:lpstr>Office 主题</vt:lpstr>
      <vt:lpstr>Paint.Picture</vt:lpstr>
      <vt:lpstr>国家食品药品监督管理局规定核酸类保健食品的不适宜人群为“痛风患者、血尿酸高者、肾功能异常者”三类人群。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lenovo</dc:creator>
  <cp:lastModifiedBy>00夕</cp:lastModifiedBy>
  <cp:revision>7</cp:revision>
  <dcterms:created xsi:type="dcterms:W3CDTF">2019-10-10T02:29:00Z</dcterms:created>
  <dcterms:modified xsi:type="dcterms:W3CDTF">2020-09-28T04:03:21Z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2052-11.1.0.9999</vt:lpwstr>
  </property>
</Properties>
</file>