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7"/>
  </p:notesMasterIdLst>
  <p:sldIdLst>
    <p:sldId id="319" r:id="rId2"/>
    <p:sldId id="323" r:id="rId3"/>
    <p:sldId id="324" r:id="rId4"/>
    <p:sldId id="325" r:id="rId5"/>
    <p:sldId id="315" r:id="rId6"/>
    <p:sldId id="313" r:id="rId7"/>
    <p:sldId id="294" r:id="rId8"/>
    <p:sldId id="263" r:id="rId9"/>
    <p:sldId id="284" r:id="rId10"/>
    <p:sldId id="285" r:id="rId11"/>
    <p:sldId id="291" r:id="rId12"/>
    <p:sldId id="286" r:id="rId13"/>
    <p:sldId id="287" r:id="rId14"/>
    <p:sldId id="327" r:id="rId15"/>
    <p:sldId id="288" r:id="rId16"/>
    <p:sldId id="317" r:id="rId17"/>
    <p:sldId id="318" r:id="rId18"/>
    <p:sldId id="306" r:id="rId19"/>
    <p:sldId id="307" r:id="rId20"/>
    <p:sldId id="322" r:id="rId21"/>
    <p:sldId id="326" r:id="rId22"/>
    <p:sldId id="293" r:id="rId23"/>
    <p:sldId id="320" r:id="rId24"/>
    <p:sldId id="302" r:id="rId25"/>
    <p:sldId id="328" r:id="rId26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006600"/>
    <a:srgbClr val="31B9E3"/>
    <a:srgbClr val="9A8CC2"/>
    <a:srgbClr val="FF00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7" autoAdjust="0"/>
    <p:restoredTop sz="94683" autoAdjust="0"/>
  </p:normalViewPr>
  <p:slideViewPr>
    <p:cSldViewPr>
      <p:cViewPr varScale="1">
        <p:scale>
          <a:sx n="81" d="100"/>
          <a:sy n="81" d="100"/>
        </p:scale>
        <p:origin x="73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3E501A6A-6257-487B-A648-46C661C3153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482517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>
            <a:extLst>
              <a:ext uri="{FF2B5EF4-FFF2-40B4-BE49-F238E27FC236}">
                <a16:creationId xmlns:a16="http://schemas.microsoft.com/office/drawing/2014/main" id="{C4A66B12-39BD-4A42-A414-1D2C095722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7388" y="1143000"/>
            <a:ext cx="5483225" cy="3084513"/>
          </a:xfrm>
          <a:ln/>
        </p:spPr>
      </p:sp>
      <p:sp>
        <p:nvSpPr>
          <p:cNvPr id="22531" name="备注占位符 2">
            <a:extLst>
              <a:ext uri="{FF2B5EF4-FFF2-40B4-BE49-F238E27FC236}">
                <a16:creationId xmlns:a16="http://schemas.microsoft.com/office/drawing/2014/main" id="{889273EF-ED2D-4BEE-BAFA-DE4865A661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2" name="灯片编号占位符 3">
            <a:extLst>
              <a:ext uri="{FF2B5EF4-FFF2-40B4-BE49-F238E27FC236}">
                <a16:creationId xmlns:a16="http://schemas.microsoft.com/office/drawing/2014/main" id="{8D438B3A-3108-4693-B98D-65493DDB65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F33D6979-BCB2-482C-BF77-B0F1EF82097B}" type="slidenum">
              <a:rPr lang="en-US" altLang="zh-CN" smtClean="0"/>
              <a:pPr>
                <a:spcBef>
                  <a:spcPct val="0"/>
                </a:spcBef>
              </a:pPr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76218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86DC4A-E186-45A0-A39F-48BA9854ACAE}" type="slidenum">
              <a:rPr lang="en-US" altLang="zh-CN"/>
              <a:pPr/>
              <a:t>18</a:t>
            </a:fld>
            <a:endParaRPr lang="en-US" altLang="zh-CN"/>
          </a:p>
        </p:txBody>
      </p:sp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  <p:sp>
        <p:nvSpPr>
          <p:cNvPr id="57348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F5DFEB6-0218-4C71-B978-1B8ADBEBEDC2}" type="slidenum">
              <a:rPr kumimoji="1" lang="en-US" altLang="zh-CN" sz="1200" b="0">
                <a:latin typeface="Arial" charset="0"/>
              </a:rPr>
              <a:pPr algn="r"/>
              <a:t>18</a:t>
            </a:fld>
            <a:endParaRPr kumimoji="1" lang="en-US" altLang="zh-CN" sz="1200" b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961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3789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3789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789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</p:grpSp>
        <p:grpSp>
          <p:nvGrpSpPr>
            <p:cNvPr id="3789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3789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789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</p:grpSp>
        <p:sp>
          <p:nvSpPr>
            <p:cNvPr id="3789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3789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3789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400"/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790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790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790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A6C03A0-344A-4CEB-870D-C911451555F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744D3-BD64-4780-8557-8B271B5DD8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0470D-126D-4E00-89BA-0B0C3F537E9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A8071-8906-4EAE-8D5B-8876CB8DB8C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D0EB4-1944-48F7-87FF-04E10D077E4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A671D-400A-4DD7-BFE1-229CA91CFAF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79F4C-09E4-402B-83DF-0A3E36DD90A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E9CEF-238D-4C44-86D3-87365F47C44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C8894-1337-4D6A-A2D9-0D2C9F7F30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7A5FB-6563-4A74-9564-384C2AE19E5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43697E-2EFC-48ED-8D8B-003B5E3B858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ltGray">
          <a:xfrm>
            <a:off x="556684" y="1098551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>
              <a:latin typeface="Tahoma" pitchFamily="34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ltGray">
          <a:xfrm>
            <a:off x="1066801" y="10985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>
              <a:latin typeface="Tahoma" pitchFamily="34" charset="0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ltGray">
          <a:xfrm>
            <a:off x="721785" y="1520826"/>
            <a:ext cx="563033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>
              <a:latin typeface="Tahoma" pitchFamily="34" charset="0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ltGray">
          <a:xfrm>
            <a:off x="1214967" y="15208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>
              <a:latin typeface="Tahoma" pitchFamily="34" charset="0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ltGray">
          <a:xfrm>
            <a:off x="169333" y="14478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>
              <a:latin typeface="Tahoma" pitchFamily="34" charset="0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gray">
          <a:xfrm>
            <a:off x="1016000" y="990601"/>
            <a:ext cx="42333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>
              <a:latin typeface="Tahoma" pitchFamily="34" charset="0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>
              <a:latin typeface="Tahoma" pitchFamily="34" charset="0"/>
            </a:endParaRPr>
          </a:p>
        </p:txBody>
      </p:sp>
      <p:sp>
        <p:nvSpPr>
          <p:cNvPr id="3687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5" y="214314"/>
            <a:ext cx="10390716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687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6B412502-FB00-4C7C-A09A-22D94F16B7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hyperlink" Target="http://www.cctv.com/lm/121/52/22137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&#20803;&#32032;&#21608;&#26399;&#34920;.swf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WordArt 5"/>
          <p:cNvSpPr>
            <a:spLocks noChangeArrowheads="1" noChangeShapeType="1" noTextEdit="1"/>
          </p:cNvSpPr>
          <p:nvPr/>
        </p:nvSpPr>
        <p:spPr bwMode="auto">
          <a:xfrm>
            <a:off x="1343472" y="1922458"/>
            <a:ext cx="9505055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绪言  化学使世界变得更加绚丽多彩</a:t>
            </a: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479376" y="496083"/>
            <a:ext cx="6696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2902719" y="4293096"/>
            <a:ext cx="63865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hlink"/>
                </a:solidFill>
              </a:rPr>
              <a:t>中山大学附属中学 －－ 邓作逵 老师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12" descr="52_22137_dadou7">
            <a:hlinkClick r:id="rId2"/>
            <a:extLst>
              <a:ext uri="{FF2B5EF4-FFF2-40B4-BE49-F238E27FC236}">
                <a16:creationId xmlns:a16="http://schemas.microsoft.com/office/drawing/2014/main" id="{4C902BF7-9EFD-43E3-86C6-7D6A68600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207" y="577509"/>
            <a:ext cx="4419036" cy="2785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10"/>
          <p:cNvGrpSpPr/>
          <p:nvPr/>
        </p:nvGrpSpPr>
        <p:grpSpPr>
          <a:xfrm>
            <a:off x="6230548" y="577509"/>
            <a:ext cx="4545972" cy="2913197"/>
            <a:chOff x="4711123" y="1592985"/>
            <a:chExt cx="3473361" cy="2407519"/>
          </a:xfrm>
        </p:grpSpPr>
        <p:pic>
          <p:nvPicPr>
            <p:cNvPr id="7" name="Picture 5" descr="HLB2">
              <a:extLst>
                <a:ext uri="{FF2B5EF4-FFF2-40B4-BE49-F238E27FC236}">
                  <a16:creationId xmlns:a16="http://schemas.microsoft.com/office/drawing/2014/main" id="{2A18E33B-973C-4987-A395-4F6D23C1F4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1123" y="1592985"/>
              <a:ext cx="3376375" cy="2329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7" descr="茅台酒">
              <a:extLst>
                <a:ext uri="{FF2B5EF4-FFF2-40B4-BE49-F238E27FC236}">
                  <a16:creationId xmlns:a16="http://schemas.microsoft.com/office/drawing/2014/main" id="{1DF455D0-20F6-401D-A67F-479F5E7FB7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DFFFF"/>
                </a:clrFrom>
                <a:clrTo>
                  <a:srgbClr val="FD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2396" y="2786447"/>
              <a:ext cx="612088" cy="1214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4" descr="top">
            <a:extLst>
              <a:ext uri="{FF2B5EF4-FFF2-40B4-BE49-F238E27FC236}">
                <a16:creationId xmlns:a16="http://schemas.microsoft.com/office/drawing/2014/main" id="{8CF7E37C-56DD-43FF-B2D6-220A83351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3595469"/>
            <a:ext cx="4536504" cy="2785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5B31673B-C12C-465D-B81A-2CB0C18BDF2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2" t="4665" r="4074" b="10598"/>
          <a:stretch/>
        </p:blipFill>
        <p:spPr>
          <a:xfrm>
            <a:off x="6230548" y="3634616"/>
            <a:ext cx="4419036" cy="272026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>
            <a:extLst>
              <a:ext uri="{FF2B5EF4-FFF2-40B4-BE49-F238E27FC236}">
                <a16:creationId xmlns:a16="http://schemas.microsoft.com/office/drawing/2014/main" id="{879DFF96-9AB0-4AEA-B8DB-81D85CE9C01F}"/>
              </a:ext>
            </a:extLst>
          </p:cNvPr>
          <p:cNvGrpSpPr>
            <a:grpSpLocks/>
          </p:cNvGrpSpPr>
          <p:nvPr/>
        </p:nvGrpSpPr>
        <p:grpSpPr bwMode="auto">
          <a:xfrm>
            <a:off x="3567555" y="1371601"/>
            <a:ext cx="7208965" cy="1913383"/>
            <a:chOff x="1399" y="2711"/>
            <a:chExt cx="4177" cy="1034"/>
          </a:xfrm>
        </p:grpSpPr>
        <p:pic>
          <p:nvPicPr>
            <p:cNvPr id="15368" name="Picture 8">
              <a:extLst>
                <a:ext uri="{FF2B5EF4-FFF2-40B4-BE49-F238E27FC236}">
                  <a16:creationId xmlns:a16="http://schemas.microsoft.com/office/drawing/2014/main" id="{BFD415FA-81F6-4A33-BF93-5419BDB056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3"/>
            <a:stretch>
              <a:fillRect/>
            </a:stretch>
          </p:blipFill>
          <p:spPr bwMode="auto">
            <a:xfrm>
              <a:off x="1399" y="2711"/>
              <a:ext cx="4177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9" name="Text Box 11">
              <a:extLst>
                <a:ext uri="{FF2B5EF4-FFF2-40B4-BE49-F238E27FC236}">
                  <a16:creationId xmlns:a16="http://schemas.microsoft.com/office/drawing/2014/main" id="{7B2E73DB-EAB4-45F9-BCA5-F992F60378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3512"/>
              <a:ext cx="312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1"/>
                </a:buClr>
                <a:buFont typeface="Arial" panose="020B0604020202020204" pitchFamily="34" charset="0"/>
                <a:buChar char="●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Arial" panose="020B0604020202020204" pitchFamily="34" charset="0"/>
                <a:buChar char="●"/>
                <a:defRPr sz="26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anose="020B0604020202020204" pitchFamily="34" charset="0"/>
                <a:buChar char="●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Arial" panose="020B0604020202020204" pitchFamily="34" charset="0"/>
                <a:buChar char="●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●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defRPr>
              </a:lvl9pPr>
            </a:lstStyle>
            <a:p>
              <a:pPr algn="r"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zh-CN" sz="1800" i="1" dirty="0" err="1"/>
                <a:t>Angew</a:t>
              </a:r>
              <a:r>
                <a:rPr lang="en-US" altLang="zh-CN" sz="1800" i="1" dirty="0"/>
                <a:t>. Chem. Int. Ed. 2004, 43, 3632-3641</a:t>
              </a:r>
            </a:p>
          </p:txBody>
        </p:sp>
      </p:grpSp>
      <p:sp>
        <p:nvSpPr>
          <p:cNvPr id="462852" name="Rectangle 4">
            <a:extLst>
              <a:ext uri="{FF2B5EF4-FFF2-40B4-BE49-F238E27FC236}">
                <a16:creationId xmlns:a16="http://schemas.microsoft.com/office/drawing/2014/main" id="{B6FEFD5E-0BBC-41D0-BA3E-0E1DBDEE2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2803" y="3730652"/>
            <a:ext cx="8093075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  <a:ea typeface="仿宋_GB2312" pitchFamily="49" charset="-122"/>
              </a:rPr>
              <a:t>Chemistry isn’t everything, but everything is nothing without chemistry.</a:t>
            </a:r>
          </a:p>
          <a:p>
            <a:pPr algn="ctr"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2800" dirty="0">
                <a:solidFill>
                  <a:srgbClr val="0000CC"/>
                </a:solidFill>
                <a:latin typeface="+mj-ea"/>
                <a:ea typeface="+mj-ea"/>
              </a:rPr>
              <a:t>化学不能代替一切，但没有化学肯定没有一切</a:t>
            </a:r>
          </a:p>
          <a:p>
            <a:pPr algn="ctr"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  <a:ea typeface="仿宋_GB2312" pitchFamily="49" charset="-122"/>
              </a:rPr>
              <a:t>Chemistry is the future, and no future without chemistry.</a:t>
            </a:r>
          </a:p>
          <a:p>
            <a:pPr algn="ctr" eaLnBrk="0" hangingPunct="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CC"/>
                </a:solidFill>
                <a:latin typeface="Times New Roman" pitchFamily="18" charset="0"/>
                <a:ea typeface="黑体" pitchFamily="2" charset="-122"/>
              </a:rPr>
              <a:t>化学就是未来，没有化学就没有未来</a:t>
            </a:r>
          </a:p>
        </p:txBody>
      </p:sp>
      <p:pic>
        <p:nvPicPr>
          <p:cNvPr id="15364" name="Picture 5">
            <a:extLst>
              <a:ext uri="{FF2B5EF4-FFF2-40B4-BE49-F238E27FC236}">
                <a16:creationId xmlns:a16="http://schemas.microsoft.com/office/drawing/2014/main" id="{69A91B95-9E53-4760-9818-7A30304F9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1" t="5429" r="7660" b="17572"/>
          <a:stretch>
            <a:fillRect/>
          </a:stretch>
        </p:blipFill>
        <p:spPr bwMode="auto">
          <a:xfrm>
            <a:off x="1271464" y="633413"/>
            <a:ext cx="1981200" cy="303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4">
            <a:extLst>
              <a:ext uri="{FF2B5EF4-FFF2-40B4-BE49-F238E27FC236}">
                <a16:creationId xmlns:a16="http://schemas.microsoft.com/office/drawing/2014/main" id="{50E66934-B5E8-4589-92D4-604CF079B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376" y="476888"/>
            <a:ext cx="4681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●"/>
              <a:defRPr sz="28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●"/>
              <a:defRPr sz="26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Arial" charset="0"/>
              <a:buChar char="●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Font typeface="Arial" charset="0"/>
              <a:buChar char="●"/>
              <a:defRPr sz="22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zh-CN" altLang="en-US" sz="4000" dirty="0">
                <a:solidFill>
                  <a:srgbClr val="006600"/>
                </a:solidFill>
                <a:latin typeface="+mj-ea"/>
                <a:ea typeface="+mj-ea"/>
              </a:rPr>
              <a:t>一、今 日 化 学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矩形 5">
            <a:extLst>
              <a:ext uri="{FF2B5EF4-FFF2-40B4-BE49-F238E27FC236}">
                <a16:creationId xmlns:a16="http://schemas.microsoft.com/office/drawing/2014/main" id="{E1C8FE01-5859-4745-A6C5-4ACEBCDC3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7449" y="1191306"/>
            <a:ext cx="705678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Char char="¨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C00000"/>
                </a:solidFill>
              </a:rPr>
              <a:t>《</a:t>
            </a:r>
            <a:r>
              <a:rPr lang="zh-CN" altLang="en-US" dirty="0">
                <a:solidFill>
                  <a:srgbClr val="C00000"/>
                </a:solidFill>
              </a:rPr>
              <a:t>我们需要化学</a:t>
            </a:r>
            <a:r>
              <a:rPr lang="en-US" altLang="zh-CN" dirty="0">
                <a:solidFill>
                  <a:srgbClr val="C00000"/>
                </a:solidFill>
              </a:rPr>
              <a:t>》</a:t>
            </a:r>
            <a:r>
              <a:rPr lang="zh-CN" altLang="en-US" dirty="0">
                <a:solidFill>
                  <a:srgbClr val="C00000"/>
                </a:solidFill>
              </a:rPr>
              <a:t>化学竟然如此动人</a:t>
            </a:r>
          </a:p>
        </p:txBody>
      </p:sp>
      <p:sp>
        <p:nvSpPr>
          <p:cNvPr id="21508" name="矩形 7">
            <a:extLst>
              <a:ext uri="{FF2B5EF4-FFF2-40B4-BE49-F238E27FC236}">
                <a16:creationId xmlns:a16="http://schemas.microsoft.com/office/drawing/2014/main" id="{24CF1DA0-6B83-4125-960C-6BF8628BD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424" y="1862714"/>
            <a:ext cx="6984776" cy="4241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Char char="¨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5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dirty="0">
                <a:solidFill>
                  <a:srgbClr val="008000"/>
                </a:solidFill>
              </a:rPr>
              <a:t>        化学并不神秘，化学并不可怕！</a:t>
            </a:r>
            <a:endParaRPr lang="en-US" altLang="zh-CN" sz="2400" dirty="0">
              <a:solidFill>
                <a:srgbClr val="008000"/>
              </a:solidFill>
            </a:endParaRPr>
          </a:p>
          <a:p>
            <a:pPr>
              <a:lnSpc>
                <a:spcPts val="35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dirty="0">
                <a:solidFill>
                  <a:srgbClr val="008000"/>
                </a:solidFill>
              </a:rPr>
              <a:t>        </a:t>
            </a:r>
            <a:r>
              <a:rPr lang="zh-CN" altLang="en-US" sz="2400" dirty="0">
                <a:solidFill>
                  <a:srgbClr val="008000"/>
                </a:solidFill>
              </a:rPr>
              <a:t>她一直默默地引领人类社会文明的发展步伐，带领人们认知物质的本质、生命的起源、宇宙的奥秘，推动着生命科学和材料科学的发展。    </a:t>
            </a:r>
            <a:endParaRPr lang="en-US" altLang="zh-CN" sz="2400" dirty="0">
              <a:solidFill>
                <a:srgbClr val="008000"/>
              </a:solidFill>
            </a:endParaRPr>
          </a:p>
          <a:p>
            <a:pPr>
              <a:lnSpc>
                <a:spcPts val="3500"/>
              </a:lnSpc>
              <a:spcBef>
                <a:spcPts val="1200"/>
              </a:spcBef>
              <a:buClrTx/>
              <a:buSzTx/>
              <a:buNone/>
            </a:pPr>
            <a:r>
              <a:rPr lang="zh-CN" altLang="en-US" sz="2400" dirty="0">
                <a:solidFill>
                  <a:srgbClr val="008000"/>
                </a:solidFill>
              </a:rPr>
              <a:t>       她可柔美如水，亦可坚强如钢！ </a:t>
            </a:r>
            <a:endParaRPr lang="en-US" altLang="zh-CN" sz="2400" dirty="0">
              <a:solidFill>
                <a:srgbClr val="008000"/>
              </a:solidFill>
            </a:endParaRPr>
          </a:p>
          <a:p>
            <a:pPr>
              <a:lnSpc>
                <a:spcPts val="35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dirty="0">
                <a:solidFill>
                  <a:srgbClr val="008000"/>
                </a:solidFill>
              </a:rPr>
              <a:t>       </a:t>
            </a:r>
            <a:r>
              <a:rPr lang="zh-CN" altLang="en-US" sz="2400" dirty="0">
                <a:solidFill>
                  <a:srgbClr val="008000"/>
                </a:solidFill>
              </a:rPr>
              <a:t>她正迈着坚定的步伐走向未来，带着清洁、绿色、高效的历史使命，实现化学键的剪随心裁和组装，实现分子的如意搭建和创造，让一切的“不可能”逐渐成为“可能”。</a:t>
            </a:r>
          </a:p>
        </p:txBody>
      </p:sp>
      <p:sp>
        <p:nvSpPr>
          <p:cNvPr id="21509" name="TextBox 8">
            <a:extLst>
              <a:ext uri="{FF2B5EF4-FFF2-40B4-BE49-F238E27FC236}">
                <a16:creationId xmlns:a16="http://schemas.microsoft.com/office/drawing/2014/main" id="{91180298-C3CB-48FC-AC44-19D8EF09C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5600" y="6093296"/>
            <a:ext cx="5400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Char char="¨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/>
              <a:t>2017</a:t>
            </a:r>
            <a:r>
              <a:rPr lang="zh-CN" altLang="en-US" sz="2400" dirty="0"/>
              <a:t>中科院上海有机化学研究所制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96200" y="780562"/>
            <a:ext cx="4104456" cy="5496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04412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878966" y="2093273"/>
            <a:ext cx="10833658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/>
              <a:t>1</a:t>
            </a:r>
            <a:r>
              <a:rPr kumimoji="1" lang="zh-CN" altLang="en-US" sz="2800" dirty="0"/>
              <a:t>、根据你对化学这门学科的了解，</a:t>
            </a:r>
            <a:r>
              <a:rPr kumimoji="1" lang="zh-CN" altLang="en-US" sz="2800" dirty="0">
                <a:solidFill>
                  <a:srgbClr val="009900"/>
                </a:solidFill>
              </a:rPr>
              <a:t>你认为化学</a:t>
            </a:r>
            <a:r>
              <a:rPr kumimoji="1" lang="zh-CN" altLang="en-US" sz="2800" dirty="0">
                <a:solidFill>
                  <a:srgbClr val="0000FF"/>
                </a:solidFill>
              </a:rPr>
              <a:t>研究的内容</a:t>
            </a:r>
            <a:r>
              <a:rPr kumimoji="1" lang="zh-CN" altLang="en-US" sz="2800" dirty="0">
                <a:solidFill>
                  <a:srgbClr val="800080"/>
                </a:solidFill>
              </a:rPr>
              <a:t>是什么</a:t>
            </a:r>
            <a:r>
              <a:rPr kumimoji="1" lang="en-US" altLang="zh-CN" sz="2800" dirty="0">
                <a:solidFill>
                  <a:srgbClr val="800080"/>
                </a:solidFill>
              </a:rPr>
              <a:t>?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1415480" y="2780928"/>
            <a:ext cx="10225135" cy="107721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latin typeface="Arial" charset="0"/>
              </a:rPr>
              <a:t>化学是</a:t>
            </a:r>
            <a:r>
              <a:rPr kumimoji="1" lang="zh-CN" altLang="en-US" sz="3200" dirty="0">
                <a:solidFill>
                  <a:schemeClr val="hlink"/>
                </a:solidFill>
                <a:latin typeface="Arial" charset="0"/>
              </a:rPr>
              <a:t>在分子、原子层次上</a:t>
            </a:r>
            <a:r>
              <a:rPr kumimoji="1" lang="zh-CN" altLang="en-US" sz="3200" dirty="0">
                <a:latin typeface="Arial" charset="0"/>
              </a:rPr>
              <a:t>研究</a:t>
            </a:r>
            <a:r>
              <a:rPr kumimoji="1" lang="zh-CN" altLang="en-US" sz="3200" dirty="0">
                <a:solidFill>
                  <a:srgbClr val="0000FF"/>
                </a:solidFill>
                <a:latin typeface="Arial" charset="0"/>
              </a:rPr>
              <a:t>物质的性质、组成、结构以及变化规律</a:t>
            </a:r>
            <a:r>
              <a:rPr kumimoji="1" lang="zh-CN" altLang="en-US" sz="3200" dirty="0">
                <a:latin typeface="Arial" charset="0"/>
              </a:rPr>
              <a:t>的自然科学</a:t>
            </a:r>
            <a:r>
              <a:rPr lang="zh-CN" altLang="en-US" sz="3200" dirty="0"/>
              <a:t>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832781" y="3399383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（</a:t>
            </a:r>
            <a:r>
              <a:rPr lang="en-US" altLang="zh-CN" dirty="0"/>
              <a:t>P</a:t>
            </a:r>
            <a:r>
              <a:rPr lang="en-US" altLang="zh-CN" baseline="-25000" dirty="0"/>
              <a:t>4</a:t>
            </a:r>
            <a:r>
              <a:rPr lang="en-US" altLang="zh-CN" dirty="0"/>
              <a:t> </a:t>
            </a:r>
            <a:r>
              <a:rPr lang="zh-CN" altLang="en-US" dirty="0"/>
              <a:t>第</a:t>
            </a:r>
            <a:r>
              <a:rPr lang="en-US" altLang="zh-CN" dirty="0"/>
              <a:t>1</a:t>
            </a:r>
            <a:r>
              <a:rPr lang="zh-CN" altLang="en-US" dirty="0"/>
              <a:t>自然段）</a:t>
            </a:r>
            <a:endParaRPr lang="zh-CN" altLang="en-US" baseline="-250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500327" y="1055419"/>
            <a:ext cx="4785314" cy="70788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dirty="0">
                <a:solidFill>
                  <a:srgbClr val="FF0000"/>
                </a:solidFill>
              </a:rPr>
              <a:t>二、初步认识化学</a:t>
            </a:r>
          </a:p>
        </p:txBody>
      </p:sp>
      <p:grpSp>
        <p:nvGrpSpPr>
          <p:cNvPr id="9" name="组合 43"/>
          <p:cNvGrpSpPr>
            <a:grpSpLocks/>
          </p:cNvGrpSpPr>
          <p:nvPr/>
        </p:nvGrpSpPr>
        <p:grpSpPr bwMode="auto">
          <a:xfrm>
            <a:off x="1540580" y="4025239"/>
            <a:ext cx="8756680" cy="2290130"/>
            <a:chOff x="1142976" y="3376706"/>
            <a:chExt cx="8286808" cy="2289371"/>
          </a:xfrm>
        </p:grpSpPr>
        <p:sp>
          <p:nvSpPr>
            <p:cNvPr id="10" name="左右箭头 30"/>
            <p:cNvSpPr>
              <a:spLocks noChangeArrowheads="1"/>
            </p:cNvSpPr>
            <p:nvPr/>
          </p:nvSpPr>
          <p:spPr bwMode="auto">
            <a:xfrm rot="19720932">
              <a:off x="6361092" y="3923213"/>
              <a:ext cx="1057998" cy="192495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12700" cap="sq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kumimoji="1" lang="zh-CN" altLang="zh-CN" b="0">
                <a:latin typeface="Times New Roman" pitchFamily="18" charset="0"/>
              </a:endParaRPr>
            </a:p>
          </p:txBody>
        </p:sp>
        <p:grpSp>
          <p:nvGrpSpPr>
            <p:cNvPr id="11" name="组合 42"/>
            <p:cNvGrpSpPr>
              <a:grpSpLocks/>
            </p:cNvGrpSpPr>
            <p:nvPr/>
          </p:nvGrpSpPr>
          <p:grpSpPr bwMode="auto">
            <a:xfrm>
              <a:off x="1142976" y="3376706"/>
              <a:ext cx="8286808" cy="2289371"/>
              <a:chOff x="1142976" y="3376706"/>
              <a:chExt cx="8286808" cy="2289371"/>
            </a:xfrm>
          </p:grpSpPr>
          <p:sp>
            <p:nvSpPr>
              <p:cNvPr id="12" name="Text Box 4"/>
              <p:cNvSpPr txBox="1">
                <a:spLocks noChangeArrowheads="1"/>
              </p:cNvSpPr>
              <p:nvPr/>
            </p:nvSpPr>
            <p:spPr bwMode="auto">
              <a:xfrm>
                <a:off x="1142976" y="4357477"/>
                <a:ext cx="7143800" cy="51894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r>
                  <a:rPr kumimoji="1" lang="zh-CN" altLang="zh-CN" sz="2800" dirty="0">
                    <a:latin typeface="Times New Roman" pitchFamily="18" charset="0"/>
                  </a:rPr>
                  <a:t>化学</a:t>
                </a:r>
                <a:r>
                  <a:rPr kumimoji="1" lang="zh-CN" altLang="en-US" sz="2800" dirty="0">
                    <a:latin typeface="Times New Roman" pitchFamily="18" charset="0"/>
                  </a:rPr>
                  <a:t>           物质</a:t>
                </a:r>
                <a:endParaRPr kumimoji="1" lang="zh-CN" altLang="zh-CN" sz="2800" dirty="0">
                  <a:latin typeface="Times New Roman" pitchFamily="18" charset="0"/>
                </a:endParaRPr>
              </a:p>
            </p:txBody>
          </p:sp>
          <p:grpSp>
            <p:nvGrpSpPr>
              <p:cNvPr id="13" name="组合 41"/>
              <p:cNvGrpSpPr>
                <a:grpSpLocks/>
              </p:cNvGrpSpPr>
              <p:nvPr/>
            </p:nvGrpSpPr>
            <p:grpSpPr bwMode="auto">
              <a:xfrm>
                <a:off x="1954232" y="3376706"/>
                <a:ext cx="7475552" cy="2289371"/>
                <a:chOff x="1954232" y="3376706"/>
                <a:chExt cx="7475552" cy="2289371"/>
              </a:xfrm>
            </p:grpSpPr>
            <p:cxnSp>
              <p:nvCxnSpPr>
                <p:cNvPr id="14" name="直接箭头连接符 6"/>
                <p:cNvCxnSpPr>
                  <a:cxnSpLocks noChangeShapeType="1"/>
                </p:cNvCxnSpPr>
                <p:nvPr/>
              </p:nvCxnSpPr>
              <p:spPr bwMode="auto">
                <a:xfrm>
                  <a:off x="2051110" y="4643446"/>
                  <a:ext cx="714380" cy="1588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15" name="TextBox 7"/>
                <p:cNvSpPr txBox="1">
                  <a:spLocks noChangeArrowheads="1"/>
                </p:cNvSpPr>
                <p:nvPr/>
              </p:nvSpPr>
              <p:spPr bwMode="auto">
                <a:xfrm>
                  <a:off x="1954232" y="4162265"/>
                  <a:ext cx="833130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dirty="0">
                      <a:solidFill>
                        <a:srgbClr val="FF0000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dirty="0">
                      <a:solidFill>
                        <a:srgbClr val="FF0000"/>
                      </a:solidFill>
                      <a:latin typeface="Times New Roman" pitchFamily="18" charset="0"/>
                    </a:rPr>
                    <a:t>研究</a:t>
                  </a:r>
                </a:p>
              </p:txBody>
            </p:sp>
            <p:cxnSp>
              <p:nvCxnSpPr>
                <p:cNvPr id="16" name="直接箭头连接符 12"/>
                <p:cNvCxnSpPr>
                  <a:cxnSpLocks noChangeShapeType="1"/>
                </p:cNvCxnSpPr>
                <p:nvPr/>
              </p:nvCxnSpPr>
              <p:spPr bwMode="auto">
                <a:xfrm flipV="1">
                  <a:off x="3576746" y="4143380"/>
                  <a:ext cx="714380" cy="428628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cxnSp>
              <p:nvCxnSpPr>
                <p:cNvPr id="17" name="直接箭头连接符 15"/>
                <p:cNvCxnSpPr>
                  <a:cxnSpLocks noChangeShapeType="1"/>
                </p:cNvCxnSpPr>
                <p:nvPr/>
              </p:nvCxnSpPr>
              <p:spPr bwMode="auto">
                <a:xfrm>
                  <a:off x="3571868" y="4662047"/>
                  <a:ext cx="785818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18" name="TextBox 17"/>
                <p:cNvSpPr txBox="1">
                  <a:spLocks noChangeArrowheads="1"/>
                </p:cNvSpPr>
                <p:nvPr/>
              </p:nvSpPr>
              <p:spPr bwMode="auto">
                <a:xfrm rot="19698666">
                  <a:off x="3245991" y="3826655"/>
                  <a:ext cx="1474640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kumimoji="1" lang="en-US" altLang="zh-CN" dirty="0">
                      <a:solidFill>
                        <a:srgbClr val="0000FF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dirty="0">
                      <a:solidFill>
                        <a:srgbClr val="0000FF"/>
                      </a:solidFill>
                      <a:latin typeface="Times New Roman" pitchFamily="18" charset="0"/>
                    </a:rPr>
                    <a:t>宏观</a:t>
                  </a:r>
                </a:p>
              </p:txBody>
            </p:sp>
            <p:sp>
              <p:nvSpPr>
                <p:cNvPr id="19" name="TextBox 18"/>
                <p:cNvSpPr txBox="1">
                  <a:spLocks noChangeArrowheads="1"/>
                </p:cNvSpPr>
                <p:nvPr/>
              </p:nvSpPr>
              <p:spPr bwMode="auto">
                <a:xfrm rot="1490337">
                  <a:off x="3388972" y="4811821"/>
                  <a:ext cx="833130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dirty="0">
                      <a:solidFill>
                        <a:srgbClr val="0000FF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dirty="0">
                      <a:solidFill>
                        <a:srgbClr val="0000FF"/>
                      </a:solidFill>
                      <a:latin typeface="Times New Roman" pitchFamily="18" charset="0"/>
                    </a:rPr>
                    <a:t>微观</a:t>
                  </a:r>
                </a:p>
              </p:txBody>
            </p:sp>
            <p:sp>
              <p:nvSpPr>
                <p:cNvPr id="20" name="TextBox 21"/>
                <p:cNvSpPr txBox="1">
                  <a:spLocks noChangeArrowheads="1"/>
                </p:cNvSpPr>
                <p:nvPr/>
              </p:nvSpPr>
              <p:spPr bwMode="auto">
                <a:xfrm>
                  <a:off x="4185189" y="3805193"/>
                  <a:ext cx="930217" cy="52304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>
                      <a:latin typeface="Times New Roman" pitchFamily="18" charset="0"/>
                    </a:rPr>
                    <a:t>组成</a:t>
                  </a:r>
                </a:p>
              </p:txBody>
            </p:sp>
            <p:sp>
              <p:nvSpPr>
                <p:cNvPr id="21" name="TextBox 22"/>
                <p:cNvSpPr txBox="1">
                  <a:spLocks noChangeArrowheads="1"/>
                </p:cNvSpPr>
                <p:nvPr/>
              </p:nvSpPr>
              <p:spPr bwMode="auto">
                <a:xfrm>
                  <a:off x="4286248" y="4785960"/>
                  <a:ext cx="857401" cy="52304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zh-CN" altLang="en-US" sz="2800">
                      <a:latin typeface="Times New Roman" pitchFamily="18" charset="0"/>
                    </a:rPr>
                    <a:t>结构</a:t>
                  </a:r>
                </a:p>
              </p:txBody>
            </p:sp>
            <p:cxnSp>
              <p:nvCxnSpPr>
                <p:cNvPr id="22" name="直接箭头连接符 24"/>
                <p:cNvCxnSpPr>
                  <a:cxnSpLocks noChangeShapeType="1"/>
                </p:cNvCxnSpPr>
                <p:nvPr/>
              </p:nvCxnSpPr>
              <p:spPr bwMode="auto">
                <a:xfrm flipV="1">
                  <a:off x="5143504" y="4714884"/>
                  <a:ext cx="500066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cxnSp>
              <p:nvCxnSpPr>
                <p:cNvPr id="23" name="直接箭头连接符 25"/>
                <p:cNvCxnSpPr>
                  <a:cxnSpLocks noChangeShapeType="1"/>
                </p:cNvCxnSpPr>
                <p:nvPr/>
              </p:nvCxnSpPr>
              <p:spPr bwMode="auto">
                <a:xfrm>
                  <a:off x="5214942" y="4143380"/>
                  <a:ext cx="500066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24" name="TextBox 27"/>
                <p:cNvSpPr txBox="1">
                  <a:spLocks noChangeArrowheads="1"/>
                </p:cNvSpPr>
                <p:nvPr/>
              </p:nvSpPr>
              <p:spPr bwMode="auto">
                <a:xfrm>
                  <a:off x="5643570" y="4286063"/>
                  <a:ext cx="906469" cy="51894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800">
                      <a:latin typeface="Times New Roman" pitchFamily="18" charset="0"/>
                    </a:rPr>
                    <a:t>性质</a:t>
                  </a:r>
                </a:p>
              </p:txBody>
            </p:sp>
            <p:sp>
              <p:nvSpPr>
                <p:cNvPr id="25" name="TextBox 31"/>
                <p:cNvSpPr txBox="1">
                  <a:spLocks noChangeArrowheads="1"/>
                </p:cNvSpPr>
                <p:nvPr/>
              </p:nvSpPr>
              <p:spPr bwMode="auto">
                <a:xfrm rot="3486991">
                  <a:off x="6446785" y="3422156"/>
                  <a:ext cx="560201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dirty="0">
                      <a:solidFill>
                        <a:srgbClr val="0033CC"/>
                      </a:solidFill>
                      <a:latin typeface="Times New Roman" pitchFamily="18" charset="0"/>
                    </a:rPr>
                    <a:t>决定</a:t>
                  </a:r>
                </a:p>
              </p:txBody>
            </p:sp>
            <p:sp>
              <p:nvSpPr>
                <p:cNvPr id="26" name="TextBox 32"/>
                <p:cNvSpPr txBox="1">
                  <a:spLocks noChangeArrowheads="1"/>
                </p:cNvSpPr>
                <p:nvPr/>
              </p:nvSpPr>
              <p:spPr bwMode="auto">
                <a:xfrm rot="3488188">
                  <a:off x="6892883" y="3879426"/>
                  <a:ext cx="561789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dirty="0">
                      <a:solidFill>
                        <a:srgbClr val="FF0000"/>
                      </a:solidFill>
                      <a:latin typeface="Times New Roman" pitchFamily="18" charset="0"/>
                    </a:rPr>
                    <a:t>反映</a:t>
                  </a:r>
                </a:p>
              </p:txBody>
            </p:sp>
            <p:sp>
              <p:nvSpPr>
                <p:cNvPr id="28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7316823" y="3376706"/>
                  <a:ext cx="2000264" cy="51894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>
                      <a:latin typeface="Times New Roman" pitchFamily="18" charset="0"/>
                    </a:rPr>
                    <a:t>变化规律</a:t>
                  </a:r>
                </a:p>
              </p:txBody>
            </p:sp>
            <p:sp>
              <p:nvSpPr>
                <p:cNvPr id="29" name="左右箭头 36"/>
                <p:cNvSpPr>
                  <a:spLocks noChangeArrowheads="1"/>
                </p:cNvSpPr>
                <p:nvPr/>
              </p:nvSpPr>
              <p:spPr bwMode="auto">
                <a:xfrm rot="-8849459">
                  <a:off x="6469702" y="4979399"/>
                  <a:ext cx="1038909" cy="187077"/>
                </a:xfrm>
                <a:prstGeom prst="leftRightArrow">
                  <a:avLst>
                    <a:gd name="adj1" fmla="val 50000"/>
                    <a:gd name="adj2" fmla="val 50006"/>
                  </a:avLst>
                </a:prstGeom>
                <a:solidFill>
                  <a:schemeClr val="accent1"/>
                </a:solidFill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rot="10800000" wrap="none"/>
                <a:lstStyle/>
                <a:p>
                  <a:endParaRPr kumimoji="1" lang="zh-CN" altLang="zh-CN" b="0">
                    <a:latin typeface="Times New Roman" pitchFamily="18" charset="0"/>
                  </a:endParaRPr>
                </a:p>
              </p:txBody>
            </p:sp>
            <p:sp>
              <p:nvSpPr>
                <p:cNvPr id="30" name="TextBox 38"/>
                <p:cNvSpPr txBox="1">
                  <a:spLocks noChangeArrowheads="1"/>
                </p:cNvSpPr>
                <p:nvPr/>
              </p:nvSpPr>
              <p:spPr bwMode="auto">
                <a:xfrm rot="17983428">
                  <a:off x="6911356" y="4432869"/>
                  <a:ext cx="628442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dirty="0">
                      <a:solidFill>
                        <a:srgbClr val="000099"/>
                      </a:solidFill>
                      <a:latin typeface="Times New Roman" pitchFamily="18" charset="0"/>
                    </a:rPr>
                    <a:t>决定</a:t>
                  </a:r>
                </a:p>
              </p:txBody>
            </p:sp>
            <p:sp>
              <p:nvSpPr>
                <p:cNvPr id="31" name="TextBox 39"/>
                <p:cNvSpPr txBox="1">
                  <a:spLocks noChangeArrowheads="1"/>
                </p:cNvSpPr>
                <p:nvPr/>
              </p:nvSpPr>
              <p:spPr bwMode="auto">
                <a:xfrm rot="18184478">
                  <a:off x="6534386" y="4876178"/>
                  <a:ext cx="487202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kumimoji="1" lang="zh-CN" altLang="en-US" dirty="0">
                      <a:solidFill>
                        <a:srgbClr val="FF0000"/>
                      </a:solidFill>
                      <a:latin typeface="Times New Roman" pitchFamily="18" charset="0"/>
                    </a:rPr>
                    <a:t>反映</a:t>
                  </a:r>
                </a:p>
              </p:txBody>
            </p:sp>
            <p:sp>
              <p:nvSpPr>
                <p:cNvPr id="32" name="TextBox 40"/>
                <p:cNvSpPr txBox="1">
                  <a:spLocks noChangeArrowheads="1"/>
                </p:cNvSpPr>
                <p:nvPr/>
              </p:nvSpPr>
              <p:spPr bwMode="auto">
                <a:xfrm>
                  <a:off x="7429520" y="5143030"/>
                  <a:ext cx="2000264" cy="52304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>
                      <a:latin typeface="Times New Roman" pitchFamily="18" charset="0"/>
                    </a:rPr>
                    <a:t>用       途</a:t>
                  </a: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4295776" y="5589588"/>
            <a:ext cx="5292725" cy="35394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rgbClr val="FF0000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  <a:endParaRPr lang="en-US" altLang="zh-CN" sz="3200" u="sng">
              <a:solidFill>
                <a:srgbClr val="9A8CC2"/>
              </a:solidFill>
              <a:latin typeface="Arial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839416" y="2139530"/>
            <a:ext cx="5616624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/>
              <a:t>2</a:t>
            </a:r>
            <a:r>
              <a:rPr kumimoji="1" lang="zh-CN" altLang="en-US" sz="2800" dirty="0"/>
              <a:t>、学习化学的</a:t>
            </a:r>
            <a:r>
              <a:rPr kumimoji="1" lang="zh-CN" altLang="en-US" sz="2800" dirty="0">
                <a:solidFill>
                  <a:srgbClr val="0000FF"/>
                </a:solidFill>
              </a:rPr>
              <a:t>最终目的</a:t>
            </a:r>
            <a:r>
              <a:rPr kumimoji="1" lang="zh-CN" altLang="en-US" sz="2800" dirty="0"/>
              <a:t>是什么</a:t>
            </a:r>
            <a:r>
              <a:rPr kumimoji="1" lang="en-US" altLang="zh-CN" sz="2800" dirty="0"/>
              <a:t>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53757" y="2852936"/>
            <a:ext cx="699101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dirty="0">
                <a:solidFill>
                  <a:srgbClr val="FF0000"/>
                </a:solidFill>
              </a:rPr>
              <a:t>造  福</a:t>
            </a:r>
            <a:endParaRPr lang="en-US" altLang="zh-CN" sz="6600" dirty="0">
              <a:solidFill>
                <a:srgbClr val="FF0000"/>
              </a:solidFill>
            </a:endParaRPr>
          </a:p>
          <a:p>
            <a:r>
              <a:rPr lang="en-US" altLang="zh-CN" sz="6600" dirty="0">
                <a:solidFill>
                  <a:srgbClr val="FF0000"/>
                </a:solidFill>
              </a:rPr>
              <a:t>    </a:t>
            </a:r>
            <a:r>
              <a:rPr lang="zh-CN" altLang="en-US" sz="6600" dirty="0">
                <a:solidFill>
                  <a:srgbClr val="FF0000"/>
                </a:solidFill>
              </a:rPr>
              <a:t>人  类</a:t>
            </a:r>
            <a:r>
              <a:rPr lang="zh-CN" altLang="en-US" sz="6600" dirty="0">
                <a:solidFill>
                  <a:srgbClr val="0033CC"/>
                </a:solidFill>
              </a:rPr>
              <a:t>！</a:t>
            </a:r>
            <a:r>
              <a:rPr lang="zh-CN" altLang="en-US" sz="6600" dirty="0">
                <a:solidFill>
                  <a:srgbClr val="009900"/>
                </a:solidFill>
              </a:rPr>
              <a:t>！</a:t>
            </a:r>
            <a:r>
              <a:rPr lang="zh-CN" altLang="en-US" sz="6600" dirty="0">
                <a:solidFill>
                  <a:srgbClr val="660066"/>
                </a:solidFill>
              </a:rPr>
              <a:t>！</a:t>
            </a:r>
          </a:p>
        </p:txBody>
      </p:sp>
      <p:sp>
        <p:nvSpPr>
          <p:cNvPr id="11" name="Rectangle 45"/>
          <p:cNvSpPr>
            <a:spLocks noChangeArrowheads="1"/>
          </p:cNvSpPr>
          <p:nvPr/>
        </p:nvSpPr>
        <p:spPr bwMode="auto">
          <a:xfrm>
            <a:off x="1271464" y="5352819"/>
            <a:ext cx="8442325" cy="6000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 eaLnBrk="0" hangingPunct="0">
              <a:lnSpc>
                <a:spcPts val="4000"/>
              </a:lnSpc>
            </a:pPr>
            <a:r>
              <a:rPr kumimoji="1" lang="zh-CN" altLang="en-US" sz="3600" dirty="0">
                <a:solidFill>
                  <a:srgbClr val="0000FF"/>
                </a:solidFill>
              </a:rPr>
              <a:t>人类的衣、食、住、行等都离不开化学！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A8EA8BE1-4B96-4224-925F-447A8AE4F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327" y="1055419"/>
            <a:ext cx="4785314" cy="70788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dirty="0">
                <a:solidFill>
                  <a:srgbClr val="FF0000"/>
                </a:solidFill>
              </a:rPr>
              <a:t>二、初步认识化学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矩形 4"/>
          <p:cNvSpPr>
            <a:spLocks noChangeArrowheads="1"/>
          </p:cNvSpPr>
          <p:nvPr/>
        </p:nvSpPr>
        <p:spPr bwMode="auto">
          <a:xfrm>
            <a:off x="2351584" y="2132856"/>
            <a:ext cx="6357982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304800" eaLnBrk="0" hangingPunct="0">
              <a:lnSpc>
                <a:spcPts val="5000"/>
              </a:lnSpc>
            </a:pPr>
            <a:r>
              <a:rPr kumimoji="1" lang="en-US" altLang="zh-CN" sz="4400" dirty="0">
                <a:solidFill>
                  <a:srgbClr val="0000FF"/>
                </a:solidFill>
              </a:rPr>
              <a:t>●</a:t>
            </a:r>
            <a:r>
              <a:rPr kumimoji="1" lang="zh-CN" altLang="en-US" sz="4400" dirty="0">
                <a:solidFill>
                  <a:srgbClr val="0000FF"/>
                </a:solidFill>
              </a:rPr>
              <a:t>有趣</a:t>
            </a:r>
            <a:endParaRPr kumimoji="1" lang="zh-CN" altLang="en-US" sz="4400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</a:t>
            </a:r>
            <a:endParaRPr kumimoji="1" lang="en-US" altLang="zh-CN" sz="4400" dirty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 ●有用</a:t>
            </a: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   </a:t>
            </a:r>
            <a:endParaRPr kumimoji="1" lang="en-US" altLang="zh-CN" sz="4400" dirty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en-US" altLang="zh-CN" sz="4400" dirty="0">
                <a:solidFill>
                  <a:srgbClr val="0000FF"/>
                </a:solidFill>
              </a:rPr>
              <a:t>        </a:t>
            </a:r>
            <a:r>
              <a:rPr kumimoji="1" lang="zh-CN" altLang="en-US" sz="4400" dirty="0">
                <a:solidFill>
                  <a:srgbClr val="0000FF"/>
                </a:solidFill>
              </a:rPr>
              <a:t>●易学</a:t>
            </a: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           </a:t>
            </a:r>
            <a:r>
              <a:rPr kumimoji="1" lang="en-US" altLang="zh-CN" sz="4400" dirty="0">
                <a:solidFill>
                  <a:srgbClr val="FF0000"/>
                </a:solidFill>
              </a:rPr>
              <a:t>……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2F49E86C-CF66-4F03-8B0C-257C47D73E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327" y="1055419"/>
            <a:ext cx="4785314" cy="70788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dirty="0">
                <a:solidFill>
                  <a:srgbClr val="FF0000"/>
                </a:solidFill>
              </a:rPr>
              <a:t>二、初步认识化学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2" name="Rectangle 24"/>
          <p:cNvSpPr>
            <a:spLocks noChangeArrowheads="1"/>
          </p:cNvSpPr>
          <p:nvPr/>
        </p:nvSpPr>
        <p:spPr bwMode="auto">
          <a:xfrm>
            <a:off x="623392" y="2138358"/>
            <a:ext cx="6572296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1" lang="en-US" altLang="zh-CN" sz="2800" dirty="0">
                <a:solidFill>
                  <a:srgbClr val="FF0000"/>
                </a:solidFill>
              </a:rPr>
              <a:t>【</a:t>
            </a:r>
            <a:r>
              <a:rPr kumimoji="1" lang="zh-CN" altLang="en-US" sz="2800" dirty="0">
                <a:solidFill>
                  <a:srgbClr val="FF0000"/>
                </a:solidFill>
              </a:rPr>
              <a:t>想一想</a:t>
            </a:r>
            <a:r>
              <a:rPr kumimoji="1" lang="en-US" altLang="zh-CN" sz="2800" dirty="0">
                <a:solidFill>
                  <a:srgbClr val="FF0000"/>
                </a:solidFill>
              </a:rPr>
              <a:t>1】</a:t>
            </a:r>
            <a:r>
              <a:rPr kumimoji="1" lang="zh-CN" altLang="en-US" sz="2800" dirty="0">
                <a:solidFill>
                  <a:srgbClr val="FF0000"/>
                </a:solidFill>
              </a:rPr>
              <a:t>我们为什么要学习化学</a:t>
            </a:r>
            <a:r>
              <a:rPr kumimoji="1" lang="zh-CN" altLang="en-US" sz="2000" dirty="0">
                <a:solidFill>
                  <a:schemeClr val="hlink"/>
                </a:solidFill>
              </a:rPr>
              <a:t>？</a:t>
            </a:r>
            <a:endParaRPr kumimoji="1" lang="zh-CN" altLang="en-US" sz="2000" dirty="0">
              <a:solidFill>
                <a:srgbClr val="0000FF"/>
              </a:solidFill>
            </a:endParaRPr>
          </a:p>
        </p:txBody>
      </p:sp>
      <p:sp>
        <p:nvSpPr>
          <p:cNvPr id="12325" name="Text Box 37"/>
          <p:cNvSpPr txBox="1">
            <a:spLocks noChangeArrowheads="1"/>
          </p:cNvSpPr>
          <p:nvPr/>
        </p:nvSpPr>
        <p:spPr bwMode="auto">
          <a:xfrm>
            <a:off x="839418" y="2780928"/>
            <a:ext cx="8717346" cy="48013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2800" dirty="0"/>
              <a:t>1</a:t>
            </a:r>
            <a:r>
              <a:rPr kumimoji="1" lang="zh-CN" altLang="en-US" sz="2800" dirty="0"/>
              <a:t>、利用化学</a:t>
            </a:r>
            <a:r>
              <a:rPr kumimoji="1" lang="zh-CN" altLang="en-US" sz="2800" dirty="0">
                <a:solidFill>
                  <a:schemeClr val="hlink"/>
                </a:solidFill>
              </a:rPr>
              <a:t>生产农药和化肥</a:t>
            </a:r>
            <a:r>
              <a:rPr kumimoji="1" lang="zh-CN" altLang="en-US" sz="2800" dirty="0"/>
              <a:t>，可以增加粮食的产量；</a:t>
            </a:r>
            <a:endParaRPr lang="zh-CN" altLang="en-US" sz="2800" dirty="0"/>
          </a:p>
        </p:txBody>
      </p:sp>
      <p:sp>
        <p:nvSpPr>
          <p:cNvPr id="12326" name="Text Box 38"/>
          <p:cNvSpPr txBox="1">
            <a:spLocks noChangeArrowheads="1"/>
          </p:cNvSpPr>
          <p:nvPr/>
        </p:nvSpPr>
        <p:spPr bwMode="auto">
          <a:xfrm>
            <a:off x="855292" y="3533402"/>
            <a:ext cx="9666752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sz="2800" dirty="0"/>
              <a:t>2</a:t>
            </a:r>
            <a:r>
              <a:rPr kumimoji="1" lang="zh-CN" altLang="en-US" sz="2800" dirty="0"/>
              <a:t>、利用化学</a:t>
            </a:r>
            <a:r>
              <a:rPr kumimoji="1" lang="zh-CN" altLang="en-US" sz="2800" dirty="0">
                <a:solidFill>
                  <a:schemeClr val="hlink"/>
                </a:solidFill>
              </a:rPr>
              <a:t>合成药物</a:t>
            </a:r>
            <a:r>
              <a:rPr kumimoji="1" lang="zh-CN" altLang="en-US" sz="2800" dirty="0"/>
              <a:t>，可以抑制细菌和病毒保障健康；</a:t>
            </a:r>
          </a:p>
        </p:txBody>
      </p:sp>
      <p:sp>
        <p:nvSpPr>
          <p:cNvPr id="12330" name="Rectangle 42"/>
          <p:cNvSpPr>
            <a:spLocks noChangeArrowheads="1"/>
          </p:cNvSpPr>
          <p:nvPr/>
        </p:nvSpPr>
        <p:spPr bwMode="auto">
          <a:xfrm>
            <a:off x="839416" y="4322391"/>
            <a:ext cx="10837488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sz="2800" dirty="0"/>
              <a:t>3</a:t>
            </a:r>
            <a:r>
              <a:rPr kumimoji="1" lang="zh-CN" altLang="en-US" sz="2800" dirty="0"/>
              <a:t>、利用化学</a:t>
            </a:r>
            <a:r>
              <a:rPr kumimoji="1" lang="zh-CN" altLang="en-US" sz="2800" dirty="0">
                <a:solidFill>
                  <a:schemeClr val="hlink"/>
                </a:solidFill>
              </a:rPr>
              <a:t>开发新能源、合成新材料</a:t>
            </a:r>
            <a:r>
              <a:rPr kumimoji="1" lang="zh-CN" altLang="en-US" sz="2800" dirty="0"/>
              <a:t>，可以改善人类的生存条件；</a:t>
            </a:r>
          </a:p>
        </p:txBody>
      </p:sp>
      <p:sp>
        <p:nvSpPr>
          <p:cNvPr id="12331" name="Rectangle 43"/>
          <p:cNvSpPr>
            <a:spLocks noChangeArrowheads="1"/>
          </p:cNvSpPr>
          <p:nvPr/>
        </p:nvSpPr>
        <p:spPr bwMode="auto">
          <a:xfrm>
            <a:off x="852040" y="5004277"/>
            <a:ext cx="10546722" cy="128400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2800" dirty="0"/>
              <a:t>4</a:t>
            </a:r>
            <a:r>
              <a:rPr kumimoji="1" lang="zh-CN" altLang="en-US" sz="2800" dirty="0"/>
              <a:t>、利用化学</a:t>
            </a:r>
            <a:r>
              <a:rPr kumimoji="1" lang="zh-CN" altLang="en-US" sz="2800" dirty="0">
                <a:solidFill>
                  <a:schemeClr val="hlink"/>
                </a:solidFill>
              </a:rPr>
              <a:t>综合应用自然资源和保护环境</a:t>
            </a:r>
            <a:r>
              <a:rPr kumimoji="1" lang="zh-CN" altLang="en-US" sz="2800" dirty="0"/>
              <a:t>，可以使我们的生活变</a:t>
            </a:r>
            <a:endParaRPr kumimoji="1" lang="en-US" altLang="zh-CN" sz="2800" dirty="0"/>
          </a:p>
          <a:p>
            <a:pPr>
              <a:lnSpc>
                <a:spcPct val="150000"/>
              </a:lnSpc>
            </a:pPr>
            <a:r>
              <a:rPr kumimoji="1" lang="en-US" altLang="zh-CN" sz="2800" dirty="0"/>
              <a:t>   </a:t>
            </a:r>
            <a:r>
              <a:rPr kumimoji="1" lang="zh-CN" altLang="en-US" sz="2800" dirty="0"/>
              <a:t>得更加美好</a:t>
            </a:r>
            <a:r>
              <a:rPr lang="zh-CN" altLang="en-US" sz="2800" dirty="0"/>
              <a:t>。</a:t>
            </a:r>
          </a:p>
        </p:txBody>
      </p:sp>
      <p:sp>
        <p:nvSpPr>
          <p:cNvPr id="12332" name="AutoShape 44"/>
          <p:cNvSpPr>
            <a:spLocks noChangeArrowheads="1"/>
          </p:cNvSpPr>
          <p:nvPr/>
        </p:nvSpPr>
        <p:spPr bwMode="auto">
          <a:xfrm>
            <a:off x="8307729" y="666970"/>
            <a:ext cx="1676703" cy="817814"/>
          </a:xfrm>
          <a:prstGeom prst="wedgeRoundRectCallout">
            <a:avLst>
              <a:gd name="adj1" fmla="val -87078"/>
              <a:gd name="adj2" fmla="val 40828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4000" dirty="0">
                <a:solidFill>
                  <a:srgbClr val="FF0000"/>
                </a:solidFill>
              </a:rPr>
              <a:t>有用</a:t>
            </a:r>
          </a:p>
        </p:txBody>
      </p:sp>
      <p:sp>
        <p:nvSpPr>
          <p:cNvPr id="12333" name="Rectangle 45"/>
          <p:cNvSpPr>
            <a:spLocks noChangeArrowheads="1"/>
          </p:cNvSpPr>
          <p:nvPr/>
        </p:nvSpPr>
        <p:spPr bwMode="auto">
          <a:xfrm>
            <a:off x="1631504" y="1135151"/>
            <a:ext cx="6207148" cy="60529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 eaLnBrk="0" hangingPunct="0">
              <a:lnSpc>
                <a:spcPts val="4000"/>
              </a:lnSpc>
            </a:pPr>
            <a:r>
              <a:rPr kumimoji="1" lang="zh-CN" altLang="en-US" sz="3600" dirty="0">
                <a:solidFill>
                  <a:srgbClr val="0000FF"/>
                </a:solidFill>
              </a:rPr>
              <a:t>化学使世界变得更加绚丽多彩</a:t>
            </a:r>
          </a:p>
        </p:txBody>
      </p:sp>
      <p:sp>
        <p:nvSpPr>
          <p:cNvPr id="9" name="矩形 8"/>
          <p:cNvSpPr/>
          <p:nvPr/>
        </p:nvSpPr>
        <p:spPr>
          <a:xfrm>
            <a:off x="6512902" y="2143116"/>
            <a:ext cx="2611612" cy="3877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1" lang="zh-CN" altLang="en-US" dirty="0">
                <a:solidFill>
                  <a:srgbClr val="0000FF"/>
                </a:solidFill>
              </a:rPr>
              <a:t>（</a:t>
            </a:r>
            <a:r>
              <a:rPr kumimoji="1" lang="en-US" altLang="zh-CN" dirty="0">
                <a:solidFill>
                  <a:srgbClr val="0000FF"/>
                </a:solidFill>
              </a:rPr>
              <a:t>P</a:t>
            </a:r>
            <a:r>
              <a:rPr kumimoji="1" lang="en-US" altLang="zh-CN" baseline="-25000" dirty="0">
                <a:solidFill>
                  <a:srgbClr val="0000FF"/>
                </a:solidFill>
              </a:rPr>
              <a:t>2</a:t>
            </a:r>
            <a:r>
              <a:rPr kumimoji="1" lang="en-US" altLang="zh-CN" dirty="0">
                <a:solidFill>
                  <a:srgbClr val="0000FF"/>
                </a:solidFill>
              </a:rPr>
              <a:t> </a:t>
            </a:r>
            <a:r>
              <a:rPr kumimoji="1" lang="zh-CN" altLang="en-US" dirty="0">
                <a:solidFill>
                  <a:srgbClr val="0000FF"/>
                </a:solidFill>
              </a:rPr>
              <a:t>第</a:t>
            </a:r>
            <a:r>
              <a:rPr kumimoji="1" lang="en-US" altLang="zh-CN" dirty="0">
                <a:solidFill>
                  <a:srgbClr val="0000FF"/>
                </a:solidFill>
              </a:rPr>
              <a:t>2</a:t>
            </a:r>
            <a:r>
              <a:rPr kumimoji="1" lang="zh-CN" altLang="en-US" dirty="0">
                <a:solidFill>
                  <a:srgbClr val="0000FF"/>
                </a:solidFill>
              </a:rPr>
              <a:t>自然段）</a:t>
            </a:r>
          </a:p>
        </p:txBody>
      </p:sp>
      <p:pic>
        <p:nvPicPr>
          <p:cNvPr id="12" name="Picture 11" descr="化学使世界变得更加绚丽多彩　章题图">
            <a:extLst>
              <a:ext uri="{FF2B5EF4-FFF2-40B4-BE49-F238E27FC236}">
                <a16:creationId xmlns:a16="http://schemas.microsoft.com/office/drawing/2014/main" id="{842469F3-C4C1-4B44-9714-B0A399415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344" y="188640"/>
            <a:ext cx="11485560" cy="64953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2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0" grpId="0"/>
      <p:bldP spid="12331" grpId="0"/>
      <p:bldP spid="12332" grpId="0" animBg="1"/>
      <p:bldP spid="12333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845462" y="2193269"/>
            <a:ext cx="4530458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第一阶段：发现和使用</a:t>
            </a:r>
            <a:r>
              <a:rPr lang="zh-CN" altLang="en-US" sz="2800" dirty="0">
                <a:solidFill>
                  <a:schemeClr val="hlink"/>
                </a:solidFill>
                <a:latin typeface="Arial" charset="0"/>
              </a:rPr>
              <a:t>火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845462" y="2852936"/>
            <a:ext cx="10435114" cy="130131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dirty="0">
                <a:latin typeface="Arial" charset="0"/>
              </a:rPr>
              <a:t>1</a:t>
            </a:r>
            <a:r>
              <a:rPr lang="zh-CN" altLang="en-US" sz="2800" dirty="0">
                <a:latin typeface="Arial" charset="0"/>
              </a:rPr>
              <a:t>、人类的生活、生产一天也离不开火，人类社会的发展史，就是人类不断地认识和利用火的历史，也是人类与火灾用斗争的历史。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845462" y="4437261"/>
            <a:ext cx="10435114" cy="130131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dirty="0">
                <a:latin typeface="Arial" charset="0"/>
              </a:rPr>
              <a:t>2</a:t>
            </a:r>
            <a:r>
              <a:rPr lang="zh-CN" altLang="en-US" sz="2800" dirty="0">
                <a:latin typeface="Arial" charset="0"/>
              </a:rPr>
              <a:t>、人类社会能有今天的物质文明和精神文明，火的功劳是不可埋没的。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B900EF4B-02E7-4591-AD2E-64C2056E6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326" y="1055419"/>
            <a:ext cx="6611897" cy="70788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dirty="0">
                <a:solidFill>
                  <a:srgbClr val="FF0000"/>
                </a:solidFill>
              </a:rPr>
              <a:t>三、化学发展的一些历程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  <p:bldP spid="41990" grpId="0"/>
      <p:bldP spid="419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559496" y="1249596"/>
            <a:ext cx="4321175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第二阶段：发现应用产品</a:t>
            </a:r>
          </a:p>
        </p:txBody>
      </p:sp>
      <p:grpSp>
        <p:nvGrpSpPr>
          <p:cNvPr id="43018" name="Group 10"/>
          <p:cNvGrpSpPr>
            <a:grpSpLocks/>
          </p:cNvGrpSpPr>
          <p:nvPr/>
        </p:nvGrpSpPr>
        <p:grpSpPr bwMode="auto">
          <a:xfrm>
            <a:off x="3286001" y="1916951"/>
            <a:ext cx="7202487" cy="749298"/>
            <a:chOff x="1700" y="1519"/>
            <a:chExt cx="3985" cy="472"/>
          </a:xfrm>
        </p:grpSpPr>
        <p:sp>
          <p:nvSpPr>
            <p:cNvPr id="43015" name="Line 7"/>
            <p:cNvSpPr>
              <a:spLocks noChangeShapeType="1"/>
            </p:cNvSpPr>
            <p:nvPr/>
          </p:nvSpPr>
          <p:spPr bwMode="auto">
            <a:xfrm>
              <a:off x="3889" y="1858"/>
              <a:ext cx="62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43016" name="Text Box 8"/>
            <p:cNvSpPr txBox="1">
              <a:spLocks noChangeArrowheads="1"/>
            </p:cNvSpPr>
            <p:nvPr/>
          </p:nvSpPr>
          <p:spPr bwMode="auto">
            <a:xfrm>
              <a:off x="3937" y="1519"/>
              <a:ext cx="57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Times New Roman" pitchFamily="18" charset="0"/>
                </a:rPr>
                <a:t>炭火</a:t>
              </a:r>
            </a:p>
          </p:txBody>
        </p:sp>
        <p:sp>
          <p:nvSpPr>
            <p:cNvPr id="43017" name="Rectangle 9"/>
            <p:cNvSpPr>
              <a:spLocks noChangeArrowheads="1"/>
            </p:cNvSpPr>
            <p:nvPr/>
          </p:nvSpPr>
          <p:spPr bwMode="auto">
            <a:xfrm>
              <a:off x="1700" y="1661"/>
              <a:ext cx="3985" cy="33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sz="2800" dirty="0"/>
                <a:t>孔雀石（碱式碳酸铜）            铜</a:t>
              </a:r>
            </a:p>
          </p:txBody>
        </p:sp>
      </p:grpSp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839416" y="2132856"/>
            <a:ext cx="2529860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/>
              <a:t>1</a:t>
            </a:r>
            <a:r>
              <a:rPr lang="zh-CN" altLang="en-US" sz="2800"/>
              <a:t>、铜的冶炼：</a:t>
            </a:r>
          </a:p>
        </p:txBody>
      </p:sp>
      <p:sp>
        <p:nvSpPr>
          <p:cNvPr id="43020" name="Rectangle 12"/>
          <p:cNvSpPr>
            <a:spLocks noChangeArrowheads="1"/>
          </p:cNvSpPr>
          <p:nvPr/>
        </p:nvSpPr>
        <p:spPr bwMode="auto">
          <a:xfrm>
            <a:off x="3509837" y="2718644"/>
            <a:ext cx="6692858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dirty="0">
                <a:solidFill>
                  <a:srgbClr val="008000"/>
                </a:solidFill>
              </a:rPr>
              <a:t>（绿色）                    </a:t>
            </a:r>
            <a:r>
              <a:rPr lang="zh-CN" altLang="en-US" sz="2800" dirty="0">
                <a:solidFill>
                  <a:srgbClr val="FF0000"/>
                </a:solidFill>
              </a:rPr>
              <a:t>（红色）</a:t>
            </a:r>
          </a:p>
        </p:txBody>
      </p:sp>
      <p:sp>
        <p:nvSpPr>
          <p:cNvPr id="43023" name="Rectangle 15"/>
          <p:cNvSpPr>
            <a:spLocks noChangeArrowheads="1"/>
          </p:cNvSpPr>
          <p:nvPr/>
        </p:nvSpPr>
        <p:spPr bwMode="auto">
          <a:xfrm>
            <a:off x="807666" y="3296494"/>
            <a:ext cx="2529860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/>
              <a:t>2</a:t>
            </a:r>
            <a:r>
              <a:rPr lang="zh-CN" altLang="en-US" sz="2800"/>
              <a:t>、铁的冶炼：</a:t>
            </a:r>
          </a:p>
        </p:txBody>
      </p:sp>
      <p:grpSp>
        <p:nvGrpSpPr>
          <p:cNvPr id="43025" name="Group 17"/>
          <p:cNvGrpSpPr>
            <a:grpSpLocks/>
          </p:cNvGrpSpPr>
          <p:nvPr/>
        </p:nvGrpSpPr>
        <p:grpSpPr bwMode="auto">
          <a:xfrm>
            <a:off x="2998415" y="3048844"/>
            <a:ext cx="4344988" cy="768351"/>
            <a:chOff x="1791" y="2260"/>
            <a:chExt cx="2737" cy="484"/>
          </a:xfrm>
        </p:grpSpPr>
        <p:sp>
          <p:nvSpPr>
            <p:cNvPr id="43021" name="Line 13"/>
            <p:cNvSpPr>
              <a:spLocks noChangeShapeType="1"/>
            </p:cNvSpPr>
            <p:nvPr/>
          </p:nvSpPr>
          <p:spPr bwMode="auto">
            <a:xfrm>
              <a:off x="2880" y="2568"/>
              <a:ext cx="62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43022" name="Text Box 14"/>
            <p:cNvSpPr txBox="1">
              <a:spLocks noChangeArrowheads="1"/>
            </p:cNvSpPr>
            <p:nvPr/>
          </p:nvSpPr>
          <p:spPr bwMode="auto">
            <a:xfrm>
              <a:off x="2933" y="2260"/>
              <a:ext cx="62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Times New Roman" pitchFamily="18" charset="0"/>
                </a:rPr>
                <a:t>炭火</a:t>
              </a:r>
            </a:p>
          </p:txBody>
        </p:sp>
        <p:sp>
          <p:nvSpPr>
            <p:cNvPr id="43024" name="Rectangle 16"/>
            <p:cNvSpPr>
              <a:spLocks noChangeArrowheads="1"/>
            </p:cNvSpPr>
            <p:nvPr/>
          </p:nvSpPr>
          <p:spPr bwMode="auto">
            <a:xfrm>
              <a:off x="1791" y="2414"/>
              <a:ext cx="2737" cy="33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sz="2800"/>
                <a:t>铁矿石               铁</a:t>
              </a:r>
            </a:p>
          </p:txBody>
        </p:sp>
      </p:grpSp>
      <p:sp>
        <p:nvSpPr>
          <p:cNvPr id="43026" name="Rectangle 18"/>
          <p:cNvSpPr>
            <a:spLocks noChangeArrowheads="1"/>
          </p:cNvSpPr>
          <p:nvPr/>
        </p:nvSpPr>
        <p:spPr bwMode="auto">
          <a:xfrm>
            <a:off x="766391" y="3941019"/>
            <a:ext cx="2169184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/>
              <a:t>3</a:t>
            </a:r>
            <a:r>
              <a:rPr lang="zh-CN" altLang="en-US" sz="2800"/>
              <a:t>、陶瓷工业</a:t>
            </a:r>
          </a:p>
        </p:txBody>
      </p:sp>
      <p:sp>
        <p:nvSpPr>
          <p:cNvPr id="43027" name="Rectangle 19"/>
          <p:cNvSpPr>
            <a:spLocks noChangeArrowheads="1"/>
          </p:cNvSpPr>
          <p:nvPr/>
        </p:nvSpPr>
        <p:spPr bwMode="auto">
          <a:xfrm>
            <a:off x="766390" y="4563319"/>
            <a:ext cx="3251211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sz="2800"/>
              <a:t>4</a:t>
            </a:r>
            <a:r>
              <a:rPr lang="zh-CN" altLang="en-US" sz="2800"/>
              <a:t>、酿造业；酒、醋</a:t>
            </a:r>
          </a:p>
        </p:txBody>
      </p:sp>
      <p:sp>
        <p:nvSpPr>
          <p:cNvPr id="43028" name="Rectangle 20"/>
          <p:cNvSpPr>
            <a:spLocks noChangeArrowheads="1"/>
          </p:cNvSpPr>
          <p:nvPr/>
        </p:nvSpPr>
        <p:spPr bwMode="auto">
          <a:xfrm>
            <a:off x="766389" y="5185618"/>
            <a:ext cx="8641979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dirty="0"/>
              <a:t>5</a:t>
            </a:r>
            <a:r>
              <a:rPr lang="zh-CN" altLang="en-US" sz="2800" dirty="0"/>
              <a:t>、黑火药：</a:t>
            </a:r>
            <a:r>
              <a:rPr lang="zh-CN" altLang="en-US" sz="2800" dirty="0">
                <a:solidFill>
                  <a:srgbClr val="FF0000"/>
                </a:solidFill>
              </a:rPr>
              <a:t>硝（硝酸钾）、磺（硫磺）、炭（木炭）</a:t>
            </a:r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779091" y="5788869"/>
            <a:ext cx="2169184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/>
              <a:t>6</a:t>
            </a:r>
            <a:r>
              <a:rPr lang="zh-CN" altLang="en-US" sz="2800"/>
              <a:t>、纸、染料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8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739698"/>
              </p:ext>
            </p:extLst>
          </p:nvPr>
        </p:nvGraphicFramePr>
        <p:xfrm>
          <a:off x="335360" y="989032"/>
          <a:ext cx="11665296" cy="5608320"/>
        </p:xfrm>
        <a:graphic>
          <a:graphicData uri="http://schemas.openxmlformats.org/drawingml/2006/table">
            <a:tbl>
              <a:tblPr/>
              <a:tblGrid>
                <a:gridCol w="5100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64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    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时    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中国古代化学的辉煌成果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公元前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11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世纪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瓷器</a:t>
                      </a: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3000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年前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79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①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1939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年出土的商代司母戊鼎是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青铜器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79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②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西汉刘安记载有湿法炼铜：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曾青得铁则化为铜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春秋时期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战国时期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炼钢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西汉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造纸术</a:t>
                      </a: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隋唐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黑火药</a:t>
                      </a: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64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另：我国在酿造、制糖、染色、防腐、采煤、石油、天然气等发现和利用方面为人类作出了杰出的贡献。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9189" name="Rectangle 37"/>
          <p:cNvSpPr>
            <a:spLocks noChangeArrowheads="1"/>
          </p:cNvSpPr>
          <p:nvPr/>
        </p:nvSpPr>
        <p:spPr bwMode="auto">
          <a:xfrm>
            <a:off x="4019950" y="385500"/>
            <a:ext cx="4152099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中国古代化学的辉煌成果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6527801" y="1844676"/>
            <a:ext cx="2969083" cy="46166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－－原子、分子理论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5951588" y="5806133"/>
            <a:ext cx="3278462" cy="46166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阿伏加德罗</a:t>
            </a:r>
            <a:r>
              <a:rPr lang="zh-CN" altLang="en-US" dirty="0"/>
              <a:t>（意大利）</a:t>
            </a:r>
          </a:p>
        </p:txBody>
      </p:sp>
      <p:pic>
        <p:nvPicPr>
          <p:cNvPr id="44042" name="Picture 10" descr="道尔顿"/>
          <p:cNvPicPr>
            <a:picLocks noChangeAspect="1" noChangeArrowheads="1"/>
          </p:cNvPicPr>
          <p:nvPr/>
        </p:nvPicPr>
        <p:blipFill>
          <a:blip r:embed="rId2"/>
          <a:srcRect b="8145"/>
          <a:stretch>
            <a:fillRect/>
          </a:stretch>
        </p:blipFill>
        <p:spPr bwMode="auto">
          <a:xfrm>
            <a:off x="2711500" y="2708920"/>
            <a:ext cx="1949450" cy="2881312"/>
          </a:xfrm>
          <a:prstGeom prst="rect">
            <a:avLst/>
          </a:prstGeom>
          <a:noFill/>
        </p:spPr>
      </p:pic>
      <p:pic>
        <p:nvPicPr>
          <p:cNvPr id="44043" name="Picture 11" descr="阿伏伽德罗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83389" y="2708921"/>
            <a:ext cx="2205037" cy="2916237"/>
          </a:xfrm>
          <a:prstGeom prst="rect">
            <a:avLst/>
          </a:prstGeom>
          <a:noFill/>
        </p:spPr>
      </p:pic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2495600" y="5877571"/>
            <a:ext cx="2659702" cy="46166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道尔顿</a:t>
            </a:r>
            <a:r>
              <a:rPr lang="zh-CN" altLang="en-US" dirty="0"/>
              <a:t>（英国人）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C585B20E-C973-469E-AA99-6F2CA4981E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9496" y="1249596"/>
            <a:ext cx="5760640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第三阶段：近代化学理论的建立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5168150" y="3515053"/>
            <a:ext cx="5256584" cy="193033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</a:rPr>
              <a:t>1869</a:t>
            </a:r>
            <a:r>
              <a:rPr lang="zh-CN" altLang="en-US" sz="2800" dirty="0">
                <a:solidFill>
                  <a:srgbClr val="0000FF"/>
                </a:solidFill>
              </a:rPr>
              <a:t>年</a:t>
            </a:r>
            <a:r>
              <a:rPr lang="zh-CN" altLang="en-US" sz="2800" dirty="0"/>
              <a:t>俄国科学家</a:t>
            </a:r>
            <a:r>
              <a:rPr lang="zh-CN" altLang="en-US" sz="2800" dirty="0">
                <a:solidFill>
                  <a:schemeClr val="hlink"/>
                </a:solidFill>
              </a:rPr>
              <a:t>门捷列夫</a:t>
            </a:r>
            <a:r>
              <a:rPr lang="zh-CN" altLang="en-US" sz="2800" dirty="0"/>
              <a:t>发现了</a:t>
            </a:r>
            <a:r>
              <a:rPr lang="zh-CN" altLang="en-US" sz="2800" dirty="0">
                <a:solidFill>
                  <a:srgbClr val="0000FF"/>
                </a:solidFill>
              </a:rPr>
              <a:t>元素周期律和元素周期表</a:t>
            </a:r>
            <a:r>
              <a:rPr lang="zh-CN" altLang="en-US" sz="2800" dirty="0"/>
              <a:t>，使化学世界变得有规律可循。</a:t>
            </a:r>
          </a:p>
        </p:txBody>
      </p:sp>
      <p:pic>
        <p:nvPicPr>
          <p:cNvPr id="45064" name="Picture 8" descr="门捷列夫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5753" y="2060848"/>
            <a:ext cx="3210087" cy="4496904"/>
          </a:xfrm>
          <a:prstGeom prst="rect">
            <a:avLst/>
          </a:prstGeom>
          <a:noFill/>
        </p:spPr>
      </p:pic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6311901" y="1916114"/>
            <a:ext cx="2969083" cy="46166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－－学习化学的钥匙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B0D7656-EA6E-47D4-99C4-98E2847EE0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9496" y="1249596"/>
            <a:ext cx="5760640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第四阶段：元素周期律的发现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9382A2E9-C129-4A2C-848B-5E37C2E1A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" r="4837"/>
          <a:stretch>
            <a:fillRect/>
          </a:stretch>
        </p:blipFill>
        <p:spPr bwMode="auto">
          <a:xfrm>
            <a:off x="407368" y="548680"/>
            <a:ext cx="11377264" cy="6038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1559496" y="1249596"/>
            <a:ext cx="1512888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现阶段</a:t>
            </a: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767409" y="1988840"/>
            <a:ext cx="7560839" cy="193033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１、已能利用各种先进仪器和分析技术对化学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    </a:t>
            </a:r>
            <a:r>
              <a:rPr lang="zh-CN" altLang="en-US" sz="2800" dirty="0"/>
              <a:t>世界进行微观的探索，并探索纳米技术制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    </a:t>
            </a:r>
            <a:r>
              <a:rPr lang="zh-CN" altLang="en-US" sz="2800" dirty="0"/>
              <a:t>造出特定功能的产品；</a:t>
            </a:r>
          </a:p>
        </p:txBody>
      </p:sp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839418" y="3875924"/>
            <a:ext cx="7560838" cy="257666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2</a:t>
            </a:r>
            <a:r>
              <a:rPr lang="zh-CN" altLang="en-US" sz="2800" dirty="0"/>
              <a:t>、发展前景：众多的权威科学家阐述，化学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   </a:t>
            </a:r>
            <a:r>
              <a:rPr lang="zh-CN" altLang="en-US" sz="2800" dirty="0"/>
              <a:t>不会消亡，将在开发新物质领域作出巨大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   </a:t>
            </a:r>
            <a:r>
              <a:rPr lang="zh-CN" altLang="en-US" sz="2800" dirty="0"/>
              <a:t>贡献，且化学可以根据人们的意愿逐个放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   </a:t>
            </a:r>
            <a:r>
              <a:rPr lang="zh-CN" altLang="en-US" sz="2800" dirty="0"/>
              <a:t>置原子，生成新的物质。</a:t>
            </a:r>
          </a:p>
        </p:txBody>
      </p:sp>
      <p:pic>
        <p:nvPicPr>
          <p:cNvPr id="46090" name="Picture 10" descr="硅晶体结构隧道扫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0296" y="1484784"/>
            <a:ext cx="2132248" cy="1666875"/>
          </a:xfrm>
          <a:prstGeom prst="rect">
            <a:avLst/>
          </a:prstGeom>
          <a:noFill/>
        </p:spPr>
      </p:pic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8184232" y="3356649"/>
            <a:ext cx="3733394" cy="52322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</a:rPr>
              <a:t>硅晶体结构隧道扫描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703512" y="2389147"/>
            <a:ext cx="5214974" cy="556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kumimoji="1" lang="en-US" altLang="zh-CN" sz="2800" dirty="0">
                <a:latin typeface="Times New Roman" pitchFamily="18" charset="0"/>
              </a:rPr>
              <a:t>■  </a:t>
            </a:r>
            <a:r>
              <a:rPr kumimoji="1" lang="zh-CN" altLang="en-US" sz="2800" dirty="0">
                <a:latin typeface="Times New Roman" pitchFamily="18" charset="0"/>
              </a:rPr>
              <a:t>认真听讲，及时笔记；</a:t>
            </a:r>
            <a:endParaRPr kumimoji="1" lang="en-US" altLang="zh-CN" sz="2800" dirty="0">
              <a:latin typeface="Times New Roman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524100" y="1196975"/>
            <a:ext cx="6929486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sz="2800" dirty="0">
                <a:solidFill>
                  <a:srgbClr val="FF0000"/>
                </a:solidFill>
              </a:rPr>
              <a:t>【</a:t>
            </a:r>
            <a:r>
              <a:rPr kumimoji="1" lang="zh-CN" altLang="en-US" sz="2800" dirty="0">
                <a:solidFill>
                  <a:srgbClr val="FF0000"/>
                </a:solidFill>
              </a:rPr>
              <a:t>思考</a:t>
            </a:r>
            <a:r>
              <a:rPr kumimoji="1" lang="en-US" altLang="zh-CN" sz="2800" dirty="0">
                <a:solidFill>
                  <a:srgbClr val="FF0000"/>
                </a:solidFill>
              </a:rPr>
              <a:t>】</a:t>
            </a:r>
            <a:r>
              <a:rPr kumimoji="1" lang="zh-CN" altLang="en-US" sz="2800" dirty="0">
                <a:solidFill>
                  <a:srgbClr val="FF0000"/>
                </a:solidFill>
              </a:rPr>
              <a:t>我们</a:t>
            </a:r>
            <a:r>
              <a:rPr kumimoji="1" lang="zh-CN" altLang="en-US" sz="2800" dirty="0">
                <a:solidFill>
                  <a:srgbClr val="0000FF"/>
                </a:solidFill>
              </a:rPr>
              <a:t>怎样才能将化学学习好？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5918354" y="2357429"/>
            <a:ext cx="4181594" cy="3449481"/>
            <a:chOff x="5214942" y="2357430"/>
            <a:chExt cx="4181594" cy="3357586"/>
          </a:xfrm>
        </p:grpSpPr>
        <p:sp>
          <p:nvSpPr>
            <p:cNvPr id="9" name="右大括号 8"/>
            <p:cNvSpPr/>
            <p:nvPr/>
          </p:nvSpPr>
          <p:spPr bwMode="auto">
            <a:xfrm>
              <a:off x="5214942" y="2357430"/>
              <a:ext cx="285752" cy="3357586"/>
            </a:xfrm>
            <a:prstGeom prst="rightBrac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5643570" y="3081815"/>
              <a:ext cx="3752966" cy="21409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dirty="0">
                  <a:solidFill>
                    <a:srgbClr val="0000FF"/>
                  </a:solidFill>
                </a:rPr>
                <a:t>认真学习，</a:t>
              </a:r>
              <a:r>
                <a:rPr lang="zh-CN" altLang="en-US" sz="2800" dirty="0">
                  <a:solidFill>
                    <a:srgbClr val="006600"/>
                  </a:solidFill>
                </a:rPr>
                <a:t>偶尔考考试，</a:t>
              </a:r>
              <a:r>
                <a:rPr lang="zh-CN" altLang="en-US" sz="2800" dirty="0">
                  <a:solidFill>
                    <a:srgbClr val="0000FF"/>
                  </a:solidFill>
                </a:rPr>
                <a:t>顺便拿个</a:t>
              </a:r>
              <a:r>
                <a:rPr lang="zh-CN" altLang="en-US" sz="7200" dirty="0">
                  <a:solidFill>
                    <a:srgbClr val="FF0000"/>
                  </a:solidFill>
                </a:rPr>
                <a:t>高</a:t>
              </a:r>
              <a:r>
                <a:rPr lang="zh-CN" altLang="en-US" sz="2800" dirty="0">
                  <a:solidFill>
                    <a:srgbClr val="0000FF"/>
                  </a:solidFill>
                </a:rPr>
                <a:t>分！</a:t>
              </a:r>
            </a:p>
          </p:txBody>
        </p:sp>
      </p:grpSp>
      <p:sp>
        <p:nvSpPr>
          <p:cNvPr id="12" name="矩形 11"/>
          <p:cNvSpPr/>
          <p:nvPr/>
        </p:nvSpPr>
        <p:spPr>
          <a:xfrm>
            <a:off x="1703544" y="3252335"/>
            <a:ext cx="4572000" cy="5568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>
                <a:latin typeface="Times New Roman" pitchFamily="18" charset="0"/>
              </a:rPr>
              <a:t>■  积极思考，敢于提问；</a:t>
            </a:r>
            <a:endParaRPr kumimoji="1" lang="en-US" altLang="zh-CN" sz="2800" dirty="0">
              <a:latin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03512" y="4181029"/>
            <a:ext cx="4572000" cy="5568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>
                <a:latin typeface="Times New Roman" pitchFamily="18" charset="0"/>
              </a:rPr>
              <a:t>■  勤于归纳，善于总结；</a:t>
            </a:r>
            <a:endParaRPr kumimoji="1" lang="en-US" altLang="zh-CN" sz="2800" dirty="0">
              <a:latin typeface="Times New Roman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03512" y="5109723"/>
            <a:ext cx="4572000" cy="5568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>
                <a:latin typeface="Times New Roman" pitchFamily="18" charset="0"/>
              </a:rPr>
              <a:t>■  仔细</a:t>
            </a:r>
            <a:r>
              <a:rPr lang="zh-CN" altLang="en-US" sz="2800" dirty="0"/>
              <a:t>观察、务必求真。</a:t>
            </a:r>
            <a:endParaRPr kumimoji="1" lang="zh-CN" altLang="en-US" sz="2800" dirty="0">
              <a:latin typeface="Times New Roman" pitchFamily="18" charset="0"/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6938982" y="333376"/>
            <a:ext cx="1800225" cy="792163"/>
          </a:xfrm>
          <a:prstGeom prst="wedgeRoundRectCallout">
            <a:avLst>
              <a:gd name="adj1" fmla="val -123370"/>
              <a:gd name="adj2" fmla="val 94088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4000" dirty="0">
                <a:solidFill>
                  <a:srgbClr val="0000FF"/>
                </a:solidFill>
              </a:rPr>
              <a:t>易学</a:t>
            </a:r>
          </a:p>
        </p:txBody>
      </p:sp>
    </p:spTree>
    <p:extLst>
      <p:ext uri="{BB962C8B-B14F-4D97-AF65-F5344CB8AC3E}">
        <p14:creationId xmlns:p14="http://schemas.microsoft.com/office/powerpoint/2010/main" val="2353972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4295776" y="5589588"/>
            <a:ext cx="5292725" cy="35394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rgbClr val="FF0000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  <a:endParaRPr lang="en-US" altLang="zh-CN" sz="3200" u="sng">
              <a:solidFill>
                <a:srgbClr val="9A8CC2"/>
              </a:solidFill>
              <a:latin typeface="Arial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2566988" y="2436813"/>
            <a:ext cx="5295036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Arial" charset="0"/>
              </a:rPr>
              <a:t>1</a:t>
            </a:r>
            <a:r>
              <a:rPr kumimoji="1" lang="zh-CN" altLang="en-US" sz="2800">
                <a:latin typeface="Arial" charset="0"/>
              </a:rPr>
              <a:t>、物质的性质和用途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2566989" y="3300413"/>
            <a:ext cx="7611501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Arial" charset="0"/>
              </a:rPr>
              <a:t>2</a:t>
            </a:r>
            <a:r>
              <a:rPr kumimoji="1" lang="zh-CN" altLang="en-US" sz="2800">
                <a:latin typeface="Arial" charset="0"/>
              </a:rPr>
              <a:t>、物质的内部组成、结构及变化规律</a:t>
            </a: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2566989" y="4165600"/>
            <a:ext cx="6867314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Arial" charset="0"/>
              </a:rPr>
              <a:t>3</a:t>
            </a:r>
            <a:r>
              <a:rPr kumimoji="1" lang="zh-CN" altLang="en-US" sz="2800">
                <a:latin typeface="Arial" charset="0"/>
              </a:rPr>
              <a:t>、如何利用它们制造新产品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2566988" y="4956175"/>
            <a:ext cx="7777484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sz="2800" dirty="0">
                <a:latin typeface="Arial" charset="0"/>
              </a:rPr>
              <a:t>4</a:t>
            </a:r>
            <a:r>
              <a:rPr kumimoji="1" lang="zh-CN" altLang="en-US" sz="2800" dirty="0">
                <a:latin typeface="Arial" charset="0"/>
              </a:rPr>
              <a:t>、人类认识、利用、发展化学的历史和方法</a:t>
            </a:r>
            <a:endParaRPr lang="zh-CN" altLang="en-US" sz="2800" dirty="0">
              <a:latin typeface="Arial" charset="0"/>
            </a:endParaRPr>
          </a:p>
        </p:txBody>
      </p:sp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2711450" y="1119189"/>
            <a:ext cx="4536678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zh-CN" altLang="en-US" sz="2800" dirty="0"/>
              <a:t>学习化学后，你应该知道：</a:t>
            </a:r>
          </a:p>
        </p:txBody>
      </p:sp>
    </p:spTree>
    <p:extLst>
      <p:ext uri="{BB962C8B-B14F-4D97-AF65-F5344CB8AC3E}">
        <p14:creationId xmlns:p14="http://schemas.microsoft.com/office/powerpoint/2010/main" val="2107260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4"/>
          <p:cNvSpPr txBox="1">
            <a:spLocks noChangeArrowheads="1"/>
          </p:cNvSpPr>
          <p:nvPr/>
        </p:nvSpPr>
        <p:spPr bwMode="auto">
          <a:xfrm>
            <a:off x="623392" y="2834091"/>
            <a:ext cx="8280920" cy="11730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sz="2800" b="0" dirty="0"/>
              <a:t>●</a:t>
            </a:r>
            <a:r>
              <a:rPr kumimoji="1" lang="zh-CN" altLang="en-US" sz="2800" dirty="0">
                <a:latin typeface="Times New Roman" pitchFamily="18" charset="0"/>
              </a:rPr>
              <a:t>第一部分，选择题，共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14</a:t>
            </a:r>
            <a:r>
              <a:rPr kumimoji="1" lang="zh-CN" altLang="en-US" sz="2800" dirty="0">
                <a:latin typeface="Times New Roman" pitchFamily="18" charset="0"/>
              </a:rPr>
              <a:t>个小题，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42</a:t>
            </a:r>
            <a:r>
              <a:rPr kumimoji="1" lang="zh-CN" altLang="en-US" sz="2800" dirty="0">
                <a:latin typeface="Times New Roman" pitchFamily="18" charset="0"/>
              </a:rPr>
              <a:t>分。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sz="2800" b="0" dirty="0"/>
              <a:t>●</a:t>
            </a:r>
            <a:r>
              <a:rPr kumimoji="1" lang="zh-CN" altLang="en-US" sz="2800" dirty="0">
                <a:latin typeface="Times New Roman" pitchFamily="18" charset="0"/>
              </a:rPr>
              <a:t>第二部分，非选择题，共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6</a:t>
            </a:r>
            <a:r>
              <a:rPr kumimoji="1" lang="zh-CN" altLang="en-US" sz="2800" dirty="0">
                <a:latin typeface="Times New Roman" pitchFamily="18" charset="0"/>
              </a:rPr>
              <a:t>个大题，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48</a:t>
            </a:r>
            <a:r>
              <a:rPr kumimoji="1" lang="zh-CN" altLang="en-US" sz="2800" dirty="0">
                <a:latin typeface="Times New Roman" pitchFamily="18" charset="0"/>
              </a:rPr>
              <a:t>分。</a:t>
            </a:r>
          </a:p>
        </p:txBody>
      </p:sp>
      <p:sp>
        <p:nvSpPr>
          <p:cNvPr id="55303" name="Text Box 4"/>
          <p:cNvSpPr txBox="1">
            <a:spLocks noChangeArrowheads="1"/>
          </p:cNvSpPr>
          <p:nvPr/>
        </p:nvSpPr>
        <p:spPr bwMode="auto">
          <a:xfrm>
            <a:off x="627674" y="4633992"/>
            <a:ext cx="11228966" cy="1819344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0" dirty="0"/>
              <a:t>●</a:t>
            </a:r>
            <a:r>
              <a:rPr kumimoji="1" lang="zh-CN" altLang="en-US" sz="2800" dirty="0">
                <a:latin typeface="Times New Roman" pitchFamily="18" charset="0"/>
              </a:rPr>
              <a:t>知识点多，考得</a:t>
            </a: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</a:rPr>
              <a:t>细</a:t>
            </a:r>
            <a:r>
              <a:rPr kumimoji="1" lang="zh-CN" altLang="en-US" sz="2800" dirty="0">
                <a:latin typeface="Times New Roman" pitchFamily="18" charset="0"/>
              </a:rPr>
              <a:t>；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sz="2800" b="0" dirty="0"/>
              <a:t>●</a:t>
            </a:r>
            <a:r>
              <a:rPr kumimoji="1" lang="zh-CN" altLang="en-US" sz="2800" dirty="0">
                <a:latin typeface="Times New Roman" pitchFamily="18" charset="0"/>
              </a:rPr>
              <a:t>整卷：重实践，试题</a:t>
            </a: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</a:rPr>
              <a:t>难度和灵活度</a:t>
            </a:r>
            <a:r>
              <a:rPr kumimoji="1" lang="zh-CN" altLang="en-US" sz="2800" dirty="0">
                <a:latin typeface="Times New Roman" pitchFamily="18" charset="0"/>
              </a:rPr>
              <a:t>都在</a:t>
            </a:r>
            <a:r>
              <a:rPr kumimoji="1" lang="zh-CN" altLang="en-US" sz="2800" dirty="0">
                <a:solidFill>
                  <a:srgbClr val="006600"/>
                </a:solidFill>
                <a:latin typeface="Times New Roman" pitchFamily="18" charset="0"/>
              </a:rPr>
              <a:t>逐渐加大</a:t>
            </a: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</a:rPr>
              <a:t>，加强阅读和计算</a:t>
            </a:r>
            <a:r>
              <a:rPr kumimoji="1" lang="zh-CN" altLang="en-US" sz="2800" dirty="0">
                <a:latin typeface="Times New Roman" pitchFamily="18" charset="0"/>
              </a:rPr>
              <a:t>；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sz="2800" b="0" dirty="0"/>
              <a:t>●</a:t>
            </a:r>
            <a:r>
              <a:rPr kumimoji="1" lang="zh-CN" altLang="en-US" sz="2800" dirty="0"/>
              <a:t>答</a:t>
            </a:r>
            <a:r>
              <a:rPr kumimoji="1" lang="zh-CN" altLang="en-US" sz="2800" dirty="0">
                <a:latin typeface="Times New Roman" pitchFamily="18" charset="0"/>
              </a:rPr>
              <a:t>题规范性</a:t>
            </a: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</a:rPr>
              <a:t>要求高</a:t>
            </a:r>
            <a:r>
              <a:rPr kumimoji="1" lang="en-US" altLang="zh-CN" sz="2800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kumimoji="1" lang="zh-CN" altLang="en-US" sz="2800" dirty="0">
                <a:latin typeface="Times New Roman" pitchFamily="18" charset="0"/>
              </a:rPr>
              <a:t>（</a:t>
            </a:r>
            <a:r>
              <a:rPr kumimoji="1"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字迹工整、答题严谨、规范使用化学用语</a:t>
            </a:r>
            <a:r>
              <a:rPr kumimoji="1" lang="zh-CN" altLang="en-US" sz="2800" dirty="0">
                <a:latin typeface="Times New Roman" pitchFamily="18" charset="0"/>
              </a:rPr>
              <a:t>）</a:t>
            </a:r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551384" y="3985920"/>
            <a:ext cx="5473077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zh-CN" altLang="en-US" sz="2800" dirty="0">
                <a:solidFill>
                  <a:srgbClr val="006600"/>
                </a:solidFill>
              </a:rPr>
              <a:t>*****</a:t>
            </a:r>
            <a:r>
              <a:rPr kumimoji="1" lang="zh-CN" altLang="en-US" sz="2800" dirty="0">
                <a:solidFill>
                  <a:srgbClr val="FF0000"/>
                </a:solidFill>
              </a:rPr>
              <a:t>近年</a:t>
            </a:r>
            <a:r>
              <a:rPr kumimoji="1" lang="zh-CN" altLang="en-US" sz="2800" dirty="0">
                <a:solidFill>
                  <a:srgbClr val="0000FF"/>
                </a:solidFill>
              </a:rPr>
              <a:t>中考命题特点：</a:t>
            </a:r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50E66934-B5E8-4589-92D4-604CF079B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785" y="1064930"/>
            <a:ext cx="316865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●"/>
              <a:defRPr sz="28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●"/>
              <a:defRPr sz="26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Arial" charset="0"/>
              <a:buChar char="●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Font typeface="Arial" charset="0"/>
              <a:buChar char="●"/>
              <a:defRPr sz="22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●"/>
              <a:defRPr sz="20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zh-CN" altLang="en-US" sz="4000" dirty="0">
                <a:solidFill>
                  <a:srgbClr val="006600"/>
                </a:solidFill>
                <a:latin typeface="+mj-ea"/>
                <a:ea typeface="+mj-ea"/>
              </a:rPr>
              <a:t>中 考 化 学</a:t>
            </a:r>
          </a:p>
        </p:txBody>
      </p:sp>
      <p:sp>
        <p:nvSpPr>
          <p:cNvPr id="2" name="矩形 1"/>
          <p:cNvSpPr/>
          <p:nvPr/>
        </p:nvSpPr>
        <p:spPr>
          <a:xfrm>
            <a:off x="537048" y="2156104"/>
            <a:ext cx="97774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</a:rPr>
              <a:t>笔试</a:t>
            </a:r>
            <a:r>
              <a:rPr kumimoji="1" lang="zh-CN" altLang="zh-CN" sz="2800" dirty="0">
                <a:latin typeface="Times New Roman" pitchFamily="18" charset="0"/>
              </a:rPr>
              <a:t>满分</a:t>
            </a:r>
            <a:r>
              <a:rPr kumimoji="1" lang="en-US" altLang="zh-CN" sz="2800" dirty="0">
                <a:latin typeface="Times New Roman" pitchFamily="18" charset="0"/>
              </a:rPr>
              <a:t>90</a:t>
            </a:r>
            <a:r>
              <a:rPr kumimoji="1" lang="zh-CN" altLang="zh-CN" sz="2800" dirty="0">
                <a:latin typeface="Times New Roman" pitchFamily="18" charset="0"/>
              </a:rPr>
              <a:t>分</a:t>
            </a:r>
            <a:r>
              <a:rPr kumimoji="1" lang="zh-CN" altLang="en-US" sz="2800" dirty="0">
                <a:latin typeface="Times New Roman" pitchFamily="18" charset="0"/>
              </a:rPr>
              <a:t>（与物理合考、不合卷），实验操作</a:t>
            </a:r>
            <a:r>
              <a:rPr kumimoji="1" lang="en-US" altLang="zh-CN" sz="2800" dirty="0">
                <a:latin typeface="Times New Roman" pitchFamily="18" charset="0"/>
              </a:rPr>
              <a:t>10</a:t>
            </a:r>
            <a:r>
              <a:rPr kumimoji="1" lang="zh-CN" altLang="en-US" sz="2800" dirty="0">
                <a:latin typeface="Times New Roman" pitchFamily="18" charset="0"/>
              </a:rPr>
              <a:t>分</a:t>
            </a:r>
          </a:p>
        </p:txBody>
      </p:sp>
    </p:spTree>
    <p:extLst>
      <p:ext uri="{BB962C8B-B14F-4D97-AF65-F5344CB8AC3E}">
        <p14:creationId xmlns:p14="http://schemas.microsoft.com/office/powerpoint/2010/main" val="27629028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3" grpId="0"/>
      <p:bldP spid="553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42" name="Group 19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855637"/>
              </p:ext>
            </p:extLst>
          </p:nvPr>
        </p:nvGraphicFramePr>
        <p:xfrm>
          <a:off x="623392" y="2060848"/>
          <a:ext cx="11017224" cy="4053840"/>
        </p:xfrm>
        <a:graphic>
          <a:graphicData uri="http://schemas.openxmlformats.org/drawingml/2006/table">
            <a:tbl>
              <a:tblPr/>
              <a:tblGrid>
                <a:gridCol w="1676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09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16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23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09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09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1370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时间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市均分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超市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满分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状元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所教班级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满分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16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95.2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68.5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26.7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17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93.3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21.3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18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88.9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66.6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22.3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19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87.9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66.8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21.1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371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21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3700" name="Rectangle 148"/>
          <p:cNvSpPr>
            <a:spLocks noChangeArrowheads="1"/>
          </p:cNvSpPr>
          <p:nvPr/>
        </p:nvSpPr>
        <p:spPr bwMode="auto">
          <a:xfrm>
            <a:off x="2782889" y="1177588"/>
            <a:ext cx="7401385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中大附中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近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10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中考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化学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成绩</a:t>
            </a:r>
            <a:r>
              <a:rPr lang="zh-CN" altLang="en-US" sz="2800" dirty="0">
                <a:solidFill>
                  <a:srgbClr val="008000"/>
                </a:solidFill>
                <a:latin typeface="宋体" pitchFamily="2" charset="-122"/>
              </a:rPr>
              <a:t>（本人：</a:t>
            </a:r>
            <a:r>
              <a:rPr lang="en-US" altLang="zh-CN" sz="2800" dirty="0">
                <a:solidFill>
                  <a:srgbClr val="008000"/>
                </a:solidFill>
                <a:latin typeface="宋体" pitchFamily="2" charset="-122"/>
              </a:rPr>
              <a:t>19</a:t>
            </a:r>
            <a:r>
              <a:rPr lang="zh-CN" altLang="en-US" sz="2800" dirty="0">
                <a:solidFill>
                  <a:srgbClr val="008000"/>
                </a:solidFill>
                <a:latin typeface="宋体" pitchFamily="2" charset="-122"/>
              </a:rPr>
              <a:t>年）</a:t>
            </a:r>
          </a:p>
        </p:txBody>
      </p:sp>
    </p:spTree>
    <p:extLst>
      <p:ext uri="{BB962C8B-B14F-4D97-AF65-F5344CB8AC3E}">
        <p14:creationId xmlns:p14="http://schemas.microsoft.com/office/powerpoint/2010/main" val="5485142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42" name="Group 19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594749"/>
              </p:ext>
            </p:extLst>
          </p:nvPr>
        </p:nvGraphicFramePr>
        <p:xfrm>
          <a:off x="623392" y="2060848"/>
          <a:ext cx="10744709" cy="4053840"/>
        </p:xfrm>
        <a:graphic>
          <a:graphicData uri="http://schemas.openxmlformats.org/drawingml/2006/table">
            <a:tbl>
              <a:tblPr/>
              <a:tblGrid>
                <a:gridCol w="1065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9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5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8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76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528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494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74540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时间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FF0000"/>
                          </a:solidFill>
                        </a:rPr>
                        <a:t>100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</a:rPr>
                        <a:t>分</a:t>
                      </a:r>
                      <a:endParaRPr lang="en-US" altLang="zh-CN" sz="28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lang="zh-CN" altLang="en-US" sz="2800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99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98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95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百分比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百分比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16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latin typeface="+mn-ea"/>
                          <a:ea typeface="+mn-ea"/>
                        </a:rPr>
                        <a:t>61</a:t>
                      </a:r>
                      <a:endParaRPr lang="zh-CN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239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74.5%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294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17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latin typeface="+mn-ea"/>
                          <a:ea typeface="+mn-ea"/>
                        </a:rPr>
                        <a:t>33</a:t>
                      </a:r>
                      <a:endParaRPr lang="zh-CN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187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59.2%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88.3%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18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latin typeface="+mn-ea"/>
                          <a:ea typeface="+mn-ea"/>
                        </a:rPr>
                        <a:t>7</a:t>
                      </a:r>
                      <a:endParaRPr lang="zh-CN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66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15.2%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54.0%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19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latin typeface="+mn-ea"/>
                          <a:ea typeface="+mn-ea"/>
                        </a:rPr>
                        <a:t>1</a:t>
                      </a:r>
                      <a:endParaRPr lang="zh-CN" altLang="en-US" sz="28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21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5.7%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190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52.1%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371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30.2%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252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67.9%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21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14.3%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151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41.4%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cxnSp>
        <p:nvCxnSpPr>
          <p:cNvPr id="10" name="直接箭头连接符 9"/>
          <p:cNvCxnSpPr/>
          <p:nvPr/>
        </p:nvCxnSpPr>
        <p:spPr bwMode="auto">
          <a:xfrm rot="5400000">
            <a:off x="3036530" y="5336494"/>
            <a:ext cx="1368000" cy="1588"/>
          </a:xfrm>
          <a:prstGeom prst="straightConnector1">
            <a:avLst/>
          </a:prstGeom>
          <a:ln>
            <a:solidFill>
              <a:srgbClr val="0000FF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 bwMode="auto">
          <a:xfrm rot="5400000">
            <a:off x="4108670" y="5336494"/>
            <a:ext cx="1368000" cy="1588"/>
          </a:xfrm>
          <a:prstGeom prst="straightConnector1">
            <a:avLst/>
          </a:prstGeom>
          <a:ln>
            <a:solidFill>
              <a:srgbClr val="0066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 bwMode="auto">
          <a:xfrm rot="5400000">
            <a:off x="5196770" y="5336494"/>
            <a:ext cx="1368000" cy="1588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 bwMode="auto">
          <a:xfrm rot="5400000">
            <a:off x="6420906" y="5336494"/>
            <a:ext cx="1368000" cy="1588"/>
          </a:xfrm>
          <a:prstGeom prst="straightConnector1">
            <a:avLst/>
          </a:prstGeom>
          <a:ln>
            <a:solidFill>
              <a:srgbClr val="0000FF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 bwMode="auto">
          <a:xfrm rot="5400000">
            <a:off x="7876578" y="5336494"/>
            <a:ext cx="1368000" cy="1588"/>
          </a:xfrm>
          <a:prstGeom prst="straightConnector1">
            <a:avLst/>
          </a:prstGeom>
          <a:ln>
            <a:solidFill>
              <a:srgbClr val="0066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 bwMode="auto">
          <a:xfrm rot="5400000">
            <a:off x="8877849" y="5336494"/>
            <a:ext cx="1368000" cy="1588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 bwMode="auto">
          <a:xfrm rot="5400000">
            <a:off x="10453354" y="5336494"/>
            <a:ext cx="1368000" cy="1588"/>
          </a:xfrm>
          <a:prstGeom prst="straightConnector1">
            <a:avLst/>
          </a:prstGeom>
          <a:ln>
            <a:solidFill>
              <a:srgbClr val="0000FF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Rectangle 148">
            <a:extLst>
              <a:ext uri="{FF2B5EF4-FFF2-40B4-BE49-F238E27FC236}">
                <a16:creationId xmlns:a16="http://schemas.microsoft.com/office/drawing/2014/main" id="{66009AA1-55CE-43B0-B6B1-B0D29418D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889" y="1177588"/>
            <a:ext cx="7401385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中大附中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近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10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中考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化学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成绩</a:t>
            </a:r>
            <a:r>
              <a:rPr lang="zh-CN" altLang="en-US" sz="2800" dirty="0">
                <a:solidFill>
                  <a:srgbClr val="008000"/>
                </a:solidFill>
                <a:latin typeface="宋体" pitchFamily="2" charset="-122"/>
              </a:rPr>
              <a:t>（本人：</a:t>
            </a:r>
            <a:r>
              <a:rPr lang="en-US" altLang="zh-CN" sz="2800" dirty="0">
                <a:solidFill>
                  <a:srgbClr val="008000"/>
                </a:solidFill>
                <a:latin typeface="宋体" pitchFamily="2" charset="-122"/>
              </a:rPr>
              <a:t>19</a:t>
            </a:r>
            <a:r>
              <a:rPr lang="zh-CN" altLang="en-US" sz="2800" dirty="0">
                <a:solidFill>
                  <a:srgbClr val="008000"/>
                </a:solidFill>
                <a:latin typeface="宋体" pitchFamily="2" charset="-122"/>
              </a:rPr>
              <a:t>年）</a:t>
            </a:r>
          </a:p>
        </p:txBody>
      </p:sp>
    </p:spTree>
    <p:extLst>
      <p:ext uri="{BB962C8B-B14F-4D97-AF65-F5344CB8AC3E}">
        <p14:creationId xmlns:p14="http://schemas.microsoft.com/office/powerpoint/2010/main" val="308315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AABF0732-E9A6-4C1B-9513-6F94AF86D6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408" y="4105754"/>
            <a:ext cx="4968552" cy="1823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4500"/>
              </a:lnSpc>
            </a:pPr>
            <a:r>
              <a:rPr lang="zh-CN" altLang="en-US" sz="3200" dirty="0">
                <a:solidFill>
                  <a:srgbClr val="0000FF"/>
                </a:solidFill>
              </a:rPr>
              <a:t>内容虽少，</a:t>
            </a:r>
            <a:endParaRPr lang="en-US" altLang="zh-CN" sz="3200" dirty="0">
              <a:solidFill>
                <a:srgbClr val="0000FF"/>
              </a:solidFill>
            </a:endParaRPr>
          </a:p>
          <a:p>
            <a:pPr>
              <a:lnSpc>
                <a:spcPts val="4500"/>
              </a:lnSpc>
            </a:pPr>
            <a:r>
              <a:rPr lang="zh-CN" altLang="en-US" sz="3200" dirty="0">
                <a:solidFill>
                  <a:srgbClr val="008000"/>
                </a:solidFill>
              </a:rPr>
              <a:t>        高分不易</a:t>
            </a:r>
            <a:endParaRPr lang="en-US" altLang="zh-CN" sz="3200" dirty="0">
              <a:solidFill>
                <a:srgbClr val="008000"/>
              </a:solidFill>
            </a:endParaRPr>
          </a:p>
          <a:p>
            <a:pPr>
              <a:lnSpc>
                <a:spcPts val="4500"/>
              </a:lnSpc>
            </a:pPr>
            <a:r>
              <a:rPr lang="en-US" altLang="zh-CN" sz="3200" dirty="0">
                <a:solidFill>
                  <a:srgbClr val="FF0000"/>
                </a:solidFill>
              </a:rPr>
              <a:t>                 — — </a:t>
            </a:r>
            <a:r>
              <a:rPr lang="zh-CN" altLang="en-US" sz="3200" dirty="0">
                <a:solidFill>
                  <a:srgbClr val="FF0000"/>
                </a:solidFill>
              </a:rPr>
              <a:t>必须重视！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8283" y="285729"/>
            <a:ext cx="564832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5128" y="2708920"/>
            <a:ext cx="43434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520424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2524100" y="1000108"/>
            <a:ext cx="7903126" cy="707886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对于化学学习，我有</a:t>
            </a:r>
            <a:r>
              <a:rPr lang="zh-CN" altLang="en-US" sz="4000" dirty="0">
                <a:solidFill>
                  <a:srgbClr val="0000FF"/>
                </a:solidFill>
                <a:latin typeface="Times New Roman" pitchFamily="18" charset="0"/>
              </a:rPr>
              <a:t>我的要求</a:t>
            </a:r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！！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839416" y="2204125"/>
            <a:ext cx="7921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latin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</a:rPr>
              <a:t>、课前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一定要预习</a:t>
            </a:r>
            <a:r>
              <a:rPr lang="zh-CN" altLang="en-US" sz="2800" dirty="0">
                <a:latin typeface="Times New Roman" pitchFamily="18" charset="0"/>
              </a:rPr>
              <a:t>，要知道化学将要学习什么；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839416" y="2905115"/>
            <a:ext cx="10585176" cy="1949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2</a:t>
            </a:r>
            <a:r>
              <a:rPr lang="zh-CN" altLang="en-US" sz="2800" dirty="0">
                <a:latin typeface="Times New Roman" pitchFamily="18" charset="0"/>
              </a:rPr>
              <a:t>、课堂上必须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认真听讲</a:t>
            </a:r>
            <a:r>
              <a:rPr lang="zh-CN" altLang="en-US" sz="2800" dirty="0">
                <a:latin typeface="Times New Roman" pitchFamily="18" charset="0"/>
              </a:rPr>
              <a:t>，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学会自主地做笔记</a:t>
            </a:r>
            <a:r>
              <a:rPr lang="zh-CN" altLang="en-US" sz="2800" dirty="0">
                <a:latin typeface="Times New Roman" pitchFamily="18" charset="0"/>
              </a:rPr>
              <a:t>；不允许做任何违</a:t>
            </a:r>
            <a:endParaRPr lang="en-US" altLang="zh-CN" sz="2800" dirty="0">
              <a:latin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     </a:t>
            </a:r>
            <a:r>
              <a:rPr lang="zh-CN" altLang="en-US" sz="2800" dirty="0">
                <a:latin typeface="Times New Roman" pitchFamily="18" charset="0"/>
              </a:rPr>
              <a:t>反课堂纪律的事情，如：打瞌睡、讲小话、看与化学无关的</a:t>
            </a:r>
            <a:endParaRPr lang="en-US" altLang="zh-CN" sz="2800" dirty="0">
              <a:latin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    </a:t>
            </a:r>
            <a:r>
              <a:rPr lang="zh-CN" altLang="en-US" sz="2800" dirty="0">
                <a:latin typeface="Times New Roman" pitchFamily="18" charset="0"/>
              </a:rPr>
              <a:t>书籍、玩游戏、听</a:t>
            </a:r>
            <a:r>
              <a:rPr lang="en-US" altLang="zh-CN" sz="2800" dirty="0" err="1">
                <a:latin typeface="Times New Roman" pitchFamily="18" charset="0"/>
              </a:rPr>
              <a:t>MPx</a:t>
            </a:r>
            <a:r>
              <a:rPr lang="en-US" altLang="zh-CN" sz="2800" dirty="0">
                <a:latin typeface="Times New Roman" pitchFamily="18" charset="0"/>
              </a:rPr>
              <a:t>;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839416" y="4832348"/>
            <a:ext cx="10153128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3</a:t>
            </a:r>
            <a:r>
              <a:rPr lang="zh-CN" altLang="en-US" sz="2800" dirty="0">
                <a:latin typeface="Times New Roman" pitchFamily="18" charset="0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课后作业必须</a:t>
            </a:r>
            <a:r>
              <a:rPr lang="zh-CN" altLang="en-US" sz="2800" dirty="0">
                <a:latin typeface="Times New Roman" pitchFamily="18" charset="0"/>
              </a:rPr>
              <a:t>与当天的化学课内容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同步</a:t>
            </a:r>
            <a:r>
              <a:rPr lang="zh-CN" altLang="en-US" sz="2800" dirty="0">
                <a:latin typeface="Times New Roman" pitchFamily="18" charset="0"/>
              </a:rPr>
              <a:t>，不允许抄作业，如</a:t>
            </a:r>
            <a:endParaRPr lang="en-US" altLang="zh-CN" sz="2800" dirty="0">
              <a:latin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     </a:t>
            </a:r>
            <a:r>
              <a:rPr lang="zh-CN" altLang="en-US" sz="2800" dirty="0">
                <a:latin typeface="Times New Roman" pitchFamily="18" charset="0"/>
              </a:rPr>
              <a:t>果被发现，重罚！！！；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9" grpId="0"/>
      <p:bldP spid="522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839416" y="2132856"/>
            <a:ext cx="10513168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4</a:t>
            </a:r>
            <a:r>
              <a:rPr lang="zh-CN" altLang="en-US" sz="2800" dirty="0">
                <a:latin typeface="Times New Roman" pitchFamily="18" charset="0"/>
              </a:rPr>
              <a:t>、化学学习绝对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不能投机取巧</a:t>
            </a:r>
            <a:r>
              <a:rPr lang="zh-CN" altLang="en-US" sz="2800" dirty="0">
                <a:latin typeface="Times New Roman" pitchFamily="18" charset="0"/>
              </a:rPr>
              <a:t>，一定要有记忆（理解记忆），创</a:t>
            </a:r>
            <a:endParaRPr lang="en-US" altLang="zh-CN" sz="2800" dirty="0">
              <a:latin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      </a:t>
            </a:r>
            <a:r>
              <a:rPr lang="zh-CN" altLang="en-US" sz="2800" dirty="0">
                <a:latin typeface="Times New Roman" pitchFamily="18" charset="0"/>
              </a:rPr>
              <a:t>造出一种有利于自己的学习方法；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839416" y="3484980"/>
            <a:ext cx="10513168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5</a:t>
            </a:r>
            <a:r>
              <a:rPr lang="zh-CN" altLang="en-US" sz="2800" dirty="0">
                <a:latin typeface="Times New Roman" pitchFamily="18" charset="0"/>
              </a:rPr>
              <a:t>、化学学习要求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跟着老师的步调走</a:t>
            </a:r>
            <a:r>
              <a:rPr lang="zh-CN" altLang="en-US" sz="2800" dirty="0">
                <a:latin typeface="Times New Roman" pitchFamily="18" charset="0"/>
              </a:rPr>
              <a:t>，绝对不能滞后，有不懂得问</a:t>
            </a:r>
            <a:endParaRPr lang="en-US" altLang="zh-CN" sz="2800" dirty="0">
              <a:latin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      </a:t>
            </a:r>
            <a:r>
              <a:rPr lang="zh-CN" altLang="en-US" sz="2800" dirty="0">
                <a:latin typeface="Times New Roman" pitchFamily="18" charset="0"/>
              </a:rPr>
              <a:t>题一定要及时请教；</a:t>
            </a: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839416" y="4600995"/>
            <a:ext cx="10513168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6</a:t>
            </a:r>
            <a:r>
              <a:rPr lang="zh-CN" altLang="en-US" sz="2800" dirty="0">
                <a:latin typeface="Times New Roman" pitchFamily="18" charset="0"/>
              </a:rPr>
              <a:t>、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实验</a:t>
            </a:r>
            <a:r>
              <a:rPr lang="zh-CN" altLang="en-US" sz="2800" dirty="0">
                <a:latin typeface="Times New Roman" pitchFamily="18" charset="0"/>
              </a:rPr>
              <a:t>课堂要求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操作规范</a:t>
            </a:r>
            <a:r>
              <a:rPr lang="zh-CN" altLang="en-US" sz="2800" dirty="0">
                <a:latin typeface="Times New Roman" pitchFamily="18" charset="0"/>
              </a:rPr>
              <a:t>，没有经过老师同意，不能乱动实 验器</a:t>
            </a:r>
            <a:endParaRPr lang="en-US" altLang="zh-CN" sz="2800" dirty="0">
              <a:latin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</a:rPr>
              <a:t>      </a:t>
            </a:r>
            <a:r>
              <a:rPr lang="zh-CN" altLang="en-US" sz="2800" dirty="0">
                <a:latin typeface="Times New Roman" pitchFamily="18" charset="0"/>
              </a:rPr>
              <a:t>材、药品，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要求坐着实验，不能大声喧哗、随意走动位置</a:t>
            </a:r>
            <a:r>
              <a:rPr lang="zh-CN" altLang="en-US" sz="2800" dirty="0">
                <a:latin typeface="Times New Roman" pitchFamily="18" charset="0"/>
              </a:rPr>
              <a:t>。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098D82F6-9540-4CF8-BB4B-2806CBC9C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4100" y="1000108"/>
            <a:ext cx="7903126" cy="707886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对于化学学习，我有</a:t>
            </a:r>
            <a:r>
              <a:rPr lang="zh-CN" altLang="en-US" sz="4000" dirty="0">
                <a:solidFill>
                  <a:srgbClr val="0000FF"/>
                </a:solidFill>
                <a:latin typeface="Times New Roman" pitchFamily="18" charset="0"/>
              </a:rPr>
              <a:t>我的要求</a:t>
            </a:r>
            <a:r>
              <a:rPr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！！</a:t>
            </a:r>
          </a:p>
        </p:txBody>
      </p:sp>
      <p:sp>
        <p:nvSpPr>
          <p:cNvPr id="7" name="Text Box 9">
            <a:extLst>
              <a:ext uri="{FF2B5EF4-FFF2-40B4-BE49-F238E27FC236}">
                <a16:creationId xmlns:a16="http://schemas.microsoft.com/office/drawing/2014/main" id="{16B7E910-43E5-4584-9688-DD755D405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5796490"/>
            <a:ext cx="6840760" cy="656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008000"/>
                </a:solidFill>
                <a:latin typeface="Times New Roman" pitchFamily="18" charset="0"/>
              </a:rPr>
              <a:t>7</a:t>
            </a:r>
            <a:r>
              <a:rPr lang="zh-CN" altLang="en-US" sz="2800" dirty="0">
                <a:solidFill>
                  <a:srgbClr val="008000"/>
                </a:solidFill>
                <a:latin typeface="Times New Roman" pitchFamily="18" charset="0"/>
              </a:rPr>
              <a:t>、不允许任何人私自带化学试剂来学校！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/>
      <p:bldP spid="52232" grpId="0"/>
      <p:bldP spid="52233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2495600" y="1133679"/>
            <a:ext cx="1512887" cy="5191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800"/>
              <a:t>作业：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839416" y="2132856"/>
            <a:ext cx="7920880" cy="6376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1</a:t>
            </a:r>
            <a:r>
              <a:rPr lang="zh-CN" altLang="en-US" sz="2800" dirty="0"/>
              <a:t>、预习第一单元  课题</a:t>
            </a:r>
            <a:r>
              <a:rPr lang="en-US" altLang="zh-CN" sz="2800" dirty="0"/>
              <a:t>1 《</a:t>
            </a:r>
            <a:r>
              <a:rPr lang="zh-CN" altLang="en-US" sz="2800" dirty="0"/>
              <a:t>物质的变化和性质</a:t>
            </a:r>
            <a:r>
              <a:rPr lang="en-US" altLang="zh-CN" sz="2800" dirty="0"/>
              <a:t>》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3700511" y="1052736"/>
            <a:ext cx="5955476" cy="5847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dirty="0"/>
              <a:t>—</a:t>
            </a:r>
            <a:r>
              <a:rPr lang="zh-CN" altLang="en-US" dirty="0"/>
              <a:t>－基本上</a:t>
            </a:r>
            <a:r>
              <a:rPr lang="zh-CN" altLang="en-US" sz="3200" dirty="0">
                <a:solidFill>
                  <a:srgbClr val="FF0000"/>
                </a:solidFill>
              </a:rPr>
              <a:t>天天都有化学作业</a:t>
            </a:r>
            <a:r>
              <a:rPr lang="zh-CN" altLang="en-US" dirty="0"/>
              <a:t>要完成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9699" y="2708920"/>
            <a:ext cx="4429156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2</a:t>
            </a:r>
            <a:r>
              <a:rPr lang="zh-CN" altLang="en-US" sz="2800" dirty="0"/>
              <a:t>、完成</a:t>
            </a:r>
            <a:r>
              <a:rPr lang="en-US" altLang="zh-CN" sz="2800" dirty="0"/>
              <a:t>《</a:t>
            </a:r>
            <a:r>
              <a:rPr lang="zh-CN" altLang="en-US" sz="2800" dirty="0"/>
              <a:t>一遍过：绪言</a:t>
            </a:r>
            <a:r>
              <a:rPr lang="en-US" altLang="zh-CN" sz="2800" dirty="0"/>
              <a:t>》</a:t>
            </a:r>
            <a:endParaRPr lang="zh-CN" alt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799699" y="3284984"/>
            <a:ext cx="4286280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3</a:t>
            </a:r>
            <a:r>
              <a:rPr lang="zh-CN" altLang="en-US" sz="2800" dirty="0"/>
              <a:t>、收暑假化学作业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335360" y="3861048"/>
            <a:ext cx="8784976" cy="257666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</a:rPr>
              <a:t>注意</a:t>
            </a:r>
            <a:r>
              <a:rPr lang="en-US" altLang="zh-CN" sz="2800" dirty="0">
                <a:solidFill>
                  <a:srgbClr val="0000FF"/>
                </a:solidFill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dirty="0"/>
              <a:t>1</a:t>
            </a:r>
            <a:r>
              <a:rPr lang="zh-CN" altLang="en-US" sz="2800" dirty="0"/>
              <a:t>、预习完成在</a:t>
            </a:r>
            <a:r>
              <a:rPr lang="en-US" altLang="zh-CN" sz="2800" dirty="0"/>
              <a:t>《</a:t>
            </a:r>
            <a:r>
              <a:rPr lang="zh-CN" altLang="en-US" sz="2800" dirty="0"/>
              <a:t>导学案</a:t>
            </a:r>
            <a:r>
              <a:rPr lang="en-US" altLang="zh-CN" sz="2800" dirty="0"/>
              <a:t>》</a:t>
            </a:r>
            <a:r>
              <a:rPr lang="zh-CN" altLang="en-US" sz="2800" dirty="0"/>
              <a:t>上，并要求</a:t>
            </a:r>
            <a:r>
              <a:rPr lang="zh-CN" altLang="en-US" sz="2800" dirty="0">
                <a:solidFill>
                  <a:srgbClr val="FF0000"/>
                </a:solidFill>
              </a:rPr>
              <a:t>在课本上，有预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</a:rPr>
              <a:t>   </a:t>
            </a:r>
            <a:r>
              <a:rPr lang="zh-CN" altLang="en-US" sz="2800" dirty="0">
                <a:solidFill>
                  <a:srgbClr val="FF0000"/>
                </a:solidFill>
              </a:rPr>
              <a:t>习标记的痕迹</a:t>
            </a:r>
          </a:p>
          <a:p>
            <a:pPr>
              <a:lnSpc>
                <a:spcPct val="150000"/>
              </a:lnSpc>
            </a:pPr>
            <a:r>
              <a:rPr lang="en-US" altLang="zh-CN" sz="2800" dirty="0"/>
              <a:t>2</a:t>
            </a:r>
            <a:r>
              <a:rPr lang="zh-CN" altLang="en-US" sz="2800" dirty="0"/>
              <a:t>、每位同学配备两个</a:t>
            </a:r>
            <a:r>
              <a:rPr lang="zh-CN" altLang="en-US" sz="2800" dirty="0">
                <a:solidFill>
                  <a:srgbClr val="0000FF"/>
                </a:solidFill>
              </a:rPr>
              <a:t>薄数学单行本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t="4791" r="5556" b="1666"/>
          <a:stretch/>
        </p:blipFill>
        <p:spPr>
          <a:xfrm>
            <a:off x="9264352" y="1844824"/>
            <a:ext cx="2463347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B4019B9-B9A7-4BD9-A931-B412C0061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062" y="2550235"/>
            <a:ext cx="8961120" cy="3399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80063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2491</TotalTime>
  <Words>1501</Words>
  <Application>Microsoft Office PowerPoint</Application>
  <PresentationFormat>宽屏</PresentationFormat>
  <Paragraphs>290</Paragraphs>
  <Slides>25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Arial</vt:lpstr>
      <vt:lpstr>Symbol</vt:lpstr>
      <vt:lpstr>Tahoma</vt:lpstr>
      <vt:lpstr>Times New Roman</vt:lpstr>
      <vt:lpstr>Wingdings</vt:lpstr>
      <vt:lpstr>楷体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邓作逵</dc:creator>
  <cp:lastModifiedBy>邓 作逵</cp:lastModifiedBy>
  <cp:revision>188</cp:revision>
  <dcterms:created xsi:type="dcterms:W3CDTF">2007-11-11T14:00:58Z</dcterms:created>
  <dcterms:modified xsi:type="dcterms:W3CDTF">2021-09-01T03:46:55Z</dcterms:modified>
</cp:coreProperties>
</file>