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84" r:id="rId1"/>
  </p:sldMasterIdLst>
  <p:sldIdLst>
    <p:sldId id="256" r:id="rId2"/>
    <p:sldId id="257" r:id="rId3"/>
    <p:sldId id="258" r:id="rId4"/>
    <p:sldId id="259" r:id="rId5"/>
    <p:sldId id="260" r:id="rId6"/>
    <p:sldId id="270" r:id="rId7"/>
    <p:sldId id="261" r:id="rId8"/>
    <p:sldId id="262" r:id="rId9"/>
    <p:sldId id="263" r:id="rId10"/>
    <p:sldId id="264" r:id="rId11"/>
    <p:sldId id="265" r:id="rId12"/>
    <p:sldId id="266" r:id="rId13"/>
    <p:sldId id="267" r:id="rId14"/>
    <p:sldId id="268" r:id="rId15"/>
    <p:sldId id="269" r:id="rId16"/>
    <p:sldId id="280" r:id="rId17"/>
  </p:sldIdLst>
  <p:sldSz cx="12192000" cy="6858000"/>
  <p:notesSz cx="6858000" cy="9144000"/>
  <p:custDataLst>
    <p:tags r:id="rId1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6" d="100"/>
          <a:sy n="76" d="100"/>
        </p:scale>
        <p:origin x="126" y="438"/>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tags" Target="tags/tag34.xml" /><Relationship Id="rId19" Type="http://schemas.openxmlformats.org/officeDocument/2006/relationships/presProps" Target="presProps.xml" /><Relationship Id="rId2" Type="http://schemas.openxmlformats.org/officeDocument/2006/relationships/slide" Target="slides/slide1.xml" /><Relationship Id="rId20" Type="http://schemas.openxmlformats.org/officeDocument/2006/relationships/viewProps" Target="viewProps.xml" /><Relationship Id="rId21" Type="http://schemas.openxmlformats.org/officeDocument/2006/relationships/theme" Target="theme/theme1.xml" /><Relationship Id="rId22"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zh-CN" altLang="en-US"/>
              <a:t>单击此处编辑母版标题样式</a:t>
            </a:r>
            <a:endParaRPr lang="en-US"/>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5" name="Footer Placeholder 4"/>
          <p:cNvSpPr>
            <a:spLocks noGrp="1"/>
          </p:cNvSpPr>
          <p:nvPr>
            <p:ph type="ftr" sz="quarter" idx="11"/>
          </p:nvPr>
        </p:nvSpPr>
        <p:spPr>
          <a:xfrm>
            <a:off x="2416500" y="329307"/>
            <a:ext cx="4973915" cy="309201"/>
          </a:xfrm>
        </p:spPr>
        <p:txBody>
          <a:bodyPr/>
          <a:lstStyle/>
          <a:p>
            <a:endParaRPr lang="zh-CN" altLang="en-US"/>
          </a:p>
        </p:txBody>
      </p:sp>
      <p:sp>
        <p:nvSpPr>
          <p:cNvPr id="6" name="Slide Number Placeholder 5"/>
          <p:cNvSpPr>
            <a:spLocks noGrp="1"/>
          </p:cNvSpPr>
          <p:nvPr>
            <p:ph type="sldNum" sz="quarter" idx="12"/>
          </p:nvPr>
        </p:nvSpPr>
        <p:spPr>
          <a:xfrm>
            <a:off x="1437664" y="798973"/>
            <a:ext cx="811019" cy="503578"/>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875478050"/>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p:nvPr>
        </p:nvSpPr>
        <p:spPr/>
        <p:txBody>
          <a:bodyPr ancho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561003972"/>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zh-CN" altLang="en-US"/>
              <a:t>单击此处编辑母版标题样式</a:t>
            </a:r>
            <a:endParaRPr lang="en-US"/>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24491639"/>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a:xfrm>
            <a:off x="1449217" y="804889"/>
            <a:ext cx="9605635" cy="1059305"/>
          </a:xfrm>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1447331" y="2010878"/>
            <a:ext cx="4645152" cy="344859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Content Placeholder 3"/>
          <p:cNvSpPr>
            <a:spLocks noGrp="1"/>
          </p:cNvSpPr>
          <p:nvPr>
            <p:ph sz="half" idx="2"/>
          </p:nvPr>
        </p:nvSpPr>
        <p:spPr>
          <a:xfrm>
            <a:off x="6413771" y="2017343"/>
            <a:ext cx="4645152" cy="3441520"/>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5" name="Date Placeholder 4"/>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651640413"/>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1447191" y="804163"/>
            <a:ext cx="9607661" cy="1056319"/>
          </a:xfrm>
        </p:spPr>
        <p:txBody>
          <a:bodyPr/>
          <a:lstStyle/>
          <a:p>
            <a:r>
              <a:rPr lang="zh-CN" altLang="en-US"/>
              <a:t>单击此处编辑母版标题样式</a:t>
            </a:r>
            <a:endParaRPr lang="en-US"/>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1447191" y="2824269"/>
            <a:ext cx="4645152" cy="264445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412362" y="2821491"/>
            <a:ext cx="4645152" cy="2637371"/>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7" name="Date Placeholder 6"/>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49AE70B2-8BF9-45C0-BB95-33D1B9D3A854}" type="slidenum">
              <a:rPr lang="zh-CN" altLang="en-US" smtClean="0"/>
              <a:t>‹#›</a:t>
            </a:fld>
            <a:endParaRPr lang="zh-CN" alt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4815106"/>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3504867035"/>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411400488"/>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zh-CN" altLang="en-US"/>
              <a:t>单击此处编辑母版标题样式</a:t>
            </a:r>
            <a:endParaRPr lang="en-US"/>
          </a:p>
        </p:txBody>
      </p:sp>
      <p:sp>
        <p:nvSpPr>
          <p:cNvPr id="3" name="Content Placeholder 2"/>
          <p:cNvSpPr>
            <a:spLocks noGrp="1"/>
          </p:cNvSpPr>
          <p:nvPr>
            <p:ph idx="1"/>
          </p:nvPr>
        </p:nvSpPr>
        <p:spPr>
          <a:xfrm>
            <a:off x="5043714" y="798974"/>
            <a:ext cx="6012470" cy="4658826"/>
          </a:xfrm>
        </p:spPr>
        <p:txBody>
          <a:bodyPr anchor="ct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9AE70B2-8BF9-45C0-BB95-33D1B9D3A854}" type="slidenum">
              <a:rPr lang="zh-CN" altLang="en-US" smtClean="0"/>
              <a:t>‹#›</a:t>
            </a:fld>
            <a:endParaRPr lang="zh-CN" alt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55926893"/>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a:lstStyle/>
            <a:p/>
          </p:txBody>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a:lstStyle/>
            <a:p/>
          </p:txBody>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9EFD9D74-47D9-4702-A33C-335B63B48DBF}" type="datetimeFigureOut">
              <a:rPr lang="zh-CN" altLang="en-US" smtClean="0"/>
              <a:t>2021/12/3</a:t>
            </a:fld>
            <a:endParaRPr lang="zh-CN" alt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FABC47A4-756D-490B-A52F-7D9E2C9FC05F}" type="slidenum">
              <a:rPr lang="zh-CN" altLang="en-US" smtClean="0"/>
              <a:t>‹#›</a:t>
            </a:fld>
            <a:endParaRPr lang="zh-CN" alt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12853891"/>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75060801"/>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zh-CN" altLang="en-US"/>
              <a:t>单击此处编辑母版标题样式</a:t>
            </a:r>
            <a:endParaRPr lang="en-US"/>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2021/12/3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cxnSp>
        <p:nvCxnSpPr>
          <p:cNvPr id="15" name="Straight Connector 14"/>
          <p:cNvCxnSpPr/>
          <p:nvPr/>
        </p:nvCxnSpPr>
        <p:spPr>
          <a:xfrm flipH="1">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13992678"/>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400" y="1555200"/>
            <a:ext cx="5233077" cy="4608000"/>
          </a:xfrm>
        </p:spPr>
        <p:txBody>
          <a:bodyPr vert="horz" lIns="90000" tIns="46800" rIns="90000" bIns="46800" rtlCol="0">
            <a:normAutofit/>
          </a:bodyPr>
          <a:lstStyle>
            <a:lvl1pPr>
              <a:buNone/>
              <a:defRPr sz="1600"/>
            </a:lvl1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2021/12/3</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2021/12/3</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2021/12/3</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a:t>单击此处编辑母版文本样式</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image" Target="../media/image1.jpeg" /><Relationship Id="rId16"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pic>
        <p:nvPicPr>
          <p:cNvPr id="7" name="Picture 6"/>
          <p:cNvPicPr>
            <a:picLocks noChangeAspect="1"/>
          </p:cNvPicPr>
          <p:nvPr/>
        </p:nvPicPr>
        <p:blipFill>
          <a:blip r:embed="rId15">
            <a:extLst>
              <a:ext uri="{28A0092B-C50C-407E-A947-70E740481C1C}">
                <a14:useLocalDpi xmlns:a14="http://schemas.microsoft.com/office/drawing/2010/main" val="0"/>
              </a:ext>
            </a:extLst>
          </a:blip>
          <a:srcRect t="1538" b="-1538"/>
          <a:stretch>
            <a:fillRect/>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760FBDFE-C587-4B4C-A407-44438C67B59E}" type="datetimeFigureOut">
              <a:rPr lang="zh-CN" altLang="en-US" smtClean="0"/>
              <a:t>2021/12/3</a:t>
            </a:fld>
            <a:endParaRPr lang="zh-CN" alt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49AE70B2-8BF9-45C0-BB95-33D1B9D3A854}" type="slidenum">
              <a:rPr lang="zh-CN" altLang="en-US" smtClean="0"/>
              <a:t>‹#›</a:t>
            </a:fld>
            <a:endParaRPr lang="zh-CN" alt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367409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56" r:id="rId12"/>
    <p:sldLayoutId id="2147483658" r:id="rId13"/>
    <p:sldLayoutId id="2147483659" r:id="rId14"/>
  </p:sldLayoutIdLst>
  <p:transition/>
  <p:timing/>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Tx/>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Tx/>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6.xml" /><Relationship Id="rId3" Type="http://schemas.openxmlformats.org/officeDocument/2006/relationships/tags" Target="../tags/tag17.xml" /><Relationship Id="rId4" Type="http://schemas.openxmlformats.org/officeDocument/2006/relationships/tags" Target="../tags/tag18.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9.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0.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4.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5.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6.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8.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9.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0.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1.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3.png" /><Relationship Id="rId4" Type="http://schemas.openxmlformats.org/officeDocument/2006/relationships/tags" Target="../tags/tag33.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custDataLst>
              <p:tags r:id="rId2"/>
            </p:custDataLst>
          </p:nvPr>
        </p:nvSpPr>
        <p:spPr>
          <a:xfrm>
            <a:off x="567084" y="735301"/>
            <a:ext cx="11185891" cy="2570400"/>
          </a:xfrm>
        </p:spPr>
        <p:txBody>
          <a:bodyPr>
            <a:normAutofit/>
          </a:bodyPr>
          <a:lstStyle/>
          <a:p>
            <a:r>
              <a:rPr lang="zh-CN" altLang="zh-CN">
                <a:solidFill>
                  <a:srgbClr val="FF0000"/>
                </a:solidFill>
              </a:rPr>
              <a:t>坚持和完善人民代表大会制度 不断发展全过程人民民主</a:t>
            </a:r>
          </a:p>
        </p:txBody>
      </p:sp>
      <p:sp>
        <p:nvSpPr>
          <p:cNvPr id="3" name="副标题 2"/>
          <p:cNvSpPr>
            <a:spLocks noGrp="1"/>
          </p:cNvSpPr>
          <p:nvPr>
            <p:ph type="subTitle" idx="1"/>
            <p:custDataLst>
              <p:tags r:id="rId3"/>
            </p:custDataLst>
          </p:nvPr>
        </p:nvSpPr>
        <p:spPr/>
        <p:txBody>
          <a:bodyPr>
            <a:normAutofit lnSpcReduction="10000"/>
          </a:bodyPr>
          <a:lstStyle/>
          <a:p>
            <a:r>
              <a:rPr lang="zh-CN" altLang="en-US" sz="4800" b="1">
                <a:solidFill>
                  <a:schemeClr val="tx1"/>
                </a:solidFill>
              </a:rPr>
              <a:t>关注中央人大工作会议</a:t>
            </a:r>
          </a:p>
        </p:txBody>
      </p:sp>
    </p:spTree>
    <p:custDataLst>
      <p:tags r:id="rId4"/>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855677" y="659447"/>
            <a:ext cx="11247860" cy="5539105"/>
          </a:xfrm>
          <a:prstGeom prst="rect">
            <a:avLst/>
          </a:prstGeom>
          <a:noFill/>
        </p:spPr>
        <p:txBody>
          <a:bodyPr wrap="square" rtlCol="0">
            <a:spAutoFit/>
          </a:bodyPr>
          <a:lstStyle/>
          <a:p>
            <a:pPr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【时政链接】</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    2021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年10月13日至14日中央人大工作会议在北京召开。中共中央总书记、国家主席、中央军委主席习近平出席会议并发表重要讲话。</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习近平强调</a:t>
            </a:r>
            <a:r>
              <a:rPr lang="zh-CN" altLang="en-US" sz="24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人民代表大会制度是符合我国国情和实际、体现社会主义国家性质、保证人民当家作主、保障实现中华民族伟大复兴的好制度，是我们党领导人民在人类政治制度史上的伟大创造，是在我国政治发展史乃至世界政治发展史上具有重大意义的全新政治制度。</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我们要坚持中国特色社会主义政治发展道路，坚持和完善人民代表大会制度，加强和改进新时代人大工作，不断发展全过程人民民主，巩固和发展生动活泼、安定团结的政治局面。</a:t>
            </a:r>
          </a:p>
          <a:p>
            <a:endParaRPr lang="zh-CN" altLang="en-US" sz="2400" b="1">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2"/>
    </p:custData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68910" y="118745"/>
            <a:ext cx="11853545" cy="6739255"/>
          </a:xfrm>
          <a:prstGeom prst="rect">
            <a:avLst/>
          </a:prstGeom>
          <a:noFill/>
        </p:spPr>
        <p:txBody>
          <a:bodyPr wrap="square" rtlCol="0">
            <a:spAutoFit/>
          </a:bodyPr>
          <a:lstStyle/>
          <a:p>
            <a:pPr fontAlgn="auto">
              <a:lnSpc>
                <a:spcPct val="150000"/>
              </a:lnSpc>
            </a:pPr>
            <a:r>
              <a:rPr lang="en-US" altLang="zh-CN" sz="2400" b="1"/>
              <a:t>     </a:t>
            </a:r>
            <a:r>
              <a:rPr lang="zh-CN" altLang="en-US" sz="2400" b="1"/>
              <a:t>人民代表大会制度，坚持中国共产党领导，坚持马克思主义国家学说的基本原则，适应人民民主专政的国体，有效保证国家沿着社会主义道路前进。人民代表大会制度，坚持国家一切权力属于人民，最大限度保障人民当家作主，把党的领导、人民当家作主、依法治国有机结合起来，有效保证国家治理跳出治乱兴衰的历史周期率。60多年来特别是改革开放40多年来，</a:t>
            </a:r>
            <a:r>
              <a:rPr lang="zh-CN" altLang="en-US" sz="2400" b="1">
                <a:solidFill>
                  <a:srgbClr val="C00000"/>
                </a:solidFill>
              </a:rPr>
              <a:t>人民代表大会制度为党领导人民创造经济快速发展奇迹和社会长期稳定奇迹提供了重要制度保障。</a:t>
            </a:r>
          </a:p>
          <a:p>
            <a:pPr fontAlgn="auto">
              <a:lnSpc>
                <a:spcPct val="150000"/>
              </a:lnSpc>
            </a:pPr>
            <a:r>
              <a:rPr lang="en-US" altLang="zh-CN" sz="2400" b="1">
                <a:solidFill>
                  <a:schemeClr val="tx1"/>
                </a:solidFill>
              </a:rPr>
              <a:t>     </a:t>
            </a:r>
            <a:r>
              <a:rPr lang="zh-CN" altLang="en-US" sz="2400" b="1">
                <a:solidFill>
                  <a:schemeClr val="tx1"/>
                </a:solidFill>
              </a:rPr>
              <a:t>党的十八大以来，党中央统筹中华民族伟大复兴战略全局和世界百年未有之大变局，从坚持和完善党的领导、巩固中国特色社会主义制度的战略全局出发，继续推进人民代表大会制度理论和实践创新，提出一系列新理念新思想新要求，强调</a:t>
            </a:r>
            <a:r>
              <a:rPr lang="zh-CN" altLang="en-US" sz="2400" b="1">
                <a:solidFill>
                  <a:srgbClr val="C00000"/>
                </a:solidFill>
              </a:rPr>
              <a:t>必须坚持中国共产党领导，必须坚持用制度体系保障人民当家作主，必须坚持全面依法治国，必须坚持民主集中制，必须坚持中国特色社会主义政治发展道路，必须坚持推进国家治理体系和治理能力现代化。</a:t>
            </a:r>
          </a:p>
        </p:txBody>
      </p:sp>
    </p:spTree>
    <p:custDataLst>
      <p:tags r:id="rId2"/>
    </p:custData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41300" y="382905"/>
            <a:ext cx="11062970" cy="4523105"/>
          </a:xfrm>
          <a:prstGeom prst="rect">
            <a:avLst/>
          </a:prstGeom>
          <a:noFill/>
        </p:spPr>
        <p:txBody>
          <a:bodyPr wrap="square" rtlCol="0" anchor="t">
            <a:spAutoFit/>
          </a:bodyPr>
          <a:lstStyle/>
          <a:p>
            <a:pPr fontAlgn="auto">
              <a:lnSpc>
                <a:spcPct val="150000"/>
              </a:lnSpc>
            </a:pPr>
            <a:r>
              <a:rPr lang="en-US" altLang="zh-CN" sz="2400" b="1"/>
              <a:t>      </a:t>
            </a:r>
            <a:r>
              <a:rPr lang="zh-CN" altLang="en-US" sz="2400" b="1"/>
              <a:t>习近平指出，当今世界正经历百年未有之大变局，制度竞争是综合国力竞争的重要方面，制度优势是一个国家赢得战略主动的重要优势。历史和现实都表明，制度稳则国家稳，制度强则国家强。我们要毫不动摇坚持、与时俱进完善人民代表大会制度，</a:t>
            </a:r>
            <a:r>
              <a:rPr lang="zh-CN" altLang="en-US" sz="2400" b="1">
                <a:solidFill>
                  <a:srgbClr val="C00000"/>
                </a:solidFill>
              </a:rPr>
              <a:t>加强和改进新时代人大工作。</a:t>
            </a:r>
          </a:p>
          <a:p>
            <a:pPr fontAlgn="auto">
              <a:lnSpc>
                <a:spcPct val="150000"/>
              </a:lnSpc>
            </a:pPr>
            <a:r>
              <a:rPr lang="en-US" altLang="zh-CN" sz="2400" b="1">
                <a:solidFill>
                  <a:srgbClr val="C00000"/>
                </a:solidFill>
              </a:rPr>
              <a:t>      要全面贯彻实施宪法，维护宪法权威和尊严。</a:t>
            </a:r>
            <a:r>
              <a:rPr lang="en-US" altLang="zh-CN" sz="2400" b="1">
                <a:solidFill>
                  <a:schemeClr val="tx1"/>
                </a:solidFill>
                <a:latin typeface="微软雅黑" panose="020b0503020204020204" pitchFamily="34" charset="-122"/>
                <a:ea typeface="微软雅黑" panose="020b0503020204020204" pitchFamily="34" charset="-122"/>
              </a:rPr>
              <a:t>全国人大及其常委会要完善宪法相关法律制度，保证宪法确立的制度、原则、规则得到全面实施，要加强对宪法法律实施情况的监督检查。地方各级人大及其常委会要依法行使职权，保证宪法法律在本行政区域内得到遵守和执行，自觉维护国家法治统一。</a:t>
            </a:r>
          </a:p>
        </p:txBody>
      </p:sp>
    </p:spTree>
    <p:custDataLst>
      <p:tags r:id="rId2"/>
    </p:custData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41300" y="382905"/>
            <a:ext cx="11062970" cy="5631180"/>
          </a:xfrm>
          <a:prstGeom prst="rect">
            <a:avLst/>
          </a:prstGeom>
          <a:noFill/>
        </p:spPr>
        <p:txBody>
          <a:bodyPr wrap="square" rtlCol="0" anchor="t">
            <a:spAutoFit/>
          </a:bodyPr>
          <a:lstStyle/>
          <a:p>
            <a:pPr fontAlgn="auto">
              <a:lnSpc>
                <a:spcPct val="150000"/>
              </a:lnSpc>
            </a:pPr>
            <a:r>
              <a:rPr lang="en-US" altLang="zh-CN" sz="2400" b="1"/>
              <a:t>      </a:t>
            </a:r>
            <a:r>
              <a:rPr lang="zh-CN" altLang="en-US" sz="2400" b="1">
                <a:solidFill>
                  <a:srgbClr val="C00000"/>
                </a:solidFill>
              </a:rPr>
              <a:t>要加快完善中国特色社会主义法律体系，以良法促进发展、保障善治。</a:t>
            </a:r>
            <a:r>
              <a:rPr lang="zh-CN" altLang="en-US" sz="2400" b="1"/>
              <a:t>要加强党对立法工作的集中统一领导，把改革发展决策同立法决策更好结合起来，统筹推进国内法治和涉外法治，统筹立改废释纂，加强重点领域、新兴领域、涉外领域立法。要发挥好人大及其常委会在立法工作中的主导作用，深入推进科学立法、民主立法、依法立法。</a:t>
            </a:r>
          </a:p>
          <a:p>
            <a:pPr fontAlgn="auto">
              <a:lnSpc>
                <a:spcPct val="150000"/>
              </a:lnSpc>
            </a:pPr>
            <a:r>
              <a:rPr lang="en-US" altLang="zh-CN" sz="2400" b="1"/>
              <a:t>     </a:t>
            </a:r>
            <a:r>
              <a:rPr lang="en-US" altLang="zh-CN" sz="2400" b="1">
                <a:solidFill>
                  <a:srgbClr val="C00000"/>
                </a:solidFill>
              </a:rPr>
              <a:t>要用好宪法赋予人大的监督权，实行正确监督、有效监督、依法监督。</a:t>
            </a:r>
            <a:r>
              <a:rPr lang="en-US" altLang="zh-CN" sz="2400" b="1"/>
              <a:t>各级人大及其常委会要聚焦党中央重大决策部署，聚焦人民群众所思所盼所愿，推动解决制约经济社会发展的突出矛盾和问题。要加强对法律法规实施情况的监督，完善人大监督制度。各级“一府一委两院”要严格执行人大及其常委会制定的法律法规和作出的决议决定，依法报告工作，自觉接受人大监督。</a:t>
            </a:r>
          </a:p>
        </p:txBody>
      </p:sp>
    </p:spTree>
    <p:custDataLst>
      <p:tags r:id="rId2"/>
    </p:custData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04470" y="197485"/>
            <a:ext cx="11782425" cy="6462395"/>
          </a:xfrm>
          <a:prstGeom prst="rect">
            <a:avLst/>
          </a:prstGeom>
          <a:noFill/>
        </p:spPr>
        <p:txBody>
          <a:bodyPr wrap="square" rtlCol="0">
            <a:spAutoFit/>
          </a:bodyPr>
          <a:lstStyle/>
          <a:p>
            <a:pPr fontAlgn="auto">
              <a:lnSpc>
                <a:spcPct val="150000"/>
              </a:lnSpc>
            </a:pPr>
            <a:r>
              <a:rPr lang="en-US" altLang="zh-CN" sz="2400" b="1"/>
              <a:t>       </a:t>
            </a:r>
            <a:r>
              <a:rPr lang="zh-CN" altLang="en-US" sz="2400" b="1">
                <a:solidFill>
                  <a:srgbClr val="C00000"/>
                </a:solidFill>
              </a:rPr>
              <a:t>要充分发挥人大代表作用，做到民有所呼、我有所应。要丰富人大代表联系人民群众的内容和形式，更好接地气、察民情、聚民智、惠民生。</a:t>
            </a:r>
            <a:r>
              <a:rPr lang="zh-CN" altLang="en-US" sz="2400" b="1"/>
              <a:t>各级人大常委会要加强代表工作能力建设，支持和保障代表更好依法履职。人大代表肩负人民赋予的光荣职责，要站稳政治立场，履行政治责任，密切同人民群众的联系，展现新时代人大代表的风采。</a:t>
            </a:r>
          </a:p>
          <a:p>
            <a:pPr fontAlgn="auto">
              <a:lnSpc>
                <a:spcPct val="150000"/>
              </a:lnSpc>
            </a:pPr>
            <a:r>
              <a:rPr lang="en-US" altLang="zh-CN" sz="2400" b="1"/>
              <a:t>      </a:t>
            </a:r>
            <a:r>
              <a:rPr lang="en-US" altLang="zh-CN" sz="2400" b="1">
                <a:solidFill>
                  <a:srgbClr val="C00000"/>
                </a:solidFill>
              </a:rPr>
              <a:t>要强化政治机关意识，加强人大自身建设。</a:t>
            </a:r>
            <a:r>
              <a:rPr lang="en-US" altLang="zh-CN" sz="2400" b="1"/>
              <a:t>各级人大及其常委会要不断提高政治判断力、政治领悟力、政治执行力，全面加强自身建设，成为自觉坚持中国共产党领导的政治机关、保证人民当家作主的国家权力机关、全面担负宪法法律赋予的各项职责的工作机关、始终同人民群众保持密切联系的代表机关。</a:t>
            </a:r>
          </a:p>
          <a:p>
            <a:pPr fontAlgn="auto">
              <a:lnSpc>
                <a:spcPct val="150000"/>
              </a:lnSpc>
            </a:pPr>
            <a:r>
              <a:rPr lang="en-US" altLang="zh-CN" sz="2400" b="1"/>
              <a:t>      </a:t>
            </a:r>
            <a:r>
              <a:rPr lang="en-US" altLang="zh-CN" sz="2400" b="1">
                <a:solidFill>
                  <a:srgbClr val="C00000"/>
                </a:solidFill>
              </a:rPr>
              <a:t>要加强党对人大工作的全面领导。</a:t>
            </a:r>
            <a:r>
              <a:rPr lang="en-US" altLang="zh-CN" sz="2000" b="1"/>
              <a:t>各级党委要把人大工作摆在重要位置，完善党领导人大工作的制度，定期听取人大常委会党组工作汇报，研究解决人大工作中的重大问题。要支持人大及其常委会依法行使职权、开展工作，指导和督促“一府一委两院”自觉接受人大监督。各级人大常委会党组要认真执行党的领导各项制度，落实好全面从严治党主体责任。</a:t>
            </a:r>
          </a:p>
        </p:txBody>
      </p:sp>
    </p:spTree>
    <p:custDataLst>
      <p:tags r:id="rId2"/>
    </p:custData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53365" y="295910"/>
            <a:ext cx="11712575" cy="4523105"/>
          </a:xfrm>
          <a:prstGeom prst="rect">
            <a:avLst/>
          </a:prstGeom>
          <a:noFill/>
        </p:spPr>
        <p:txBody>
          <a:bodyPr wrap="square" rtlCol="0">
            <a:spAutoFit/>
          </a:bodyPr>
          <a:lstStyle/>
          <a:p>
            <a:pPr fontAlgn="auto">
              <a:lnSpc>
                <a:spcPct val="150000"/>
              </a:lnSpc>
            </a:pPr>
            <a:r>
              <a:rPr lang="en-US" altLang="zh-CN" sz="2400" b="1"/>
              <a:t>       </a:t>
            </a:r>
            <a:r>
              <a:rPr lang="zh-CN" altLang="en-US" sz="2400" b="1"/>
              <a:t>党的十八大以来，我们</a:t>
            </a:r>
            <a:r>
              <a:rPr lang="zh-CN" altLang="en-US" sz="2400" b="1">
                <a:solidFill>
                  <a:srgbClr val="C00000"/>
                </a:solidFill>
              </a:rPr>
              <a:t>深化对民主政治发展规律</a:t>
            </a:r>
            <a:r>
              <a:rPr lang="zh-CN" altLang="en-US" sz="2400" b="1"/>
              <a:t>的认识，提出</a:t>
            </a:r>
            <a:r>
              <a:rPr lang="zh-CN" altLang="en-US" sz="2400" b="1">
                <a:solidFill>
                  <a:srgbClr val="C00000"/>
                </a:solidFill>
              </a:rPr>
              <a:t>全过程人民民主</a:t>
            </a:r>
            <a:r>
              <a:rPr lang="zh-CN" altLang="en-US" sz="2400" b="1"/>
              <a:t>的重大理念。我国全过程人民民主不仅有完整的制度程序，而且有完整的参与实践。我国全过程人民民主实现了过程民主和成果民主、程序民主和实质民主、直接民主和间接民主、人民民主和国家意志相统一，是全链条、全方位、全覆盖的民主，是最广泛、最真实、最管用的社会主义民主。我们要继续推进全过程人民民主建设，把人民当家作主具体地、现实地体现到党治国理政的政策措施上来，具体地、现实地体现到党和国家机关各个方面各个层级工作上来，具体地、现实地体现到实现人民对美好生活向往的工作上来。</a:t>
            </a:r>
          </a:p>
        </p:txBody>
      </p:sp>
    </p:spTree>
    <p:custDataLst>
      <p:tags r:id="rId2"/>
    </p:custData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09880" y="309880"/>
            <a:ext cx="11529060" cy="3969385"/>
          </a:xfrm>
          <a:prstGeom prst="rect">
            <a:avLst/>
          </a:prstGeom>
          <a:noFill/>
        </p:spPr>
        <p:txBody>
          <a:bodyPr wrap="square" rtlCol="0">
            <a:spAutoFit/>
          </a:bodyPr>
          <a:lstStyle/>
          <a:p>
            <a:pPr fontAlgn="auto">
              <a:lnSpc>
                <a:spcPct val="150000"/>
              </a:lnSpc>
            </a:pPr>
            <a:r>
              <a:rPr lang="en-US" altLang="zh-CN" sz="2400" b="1"/>
              <a:t>       </a:t>
            </a:r>
            <a:r>
              <a:rPr lang="zh-CN" altLang="en-US" sz="2400" b="1">
                <a:solidFill>
                  <a:srgbClr val="C00000"/>
                </a:solidFill>
              </a:rPr>
              <a:t>人民代表大会制度是实现我国全过程人民民主的重要制度载体。</a:t>
            </a:r>
            <a:r>
              <a:rPr lang="zh-CN" altLang="en-US" sz="2400" b="1"/>
              <a:t>要在党的领导下，不断扩大人民有序政治参与，加强人权法治保障，保证人民依法享有广泛权利和自由。要保证人民依法行使选举权利，民主选举产生人大代表，保证人民的知情权、参与权、表达权、监督权落实到人大工作各方面各环节全过程，确保党和国家在决策、执行、监督落实各个环节都能听到来自人民的声音。要完善人大的民主民意表达平台和载体，健全吸纳民意、汇集民智的工作机制，推进人大协商、立法协商，把各方面社情民意统一于最广大人民根本利益之中。</a:t>
            </a:r>
          </a:p>
        </p:txBody>
      </p:sp>
    </p:spTree>
    <p:custDataLst>
      <p:tags r:id="rId2"/>
    </p:custDataLst>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54940" y="225425"/>
            <a:ext cx="11965940" cy="5723890"/>
          </a:xfrm>
          <a:prstGeom prst="rect">
            <a:avLst/>
          </a:prstGeom>
          <a:noFill/>
        </p:spPr>
        <p:txBody>
          <a:bodyPr wrap="square" rtlCol="0">
            <a:spAutoFit/>
          </a:bodyPr>
          <a:lstStyle/>
          <a:p>
            <a:pPr fontAlgn="auto">
              <a:lnSpc>
                <a:spcPct val="150000"/>
              </a:lnSpc>
            </a:pPr>
            <a:r>
              <a:rPr lang="zh-CN" altLang="en-US" sz="2800" b="1">
                <a:solidFill>
                  <a:srgbClr val="FF0000"/>
                </a:solidFill>
              </a:rPr>
              <a:t>【知识链接】</a:t>
            </a:r>
          </a:p>
          <a:p>
            <a:pPr fontAlgn="auto">
              <a:lnSpc>
                <a:spcPct val="150000"/>
              </a:lnSpc>
            </a:pPr>
            <a:r>
              <a:rPr lang="zh-CN" altLang="en-US" sz="2400" b="1"/>
              <a:t>一、人民代表大会</a:t>
            </a:r>
          </a:p>
          <a:p>
            <a:pPr fontAlgn="auto">
              <a:lnSpc>
                <a:spcPct val="150000"/>
              </a:lnSpc>
            </a:pPr>
            <a:r>
              <a:rPr lang="en-US" altLang="zh-CN" sz="2400" b="1"/>
              <a:t>1.</a:t>
            </a:r>
            <a:r>
              <a:rPr lang="zh-CN" altLang="en-US" sz="2400" b="1"/>
              <a:t>人民行使国家权力的机关是全国人民代表大会和地方各级人民代表大会。人民通过民主选举选出自己的代表，组成各级人民代表大会。各级人民代表大会都对人民负责，受人民监督，代表人民统一行使国家权力，决定全国和各级地方的一切重大事务。人民代表大会代表人民的意志，根据人民的利益行使权力。</a:t>
            </a:r>
          </a:p>
          <a:p>
            <a:pPr fontAlgn="auto">
              <a:lnSpc>
                <a:spcPct val="150000"/>
              </a:lnSpc>
            </a:pPr>
            <a:r>
              <a:rPr lang="en-US" altLang="zh-CN" sz="2400" b="1"/>
              <a:t>2.</a:t>
            </a:r>
            <a:r>
              <a:rPr lang="zh-CN" altLang="en-US" sz="2400" b="1"/>
              <a:t>全国人民代表大会是我国最高国家权力机关。行使国家最高立法权、决定权、任免权和监督权。全国人民代表大会在我国国家机构组织体系中居于最高地位。国家行政机关、监察机关、审判机关、检察机关都由人民代表大会产生，对它负责，受它监督。</a:t>
            </a:r>
          </a:p>
          <a:p>
            <a:pPr fontAlgn="auto">
              <a:lnSpc>
                <a:spcPct val="150000"/>
              </a:lnSpc>
            </a:pPr>
            <a:r>
              <a:rPr lang="en-US" altLang="zh-CN" sz="2400" b="1"/>
              <a:t>3.</a:t>
            </a:r>
            <a:r>
              <a:rPr lang="zh-CN" altLang="en-US" sz="2400" b="1"/>
              <a:t>人大代表是国家权力机关的组成人员。各级人大代表由选民民主选举产生。</a:t>
            </a:r>
          </a:p>
        </p:txBody>
      </p:sp>
    </p:spTree>
    <p:custDataLst>
      <p:tags r:id="rId2"/>
    </p:custDataLst>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54940" y="225425"/>
            <a:ext cx="11965940" cy="6185535"/>
          </a:xfrm>
          <a:prstGeom prst="rect">
            <a:avLst/>
          </a:prstGeom>
          <a:noFill/>
        </p:spPr>
        <p:txBody>
          <a:bodyPr wrap="square" rtlCol="0">
            <a:spAutoFit/>
          </a:bodyPr>
          <a:lstStyle/>
          <a:p>
            <a:pPr fontAlgn="auto">
              <a:lnSpc>
                <a:spcPct val="150000"/>
              </a:lnSpc>
            </a:pPr>
            <a:r>
              <a:rPr lang="en-US" altLang="zh-CN" sz="2400" b="1"/>
              <a:t>4.</a:t>
            </a:r>
            <a:r>
              <a:rPr lang="zh-CN" altLang="en-US" sz="2400" b="1"/>
              <a:t>人大代表在国家权力机关参加行使国家权力，享有广泛的职权：审议权、表决权、提案权和质询权。提案权是指人大代表有权依照法律规定的程序，向人民代表大会提出议案。人大代表有权依照法律规定的程序，对政府等机关的工作提出质问并要求答复。</a:t>
            </a:r>
          </a:p>
          <a:p>
            <a:pPr fontAlgn="auto">
              <a:lnSpc>
                <a:spcPct val="150000"/>
              </a:lnSpc>
            </a:pPr>
            <a:r>
              <a:rPr lang="en-US" altLang="zh-CN" sz="2400" b="1"/>
              <a:t>5.</a:t>
            </a:r>
            <a:r>
              <a:rPr lang="zh-CN" altLang="en-US" sz="2400" b="1"/>
              <a:t>要进一步健全代表联络机制，更好发挥人大代表作用。各级人大代表应与人民群众保持密切联系，采取多种方式经常听取意见和要求，回答询问，帮助所在地方的人民政府推进工作。</a:t>
            </a:r>
          </a:p>
          <a:p>
            <a:pPr fontAlgn="auto">
              <a:lnSpc>
                <a:spcPct val="150000"/>
              </a:lnSpc>
            </a:pPr>
            <a:r>
              <a:rPr lang="en-US" altLang="zh-CN" sz="2400" b="1"/>
              <a:t>6.</a:t>
            </a:r>
            <a:r>
              <a:rPr lang="zh-CN" altLang="en-US" sz="2400" b="1"/>
              <a:t>人大代表是人民利益的代言人。他们来自人民，肩负人民的重托，应模范遵守宪法和法律，努力为人民服务，并自觉接受人民的监督。</a:t>
            </a:r>
          </a:p>
          <a:p>
            <a:pPr fontAlgn="auto">
              <a:lnSpc>
                <a:spcPct val="150000"/>
              </a:lnSpc>
            </a:pPr>
            <a:r>
              <a:rPr lang="en-US" altLang="zh-CN" sz="2400" b="1"/>
              <a:t>7.</a:t>
            </a:r>
            <a:r>
              <a:rPr lang="zh-CN" altLang="en-US" sz="2400" b="1"/>
              <a:t>人民代表大会制度是按照民主集中集中制原则，由人民定期选出自己的代表组成各级人民代表大会作为人民行使国家权力的机关，并由人民代表大会组织其他国家机关，以实现人民民主专政历史任务的政权组织形式。</a:t>
            </a:r>
          </a:p>
        </p:txBody>
      </p:sp>
    </p:spTree>
    <p:custDataLst>
      <p:tags r:id="rId2"/>
    </p:custData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54940" y="225425"/>
            <a:ext cx="11965940" cy="6185535"/>
          </a:xfrm>
          <a:prstGeom prst="rect">
            <a:avLst/>
          </a:prstGeom>
          <a:noFill/>
        </p:spPr>
        <p:txBody>
          <a:bodyPr wrap="square" rtlCol="0">
            <a:spAutoFit/>
          </a:bodyPr>
          <a:lstStyle/>
          <a:p>
            <a:pPr fontAlgn="auto">
              <a:lnSpc>
                <a:spcPct val="150000"/>
              </a:lnSpc>
            </a:pPr>
            <a:r>
              <a:rPr lang="en-US" altLang="zh-CN" sz="2400" b="1"/>
              <a:t>8.</a:t>
            </a:r>
            <a:r>
              <a:rPr lang="zh-CN" altLang="en-US" sz="2400" b="1"/>
              <a:t>人民代表大会制度是由我国人民当家作主的社会主义国家性质决定的。人民代表大会制度的一项基本功能，就是把体现广大人民群众根本利益的党的路线、方针、政策依照法定程序转化为国家意志，并使之成为全体公民共同遵守的法律规范。</a:t>
            </a:r>
          </a:p>
          <a:p>
            <a:pPr fontAlgn="auto">
              <a:lnSpc>
                <a:spcPct val="150000"/>
              </a:lnSpc>
            </a:pPr>
            <a:r>
              <a:rPr lang="en-US" altLang="zh-CN" sz="2400" b="1"/>
              <a:t>9.</a:t>
            </a:r>
            <a:r>
              <a:rPr lang="zh-CN" altLang="en-US" sz="2400" b="1"/>
              <a:t>人民代表大会制度是我国的根本政治制度。一方面，人民代表大会制度在国政治生活中体现人民当家做主，最充分地体现了社会主义国家的本质要求。另一方面，人民代表大会制度在我国政治制度体系中居于核心地位，国家的其他制度都要受其统领和制约。</a:t>
            </a:r>
          </a:p>
          <a:p>
            <a:pPr fontAlgn="auto">
              <a:lnSpc>
                <a:spcPct val="150000"/>
              </a:lnSpc>
            </a:pPr>
            <a:r>
              <a:rPr lang="en-US" altLang="zh-CN" sz="2400" b="1"/>
              <a:t>10.</a:t>
            </a:r>
            <a:r>
              <a:rPr lang="zh-CN" altLang="en-US" sz="2400" b="1"/>
              <a:t>人民代表大会制度是中国共产党把马克思主义基本原理同中国具体实际相结合的伟大创造，具有鲜明的中国特色和突出的制度优势。人民代表大会制度保障了人民当家作主，动员了全体人民以国家主人翁的姿态投身于社会主义建设，维护了国家统一和民族团结。人民代表大会制度是坚持党的领导、人民当家作主、依法治国有机统一的根本政治制度安排。</a:t>
            </a:r>
          </a:p>
        </p:txBody>
      </p:sp>
    </p:spTree>
    <p:custDataLst>
      <p:tags r:id="rId2"/>
    </p:custData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81305" y="254000"/>
            <a:ext cx="11345545" cy="2861310"/>
          </a:xfrm>
          <a:prstGeom prst="rect">
            <a:avLst/>
          </a:prstGeom>
          <a:noFill/>
        </p:spPr>
        <p:txBody>
          <a:bodyPr wrap="square" rtlCol="0">
            <a:spAutoFit/>
          </a:bodyPr>
          <a:lstStyle/>
          <a:p>
            <a:pPr fontAlgn="auto">
              <a:lnSpc>
                <a:spcPct val="150000"/>
              </a:lnSpc>
            </a:pPr>
            <a:r>
              <a:rPr lang="zh-CN" altLang="en-US" sz="2400" b="1"/>
              <a:t>二、中国共产党</a:t>
            </a:r>
          </a:p>
          <a:p>
            <a:pPr fontAlgn="auto">
              <a:lnSpc>
                <a:spcPct val="150000"/>
              </a:lnSpc>
            </a:pPr>
            <a:r>
              <a:rPr lang="en-US" altLang="zh-CN" sz="2400" b="1"/>
              <a:t>1.</a:t>
            </a:r>
            <a:r>
              <a:rPr lang="zh-CN" altLang="en-US" sz="2400" b="1"/>
              <a:t>中国共产党是我国最高政治领导力量，要坚持党的领导。党的领导是保证人民当家做主的根本保证。党的领导、人民当家做主与依法治国是有机统一的</a:t>
            </a:r>
          </a:p>
          <a:p>
            <a:pPr fontAlgn="auto">
              <a:lnSpc>
                <a:spcPct val="150000"/>
              </a:lnSpc>
            </a:pPr>
            <a:r>
              <a:rPr lang="en-US" altLang="zh-CN" sz="2400" b="1"/>
              <a:t>2.</a:t>
            </a:r>
            <a:r>
              <a:rPr lang="zh-CN" altLang="en-US" sz="2400" b="1"/>
              <a:t>依法执政是中国共产党执政的基本方式。党必须在宪法和法律的范围内活动。支持人民代表大会依法履行职能，使党的主张通过法定程序上升为国家意志。</a:t>
            </a:r>
          </a:p>
        </p:txBody>
      </p:sp>
    </p:spTree>
    <p:custDataLst>
      <p:tags r:id="rId2"/>
    </p:custData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68910" y="295910"/>
            <a:ext cx="11783060" cy="5354320"/>
          </a:xfrm>
          <a:prstGeom prst="rect">
            <a:avLst/>
          </a:prstGeom>
          <a:noFill/>
        </p:spPr>
        <p:txBody>
          <a:bodyPr wrap="square" rtlCol="0">
            <a:spAutoFit/>
          </a:bodyPr>
          <a:lstStyle/>
          <a:p>
            <a:pPr fontAlgn="auto">
              <a:lnSpc>
                <a:spcPct val="150000"/>
              </a:lnSpc>
            </a:pPr>
            <a:r>
              <a:rPr lang="zh-CN" altLang="en-US" sz="2400" b="1">
                <a:solidFill>
                  <a:srgbClr val="FF0000"/>
                </a:solidFill>
              </a:rPr>
              <a:t>【典型例题</a:t>
            </a:r>
            <a:r>
              <a:rPr lang="en-US" altLang="zh-CN" sz="2400" b="1">
                <a:solidFill>
                  <a:srgbClr val="FF0000"/>
                </a:solidFill>
              </a:rPr>
              <a:t>1</a:t>
            </a:r>
            <a:r>
              <a:rPr lang="zh-CN" altLang="en-US" sz="2400" b="1">
                <a:solidFill>
                  <a:srgbClr val="FF0000"/>
                </a:solidFill>
              </a:rPr>
              <a:t>】</a:t>
            </a:r>
          </a:p>
          <a:p>
            <a:pPr fontAlgn="auto">
              <a:lnSpc>
                <a:spcPct val="150000"/>
              </a:lnSpc>
            </a:pPr>
            <a:r>
              <a:rPr lang="en-US" altLang="zh-CN" sz="2000" b="1">
                <a:latin typeface="方正粗黑宋简体" panose="02000000000000000000" charset="-122"/>
                <a:ea typeface="方正粗黑宋简体" panose="02000000000000000000" charset="-122"/>
                <a:cs typeface="方正粗黑宋简体" panose="02000000000000000000" charset="-122"/>
              </a:rPr>
              <a:t>     </a:t>
            </a:r>
            <a:r>
              <a:rPr lang="zh-CN" altLang="en-US" sz="2000" b="1">
                <a:latin typeface="方正粗黑宋简体" panose="02000000000000000000" charset="-122"/>
                <a:ea typeface="方正粗黑宋简体" panose="02000000000000000000" charset="-122"/>
                <a:cs typeface="方正粗黑宋简体" panose="02000000000000000000" charset="-122"/>
              </a:rPr>
              <a:t>2020年5月25日，十三届全国人大三次会议举行第二次全体会议，听取和审议全国人大常委会工作报告。《报告》指出，一年多来，全国人大常委会组织6次宪法宣誓仪式：以“弘扬宪法精神，推进国家治理体系和治理能力现代化”</a:t>
            </a:r>
          </a:p>
          <a:p>
            <a:pPr fontAlgn="auto">
              <a:lnSpc>
                <a:spcPct val="150000"/>
              </a:lnSpc>
            </a:pPr>
            <a:r>
              <a:rPr lang="zh-CN" altLang="en-US" sz="2000" b="1">
                <a:latin typeface="方正粗黑宋简体" panose="02000000000000000000" charset="-122"/>
                <a:ea typeface="方正粗黑宋简体" panose="02000000000000000000" charset="-122"/>
                <a:cs typeface="方正粗黑宋简体" panose="02000000000000000000" charset="-122"/>
              </a:rPr>
              <a:t>为主题，举行第六个国家宪法日座谈会。制定基本医疗卫生与健康促进法，修改药品管理法，制定疫苗管理法，起草并审议生物安全法草案。听取审议国务院关于学前教育事业改革和发展、农村集体产权制度改革、加快外贸转型升级，减税降费等11个专项工作报告。听取审议关于加强刑事审判工作情况的报告；听取审议关于开展公益诉讼检察工作情况的报告并进行专题询问《报告》指出，十三届全国人大二次会议主席团交付审议的491件代表议案都已办理完毕,8160件建议交由193家承办单位办理并答复代表；组织代表74人次参加执法检查，邀请代表73人次参加预算审查监督，邀请代表298人次列席常委会会议。</a:t>
            </a:r>
          </a:p>
          <a:p>
            <a:pPr fontAlgn="auto">
              <a:lnSpc>
                <a:spcPct val="150000"/>
              </a:lnSpc>
            </a:pPr>
            <a:r>
              <a:rPr lang="zh-CN" altLang="en-US" sz="2400" b="1"/>
              <a:t>结合材料并运用政治与法治的相关知识，说明全国人大常委会是如何开展工作的。</a:t>
            </a:r>
          </a:p>
        </p:txBody>
      </p:sp>
    </p:spTree>
    <p:custDataLst>
      <p:tags r:id="rId2"/>
    </p:custData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24485" y="352425"/>
            <a:ext cx="11557000" cy="4523105"/>
          </a:xfrm>
          <a:prstGeom prst="rect">
            <a:avLst/>
          </a:prstGeom>
          <a:noFill/>
        </p:spPr>
        <p:txBody>
          <a:bodyPr wrap="square" rtlCol="0">
            <a:spAutoFit/>
          </a:bodyPr>
          <a:lstStyle/>
          <a:p>
            <a:pPr fontAlgn="auto">
              <a:lnSpc>
                <a:spcPct val="150000"/>
              </a:lnSpc>
            </a:pPr>
            <a:r>
              <a:rPr lang="zh-CN" altLang="en-US" sz="2400" b="1"/>
              <a:t>【参考答案】</a:t>
            </a:r>
          </a:p>
          <a:p>
            <a:pPr fontAlgn="auto">
              <a:lnSpc>
                <a:spcPct val="150000"/>
              </a:lnSpc>
            </a:pPr>
            <a:r>
              <a:rPr lang="zh-CN" altLang="en-US" sz="2400" b="1"/>
              <a:t>①全国人大常委会行使立法权，保证人民当家作主有法可依。行使监督权，促进国家机关改进工作,切实做到对人民负责。</a:t>
            </a:r>
          </a:p>
          <a:p>
            <a:pPr fontAlgn="auto">
              <a:lnSpc>
                <a:spcPct val="150000"/>
              </a:lnSpc>
            </a:pPr>
            <a:r>
              <a:rPr lang="zh-CN" altLang="en-US" sz="2400" b="1"/>
              <a:t>②组织人大代表参加各种检查，发挥人大代表的主体作用，支持人大代表更好履行职责，更好为人民服务。</a:t>
            </a:r>
          </a:p>
          <a:p>
            <a:pPr fontAlgn="auto">
              <a:lnSpc>
                <a:spcPct val="150000"/>
              </a:lnSpc>
            </a:pPr>
            <a:r>
              <a:rPr lang="zh-CN" altLang="en-US" sz="2400" b="1"/>
              <a:t>③坚持民主集中制原则，彰显最大制度优势。</a:t>
            </a:r>
          </a:p>
          <a:p>
            <a:pPr fontAlgn="auto">
              <a:lnSpc>
                <a:spcPct val="150000"/>
              </a:lnSpc>
            </a:pPr>
            <a:r>
              <a:rPr lang="zh-CN" altLang="en-US" sz="2400" b="1"/>
              <a:t>④彰显宪法权威，保证宪法实施，形成用宪法维护人民权益的社会氛围，全面推进依法治国。</a:t>
            </a:r>
          </a:p>
        </p:txBody>
      </p:sp>
    </p:spTree>
    <p:custDataLst>
      <p:tags r:id="rId2"/>
    </p:custData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80365" y="366395"/>
            <a:ext cx="11331575" cy="4523105"/>
          </a:xfrm>
          <a:prstGeom prst="rect">
            <a:avLst/>
          </a:prstGeom>
          <a:noFill/>
        </p:spPr>
        <p:txBody>
          <a:bodyPr wrap="square" rtlCol="0">
            <a:spAutoFit/>
          </a:bodyPr>
          <a:lstStyle/>
          <a:p>
            <a:pPr fontAlgn="auto">
              <a:lnSpc>
                <a:spcPct val="150000"/>
              </a:lnSpc>
            </a:pPr>
            <a:r>
              <a:rPr lang="zh-CN" altLang="en-US"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【典型例题</a:t>
            </a:r>
            <a:r>
              <a:rPr lang="en-US" altLang="zh-CN"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2</a:t>
            </a:r>
            <a:r>
              <a:rPr lang="zh-CN" altLang="en-US" sz="24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24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岁末年初，一场新冠肺炎疫情突袭大江南北。习近平总书记亲自指挥、亲自部署，开展了疫情防控的人民战争、总体战、阻击战。我国采取最全面、最严格、最彻底的防控措施，不遗漏一个感染者，不放弃每一位病患。</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一些地方人大常委会紧急立法，在国家法律和法规框架下授权地方政府在医疗卫生、防疫管理等方面，规定临时性应急行政管理措施。经过艰苦卓绝的努力，我国用3个月左右的时间取得了抗击疫情的重大战略成果。</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从“根本政治制度”的角度，说明我国短时间内取得抗击疫情重大战略成果的原因。</a:t>
            </a:r>
          </a:p>
        </p:txBody>
      </p:sp>
    </p:spTree>
    <p:custDataLst>
      <p:tags r:id="rId2"/>
    </p:custData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24485" y="352425"/>
            <a:ext cx="11557000" cy="1753235"/>
          </a:xfrm>
          <a:prstGeom prst="rect">
            <a:avLst/>
          </a:prstGeom>
          <a:noFill/>
        </p:spPr>
        <p:txBody>
          <a:bodyPr wrap="square" rtlCol="0">
            <a:spAutoFit/>
          </a:bodyPr>
          <a:lstStyle/>
          <a:p>
            <a:pPr fontAlgn="auto">
              <a:lnSpc>
                <a:spcPct val="150000"/>
              </a:lnSpc>
            </a:pPr>
            <a:r>
              <a:rPr lang="zh-CN" altLang="en-US" sz="2400" b="1"/>
              <a:t>【参考答案】</a:t>
            </a:r>
          </a:p>
          <a:p>
            <a:pPr fontAlgn="auto">
              <a:lnSpc>
                <a:spcPct val="150000"/>
              </a:lnSpc>
            </a:pPr>
            <a:r>
              <a:rPr lang="zh-CN" altLang="en-US" sz="2400" b="1"/>
              <a:t>坚持人民代表大会制度，实行民主集中制的组织和活动原则，保证了抗击疫情过程中国家机关协调高效运转。</a:t>
            </a:r>
          </a:p>
        </p:txBody>
      </p:sp>
      <p:pic>
        <p:nvPicPr>
          <p:cNvPr id="3" name="图片 2">
            <a:extLst>
              <a:ext uri="{FF2B5EF4-FFF2-40B4-BE49-F238E27FC236}">
                <a16:creationId xmlns:a16="http://schemas.microsoft.com/office/drawing/2014/main" id="{E6FDCD53-E576-4CF1-BA6C-9A527E00AF2D}"/>
              </a:ext>
            </a:extLst>
          </p:cNvPr>
          <p:cNvPicPr>
            <a:picLocks noChangeAspect="1"/>
          </p:cNvPicPr>
          <p:nvPr/>
        </p:nvPicPr>
        <p:blipFill>
          <a:blip r:embed="rId2">
            <a:extLst>
              <a:ext uri="{28A0092B-C50C-407E-A947-70E740481C1C}">
                <a14:useLocalDpi xmlns:a14="http://schemas.microsoft.com/office/drawing/2010/main" val="0"/>
              </a:ext>
            </a:extLst>
          </a:blip>
          <a:srcRect l="29250" r="24992" b="9822"/>
          <a:stretch>
            <a:fillRect/>
          </a:stretch>
        </p:blipFill>
        <p:spPr>
          <a:xfrm>
            <a:off x="9212068" y="1545243"/>
            <a:ext cx="2789432" cy="5497289"/>
          </a:xfrm>
          <a:prstGeom prst="rect">
            <a:avLst/>
          </a:prstGeom>
        </p:spPr>
      </p:pic>
      <p:pic>
        <p:nvPicPr>
          <p:cNvPr id="5" name="New picture"/>
          <p:cNvPicPr/>
          <p:nvPr/>
        </p:nvPicPr>
        <p:blipFill>
          <a:blip r:embed="rId3"/>
          <a:stretch>
            <a:fillRect/>
          </a:stretch>
        </p:blipFill>
        <p:spPr>
          <a:xfrm>
            <a:off x="10515600" y="12026900"/>
            <a:ext cx="355600" cy="254000"/>
          </a:xfrm>
          <a:prstGeom prst="cube">
            <a:avLst/>
          </a:prstGeom>
        </p:spPr>
      </p:pic>
    </p:spTree>
    <p:custDataLst>
      <p:tags r:id="rId4"/>
    </p:custDataLst>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6.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custom20205081_1*a*1"/>
  <p:tag name="KSO_WM_UNIT_INDEX" val="1"/>
  <p:tag name="KSO_WM_UNIT_ISCONTENTSTITLE" val="0"/>
  <p:tag name="KSO_WM_UNIT_ISNUMDGMTITLE" val="0"/>
  <p:tag name="KSO_WM_UNIT_LAYERLEVEL" val="1"/>
  <p:tag name="KSO_WM_UNIT_NOCLEAR" val="0"/>
  <p:tag name="KSO_WM_UNIT_PRESET_TEXT" val="空白演示"/>
  <p:tag name="KSO_WM_UNIT_SHOW_EDIT_AREA_INDICATION" val="1"/>
  <p:tag name="KSO_WM_UNIT_TYPE" val="a"/>
  <p:tag name="KSO_WM_UNIT_VALUE" val="28"/>
</p:tagLst>
</file>

<file path=ppt/tags/tag1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custom20205081_1*b*1"/>
  <p:tag name="KSO_WM_UNIT_INDEX" val="1"/>
  <p:tag name="KSO_WM_UNIT_ISCONTENTSTITLE" val="0"/>
  <p:tag name="KSO_WM_UNIT_ISNUMDGMTITLE" val="0"/>
  <p:tag name="KSO_WM_UNIT_LAYERLEVEL" val="1"/>
  <p:tag name="KSO_WM_UNIT_NOCLEAR" val="0"/>
  <p:tag name="KSO_WM_UNIT_PRESET_TEXT" val="单击输入您的封面副标题"/>
  <p:tag name="KSO_WM_UNIT_SHOW_EDIT_AREA_INDICATION" val="1"/>
  <p:tag name="KSO_WM_UNIT_TYPE" val="b"/>
  <p:tag name="KSO_WM_UNIT_VALUE" val="111"/>
</p:tagLst>
</file>

<file path=ppt/tags/tag18.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9.xml><?xml version="1.0" encoding="utf-8"?>
<p:tagLst xmlns:p="http://schemas.openxmlformats.org/presentationml/2006/main">
  <p:tag name="KSO_WM_BEAUTIFY_FLAG" val="#wm#"/>
  <p:tag name="KSO_WM_TEMPLATE_CATEGORY" val="custom"/>
  <p:tag name="KSO_WM_TEMPLATE_INDEX" val="20205081"/>
</p:tagLst>
</file>

<file path=ppt/tags/tag20.xml><?xml version="1.0" encoding="utf-8"?>
<p:tagLst xmlns:p="http://schemas.openxmlformats.org/presentationml/2006/main">
  <p:tag name="KSO_WM_BEAUTIFY_FLAG" val="#wm#"/>
  <p:tag name="KSO_WM_TEMPLATE_CATEGORY" val="custom"/>
  <p:tag name="KSO_WM_TEMPLATE_INDEX" val="20205081"/>
</p:tagLst>
</file>

<file path=ppt/tags/tag21.xml><?xml version="1.0" encoding="utf-8"?>
<p:tagLst xmlns:p="http://schemas.openxmlformats.org/presentationml/2006/main">
  <p:tag name="KSO_WM_BEAUTIFY_FLAG" val="#wm#"/>
  <p:tag name="KSO_WM_TEMPLATE_CATEGORY" val="custom"/>
  <p:tag name="KSO_WM_TEMPLATE_INDEX" val="20205081"/>
</p:tagLst>
</file>

<file path=ppt/tags/tag22.xml><?xml version="1.0" encoding="utf-8"?>
<p:tagLst xmlns:p="http://schemas.openxmlformats.org/presentationml/2006/main">
  <p:tag name="KSO_WM_BEAUTIFY_FLAG" val="#wm#"/>
  <p:tag name="KSO_WM_TEMPLATE_CATEGORY" val="custom"/>
  <p:tag name="KSO_WM_TEMPLATE_INDEX" val="20205081"/>
</p:tagLst>
</file>

<file path=ppt/tags/tag23.xml><?xml version="1.0" encoding="utf-8"?>
<p:tagLst xmlns:p="http://schemas.openxmlformats.org/presentationml/2006/main">
  <p:tag name="KSO_WM_BEAUTIFY_FLAG" val="#wm#"/>
  <p:tag name="KSO_WM_TEMPLATE_CATEGORY" val="custom"/>
  <p:tag name="KSO_WM_TEMPLATE_INDEX" val="20205081"/>
</p:tagLst>
</file>

<file path=ppt/tags/tag24.xml><?xml version="1.0" encoding="utf-8"?>
<p:tagLst xmlns:p="http://schemas.openxmlformats.org/presentationml/2006/main">
  <p:tag name="KSO_WM_BEAUTIFY_FLAG" val="#wm#"/>
  <p:tag name="KSO_WM_TEMPLATE_CATEGORY" val="custom"/>
  <p:tag name="KSO_WM_TEMPLATE_INDEX" val="20205081"/>
</p:tagLst>
</file>

<file path=ppt/tags/tag25.xml><?xml version="1.0" encoding="utf-8"?>
<p:tagLst xmlns:p="http://schemas.openxmlformats.org/presentationml/2006/main">
  <p:tag name="KSO_WM_BEAUTIFY_FLAG" val="#wm#"/>
  <p:tag name="KSO_WM_TEMPLATE_CATEGORY" val="custom"/>
  <p:tag name="KSO_WM_TEMPLATE_INDEX" val="20205081"/>
</p:tagLst>
</file>

<file path=ppt/tags/tag26.xml><?xml version="1.0" encoding="utf-8"?>
<p:tagLst xmlns:p="http://schemas.openxmlformats.org/presentationml/2006/main">
  <p:tag name="KSO_WM_BEAUTIFY_FLAG" val="#wm#"/>
  <p:tag name="KSO_WM_TEMPLATE_CATEGORY" val="custom"/>
  <p:tag name="KSO_WM_TEMPLATE_INDEX" val="20205081"/>
</p:tagLst>
</file>

<file path=ppt/tags/tag27.xml><?xml version="1.0" encoding="utf-8"?>
<p:tagLst xmlns:p="http://schemas.openxmlformats.org/presentationml/2006/main">
  <p:tag name="KSO_WM_BEAUTIFY_FLAG" val="#wm#"/>
  <p:tag name="KSO_WM_TEMPLATE_CATEGORY" val="custom"/>
  <p:tag name="KSO_WM_TEMPLATE_INDEX" val="20205081"/>
</p:tagLst>
</file>

<file path=ppt/tags/tag28.xml><?xml version="1.0" encoding="utf-8"?>
<p:tagLst xmlns:p="http://schemas.openxmlformats.org/presentationml/2006/main">
  <p:tag name="KSO_WM_BEAUTIFY_FLAG" val="#wm#"/>
  <p:tag name="KSO_WM_TEMPLATE_CATEGORY" val="custom"/>
  <p:tag name="KSO_WM_TEMPLATE_INDEX" val="20205081"/>
</p:tagLst>
</file>

<file path=ppt/tags/tag29.xml><?xml version="1.0" encoding="utf-8"?>
<p:tagLst xmlns:p="http://schemas.openxmlformats.org/presentationml/2006/main">
  <p:tag name="KSO_WM_BEAUTIFY_FLAG" val="#wm#"/>
  <p:tag name="KSO_WM_TEMPLATE_CATEGORY" val="custom"/>
  <p:tag name="KSO_WM_TEMPLATE_INDEX" val="20205081"/>
</p:tagLst>
</file>

<file path=ppt/tags/tag30.xml><?xml version="1.0" encoding="utf-8"?>
<p:tagLst xmlns:p="http://schemas.openxmlformats.org/presentationml/2006/main">
  <p:tag name="KSO_WM_BEAUTIFY_FLAG" val="#wm#"/>
  <p:tag name="KSO_WM_TEMPLATE_CATEGORY" val="custom"/>
  <p:tag name="KSO_WM_TEMPLATE_INDEX" val="20205081"/>
</p:tagLst>
</file>

<file path=ppt/tags/tag31.xml><?xml version="1.0" encoding="utf-8"?>
<p:tagLst xmlns:p="http://schemas.openxmlformats.org/presentationml/2006/main">
  <p:tag name="KSO_WM_BEAUTIFY_FLAG" val="#wm#"/>
  <p:tag name="KSO_WM_TEMPLATE_CATEGORY" val="custom"/>
  <p:tag name="KSO_WM_TEMPLATE_INDEX" val="20205081"/>
</p:tagLst>
</file>

<file path=ppt/tags/tag32.xml><?xml version="1.0" encoding="utf-8"?>
<p:tagLst xmlns:p="http://schemas.openxmlformats.org/presentationml/2006/main">
  <p:tag name="KSO_WM_BEAUTIFY_FLAG" val="#wm#"/>
  <p:tag name="KSO_WM_TEMPLATE_CATEGORY" val="custom"/>
  <p:tag name="KSO_WM_TEMPLATE_INDEX" val="20205081"/>
</p:tagLst>
</file>

<file path=ppt/tags/tag33.xml><?xml version="1.0" encoding="utf-8"?>
<p:tagLst xmlns:p="http://schemas.openxmlformats.org/presentationml/2006/main">
  <p:tag name="KSO_WM_BEAUTIFY_FLAG" val="#wm#"/>
  <p:tag name="KSO_WM_TEMPLATE_CATEGORY" val="custom"/>
  <p:tag name="KSO_WM_TEMPLATE_INDEX" val="20205081"/>
</p:tagLst>
</file>

<file path=ppt/tags/tag34.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画廊">
  <a:themeElements>
    <a:clrScheme name="画廊">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画廊">
      <a:majorFont>
        <a:latin typeface="Gill Sans MT" panose="020b0502020104020203"/>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画廊">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vt="http://schemas.openxmlformats.org/officeDocument/2006/docPropsVTypes" xmlns="http://schemas.openxmlformats.org/officeDocument/2006/extended-properties">
  <Company>学科网</Company>
  <Paragraphs>46</Paragraphs>
  <Slides>16</Slides>
  <Notes>0</Notes>
  <TotalTime>0</TotalTime>
  <HiddenSlides>0</HiddenSlides>
  <MMClips>0</MMClips>
  <ScaleCrop>0</ScaleCrop>
  <HeadingPairs>
    <vt:vector baseType="variant" size="6">
      <vt:variant>
        <vt:lpstr>Fonts used</vt:lpstr>
      </vt:variant>
      <vt:variant>
        <vt:i4>4</vt:i4>
      </vt:variant>
      <vt:variant>
        <vt:lpstr>Theme</vt:lpstr>
      </vt:variant>
      <vt:variant>
        <vt:i4>1</vt:i4>
      </vt:variant>
      <vt:variant>
        <vt:lpstr>Slide Titles</vt:lpstr>
      </vt:variant>
      <vt:variant>
        <vt:i4>16</vt:i4>
      </vt:variant>
    </vt:vector>
  </HeadingPairs>
  <TitlesOfParts>
    <vt:vector baseType="lpstr" size="21">
      <vt:lpstr>Arial</vt:lpstr>
      <vt:lpstr>Gill Sans MT</vt:lpstr>
      <vt:lpstr>微软雅黑</vt:lpstr>
      <vt:lpstr>方正粗黑宋简体</vt:lpstr>
      <vt:lpstr>画廊</vt:lpstr>
      <vt:lpstr>坚持和完善人民代表大会制度 不断发展全过程人民民主</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2021-12-03T16:55:41.229</cp:lastPrinted>
  <dcterms:created xsi:type="dcterms:W3CDTF">2021-12-03T16:55:41Z</dcterms:created>
  <dcterms:modified xsi:type="dcterms:W3CDTF">2021-12-03T08:55:41Z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