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82" r:id="rId21"/>
    <p:sldId id="275" r:id="rId22"/>
    <p:sldId id="276" r:id="rId23"/>
    <p:sldId id="277" r:id="rId24"/>
    <p:sldId id="278" r:id="rId25"/>
    <p:sldId id="279" r:id="rId26"/>
    <p:sldId id="281" r:id="rId27"/>
    <p:sldId id="280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80" d="100"/>
          <a:sy n="80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49A91A-C078-4DAC-922A-A26A646EB456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900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36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051720" y="1196752"/>
            <a:ext cx="7772400" cy="1470025"/>
          </a:xfrm>
        </p:spPr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小</a:t>
            </a:r>
            <a:r>
              <a:rPr lang="zh-CN" altLang="en-US" b="1" dirty="0" smtClean="0">
                <a:solidFill>
                  <a:srgbClr val="FF0000"/>
                </a:solidFill>
              </a:rPr>
              <a:t>鱼为什么吐泡泡？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9" descr="A5_02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76672"/>
            <a:ext cx="3005219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Grp="1" noChangeArrowheads="1"/>
          </p:cNvSpPr>
          <p:nvPr>
            <p:ph type="subTitle" idx="1"/>
          </p:nvPr>
        </p:nvSpPr>
        <p:spPr bwMode="auto">
          <a:xfrm>
            <a:off x="467544" y="3717032"/>
            <a:ext cx="84249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“</a:t>
            </a:r>
            <a:r>
              <a:rPr kumimoji="1" lang="zh-CN" altLang="en-US" sz="36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呼吸”</a:t>
            </a:r>
            <a:r>
              <a:rPr kumimoji="1" lang="zh-CN" altLang="en-US" sz="3600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和</a:t>
            </a:r>
            <a:r>
              <a:rPr kumimoji="1" lang="zh-CN" altLang="en-US" sz="3600" dirty="0" smtClean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“呼吸作用”</a:t>
            </a:r>
            <a:r>
              <a:rPr kumimoji="1" lang="zh-CN" altLang="en-US" sz="3600" dirty="0" smtClean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有</a:t>
            </a:r>
            <a:r>
              <a:rPr kumimoji="1" lang="zh-CN" altLang="en-US" sz="3600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什么区别</a:t>
            </a:r>
            <a:r>
              <a:rPr kumimoji="1" lang="zh-CN" altLang="en-US" sz="3200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？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23528" y="4941167"/>
            <a:ext cx="82804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3300"/>
                </a:solidFill>
                <a:latin typeface="Times New Roman" pitchFamily="18" charset="0"/>
              </a:rPr>
              <a:t>       “</a:t>
            </a:r>
            <a:r>
              <a:rPr kumimoji="1" lang="zh-CN" altLang="en-US" sz="2800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呼吸”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是指</a:t>
            </a:r>
            <a:r>
              <a:rPr kumimoji="1" lang="zh-CN" altLang="en-US" sz="2800" dirty="0" smtClean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生物体吸入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氧气和呼出二氧化碳的</a:t>
            </a:r>
            <a:r>
              <a:rPr kumimoji="1" lang="zh-CN" altLang="en-US" sz="2800" dirty="0" smtClean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过程（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肺部</a:t>
            </a:r>
            <a:r>
              <a:rPr kumimoji="1" lang="zh-CN" altLang="en-US" sz="2800" dirty="0" smtClean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），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而</a:t>
            </a:r>
            <a:r>
              <a:rPr kumimoji="1" lang="zh-CN" altLang="en-US" sz="2800" dirty="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“呼吸作用”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是指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细胞</a:t>
            </a: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内</a:t>
            </a:r>
            <a:r>
              <a:rPr kumimoji="1" lang="zh-CN" altLang="en-US" sz="2800" smtClean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有机物氧化分</a:t>
            </a:r>
            <a:r>
              <a:rPr kumimoji="1" lang="zh-CN" altLang="en-US" sz="2800" dirty="0">
                <a:solidFill>
                  <a:schemeClr val="hlink"/>
                </a:solidFill>
                <a:latin typeface="Times New Roman" pitchFamily="18" charset="0"/>
                <a:ea typeface="黑体" pitchFamily="2" charset="-122"/>
              </a:rPr>
              <a:t>解释放能量的过程。</a:t>
            </a:r>
          </a:p>
        </p:txBody>
      </p:sp>
    </p:spTree>
    <p:extLst>
      <p:ext uri="{BB962C8B-B14F-4D97-AF65-F5344CB8AC3E}">
        <p14:creationId xmlns:p14="http://schemas.microsoft.com/office/powerpoint/2010/main" val="176037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p"/>
      <p:bldP spid="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pic_236259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1163" y="801688"/>
            <a:ext cx="6464300" cy="4572000"/>
          </a:xfrm>
          <a:noFill/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3708400" y="200025"/>
            <a:ext cx="5184775" cy="522288"/>
          </a:xfrm>
          <a:prstGeom prst="rect">
            <a:avLst/>
          </a:prstGeom>
          <a:solidFill>
            <a:srgbClr val="FDEA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ea typeface="黑体" pitchFamily="49" charset="-122"/>
              </a:rPr>
              <a:t>拉瓦锡等在研究人的呼吸作用</a:t>
            </a:r>
          </a:p>
        </p:txBody>
      </p:sp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539750" y="5480050"/>
            <a:ext cx="8135938" cy="559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拉瓦锡把呼吸作用比作碳和氢的“缓慢燃烧过程”。</a:t>
            </a:r>
          </a:p>
        </p:txBody>
      </p:sp>
    </p:spTree>
    <p:extLst>
      <p:ext uri="{BB962C8B-B14F-4D97-AF65-F5344CB8AC3E}">
        <p14:creationId xmlns:p14="http://schemas.microsoft.com/office/powerpoint/2010/main" val="91188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00744" y="836712"/>
            <a:ext cx="7086600" cy="294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zh-CN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呼吸作用（</a:t>
            </a:r>
            <a:r>
              <a:rPr lang="zh-CN" altLang="zh-CN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细胞呼吸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）</a:t>
            </a:r>
            <a:r>
              <a:rPr lang="zh-CN" sz="2800" b="1" dirty="0" smtClean="0">
                <a:latin typeface="Times New Roman" pitchFamily="18" charset="0"/>
                <a:ea typeface="楷体_GB2312" pitchFamily="49" charset="-122"/>
              </a:rPr>
              <a:t>是</a:t>
            </a:r>
            <a:r>
              <a:rPr lang="zh-CN" sz="2800" b="1" dirty="0">
                <a:latin typeface="Times New Roman" pitchFamily="18" charset="0"/>
                <a:ea typeface="楷体_GB2312" pitchFamily="49" charset="-122"/>
              </a:rPr>
              <a:t>指有机物在细胞内经过一系列氧化分解，生成二氧化碳或其他产物，释放能量并且生成</a:t>
            </a:r>
            <a:r>
              <a:rPr lang="zh-CN" altLang="zh-CN" sz="2800" b="1" dirty="0">
                <a:latin typeface="Times New Roman" pitchFamily="18" charset="0"/>
                <a:ea typeface="楷体_GB2312" pitchFamily="49" charset="-122"/>
              </a:rPr>
              <a:t>ATP</a:t>
            </a:r>
            <a:r>
              <a:rPr lang="zh-CN" sz="2800" b="1" dirty="0">
                <a:latin typeface="Times New Roman" pitchFamily="18" charset="0"/>
                <a:ea typeface="楷体_GB2312" pitchFamily="49" charset="-122"/>
              </a:rPr>
              <a:t>的过程。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907081" y="4744201"/>
            <a:ext cx="7273925" cy="72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4400" dirty="0" smtClean="0">
                <a:solidFill>
                  <a:srgbClr val="FF0000"/>
                </a:solidFill>
              </a:rPr>
              <a:t>ATP</a:t>
            </a:r>
            <a:r>
              <a:rPr lang="zh-CN" altLang="en-US" sz="4400" dirty="0" smtClean="0">
                <a:solidFill>
                  <a:srgbClr val="FF0000"/>
                </a:solidFill>
              </a:rPr>
              <a:t>的主要来源</a:t>
            </a:r>
            <a:r>
              <a:rPr lang="en-US" sz="4400" dirty="0" smtClean="0">
                <a:solidFill>
                  <a:srgbClr val="FF0000"/>
                </a:solidFill>
              </a:rPr>
              <a:t>—</a:t>
            </a:r>
            <a:r>
              <a:rPr lang="zh-CN" altLang="en-US" sz="4400" dirty="0" smtClean="0">
                <a:solidFill>
                  <a:srgbClr val="FF0000"/>
                </a:solidFill>
              </a:rPr>
              <a:t>细胞呼吸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  <p:pic>
        <p:nvPicPr>
          <p:cNvPr id="4" name="Picture 4" descr="A2_01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17454"/>
            <a:ext cx="41243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6713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1700808"/>
            <a:ext cx="2637229" cy="63894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dirty="0" smtClean="0">
                <a:latin typeface="Times New Roman"/>
              </a:rPr>
              <a:t>酵母菌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492375"/>
            <a:ext cx="4465638" cy="3313113"/>
          </a:xfrm>
        </p:spPr>
        <p:txBody>
          <a:bodyPr rtlCol="0">
            <a:normAutofit/>
          </a:bodyPr>
          <a:lstStyle/>
          <a:p>
            <a:pPr marL="0" indent="0" algn="l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sz="2800" b="1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酵母菌属于真菌，单细胞生物。通常以出芽生殖的方式繁殖。生产上常用的有面包酵母、酿酒酵母、葡萄酒酵母。</a:t>
            </a:r>
          </a:p>
        </p:txBody>
      </p:sp>
      <p:sp>
        <p:nvSpPr>
          <p:cNvPr id="6" name="矩形 12"/>
          <p:cNvSpPr>
            <a:spLocks noChangeArrowheads="1"/>
          </p:cNvSpPr>
          <p:nvPr/>
        </p:nvSpPr>
        <p:spPr bwMode="auto">
          <a:xfrm>
            <a:off x="250825" y="404813"/>
            <a:ext cx="4816475" cy="708025"/>
          </a:xfrm>
          <a:prstGeom prst="rect">
            <a:avLst/>
          </a:prstGeom>
          <a:solidFill>
            <a:srgbClr val="FCD5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黑体" pitchFamily="49" charset="-122"/>
              </a:rPr>
              <a:t>一、细胞呼吸的方式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  <a:latin typeface="Times New Roman"/>
              <a:ea typeface="黑体" pitchFamily="49" charset="-122"/>
            </a:endParaRPr>
          </a:p>
        </p:txBody>
      </p:sp>
      <p:pic>
        <p:nvPicPr>
          <p:cNvPr id="717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88" y="1936750"/>
            <a:ext cx="43529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32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g248566819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04813"/>
            <a:ext cx="2663825" cy="2039937"/>
          </a:xfrm>
          <a:noFill/>
          <a:ln/>
        </p:spPr>
      </p:pic>
      <p:grpSp>
        <p:nvGrpSpPr>
          <p:cNvPr id="7171" name="Group 3"/>
          <p:cNvGrpSpPr>
            <a:grpSpLocks/>
          </p:cNvGrpSpPr>
          <p:nvPr/>
        </p:nvGrpSpPr>
        <p:grpSpPr bwMode="auto">
          <a:xfrm>
            <a:off x="2771775" y="476250"/>
            <a:ext cx="3457575" cy="2054225"/>
            <a:chOff x="0" y="0"/>
            <a:chExt cx="2851" cy="1702"/>
          </a:xfrm>
        </p:grpSpPr>
        <p:pic>
          <p:nvPicPr>
            <p:cNvPr id="7172" name="Picture 4" descr="Img248566820"/>
            <p:cNvPicPr>
              <a:picLocks noGrp="1"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" y="0"/>
              <a:ext cx="2227" cy="1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3" name="AutoShape 5"/>
            <p:cNvSpPr>
              <a:spLocks noChangeArrowheads="1"/>
            </p:cNvSpPr>
            <p:nvPr/>
          </p:nvSpPr>
          <p:spPr bwMode="auto">
            <a:xfrm>
              <a:off x="0" y="720"/>
              <a:ext cx="615" cy="306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FF00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pic>
        <p:nvPicPr>
          <p:cNvPr id="7174" name="Picture 6" descr="xinsrc_542090226094421610754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2852738"/>
            <a:ext cx="2808287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2843213" y="2636838"/>
            <a:ext cx="2133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ea typeface="楷体_GB2312" pitchFamily="49" charset="-122"/>
              </a:rPr>
              <a:t>发面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50825" y="3357563"/>
            <a:ext cx="4895850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CC66"/>
                    </a:gs>
                    <a:gs pos="50000">
                      <a:schemeClr val="bg1"/>
                    </a:gs>
                    <a:gs pos="100000">
                      <a:srgbClr val="FFCC66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zh-CN" sz="300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    </a:t>
            </a:r>
            <a:r>
              <a:rPr lang="zh-CN" sz="300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加入酵母菌和面做成的馒头，面包松软多孔，是因为发酵产生气体所致，那么，产生的气体是什么呢？在什么情况下产生？</a:t>
            </a:r>
          </a:p>
        </p:txBody>
      </p:sp>
      <p:pic>
        <p:nvPicPr>
          <p:cNvPr id="7177" name="Picture 9" descr="u=3347515615,2148453992&amp;fm=23&amp;gp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438" y="620713"/>
            <a:ext cx="2722562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 descr="u=1684778380,3877346429&amp;fm=23&amp;gp=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2843213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196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3513" y="1284288"/>
            <a:ext cx="5554662" cy="2005012"/>
          </a:xfrm>
        </p:spPr>
        <p:txBody>
          <a:bodyPr/>
          <a:lstStyle/>
          <a:p>
            <a:r>
              <a:rPr lang="zh-CN" altLang="en-US" sz="3600" b="1"/>
              <a:t>酵母菌：单细胞真菌</a:t>
            </a:r>
          </a:p>
          <a:p>
            <a:r>
              <a:rPr lang="zh-CN" altLang="en-US" sz="3600" b="1"/>
              <a:t>在有氧和无氧的条件下都能生存,属</a:t>
            </a:r>
            <a:r>
              <a:rPr lang="zh-CN" altLang="en-US" sz="3600" b="1">
                <a:solidFill>
                  <a:srgbClr val="FF0000"/>
                </a:solidFill>
              </a:rPr>
              <a:t>兼性厌氧菌</a:t>
            </a:r>
            <a:r>
              <a:rPr lang="zh-CN" altLang="en-US" sz="3600" b="1"/>
              <a:t>。</a:t>
            </a:r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952500" y="304800"/>
            <a:ext cx="384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3600" b="1">
                <a:solidFill>
                  <a:srgbClr val="0000FF"/>
                </a:solidFill>
                <a:ea typeface="华文中宋" pitchFamily="2" charset="-122"/>
              </a:rPr>
              <a:t>实验材料：酵母菌</a:t>
            </a:r>
          </a:p>
        </p:txBody>
      </p: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952500" y="6119813"/>
            <a:ext cx="7064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3600" b="1">
                <a:solidFill>
                  <a:srgbClr val="AC0000"/>
                </a:solidFill>
                <a:ea typeface="黑体" pitchFamily="49" charset="-122"/>
              </a:rPr>
              <a:t>关于它的呼吸方式，有哪些疑惑？</a:t>
            </a:r>
          </a:p>
        </p:txBody>
      </p:sp>
      <p:pic>
        <p:nvPicPr>
          <p:cNvPr id="8197" name="Picture 5" descr="3bc6f750858d5c631138c2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350" y="3332163"/>
            <a:ext cx="2806700" cy="277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8" name="Picture 6" descr="酵母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1" t="12500" r="8650" b="15500"/>
          <a:stretch>
            <a:fillRect/>
          </a:stretch>
        </p:blipFill>
        <p:spPr bwMode="auto">
          <a:xfrm>
            <a:off x="6070600" y="3343275"/>
            <a:ext cx="2892425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9" name="Picture 7" descr="20091117134717_1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76200"/>
            <a:ext cx="2959100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043421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990600" y="2590800"/>
            <a:ext cx="800100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3200" b="1">
                <a:solidFill>
                  <a:srgbClr val="3333FF"/>
                </a:solidFill>
                <a:latin typeface="华文中宋" pitchFamily="2" charset="-122"/>
                <a:ea typeface="华文中宋" pitchFamily="2" charset="-122"/>
              </a:rPr>
              <a:t>CO</a:t>
            </a:r>
            <a:r>
              <a:rPr lang="en-US" sz="3200" b="1" baseline="-25000">
                <a:solidFill>
                  <a:srgbClr val="3333FF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3200" b="1">
                <a:solidFill>
                  <a:srgbClr val="3333FF"/>
                </a:solidFill>
                <a:latin typeface="华文中宋" pitchFamily="2" charset="-122"/>
                <a:ea typeface="华文中宋" pitchFamily="2" charset="-122"/>
              </a:rPr>
              <a:t>是酵母菌在什么条件产生的（有氧？无氧？）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00400" y="3124200"/>
            <a:ext cx="2362200" cy="711200"/>
          </a:xfrm>
          <a:prstGeom prst="rect">
            <a:avLst/>
          </a:prstGeom>
          <a:solidFill>
            <a:srgbClr val="FF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sz="4000" b="1">
                <a:latin typeface="Times New Roman" pitchFamily="18" charset="0"/>
                <a:ea typeface="华文行楷" pitchFamily="2" charset="-122"/>
              </a:rPr>
              <a:t>作出假设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4267200"/>
            <a:ext cx="8991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endParaRPr lang="en-US" sz="3200" b="1">
              <a:solidFill>
                <a:srgbClr val="3333FF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FontTx/>
              <a:buNone/>
            </a:pPr>
            <a:endParaRPr lang="en-US" sz="3200" b="1">
              <a:solidFill>
                <a:srgbClr val="3333FF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124200" y="1524000"/>
            <a:ext cx="2362200" cy="711200"/>
          </a:xfrm>
          <a:prstGeom prst="rect">
            <a:avLst/>
          </a:prstGeom>
          <a:solidFill>
            <a:srgbClr val="FF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sz="4000" b="1">
                <a:latin typeface="Times New Roman" pitchFamily="18" charset="0"/>
                <a:ea typeface="华文行楷" pitchFamily="2" charset="-122"/>
              </a:rPr>
              <a:t>提出问题</a:t>
            </a:r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4191000" y="22098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0000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Tx/>
              <a:buNone/>
            </a:pPr>
            <a:endParaRPr lang="zh-CN" altLang="zh-CN" sz="3600" b="1">
              <a:ea typeface="新宋体" pitchFamily="49" charset="-122"/>
            </a:endParaRPr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>
            <a:off x="4191000" y="38100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0000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Tx/>
              <a:buNone/>
            </a:pPr>
            <a:endParaRPr lang="zh-CN" altLang="zh-CN" sz="3600" b="1">
              <a:ea typeface="新宋体" pitchFamily="49" charset="-122"/>
            </a:endParaRP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4191000" y="56388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rgbClr val="0000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Tx/>
              <a:buNone/>
            </a:pPr>
            <a:endParaRPr lang="zh-CN" altLang="zh-CN" sz="3600" b="1">
              <a:ea typeface="新宋体" pitchFamily="49" charset="-122"/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3200400" y="4953000"/>
            <a:ext cx="2438400" cy="711200"/>
          </a:xfrm>
          <a:prstGeom prst="rect">
            <a:avLst/>
          </a:prstGeom>
          <a:solidFill>
            <a:srgbClr val="FF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4000" b="1">
                <a:ea typeface="华文行楷" pitchFamily="2" charset="-122"/>
              </a:rPr>
              <a:t>设计实验</a:t>
            </a:r>
          </a:p>
        </p:txBody>
      </p:sp>
      <p:grpSp>
        <p:nvGrpSpPr>
          <p:cNvPr id="9226" name="Group 10"/>
          <p:cNvGrpSpPr>
            <a:grpSpLocks/>
          </p:cNvGrpSpPr>
          <p:nvPr/>
        </p:nvGrpSpPr>
        <p:grpSpPr bwMode="auto">
          <a:xfrm>
            <a:off x="1676400" y="4191000"/>
            <a:ext cx="2405063" cy="1023938"/>
            <a:chOff x="0" y="0"/>
            <a:chExt cx="1515" cy="645"/>
          </a:xfrm>
        </p:grpSpPr>
        <p:grpSp>
          <p:nvGrpSpPr>
            <p:cNvPr id="9227" name="Group 11"/>
            <p:cNvGrpSpPr>
              <a:grpSpLocks/>
            </p:cNvGrpSpPr>
            <p:nvPr/>
          </p:nvGrpSpPr>
          <p:grpSpPr bwMode="auto">
            <a:xfrm>
              <a:off x="0" y="49"/>
              <a:ext cx="1515" cy="596"/>
              <a:chOff x="0" y="0"/>
              <a:chExt cx="1515" cy="596"/>
            </a:xfrm>
          </p:grpSpPr>
          <p:sp>
            <p:nvSpPr>
              <p:cNvPr id="9228" name="Line 12"/>
              <p:cNvSpPr>
                <a:spLocks noChangeShapeType="1"/>
              </p:cNvSpPr>
              <p:nvPr/>
            </p:nvSpPr>
            <p:spPr bwMode="auto">
              <a:xfrm>
                <a:off x="576" y="177"/>
                <a:ext cx="384" cy="0"/>
              </a:xfrm>
              <a:prstGeom prst="line">
                <a:avLst/>
              </a:prstGeom>
              <a:noFill/>
              <a:ln w="38100" cmpd="sng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29" name="Text Box 13"/>
              <p:cNvSpPr txBox="1">
                <a:spLocks noChangeArrowheads="1"/>
              </p:cNvSpPr>
              <p:nvPr/>
            </p:nvSpPr>
            <p:spPr bwMode="auto">
              <a:xfrm>
                <a:off x="960" y="0"/>
                <a:ext cx="555" cy="5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/>
                <a:lvl2pPr/>
                <a:lvl3pPr/>
                <a:lvl4pPr/>
                <a:lvl5pPr/>
                <a:lvl6pPr/>
                <a:lvl7pPr/>
                <a:lvl8pPr/>
                <a:lvl9pPr/>
              </a:lstStyle>
              <a:p>
                <a:pPr>
                  <a:buFontTx/>
                  <a:buNone/>
                </a:pPr>
                <a:r>
                  <a:rPr lang="en-US" sz="3200" b="1">
                    <a:solidFill>
                      <a:srgbClr val="0000FF"/>
                    </a:solidFill>
                    <a:latin typeface="华文中宋" pitchFamily="2" charset="-122"/>
                    <a:ea typeface="华文中宋" pitchFamily="2" charset="-122"/>
                  </a:rPr>
                  <a:t>CO</a:t>
                </a:r>
                <a:r>
                  <a:rPr lang="en-US" sz="3200" b="1" baseline="-25000">
                    <a:solidFill>
                      <a:srgbClr val="0000FF"/>
                    </a:solidFill>
                    <a:latin typeface="华文中宋" pitchFamily="2" charset="-122"/>
                    <a:ea typeface="华文中宋" pitchFamily="2" charset="-122"/>
                  </a:rPr>
                  <a:t>2</a:t>
                </a:r>
              </a:p>
              <a:p>
                <a:pPr>
                  <a:buFontTx/>
                  <a:buNone/>
                </a:pPr>
                <a:endParaRPr lang="en-US" sz="3200" b="1">
                  <a:solidFill>
                    <a:srgbClr val="0000FF"/>
                  </a:solidFill>
                  <a:latin typeface="华文中宋" pitchFamily="2" charset="-122"/>
                  <a:ea typeface="华文中宋" pitchFamily="2" charset="-122"/>
                </a:endParaRPr>
              </a:p>
            </p:txBody>
          </p:sp>
          <p:sp>
            <p:nvSpPr>
              <p:cNvPr id="9230" name="Text Box 1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56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/>
                <a:lvl2pPr/>
                <a:lvl3pPr/>
                <a:lvl4pPr/>
                <a:lvl5pPr/>
                <a:lvl6pPr/>
                <a:lvl7pPr/>
                <a:lvl8pPr/>
                <a:lvl9pPr/>
              </a:lstStyle>
              <a:p>
                <a:pPr>
                  <a:buFontTx/>
                  <a:buNone/>
                </a:pPr>
                <a:r>
                  <a:rPr lang="zh-CN" sz="3200" b="1">
                    <a:solidFill>
                      <a:srgbClr val="3333FF"/>
                    </a:solidFill>
                    <a:latin typeface="华文中宋" pitchFamily="2" charset="-122"/>
                    <a:ea typeface="华文中宋" pitchFamily="2" charset="-122"/>
                  </a:rPr>
                  <a:t>有氧</a:t>
                </a:r>
              </a:p>
            </p:txBody>
          </p:sp>
        </p:grpSp>
        <p:sp>
          <p:nvSpPr>
            <p:cNvPr id="9231" name="Text Box 15"/>
            <p:cNvSpPr txBox="1">
              <a:spLocks noChangeArrowheads="1"/>
            </p:cNvSpPr>
            <p:nvPr/>
          </p:nvSpPr>
          <p:spPr bwMode="auto">
            <a:xfrm>
              <a:off x="566" y="0"/>
              <a:ext cx="4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buFontTx/>
                <a:buNone/>
              </a:pPr>
              <a:r>
                <a:rPr lang="zh-CN" b="1">
                  <a:solidFill>
                    <a:srgbClr val="FF3300"/>
                  </a:solidFill>
                </a:rPr>
                <a:t>产生</a:t>
              </a:r>
            </a:p>
          </p:txBody>
        </p:sp>
      </p:grpSp>
      <p:grpSp>
        <p:nvGrpSpPr>
          <p:cNvPr id="9232" name="Group 16"/>
          <p:cNvGrpSpPr>
            <a:grpSpLocks/>
          </p:cNvGrpSpPr>
          <p:nvPr/>
        </p:nvGrpSpPr>
        <p:grpSpPr bwMode="auto">
          <a:xfrm>
            <a:off x="4724400" y="4191000"/>
            <a:ext cx="2405063" cy="638175"/>
            <a:chOff x="0" y="0"/>
            <a:chExt cx="1515" cy="402"/>
          </a:xfrm>
        </p:grpSpPr>
        <p:grpSp>
          <p:nvGrpSpPr>
            <p:cNvPr id="9233" name="Group 17"/>
            <p:cNvGrpSpPr>
              <a:grpSpLocks/>
            </p:cNvGrpSpPr>
            <p:nvPr/>
          </p:nvGrpSpPr>
          <p:grpSpPr bwMode="auto">
            <a:xfrm>
              <a:off x="0" y="37"/>
              <a:ext cx="1515" cy="365"/>
              <a:chOff x="0" y="0"/>
              <a:chExt cx="1515" cy="365"/>
            </a:xfrm>
          </p:grpSpPr>
          <p:sp>
            <p:nvSpPr>
              <p:cNvPr id="9234" name="Text Box 18"/>
              <p:cNvSpPr txBox="1">
                <a:spLocks noChangeArrowheads="1"/>
              </p:cNvSpPr>
              <p:nvPr/>
            </p:nvSpPr>
            <p:spPr bwMode="auto">
              <a:xfrm>
                <a:off x="0" y="26"/>
                <a:ext cx="56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/>
                <a:lvl2pPr/>
                <a:lvl3pPr/>
                <a:lvl4pPr/>
                <a:lvl5pPr/>
                <a:lvl6pPr/>
                <a:lvl7pPr/>
                <a:lvl8pPr/>
                <a:lvl9pPr/>
              </a:lstStyle>
              <a:p>
                <a:pPr>
                  <a:buFontTx/>
                  <a:buNone/>
                </a:pPr>
                <a:r>
                  <a:rPr lang="zh-CN" sz="3200" b="1">
                    <a:solidFill>
                      <a:srgbClr val="0000FF"/>
                    </a:solidFill>
                    <a:latin typeface="华文中宋" pitchFamily="2" charset="-122"/>
                    <a:ea typeface="华文中宋" pitchFamily="2" charset="-122"/>
                  </a:rPr>
                  <a:t>无氧</a:t>
                </a:r>
              </a:p>
            </p:txBody>
          </p:sp>
          <p:sp>
            <p:nvSpPr>
              <p:cNvPr id="9235" name="Line 19"/>
              <p:cNvSpPr>
                <a:spLocks noChangeShapeType="1"/>
              </p:cNvSpPr>
              <p:nvPr/>
            </p:nvSpPr>
            <p:spPr bwMode="auto">
              <a:xfrm>
                <a:off x="538" y="175"/>
                <a:ext cx="384" cy="0"/>
              </a:xfrm>
              <a:prstGeom prst="line">
                <a:avLst/>
              </a:prstGeom>
              <a:noFill/>
              <a:ln w="38100" cmpd="sng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6" name="Text Box 20"/>
              <p:cNvSpPr txBox="1">
                <a:spLocks noChangeArrowheads="1"/>
              </p:cNvSpPr>
              <p:nvPr/>
            </p:nvSpPr>
            <p:spPr bwMode="auto">
              <a:xfrm>
                <a:off x="922" y="0"/>
                <a:ext cx="593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/>
                <a:lvl2pPr/>
                <a:lvl3pPr/>
                <a:lvl4pPr/>
                <a:lvl5pPr/>
                <a:lvl6pPr/>
                <a:lvl7pPr/>
                <a:lvl8pPr/>
                <a:lvl9pPr/>
              </a:lstStyle>
              <a:p>
                <a:pPr>
                  <a:buFontTx/>
                  <a:buNone/>
                </a:pPr>
                <a:r>
                  <a:rPr lang="en-US" sz="3200" b="1">
                    <a:solidFill>
                      <a:srgbClr val="0000FF"/>
                    </a:solidFill>
                    <a:ea typeface="新宋体" pitchFamily="49" charset="-122"/>
                  </a:rPr>
                  <a:t>CO</a:t>
                </a:r>
                <a:r>
                  <a:rPr lang="en-US" sz="3200" b="1" baseline="-25000">
                    <a:solidFill>
                      <a:srgbClr val="0000FF"/>
                    </a:solidFill>
                    <a:ea typeface="新宋体" pitchFamily="49" charset="-122"/>
                  </a:rPr>
                  <a:t>2</a:t>
                </a:r>
              </a:p>
            </p:txBody>
          </p:sp>
        </p:grpSp>
        <p:sp>
          <p:nvSpPr>
            <p:cNvPr id="9237" name="Text Box 21"/>
            <p:cNvSpPr txBox="1">
              <a:spLocks noChangeArrowheads="1"/>
            </p:cNvSpPr>
            <p:nvPr/>
          </p:nvSpPr>
          <p:spPr bwMode="auto">
            <a:xfrm>
              <a:off x="528" y="0"/>
              <a:ext cx="4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buFontTx/>
                <a:buNone/>
              </a:pPr>
              <a:r>
                <a:rPr lang="zh-CN" b="1">
                  <a:solidFill>
                    <a:srgbClr val="FF3300"/>
                  </a:solidFill>
                </a:rPr>
                <a:t>产生</a:t>
              </a:r>
            </a:p>
          </p:txBody>
        </p:sp>
      </p:grp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1905000" y="2286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3600" b="1">
                <a:solidFill>
                  <a:srgbClr val="0000FF"/>
                </a:solidFill>
                <a:ea typeface="华文中宋" pitchFamily="2" charset="-122"/>
              </a:rPr>
              <a:t>探究：</a:t>
            </a: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3276600" y="255588"/>
            <a:ext cx="4756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3600" b="1">
                <a:solidFill>
                  <a:srgbClr val="0000FF"/>
                </a:solidFill>
                <a:ea typeface="华文中宋" pitchFamily="2" charset="-122"/>
              </a:rPr>
              <a:t>酵母菌细胞呼吸的方式</a:t>
            </a:r>
          </a:p>
        </p:txBody>
      </p:sp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2032000" y="3344863"/>
            <a:ext cx="5080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zh-CN" sz="500">
                <a:solidFill>
                  <a:srgbClr val="FFFFFF"/>
                </a:solidFill>
                <a:latin typeface="宋体" pitchFamily="2" charset="-122"/>
                <a:sym typeface="宋体" pitchFamily="2" charset="-122"/>
              </a:rPr>
              <a:t>Zx.xk  </a:t>
            </a: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8915046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  <p:bldP spid="9219" grpId="0" animBg="1" autoUpdateAnimBg="0"/>
      <p:bldP spid="9222" grpId="0" animBg="1" autoUpdateAnimBg="0"/>
      <p:bldP spid="9223" grpId="0" animBg="1" autoUpdateAnimBg="0"/>
      <p:bldP spid="9224" grpId="0" animBg="1" autoUpdateAnimBg="0"/>
      <p:bldP spid="922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1028700" y="2432050"/>
            <a:ext cx="7802563" cy="708025"/>
            <a:chOff x="0" y="0"/>
            <a:chExt cx="5760" cy="404"/>
          </a:xfrm>
        </p:grpSpPr>
        <p:sp>
          <p:nvSpPr>
            <p:cNvPr id="10243" name="Oval 8"/>
            <p:cNvSpPr>
              <a:spLocks noChangeArrowheads="1"/>
            </p:cNvSpPr>
            <p:nvPr/>
          </p:nvSpPr>
          <p:spPr bwMode="auto">
            <a:xfrm>
              <a:off x="0" y="96"/>
              <a:ext cx="240" cy="240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rgbClr val="FF3300"/>
                </a:gs>
              </a:gsLst>
              <a:lin ang="5400000" scaled="1"/>
            </a:gra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zh-CN" sz="3600" b="1">
                <a:ea typeface="新宋体" pitchFamily="49" charset="-122"/>
              </a:endParaRPr>
            </a:p>
          </p:txBody>
        </p:sp>
        <p:sp>
          <p:nvSpPr>
            <p:cNvPr id="10244" name="Text Box 9"/>
            <p:cNvSpPr txBox="1">
              <a:spLocks noChangeArrowheads="1"/>
            </p:cNvSpPr>
            <p:nvPr/>
          </p:nvSpPr>
          <p:spPr bwMode="auto">
            <a:xfrm>
              <a:off x="240" y="0"/>
              <a:ext cx="552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sz="4000" b="1">
                  <a:solidFill>
                    <a:srgbClr val="0000FF"/>
                  </a:solidFill>
                  <a:latin typeface="Times New Roman" pitchFamily="18" charset="0"/>
                  <a:ea typeface="华文新魏" pitchFamily="2" charset="-122"/>
                </a:rPr>
                <a:t> </a:t>
              </a:r>
              <a:r>
                <a:rPr lang="zh-CN" altLang="en-US" sz="4000" b="1">
                  <a:solidFill>
                    <a:srgbClr val="0000FF"/>
                  </a:solidFill>
                  <a:latin typeface="Times New Roman" pitchFamily="18" charset="0"/>
                  <a:ea typeface="华文新魏" pitchFamily="2" charset="-122"/>
                </a:rPr>
                <a:t>根据实验需要，理清实验步骤</a:t>
              </a:r>
            </a:p>
          </p:txBody>
        </p:sp>
      </p:grpSp>
      <p:sp>
        <p:nvSpPr>
          <p:cNvPr id="10245" name="Text Box 10"/>
          <p:cNvSpPr txBox="1">
            <a:spLocks noChangeArrowheads="1"/>
          </p:cNvSpPr>
          <p:nvPr/>
        </p:nvSpPr>
        <p:spPr bwMode="auto">
          <a:xfrm>
            <a:off x="1030288" y="3386138"/>
            <a:ext cx="7802562" cy="2862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lnSpc>
                <a:spcPct val="130000"/>
              </a:lnSpc>
              <a:buFontTx/>
              <a:buNone/>
            </a:pPr>
            <a:r>
              <a:rPr lang="en-US" sz="2800" b="1">
                <a:latin typeface="Times New Roman" pitchFamily="18" charset="0"/>
                <a:ea typeface="华文中宋" pitchFamily="2" charset="-122"/>
              </a:rPr>
              <a:t>1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、怎样控制有氧和无氧的条件？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en-US" sz="2800" b="1">
                <a:latin typeface="Times New Roman" pitchFamily="18" charset="0"/>
                <a:ea typeface="华文中宋" pitchFamily="2" charset="-122"/>
              </a:rPr>
              <a:t>2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、怎样鉴定有无酒精产生？怎样鉴定有无</a:t>
            </a:r>
            <a:r>
              <a:rPr lang="en-US" sz="2800" b="1">
                <a:latin typeface="黑体" pitchFamily="49" charset="-122"/>
                <a:ea typeface="黑体" pitchFamily="49" charset="-122"/>
              </a:rPr>
              <a:t>CO</a:t>
            </a:r>
            <a:r>
              <a:rPr lang="en-US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产   生？如何比较</a:t>
            </a:r>
            <a:r>
              <a:rPr lang="en-US" sz="2800" b="1">
                <a:latin typeface="黑体" pitchFamily="49" charset="-122"/>
                <a:ea typeface="黑体" pitchFamily="49" charset="-122"/>
              </a:rPr>
              <a:t>CO</a:t>
            </a:r>
            <a:r>
              <a:rPr lang="en-US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产生的多少？</a:t>
            </a:r>
          </a:p>
          <a:p>
            <a:pPr>
              <a:lnSpc>
                <a:spcPct val="130000"/>
              </a:lnSpc>
              <a:buFontTx/>
              <a:buNone/>
            </a:pPr>
            <a:r>
              <a:rPr lang="en-US" sz="2800" b="1">
                <a:latin typeface="Times New Roman" pitchFamily="18" charset="0"/>
                <a:ea typeface="华文中宋" pitchFamily="2" charset="-122"/>
              </a:rPr>
              <a:t>3</a:t>
            </a:r>
            <a:r>
              <a:rPr lang="zh-CN" altLang="en-US" sz="2800" b="1">
                <a:latin typeface="Times New Roman" pitchFamily="18" charset="0"/>
                <a:ea typeface="华文中宋" pitchFamily="2" charset="-122"/>
              </a:rPr>
              <a:t>、怎样保证酵母菌在整个实验过程中能正常生活？</a:t>
            </a:r>
            <a:endParaRPr lang="en-US" sz="2400" b="1">
              <a:latin typeface="Times New Roman" pitchFamily="18" charset="0"/>
              <a:ea typeface="华文中宋" pitchFamily="2" charset="-122"/>
            </a:endParaRPr>
          </a:p>
        </p:txBody>
      </p:sp>
      <p:grpSp>
        <p:nvGrpSpPr>
          <p:cNvPr id="10246" name="Group 6"/>
          <p:cNvGrpSpPr>
            <a:grpSpLocks/>
          </p:cNvGrpSpPr>
          <p:nvPr/>
        </p:nvGrpSpPr>
        <p:grpSpPr bwMode="auto">
          <a:xfrm>
            <a:off x="1033463" y="838200"/>
            <a:ext cx="7380287" cy="646113"/>
            <a:chOff x="0" y="0"/>
            <a:chExt cx="4196" cy="326"/>
          </a:xfrm>
        </p:grpSpPr>
        <p:sp>
          <p:nvSpPr>
            <p:cNvPr id="10247" name="Oval 12"/>
            <p:cNvSpPr>
              <a:spLocks noChangeArrowheads="1"/>
            </p:cNvSpPr>
            <p:nvPr/>
          </p:nvSpPr>
          <p:spPr bwMode="auto">
            <a:xfrm>
              <a:off x="0" y="83"/>
              <a:ext cx="240" cy="240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rgbClr val="FF3300"/>
                </a:gs>
              </a:gsLst>
              <a:lin ang="5400000" scaled="1"/>
            </a:gra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zh-CN" sz="3600" b="1">
                <a:ea typeface="新宋体" pitchFamily="49" charset="-122"/>
              </a:endParaRPr>
            </a:p>
          </p:txBody>
        </p:sp>
        <p:sp>
          <p:nvSpPr>
            <p:cNvPr id="10248" name="Text Box 13"/>
            <p:cNvSpPr txBox="1">
              <a:spLocks noChangeArrowheads="1"/>
            </p:cNvSpPr>
            <p:nvPr/>
          </p:nvSpPr>
          <p:spPr bwMode="auto">
            <a:xfrm>
              <a:off x="336" y="0"/>
              <a:ext cx="386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buFontTx/>
                <a:buNone/>
              </a:pPr>
              <a:r>
                <a:rPr lang="zh-CN" sz="4000" b="1">
                  <a:solidFill>
                    <a:srgbClr val="0000FF"/>
                  </a:solidFill>
                  <a:latin typeface="Times New Roman" pitchFamily="18" charset="0"/>
                  <a:ea typeface="华文新魏" pitchFamily="2" charset="-122"/>
                </a:rPr>
                <a:t>明确实验目的，科学设计实验</a:t>
              </a:r>
            </a:p>
          </p:txBody>
        </p:sp>
      </p:grpSp>
      <p:sp>
        <p:nvSpPr>
          <p:cNvPr id="10249" name="Text Box 14"/>
          <p:cNvSpPr txBox="1">
            <a:spLocks noChangeArrowheads="1"/>
          </p:cNvSpPr>
          <p:nvPr/>
        </p:nvSpPr>
        <p:spPr bwMode="auto">
          <a:xfrm>
            <a:off x="1987550" y="1676400"/>
            <a:ext cx="501173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2800" b="1">
                <a:ea typeface="华文中宋" pitchFamily="2" charset="-122"/>
              </a:rPr>
              <a:t>自变量、因变量、无关变量</a:t>
            </a:r>
          </a:p>
        </p:txBody>
      </p:sp>
      <p:sp>
        <p:nvSpPr>
          <p:cNvPr id="10250" name="Text Box 2"/>
          <p:cNvSpPr txBox="1">
            <a:spLocks noChangeArrowheads="1"/>
          </p:cNvSpPr>
          <p:nvPr/>
        </p:nvSpPr>
        <p:spPr bwMode="auto">
          <a:xfrm>
            <a:off x="3233738" y="249238"/>
            <a:ext cx="1819275" cy="588962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sz="3200" b="1">
                <a:ea typeface="华文中宋" pitchFamily="2" charset="-122"/>
              </a:rPr>
              <a:t>设计实验</a:t>
            </a:r>
          </a:p>
        </p:txBody>
      </p:sp>
    </p:spTree>
    <p:extLst>
      <p:ext uri="{BB962C8B-B14F-4D97-AF65-F5344CB8AC3E}">
        <p14:creationId xmlns:p14="http://schemas.microsoft.com/office/powerpoint/2010/main" val="108105941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18"/>
          <p:cNvSpPr txBox="1">
            <a:spLocks noChangeArrowheads="1"/>
          </p:cNvSpPr>
          <p:nvPr/>
        </p:nvSpPr>
        <p:spPr bwMode="auto">
          <a:xfrm>
            <a:off x="6156325" y="2708275"/>
            <a:ext cx="23764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/>
                <a:ea typeface="隶书" pitchFamily="49" charset="-122"/>
              </a:rPr>
              <a:t>装置一现象？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140200" y="4276725"/>
            <a:ext cx="4679950" cy="1807496"/>
            <a:chOff x="0" y="0"/>
            <a:chExt cx="2948" cy="465"/>
          </a:xfrm>
        </p:grpSpPr>
        <p:sp>
          <p:nvSpPr>
            <p:cNvPr id="10258" name="Text Box 19"/>
            <p:cNvSpPr txBox="1">
              <a:spLocks noChangeArrowheads="1"/>
            </p:cNvSpPr>
            <p:nvPr/>
          </p:nvSpPr>
          <p:spPr bwMode="auto">
            <a:xfrm>
              <a:off x="0" y="0"/>
              <a:ext cx="788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4000" b="1">
                  <a:solidFill>
                    <a:srgbClr val="FF0000"/>
                  </a:solidFill>
                  <a:latin typeface="Times New Roman"/>
                  <a:ea typeface="隶书" pitchFamily="49" charset="-122"/>
                </a:rPr>
                <a:t>结论</a:t>
              </a:r>
              <a:r>
                <a:rPr lang="zh-CN" altLang="en-US" sz="3600" b="1">
                  <a:solidFill>
                    <a:srgbClr val="FF0000"/>
                  </a:solidFill>
                  <a:latin typeface="Times New Roman"/>
                  <a:ea typeface="隶书" pitchFamily="49" charset="-122"/>
                </a:rPr>
                <a:t>：</a:t>
              </a:r>
            </a:p>
          </p:txBody>
        </p:sp>
        <p:sp>
          <p:nvSpPr>
            <p:cNvPr id="10259" name="Text Box 20"/>
            <p:cNvSpPr txBox="1">
              <a:spLocks noChangeArrowheads="1"/>
            </p:cNvSpPr>
            <p:nvPr/>
          </p:nvSpPr>
          <p:spPr bwMode="auto">
            <a:xfrm>
              <a:off x="45" y="130"/>
              <a:ext cx="2903" cy="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/>
                  <a:ea typeface="黑体" pitchFamily="49" charset="-122"/>
                </a:rPr>
                <a:t>有氧</a:t>
              </a:r>
              <a:r>
                <a:rPr lang="zh-CN" altLang="en-US" sz="2800" b="1">
                  <a:solidFill>
                    <a:srgbClr val="000099"/>
                  </a:solidFill>
                  <a:latin typeface="Times New Roman"/>
                  <a:ea typeface="黑体" pitchFamily="49" charset="-122"/>
                </a:rPr>
                <a:t>条件下，酵母菌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zh-CN" altLang="en-US" sz="2800" b="1">
                  <a:solidFill>
                    <a:srgbClr val="000099"/>
                  </a:solidFill>
                  <a:latin typeface="Times New Roman"/>
                  <a:ea typeface="黑体" pitchFamily="49" charset="-122"/>
                </a:rPr>
                <a:t>细胞呼吸产生了二氧化碳</a:t>
              </a: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69863" y="333375"/>
            <a:ext cx="8866187" cy="4772026"/>
            <a:chOff x="0" y="0"/>
            <a:chExt cx="5585" cy="3006"/>
          </a:xfrm>
        </p:grpSpPr>
        <p:grpSp>
          <p:nvGrpSpPr>
            <p:cNvPr id="10245" name="Group 10"/>
            <p:cNvGrpSpPr>
              <a:grpSpLocks/>
            </p:cNvGrpSpPr>
            <p:nvPr/>
          </p:nvGrpSpPr>
          <p:grpSpPr bwMode="auto">
            <a:xfrm>
              <a:off x="0" y="0"/>
              <a:ext cx="5585" cy="3006"/>
              <a:chOff x="0" y="0"/>
              <a:chExt cx="5585" cy="3006"/>
            </a:xfrm>
          </p:grpSpPr>
          <p:sp>
            <p:nvSpPr>
              <p:cNvPr id="10247" name="Text Box 3"/>
              <p:cNvSpPr txBox="1">
                <a:spLocks noChangeArrowheads="1"/>
              </p:cNvSpPr>
              <p:nvPr/>
            </p:nvSpPr>
            <p:spPr bwMode="auto">
              <a:xfrm>
                <a:off x="414" y="2132"/>
                <a:ext cx="1180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b="1">
                    <a:solidFill>
                      <a:srgbClr val="003399"/>
                    </a:solidFill>
                    <a:latin typeface="Times New Roman"/>
                  </a:rPr>
                  <a:t>质量分数为</a:t>
                </a:r>
                <a:r>
                  <a:rPr lang="en-US" altLang="zh-CN" b="1">
                    <a:solidFill>
                      <a:srgbClr val="003399"/>
                    </a:solidFill>
                    <a:latin typeface="Times New Roman"/>
                  </a:rPr>
                  <a:t>10%</a:t>
                </a:r>
              </a:p>
              <a:p>
                <a:pPr algn="ctr" eaLnBrk="1" hangingPunct="1"/>
                <a:r>
                  <a:rPr lang="zh-CN" altLang="en-US" b="1">
                    <a:solidFill>
                      <a:srgbClr val="003399"/>
                    </a:solidFill>
                    <a:latin typeface="Times New Roman"/>
                  </a:rPr>
                  <a:t>的</a:t>
                </a:r>
                <a:r>
                  <a:rPr lang="en-US" altLang="zh-CN" b="1">
                    <a:solidFill>
                      <a:srgbClr val="003399"/>
                    </a:solidFill>
                    <a:latin typeface="Times New Roman"/>
                  </a:rPr>
                  <a:t>NaOH</a:t>
                </a:r>
                <a:r>
                  <a:rPr lang="zh-CN" altLang="en-US" b="1">
                    <a:solidFill>
                      <a:srgbClr val="003399"/>
                    </a:solidFill>
                    <a:latin typeface="Times New Roman"/>
                  </a:rPr>
                  <a:t>溶液</a:t>
                </a:r>
              </a:p>
            </p:txBody>
          </p:sp>
          <p:sp>
            <p:nvSpPr>
              <p:cNvPr id="10248" name="Text Box 4"/>
              <p:cNvSpPr txBox="1">
                <a:spLocks noChangeArrowheads="1"/>
              </p:cNvSpPr>
              <p:nvPr/>
            </p:nvSpPr>
            <p:spPr bwMode="auto">
              <a:xfrm>
                <a:off x="1775" y="2086"/>
                <a:ext cx="680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 b="1">
                    <a:solidFill>
                      <a:srgbClr val="003399"/>
                    </a:solidFill>
                    <a:latin typeface="Times New Roman"/>
                  </a:rPr>
                  <a:t>酵母菌</a:t>
                </a:r>
              </a:p>
              <a:p>
                <a:pPr eaLnBrk="1" hangingPunct="1"/>
                <a:r>
                  <a:rPr lang="zh-CN" altLang="en-US" sz="2000" b="1">
                    <a:solidFill>
                      <a:srgbClr val="003399"/>
                    </a:solidFill>
                    <a:latin typeface="Times New Roman"/>
                  </a:rPr>
                  <a:t>培养液</a:t>
                </a:r>
              </a:p>
            </p:txBody>
          </p:sp>
          <p:sp>
            <p:nvSpPr>
              <p:cNvPr id="10249" name="Text Box 5"/>
              <p:cNvSpPr txBox="1">
                <a:spLocks noChangeArrowheads="1"/>
              </p:cNvSpPr>
              <p:nvPr/>
            </p:nvSpPr>
            <p:spPr bwMode="auto">
              <a:xfrm>
                <a:off x="2637" y="2041"/>
                <a:ext cx="726" cy="4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 b="1">
                    <a:solidFill>
                      <a:srgbClr val="003399"/>
                    </a:solidFill>
                    <a:latin typeface="Times New Roman"/>
                  </a:rPr>
                  <a:t>澄清</a:t>
                </a:r>
              </a:p>
              <a:p>
                <a:pPr algn="ctr" eaLnBrk="1" hangingPunct="1"/>
                <a:r>
                  <a:rPr lang="zh-CN" altLang="en-US" sz="2000" b="1">
                    <a:solidFill>
                      <a:srgbClr val="003399"/>
                    </a:solidFill>
                    <a:latin typeface="Times New Roman"/>
                  </a:rPr>
                  <a:t>石灰水</a:t>
                </a:r>
              </a:p>
            </p:txBody>
          </p:sp>
          <p:grpSp>
            <p:nvGrpSpPr>
              <p:cNvPr id="10250" name="Group 14"/>
              <p:cNvGrpSpPr>
                <a:grpSpLocks/>
              </p:cNvGrpSpPr>
              <p:nvPr/>
            </p:nvGrpSpPr>
            <p:grpSpPr bwMode="auto">
              <a:xfrm>
                <a:off x="0" y="0"/>
                <a:ext cx="5585" cy="3006"/>
                <a:chOff x="0" y="0"/>
                <a:chExt cx="5585" cy="3006"/>
              </a:xfrm>
            </p:grpSpPr>
            <p:grpSp>
              <p:nvGrpSpPr>
                <p:cNvPr id="10251" name="Group 15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585" cy="2021"/>
                  <a:chOff x="0" y="0"/>
                  <a:chExt cx="5585" cy="2021"/>
                </a:xfrm>
              </p:grpSpPr>
              <p:pic>
                <p:nvPicPr>
                  <p:cNvPr id="10253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96" y="907"/>
                    <a:ext cx="2721" cy="11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10254" name="Text Box 6"/>
                  <p:cNvSpPr txBox="1">
                    <a:spLocks noChangeArrowheads="1"/>
                  </p:cNvSpPr>
                  <p:nvPr/>
                </p:nvSpPr>
                <p:spPr bwMode="auto">
                  <a:xfrm rot="11113396" flipV="1">
                    <a:off x="0" y="921"/>
                    <a:ext cx="544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9pPr>
                  </a:lstStyle>
                  <a:p>
                    <a:pPr eaLnBrk="1" hangingPunct="1"/>
                    <a:r>
                      <a:rPr lang="zh-CN" altLang="en-US" sz="2400" b="1">
                        <a:solidFill>
                          <a:srgbClr val="003399"/>
                        </a:solidFill>
                        <a:latin typeface="Times New Roman"/>
                      </a:rPr>
                      <a:t>空气</a:t>
                    </a:r>
                  </a:p>
                </p:txBody>
              </p:sp>
              <p:sp>
                <p:nvSpPr>
                  <p:cNvPr id="10255" name="Line 7"/>
                  <p:cNvSpPr>
                    <a:spLocks noChangeShapeType="1"/>
                  </p:cNvSpPr>
                  <p:nvPr/>
                </p:nvSpPr>
                <p:spPr bwMode="auto">
                  <a:xfrm>
                    <a:off x="414" y="998"/>
                    <a:ext cx="182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256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" y="0"/>
                    <a:ext cx="3629" cy="75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9pPr>
                  </a:lstStyle>
                  <a:p>
                    <a:pPr eaLnBrk="1" hangingPunct="1"/>
                    <a:r>
                      <a:rPr lang="en-US" altLang="zh-CN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A</a:t>
                    </a:r>
                    <a:r>
                      <a:rPr lang="zh-CN" altLang="en-US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、</a:t>
                    </a:r>
                    <a:r>
                      <a:rPr lang="en-US" altLang="zh-CN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B</a:t>
                    </a:r>
                    <a:r>
                      <a:rPr lang="zh-CN" altLang="en-US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中酵母菌培养液：</a:t>
                    </a:r>
                  </a:p>
                  <a:p>
                    <a:pPr eaLnBrk="1" hangingPunct="1"/>
                    <a:r>
                      <a:rPr lang="en-US" altLang="zh-CN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10</a:t>
                    </a:r>
                    <a:r>
                      <a:rPr lang="zh-CN" altLang="en-US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克新鲜酵母加</a:t>
                    </a:r>
                    <a:r>
                      <a:rPr lang="en-US" altLang="zh-CN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240mL</a:t>
                    </a:r>
                  </a:p>
                  <a:p>
                    <a:pPr eaLnBrk="1" hangingPunct="1"/>
                    <a:r>
                      <a:rPr lang="zh-CN" altLang="en-US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质量分数为</a:t>
                    </a:r>
                    <a:r>
                      <a:rPr lang="en-US" altLang="zh-CN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5%</a:t>
                    </a:r>
                    <a:r>
                      <a:rPr lang="zh-CN" altLang="en-US" sz="2400" b="1" dirty="0">
                        <a:solidFill>
                          <a:srgbClr val="000099"/>
                        </a:solidFill>
                        <a:latin typeface="Times New Roman"/>
                        <a:cs typeface="Times New Roman" pitchFamily="18" charset="0"/>
                      </a:rPr>
                      <a:t>的葡萄糖溶液</a:t>
                    </a:r>
                  </a:p>
                </p:txBody>
              </p:sp>
              <p:sp>
                <p:nvSpPr>
                  <p:cNvPr id="10257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8" y="272"/>
                    <a:ext cx="2517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Font typeface="Arial" charset="0"/>
                      <a:defRPr>
                        <a:solidFill>
                          <a:schemeClr val="tx1"/>
                        </a:solidFill>
                        <a:latin typeface="Arial" charset="0"/>
                        <a:ea typeface="宋体" pitchFamily="2" charset="-122"/>
                      </a:defRPr>
                    </a:lvl9pPr>
                  </a:lstStyle>
                  <a:p>
                    <a:pPr eaLnBrk="1" hangingPunct="1"/>
                    <a:r>
                      <a:rPr lang="zh-CN" altLang="en-US" sz="2400" b="1">
                        <a:solidFill>
                          <a:srgbClr val="000099"/>
                        </a:solidFill>
                        <a:latin typeface="Times New Roman"/>
                      </a:rPr>
                      <a:t>大约</a:t>
                    </a:r>
                    <a:r>
                      <a:rPr lang="en-US" altLang="zh-CN" sz="2400" b="1">
                        <a:solidFill>
                          <a:srgbClr val="000099"/>
                        </a:solidFill>
                        <a:latin typeface="Times New Roman"/>
                      </a:rPr>
                      <a:t>30℃</a:t>
                    </a:r>
                    <a:r>
                      <a:rPr lang="zh-CN" altLang="en-US" sz="2400" b="1">
                        <a:solidFill>
                          <a:srgbClr val="000099"/>
                        </a:solidFill>
                        <a:latin typeface="Times New Roman"/>
                      </a:rPr>
                      <a:t>环境培养</a:t>
                    </a:r>
                    <a:r>
                      <a:rPr lang="en-US" altLang="zh-CN" sz="2400" b="1">
                        <a:solidFill>
                          <a:srgbClr val="000099"/>
                        </a:solidFill>
                        <a:latin typeface="Times New Roman"/>
                      </a:rPr>
                      <a:t>8-10</a:t>
                    </a:r>
                    <a:r>
                      <a:rPr lang="zh-CN" altLang="en-US" sz="2400" b="1">
                        <a:solidFill>
                          <a:srgbClr val="000099"/>
                        </a:solidFill>
                        <a:latin typeface="Times New Roman"/>
                      </a:rPr>
                      <a:t>小时</a:t>
                    </a:r>
                  </a:p>
                </p:txBody>
              </p:sp>
            </p:grpSp>
            <p:sp>
              <p:nvSpPr>
                <p:cNvPr id="10252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1305" y="2676"/>
                  <a:ext cx="798" cy="3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Arial" charset="0"/>
                      <a:ea typeface="宋体" pitchFamily="2" charset="-122"/>
                    </a:defRPr>
                  </a:lvl9pPr>
                </a:lstStyle>
                <a:p>
                  <a:pPr eaLnBrk="1" hangingPunct="1"/>
                  <a:r>
                    <a:rPr lang="zh-CN" altLang="en-US" sz="2800" b="1">
                      <a:solidFill>
                        <a:srgbClr val="FF0000"/>
                      </a:solidFill>
                      <a:latin typeface="Times New Roman"/>
                      <a:ea typeface="隶书" pitchFamily="49" charset="-122"/>
                    </a:rPr>
                    <a:t>装置一</a:t>
                  </a:r>
                </a:p>
              </p:txBody>
            </p:sp>
          </p:grpSp>
        </p:grpSp>
        <p:sp>
          <p:nvSpPr>
            <p:cNvPr id="10246" name="Text Box 11"/>
            <p:cNvSpPr txBox="1">
              <a:spLocks noChangeArrowheads="1"/>
            </p:cNvSpPr>
            <p:nvPr/>
          </p:nvSpPr>
          <p:spPr bwMode="auto">
            <a:xfrm>
              <a:off x="1928" y="1841"/>
              <a:ext cx="255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FF3300"/>
                  </a:solidFill>
                  <a:latin typeface="Times New Roman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43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39750" y="765175"/>
            <a:ext cx="8147050" cy="3043238"/>
            <a:chOff x="0" y="0"/>
            <a:chExt cx="5132" cy="1917"/>
          </a:xfrm>
        </p:grpSpPr>
        <p:sp>
          <p:nvSpPr>
            <p:cNvPr id="11271" name="Text Box 9"/>
            <p:cNvSpPr txBox="1">
              <a:spLocks noChangeArrowheads="1"/>
            </p:cNvSpPr>
            <p:nvPr/>
          </p:nvSpPr>
          <p:spPr bwMode="auto">
            <a:xfrm>
              <a:off x="181" y="1165"/>
              <a:ext cx="68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003399"/>
                  </a:solidFill>
                  <a:latin typeface="Times New Roman"/>
                </a:rPr>
                <a:t>酵母菌</a:t>
              </a:r>
            </a:p>
            <a:p>
              <a:pPr eaLnBrk="1" hangingPunct="1"/>
              <a:r>
                <a:rPr lang="zh-CN" altLang="en-US" sz="2000" b="1">
                  <a:solidFill>
                    <a:srgbClr val="003399"/>
                  </a:solidFill>
                  <a:latin typeface="Times New Roman"/>
                </a:rPr>
                <a:t>培养液</a:t>
              </a:r>
            </a:p>
          </p:txBody>
        </p:sp>
        <p:sp>
          <p:nvSpPr>
            <p:cNvPr id="11272" name="Text Box 10"/>
            <p:cNvSpPr txBox="1">
              <a:spLocks noChangeArrowheads="1"/>
            </p:cNvSpPr>
            <p:nvPr/>
          </p:nvSpPr>
          <p:spPr bwMode="auto">
            <a:xfrm>
              <a:off x="1134" y="1165"/>
              <a:ext cx="72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000" b="1">
                  <a:solidFill>
                    <a:srgbClr val="003399"/>
                  </a:solidFill>
                  <a:latin typeface="Times New Roman"/>
                </a:rPr>
                <a:t>澄清</a:t>
              </a:r>
            </a:p>
            <a:p>
              <a:pPr algn="ctr" eaLnBrk="1" hangingPunct="1"/>
              <a:r>
                <a:rPr lang="zh-CN" altLang="en-US" sz="2000" b="1">
                  <a:solidFill>
                    <a:srgbClr val="003399"/>
                  </a:solidFill>
                  <a:latin typeface="Times New Roman"/>
                </a:rPr>
                <a:t>石灰水</a:t>
              </a:r>
            </a:p>
          </p:txBody>
        </p:sp>
        <p:grpSp>
          <p:nvGrpSpPr>
            <p:cNvPr id="11273" name="Group 7"/>
            <p:cNvGrpSpPr>
              <a:grpSpLocks/>
            </p:cNvGrpSpPr>
            <p:nvPr/>
          </p:nvGrpSpPr>
          <p:grpSpPr bwMode="auto">
            <a:xfrm>
              <a:off x="0" y="0"/>
              <a:ext cx="5132" cy="1917"/>
              <a:chOff x="0" y="0"/>
              <a:chExt cx="5132" cy="1917"/>
            </a:xfrm>
          </p:grpSpPr>
          <p:pic>
            <p:nvPicPr>
              <p:cNvPr id="11275" name="Picture 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950" cy="11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6" name="Text Box 15"/>
              <p:cNvSpPr txBox="1">
                <a:spLocks noChangeArrowheads="1"/>
              </p:cNvSpPr>
              <p:nvPr/>
            </p:nvSpPr>
            <p:spPr bwMode="auto">
              <a:xfrm>
                <a:off x="2222" y="167"/>
                <a:ext cx="2910" cy="7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eaLnBrk="1" hangingPunct="1">
                  <a:defRPr sz="2400" b="1">
                    <a:solidFill>
                      <a:srgbClr val="000099"/>
                    </a:solidFill>
                    <a:latin typeface="Times New Roman" pitchFamily="18" charset="0"/>
                    <a:cs typeface="Times New Roman" pitchFamily="18" charset="0"/>
                  </a:defRPr>
                </a:lvl1pPr>
                <a:lvl2pPr marL="742950" indent="-285750" eaLnBrk="0" hangingPunct="0"/>
                <a:lvl3pPr marL="1143000" indent="-228600" eaLnBrk="0" hangingPunct="0"/>
                <a:lvl4pPr marL="1600200" indent="-228600" eaLnBrk="0" hangingPunct="0"/>
                <a:lvl5pPr marL="2057400" indent="-228600" eaLnBrk="0" hangingPunct="0"/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dirty="0">
                    <a:latin typeface="Times New Roman"/>
                  </a:rPr>
                  <a:t>B</a:t>
                </a:r>
                <a:r>
                  <a:rPr lang="zh-CN" altLang="en-US" dirty="0">
                    <a:latin typeface="Times New Roman"/>
                  </a:rPr>
                  <a:t>瓶应封口放置一段时间后，再连通盛有澄清石灰水的锥形瓶。</a:t>
                </a:r>
              </a:p>
            </p:txBody>
          </p:sp>
          <p:sp>
            <p:nvSpPr>
              <p:cNvPr id="11277" name="Text Box 17"/>
              <p:cNvSpPr txBox="1">
                <a:spLocks noChangeArrowheads="1"/>
              </p:cNvSpPr>
              <p:nvPr/>
            </p:nvSpPr>
            <p:spPr bwMode="auto">
              <a:xfrm>
                <a:off x="544" y="1587"/>
                <a:ext cx="798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rgbClr val="FF0000"/>
                    </a:solidFill>
                    <a:latin typeface="Times New Roman"/>
                    <a:ea typeface="隶书" pitchFamily="49" charset="-122"/>
                  </a:rPr>
                  <a:t>装置二</a:t>
                </a:r>
              </a:p>
            </p:txBody>
          </p:sp>
        </p:grpSp>
        <p:sp>
          <p:nvSpPr>
            <p:cNvPr id="11274" name="Text Box 12"/>
            <p:cNvSpPr txBox="1">
              <a:spLocks noChangeArrowheads="1"/>
            </p:cNvSpPr>
            <p:nvPr/>
          </p:nvSpPr>
          <p:spPr bwMode="auto">
            <a:xfrm>
              <a:off x="363" y="635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FF3300"/>
                  </a:solidFill>
                  <a:latin typeface="Times New Roman"/>
                </a:rPr>
                <a:t>B</a:t>
              </a:r>
            </a:p>
          </p:txBody>
        </p:sp>
      </p:grpSp>
      <p:sp>
        <p:nvSpPr>
          <p:cNvPr id="13324" name="Text Box 24"/>
          <p:cNvSpPr txBox="1">
            <a:spLocks noChangeArrowheads="1"/>
          </p:cNvSpPr>
          <p:nvPr/>
        </p:nvSpPr>
        <p:spPr bwMode="auto">
          <a:xfrm>
            <a:off x="4211638" y="31416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eaLnBrk="1" hangingPunct="1">
              <a:defRPr sz="2800" b="1">
                <a:solidFill>
                  <a:srgbClr val="FF0000"/>
                </a:solidFill>
                <a:ea typeface="隶书" pitchFamily="49" charset="-122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</a:lvl9pPr>
          </a:lstStyle>
          <a:p>
            <a:r>
              <a:rPr lang="zh-CN" altLang="en-US" dirty="0">
                <a:latin typeface="Times New Roman"/>
              </a:rPr>
              <a:t>装置二现象？</a:t>
            </a:r>
          </a:p>
        </p:txBody>
      </p: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4140200" y="4149725"/>
            <a:ext cx="4392613" cy="1841500"/>
            <a:chOff x="0" y="0"/>
            <a:chExt cx="2767" cy="1160"/>
          </a:xfrm>
        </p:grpSpPr>
        <p:sp>
          <p:nvSpPr>
            <p:cNvPr id="11269" name="Text Box 21"/>
            <p:cNvSpPr txBox="1">
              <a:spLocks noChangeArrowheads="1"/>
            </p:cNvSpPr>
            <p:nvPr/>
          </p:nvSpPr>
          <p:spPr bwMode="auto">
            <a:xfrm>
              <a:off x="0" y="0"/>
              <a:ext cx="79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FF0000"/>
                  </a:solidFill>
                  <a:latin typeface="Times New Roman"/>
                  <a:ea typeface="黑体" pitchFamily="49" charset="-122"/>
                </a:rPr>
                <a:t>结论：</a:t>
              </a:r>
            </a:p>
          </p:txBody>
        </p:sp>
        <p:sp>
          <p:nvSpPr>
            <p:cNvPr id="11270" name="Text Box 22"/>
            <p:cNvSpPr txBox="1">
              <a:spLocks noChangeArrowheads="1"/>
            </p:cNvSpPr>
            <p:nvPr/>
          </p:nvSpPr>
          <p:spPr bwMode="auto">
            <a:xfrm>
              <a:off x="0" y="339"/>
              <a:ext cx="2767" cy="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/>
                  <a:ea typeface="黑体" pitchFamily="49" charset="-122"/>
                </a:rPr>
                <a:t>无氧</a:t>
              </a:r>
              <a:r>
                <a:rPr lang="zh-CN" altLang="en-US" sz="2800" b="1">
                  <a:solidFill>
                    <a:srgbClr val="000099"/>
                  </a:solidFill>
                  <a:latin typeface="Times New Roman"/>
                  <a:ea typeface="黑体" pitchFamily="49" charset="-122"/>
                </a:rPr>
                <a:t>条件下，酵母菌细胞呼吸产生了二氧化碳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773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Group 2"/>
          <p:cNvGraphicFramePr>
            <a:graphicFrameLocks noGrp="1"/>
          </p:cNvGraphicFramePr>
          <p:nvPr/>
        </p:nvGraphicFramePr>
        <p:xfrm>
          <a:off x="671513" y="1266825"/>
          <a:ext cx="7886700" cy="5396145"/>
        </p:xfrm>
        <a:graphic>
          <a:graphicData uri="http://schemas.openxmlformats.org/drawingml/2006/table">
            <a:tbl>
              <a:tblPr/>
              <a:tblGrid>
                <a:gridCol w="973137"/>
                <a:gridCol w="3014663"/>
                <a:gridCol w="3898900"/>
              </a:tblGrid>
              <a:tr h="823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条件</a:t>
                      </a: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澄清石灰水浑浊程度</a:t>
                      </a: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（酸性）重铬酸钾变色情况</a:t>
                      </a: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有氧</a:t>
                      </a: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无氧</a:t>
                      </a: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5682F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91441" marR="91441" marT="45778" marB="4577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76" name="Rectangle 22"/>
          <p:cNvSpPr>
            <a:spLocks noChangeArrowheads="1"/>
          </p:cNvSpPr>
          <p:nvPr/>
        </p:nvSpPr>
        <p:spPr bwMode="auto">
          <a:xfrm>
            <a:off x="1157288" y="163513"/>
            <a:ext cx="2514600" cy="584775"/>
          </a:xfrm>
          <a:prstGeom prst="rect">
            <a:avLst/>
          </a:prstGeom>
          <a:solidFill>
            <a:srgbClr val="4F7B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 dirty="0" smtClean="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分析</a:t>
            </a:r>
            <a:r>
              <a:rPr lang="zh-CN" altLang="en-US" sz="3200" b="1" dirty="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结果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rPr>
              <a:t>:</a:t>
            </a:r>
          </a:p>
        </p:txBody>
      </p:sp>
      <p:pic>
        <p:nvPicPr>
          <p:cNvPr id="19477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" t="43636" r="3694" b="13251"/>
          <a:stretch>
            <a:fillRect/>
          </a:stretch>
        </p:blipFill>
        <p:spPr bwMode="auto">
          <a:xfrm>
            <a:off x="1843088" y="2144713"/>
            <a:ext cx="2798762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图片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2" t="8800" r="13776"/>
          <a:stretch>
            <a:fillRect/>
          </a:stretch>
        </p:blipFill>
        <p:spPr bwMode="auto">
          <a:xfrm>
            <a:off x="1843088" y="4486275"/>
            <a:ext cx="2798762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3" descr="图片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6" t="50485" r="44060" b="13269"/>
          <a:stretch>
            <a:fillRect/>
          </a:stretch>
        </p:blipFill>
        <p:spPr bwMode="auto">
          <a:xfrm>
            <a:off x="5775325" y="2144713"/>
            <a:ext cx="2044700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80" name="Picture 3" descr="图片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0" t="51083" r="12268" b="14052"/>
          <a:stretch>
            <a:fillRect/>
          </a:stretch>
        </p:blipFill>
        <p:spPr bwMode="auto">
          <a:xfrm>
            <a:off x="5803900" y="4445000"/>
            <a:ext cx="2016125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36033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5"/>
          <p:cNvSpPr>
            <a:spLocks noChangeArrowheads="1"/>
          </p:cNvSpPr>
          <p:nvPr/>
        </p:nvSpPr>
        <p:spPr bwMode="auto">
          <a:xfrm>
            <a:off x="25354" y="836712"/>
            <a:ext cx="2486025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先检测</a:t>
            </a:r>
            <a:r>
              <a:rPr 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CO</a:t>
            </a:r>
            <a:r>
              <a:rPr lang="en-US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endParaRPr lang="en-US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317" name="Rectangle 25"/>
          <p:cNvSpPr>
            <a:spLocks noChangeArrowheads="1"/>
          </p:cNvSpPr>
          <p:nvPr/>
        </p:nvSpPr>
        <p:spPr bwMode="auto">
          <a:xfrm>
            <a:off x="83783" y="3532982"/>
            <a:ext cx="23637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再检测酒精</a:t>
            </a:r>
            <a:endParaRPr lang="en-US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318" name="下箭头 7"/>
          <p:cNvSpPr>
            <a:spLocks noChangeArrowheads="1"/>
          </p:cNvSpPr>
          <p:nvPr/>
        </p:nvSpPr>
        <p:spPr bwMode="auto">
          <a:xfrm>
            <a:off x="1493838" y="3932238"/>
            <a:ext cx="152400" cy="360362"/>
          </a:xfrm>
          <a:prstGeom prst="downArrow">
            <a:avLst>
              <a:gd name="adj1" fmla="val 50000"/>
              <a:gd name="adj2" fmla="val 49996"/>
            </a:avLst>
          </a:prstGeom>
          <a:solidFill>
            <a:schemeClr val="accent1"/>
          </a:solidFill>
          <a:ln w="12700" cmpd="sng">
            <a:solidFill>
              <a:srgbClr val="4783A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000">
              <a:solidFill>
                <a:srgbClr val="5682F1"/>
              </a:solidFill>
            </a:endParaRPr>
          </a:p>
        </p:txBody>
      </p:sp>
      <p:sp>
        <p:nvSpPr>
          <p:cNvPr id="13319" name="Rectangle 25"/>
          <p:cNvSpPr>
            <a:spLocks noChangeArrowheads="1"/>
          </p:cNvSpPr>
          <p:nvPr/>
        </p:nvSpPr>
        <p:spPr bwMode="auto">
          <a:xfrm>
            <a:off x="2721813" y="836712"/>
            <a:ext cx="61023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latin typeface="宋体" pitchFamily="2" charset="-122"/>
              </a:rPr>
              <a:t>①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澄清石灰水变浑浊，</a:t>
            </a:r>
            <a:r>
              <a:rPr lang="zh-CN" altLang="en-US" sz="3200" b="1" dirty="0">
                <a:latin typeface="宋体" pitchFamily="2" charset="-122"/>
              </a:rPr>
              <a:t>②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溴麝香草酚蓝水溶液由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蓝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变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绿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再变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黄</a:t>
            </a:r>
            <a:endParaRPr lang="en-US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320" name="Rectangle 25"/>
          <p:cNvSpPr>
            <a:spLocks noChangeArrowheads="1"/>
          </p:cNvSpPr>
          <p:nvPr/>
        </p:nvSpPr>
        <p:spPr bwMode="auto">
          <a:xfrm>
            <a:off x="2610688" y="3554712"/>
            <a:ext cx="63246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3200" b="1" dirty="0">
                <a:latin typeface="华文中宋" pitchFamily="2" charset="-122"/>
                <a:ea typeface="华文中宋" pitchFamily="2" charset="-122"/>
              </a:rPr>
              <a:t>(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酸性</a:t>
            </a:r>
            <a:r>
              <a:rPr lang="en-US" sz="3200" b="1" dirty="0">
                <a:latin typeface="华文中宋" pitchFamily="2" charset="-122"/>
                <a:ea typeface="华文中宋" pitchFamily="2" charset="-122"/>
              </a:rPr>
              <a:t>)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重铬酸钾由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橙色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变成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灰绿色</a:t>
            </a:r>
            <a:endParaRPr lang="en-US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42995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autoUpdateAnimBg="0"/>
      <p:bldP spid="13318" grpId="0" bldLvl="0" animBg="1" autoUpdateAnimBg="0"/>
      <p:bldP spid="13319" grpId="0" autoUpdateAnimBg="0"/>
      <p:bldP spid="1332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666750" y="914400"/>
            <a:ext cx="2592388" cy="2374900"/>
            <a:chOff x="0" y="0"/>
            <a:chExt cx="1633" cy="1496"/>
          </a:xfrm>
        </p:grpSpPr>
        <p:sp>
          <p:nvSpPr>
            <p:cNvPr id="22531" name="AutoShape 3"/>
            <p:cNvSpPr>
              <a:spLocks/>
            </p:cNvSpPr>
            <p:nvPr/>
          </p:nvSpPr>
          <p:spPr bwMode="auto">
            <a:xfrm>
              <a:off x="0" y="0"/>
              <a:ext cx="136" cy="1496"/>
            </a:xfrm>
            <a:prstGeom prst="leftBrace">
              <a:avLst>
                <a:gd name="adj1" fmla="val 91667"/>
                <a:gd name="adj2" fmla="val 50000"/>
              </a:avLst>
            </a:prstGeom>
            <a:solidFill>
              <a:schemeClr val="bg1"/>
            </a:solidFill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zh-CN" sz="3600" b="1">
                <a:ea typeface="新宋体" pitchFamily="49" charset="-122"/>
              </a:endParaRPr>
            </a:p>
          </p:txBody>
        </p:sp>
        <p:sp>
          <p:nvSpPr>
            <p:cNvPr id="22532" name="Text Box 4"/>
            <p:cNvSpPr txBox="1">
              <a:spLocks noChangeArrowheads="1"/>
            </p:cNvSpPr>
            <p:nvPr/>
          </p:nvSpPr>
          <p:spPr bwMode="auto">
            <a:xfrm>
              <a:off x="136" y="91"/>
              <a:ext cx="1497" cy="3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sz="3200" b="1">
                  <a:latin typeface="Times New Roman" pitchFamily="18" charset="0"/>
                  <a:ea typeface="隶书" pitchFamily="49" charset="-122"/>
                </a:rPr>
                <a:t>有氧呼吸：</a:t>
              </a:r>
            </a:p>
          </p:txBody>
        </p:sp>
        <p:sp>
          <p:nvSpPr>
            <p:cNvPr id="22533" name="Text Box 5"/>
            <p:cNvSpPr txBox="1">
              <a:spLocks noChangeArrowheads="1"/>
            </p:cNvSpPr>
            <p:nvPr/>
          </p:nvSpPr>
          <p:spPr bwMode="auto">
            <a:xfrm>
              <a:off x="136" y="953"/>
              <a:ext cx="1497" cy="3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sz="3200" b="1">
                  <a:latin typeface="Times New Roman" pitchFamily="18" charset="0"/>
                  <a:ea typeface="隶书" pitchFamily="49" charset="-122"/>
                </a:rPr>
                <a:t>无氧呼吸：</a:t>
              </a:r>
            </a:p>
          </p:txBody>
        </p:sp>
      </p:grp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2832100" y="1066800"/>
            <a:ext cx="5911850" cy="581025"/>
            <a:chOff x="0" y="0"/>
            <a:chExt cx="4468" cy="365"/>
          </a:xfrm>
        </p:grpSpPr>
        <p:sp>
          <p:nvSpPr>
            <p:cNvPr id="22535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4468" cy="3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葡萄糖＋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O</a:t>
              </a:r>
              <a:r>
                <a:rPr lang="en-US" sz="3200" b="1" baseline="-25000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2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        CO</a:t>
              </a:r>
              <a:r>
                <a:rPr lang="en-US" sz="3200" b="1" baseline="-25000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2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+H</a:t>
              </a:r>
              <a:r>
                <a:rPr lang="en-US" sz="3200" b="1" baseline="-25000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2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O+</a:t>
              </a:r>
              <a:r>
                <a:rPr lang="zh-CN" alt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能量</a:t>
              </a:r>
            </a:p>
          </p:txBody>
        </p:sp>
        <p:sp>
          <p:nvSpPr>
            <p:cNvPr id="22536" name="Line 8"/>
            <p:cNvSpPr>
              <a:spLocks noChangeShapeType="1"/>
            </p:cNvSpPr>
            <p:nvPr/>
          </p:nvSpPr>
          <p:spPr bwMode="auto">
            <a:xfrm>
              <a:off x="1451" y="181"/>
              <a:ext cx="561" cy="0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22537" name="Group 9"/>
          <p:cNvGrpSpPr>
            <a:grpSpLocks/>
          </p:cNvGrpSpPr>
          <p:nvPr/>
        </p:nvGrpSpPr>
        <p:grpSpPr bwMode="auto">
          <a:xfrm>
            <a:off x="2755900" y="2438400"/>
            <a:ext cx="5545138" cy="579438"/>
            <a:chOff x="0" y="0"/>
            <a:chExt cx="3493" cy="365"/>
          </a:xfrm>
        </p:grpSpPr>
        <p:sp>
          <p:nvSpPr>
            <p:cNvPr id="22538" name="Text Box 10"/>
            <p:cNvSpPr txBox="1">
              <a:spLocks noChangeArrowheads="1"/>
            </p:cNvSpPr>
            <p:nvPr/>
          </p:nvSpPr>
          <p:spPr bwMode="auto">
            <a:xfrm>
              <a:off x="0" y="0"/>
              <a:ext cx="3493" cy="3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/>
              <a:lvl2pPr/>
              <a:lvl3pPr/>
              <a:lvl4pPr/>
              <a:lvl5pPr/>
              <a:lvl6pPr/>
              <a:lvl7pPr/>
              <a:lvl8pPr/>
              <a:lvl9pPr/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葡萄糖           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CO</a:t>
              </a:r>
              <a:r>
                <a:rPr lang="en-US" sz="3200" b="1" baseline="-25000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2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+</a:t>
              </a:r>
              <a:r>
                <a:rPr lang="zh-CN" alt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酒精</a:t>
              </a:r>
              <a:r>
                <a:rPr 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+</a:t>
              </a:r>
              <a:r>
                <a:rPr lang="zh-CN" altLang="en-US" sz="3200" b="1">
                  <a:solidFill>
                    <a:srgbClr val="0000FF"/>
                  </a:solidFill>
                  <a:latin typeface="Times New Roman" pitchFamily="18" charset="0"/>
                  <a:ea typeface="隶书" pitchFamily="49" charset="-122"/>
                </a:rPr>
                <a:t>能量</a:t>
              </a:r>
            </a:p>
          </p:txBody>
        </p:sp>
        <p:sp>
          <p:nvSpPr>
            <p:cNvPr id="22539" name="Line 11"/>
            <p:cNvSpPr>
              <a:spLocks noChangeShapeType="1"/>
            </p:cNvSpPr>
            <p:nvPr/>
          </p:nvSpPr>
          <p:spPr bwMode="auto">
            <a:xfrm>
              <a:off x="891" y="181"/>
              <a:ext cx="561" cy="0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38100" y="685800"/>
            <a:ext cx="666750" cy="336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sz="32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细胞呼吸的方式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4935538" y="914400"/>
            <a:ext cx="7921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sz="3200" b="1">
                <a:latin typeface="Times New Roman" pitchFamily="18" charset="0"/>
                <a:ea typeface="隶书" pitchFamily="49" charset="-122"/>
              </a:rPr>
              <a:t>酶</a:t>
            </a: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4203700" y="2286000"/>
            <a:ext cx="792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sz="3200" b="1">
                <a:latin typeface="Times New Roman" pitchFamily="18" charset="0"/>
                <a:ea typeface="隶书" pitchFamily="49" charset="-122"/>
              </a:rPr>
              <a:t>酶</a:t>
            </a: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238125" y="3697287"/>
            <a:ext cx="424815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sz="4000" b="1" dirty="0">
                <a:latin typeface="Tahoma" pitchFamily="34" charset="0"/>
                <a:ea typeface="华文新魏" pitchFamily="2" charset="-122"/>
              </a:rPr>
              <a:t>细胞呼吸的概念</a:t>
            </a:r>
            <a:r>
              <a:rPr lang="zh-CN" sz="4000" dirty="0">
                <a:latin typeface="Tahoma" pitchFamily="34" charset="0"/>
                <a:ea typeface="华文新魏" pitchFamily="2" charset="-122"/>
              </a:rPr>
              <a:t>：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609600" y="0"/>
            <a:ext cx="3505200" cy="76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>
              <a:spcBef>
                <a:spcPct val="50000"/>
              </a:spcBef>
              <a:buFontTx/>
              <a:buNone/>
            </a:pPr>
            <a:r>
              <a:rPr lang="zh-CN" sz="4400" b="1">
                <a:solidFill>
                  <a:srgbClr val="FF3300"/>
                </a:solidFill>
                <a:latin typeface="Times New Roman" pitchFamily="18" charset="0"/>
                <a:ea typeface="华文新魏" pitchFamily="2" charset="-122"/>
              </a:rPr>
              <a:t>实验推论：</a:t>
            </a:r>
          </a:p>
        </p:txBody>
      </p:sp>
      <p:sp>
        <p:nvSpPr>
          <p:cNvPr id="22545" name="文本框 17"/>
          <p:cNvSpPr txBox="1">
            <a:spLocks noChangeArrowheads="1"/>
          </p:cNvSpPr>
          <p:nvPr/>
        </p:nvSpPr>
        <p:spPr bwMode="auto">
          <a:xfrm>
            <a:off x="38100" y="4386263"/>
            <a:ext cx="8964613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dirty="0">
                <a:solidFill>
                  <a:srgbClr val="5682F1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4000" dirty="0">
                <a:latin typeface="黑体" pitchFamily="49" charset="-122"/>
                <a:ea typeface="黑体" pitchFamily="49" charset="-122"/>
              </a:rPr>
              <a:t>细胞呼吸是指</a:t>
            </a:r>
            <a:r>
              <a:rPr lang="zh-CN" altLang="en-US" sz="4000" u="sng" dirty="0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4000" dirty="0">
                <a:latin typeface="黑体" pitchFamily="49" charset="-122"/>
                <a:ea typeface="黑体" pitchFamily="49" charset="-122"/>
              </a:rPr>
              <a:t>在细胞内经过一系列氧化分解，生成</a:t>
            </a:r>
            <a:r>
              <a:rPr lang="zh-CN" altLang="en-US" sz="4000" u="sng" dirty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4000" dirty="0">
                <a:latin typeface="黑体" pitchFamily="49" charset="-122"/>
                <a:ea typeface="黑体" pitchFamily="49" charset="-122"/>
              </a:rPr>
              <a:t>或</a:t>
            </a:r>
            <a:r>
              <a:rPr lang="zh-CN" altLang="en-US" sz="4000" u="sng" dirty="0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4000" dirty="0">
                <a:latin typeface="黑体" pitchFamily="49" charset="-122"/>
                <a:ea typeface="黑体" pitchFamily="49" charset="-122"/>
              </a:rPr>
              <a:t>，释放能量并且生成</a:t>
            </a:r>
            <a:r>
              <a:rPr lang="en-US" sz="4000" dirty="0">
                <a:latin typeface="黑体" pitchFamily="49" charset="-122"/>
                <a:ea typeface="黑体" pitchFamily="49" charset="-122"/>
              </a:rPr>
              <a:t>ATP</a:t>
            </a:r>
            <a:r>
              <a:rPr lang="zh-CN" altLang="en-US" sz="4000" dirty="0">
                <a:latin typeface="黑体" pitchFamily="49" charset="-122"/>
                <a:ea typeface="黑体" pitchFamily="49" charset="-122"/>
              </a:rPr>
              <a:t>的过程。</a:t>
            </a:r>
          </a:p>
        </p:txBody>
      </p:sp>
      <p:sp>
        <p:nvSpPr>
          <p:cNvPr id="22546" name="Rectangle 17"/>
          <p:cNvSpPr>
            <a:spLocks noChangeArrowheads="1"/>
          </p:cNvSpPr>
          <p:nvPr/>
        </p:nvSpPr>
        <p:spPr bwMode="auto">
          <a:xfrm>
            <a:off x="4254500" y="4386263"/>
            <a:ext cx="167640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有机物</a:t>
            </a:r>
            <a:endParaRPr lang="zh-CN" sz="3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47" name="Rectangle 17"/>
          <p:cNvSpPr>
            <a:spLocks noChangeArrowheads="1"/>
          </p:cNvSpPr>
          <p:nvPr/>
        </p:nvSpPr>
        <p:spPr bwMode="auto">
          <a:xfrm>
            <a:off x="5189538" y="4981575"/>
            <a:ext cx="167640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CO</a:t>
            </a:r>
            <a:r>
              <a:rPr lang="en-US" sz="3600" b="1" baseline="-250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endParaRPr lang="zh-CN" altLang="en-US" sz="3600" b="1" baseline="-250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48" name="Rectangle 17"/>
          <p:cNvSpPr>
            <a:spLocks noChangeArrowheads="1"/>
          </p:cNvSpPr>
          <p:nvPr/>
        </p:nvSpPr>
        <p:spPr bwMode="auto">
          <a:xfrm>
            <a:off x="6562725" y="5021263"/>
            <a:ext cx="21812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sz="36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其他产物</a:t>
            </a:r>
            <a:endParaRPr lang="zh-CN" sz="3600" b="1" baseline="-250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390084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bldLvl="0" animBg="1" autoUpdateAnimBg="0"/>
      <p:bldP spid="22541" grpId="0" autoUpdateAnimBg="0"/>
      <p:bldP spid="22542" grpId="0" autoUpdateAnimBg="0"/>
      <p:bldP spid="22543" grpId="0" bldLvl="0" animBg="1" autoUpdateAnimBg="0"/>
      <p:bldP spid="22545" grpId="0" autoUpdateAnimBg="0"/>
      <p:bldP spid="22546" grpId="0" autoUpdateAnimBg="0"/>
      <p:bldP spid="22547" grpId="0" autoUpdateAnimBg="0"/>
      <p:bldP spid="2254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619250" y="1196975"/>
            <a:ext cx="5905500" cy="863600"/>
          </a:xfrm>
          <a:prstGeom prst="rect">
            <a:avLst/>
          </a:prstGeom>
          <a:solidFill>
            <a:schemeClr val="accent2"/>
          </a:solidFill>
          <a:ln w="9525" cmpd="sng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2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zh-CN" sz="3600" b="1">
                <a:solidFill>
                  <a:schemeClr val="bg1"/>
                </a:solidFill>
              </a:rPr>
              <a:t>细胞呼吸（氧化分解反应）</a:t>
            </a:r>
          </a:p>
        </p:txBody>
      </p:sp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4140200" y="2060575"/>
            <a:ext cx="0" cy="504825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2627313" y="2565400"/>
            <a:ext cx="3240087" cy="576263"/>
            <a:chOff x="0" y="0"/>
            <a:chExt cx="2041" cy="363"/>
          </a:xfrm>
        </p:grpSpPr>
        <p:sp>
          <p:nvSpPr>
            <p:cNvPr id="25605" name="Line 5"/>
            <p:cNvSpPr>
              <a:spLocks noChangeShapeType="1"/>
            </p:cNvSpPr>
            <p:nvPr/>
          </p:nvSpPr>
          <p:spPr bwMode="auto">
            <a:xfrm>
              <a:off x="0" y="0"/>
              <a:ext cx="2041" cy="0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6" name="Line 6"/>
            <p:cNvSpPr>
              <a:spLocks noChangeShapeType="1"/>
            </p:cNvSpPr>
            <p:nvPr/>
          </p:nvSpPr>
          <p:spPr bwMode="auto">
            <a:xfrm>
              <a:off x="0" y="0"/>
              <a:ext cx="0" cy="363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07" name="Line 7"/>
            <p:cNvSpPr>
              <a:spLocks noChangeShapeType="1"/>
            </p:cNvSpPr>
            <p:nvPr/>
          </p:nvSpPr>
          <p:spPr bwMode="auto">
            <a:xfrm>
              <a:off x="2041" y="0"/>
              <a:ext cx="0" cy="363"/>
            </a:xfrm>
            <a:prstGeom prst="line">
              <a:avLst/>
            </a:prstGeom>
            <a:noFill/>
            <a:ln w="57150" cmpd="sng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08" name="Group 8"/>
          <p:cNvGrpSpPr>
            <a:grpSpLocks/>
          </p:cNvGrpSpPr>
          <p:nvPr/>
        </p:nvGrpSpPr>
        <p:grpSpPr bwMode="auto">
          <a:xfrm>
            <a:off x="1835150" y="3284538"/>
            <a:ext cx="4826000" cy="863600"/>
            <a:chOff x="0" y="0"/>
            <a:chExt cx="3040" cy="544"/>
          </a:xfrm>
        </p:grpSpPr>
        <p:sp>
          <p:nvSpPr>
            <p:cNvPr id="25609" name="Rectangle 9"/>
            <p:cNvSpPr>
              <a:spLocks noChangeArrowheads="1"/>
            </p:cNvSpPr>
            <p:nvPr/>
          </p:nvSpPr>
          <p:spPr bwMode="auto">
            <a:xfrm>
              <a:off x="0" y="45"/>
              <a:ext cx="1089" cy="499"/>
            </a:xfrm>
            <a:prstGeom prst="rect">
              <a:avLst/>
            </a:prstGeom>
            <a:solidFill>
              <a:schemeClr val="accent2"/>
            </a:solidFill>
            <a:ln w="9525" cmpd="sng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algn="ctr"/>
              <a:r>
                <a:rPr lang="zh-CN" sz="3600" b="1">
                  <a:solidFill>
                    <a:schemeClr val="bg1"/>
                  </a:solidFill>
                </a:rPr>
                <a:t>有氧呼吸</a:t>
              </a:r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1951" y="0"/>
              <a:ext cx="1089" cy="499"/>
            </a:xfrm>
            <a:prstGeom prst="rect">
              <a:avLst/>
            </a:prstGeom>
            <a:solidFill>
              <a:schemeClr val="accent2"/>
            </a:solidFill>
            <a:ln w="9525" cmpd="sng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 algn="ctr"/>
              <a:r>
                <a:rPr lang="zh-CN" sz="3600" b="1">
                  <a:solidFill>
                    <a:schemeClr val="bg1"/>
                  </a:solidFill>
                </a:rPr>
                <a:t>无氧呼吸</a:t>
              </a:r>
            </a:p>
          </p:txBody>
        </p:sp>
      </p:grp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68313" y="4941888"/>
            <a:ext cx="36718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/>
              <a:t>绝大多数生物的主要呼吸方式</a:t>
            </a:r>
          </a:p>
        </p:txBody>
      </p:sp>
      <p:sp>
        <p:nvSpPr>
          <p:cNvPr id="25612" name="Line 12"/>
          <p:cNvSpPr>
            <a:spLocks noChangeShapeType="1"/>
          </p:cNvSpPr>
          <p:nvPr/>
        </p:nvSpPr>
        <p:spPr bwMode="auto">
          <a:xfrm flipV="1">
            <a:off x="2124075" y="4221163"/>
            <a:ext cx="287338" cy="720725"/>
          </a:xfrm>
          <a:prstGeom prst="line">
            <a:avLst/>
          </a:prstGeom>
          <a:noFill/>
          <a:ln w="76200" cmpd="sng">
            <a:solidFill>
              <a:srgbClr val="CC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13" name="WordArt 13"/>
          <p:cNvSpPr>
            <a:spLocks noChangeArrowheads="1" noChangeShapeType="1"/>
          </p:cNvSpPr>
          <p:nvPr/>
        </p:nvSpPr>
        <p:spPr bwMode="auto">
          <a:xfrm>
            <a:off x="2268538" y="0"/>
            <a:ext cx="5184775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5000"/>
                    </a:srgbClr>
                  </a:outerShdw>
                </a:effectLst>
                <a:latin typeface="隶书"/>
                <a:ea typeface="隶书"/>
              </a:rPr>
              <a:t>细胞呼吸的方式</a:t>
            </a:r>
          </a:p>
        </p:txBody>
      </p:sp>
    </p:spTree>
    <p:extLst>
      <p:ext uri="{BB962C8B-B14F-4D97-AF65-F5344CB8AC3E}">
        <p14:creationId xmlns:p14="http://schemas.microsoft.com/office/powerpoint/2010/main" val="289083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utoUpdateAnimBg="0"/>
      <p:bldP spid="256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线粒体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85" b="9761"/>
          <a:stretch>
            <a:fillRect/>
          </a:stretch>
        </p:blipFill>
        <p:spPr>
          <a:xfrm>
            <a:off x="0" y="971550"/>
            <a:ext cx="9144000" cy="5649913"/>
          </a:xfrm>
          <a:noFill/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39552" y="476672"/>
            <a:ext cx="28082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有氧呼吸</a:t>
            </a:r>
          </a:p>
        </p:txBody>
      </p:sp>
    </p:spTree>
    <p:extLst>
      <p:ext uri="{BB962C8B-B14F-4D97-AF65-F5344CB8AC3E}">
        <p14:creationId xmlns:p14="http://schemas.microsoft.com/office/powerpoint/2010/main" val="389495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839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8" t="45074" r="15300" b="18489"/>
          <a:stretch>
            <a:fillRect/>
          </a:stretch>
        </p:blipFill>
        <p:spPr bwMode="auto">
          <a:xfrm>
            <a:off x="34925" y="3213100"/>
            <a:ext cx="799306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文本框 83970"/>
          <p:cNvSpPr txBox="1">
            <a:spLocks noChangeArrowheads="1"/>
          </p:cNvSpPr>
          <p:nvPr/>
        </p:nvSpPr>
        <p:spPr bwMode="auto">
          <a:xfrm>
            <a:off x="4211638" y="692150"/>
            <a:ext cx="2908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003300"/>
                </a:solidFill>
              </a:rPr>
              <a:t>C</a:t>
            </a:r>
            <a:r>
              <a:rPr lang="en-US" sz="2800" b="1" baseline="-25000">
                <a:solidFill>
                  <a:srgbClr val="003300"/>
                </a:solidFill>
              </a:rPr>
              <a:t>6</a:t>
            </a:r>
            <a:r>
              <a:rPr lang="en-US" sz="2800" b="1">
                <a:solidFill>
                  <a:srgbClr val="003300"/>
                </a:solidFill>
              </a:rPr>
              <a:t>H</a:t>
            </a:r>
            <a:r>
              <a:rPr lang="en-US" sz="2800" b="1" baseline="-25000">
                <a:solidFill>
                  <a:srgbClr val="003300"/>
                </a:solidFill>
              </a:rPr>
              <a:t>12</a:t>
            </a:r>
            <a:r>
              <a:rPr lang="en-US" sz="2800" b="1">
                <a:solidFill>
                  <a:srgbClr val="003300"/>
                </a:solidFill>
              </a:rPr>
              <a:t>O</a:t>
            </a:r>
            <a:r>
              <a:rPr lang="en-US" sz="2800" b="1" baseline="-25000">
                <a:solidFill>
                  <a:srgbClr val="003300"/>
                </a:solidFill>
              </a:rPr>
              <a:t>6</a:t>
            </a:r>
            <a:r>
              <a:rPr lang="en-US" sz="2800" b="1">
                <a:solidFill>
                  <a:srgbClr val="003300"/>
                </a:solidFill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2800" b="1">
                <a:solidFill>
                  <a:srgbClr val="003300"/>
                </a:solidFill>
                <a:latin typeface="华文新魏" pitchFamily="2" charset="-122"/>
                <a:ea typeface="华文新魏" pitchFamily="2" charset="-122"/>
              </a:rPr>
              <a:t>葡萄糖</a:t>
            </a:r>
            <a:r>
              <a:rPr lang="en-US" sz="2800" b="1">
                <a:solidFill>
                  <a:srgbClr val="003300"/>
                </a:solidFill>
                <a:latin typeface="华文新魏" pitchFamily="2" charset="-122"/>
                <a:ea typeface="华文新魏" pitchFamily="2" charset="-122"/>
              </a:rPr>
              <a:t>)</a:t>
            </a:r>
          </a:p>
        </p:txBody>
      </p:sp>
      <p:grpSp>
        <p:nvGrpSpPr>
          <p:cNvPr id="28676" name="组合 83971"/>
          <p:cNvGrpSpPr>
            <a:grpSpLocks/>
          </p:cNvGrpSpPr>
          <p:nvPr/>
        </p:nvGrpSpPr>
        <p:grpSpPr bwMode="auto">
          <a:xfrm>
            <a:off x="4910138" y="1270000"/>
            <a:ext cx="539750" cy="1223963"/>
            <a:chOff x="0" y="0"/>
            <a:chExt cx="340" cy="771"/>
          </a:xfrm>
        </p:grpSpPr>
        <p:sp>
          <p:nvSpPr>
            <p:cNvPr id="28677" name="直接连接符 83972"/>
            <p:cNvSpPr>
              <a:spLocks noChangeShapeType="1"/>
            </p:cNvSpPr>
            <p:nvPr/>
          </p:nvSpPr>
          <p:spPr bwMode="auto">
            <a:xfrm>
              <a:off x="0" y="0"/>
              <a:ext cx="0" cy="771"/>
            </a:xfrm>
            <a:prstGeom prst="line">
              <a:avLst/>
            </a:prstGeom>
            <a:noFill/>
            <a:ln w="635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78" name="文本框 83973"/>
            <p:cNvSpPr txBox="1">
              <a:spLocks noChangeArrowheads="1"/>
            </p:cNvSpPr>
            <p:nvPr/>
          </p:nvSpPr>
          <p:spPr bwMode="auto">
            <a:xfrm>
              <a:off x="0" y="91"/>
              <a:ext cx="3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3300"/>
                  </a:solidFill>
                  <a:ea typeface="华文新魏" pitchFamily="2" charset="-122"/>
                </a:rPr>
                <a:t>酶</a:t>
              </a:r>
            </a:p>
          </p:txBody>
        </p:sp>
      </p:grpSp>
      <p:grpSp>
        <p:nvGrpSpPr>
          <p:cNvPr id="28679" name="组合 83974"/>
          <p:cNvGrpSpPr>
            <a:grpSpLocks/>
          </p:cNvGrpSpPr>
          <p:nvPr/>
        </p:nvGrpSpPr>
        <p:grpSpPr bwMode="auto">
          <a:xfrm>
            <a:off x="3421063" y="1558925"/>
            <a:ext cx="1489075" cy="652463"/>
            <a:chOff x="0" y="0"/>
            <a:chExt cx="938" cy="411"/>
          </a:xfrm>
        </p:grpSpPr>
        <p:sp>
          <p:nvSpPr>
            <p:cNvPr id="28680" name="文本框 83975"/>
            <p:cNvSpPr txBox="1">
              <a:spLocks noChangeArrowheads="1"/>
            </p:cNvSpPr>
            <p:nvPr/>
          </p:nvSpPr>
          <p:spPr bwMode="auto">
            <a:xfrm>
              <a:off x="0" y="181"/>
              <a:ext cx="435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FF"/>
                  </a:solidFill>
                </a:rPr>
                <a:t>4 [H]</a:t>
              </a:r>
            </a:p>
          </p:txBody>
        </p:sp>
        <p:sp>
          <p:nvSpPr>
            <p:cNvPr id="28681" name="任意多边形 83976"/>
            <p:cNvSpPr>
              <a:spLocks/>
            </p:cNvSpPr>
            <p:nvPr/>
          </p:nvSpPr>
          <p:spPr bwMode="auto">
            <a:xfrm>
              <a:off x="440" y="0"/>
              <a:ext cx="498" cy="318"/>
            </a:xfrm>
            <a:custGeom>
              <a:avLst/>
              <a:gdLst>
                <a:gd name="T0" fmla="*/ 317 w 317"/>
                <a:gd name="T1" fmla="*/ 0 h 408"/>
                <a:gd name="T2" fmla="*/ 227 w 317"/>
                <a:gd name="T3" fmla="*/ 318 h 408"/>
                <a:gd name="T4" fmla="*/ 0 w 317"/>
                <a:gd name="T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7" h="408">
                  <a:moveTo>
                    <a:pt x="317" y="0"/>
                  </a:moveTo>
                  <a:cubicBezTo>
                    <a:pt x="298" y="125"/>
                    <a:pt x="280" y="250"/>
                    <a:pt x="227" y="318"/>
                  </a:cubicBezTo>
                  <a:cubicBezTo>
                    <a:pt x="174" y="386"/>
                    <a:pt x="87" y="397"/>
                    <a:pt x="0" y="408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682" name="文本框 83977"/>
          <p:cNvSpPr txBox="1">
            <a:spLocks noChangeArrowheads="1"/>
          </p:cNvSpPr>
          <p:nvPr/>
        </p:nvSpPr>
        <p:spPr bwMode="auto">
          <a:xfrm>
            <a:off x="4406900" y="2551113"/>
            <a:ext cx="1893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2丙酮酸</a:t>
            </a:r>
          </a:p>
        </p:txBody>
      </p:sp>
      <p:grpSp>
        <p:nvGrpSpPr>
          <p:cNvPr id="28683" name="组合 83978"/>
          <p:cNvGrpSpPr>
            <a:grpSpLocks/>
          </p:cNvGrpSpPr>
          <p:nvPr/>
        </p:nvGrpSpPr>
        <p:grpSpPr bwMode="auto">
          <a:xfrm>
            <a:off x="4932363" y="1557338"/>
            <a:ext cx="2301875" cy="792162"/>
            <a:chOff x="0" y="0"/>
            <a:chExt cx="1450" cy="499"/>
          </a:xfrm>
        </p:grpSpPr>
        <p:sp>
          <p:nvSpPr>
            <p:cNvPr id="28684" name="任意多边形 83979"/>
            <p:cNvSpPr>
              <a:spLocks/>
            </p:cNvSpPr>
            <p:nvPr/>
          </p:nvSpPr>
          <p:spPr bwMode="auto">
            <a:xfrm>
              <a:off x="0" y="0"/>
              <a:ext cx="545" cy="363"/>
            </a:xfrm>
            <a:custGeom>
              <a:avLst/>
              <a:gdLst>
                <a:gd name="T0" fmla="*/ 0 w 363"/>
                <a:gd name="T1" fmla="*/ 0 h 408"/>
                <a:gd name="T2" fmla="*/ 91 w 363"/>
                <a:gd name="T3" fmla="*/ 272 h 408"/>
                <a:gd name="T4" fmla="*/ 363 w 363"/>
                <a:gd name="T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3" h="408">
                  <a:moveTo>
                    <a:pt x="0" y="0"/>
                  </a:moveTo>
                  <a:cubicBezTo>
                    <a:pt x="15" y="102"/>
                    <a:pt x="30" y="204"/>
                    <a:pt x="91" y="272"/>
                  </a:cubicBezTo>
                  <a:cubicBezTo>
                    <a:pt x="152" y="340"/>
                    <a:pt x="318" y="385"/>
                    <a:pt x="363" y="408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685" name="组合 83980"/>
            <p:cNvGrpSpPr>
              <a:grpSpLocks/>
            </p:cNvGrpSpPr>
            <p:nvPr/>
          </p:nvGrpSpPr>
          <p:grpSpPr bwMode="auto">
            <a:xfrm>
              <a:off x="545" y="219"/>
              <a:ext cx="905" cy="280"/>
              <a:chOff x="0" y="0"/>
              <a:chExt cx="905" cy="280"/>
            </a:xfrm>
          </p:grpSpPr>
          <p:sp>
            <p:nvSpPr>
              <p:cNvPr id="28686" name="爆炸形 1 83981"/>
              <p:cNvSpPr>
                <a:spLocks noChangeArrowheads="1"/>
              </p:cNvSpPr>
              <p:nvPr/>
            </p:nvSpPr>
            <p:spPr bwMode="auto">
              <a:xfrm>
                <a:off x="0" y="8"/>
                <a:ext cx="227" cy="272"/>
              </a:xfrm>
              <a:prstGeom prst="irregularSeal1">
                <a:avLst/>
              </a:prstGeom>
              <a:solidFill>
                <a:srgbClr val="FF6600"/>
              </a:solidFill>
              <a:ln w="9525" cmpd="sng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87" name="文本框 83982"/>
              <p:cNvSpPr txBox="1">
                <a:spLocks noChangeArrowheads="1"/>
              </p:cNvSpPr>
              <p:nvPr/>
            </p:nvSpPr>
            <p:spPr bwMode="auto">
              <a:xfrm>
                <a:off x="214" y="0"/>
                <a:ext cx="691" cy="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b="1">
                    <a:solidFill>
                      <a:srgbClr val="003300"/>
                    </a:solidFill>
                    <a:ea typeface="黑体" pitchFamily="49" charset="-122"/>
                  </a:rPr>
                  <a:t>少量能量</a:t>
                </a:r>
              </a:p>
            </p:txBody>
          </p:sp>
        </p:grpSp>
      </p:grpSp>
      <p:grpSp>
        <p:nvGrpSpPr>
          <p:cNvPr id="28688" name="组合 83983"/>
          <p:cNvGrpSpPr>
            <a:grpSpLocks/>
          </p:cNvGrpSpPr>
          <p:nvPr/>
        </p:nvGrpSpPr>
        <p:grpSpPr bwMode="auto">
          <a:xfrm>
            <a:off x="7307263" y="1196975"/>
            <a:ext cx="1000125" cy="769938"/>
            <a:chOff x="0" y="0"/>
            <a:chExt cx="630" cy="485"/>
          </a:xfrm>
        </p:grpSpPr>
        <p:sp>
          <p:nvSpPr>
            <p:cNvPr id="28689" name="直接连接符 83984"/>
            <p:cNvSpPr>
              <a:spLocks noChangeShapeType="1"/>
            </p:cNvSpPr>
            <p:nvPr/>
          </p:nvSpPr>
          <p:spPr bwMode="auto">
            <a:xfrm flipV="1">
              <a:off x="0" y="258"/>
              <a:ext cx="227" cy="227"/>
            </a:xfrm>
            <a:prstGeom prst="line">
              <a:avLst/>
            </a:prstGeom>
            <a:noFill/>
            <a:ln w="381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0" name="文本框 83985"/>
            <p:cNvSpPr txBox="1">
              <a:spLocks noChangeArrowheads="1"/>
            </p:cNvSpPr>
            <p:nvPr/>
          </p:nvSpPr>
          <p:spPr bwMode="auto">
            <a:xfrm>
              <a:off x="227" y="0"/>
              <a:ext cx="403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b="1">
                  <a:solidFill>
                    <a:srgbClr val="003300"/>
                  </a:solidFill>
                  <a:ea typeface="华文新魏" pitchFamily="2" charset="-122"/>
                </a:rPr>
                <a:t>散失</a:t>
              </a:r>
            </a:p>
          </p:txBody>
        </p:sp>
      </p:grpSp>
      <p:grpSp>
        <p:nvGrpSpPr>
          <p:cNvPr id="28691" name="组合 83986"/>
          <p:cNvGrpSpPr>
            <a:grpSpLocks/>
          </p:cNvGrpSpPr>
          <p:nvPr/>
        </p:nvGrpSpPr>
        <p:grpSpPr bwMode="auto">
          <a:xfrm>
            <a:off x="7378700" y="2074863"/>
            <a:ext cx="1576388" cy="517525"/>
            <a:chOff x="0" y="0"/>
            <a:chExt cx="870" cy="326"/>
          </a:xfrm>
        </p:grpSpPr>
        <p:sp>
          <p:nvSpPr>
            <p:cNvPr id="28692" name="直接连接符 83987"/>
            <p:cNvSpPr>
              <a:spLocks noChangeShapeType="1"/>
            </p:cNvSpPr>
            <p:nvPr/>
          </p:nvSpPr>
          <p:spPr bwMode="auto">
            <a:xfrm>
              <a:off x="0" y="68"/>
              <a:ext cx="317" cy="136"/>
            </a:xfrm>
            <a:prstGeom prst="line">
              <a:avLst/>
            </a:prstGeom>
            <a:noFill/>
            <a:ln w="381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文本框 83988"/>
            <p:cNvSpPr txBox="1">
              <a:spLocks noChangeArrowheads="1"/>
            </p:cNvSpPr>
            <p:nvPr/>
          </p:nvSpPr>
          <p:spPr bwMode="auto">
            <a:xfrm>
              <a:off x="272" y="0"/>
              <a:ext cx="598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2ATP</a:t>
              </a:r>
            </a:p>
          </p:txBody>
        </p:sp>
      </p:grpSp>
      <p:grpSp>
        <p:nvGrpSpPr>
          <p:cNvPr id="28694" name="组合 83989"/>
          <p:cNvGrpSpPr>
            <a:grpSpLocks/>
          </p:cNvGrpSpPr>
          <p:nvPr/>
        </p:nvGrpSpPr>
        <p:grpSpPr bwMode="auto">
          <a:xfrm>
            <a:off x="4981575" y="4006850"/>
            <a:ext cx="2322513" cy="863600"/>
            <a:chOff x="0" y="0"/>
            <a:chExt cx="1463" cy="544"/>
          </a:xfrm>
        </p:grpSpPr>
        <p:sp>
          <p:nvSpPr>
            <p:cNvPr id="28695" name="任意多边形 83990"/>
            <p:cNvSpPr>
              <a:spLocks/>
            </p:cNvSpPr>
            <p:nvPr/>
          </p:nvSpPr>
          <p:spPr bwMode="auto">
            <a:xfrm>
              <a:off x="0" y="0"/>
              <a:ext cx="545" cy="363"/>
            </a:xfrm>
            <a:custGeom>
              <a:avLst/>
              <a:gdLst>
                <a:gd name="T0" fmla="*/ 0 w 363"/>
                <a:gd name="T1" fmla="*/ 0 h 408"/>
                <a:gd name="T2" fmla="*/ 91 w 363"/>
                <a:gd name="T3" fmla="*/ 272 h 408"/>
                <a:gd name="T4" fmla="*/ 363 w 363"/>
                <a:gd name="T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3" h="408">
                  <a:moveTo>
                    <a:pt x="0" y="0"/>
                  </a:moveTo>
                  <a:cubicBezTo>
                    <a:pt x="15" y="102"/>
                    <a:pt x="30" y="204"/>
                    <a:pt x="91" y="272"/>
                  </a:cubicBezTo>
                  <a:cubicBezTo>
                    <a:pt x="152" y="340"/>
                    <a:pt x="318" y="385"/>
                    <a:pt x="363" y="408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6" name="爆炸形 1 83991"/>
            <p:cNvSpPr>
              <a:spLocks noChangeArrowheads="1"/>
            </p:cNvSpPr>
            <p:nvPr/>
          </p:nvSpPr>
          <p:spPr bwMode="auto">
            <a:xfrm>
              <a:off x="558" y="272"/>
              <a:ext cx="227" cy="272"/>
            </a:xfrm>
            <a:prstGeom prst="irregularSeal1">
              <a:avLst/>
            </a:prstGeom>
            <a:solidFill>
              <a:srgbClr val="FF6600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文本框 83992"/>
            <p:cNvSpPr txBox="1">
              <a:spLocks noChangeArrowheads="1"/>
            </p:cNvSpPr>
            <p:nvPr/>
          </p:nvSpPr>
          <p:spPr bwMode="auto">
            <a:xfrm>
              <a:off x="772" y="264"/>
              <a:ext cx="691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b="1">
                  <a:solidFill>
                    <a:srgbClr val="003300"/>
                  </a:solidFill>
                  <a:ea typeface="黑体" pitchFamily="49" charset="-122"/>
                </a:rPr>
                <a:t>少量能量</a:t>
              </a:r>
            </a:p>
          </p:txBody>
        </p:sp>
      </p:grpSp>
      <p:grpSp>
        <p:nvGrpSpPr>
          <p:cNvPr id="28698" name="组合 83993"/>
          <p:cNvGrpSpPr>
            <a:grpSpLocks/>
          </p:cNvGrpSpPr>
          <p:nvPr/>
        </p:nvGrpSpPr>
        <p:grpSpPr bwMode="auto">
          <a:xfrm>
            <a:off x="7305675" y="3908425"/>
            <a:ext cx="1062038" cy="673100"/>
            <a:chOff x="0" y="0"/>
            <a:chExt cx="669" cy="424"/>
          </a:xfrm>
        </p:grpSpPr>
        <p:sp>
          <p:nvSpPr>
            <p:cNvPr id="28699" name="直接连接符 83994"/>
            <p:cNvSpPr>
              <a:spLocks noChangeShapeType="1"/>
            </p:cNvSpPr>
            <p:nvPr/>
          </p:nvSpPr>
          <p:spPr bwMode="auto">
            <a:xfrm flipV="1">
              <a:off x="0" y="197"/>
              <a:ext cx="227" cy="227"/>
            </a:xfrm>
            <a:prstGeom prst="line">
              <a:avLst/>
            </a:prstGeom>
            <a:noFill/>
            <a:ln w="381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文本框 83995"/>
            <p:cNvSpPr txBox="1">
              <a:spLocks noChangeArrowheads="1"/>
            </p:cNvSpPr>
            <p:nvPr/>
          </p:nvSpPr>
          <p:spPr bwMode="auto">
            <a:xfrm>
              <a:off x="169" y="0"/>
              <a:ext cx="5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b="1">
                  <a:solidFill>
                    <a:srgbClr val="003300"/>
                  </a:solidFill>
                  <a:ea typeface="华文新魏" pitchFamily="2" charset="-122"/>
                </a:rPr>
                <a:t>散失</a:t>
              </a:r>
            </a:p>
          </p:txBody>
        </p:sp>
      </p:grpSp>
      <p:grpSp>
        <p:nvGrpSpPr>
          <p:cNvPr id="28701" name="组合 83996"/>
          <p:cNvGrpSpPr>
            <a:grpSpLocks/>
          </p:cNvGrpSpPr>
          <p:nvPr/>
        </p:nvGrpSpPr>
        <p:grpSpPr bwMode="auto">
          <a:xfrm>
            <a:off x="7305675" y="4618038"/>
            <a:ext cx="1566863" cy="517525"/>
            <a:chOff x="0" y="0"/>
            <a:chExt cx="929" cy="326"/>
          </a:xfrm>
        </p:grpSpPr>
        <p:sp>
          <p:nvSpPr>
            <p:cNvPr id="28702" name="直接连接符 83997"/>
            <p:cNvSpPr>
              <a:spLocks noChangeShapeType="1"/>
            </p:cNvSpPr>
            <p:nvPr/>
          </p:nvSpPr>
          <p:spPr bwMode="auto">
            <a:xfrm>
              <a:off x="0" y="68"/>
              <a:ext cx="317" cy="136"/>
            </a:xfrm>
            <a:prstGeom prst="line">
              <a:avLst/>
            </a:prstGeom>
            <a:noFill/>
            <a:ln w="381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文本框 83998"/>
            <p:cNvSpPr txBox="1">
              <a:spLocks noChangeArrowheads="1"/>
            </p:cNvSpPr>
            <p:nvPr/>
          </p:nvSpPr>
          <p:spPr bwMode="auto">
            <a:xfrm>
              <a:off x="272" y="0"/>
              <a:ext cx="657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2ATP</a:t>
              </a:r>
            </a:p>
          </p:txBody>
        </p:sp>
      </p:grpSp>
      <p:sp>
        <p:nvSpPr>
          <p:cNvPr id="28704" name="文本框 83999"/>
          <p:cNvSpPr txBox="1">
            <a:spLocks noChangeArrowheads="1"/>
          </p:cNvSpPr>
          <p:nvPr/>
        </p:nvSpPr>
        <p:spPr bwMode="auto">
          <a:xfrm>
            <a:off x="4427538" y="5157788"/>
            <a:ext cx="1239837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3300"/>
                </a:solidFill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0000FF"/>
                </a:solidFill>
                <a:ea typeface="黑体" pitchFamily="49" charset="-122"/>
              </a:rPr>
              <a:t>6</a:t>
            </a:r>
            <a:r>
              <a:rPr lang="en-US" sz="2800" b="1">
                <a:solidFill>
                  <a:srgbClr val="0000FF"/>
                </a:solidFill>
                <a:ea typeface="黑体" pitchFamily="49" charset="-122"/>
              </a:rPr>
              <a:t>CO</a:t>
            </a:r>
            <a:r>
              <a:rPr lang="en-US" sz="2800" b="1" baseline="-25000">
                <a:solidFill>
                  <a:srgbClr val="0000FF"/>
                </a:solidFill>
                <a:ea typeface="黑体" pitchFamily="49" charset="-122"/>
              </a:rPr>
              <a:t>2</a:t>
            </a:r>
          </a:p>
        </p:txBody>
      </p:sp>
      <p:grpSp>
        <p:nvGrpSpPr>
          <p:cNvPr id="28705" name="组合 84000"/>
          <p:cNvGrpSpPr>
            <a:grpSpLocks/>
          </p:cNvGrpSpPr>
          <p:nvPr/>
        </p:nvGrpSpPr>
        <p:grpSpPr bwMode="auto">
          <a:xfrm>
            <a:off x="3851275" y="3070225"/>
            <a:ext cx="1584325" cy="2087563"/>
            <a:chOff x="0" y="0"/>
            <a:chExt cx="998" cy="1633"/>
          </a:xfrm>
        </p:grpSpPr>
        <p:sp>
          <p:nvSpPr>
            <p:cNvPr id="28706" name="直接连接符 84001"/>
            <p:cNvSpPr>
              <a:spLocks noChangeShapeType="1"/>
            </p:cNvSpPr>
            <p:nvPr/>
          </p:nvSpPr>
          <p:spPr bwMode="auto">
            <a:xfrm>
              <a:off x="703" y="0"/>
              <a:ext cx="0" cy="1633"/>
            </a:xfrm>
            <a:prstGeom prst="line">
              <a:avLst/>
            </a:prstGeom>
            <a:noFill/>
            <a:ln w="63500" cmpd="sng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7" name="文本框 84002"/>
            <p:cNvSpPr txBox="1">
              <a:spLocks noChangeArrowheads="1"/>
            </p:cNvSpPr>
            <p:nvPr/>
          </p:nvSpPr>
          <p:spPr bwMode="auto">
            <a:xfrm>
              <a:off x="0" y="394"/>
              <a:ext cx="759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3300"/>
                  </a:solidFill>
                </a:rPr>
                <a:t> </a:t>
              </a:r>
              <a:r>
                <a:rPr lang="en-US" sz="2800" b="1">
                  <a:solidFill>
                    <a:srgbClr val="003300"/>
                  </a:solidFill>
                </a:rPr>
                <a:t>6H</a:t>
              </a:r>
              <a:r>
                <a:rPr lang="en-US" sz="2800" b="1" baseline="-25000">
                  <a:solidFill>
                    <a:srgbClr val="003300"/>
                  </a:solidFill>
                </a:rPr>
                <a:t>2</a:t>
              </a:r>
              <a:r>
                <a:rPr lang="en-US" sz="2800" b="1">
                  <a:solidFill>
                    <a:srgbClr val="003300"/>
                  </a:solidFill>
                </a:rPr>
                <a:t>O </a:t>
              </a:r>
            </a:p>
          </p:txBody>
        </p:sp>
        <p:sp>
          <p:nvSpPr>
            <p:cNvPr id="28708" name="文本框 84003"/>
            <p:cNvSpPr txBox="1">
              <a:spLocks noChangeArrowheads="1"/>
            </p:cNvSpPr>
            <p:nvPr/>
          </p:nvSpPr>
          <p:spPr bwMode="auto">
            <a:xfrm>
              <a:off x="658" y="399"/>
              <a:ext cx="340" cy="4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3300"/>
                  </a:solidFill>
                  <a:ea typeface="华文新魏" pitchFamily="2" charset="-122"/>
                </a:rPr>
                <a:t>酶</a:t>
              </a:r>
            </a:p>
          </p:txBody>
        </p:sp>
      </p:grpSp>
      <p:grpSp>
        <p:nvGrpSpPr>
          <p:cNvPr id="28709" name="组合 84004"/>
          <p:cNvGrpSpPr>
            <a:grpSpLocks/>
          </p:cNvGrpSpPr>
          <p:nvPr/>
        </p:nvGrpSpPr>
        <p:grpSpPr bwMode="auto">
          <a:xfrm>
            <a:off x="3348038" y="4005263"/>
            <a:ext cx="1584325" cy="654050"/>
            <a:chOff x="0" y="0"/>
            <a:chExt cx="913" cy="412"/>
          </a:xfrm>
        </p:grpSpPr>
        <p:sp>
          <p:nvSpPr>
            <p:cNvPr id="28710" name="任意多边形 84005"/>
            <p:cNvSpPr>
              <a:spLocks/>
            </p:cNvSpPr>
            <p:nvPr/>
          </p:nvSpPr>
          <p:spPr bwMode="auto">
            <a:xfrm>
              <a:off x="415" y="0"/>
              <a:ext cx="498" cy="318"/>
            </a:xfrm>
            <a:custGeom>
              <a:avLst/>
              <a:gdLst>
                <a:gd name="T0" fmla="*/ 317 w 317"/>
                <a:gd name="T1" fmla="*/ 0 h 408"/>
                <a:gd name="T2" fmla="*/ 227 w 317"/>
                <a:gd name="T3" fmla="*/ 318 h 408"/>
                <a:gd name="T4" fmla="*/ 0 w 317"/>
                <a:gd name="T5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7" h="408">
                  <a:moveTo>
                    <a:pt x="317" y="0"/>
                  </a:moveTo>
                  <a:cubicBezTo>
                    <a:pt x="298" y="125"/>
                    <a:pt x="280" y="250"/>
                    <a:pt x="227" y="318"/>
                  </a:cubicBezTo>
                  <a:cubicBezTo>
                    <a:pt x="174" y="386"/>
                    <a:pt x="87" y="397"/>
                    <a:pt x="0" y="408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11" name="文本框 84006"/>
            <p:cNvSpPr txBox="1">
              <a:spLocks noChangeArrowheads="1"/>
            </p:cNvSpPr>
            <p:nvPr/>
          </p:nvSpPr>
          <p:spPr bwMode="auto">
            <a:xfrm>
              <a:off x="0" y="182"/>
              <a:ext cx="59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FF3300"/>
                  </a:solidFill>
                </a:rPr>
                <a:t> </a:t>
              </a:r>
              <a:r>
                <a:rPr lang="en-US" b="1">
                  <a:solidFill>
                    <a:srgbClr val="0000FF"/>
                  </a:solidFill>
                </a:rPr>
                <a:t>20</a:t>
              </a:r>
              <a:r>
                <a:rPr lang="en-US" b="1">
                  <a:solidFill>
                    <a:srgbClr val="FF3300"/>
                  </a:solidFill>
                </a:rPr>
                <a:t> </a:t>
              </a:r>
              <a:r>
                <a:rPr lang="en-US" b="1">
                  <a:solidFill>
                    <a:srgbClr val="0000FF"/>
                  </a:solidFill>
                </a:rPr>
                <a:t>[H]</a:t>
              </a:r>
            </a:p>
          </p:txBody>
        </p:sp>
      </p:grpSp>
      <p:sp>
        <p:nvSpPr>
          <p:cNvPr id="28712" name="文本框 84007"/>
          <p:cNvSpPr txBox="1">
            <a:spLocks noChangeArrowheads="1"/>
          </p:cNvSpPr>
          <p:nvPr/>
        </p:nvSpPr>
        <p:spPr bwMode="auto">
          <a:xfrm>
            <a:off x="612775" y="3141663"/>
            <a:ext cx="1081088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003300"/>
                </a:solidFill>
              </a:rPr>
              <a:t>   </a:t>
            </a:r>
            <a:r>
              <a:rPr lang="zh-CN" altLang="en-US" sz="2800" b="1">
                <a:solidFill>
                  <a:srgbClr val="003300"/>
                </a:solidFill>
              </a:rPr>
              <a:t>6</a:t>
            </a:r>
            <a:r>
              <a:rPr lang="en-US" sz="2800" b="1">
                <a:solidFill>
                  <a:srgbClr val="003300"/>
                </a:solidFill>
              </a:rPr>
              <a:t>O</a:t>
            </a:r>
            <a:r>
              <a:rPr lang="en-US" sz="2800" b="1" baseline="-25000">
                <a:solidFill>
                  <a:srgbClr val="003300"/>
                </a:solidFill>
              </a:rPr>
              <a:t>2</a:t>
            </a:r>
          </a:p>
        </p:txBody>
      </p:sp>
      <p:sp>
        <p:nvSpPr>
          <p:cNvPr id="28713" name="文本框 84008"/>
          <p:cNvSpPr txBox="1">
            <a:spLocks noChangeArrowheads="1"/>
          </p:cNvSpPr>
          <p:nvPr/>
        </p:nvSpPr>
        <p:spPr bwMode="auto">
          <a:xfrm>
            <a:off x="2051050" y="5646738"/>
            <a:ext cx="14382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3300"/>
                </a:solidFill>
                <a:ea typeface="黑体" pitchFamily="49" charset="-122"/>
              </a:rPr>
              <a:t> </a:t>
            </a:r>
            <a:r>
              <a:rPr lang="en-US" sz="2800" b="1">
                <a:solidFill>
                  <a:srgbClr val="0000FF"/>
                </a:solidFill>
                <a:ea typeface="黑体" pitchFamily="49" charset="-122"/>
              </a:rPr>
              <a:t> 12H</a:t>
            </a:r>
            <a:r>
              <a:rPr lang="en-US" sz="2800" b="1" baseline="-25000">
                <a:solidFill>
                  <a:srgbClr val="0000FF"/>
                </a:solidFill>
                <a:ea typeface="黑体" pitchFamily="49" charset="-122"/>
              </a:rPr>
              <a:t>2</a:t>
            </a:r>
            <a:r>
              <a:rPr lang="en-US" sz="2800" b="1">
                <a:solidFill>
                  <a:srgbClr val="0000FF"/>
                </a:solidFill>
                <a:ea typeface="黑体" pitchFamily="49" charset="-122"/>
              </a:rPr>
              <a:t>O</a:t>
            </a:r>
          </a:p>
        </p:txBody>
      </p:sp>
      <p:grpSp>
        <p:nvGrpSpPr>
          <p:cNvPr id="28714" name="组合 84009"/>
          <p:cNvGrpSpPr>
            <a:grpSpLocks/>
          </p:cNvGrpSpPr>
          <p:nvPr/>
        </p:nvGrpSpPr>
        <p:grpSpPr bwMode="auto">
          <a:xfrm>
            <a:off x="1619250" y="2133600"/>
            <a:ext cx="1830388" cy="3600450"/>
            <a:chOff x="0" y="0"/>
            <a:chExt cx="1179" cy="2268"/>
          </a:xfrm>
        </p:grpSpPr>
        <p:sp>
          <p:nvSpPr>
            <p:cNvPr id="28715" name="任意多边形 84010"/>
            <p:cNvSpPr>
              <a:spLocks/>
            </p:cNvSpPr>
            <p:nvPr/>
          </p:nvSpPr>
          <p:spPr bwMode="auto">
            <a:xfrm>
              <a:off x="635" y="0"/>
              <a:ext cx="499" cy="2268"/>
            </a:xfrm>
            <a:custGeom>
              <a:avLst/>
              <a:gdLst>
                <a:gd name="T0" fmla="*/ 54 w 54"/>
                <a:gd name="T1" fmla="*/ 0 h 1543"/>
                <a:gd name="T2" fmla="*/ 8 w 54"/>
                <a:gd name="T3" fmla="*/ 273 h 1543"/>
                <a:gd name="T4" fmla="*/ 8 w 54"/>
                <a:gd name="T5" fmla="*/ 1543 h 1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543">
                  <a:moveTo>
                    <a:pt x="54" y="0"/>
                  </a:moveTo>
                  <a:cubicBezTo>
                    <a:pt x="35" y="8"/>
                    <a:pt x="16" y="16"/>
                    <a:pt x="8" y="273"/>
                  </a:cubicBezTo>
                  <a:cubicBezTo>
                    <a:pt x="0" y="530"/>
                    <a:pt x="4" y="1036"/>
                    <a:pt x="8" y="1543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16" name="任意多边形 84011"/>
            <p:cNvSpPr>
              <a:spLocks/>
            </p:cNvSpPr>
            <p:nvPr/>
          </p:nvSpPr>
          <p:spPr bwMode="auto">
            <a:xfrm>
              <a:off x="0" y="862"/>
              <a:ext cx="680" cy="363"/>
            </a:xfrm>
            <a:custGeom>
              <a:avLst/>
              <a:gdLst>
                <a:gd name="T0" fmla="*/ 0 w 227"/>
                <a:gd name="T1" fmla="*/ 0 h 499"/>
                <a:gd name="T2" fmla="*/ 136 w 227"/>
                <a:gd name="T3" fmla="*/ 136 h 499"/>
                <a:gd name="T4" fmla="*/ 227 w 227"/>
                <a:gd name="T5" fmla="*/ 499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99">
                  <a:moveTo>
                    <a:pt x="0" y="0"/>
                  </a:moveTo>
                  <a:cubicBezTo>
                    <a:pt x="49" y="26"/>
                    <a:pt x="98" y="53"/>
                    <a:pt x="136" y="136"/>
                  </a:cubicBezTo>
                  <a:cubicBezTo>
                    <a:pt x="174" y="219"/>
                    <a:pt x="200" y="359"/>
                    <a:pt x="227" y="499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17" name="任意多边形 84012"/>
            <p:cNvSpPr>
              <a:spLocks/>
            </p:cNvSpPr>
            <p:nvPr/>
          </p:nvSpPr>
          <p:spPr bwMode="auto">
            <a:xfrm>
              <a:off x="680" y="1497"/>
              <a:ext cx="499" cy="182"/>
            </a:xfrm>
            <a:custGeom>
              <a:avLst/>
              <a:gdLst>
                <a:gd name="T0" fmla="*/ 227 w 227"/>
                <a:gd name="T1" fmla="*/ 0 h 182"/>
                <a:gd name="T2" fmla="*/ 91 w 227"/>
                <a:gd name="T3" fmla="*/ 46 h 182"/>
                <a:gd name="T4" fmla="*/ 0 w 227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182">
                  <a:moveTo>
                    <a:pt x="227" y="0"/>
                  </a:moveTo>
                  <a:cubicBezTo>
                    <a:pt x="178" y="8"/>
                    <a:pt x="129" y="16"/>
                    <a:pt x="91" y="46"/>
                  </a:cubicBezTo>
                  <a:cubicBezTo>
                    <a:pt x="53" y="76"/>
                    <a:pt x="26" y="129"/>
                    <a:pt x="0" y="182"/>
                  </a:cubicBezTo>
                </a:path>
              </a:pathLst>
            </a:custGeom>
            <a:noFill/>
            <a:ln w="50800" cmpd="sng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18" name="文本框 84013"/>
            <p:cNvSpPr txBox="1">
              <a:spLocks noChangeArrowheads="1"/>
            </p:cNvSpPr>
            <p:nvPr/>
          </p:nvSpPr>
          <p:spPr bwMode="auto">
            <a:xfrm>
              <a:off x="635" y="1669"/>
              <a:ext cx="34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003300"/>
                  </a:solidFill>
                  <a:ea typeface="华文新魏" pitchFamily="2" charset="-122"/>
                </a:rPr>
                <a:t>酶</a:t>
              </a:r>
            </a:p>
          </p:txBody>
        </p:sp>
      </p:grpSp>
      <p:grpSp>
        <p:nvGrpSpPr>
          <p:cNvPr id="28719" name="组合 84014"/>
          <p:cNvGrpSpPr>
            <a:grpSpLocks/>
          </p:cNvGrpSpPr>
          <p:nvPr/>
        </p:nvGrpSpPr>
        <p:grpSpPr bwMode="auto">
          <a:xfrm>
            <a:off x="34925" y="4437063"/>
            <a:ext cx="2405063" cy="1238250"/>
            <a:chOff x="0" y="0"/>
            <a:chExt cx="1515" cy="780"/>
          </a:xfrm>
        </p:grpSpPr>
        <p:grpSp>
          <p:nvGrpSpPr>
            <p:cNvPr id="28720" name="组合 84015"/>
            <p:cNvGrpSpPr>
              <a:grpSpLocks/>
            </p:cNvGrpSpPr>
            <p:nvPr/>
          </p:nvGrpSpPr>
          <p:grpSpPr bwMode="auto">
            <a:xfrm>
              <a:off x="745" y="151"/>
              <a:ext cx="770" cy="409"/>
              <a:chOff x="0" y="0"/>
              <a:chExt cx="770" cy="409"/>
            </a:xfrm>
          </p:grpSpPr>
          <p:sp>
            <p:nvSpPr>
              <p:cNvPr id="28721" name="任意多边形 84016"/>
              <p:cNvSpPr>
                <a:spLocks/>
              </p:cNvSpPr>
              <p:nvPr/>
            </p:nvSpPr>
            <p:spPr bwMode="auto">
              <a:xfrm>
                <a:off x="272" y="0"/>
                <a:ext cx="498" cy="318"/>
              </a:xfrm>
              <a:custGeom>
                <a:avLst/>
                <a:gdLst>
                  <a:gd name="T0" fmla="*/ 317 w 317"/>
                  <a:gd name="T1" fmla="*/ 0 h 408"/>
                  <a:gd name="T2" fmla="*/ 227 w 317"/>
                  <a:gd name="T3" fmla="*/ 318 h 408"/>
                  <a:gd name="T4" fmla="*/ 0 w 317"/>
                  <a:gd name="T5" fmla="*/ 408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7" h="408">
                    <a:moveTo>
                      <a:pt x="317" y="0"/>
                    </a:moveTo>
                    <a:cubicBezTo>
                      <a:pt x="298" y="125"/>
                      <a:pt x="280" y="250"/>
                      <a:pt x="227" y="318"/>
                    </a:cubicBezTo>
                    <a:cubicBezTo>
                      <a:pt x="174" y="386"/>
                      <a:pt x="87" y="397"/>
                      <a:pt x="0" y="408"/>
                    </a:cubicBezTo>
                  </a:path>
                </a:pathLst>
              </a:custGeom>
              <a:noFill/>
              <a:ln w="50800" cmpd="sng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722" name="爆炸形 1 84017"/>
              <p:cNvSpPr>
                <a:spLocks noChangeArrowheads="1"/>
              </p:cNvSpPr>
              <p:nvPr/>
            </p:nvSpPr>
            <p:spPr bwMode="auto">
              <a:xfrm>
                <a:off x="0" y="137"/>
                <a:ext cx="227" cy="272"/>
              </a:xfrm>
              <a:prstGeom prst="irregularSeal1">
                <a:avLst/>
              </a:prstGeom>
              <a:solidFill>
                <a:srgbClr val="FF0000"/>
              </a:solidFill>
              <a:ln w="9525" cmpd="sng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8723" name="组合 84018"/>
            <p:cNvGrpSpPr>
              <a:grpSpLocks/>
            </p:cNvGrpSpPr>
            <p:nvPr/>
          </p:nvGrpSpPr>
          <p:grpSpPr bwMode="auto">
            <a:xfrm>
              <a:off x="0" y="0"/>
              <a:ext cx="745" cy="780"/>
              <a:chOff x="0" y="0"/>
              <a:chExt cx="745" cy="780"/>
            </a:xfrm>
          </p:grpSpPr>
          <p:sp>
            <p:nvSpPr>
              <p:cNvPr id="28724" name="文本框 84019"/>
              <p:cNvSpPr txBox="1">
                <a:spLocks noChangeArrowheads="1"/>
              </p:cNvSpPr>
              <p:nvPr/>
            </p:nvSpPr>
            <p:spPr bwMode="auto">
              <a:xfrm>
                <a:off x="46" y="0"/>
                <a:ext cx="50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b="1">
                    <a:solidFill>
                      <a:srgbClr val="003300"/>
                    </a:solidFill>
                    <a:ea typeface="华文新魏" pitchFamily="2" charset="-122"/>
                  </a:rPr>
                  <a:t>散失</a:t>
                </a:r>
              </a:p>
            </p:txBody>
          </p:sp>
          <p:sp>
            <p:nvSpPr>
              <p:cNvPr id="28725" name="文本框 84020"/>
              <p:cNvSpPr txBox="1">
                <a:spLocks noChangeArrowheads="1"/>
              </p:cNvSpPr>
              <p:nvPr/>
            </p:nvSpPr>
            <p:spPr bwMode="auto">
              <a:xfrm>
                <a:off x="0" y="454"/>
                <a:ext cx="675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2800" b="1">
                    <a:solidFill>
                      <a:srgbClr val="FF0000"/>
                    </a:solidFill>
                    <a:latin typeface="黑体" pitchFamily="49" charset="-122"/>
                    <a:ea typeface="黑体" pitchFamily="49" charset="-122"/>
                  </a:rPr>
                  <a:t>34ATP</a:t>
                </a:r>
              </a:p>
            </p:txBody>
          </p:sp>
          <p:sp>
            <p:nvSpPr>
              <p:cNvPr id="28726" name="直接连接符 84021"/>
              <p:cNvSpPr>
                <a:spLocks noChangeShapeType="1"/>
              </p:cNvSpPr>
              <p:nvPr/>
            </p:nvSpPr>
            <p:spPr bwMode="auto">
              <a:xfrm flipH="1" flipV="1">
                <a:off x="499" y="242"/>
                <a:ext cx="246" cy="136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727" name="直接连接符 84022"/>
              <p:cNvSpPr>
                <a:spLocks noChangeShapeType="1"/>
              </p:cNvSpPr>
              <p:nvPr/>
            </p:nvSpPr>
            <p:spPr bwMode="auto">
              <a:xfrm flipH="1">
                <a:off x="545" y="424"/>
                <a:ext cx="200" cy="181"/>
              </a:xfrm>
              <a:prstGeom prst="line">
                <a:avLst/>
              </a:prstGeom>
              <a:noFill/>
              <a:ln w="38100" cmpd="sng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8728" name="文本框 84023"/>
            <p:cNvSpPr txBox="1">
              <a:spLocks noChangeArrowheads="1"/>
            </p:cNvSpPr>
            <p:nvPr/>
          </p:nvSpPr>
          <p:spPr bwMode="auto">
            <a:xfrm>
              <a:off x="635" y="491"/>
              <a:ext cx="75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000" b="1">
                  <a:solidFill>
                    <a:srgbClr val="003300"/>
                  </a:solidFill>
                  <a:ea typeface="黑体" pitchFamily="49" charset="-122"/>
                </a:rPr>
                <a:t>大量能量</a:t>
              </a:r>
            </a:p>
          </p:txBody>
        </p:sp>
      </p:grpSp>
      <p:sp>
        <p:nvSpPr>
          <p:cNvPr id="28729" name="文本框 84024"/>
          <p:cNvSpPr txBox="1">
            <a:spLocks noChangeArrowheads="1"/>
          </p:cNvSpPr>
          <p:nvPr/>
        </p:nvSpPr>
        <p:spPr bwMode="auto">
          <a:xfrm>
            <a:off x="2416175" y="-77788"/>
            <a:ext cx="4754563" cy="701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003300"/>
                </a:solidFill>
                <a:latin typeface="Tahoma" pitchFamily="34" charset="0"/>
                <a:ea typeface="华文新魏" pitchFamily="2" charset="-122"/>
              </a:rPr>
              <a:t>有氧呼吸的过程图解</a:t>
            </a:r>
            <a:endParaRPr lang="en-US" sz="4000" b="1">
              <a:solidFill>
                <a:srgbClr val="003300"/>
              </a:solidFill>
              <a:latin typeface="Tahoma" pitchFamily="34" charset="0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6581396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8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000"/>
                                        <p:tgtEl>
                                          <p:spTgt spid="2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28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2000"/>
                                        <p:tgtEl>
                                          <p:spTgt spid="28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8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2000"/>
                                        <p:tgtEl>
                                          <p:spTgt spid="2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utoUpdateAnimBg="0"/>
      <p:bldP spid="28682" grpId="0" autoUpdateAnimBg="0"/>
      <p:bldP spid="28704" grpId="0" autoUpdateAnimBg="0"/>
      <p:bldP spid="28712" grpId="0" autoUpdateAnimBg="0"/>
      <p:bldP spid="2871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619250" y="188913"/>
            <a:ext cx="57038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有氧呼吸的三个阶段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900113" y="1273175"/>
            <a:ext cx="5410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葡萄糖的初步分解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07950" y="2144713"/>
            <a:ext cx="274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12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</a:t>
            </a:r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1636713" y="2492375"/>
            <a:ext cx="576262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619250" y="1916113"/>
            <a:ext cx="647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284413" y="2203450"/>
            <a:ext cx="7772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2CH</a:t>
            </a:r>
            <a:r>
              <a:rPr lang="zh-CN" altLang="zh-CN" sz="28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3</a:t>
            </a:r>
            <a:r>
              <a:rPr lang="zh-CN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COCOOH （丙酮酸） 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4 [H] 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能量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995738" y="1287463"/>
            <a:ext cx="3240087" cy="519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场所：细胞质基质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01650" y="1268413"/>
            <a:ext cx="541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①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900113" y="3022600"/>
            <a:ext cx="358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丙酮酸彻底分解</a:t>
            </a:r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3997325" y="4133850"/>
            <a:ext cx="792163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4164013" y="3614738"/>
            <a:ext cx="5762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4884738" y="3816350"/>
            <a:ext cx="4248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6CO</a:t>
            </a:r>
            <a:r>
              <a:rPr lang="zh-CN" altLang="zh-CN" sz="32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+20 [H] </a:t>
            </a:r>
            <a:r>
              <a:rPr lang="zh-CN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+ 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能量</a:t>
            </a:r>
            <a:endParaRPr lang="zh-CN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3635375" y="3038475"/>
            <a:ext cx="3810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场所：线粒体基质</a:t>
            </a:r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468313" y="3017838"/>
            <a:ext cx="5413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②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203200" y="3848100"/>
            <a:ext cx="2838450" cy="58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2CH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3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COCOOH</a:t>
            </a: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685800" y="4278313"/>
            <a:ext cx="17986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（丙酮酸）</a:t>
            </a: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900113" y="4997450"/>
            <a:ext cx="21415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[H]</a:t>
            </a:r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的氧化</a:t>
            </a:r>
          </a:p>
        </p:txBody>
      </p:sp>
      <p:sp>
        <p:nvSpPr>
          <p:cNvPr id="29715" name="Line 19"/>
          <p:cNvSpPr>
            <a:spLocks noChangeShapeType="1"/>
          </p:cNvSpPr>
          <p:nvPr/>
        </p:nvSpPr>
        <p:spPr bwMode="auto">
          <a:xfrm>
            <a:off x="2605088" y="6134100"/>
            <a:ext cx="990600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2757488" y="5557838"/>
            <a:ext cx="129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3748088" y="5862638"/>
            <a:ext cx="3422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12H</a:t>
            </a:r>
            <a:r>
              <a:rPr lang="zh-CN" altLang="zh-CN" sz="28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  </a:t>
            </a:r>
            <a:r>
              <a:rPr lang="zh-CN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能量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2700338" y="4940300"/>
            <a:ext cx="3095625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场所：线粒体内膜</a:t>
            </a:r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468313" y="4997450"/>
            <a:ext cx="541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③</a:t>
            </a:r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395288" y="5797550"/>
            <a:ext cx="3048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24[H] 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6O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2771775" y="3846513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+6H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66136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  <p:bldP spid="29701" grpId="0" animBg="1"/>
      <p:bldP spid="29702" grpId="0" autoUpdateAnimBg="0"/>
      <p:bldP spid="29703" grpId="0" autoUpdateAnimBg="0"/>
      <p:bldP spid="29704" grpId="0" animBg="1" autoUpdateAnimBg="0"/>
      <p:bldP spid="29705" grpId="0" autoUpdateAnimBg="0"/>
      <p:bldP spid="29706" grpId="0" autoUpdateAnimBg="0"/>
      <p:bldP spid="29707" grpId="0" animBg="1"/>
      <p:bldP spid="29708" grpId="0" autoUpdateAnimBg="0"/>
      <p:bldP spid="29709" grpId="0" autoUpdateAnimBg="0"/>
      <p:bldP spid="29710" grpId="0" animBg="1" autoUpdateAnimBg="0"/>
      <p:bldP spid="29711" grpId="0" autoUpdateAnimBg="0"/>
      <p:bldP spid="29712" grpId="0" autoUpdateAnimBg="0"/>
      <p:bldP spid="29713" grpId="0" autoUpdateAnimBg="0"/>
      <p:bldP spid="29714" grpId="0" autoUpdateAnimBg="0"/>
      <p:bldP spid="29715" grpId="0" animBg="1"/>
      <p:bldP spid="29716" grpId="0" autoUpdateAnimBg="0"/>
      <p:bldP spid="29717" grpId="0" autoUpdateAnimBg="0"/>
      <p:bldP spid="29718" grpId="0" animBg="1" autoUpdateAnimBg="0"/>
      <p:bldP spid="29719" grpId="0" autoUpdateAnimBg="0"/>
      <p:bldP spid="29720" grpId="0" autoUpdateAnimBg="0"/>
      <p:bldP spid="29721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3429000" y="5257800"/>
            <a:ext cx="576263" cy="64770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657225" y="1225550"/>
            <a:ext cx="8639175" cy="831850"/>
            <a:chOff x="0" y="0"/>
            <a:chExt cx="5442" cy="524"/>
          </a:xfrm>
        </p:grpSpPr>
        <p:sp>
          <p:nvSpPr>
            <p:cNvPr id="30724" name="Text Box 4"/>
            <p:cNvSpPr txBox="1">
              <a:spLocks noChangeArrowheads="1"/>
            </p:cNvSpPr>
            <p:nvPr/>
          </p:nvSpPr>
          <p:spPr bwMode="auto">
            <a:xfrm>
              <a:off x="0" y="197"/>
              <a:ext cx="352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C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6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H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12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O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6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+6H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2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O+6O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2</a:t>
              </a:r>
              <a:endPara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中宋" pitchFamily="2" charset="-122"/>
              </a:endParaRPr>
            </a:p>
          </p:txBody>
        </p:sp>
        <p:sp>
          <p:nvSpPr>
            <p:cNvPr id="30725" name="Line 5"/>
            <p:cNvSpPr>
              <a:spLocks noChangeShapeType="1"/>
            </p:cNvSpPr>
            <p:nvPr/>
          </p:nvSpPr>
          <p:spPr bwMode="auto">
            <a:xfrm>
              <a:off x="2166" y="378"/>
              <a:ext cx="624" cy="0"/>
            </a:xfrm>
            <a:prstGeom prst="line">
              <a:avLst/>
            </a:prstGeom>
            <a:noFill/>
            <a:ln w="28575" cmpd="sng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26" name="Rectangle 6"/>
            <p:cNvSpPr>
              <a:spLocks noChangeArrowheads="1"/>
            </p:cNvSpPr>
            <p:nvPr/>
          </p:nvSpPr>
          <p:spPr bwMode="auto">
            <a:xfrm>
              <a:off x="2922" y="197"/>
              <a:ext cx="252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6CO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2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+12H</a:t>
              </a:r>
              <a:r>
                <a:rPr lang="en-US" sz="2800" b="1" baseline="-2500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2</a:t>
              </a:r>
              <a:r>
                <a:rPr 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华文中宋" pitchFamily="2" charset="-122"/>
                </a:rPr>
                <a:t>O+</a:t>
              </a:r>
              <a:r>
                <a:rPr lang="zh-CN" altLang="en-US" sz="2800" b="1">
                  <a:latin typeface="Times New Roman" pitchFamily="18" charset="0"/>
                  <a:ea typeface="楷体_GB2312" pitchFamily="49" charset="-122"/>
                </a:rPr>
                <a:t>能量</a:t>
              </a:r>
            </a:p>
          </p:txBody>
        </p:sp>
        <p:sp>
          <p:nvSpPr>
            <p:cNvPr id="30727" name="Text Box 7"/>
            <p:cNvSpPr txBox="1">
              <a:spLocks noChangeArrowheads="1"/>
            </p:cNvSpPr>
            <p:nvPr/>
          </p:nvSpPr>
          <p:spPr bwMode="auto">
            <a:xfrm>
              <a:off x="2302" y="0"/>
              <a:ext cx="13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0066FF"/>
                  </a:solidFill>
                  <a:latin typeface="Times New Roman" pitchFamily="18" charset="0"/>
                  <a:ea typeface="楷体_GB2312" pitchFamily="49" charset="-122"/>
                </a:rPr>
                <a:t>酶</a:t>
              </a:r>
            </a:p>
          </p:txBody>
        </p:sp>
      </p:grp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1835150" y="549275"/>
            <a:ext cx="7064375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zh-CN" altLang="en-US" sz="3600" b="1">
                <a:solidFill>
                  <a:srgbClr val="000099"/>
                </a:solidFill>
                <a:latin typeface="Times New Roman" pitchFamily="18" charset="0"/>
                <a:ea typeface="华文新魏" pitchFamily="2" charset="-122"/>
              </a:rPr>
              <a:t>有氧呼吸总反应式：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2057400" y="5638800"/>
            <a:ext cx="63246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主要场所：线粒体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533400" y="2057400"/>
            <a:ext cx="8153400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        </a:t>
            </a:r>
            <a:r>
              <a:rPr lang="en-US" sz="2800" b="1">
                <a:latin typeface="Times New Roman" pitchFamily="18" charset="0"/>
                <a:ea typeface="楷体_GB2312" pitchFamily="49" charset="-122"/>
              </a:rPr>
              <a:t>1mol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葡萄糖彻底氧化分解，释放</a:t>
            </a:r>
            <a:r>
              <a:rPr lang="en-US" sz="2800" b="1">
                <a:latin typeface="Times New Roman" pitchFamily="18" charset="0"/>
                <a:ea typeface="楷体_GB2312" pitchFamily="49" charset="-122"/>
              </a:rPr>
              <a:t>2870KJ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的能量，其中</a:t>
            </a:r>
            <a:r>
              <a:rPr lang="en-US" sz="2800" b="1">
                <a:latin typeface="Times New Roman" pitchFamily="18" charset="0"/>
                <a:ea typeface="楷体_GB2312" pitchFamily="49" charset="-122"/>
              </a:rPr>
              <a:t>1161KJ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储存在</a:t>
            </a:r>
            <a:r>
              <a:rPr lang="en-US" sz="2800" b="1">
                <a:latin typeface="Times New Roman" pitchFamily="18" charset="0"/>
                <a:ea typeface="楷体_GB2312" pitchFamily="49" charset="-122"/>
              </a:rPr>
              <a:t>ATP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中，其余以热能形式散失。能量转化率约为</a:t>
            </a:r>
            <a:r>
              <a:rPr lang="en-US" sz="2800" b="1">
                <a:latin typeface="Times New Roman" pitchFamily="18" charset="0"/>
                <a:ea typeface="楷体_GB2312" pitchFamily="49" charset="-122"/>
              </a:rPr>
              <a:t>40%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。</a:t>
            </a:r>
          </a:p>
        </p:txBody>
      </p:sp>
      <p:pic>
        <p:nvPicPr>
          <p:cNvPr id="30731" name="Picture 11" descr="图片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2" t="13792" b="8046"/>
          <a:stretch>
            <a:fillRect/>
          </a:stretch>
        </p:blipFill>
        <p:spPr bwMode="auto">
          <a:xfrm>
            <a:off x="2105025" y="3733800"/>
            <a:ext cx="28956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32" name="Group 12"/>
          <p:cNvGrpSpPr>
            <a:grpSpLocks/>
          </p:cNvGrpSpPr>
          <p:nvPr/>
        </p:nvGrpSpPr>
        <p:grpSpPr bwMode="auto">
          <a:xfrm>
            <a:off x="3962400" y="4419600"/>
            <a:ext cx="5181600" cy="641350"/>
            <a:chOff x="0" y="0"/>
            <a:chExt cx="3670" cy="404"/>
          </a:xfrm>
        </p:grpSpPr>
        <p:sp>
          <p:nvSpPr>
            <p:cNvPr id="30733" name="Text Box 13"/>
            <p:cNvSpPr txBox="1">
              <a:spLocks noChangeArrowheads="1"/>
            </p:cNvSpPr>
            <p:nvPr/>
          </p:nvSpPr>
          <p:spPr bwMode="auto">
            <a:xfrm>
              <a:off x="1584" y="0"/>
              <a:ext cx="208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Times New Roman" pitchFamily="18" charset="0"/>
                  <a:ea typeface="楷体_GB2312" pitchFamily="49" charset="-122"/>
                </a:rPr>
                <a:t>  内膜</a:t>
              </a:r>
            </a:p>
          </p:txBody>
        </p:sp>
        <p:sp>
          <p:nvSpPr>
            <p:cNvPr id="30734" name="Line 14"/>
            <p:cNvSpPr>
              <a:spLocks noChangeShapeType="1"/>
            </p:cNvSpPr>
            <p:nvPr/>
          </p:nvSpPr>
          <p:spPr bwMode="auto">
            <a:xfrm>
              <a:off x="0" y="212"/>
              <a:ext cx="1728" cy="0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0735" name="Group 15"/>
          <p:cNvGrpSpPr>
            <a:grpSpLocks/>
          </p:cNvGrpSpPr>
          <p:nvPr/>
        </p:nvGrpSpPr>
        <p:grpSpPr bwMode="auto">
          <a:xfrm>
            <a:off x="4343400" y="3962400"/>
            <a:ext cx="3810000" cy="641350"/>
            <a:chOff x="0" y="0"/>
            <a:chExt cx="2640" cy="404"/>
          </a:xfrm>
        </p:grpSpPr>
        <p:sp>
          <p:nvSpPr>
            <p:cNvPr id="30736" name="Text Box 16"/>
            <p:cNvSpPr txBox="1">
              <a:spLocks noChangeArrowheads="1"/>
            </p:cNvSpPr>
            <p:nvPr/>
          </p:nvSpPr>
          <p:spPr bwMode="auto">
            <a:xfrm>
              <a:off x="1392" y="0"/>
              <a:ext cx="124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Times New Roman" pitchFamily="18" charset="0"/>
                  <a:ea typeface="楷体_GB2312" pitchFamily="49" charset="-122"/>
                </a:rPr>
                <a:t> 外膜</a:t>
              </a:r>
            </a:p>
          </p:txBody>
        </p:sp>
        <p:sp>
          <p:nvSpPr>
            <p:cNvPr id="30737" name="Line 17"/>
            <p:cNvSpPr>
              <a:spLocks noChangeShapeType="1"/>
            </p:cNvSpPr>
            <p:nvPr/>
          </p:nvSpPr>
          <p:spPr bwMode="auto">
            <a:xfrm>
              <a:off x="0" y="212"/>
              <a:ext cx="1488" cy="0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0738" name="Group 18"/>
          <p:cNvGrpSpPr>
            <a:grpSpLocks/>
          </p:cNvGrpSpPr>
          <p:nvPr/>
        </p:nvGrpSpPr>
        <p:grpSpPr bwMode="auto">
          <a:xfrm>
            <a:off x="2667000" y="4800600"/>
            <a:ext cx="6477000" cy="641350"/>
            <a:chOff x="0" y="0"/>
            <a:chExt cx="4578" cy="404"/>
          </a:xfrm>
        </p:grpSpPr>
        <p:sp>
          <p:nvSpPr>
            <p:cNvPr id="30739" name="Text Box 19"/>
            <p:cNvSpPr txBox="1">
              <a:spLocks noChangeArrowheads="1"/>
            </p:cNvSpPr>
            <p:nvPr/>
          </p:nvSpPr>
          <p:spPr bwMode="auto">
            <a:xfrm>
              <a:off x="2400" y="0"/>
              <a:ext cx="2178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Times New Roman" pitchFamily="18" charset="0"/>
                  <a:ea typeface="楷体_GB2312" pitchFamily="49" charset="-122"/>
                </a:rPr>
                <a:t>    基质</a:t>
              </a:r>
            </a:p>
          </p:txBody>
        </p:sp>
        <p:sp>
          <p:nvSpPr>
            <p:cNvPr id="30740" name="Line 20"/>
            <p:cNvSpPr>
              <a:spLocks noChangeShapeType="1"/>
            </p:cNvSpPr>
            <p:nvPr/>
          </p:nvSpPr>
          <p:spPr bwMode="auto">
            <a:xfrm>
              <a:off x="0" y="240"/>
              <a:ext cx="2544" cy="0"/>
            </a:xfrm>
            <a:prstGeom prst="line">
              <a:avLst/>
            </a:prstGeom>
            <a:noFill/>
            <a:ln w="952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0741" name="Picture 21" descr="003388 (12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15200" y="510540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2" name="Picture 22" descr="003388 (156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609600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0252442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8" grpId="0" animBg="1" autoUpdateAnimBg="0"/>
      <p:bldP spid="30729" grpId="0" autoUpdateAnimBg="0"/>
      <p:bldP spid="3073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Group 2"/>
          <p:cNvGraphicFramePr>
            <a:graphicFrameLocks noGrp="1"/>
          </p:cNvGraphicFramePr>
          <p:nvPr/>
        </p:nvGraphicFramePr>
        <p:xfrm>
          <a:off x="160338" y="1341438"/>
          <a:ext cx="8839200" cy="4800600"/>
        </p:xfrm>
        <a:graphic>
          <a:graphicData uri="http://schemas.openxmlformats.org/drawingml/2006/table">
            <a:tbl>
              <a:tblPr/>
              <a:tblGrid>
                <a:gridCol w="1647825"/>
                <a:gridCol w="1423987"/>
                <a:gridCol w="1347788"/>
                <a:gridCol w="1647825"/>
                <a:gridCol w="1498600"/>
                <a:gridCol w="1273175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有氧呼吸</a:t>
                      </a:r>
                    </a:p>
                  </a:txBody>
                  <a:tcPr marL="91432" marR="91432" marT="45716" marB="4571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场 所</a:t>
                      </a: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条件</a:t>
                      </a: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反应物</a:t>
                      </a: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产 物</a:t>
                      </a: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释能  　　　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情况</a:t>
                      </a: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第一阶段</a:t>
                      </a:r>
                    </a:p>
                  </a:txBody>
                  <a:tcPr marL="91432" marR="91432" marT="45716" marB="4571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第二阶段</a:t>
                      </a:r>
                    </a:p>
                  </a:txBody>
                  <a:tcPr marL="91432" marR="91432" marT="45716" marB="4571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第三阶段</a:t>
                      </a:r>
                    </a:p>
                  </a:txBody>
                  <a:tcPr marL="91432" marR="91432" marT="45716" marB="4571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32" marR="91432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1783" name="Text Box 39"/>
          <p:cNvSpPr txBox="1">
            <a:spLocks noChangeArrowheads="1"/>
          </p:cNvSpPr>
          <p:nvPr/>
        </p:nvSpPr>
        <p:spPr bwMode="auto">
          <a:xfrm>
            <a:off x="228600" y="152400"/>
            <a:ext cx="7239000" cy="7016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2" tIns="45716" rIns="91432" bIns="45716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defTabSz="9128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2813" defTabSz="9128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defTabSz="9128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defTabSz="912813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defTabSz="91281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defTabSz="91281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defTabSz="91281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defTabSz="91281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有氧呼吸三个阶段的比较</a:t>
            </a:r>
          </a:p>
        </p:txBody>
      </p:sp>
      <p:grpSp>
        <p:nvGrpSpPr>
          <p:cNvPr id="31784" name="Group 40"/>
          <p:cNvGrpSpPr>
            <a:grpSpLocks/>
          </p:cNvGrpSpPr>
          <p:nvPr/>
        </p:nvGrpSpPr>
        <p:grpSpPr bwMode="auto">
          <a:xfrm>
            <a:off x="1835150" y="2349500"/>
            <a:ext cx="7004050" cy="3411538"/>
            <a:chOff x="0" y="0"/>
            <a:chExt cx="4412" cy="2149"/>
          </a:xfrm>
        </p:grpSpPr>
        <p:sp>
          <p:nvSpPr>
            <p:cNvPr id="31785" name="Text Box 41"/>
            <p:cNvSpPr txBox="1">
              <a:spLocks noChangeArrowheads="1"/>
            </p:cNvSpPr>
            <p:nvPr/>
          </p:nvSpPr>
          <p:spPr bwMode="auto">
            <a:xfrm>
              <a:off x="13" y="17"/>
              <a:ext cx="816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细胞质基质</a:t>
              </a:r>
            </a:p>
          </p:txBody>
        </p:sp>
        <p:sp>
          <p:nvSpPr>
            <p:cNvPr id="31786" name="Text Box 42"/>
            <p:cNvSpPr txBox="1">
              <a:spLocks noChangeArrowheads="1"/>
            </p:cNvSpPr>
            <p:nvPr/>
          </p:nvSpPr>
          <p:spPr bwMode="auto">
            <a:xfrm>
              <a:off x="1820" y="96"/>
              <a:ext cx="91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葡萄糖</a:t>
              </a:r>
            </a:p>
          </p:txBody>
        </p:sp>
        <p:sp>
          <p:nvSpPr>
            <p:cNvPr id="31787" name="Text Box 43"/>
            <p:cNvSpPr txBox="1">
              <a:spLocks noChangeArrowheads="1"/>
            </p:cNvSpPr>
            <p:nvPr/>
          </p:nvSpPr>
          <p:spPr bwMode="auto">
            <a:xfrm>
              <a:off x="2732" y="0"/>
              <a:ext cx="1104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丙酮酸、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[H]</a:t>
              </a:r>
            </a:p>
          </p:txBody>
        </p:sp>
        <p:sp>
          <p:nvSpPr>
            <p:cNvPr id="31788" name="Text Box 44"/>
            <p:cNvSpPr txBox="1">
              <a:spLocks noChangeArrowheads="1"/>
            </p:cNvSpPr>
            <p:nvPr/>
          </p:nvSpPr>
          <p:spPr bwMode="auto">
            <a:xfrm>
              <a:off x="3788" y="144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少量</a:t>
              </a:r>
            </a:p>
          </p:txBody>
        </p:sp>
        <p:sp>
          <p:nvSpPr>
            <p:cNvPr id="31789" name="Text Box 45"/>
            <p:cNvSpPr txBox="1">
              <a:spLocks noChangeArrowheads="1"/>
            </p:cNvSpPr>
            <p:nvPr/>
          </p:nvSpPr>
          <p:spPr bwMode="auto">
            <a:xfrm>
              <a:off x="1754" y="768"/>
              <a:ext cx="1056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丙酮酸、 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H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 </a:t>
              </a:r>
            </a:p>
          </p:txBody>
        </p:sp>
        <p:sp>
          <p:nvSpPr>
            <p:cNvPr id="31790" name="Text Box 46"/>
            <p:cNvSpPr txBox="1">
              <a:spLocks noChangeArrowheads="1"/>
            </p:cNvSpPr>
            <p:nvPr/>
          </p:nvSpPr>
          <p:spPr bwMode="auto">
            <a:xfrm>
              <a:off x="2780" y="816"/>
              <a:ext cx="105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CO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  <a:r>
                <a:rPr 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、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[H]</a:t>
              </a:r>
            </a:p>
          </p:txBody>
        </p:sp>
        <p:sp>
          <p:nvSpPr>
            <p:cNvPr id="31791" name="Text Box 47"/>
            <p:cNvSpPr txBox="1">
              <a:spLocks noChangeArrowheads="1"/>
            </p:cNvSpPr>
            <p:nvPr/>
          </p:nvSpPr>
          <p:spPr bwMode="auto">
            <a:xfrm>
              <a:off x="3788" y="816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少量</a:t>
              </a:r>
            </a:p>
          </p:txBody>
        </p:sp>
        <p:sp>
          <p:nvSpPr>
            <p:cNvPr id="31792" name="Text Box 48"/>
            <p:cNvSpPr txBox="1">
              <a:spLocks noChangeArrowheads="1"/>
            </p:cNvSpPr>
            <p:nvPr/>
          </p:nvSpPr>
          <p:spPr bwMode="auto">
            <a:xfrm>
              <a:off x="1724" y="1632"/>
              <a:ext cx="96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[H]</a:t>
              </a: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、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31793" name="Text Box 49"/>
            <p:cNvSpPr txBox="1">
              <a:spLocks noChangeArrowheads="1"/>
            </p:cNvSpPr>
            <p:nvPr/>
          </p:nvSpPr>
          <p:spPr bwMode="auto">
            <a:xfrm>
              <a:off x="2972" y="163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H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</a:t>
              </a:r>
            </a:p>
          </p:txBody>
        </p:sp>
        <p:sp>
          <p:nvSpPr>
            <p:cNvPr id="31794" name="Text Box 50"/>
            <p:cNvSpPr txBox="1">
              <a:spLocks noChangeArrowheads="1"/>
            </p:cNvSpPr>
            <p:nvPr/>
          </p:nvSpPr>
          <p:spPr bwMode="auto">
            <a:xfrm>
              <a:off x="3788" y="1632"/>
              <a:ext cx="62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32" tIns="45716" rIns="91432" bIns="45716">
              <a:spAutoFit/>
            </a:bodyPr>
            <a:lstStyle>
              <a:lvl1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2813"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defTabSz="912813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defTabSz="912813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大量</a:t>
              </a:r>
            </a:p>
          </p:txBody>
        </p:sp>
        <p:grpSp>
          <p:nvGrpSpPr>
            <p:cNvPr id="31795" name="Group 51"/>
            <p:cNvGrpSpPr>
              <a:grpSpLocks/>
            </p:cNvGrpSpPr>
            <p:nvPr/>
          </p:nvGrpSpPr>
          <p:grpSpPr bwMode="auto">
            <a:xfrm>
              <a:off x="9" y="750"/>
              <a:ext cx="816" cy="596"/>
              <a:chOff x="0" y="0"/>
              <a:chExt cx="816" cy="596"/>
            </a:xfrm>
          </p:grpSpPr>
          <p:sp>
            <p:nvSpPr>
              <p:cNvPr id="31796" name="Text Box 52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816" cy="5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2" tIns="45716" rIns="91432" bIns="45716">
                <a:spAutoFit/>
              </a:bodyPr>
              <a:lstStyle>
                <a:lvl1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2813"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sz="2800" b="1">
                    <a:solidFill>
                      <a:srgbClr val="0000CC"/>
                    </a:solidFill>
                    <a:latin typeface="宋体" pitchFamily="2" charset="-122"/>
                  </a:rPr>
                  <a:t>线粒体基质</a:t>
                </a:r>
              </a:p>
            </p:txBody>
          </p:sp>
          <p:sp>
            <p:nvSpPr>
              <p:cNvPr id="31797" name="Text Box 53"/>
              <p:cNvSpPr txBox="1">
                <a:spLocks noChangeArrowheads="1"/>
              </p:cNvSpPr>
              <p:nvPr/>
            </p:nvSpPr>
            <p:spPr bwMode="auto">
              <a:xfrm>
                <a:off x="63" y="223"/>
                <a:ext cx="57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2" tIns="45716" rIns="91432" bIns="45716">
                <a:spAutoFit/>
              </a:bodyPr>
              <a:lstStyle>
                <a:lvl1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2813"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endParaRPr lang="zh-CN" altLang="zh-CN" sz="2800" b="1">
                  <a:solidFill>
                    <a:srgbClr val="0000CC"/>
                  </a:solidFill>
                  <a:latin typeface="宋体" pitchFamily="2" charset="-122"/>
                </a:endParaRPr>
              </a:p>
            </p:txBody>
          </p:sp>
        </p:grpSp>
        <p:grpSp>
          <p:nvGrpSpPr>
            <p:cNvPr id="31798" name="Group 54"/>
            <p:cNvGrpSpPr>
              <a:grpSpLocks/>
            </p:cNvGrpSpPr>
            <p:nvPr/>
          </p:nvGrpSpPr>
          <p:grpSpPr bwMode="auto">
            <a:xfrm>
              <a:off x="0" y="1553"/>
              <a:ext cx="816" cy="596"/>
              <a:chOff x="0" y="0"/>
              <a:chExt cx="816" cy="518"/>
            </a:xfrm>
          </p:grpSpPr>
          <p:sp>
            <p:nvSpPr>
              <p:cNvPr id="31799" name="Text Box 55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816" cy="5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2" tIns="45716" rIns="91432" bIns="45716">
                <a:spAutoFit/>
              </a:bodyPr>
              <a:lstStyle>
                <a:lvl1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2813"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sz="2800" b="1">
                    <a:solidFill>
                      <a:srgbClr val="0000CC"/>
                    </a:solidFill>
                    <a:latin typeface="宋体" pitchFamily="2" charset="-122"/>
                  </a:rPr>
                  <a:t>线粒体内膜</a:t>
                </a:r>
              </a:p>
            </p:txBody>
          </p:sp>
          <p:sp>
            <p:nvSpPr>
              <p:cNvPr id="31800" name="Text Box 56"/>
              <p:cNvSpPr txBox="1">
                <a:spLocks noChangeArrowheads="1"/>
              </p:cNvSpPr>
              <p:nvPr/>
            </p:nvSpPr>
            <p:spPr bwMode="auto">
              <a:xfrm>
                <a:off x="61" y="218"/>
                <a:ext cx="624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2" tIns="45716" rIns="91432" bIns="45716">
                <a:spAutoFit/>
              </a:bodyPr>
              <a:lstStyle>
                <a:lvl1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2813"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defTabSz="912813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endParaRPr lang="zh-CN" altLang="zh-CN" sz="2800" b="1">
                  <a:solidFill>
                    <a:srgbClr val="0000CC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31801" name="Text Box 57"/>
            <p:cNvSpPr txBox="1">
              <a:spLocks noChangeArrowheads="1"/>
            </p:cNvSpPr>
            <p:nvPr/>
          </p:nvSpPr>
          <p:spPr bwMode="auto">
            <a:xfrm>
              <a:off x="886" y="0"/>
              <a:ext cx="816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酶、</a:t>
              </a:r>
            </a:p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不需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31802" name="Text Box 58"/>
            <p:cNvSpPr txBox="1">
              <a:spLocks noChangeArrowheads="1"/>
            </p:cNvSpPr>
            <p:nvPr/>
          </p:nvSpPr>
          <p:spPr bwMode="auto">
            <a:xfrm>
              <a:off x="908" y="720"/>
              <a:ext cx="862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酶、</a:t>
              </a:r>
            </a:p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不需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31803" name="Text Box 59"/>
            <p:cNvSpPr txBox="1">
              <a:spLocks noChangeArrowheads="1"/>
            </p:cNvSpPr>
            <p:nvPr/>
          </p:nvSpPr>
          <p:spPr bwMode="auto">
            <a:xfrm>
              <a:off x="908" y="1536"/>
              <a:ext cx="725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酶、</a:t>
              </a:r>
            </a:p>
            <a:p>
              <a:r>
                <a:rPr lang="zh-CN" sz="2800" b="1">
                  <a:solidFill>
                    <a:srgbClr val="0000CC"/>
                  </a:solidFill>
                  <a:latin typeface="宋体" pitchFamily="2" charset="-122"/>
                </a:rPr>
                <a:t>需</a:t>
              </a:r>
              <a:r>
                <a:rPr lang="zh-CN" altLang="zh-CN" sz="2800" b="1">
                  <a:solidFill>
                    <a:srgbClr val="0000CC"/>
                  </a:solidFill>
                  <a:latin typeface="宋体" pitchFamily="2" charset="-122"/>
                </a:rPr>
                <a:t>O</a:t>
              </a:r>
              <a:r>
                <a:rPr lang="zh-CN" altLang="zh-CN" sz="2800" b="1" baseline="-10000">
                  <a:solidFill>
                    <a:srgbClr val="0000CC"/>
                  </a:solidFill>
                  <a:latin typeface="宋体" pitchFamily="2" charset="-122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517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619250" y="188913"/>
            <a:ext cx="57038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有氧呼吸的三个阶段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900113" y="1273175"/>
            <a:ext cx="5410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葡萄糖的初步分解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07950" y="2144713"/>
            <a:ext cx="274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12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</a:t>
            </a:r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1636713" y="2492375"/>
            <a:ext cx="576262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619250" y="1916113"/>
            <a:ext cx="647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284413" y="2203450"/>
            <a:ext cx="7772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2CH</a:t>
            </a:r>
            <a:r>
              <a:rPr lang="zh-CN" altLang="zh-CN" sz="28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3</a:t>
            </a:r>
            <a:r>
              <a:rPr lang="zh-CN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COCOOH （丙酮酸） 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4 [H] 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能量</a:t>
            </a:r>
            <a:endParaRPr 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995738" y="1287463"/>
            <a:ext cx="3240087" cy="5191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场所：细胞质基质</a:t>
            </a: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01650" y="1268413"/>
            <a:ext cx="541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①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900113" y="3022600"/>
            <a:ext cx="358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丙酮酸彻底分解</a:t>
            </a:r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3997325" y="4133850"/>
            <a:ext cx="792163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4164013" y="3614738"/>
            <a:ext cx="5762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4884738" y="3816350"/>
            <a:ext cx="4248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6CO</a:t>
            </a:r>
            <a:r>
              <a:rPr lang="zh-CN" altLang="zh-CN" sz="32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+20 [H] </a:t>
            </a:r>
            <a:r>
              <a:rPr lang="zh-CN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+ 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能量</a:t>
            </a:r>
            <a:endParaRPr lang="zh-CN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3635375" y="3038475"/>
            <a:ext cx="3810000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场所：线粒体基质</a:t>
            </a:r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468313" y="3017838"/>
            <a:ext cx="5413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②</a:t>
            </a: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203200" y="3848100"/>
            <a:ext cx="2838450" cy="58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2CH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3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COCOOH</a:t>
            </a: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685800" y="4278313"/>
            <a:ext cx="17986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（丙酮酸）</a:t>
            </a: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900113" y="4997450"/>
            <a:ext cx="21415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[H]</a:t>
            </a:r>
            <a:r>
              <a:rPr 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的氧化</a:t>
            </a:r>
          </a:p>
        </p:txBody>
      </p:sp>
      <p:sp>
        <p:nvSpPr>
          <p:cNvPr id="29715" name="Line 19"/>
          <p:cNvSpPr>
            <a:spLocks noChangeShapeType="1"/>
          </p:cNvSpPr>
          <p:nvPr/>
        </p:nvSpPr>
        <p:spPr bwMode="auto">
          <a:xfrm>
            <a:off x="2605088" y="6134100"/>
            <a:ext cx="990600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2757488" y="5557838"/>
            <a:ext cx="129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酶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3748088" y="5862638"/>
            <a:ext cx="3422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12H</a:t>
            </a:r>
            <a:r>
              <a:rPr lang="zh-CN" altLang="zh-CN" sz="28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  </a:t>
            </a:r>
            <a:r>
              <a:rPr lang="zh-CN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能量</a:t>
            </a:r>
            <a:endParaRPr lang="zh-CN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2700338" y="4940300"/>
            <a:ext cx="3095625" cy="5191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DE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场所：线粒体内膜</a:t>
            </a:r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468313" y="4997450"/>
            <a:ext cx="541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③</a:t>
            </a:r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395288" y="5797550"/>
            <a:ext cx="3048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24[H] 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+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6O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2771775" y="3846513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+6H</a:t>
            </a:r>
            <a:r>
              <a:rPr lang="zh-CN" altLang="zh-CN" sz="2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</a:t>
            </a:r>
            <a:r>
              <a:rPr lang="zh-CN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33016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500"/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utoUpdateAnimBg="0"/>
      <p:bldP spid="29700" grpId="0" autoUpdateAnimBg="0"/>
      <p:bldP spid="29701" grpId="0" animBg="1"/>
      <p:bldP spid="29702" grpId="0" autoUpdateAnimBg="0"/>
      <p:bldP spid="29703" grpId="0" autoUpdateAnimBg="0"/>
      <p:bldP spid="29704" grpId="0" animBg="1" autoUpdateAnimBg="0"/>
      <p:bldP spid="29705" grpId="0" autoUpdateAnimBg="0"/>
      <p:bldP spid="29706" grpId="0" autoUpdateAnimBg="0"/>
      <p:bldP spid="29707" grpId="0" animBg="1"/>
      <p:bldP spid="29708" grpId="0" autoUpdateAnimBg="0"/>
      <p:bldP spid="29709" grpId="0" autoUpdateAnimBg="0"/>
      <p:bldP spid="29710" grpId="0" animBg="1" autoUpdateAnimBg="0"/>
      <p:bldP spid="29711" grpId="0" autoUpdateAnimBg="0"/>
      <p:bldP spid="29712" grpId="0" autoUpdateAnimBg="0"/>
      <p:bldP spid="29713" grpId="0" autoUpdateAnimBg="0"/>
      <p:bldP spid="29714" grpId="0" autoUpdateAnimBg="0"/>
      <p:bldP spid="29715" grpId="0" animBg="1"/>
      <p:bldP spid="29716" grpId="0" autoUpdateAnimBg="0"/>
      <p:bldP spid="29717" grpId="0" autoUpdateAnimBg="0"/>
      <p:bldP spid="29718" grpId="0" animBg="1" autoUpdateAnimBg="0"/>
      <p:bldP spid="29719" grpId="0" autoUpdateAnimBg="0"/>
      <p:bldP spid="29720" grpId="0" autoUpdateAnimBg="0"/>
      <p:bldP spid="2972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228600" y="1222375"/>
            <a:ext cx="8686800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黑体" pitchFamily="49" charset="-122"/>
              </a:rPr>
              <a:t>总反应式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黑体" pitchFamily="49" charset="-122"/>
              </a:rPr>
              <a:t>：</a:t>
            </a:r>
          </a:p>
          <a:p>
            <a:pPr eaLnBrk="1" hangingPunct="1">
              <a:defRPr/>
            </a:pPr>
            <a:r>
              <a:rPr lang="zh-CN" altLang="en-US" sz="24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     </a:t>
            </a:r>
          </a:p>
          <a:p>
            <a:pPr eaLnBrk="1" hangingPunct="1">
              <a:defRPr/>
            </a:pPr>
            <a:endParaRPr lang="zh-CN" altLang="en-US" sz="2400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endParaRPr lang="zh-CN" altLang="en-US" sz="2400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r>
              <a:rPr lang="zh-CN" altLang="en-US" sz="24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                                                  </a:t>
            </a:r>
            <a:endParaRPr lang="zh-CN" altLang="en-US" sz="2800" b="1" baseline="-10000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C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6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H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12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O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6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＋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6O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2</a:t>
            </a:r>
            <a:r>
              <a:rPr lang="en-US" altLang="zh-CN" sz="36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          </a:t>
            </a:r>
            <a:r>
              <a:rPr lang="zh-CN" altLang="en-US" sz="36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→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6CO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2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＋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12H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2</a:t>
            </a:r>
            <a:r>
              <a:rPr lang="en-US" altLang="zh-CN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O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＋</a:t>
            </a:r>
            <a:r>
              <a:rPr lang="zh-CN" altLang="en-US" sz="3200" b="1" dirty="0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新宋体" pitchFamily="49" charset="-122"/>
              </a:rPr>
              <a:t>能量</a:t>
            </a:r>
            <a:endParaRPr lang="zh-CN" altLang="en-US" sz="2800" b="1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endParaRPr lang="zh-CN" altLang="en-US" sz="2400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endParaRPr lang="zh-CN" altLang="en-US" sz="3200" b="1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                                     </a:t>
            </a:r>
            <a:endParaRPr lang="zh-CN" altLang="en-US" sz="2800" dirty="0" smtClean="0">
              <a:solidFill>
                <a:schemeClr val="tx2">
                  <a:lumMod val="50000"/>
                </a:schemeClr>
              </a:solidFill>
              <a:latin typeface="Times New Roman"/>
            </a:endParaRPr>
          </a:p>
          <a:p>
            <a:pPr eaLnBrk="1" hangingPunct="1">
              <a:defRPr/>
            </a:pP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                  </a:t>
            </a:r>
          </a:p>
        </p:txBody>
      </p:sp>
      <p:sp>
        <p:nvSpPr>
          <p:cNvPr id="26628" name="Line 11"/>
          <p:cNvSpPr>
            <a:spLocks noChangeShapeType="1"/>
          </p:cNvSpPr>
          <p:nvPr/>
        </p:nvSpPr>
        <p:spPr bwMode="auto">
          <a:xfrm>
            <a:off x="1600200" y="3660775"/>
            <a:ext cx="0" cy="30480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Line 12"/>
          <p:cNvSpPr>
            <a:spLocks noChangeShapeType="1"/>
          </p:cNvSpPr>
          <p:nvPr/>
        </p:nvSpPr>
        <p:spPr bwMode="auto">
          <a:xfrm flipV="1">
            <a:off x="1600200" y="3965575"/>
            <a:ext cx="1371600" cy="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Line 13"/>
          <p:cNvSpPr>
            <a:spLocks noChangeShapeType="1"/>
          </p:cNvSpPr>
          <p:nvPr/>
        </p:nvSpPr>
        <p:spPr bwMode="auto">
          <a:xfrm>
            <a:off x="2971800" y="3965575"/>
            <a:ext cx="0" cy="60960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1" name="Line 14"/>
          <p:cNvSpPr>
            <a:spLocks noChangeShapeType="1"/>
          </p:cNvSpPr>
          <p:nvPr/>
        </p:nvSpPr>
        <p:spPr bwMode="auto">
          <a:xfrm>
            <a:off x="2971800" y="4575175"/>
            <a:ext cx="2667000" cy="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2" name="Line 15"/>
          <p:cNvSpPr>
            <a:spLocks noChangeShapeType="1"/>
          </p:cNvSpPr>
          <p:nvPr/>
        </p:nvSpPr>
        <p:spPr bwMode="auto">
          <a:xfrm flipV="1">
            <a:off x="5638800" y="3660775"/>
            <a:ext cx="0" cy="91440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3" name="Line 16"/>
          <p:cNvSpPr>
            <a:spLocks noChangeShapeType="1"/>
          </p:cNvSpPr>
          <p:nvPr/>
        </p:nvSpPr>
        <p:spPr bwMode="auto">
          <a:xfrm>
            <a:off x="990600" y="3127375"/>
            <a:ext cx="0" cy="22860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Line 17"/>
          <p:cNvSpPr>
            <a:spLocks noChangeShapeType="1"/>
          </p:cNvSpPr>
          <p:nvPr/>
        </p:nvSpPr>
        <p:spPr bwMode="auto">
          <a:xfrm flipV="1">
            <a:off x="1905000" y="2593975"/>
            <a:ext cx="48006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5" name="Line 18"/>
          <p:cNvSpPr>
            <a:spLocks noChangeShapeType="1"/>
          </p:cNvSpPr>
          <p:nvPr/>
        </p:nvSpPr>
        <p:spPr bwMode="auto">
          <a:xfrm>
            <a:off x="6705600" y="2610644"/>
            <a:ext cx="0" cy="795338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5" name="Text Box 20"/>
          <p:cNvSpPr txBox="1">
            <a:spLocks noChangeArrowheads="1"/>
          </p:cNvSpPr>
          <p:nvPr/>
        </p:nvSpPr>
        <p:spPr bwMode="auto">
          <a:xfrm>
            <a:off x="4343400" y="3111500"/>
            <a:ext cx="457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/>
              </a:rPr>
              <a:t>酶</a:t>
            </a:r>
          </a:p>
        </p:txBody>
      </p:sp>
      <p:sp>
        <p:nvSpPr>
          <p:cNvPr id="26637" name="Line 27"/>
          <p:cNvSpPr>
            <a:spLocks noChangeShapeType="1"/>
          </p:cNvSpPr>
          <p:nvPr/>
        </p:nvSpPr>
        <p:spPr bwMode="auto">
          <a:xfrm>
            <a:off x="609600" y="3736975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8" name="Line 28"/>
          <p:cNvSpPr>
            <a:spLocks noChangeShapeType="1"/>
          </p:cNvSpPr>
          <p:nvPr/>
        </p:nvSpPr>
        <p:spPr bwMode="auto">
          <a:xfrm>
            <a:off x="609600" y="4159250"/>
            <a:ext cx="4343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9" name="Line 29"/>
          <p:cNvSpPr>
            <a:spLocks noChangeShapeType="1"/>
          </p:cNvSpPr>
          <p:nvPr/>
        </p:nvSpPr>
        <p:spPr bwMode="auto">
          <a:xfrm flipV="1">
            <a:off x="4953000" y="3715544"/>
            <a:ext cx="0" cy="5000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0" name="Line 30"/>
          <p:cNvSpPr>
            <a:spLocks noChangeShapeType="1"/>
          </p:cNvSpPr>
          <p:nvPr/>
        </p:nvSpPr>
        <p:spPr bwMode="auto">
          <a:xfrm>
            <a:off x="2476500" y="2992365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Line 31"/>
          <p:cNvSpPr>
            <a:spLocks noChangeShapeType="1"/>
          </p:cNvSpPr>
          <p:nvPr/>
        </p:nvSpPr>
        <p:spPr bwMode="auto">
          <a:xfrm>
            <a:off x="2476500" y="2991644"/>
            <a:ext cx="464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2" name="Line 32"/>
          <p:cNvSpPr>
            <a:spLocks noChangeShapeType="1"/>
          </p:cNvSpPr>
          <p:nvPr/>
        </p:nvSpPr>
        <p:spPr bwMode="auto">
          <a:xfrm>
            <a:off x="7124700" y="2991644"/>
            <a:ext cx="0" cy="414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3" name="Line 34"/>
          <p:cNvSpPr>
            <a:spLocks noChangeShapeType="1"/>
          </p:cNvSpPr>
          <p:nvPr/>
        </p:nvSpPr>
        <p:spPr bwMode="auto">
          <a:xfrm>
            <a:off x="4114800" y="3660775"/>
            <a:ext cx="0" cy="30480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6644" name="Line 36"/>
          <p:cNvSpPr>
            <a:spLocks noChangeShapeType="1"/>
          </p:cNvSpPr>
          <p:nvPr/>
        </p:nvSpPr>
        <p:spPr bwMode="auto">
          <a:xfrm>
            <a:off x="3733800" y="3127375"/>
            <a:ext cx="0" cy="22860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5" name="Line 37"/>
          <p:cNvSpPr>
            <a:spLocks noChangeShapeType="1"/>
          </p:cNvSpPr>
          <p:nvPr/>
        </p:nvSpPr>
        <p:spPr bwMode="auto">
          <a:xfrm flipV="1">
            <a:off x="990600" y="3127375"/>
            <a:ext cx="11430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6" name="Line 38"/>
          <p:cNvSpPr>
            <a:spLocks noChangeShapeType="1"/>
          </p:cNvSpPr>
          <p:nvPr/>
        </p:nvSpPr>
        <p:spPr bwMode="auto">
          <a:xfrm>
            <a:off x="1912917" y="2593975"/>
            <a:ext cx="0" cy="53340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7" name="Text Box 43"/>
          <p:cNvSpPr txBox="1">
            <a:spLocks noChangeArrowheads="1"/>
          </p:cNvSpPr>
          <p:nvPr/>
        </p:nvSpPr>
        <p:spPr bwMode="auto">
          <a:xfrm>
            <a:off x="2819400" y="3203575"/>
            <a:ext cx="1676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 dirty="0" smtClean="0">
                <a:solidFill>
                  <a:srgbClr val="000000"/>
                </a:solidFill>
                <a:latin typeface="Times New Roman"/>
              </a:rPr>
              <a:t>＋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/>
              </a:rPr>
              <a:t>6H</a:t>
            </a:r>
            <a:r>
              <a:rPr lang="en-US" altLang="zh-CN" sz="2800" b="1" baseline="-10000" dirty="0" smtClean="0">
                <a:solidFill>
                  <a:schemeClr val="tx2">
                    <a:lumMod val="50000"/>
                  </a:schemeClr>
                </a:solidFill>
                <a:latin typeface="Times New Roman"/>
              </a:rPr>
              <a:t>2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/>
              </a:rPr>
              <a:t>O</a:t>
            </a:r>
          </a:p>
        </p:txBody>
      </p:sp>
      <p:sp>
        <p:nvSpPr>
          <p:cNvPr id="26648" name="Line 44"/>
          <p:cNvSpPr>
            <a:spLocks noChangeShapeType="1"/>
          </p:cNvSpPr>
          <p:nvPr/>
        </p:nvSpPr>
        <p:spPr bwMode="auto">
          <a:xfrm>
            <a:off x="2133600" y="3127375"/>
            <a:ext cx="1600200" cy="0"/>
          </a:xfrm>
          <a:prstGeom prst="line">
            <a:avLst/>
          </a:prstGeom>
          <a:noFill/>
          <a:ln w="28575">
            <a:solidFill>
              <a:srgbClr val="A5002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9" name="Line 45"/>
          <p:cNvSpPr>
            <a:spLocks noChangeShapeType="1"/>
          </p:cNvSpPr>
          <p:nvPr/>
        </p:nvSpPr>
        <p:spPr bwMode="auto">
          <a:xfrm>
            <a:off x="2971800" y="3965575"/>
            <a:ext cx="1143000" cy="0"/>
          </a:xfrm>
          <a:prstGeom prst="line">
            <a:avLst/>
          </a:prstGeom>
          <a:noFill/>
          <a:ln w="28575">
            <a:solidFill>
              <a:srgbClr val="00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93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26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8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0" grpId="0" animBg="1"/>
      <p:bldP spid="26631" grpId="0" animBg="1"/>
      <p:bldP spid="26632" grpId="0" animBg="1"/>
      <p:bldP spid="26633" grpId="0" animBg="1"/>
      <p:bldP spid="26634" grpId="0" animBg="1"/>
      <p:bldP spid="26635" grpId="0" animBg="1"/>
      <p:bldP spid="26637" grpId="0" animBg="1"/>
      <p:bldP spid="26638" grpId="0" animBg="1"/>
      <p:bldP spid="26639" grpId="0" animBg="1"/>
      <p:bldP spid="26640" grpId="0" animBg="1"/>
      <p:bldP spid="26641" grpId="0" animBg="1"/>
      <p:bldP spid="26642" grpId="0" animBg="1"/>
      <p:bldP spid="26643" grpId="0" animBg="1"/>
      <p:bldP spid="26643" grpId="1" animBg="1"/>
      <p:bldP spid="26644" grpId="0" animBg="1"/>
      <p:bldP spid="26644" grpId="1" animBg="1"/>
      <p:bldP spid="26645" grpId="0" animBg="1"/>
      <p:bldP spid="26646" grpId="0" animBg="1"/>
      <p:bldP spid="26647" grpId="0" autoUpdateAnimBg="0"/>
      <p:bldP spid="26648" grpId="0" animBg="1"/>
      <p:bldP spid="26648" grpId="1" animBg="1"/>
      <p:bldP spid="26649" grpId="0" animBg="1"/>
      <p:bldP spid="2664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905000"/>
            <a:ext cx="8785225" cy="2713038"/>
          </a:xfrm>
        </p:spPr>
        <p:txBody>
          <a:bodyPr>
            <a:normAutofit lnSpcReduction="10000"/>
          </a:bodyPr>
          <a:lstStyle/>
          <a:p>
            <a:pPr marL="0" indent="0" algn="l" eaLnBrk="1" hangingPunct="1">
              <a:lnSpc>
                <a:spcPct val="150000"/>
              </a:lnSpc>
              <a:buFontTx/>
              <a:buNone/>
              <a:defRPr/>
            </a:pPr>
            <a:r>
              <a:rPr sz="2800" b="1" smtClean="0">
                <a:solidFill>
                  <a:srgbClr val="FF0000"/>
                </a:solidFill>
                <a:latin typeface="Times New Roman"/>
                <a:ea typeface="黑体" pitchFamily="49" charset="-122"/>
                <a:cs typeface="Times New Roman" pitchFamily="18" charset="0"/>
              </a:rPr>
              <a:t>有氧呼吸概念：  </a:t>
            </a:r>
          </a:p>
          <a:p>
            <a:pPr marL="0" indent="0" algn="l" eaLnBrk="1" hangingPunct="1">
              <a:lnSpc>
                <a:spcPct val="150000"/>
              </a:lnSpc>
              <a:buFontTx/>
              <a:buNone/>
              <a:defRPr/>
            </a:pP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细胞在</a:t>
            </a:r>
            <a:r>
              <a:rPr lang="en-US" altLang="zh-CN" sz="2800" b="1" u="sng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                </a:t>
            </a: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的参与下，通过</a:t>
            </a:r>
            <a:r>
              <a:rPr lang="en-US" altLang="zh-CN"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______</a:t>
            </a: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的催化作用，把葡萄糖等有机物</a:t>
            </a:r>
            <a:r>
              <a:rPr lang="en-US" altLang="zh-CN"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_____________</a:t>
            </a: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产生</a:t>
            </a:r>
            <a:r>
              <a:rPr lang="en-US" altLang="zh-CN" sz="2800" b="1" u="sng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                         </a:t>
            </a: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，释放能量，生成</a:t>
            </a:r>
            <a:r>
              <a:rPr lang="en-US" altLang="zh-CN"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_________</a:t>
            </a:r>
            <a:r>
              <a:rPr sz="2800" b="1" smtClean="0">
                <a:solidFill>
                  <a:schemeClr val="tx2">
                    <a:lumMod val="50000"/>
                  </a:schemeClr>
                </a:solidFill>
                <a:latin typeface="Times New Roman"/>
                <a:ea typeface="宋体" pitchFamily="2" charset="-122"/>
                <a:cs typeface="Times New Roman" pitchFamily="18" charset="0"/>
              </a:rPr>
              <a:t>的过程。</a:t>
            </a:r>
            <a:endParaRPr sz="2800" smtClean="0">
              <a:solidFill>
                <a:schemeClr val="tx2">
                  <a:lumMod val="50000"/>
                </a:schemeClr>
              </a:solidFill>
              <a:latin typeface="Times New Roman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27652" name="Text Box 9"/>
          <p:cNvSpPr txBox="1">
            <a:spLocks noChangeArrowheads="1"/>
          </p:cNvSpPr>
          <p:nvPr/>
        </p:nvSpPr>
        <p:spPr bwMode="auto">
          <a:xfrm>
            <a:off x="5605463" y="2733675"/>
            <a:ext cx="609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氧</a:t>
            </a:r>
          </a:p>
        </p:txBody>
      </p:sp>
      <p:sp>
        <p:nvSpPr>
          <p:cNvPr id="27653" name="Text Box 10"/>
          <p:cNvSpPr txBox="1">
            <a:spLocks noChangeArrowheads="1"/>
          </p:cNvSpPr>
          <p:nvPr/>
        </p:nvSpPr>
        <p:spPr bwMode="auto">
          <a:xfrm>
            <a:off x="1387475" y="2733675"/>
            <a:ext cx="1600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多种酶</a:t>
            </a:r>
          </a:p>
        </p:txBody>
      </p:sp>
      <p:sp>
        <p:nvSpPr>
          <p:cNvPr id="27654" name="Text Box 11"/>
          <p:cNvSpPr txBox="1">
            <a:spLocks noChangeArrowheads="1"/>
          </p:cNvSpPr>
          <p:nvPr/>
        </p:nvSpPr>
        <p:spPr bwMode="auto">
          <a:xfrm>
            <a:off x="2843213" y="3409950"/>
            <a:ext cx="2819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彻底氧化分解</a:t>
            </a:r>
          </a:p>
        </p:txBody>
      </p:sp>
      <p:sp>
        <p:nvSpPr>
          <p:cNvPr id="27655" name="Text Box 12"/>
          <p:cNvSpPr txBox="1">
            <a:spLocks noChangeArrowheads="1"/>
          </p:cNvSpPr>
          <p:nvPr/>
        </p:nvSpPr>
        <p:spPr bwMode="auto">
          <a:xfrm>
            <a:off x="5724525" y="3357563"/>
            <a:ext cx="2667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二氧化碳和水</a:t>
            </a:r>
          </a:p>
        </p:txBody>
      </p:sp>
      <p:sp>
        <p:nvSpPr>
          <p:cNvPr id="27656" name="Text Box 13"/>
          <p:cNvSpPr txBox="1">
            <a:spLocks noChangeArrowheads="1"/>
          </p:cNvSpPr>
          <p:nvPr/>
        </p:nvSpPr>
        <p:spPr bwMode="auto">
          <a:xfrm>
            <a:off x="2484438" y="4005263"/>
            <a:ext cx="1676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许多</a:t>
            </a:r>
            <a:r>
              <a:rPr lang="en-US" altLang="zh-CN" sz="2800" b="1">
                <a:solidFill>
                  <a:srgbClr val="FF0000"/>
                </a:solidFill>
                <a:latin typeface="Times New Roman"/>
                <a:cs typeface="Times New Roman" pitchFamily="18" charset="0"/>
              </a:rPr>
              <a:t>ATP</a:t>
            </a:r>
          </a:p>
        </p:txBody>
      </p:sp>
    </p:spTree>
    <p:extLst>
      <p:ext uri="{BB962C8B-B14F-4D97-AF65-F5344CB8AC3E}">
        <p14:creationId xmlns:p14="http://schemas.microsoft.com/office/powerpoint/2010/main" val="371992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  <p:bldP spid="27653" grpId="0" autoUpdateAnimBg="0"/>
      <p:bldP spid="27654" grpId="0" autoUpdateAnimBg="0"/>
      <p:bldP spid="27655" grpId="0" autoUpdateAnimBg="0"/>
      <p:bldP spid="2765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111250" y="1065213"/>
            <a:ext cx="7753350" cy="16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sz="28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</a:rPr>
              <a:t>无氧呼吸：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一般是指细胞在</a:t>
            </a:r>
            <a:r>
              <a:rPr lang="zh-CN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缺氧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的条件下，通过</a:t>
            </a:r>
            <a:r>
              <a:rPr lang="zh-CN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酶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的催化作用，把葡萄糖等有机物分解为</a:t>
            </a:r>
            <a:r>
              <a:rPr 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不彻底氧化的产物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，同时释放出</a:t>
            </a:r>
            <a:r>
              <a:rPr 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少量能量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</a:rPr>
              <a:t>的过程。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81050" y="3933825"/>
            <a:ext cx="1295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latin typeface="宋体" pitchFamily="2" charset="-122"/>
              </a:rPr>
              <a:t>葡萄糖</a:t>
            </a:r>
          </a:p>
        </p:txBody>
      </p:sp>
      <p:grpSp>
        <p:nvGrpSpPr>
          <p:cNvPr id="33796" name="Group 4"/>
          <p:cNvGrpSpPr>
            <a:grpSpLocks/>
          </p:cNvGrpSpPr>
          <p:nvPr/>
        </p:nvGrpSpPr>
        <p:grpSpPr bwMode="auto">
          <a:xfrm>
            <a:off x="2000250" y="3933825"/>
            <a:ext cx="1981200" cy="519113"/>
            <a:chOff x="0" y="0"/>
            <a:chExt cx="1248" cy="327"/>
          </a:xfrm>
        </p:grpSpPr>
        <p:sp>
          <p:nvSpPr>
            <p:cNvPr id="33797" name="AutoShape 5"/>
            <p:cNvSpPr>
              <a:spLocks noChangeArrowheads="1"/>
            </p:cNvSpPr>
            <p:nvPr/>
          </p:nvSpPr>
          <p:spPr bwMode="auto">
            <a:xfrm>
              <a:off x="0" y="96"/>
              <a:ext cx="432" cy="144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CC33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>
              <a:off x="384" y="0"/>
              <a:ext cx="8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itchFamily="2" charset="-122"/>
                </a:rPr>
                <a:t>丙酮酸</a:t>
              </a:r>
            </a:p>
          </p:txBody>
        </p:sp>
      </p:grpSp>
      <p:grpSp>
        <p:nvGrpSpPr>
          <p:cNvPr id="33799" name="Group 7"/>
          <p:cNvGrpSpPr>
            <a:grpSpLocks/>
          </p:cNvGrpSpPr>
          <p:nvPr/>
        </p:nvGrpSpPr>
        <p:grpSpPr bwMode="auto">
          <a:xfrm>
            <a:off x="3829050" y="3476625"/>
            <a:ext cx="1371600" cy="1447800"/>
            <a:chOff x="0" y="0"/>
            <a:chExt cx="864" cy="912"/>
          </a:xfrm>
        </p:grpSpPr>
        <p:grpSp>
          <p:nvGrpSpPr>
            <p:cNvPr id="33800" name="Group 8"/>
            <p:cNvGrpSpPr>
              <a:grpSpLocks/>
            </p:cNvGrpSpPr>
            <p:nvPr/>
          </p:nvGrpSpPr>
          <p:grpSpPr bwMode="auto">
            <a:xfrm>
              <a:off x="48" y="0"/>
              <a:ext cx="816" cy="912"/>
              <a:chOff x="0" y="0"/>
              <a:chExt cx="816" cy="912"/>
            </a:xfrm>
          </p:grpSpPr>
          <p:sp>
            <p:nvSpPr>
              <p:cNvPr id="33801" name="Line 9"/>
              <p:cNvSpPr>
                <a:spLocks noChangeShapeType="1"/>
              </p:cNvSpPr>
              <p:nvPr/>
            </p:nvSpPr>
            <p:spPr bwMode="auto">
              <a:xfrm>
                <a:off x="0" y="480"/>
                <a:ext cx="384" cy="0"/>
              </a:xfrm>
              <a:prstGeom prst="line">
                <a:avLst/>
              </a:prstGeom>
              <a:noFill/>
              <a:ln w="57150" cmpd="sng">
                <a:solidFill>
                  <a:srgbClr val="CC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02" name="Line 10"/>
              <p:cNvSpPr>
                <a:spLocks noChangeShapeType="1"/>
              </p:cNvSpPr>
              <p:nvPr/>
            </p:nvSpPr>
            <p:spPr bwMode="auto">
              <a:xfrm>
                <a:off x="384" y="0"/>
                <a:ext cx="0" cy="912"/>
              </a:xfrm>
              <a:prstGeom prst="line">
                <a:avLst/>
              </a:prstGeom>
              <a:noFill/>
              <a:ln w="57150" cmpd="sng">
                <a:solidFill>
                  <a:srgbClr val="CC3399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03" name="Line 11"/>
              <p:cNvSpPr>
                <a:spLocks noChangeShapeType="1"/>
              </p:cNvSpPr>
              <p:nvPr/>
            </p:nvSpPr>
            <p:spPr bwMode="auto">
              <a:xfrm>
                <a:off x="384" y="912"/>
                <a:ext cx="432" cy="0"/>
              </a:xfrm>
              <a:prstGeom prst="line">
                <a:avLst/>
              </a:prstGeom>
              <a:noFill/>
              <a:ln w="57150" cmpd="sng">
                <a:solidFill>
                  <a:srgbClr val="CC3399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04" name="Line 12"/>
              <p:cNvSpPr>
                <a:spLocks noChangeShapeType="1"/>
              </p:cNvSpPr>
              <p:nvPr/>
            </p:nvSpPr>
            <p:spPr bwMode="auto">
              <a:xfrm>
                <a:off x="384" y="0"/>
                <a:ext cx="432" cy="0"/>
              </a:xfrm>
              <a:prstGeom prst="line">
                <a:avLst/>
              </a:prstGeom>
              <a:noFill/>
              <a:ln w="57150" cmpd="sng">
                <a:solidFill>
                  <a:srgbClr val="CC3399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33805" name="Text Box 13"/>
            <p:cNvSpPr txBox="1">
              <a:spLocks noChangeArrowheads="1"/>
            </p:cNvSpPr>
            <p:nvPr/>
          </p:nvSpPr>
          <p:spPr bwMode="auto">
            <a:xfrm>
              <a:off x="0" y="192"/>
              <a:ext cx="5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000" b="1">
                  <a:solidFill>
                    <a:srgbClr val="FF0000"/>
                  </a:solidFill>
                  <a:latin typeface="宋体" pitchFamily="2" charset="-122"/>
                </a:rPr>
                <a:t>无</a:t>
              </a:r>
              <a:r>
                <a:rPr lang="zh-CN" altLang="zh-CN" sz="2400" b="1">
                  <a:solidFill>
                    <a:srgbClr val="FF0000"/>
                  </a:solidFill>
                  <a:latin typeface="宋体" pitchFamily="2" charset="-122"/>
                </a:rPr>
                <a:t>O</a:t>
              </a:r>
              <a:r>
                <a:rPr lang="zh-CN" altLang="zh-CN" sz="2600" b="1" baseline="-10000">
                  <a:solidFill>
                    <a:srgbClr val="FF0000"/>
                  </a:solidFill>
                  <a:latin typeface="宋体" pitchFamily="2" charset="-122"/>
                </a:rPr>
                <a:t>2</a:t>
              </a:r>
            </a:p>
          </p:txBody>
        </p:sp>
      </p:grp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1111250" y="2852738"/>
            <a:ext cx="1565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过程：</a:t>
            </a:r>
          </a:p>
        </p:txBody>
      </p:sp>
      <p:grpSp>
        <p:nvGrpSpPr>
          <p:cNvPr id="33807" name="Group 15"/>
          <p:cNvGrpSpPr>
            <a:grpSpLocks/>
          </p:cNvGrpSpPr>
          <p:nvPr/>
        </p:nvGrpSpPr>
        <p:grpSpPr bwMode="auto">
          <a:xfrm>
            <a:off x="4265613" y="3122613"/>
            <a:ext cx="4878387" cy="1187450"/>
            <a:chOff x="0" y="0"/>
            <a:chExt cx="2349" cy="748"/>
          </a:xfrm>
        </p:grpSpPr>
        <p:grpSp>
          <p:nvGrpSpPr>
            <p:cNvPr id="33808" name="Group 16"/>
            <p:cNvGrpSpPr>
              <a:grpSpLocks/>
            </p:cNvGrpSpPr>
            <p:nvPr/>
          </p:nvGrpSpPr>
          <p:grpSpPr bwMode="auto">
            <a:xfrm>
              <a:off x="0" y="0"/>
              <a:ext cx="2316" cy="403"/>
              <a:chOff x="0" y="0"/>
              <a:chExt cx="2316" cy="403"/>
            </a:xfrm>
          </p:grpSpPr>
          <p:sp>
            <p:nvSpPr>
              <p:cNvPr id="33809" name="Text Box 17"/>
              <p:cNvSpPr txBox="1">
                <a:spLocks noChangeArrowheads="1"/>
              </p:cNvSpPr>
              <p:nvPr/>
            </p:nvSpPr>
            <p:spPr bwMode="auto">
              <a:xfrm>
                <a:off x="396" y="115"/>
                <a:ext cx="19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sz="2400" b="1">
                    <a:latin typeface="宋体" pitchFamily="2" charset="-122"/>
                  </a:rPr>
                  <a:t>酒精</a:t>
                </a:r>
                <a:r>
                  <a:rPr lang="zh-CN" altLang="zh-CN" sz="2400" b="1">
                    <a:latin typeface="宋体" pitchFamily="2" charset="-122"/>
                  </a:rPr>
                  <a:t>+CO</a:t>
                </a:r>
                <a:r>
                  <a:rPr lang="zh-CN" altLang="zh-CN" sz="2400" b="1" baseline="-10000">
                    <a:latin typeface="宋体" pitchFamily="2" charset="-122"/>
                  </a:rPr>
                  <a:t>2</a:t>
                </a:r>
                <a:r>
                  <a:rPr lang="zh-CN" altLang="zh-CN" sz="2400" b="1">
                    <a:latin typeface="宋体" pitchFamily="2" charset="-122"/>
                  </a:rPr>
                  <a:t>+</a:t>
                </a:r>
                <a:r>
                  <a:rPr lang="zh-CN" sz="2400" b="1">
                    <a:latin typeface="宋体" pitchFamily="2" charset="-122"/>
                  </a:rPr>
                  <a:t>少量能量</a:t>
                </a:r>
              </a:p>
            </p:txBody>
          </p:sp>
          <p:sp>
            <p:nvSpPr>
              <p:cNvPr id="33810" name="Text Box 1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sz="2400" b="1">
                    <a:solidFill>
                      <a:srgbClr val="006600"/>
                    </a:solidFill>
                    <a:latin typeface="宋体" pitchFamily="2" charset="-122"/>
                  </a:rPr>
                  <a:t>酶</a:t>
                </a:r>
              </a:p>
            </p:txBody>
          </p:sp>
        </p:grpSp>
        <p:sp>
          <p:nvSpPr>
            <p:cNvPr id="33811" name="Text Box 19"/>
            <p:cNvSpPr txBox="1">
              <a:spLocks noChangeArrowheads="1"/>
            </p:cNvSpPr>
            <p:nvPr/>
          </p:nvSpPr>
          <p:spPr bwMode="auto">
            <a:xfrm>
              <a:off x="237" y="421"/>
              <a:ext cx="211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E56931"/>
                  </a:solidFill>
                  <a:latin typeface="Tahoma" pitchFamily="34" charset="0"/>
                  <a:sym typeface="Arial" pitchFamily="34" charset="0"/>
                </a:rPr>
                <a:t>（</a:t>
              </a:r>
              <a:r>
                <a:rPr lang="zh-CN" sz="2400" b="1">
                  <a:solidFill>
                    <a:srgbClr val="E56931"/>
                  </a:solidFill>
                  <a:latin typeface="Tahoma" pitchFamily="34" charset="0"/>
                </a:rPr>
                <a:t>大部分高等植物、</a:t>
              </a:r>
              <a:r>
                <a:rPr lang="zh-CN" sz="2400" b="1">
                  <a:solidFill>
                    <a:srgbClr val="E56931"/>
                  </a:solidFill>
                  <a:latin typeface="Tahoma" pitchFamily="34" charset="0"/>
                  <a:sym typeface="Arial" pitchFamily="34" charset="0"/>
                </a:rPr>
                <a:t>酵母菌</a:t>
              </a:r>
              <a:r>
                <a:rPr lang="zh-CN" sz="2400" b="1">
                  <a:solidFill>
                    <a:srgbClr val="FF3300"/>
                  </a:solidFill>
                  <a:latin typeface="宋体" pitchFamily="2" charset="-122"/>
                </a:rPr>
                <a:t>）</a:t>
              </a:r>
            </a:p>
          </p:txBody>
        </p:sp>
      </p:grpSp>
      <p:grpSp>
        <p:nvGrpSpPr>
          <p:cNvPr id="33812" name="Group 20"/>
          <p:cNvGrpSpPr>
            <a:grpSpLocks/>
          </p:cNvGrpSpPr>
          <p:nvPr/>
        </p:nvGrpSpPr>
        <p:grpSpPr bwMode="auto">
          <a:xfrm>
            <a:off x="4191000" y="4510088"/>
            <a:ext cx="4673600" cy="1385887"/>
            <a:chOff x="0" y="0"/>
            <a:chExt cx="3120" cy="873"/>
          </a:xfrm>
        </p:grpSpPr>
        <p:grpSp>
          <p:nvGrpSpPr>
            <p:cNvPr id="33813" name="Group 21"/>
            <p:cNvGrpSpPr>
              <a:grpSpLocks/>
            </p:cNvGrpSpPr>
            <p:nvPr/>
          </p:nvGrpSpPr>
          <p:grpSpPr bwMode="auto">
            <a:xfrm>
              <a:off x="330" y="0"/>
              <a:ext cx="2304" cy="364"/>
              <a:chOff x="0" y="0"/>
              <a:chExt cx="2304" cy="364"/>
            </a:xfrm>
          </p:grpSpPr>
          <p:sp>
            <p:nvSpPr>
              <p:cNvPr id="33814" name="Text Box 22"/>
              <p:cNvSpPr txBox="1">
                <a:spLocks noChangeArrowheads="1"/>
              </p:cNvSpPr>
              <p:nvPr/>
            </p:nvSpPr>
            <p:spPr bwMode="auto">
              <a:xfrm>
                <a:off x="384" y="76"/>
                <a:ext cx="192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sz="2400" b="1">
                    <a:latin typeface="宋体" pitchFamily="2" charset="-122"/>
                  </a:rPr>
                  <a:t>乳酸</a:t>
                </a:r>
                <a:r>
                  <a:rPr lang="zh-CN" altLang="zh-CN" sz="2400" b="1">
                    <a:latin typeface="宋体" pitchFamily="2" charset="-122"/>
                  </a:rPr>
                  <a:t>+</a:t>
                </a:r>
                <a:r>
                  <a:rPr lang="zh-CN" sz="2400" b="1">
                    <a:latin typeface="宋体" pitchFamily="2" charset="-122"/>
                  </a:rPr>
                  <a:t>少量能量</a:t>
                </a:r>
              </a:p>
            </p:txBody>
          </p:sp>
          <p:sp>
            <p:nvSpPr>
              <p:cNvPr id="33815" name="Text Box 23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sz="2400" b="1">
                    <a:solidFill>
                      <a:srgbClr val="9900FF"/>
                    </a:solidFill>
                    <a:latin typeface="宋体" pitchFamily="2" charset="-122"/>
                  </a:rPr>
                  <a:t>酶</a:t>
                </a:r>
              </a:p>
            </p:txBody>
          </p:sp>
        </p:grpSp>
        <p:sp>
          <p:nvSpPr>
            <p:cNvPr id="33816" name="Text Box 24"/>
            <p:cNvSpPr txBox="1">
              <a:spLocks noChangeArrowheads="1"/>
            </p:cNvSpPr>
            <p:nvPr/>
          </p:nvSpPr>
          <p:spPr bwMode="auto">
            <a:xfrm>
              <a:off x="0" y="316"/>
              <a:ext cx="3120" cy="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E56931"/>
                  </a:solidFill>
                  <a:latin typeface="宋体" pitchFamily="2" charset="-122"/>
                  <a:sym typeface="Arial" pitchFamily="34" charset="0"/>
                </a:rPr>
                <a:t>（</a:t>
              </a:r>
              <a:r>
                <a:rPr lang="zh-CN" sz="2400" b="1">
                  <a:solidFill>
                    <a:srgbClr val="E56931"/>
                  </a:solidFill>
                  <a:latin typeface="宋体" pitchFamily="2" charset="-122"/>
                </a:rPr>
                <a:t>马铃薯块茎、玉米胚、脊椎动物肌细胞、</a:t>
              </a:r>
              <a:r>
                <a:rPr lang="zh-CN" sz="2800" b="1">
                  <a:solidFill>
                    <a:srgbClr val="E56931"/>
                  </a:solidFill>
                  <a:latin typeface="华文中宋" pitchFamily="2" charset="-122"/>
                  <a:ea typeface="华文中宋" pitchFamily="2" charset="-122"/>
                </a:rPr>
                <a:t>乳酸菌</a:t>
              </a:r>
              <a:r>
                <a:rPr lang="zh-CN" sz="2400" b="1">
                  <a:solidFill>
                    <a:srgbClr val="E56931"/>
                  </a:solidFill>
                  <a:latin typeface="宋体" pitchFamily="2" charset="-122"/>
                </a:rPr>
                <a:t>）</a:t>
              </a:r>
            </a:p>
          </p:txBody>
        </p:sp>
      </p:grpSp>
      <p:pic>
        <p:nvPicPr>
          <p:cNvPr id="33817" name="Picture 25" descr="2_0719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9AC27"/>
              </a:clrFrom>
              <a:clrTo>
                <a:srgbClr val="39AC2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196975"/>
            <a:ext cx="1066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8" name="Picture 26" descr="2_0719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9AC27"/>
              </a:clrFrom>
              <a:clrTo>
                <a:srgbClr val="39AC2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2924175"/>
            <a:ext cx="1066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2513013" y="169863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6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黑体" pitchFamily="49" charset="-122"/>
              </a:rPr>
              <a:t>二、无氧呼吸</a:t>
            </a:r>
          </a:p>
        </p:txBody>
      </p:sp>
      <p:sp>
        <p:nvSpPr>
          <p:cNvPr id="33820" name="Text Box 28"/>
          <p:cNvSpPr txBox="1">
            <a:spLocks noChangeArrowheads="1"/>
          </p:cNvSpPr>
          <p:nvPr/>
        </p:nvSpPr>
        <p:spPr bwMode="auto">
          <a:xfrm>
            <a:off x="250825" y="5014913"/>
            <a:ext cx="3924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主要场所：</a:t>
            </a:r>
            <a:r>
              <a:rPr 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幼圆" pitchFamily="49" charset="-122"/>
              </a:rPr>
              <a:t>细胞质基质</a:t>
            </a:r>
          </a:p>
        </p:txBody>
      </p:sp>
      <p:sp>
        <p:nvSpPr>
          <p:cNvPr id="33821" name="Text Box 29"/>
          <p:cNvSpPr txBox="1">
            <a:spLocks noChangeArrowheads="1"/>
          </p:cNvSpPr>
          <p:nvPr/>
        </p:nvSpPr>
        <p:spPr bwMode="auto">
          <a:xfrm>
            <a:off x="2051050" y="3716338"/>
            <a:ext cx="504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CC66"/>
                    </a:gs>
                    <a:gs pos="50000">
                      <a:schemeClr val="bg1"/>
                    </a:gs>
                    <a:gs pos="100000">
                      <a:srgbClr val="FFCC66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sz="2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酶</a:t>
            </a:r>
          </a:p>
        </p:txBody>
      </p:sp>
    </p:spTree>
    <p:extLst>
      <p:ext uri="{BB962C8B-B14F-4D97-AF65-F5344CB8AC3E}">
        <p14:creationId xmlns:p14="http://schemas.microsoft.com/office/powerpoint/2010/main" val="113253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  <p:bldP spid="33795" grpId="0" autoUpdateAnimBg="0"/>
      <p:bldP spid="33806" grpId="0" autoUpdateAnimBg="0"/>
      <p:bldP spid="3382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28" name="ShockwaveFlash1" r:id="rId2" imgW="8676190" imgH="6523810"/>
        </mc:Choice>
        <mc:Fallback>
          <p:control name="ShockwaveFlash1" r:id="rId2" imgW="8676190" imgH="6523810">
            <p:pic>
              <p:nvPicPr>
                <p:cNvPr id="0" name="ShockwaveFlash1"/>
                <p:cNvPicPr preferRelativeResize="0">
                  <a:picLocks noChangeAspect="1"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3850" y="333375"/>
                  <a:ext cx="8675688" cy="65246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546663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" y="2162175"/>
            <a:ext cx="7848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        1mol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葡萄糖分解为乳酸后，共放出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196. 65kJ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的能量，其中有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61.08KJ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的能量储存在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ATP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中，近</a:t>
            </a:r>
            <a:r>
              <a:rPr lang="zh-CN" alt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69%</a:t>
            </a:r>
            <a:r>
              <a:rPr lang="zh-CN" sz="2800" b="1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</a:rPr>
              <a:t>的能量以热能的形式散失。未释放的能量储存在何处？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85800" y="4341813"/>
            <a:ext cx="7924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释放的能量比有氧呼吸释放的少的多，还有大部分的能量在</a:t>
            </a:r>
            <a:r>
              <a:rPr lang="zh-CN" altLang="en-US" sz="2800" b="1">
                <a:solidFill>
                  <a:srgbClr val="000099"/>
                </a:solidFill>
                <a:latin typeface="Times New Roman" pitchFamily="18" charset="0"/>
                <a:ea typeface="楷体_GB2312" pitchFamily="49" charset="-122"/>
              </a:rPr>
              <a:t>乳酸或者酒精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这些不彻底的产物中。           </a:t>
            </a:r>
          </a:p>
        </p:txBody>
      </p:sp>
      <p:grpSp>
        <p:nvGrpSpPr>
          <p:cNvPr id="35844" name="Group 4"/>
          <p:cNvGrpSpPr>
            <a:grpSpLocks/>
          </p:cNvGrpSpPr>
          <p:nvPr/>
        </p:nvGrpSpPr>
        <p:grpSpPr bwMode="auto">
          <a:xfrm>
            <a:off x="517525" y="31750"/>
            <a:ext cx="3543300" cy="1752600"/>
            <a:chOff x="0" y="0"/>
            <a:chExt cx="2232" cy="1104"/>
          </a:xfrm>
        </p:grpSpPr>
        <p:pic>
          <p:nvPicPr>
            <p:cNvPr id="35845" name="Picture 5" descr="003388 (121)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8"/>
              <a:ext cx="6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6" name="Picture 6" descr="003388 (455)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" y="504"/>
              <a:ext cx="1380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847" name="AutoShape 7"/>
            <p:cNvSpPr>
              <a:spLocks noChangeArrowheads="1"/>
            </p:cNvSpPr>
            <p:nvPr/>
          </p:nvSpPr>
          <p:spPr bwMode="auto">
            <a:xfrm>
              <a:off x="552" y="0"/>
              <a:ext cx="1680" cy="576"/>
            </a:xfrm>
            <a:prstGeom prst="cloudCallout">
              <a:avLst>
                <a:gd name="adj1" fmla="val -67144"/>
                <a:gd name="adj2" fmla="val 68403"/>
              </a:avLst>
            </a:prstGeom>
            <a:solidFill>
              <a:srgbClr val="CC99FF"/>
            </a:solidFill>
            <a:ln w="9525" cmpd="sng">
              <a:solidFill>
                <a:srgbClr val="00CCFF"/>
              </a:solidFill>
              <a:round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algn="ctr"/>
              <a:r>
                <a:rPr lang="zh-CN" sz="4000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华文新魏" pitchFamily="2" charset="-122"/>
                </a:rPr>
                <a:t>想一想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978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3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92150" y="476250"/>
            <a:ext cx="2727325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>
                <a:solidFill>
                  <a:srgbClr val="0070C0"/>
                </a:solidFill>
                <a:latin typeface="华文琥珀" pitchFamily="2" charset="-122"/>
                <a:ea typeface="华文琥珀" pitchFamily="2" charset="-122"/>
              </a:rPr>
              <a:t>发酵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627313" y="1473200"/>
            <a:ext cx="6265862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微生物在无氧条件下的呼吸。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27038" y="2984500"/>
            <a:ext cx="49371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8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kumimoji="1" lang="en-US" altLang="zh-CN" sz="28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1" lang="zh-CN" altLang="en-US" sz="2800" b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）酒精发酵：</a:t>
            </a:r>
            <a:r>
              <a:rPr kumimoji="1" lang="zh-CN" altLang="en-US" sz="2800" b="1" u="sng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酵母菌</a:t>
            </a:r>
          </a:p>
        </p:txBody>
      </p: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611188" y="3705225"/>
            <a:ext cx="7740650" cy="595313"/>
            <a:chOff x="864" y="2064"/>
            <a:chExt cx="4704" cy="375"/>
          </a:xfrm>
        </p:grpSpPr>
        <p:sp>
          <p:nvSpPr>
            <p:cNvPr id="13325" name="Text Box 6"/>
            <p:cNvSpPr txBox="1">
              <a:spLocks noChangeArrowheads="1"/>
            </p:cNvSpPr>
            <p:nvPr/>
          </p:nvSpPr>
          <p:spPr bwMode="auto">
            <a:xfrm>
              <a:off x="864" y="2112"/>
              <a:ext cx="470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C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6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H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12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6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           2C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H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5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OH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（酒精）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+ 2CO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  + 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能量</a:t>
              </a:r>
            </a:p>
          </p:txBody>
        </p:sp>
        <p:sp>
          <p:nvSpPr>
            <p:cNvPr id="13326" name="Line 7"/>
            <p:cNvSpPr>
              <a:spLocks noChangeShapeType="1"/>
            </p:cNvSpPr>
            <p:nvPr/>
          </p:nvSpPr>
          <p:spPr bwMode="auto">
            <a:xfrm>
              <a:off x="1783" y="2304"/>
              <a:ext cx="43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7" name="Text Box 8"/>
            <p:cNvSpPr txBox="1">
              <a:spLocks noChangeArrowheads="1"/>
            </p:cNvSpPr>
            <p:nvPr/>
          </p:nvSpPr>
          <p:spPr bwMode="auto">
            <a:xfrm>
              <a:off x="1871" y="2064"/>
              <a:ext cx="3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酶</a:t>
              </a:r>
            </a:p>
          </p:txBody>
        </p:sp>
      </p:grp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395288" y="4549775"/>
            <a:ext cx="5486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kumimoji="1" lang="en-US" alt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）乳酸发酵：</a:t>
            </a:r>
            <a:r>
              <a:rPr kumimoji="1" lang="zh-CN" altLang="en-US" sz="28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乳酸菌</a:t>
            </a:r>
          </a:p>
        </p:txBody>
      </p:sp>
      <p:grpSp>
        <p:nvGrpSpPr>
          <p:cNvPr id="33802" name="Group 10"/>
          <p:cNvGrpSpPr>
            <a:grpSpLocks/>
          </p:cNvGrpSpPr>
          <p:nvPr/>
        </p:nvGrpSpPr>
        <p:grpSpPr bwMode="auto">
          <a:xfrm>
            <a:off x="684213" y="5289550"/>
            <a:ext cx="7467600" cy="595313"/>
            <a:chOff x="864" y="2064"/>
            <a:chExt cx="4704" cy="375"/>
          </a:xfrm>
        </p:grpSpPr>
        <p:sp>
          <p:nvSpPr>
            <p:cNvPr id="13322" name="Text Box 11"/>
            <p:cNvSpPr txBox="1">
              <a:spLocks noChangeArrowheads="1"/>
            </p:cNvSpPr>
            <p:nvPr/>
          </p:nvSpPr>
          <p:spPr bwMode="auto">
            <a:xfrm>
              <a:off x="864" y="2112"/>
              <a:ext cx="470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C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6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H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12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6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           2C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3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H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6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r>
                <a:rPr kumimoji="1" lang="en-US" altLang="zh-CN" sz="2800" b="1" baseline="-25000">
                  <a:solidFill>
                    <a:srgbClr val="FF0000"/>
                  </a:solidFill>
                  <a:latin typeface="Times New Roman" pitchFamily="18" charset="0"/>
                </a:rPr>
                <a:t>3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（乳酸）</a:t>
              </a:r>
              <a:r>
                <a:rPr kumimoji="1"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+  </a:t>
              </a:r>
              <a:r>
                <a:rPr kumimoji="1" lang="zh-CN" altLang="en-US" sz="2800" b="1">
                  <a:solidFill>
                    <a:srgbClr val="FF0000"/>
                  </a:solidFill>
                  <a:latin typeface="Times New Roman" pitchFamily="18" charset="0"/>
                </a:rPr>
                <a:t>能量</a:t>
              </a:r>
            </a:p>
          </p:txBody>
        </p:sp>
        <p:sp>
          <p:nvSpPr>
            <p:cNvPr id="13323" name="Line 12"/>
            <p:cNvSpPr>
              <a:spLocks noChangeShapeType="1"/>
            </p:cNvSpPr>
            <p:nvPr/>
          </p:nvSpPr>
          <p:spPr bwMode="auto">
            <a:xfrm>
              <a:off x="1824" y="2304"/>
              <a:ext cx="432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4" name="Text Box 13"/>
            <p:cNvSpPr txBox="1">
              <a:spLocks noChangeArrowheads="1"/>
            </p:cNvSpPr>
            <p:nvPr/>
          </p:nvSpPr>
          <p:spPr bwMode="auto">
            <a:xfrm>
              <a:off x="1920" y="2064"/>
              <a:ext cx="3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000" b="1">
                  <a:solidFill>
                    <a:srgbClr val="FF0000"/>
                  </a:solidFill>
                  <a:latin typeface="Times New Roman" pitchFamily="18" charset="0"/>
                </a:rPr>
                <a:t>酶</a:t>
              </a:r>
            </a:p>
          </p:txBody>
        </p:sp>
      </p:grpSp>
      <p:sp>
        <p:nvSpPr>
          <p:cNvPr id="59401" name="TextBox 1"/>
          <p:cNvSpPr txBox="1">
            <a:spLocks noChangeArrowheads="1"/>
          </p:cNvSpPr>
          <p:nvPr/>
        </p:nvSpPr>
        <p:spPr bwMode="auto">
          <a:xfrm>
            <a:off x="719138" y="1454150"/>
            <a:ext cx="1906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含义：</a:t>
            </a:r>
          </a:p>
        </p:txBody>
      </p:sp>
      <p:sp>
        <p:nvSpPr>
          <p:cNvPr id="59402" name="TextBox 2"/>
          <p:cNvSpPr txBox="1">
            <a:spLocks noChangeArrowheads="1"/>
          </p:cNvSpPr>
          <p:nvPr/>
        </p:nvSpPr>
        <p:spPr bwMode="auto">
          <a:xfrm>
            <a:off x="684213" y="2244725"/>
            <a:ext cx="2085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类型：</a:t>
            </a:r>
          </a:p>
        </p:txBody>
      </p:sp>
    </p:spTree>
    <p:extLst>
      <p:ext uri="{BB962C8B-B14F-4D97-AF65-F5344CB8AC3E}">
        <p14:creationId xmlns:p14="http://schemas.microsoft.com/office/powerpoint/2010/main" val="335254360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80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646238" y="228600"/>
            <a:ext cx="5851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有氧呼吸与无氧呼吸的区别与联系</a:t>
            </a:r>
          </a:p>
        </p:txBody>
      </p:sp>
      <p:graphicFrame>
        <p:nvGraphicFramePr>
          <p:cNvPr id="36867" name="Group 3"/>
          <p:cNvGraphicFramePr>
            <a:graphicFrameLocks noGrp="1"/>
          </p:cNvGraphicFramePr>
          <p:nvPr/>
        </p:nvGraphicFramePr>
        <p:xfrm>
          <a:off x="228600" y="1371600"/>
          <a:ext cx="8686800" cy="4419602"/>
        </p:xfrm>
        <a:graphic>
          <a:graphicData uri="http://schemas.openxmlformats.org/drawingml/2006/table">
            <a:tbl>
              <a:tblPr/>
              <a:tblGrid>
                <a:gridCol w="2047875"/>
                <a:gridCol w="3743325"/>
                <a:gridCol w="2895600"/>
              </a:tblGrid>
              <a:tr h="1128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有氧呼吸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无氧呼吸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呼吸场所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56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是否需氧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20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分解产物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释放能量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94" name="Text Box 30"/>
          <p:cNvSpPr txBox="1">
            <a:spLocks noChangeArrowheads="1"/>
          </p:cNvSpPr>
          <p:nvPr/>
        </p:nvSpPr>
        <p:spPr bwMode="auto">
          <a:xfrm>
            <a:off x="3143250" y="2667000"/>
            <a:ext cx="2857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主要在线粒体内</a:t>
            </a:r>
          </a:p>
        </p:txBody>
      </p:sp>
      <p:sp>
        <p:nvSpPr>
          <p:cNvPr id="36895" name="Text Box 31"/>
          <p:cNvSpPr txBox="1">
            <a:spLocks noChangeArrowheads="1"/>
          </p:cNvSpPr>
          <p:nvPr/>
        </p:nvSpPr>
        <p:spPr bwMode="auto">
          <a:xfrm>
            <a:off x="3363913" y="3429000"/>
            <a:ext cx="2416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需氧分子参加</a:t>
            </a:r>
          </a:p>
        </p:txBody>
      </p:sp>
      <p:sp>
        <p:nvSpPr>
          <p:cNvPr id="36896" name="Text Box 32"/>
          <p:cNvSpPr txBox="1">
            <a:spLocks noChangeArrowheads="1"/>
          </p:cNvSpPr>
          <p:nvPr/>
        </p:nvSpPr>
        <p:spPr bwMode="auto">
          <a:xfrm>
            <a:off x="2555875" y="4267200"/>
            <a:ext cx="3024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altLang="zh-CN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endParaRPr lang="zh-CN" altLang="zh-CN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97" name="Text Box 33"/>
          <p:cNvSpPr txBox="1">
            <a:spLocks noChangeArrowheads="1"/>
          </p:cNvSpPr>
          <p:nvPr/>
        </p:nvSpPr>
        <p:spPr bwMode="auto">
          <a:xfrm>
            <a:off x="3851275" y="5084763"/>
            <a:ext cx="11509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较多</a:t>
            </a:r>
          </a:p>
        </p:txBody>
      </p:sp>
      <p:sp>
        <p:nvSpPr>
          <p:cNvPr id="36898" name="Text Box 34"/>
          <p:cNvSpPr txBox="1">
            <a:spLocks noChangeArrowheads="1"/>
          </p:cNvSpPr>
          <p:nvPr/>
        </p:nvSpPr>
        <p:spPr bwMode="auto">
          <a:xfrm>
            <a:off x="6553200" y="2667000"/>
            <a:ext cx="1941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细胞质基质</a:t>
            </a:r>
          </a:p>
        </p:txBody>
      </p:sp>
      <p:sp>
        <p:nvSpPr>
          <p:cNvPr id="36899" name="Text Box 35"/>
          <p:cNvSpPr txBox="1">
            <a:spLocks noChangeArrowheads="1"/>
          </p:cNvSpPr>
          <p:nvPr/>
        </p:nvSpPr>
        <p:spPr bwMode="auto">
          <a:xfrm>
            <a:off x="6705600" y="3429000"/>
            <a:ext cx="14176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不需氧</a:t>
            </a:r>
          </a:p>
        </p:txBody>
      </p:sp>
      <p:sp>
        <p:nvSpPr>
          <p:cNvPr id="36900" name="Text Box 36"/>
          <p:cNvSpPr txBox="1">
            <a:spLocks noChangeArrowheads="1"/>
          </p:cNvSpPr>
          <p:nvPr/>
        </p:nvSpPr>
        <p:spPr bwMode="auto">
          <a:xfrm>
            <a:off x="6096000" y="4114800"/>
            <a:ext cx="23764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、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5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OH</a:t>
            </a:r>
            <a:r>
              <a:rPr 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　或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  <a:r>
              <a:rPr lang="zh-CN" altLang="zh-CN" sz="2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</a:t>
            </a:r>
            <a:r>
              <a:rPr lang="zh-CN" altLang="zh-CN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r>
              <a:rPr lang="zh-CN" altLang="zh-CN" sz="2400" baseline="-250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endParaRPr lang="zh-CN" altLang="zh-CN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901" name="Text Box 37"/>
          <p:cNvSpPr txBox="1">
            <a:spLocks noChangeArrowheads="1"/>
          </p:cNvSpPr>
          <p:nvPr/>
        </p:nvSpPr>
        <p:spPr bwMode="auto">
          <a:xfrm>
            <a:off x="7021513" y="5084763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rPr>
              <a:t>较少</a:t>
            </a:r>
          </a:p>
        </p:txBody>
      </p:sp>
    </p:spTree>
    <p:extLst>
      <p:ext uri="{BB962C8B-B14F-4D97-AF65-F5344CB8AC3E}">
        <p14:creationId xmlns:p14="http://schemas.microsoft.com/office/powerpoint/2010/main" val="11159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4" grpId="0" autoUpdateAnimBg="0"/>
      <p:bldP spid="36895" grpId="0" autoUpdateAnimBg="0"/>
      <p:bldP spid="36896" grpId="0" autoUpdateAnimBg="0"/>
      <p:bldP spid="36897" grpId="0" autoUpdateAnimBg="0"/>
      <p:bldP spid="36898" grpId="0" autoUpdateAnimBg="0"/>
      <p:bldP spid="36899" grpId="0" autoUpdateAnimBg="0"/>
      <p:bldP spid="36900" grpId="0" autoUpdateAnimBg="0"/>
      <p:bldP spid="36901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81000" y="990600"/>
            <a:ext cx="8610600" cy="531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(1)</a:t>
            </a:r>
            <a:r>
              <a:rPr lang="zh-CN" sz="2400" b="1">
                <a:latin typeface="Times New Roman" pitchFamily="18" charset="0"/>
              </a:rPr>
              <a:t>、包扎伤口时，选用透气的消毒纱布</a:t>
            </a:r>
          </a:p>
          <a:p>
            <a:pPr algn="just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(2)</a:t>
            </a:r>
            <a:r>
              <a:rPr lang="zh-CN" sz="2400" b="1">
                <a:latin typeface="Times New Roman" pitchFamily="18" charset="0"/>
              </a:rPr>
              <a:t>、利用发酵工艺酿酒、制醋或味精</a:t>
            </a:r>
          </a:p>
          <a:p>
            <a:pPr algn="just" eaLnBrk="0" hangingPunct="0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(3)</a:t>
            </a:r>
            <a:r>
              <a:rPr lang="zh-CN" sz="2400" b="1">
                <a:latin typeface="Times New Roman" pitchFamily="18" charset="0"/>
              </a:rPr>
              <a:t>、中耕松士、合理灌溉等都是为了保证根细胞正常的呼吸。 </a:t>
            </a:r>
            <a:r>
              <a:rPr lang="zh-CN" altLang="zh-CN" sz="2400" b="1">
                <a:latin typeface="Times New Roman" pitchFamily="18" charset="0"/>
              </a:rPr>
              <a:t>(4)</a:t>
            </a:r>
            <a:r>
              <a:rPr lang="zh-CN" sz="2400" b="1">
                <a:latin typeface="Times New Roman" pitchFamily="18" charset="0"/>
              </a:rPr>
              <a:t>、粮油种子的贮藏必须干燥、低温，目的是为了降低呼吸作      用，减少有机物的消耗。</a:t>
            </a:r>
          </a:p>
          <a:p>
            <a:pPr algn="just" eaLnBrk="0" hangingPunct="0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(5)</a:t>
            </a:r>
            <a:r>
              <a:rPr lang="zh-CN" sz="2400" b="1">
                <a:latin typeface="Times New Roman" pitchFamily="18" charset="0"/>
              </a:rPr>
              <a:t>、果实、蔬菜的保鲜措施中，低温、增加空气中</a:t>
            </a:r>
            <a:r>
              <a:rPr lang="zh-CN" altLang="zh-CN" sz="2400" b="1">
                <a:latin typeface="Times New Roman" pitchFamily="18" charset="0"/>
              </a:rPr>
              <a:t>CO</a:t>
            </a:r>
            <a:r>
              <a:rPr lang="zh-CN" altLang="zh-CN" sz="2400" b="1" baseline="-30000">
                <a:latin typeface="Times New Roman" pitchFamily="18" charset="0"/>
              </a:rPr>
              <a:t>2</a:t>
            </a:r>
            <a:r>
              <a:rPr lang="zh-CN" sz="2400" b="1">
                <a:latin typeface="Times New Roman" pitchFamily="18" charset="0"/>
              </a:rPr>
              <a:t>的浓度等．目的是通过减弱细胞呼吸，延缓老化。</a:t>
            </a:r>
          </a:p>
          <a:p>
            <a:pPr algn="just" eaLnBrk="0" hangingPunct="0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(6)</a:t>
            </a:r>
            <a:r>
              <a:rPr lang="zh-CN" sz="2400" b="1">
                <a:latin typeface="Times New Roman" pitchFamily="18" charset="0"/>
              </a:rPr>
              <a:t>、在农业生产中，为了使有机物向着人们需要的器官积累，常把下部变黄的、已无光合能力、仍然消耗养分的枝叶去掉．使光合作用的产物更多地转运到有经济价值的器官中去。</a:t>
            </a:r>
          </a:p>
          <a:p>
            <a:pPr algn="just" eaLnBrk="0" hangingPunct="0">
              <a:lnSpc>
                <a:spcPct val="130000"/>
              </a:lnSpc>
            </a:pPr>
            <a:r>
              <a:rPr lang="zh-CN" altLang="zh-CN" sz="2400" b="1">
                <a:latin typeface="Times New Roman" pitchFamily="18" charset="0"/>
              </a:rPr>
              <a:t>(7)</a:t>
            </a:r>
            <a:r>
              <a:rPr lang="zh-CN" sz="2400" b="1">
                <a:latin typeface="Times New Roman" pitchFamily="18" charset="0"/>
              </a:rPr>
              <a:t>、提倡慢跑等有氧运动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14350" y="398463"/>
            <a:ext cx="8315325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sz="3600" b="1">
                <a:latin typeface="隶书" pitchFamily="49" charset="-122"/>
                <a:ea typeface="隶书" pitchFamily="49" charset="-122"/>
              </a:rPr>
              <a:t>细胞呼吸原理的应用：</a:t>
            </a:r>
            <a:endParaRPr lang="zh-CN" sz="3200" b="1"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9122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755650" y="615950"/>
            <a:ext cx="49418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>
                <a:solidFill>
                  <a:srgbClr val="FF33CC"/>
                </a:solidFill>
                <a:latin typeface="华文行楷" pitchFamily="2" charset="-122"/>
                <a:ea typeface="华文行楷" pitchFamily="2" charset="-122"/>
              </a:rPr>
              <a:t>四</a:t>
            </a:r>
            <a:r>
              <a:rPr kumimoji="1" lang="zh-CN" altLang="en-US" sz="3200">
                <a:solidFill>
                  <a:srgbClr val="FF33CC"/>
                </a:solidFill>
                <a:latin typeface="华文行楷" pitchFamily="2" charset="-122"/>
                <a:ea typeface="华文行楷" pitchFamily="2" charset="-122"/>
              </a:rPr>
              <a:t>、</a:t>
            </a:r>
            <a:r>
              <a:rPr kumimoji="1" lang="zh-CN" altLang="en-US" sz="3200">
                <a:solidFill>
                  <a:srgbClr val="FF33CC"/>
                </a:solidFill>
                <a:latin typeface="宋体" charset="-122"/>
              </a:rPr>
              <a:t>影响细胞呼吸的因素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827088" y="1412875"/>
            <a:ext cx="6858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800">
                <a:solidFill>
                  <a:srgbClr val="0000CC"/>
                </a:solidFill>
                <a:latin typeface="宋体" charset="-122"/>
              </a:rPr>
              <a:t>1</a:t>
            </a:r>
            <a:r>
              <a:rPr kumimoji="1" lang="zh-CN" altLang="en-US" sz="2800">
                <a:solidFill>
                  <a:srgbClr val="0000CC"/>
                </a:solidFill>
                <a:latin typeface="宋体" charset="-122"/>
              </a:rPr>
              <a:t>、温度：植物最适</a:t>
            </a:r>
            <a:r>
              <a:rPr kumimoji="1" lang="en-US" altLang="zh-CN" sz="2800">
                <a:solidFill>
                  <a:srgbClr val="0000CC"/>
                </a:solidFill>
                <a:latin typeface="宋体" charset="-122"/>
              </a:rPr>
              <a:t>25-30℃</a:t>
            </a:r>
          </a:p>
        </p:txBody>
      </p:sp>
      <p:sp>
        <p:nvSpPr>
          <p:cNvPr id="620548" name="Line 4"/>
          <p:cNvSpPr>
            <a:spLocks noChangeShapeType="1"/>
          </p:cNvSpPr>
          <p:nvPr/>
        </p:nvSpPr>
        <p:spPr bwMode="auto">
          <a:xfrm>
            <a:off x="3536950" y="6489700"/>
            <a:ext cx="32766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0549" name="Text Box 5"/>
          <p:cNvSpPr txBox="1">
            <a:spLocks noChangeArrowheads="1"/>
          </p:cNvSpPr>
          <p:nvPr/>
        </p:nvSpPr>
        <p:spPr bwMode="auto">
          <a:xfrm>
            <a:off x="6934200" y="5943600"/>
            <a:ext cx="13795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CC0099"/>
                </a:solidFill>
                <a:latin typeface="宋体" charset="-122"/>
              </a:rPr>
              <a:t>温度</a:t>
            </a:r>
          </a:p>
        </p:txBody>
      </p:sp>
      <p:sp>
        <p:nvSpPr>
          <p:cNvPr id="620550" name="Text Box 6"/>
          <p:cNvSpPr txBox="1">
            <a:spLocks noChangeArrowheads="1"/>
          </p:cNvSpPr>
          <p:nvPr/>
        </p:nvSpPr>
        <p:spPr bwMode="auto">
          <a:xfrm>
            <a:off x="2268538" y="4221163"/>
            <a:ext cx="1066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>
                <a:solidFill>
                  <a:srgbClr val="CC0099"/>
                </a:solidFill>
                <a:latin typeface="宋体" charset="-122"/>
              </a:rPr>
              <a:t>呼吸速率</a:t>
            </a:r>
          </a:p>
        </p:txBody>
      </p:sp>
      <p:sp>
        <p:nvSpPr>
          <p:cNvPr id="620551" name="Freeform 7"/>
          <p:cNvSpPr>
            <a:spLocks/>
          </p:cNvSpPr>
          <p:nvPr/>
        </p:nvSpPr>
        <p:spPr bwMode="auto">
          <a:xfrm>
            <a:off x="3779838" y="4508500"/>
            <a:ext cx="2514600" cy="1892300"/>
          </a:xfrm>
          <a:custGeom>
            <a:avLst/>
            <a:gdLst>
              <a:gd name="T0" fmla="*/ 0 w 1248"/>
              <a:gd name="T1" fmla="*/ 1892300 h 904"/>
              <a:gd name="T2" fmla="*/ 580292 w 1248"/>
              <a:gd name="T3" fmla="*/ 1490396 h 904"/>
              <a:gd name="T4" fmla="*/ 967154 w 1248"/>
              <a:gd name="T5" fmla="*/ 988015 h 904"/>
              <a:gd name="T6" fmla="*/ 1257300 w 1248"/>
              <a:gd name="T7" fmla="*/ 385158 h 904"/>
              <a:gd name="T8" fmla="*/ 1450731 w 1248"/>
              <a:gd name="T9" fmla="*/ 83730 h 904"/>
              <a:gd name="T10" fmla="*/ 1644161 w 1248"/>
              <a:gd name="T11" fmla="*/ 83730 h 904"/>
              <a:gd name="T12" fmla="*/ 1837592 w 1248"/>
              <a:gd name="T13" fmla="*/ 586111 h 904"/>
              <a:gd name="T14" fmla="*/ 2127739 w 1248"/>
              <a:gd name="T15" fmla="*/ 1188967 h 904"/>
              <a:gd name="T16" fmla="*/ 2514600 w 1248"/>
              <a:gd name="T17" fmla="*/ 1791824 h 90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48"/>
              <a:gd name="T28" fmla="*/ 0 h 904"/>
              <a:gd name="T29" fmla="*/ 1248 w 1248"/>
              <a:gd name="T30" fmla="*/ 904 h 90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48" h="904">
                <a:moveTo>
                  <a:pt x="0" y="904"/>
                </a:moveTo>
                <a:cubicBezTo>
                  <a:pt x="104" y="844"/>
                  <a:pt x="208" y="784"/>
                  <a:pt x="288" y="712"/>
                </a:cubicBezTo>
                <a:cubicBezTo>
                  <a:pt x="368" y="640"/>
                  <a:pt x="424" y="560"/>
                  <a:pt x="480" y="472"/>
                </a:cubicBezTo>
                <a:cubicBezTo>
                  <a:pt x="536" y="384"/>
                  <a:pt x="584" y="256"/>
                  <a:pt x="624" y="184"/>
                </a:cubicBezTo>
                <a:cubicBezTo>
                  <a:pt x="664" y="112"/>
                  <a:pt x="688" y="64"/>
                  <a:pt x="720" y="40"/>
                </a:cubicBezTo>
                <a:cubicBezTo>
                  <a:pt x="752" y="16"/>
                  <a:pt x="784" y="0"/>
                  <a:pt x="816" y="40"/>
                </a:cubicBezTo>
                <a:cubicBezTo>
                  <a:pt x="848" y="80"/>
                  <a:pt x="872" y="192"/>
                  <a:pt x="912" y="280"/>
                </a:cubicBezTo>
                <a:cubicBezTo>
                  <a:pt x="952" y="368"/>
                  <a:pt x="1000" y="472"/>
                  <a:pt x="1056" y="568"/>
                </a:cubicBezTo>
                <a:cubicBezTo>
                  <a:pt x="1112" y="664"/>
                  <a:pt x="1180" y="760"/>
                  <a:pt x="1248" y="856"/>
                </a:cubicBezTo>
              </a:path>
            </a:pathLst>
          </a:cu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0552" name="Line 8"/>
          <p:cNvSpPr>
            <a:spLocks noChangeShapeType="1"/>
          </p:cNvSpPr>
          <p:nvPr/>
        </p:nvSpPr>
        <p:spPr bwMode="auto">
          <a:xfrm flipV="1">
            <a:off x="3563938" y="4149725"/>
            <a:ext cx="0" cy="23622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0553" name="Text Box 9"/>
          <p:cNvSpPr txBox="1">
            <a:spLocks noChangeArrowheads="1"/>
          </p:cNvSpPr>
          <p:nvPr/>
        </p:nvSpPr>
        <p:spPr bwMode="auto">
          <a:xfrm>
            <a:off x="539750" y="2060575"/>
            <a:ext cx="83534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800">
                <a:solidFill>
                  <a:srgbClr val="0000CC"/>
                </a:solidFill>
              </a:rPr>
              <a:t>应用：贮存水果时，适当降低温度能延长保存时间</a:t>
            </a:r>
          </a:p>
          <a:p>
            <a:pPr eaLnBrk="1" hangingPunct="1"/>
            <a:r>
              <a:rPr kumimoji="1" lang="zh-CN" altLang="en-US" sz="2800">
                <a:solidFill>
                  <a:srgbClr val="0000CC"/>
                </a:solidFill>
              </a:rPr>
              <a:t>      在农业上，夜晚适当降低温度，可以减少呼吸作用对有机物的消耗</a:t>
            </a:r>
          </a:p>
          <a:p>
            <a:pPr eaLnBrk="1" hangingPunct="1"/>
            <a:endParaRPr lang="zh-CN" altLang="en-US" sz="28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002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0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2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20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20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8" grpId="0" animBg="1"/>
      <p:bldP spid="620549" grpId="0"/>
      <p:bldP spid="620550" grpId="0"/>
      <p:bldP spid="620551" grpId="0" animBg="1"/>
      <p:bldP spid="620552" grpId="0" animBg="1"/>
      <p:bldP spid="62055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333375"/>
            <a:ext cx="8458200" cy="51911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rgbClr val="0000CC"/>
                </a:solidFill>
                <a:latin typeface="宋体" charset="-122"/>
              </a:rPr>
              <a:t>    </a:t>
            </a:r>
            <a:r>
              <a:rPr kumimoji="1" lang="en-US" altLang="zh-CN" sz="2800">
                <a:solidFill>
                  <a:srgbClr val="0000CC"/>
                </a:solidFill>
                <a:latin typeface="宋体" charset="-122"/>
              </a:rPr>
              <a:t>2</a:t>
            </a:r>
            <a:r>
              <a:rPr kumimoji="1" lang="zh-CN" altLang="en-US" sz="2800">
                <a:solidFill>
                  <a:srgbClr val="0000CC"/>
                </a:solidFill>
                <a:latin typeface="宋体" charset="-122"/>
              </a:rPr>
              <a:t>、</a:t>
            </a:r>
            <a:r>
              <a:rPr kumimoji="1" lang="en-US" altLang="zh-CN" sz="2800">
                <a:solidFill>
                  <a:srgbClr val="0000CC"/>
                </a:solidFill>
                <a:latin typeface="宋体" charset="-122"/>
              </a:rPr>
              <a:t>O</a:t>
            </a:r>
            <a:r>
              <a:rPr kumimoji="1" lang="en-US" altLang="zh-CN" sz="2800" baseline="-25000">
                <a:solidFill>
                  <a:srgbClr val="0000CC"/>
                </a:solidFill>
                <a:latin typeface="宋体" charset="-122"/>
              </a:rPr>
              <a:t>2</a:t>
            </a:r>
            <a:r>
              <a:rPr kumimoji="1" lang="zh-CN" altLang="en-US" sz="2800">
                <a:solidFill>
                  <a:srgbClr val="0000CC"/>
                </a:solidFill>
                <a:latin typeface="宋体" charset="-122"/>
              </a:rPr>
              <a:t>：</a:t>
            </a:r>
          </a:p>
        </p:txBody>
      </p:sp>
      <p:sp>
        <p:nvSpPr>
          <p:cNvPr id="621571" name="Line 3"/>
          <p:cNvSpPr>
            <a:spLocks noChangeShapeType="1"/>
          </p:cNvSpPr>
          <p:nvPr/>
        </p:nvSpPr>
        <p:spPr bwMode="auto">
          <a:xfrm flipV="1">
            <a:off x="3059113" y="2924175"/>
            <a:ext cx="0" cy="28194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1572" name="Line 4"/>
          <p:cNvSpPr>
            <a:spLocks noChangeShapeType="1"/>
          </p:cNvSpPr>
          <p:nvPr/>
        </p:nvSpPr>
        <p:spPr bwMode="auto">
          <a:xfrm>
            <a:off x="3059113" y="5734050"/>
            <a:ext cx="32766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1573" name="Freeform 5"/>
          <p:cNvSpPr>
            <a:spLocks/>
          </p:cNvSpPr>
          <p:nvPr/>
        </p:nvSpPr>
        <p:spPr bwMode="auto">
          <a:xfrm>
            <a:off x="3059113" y="3860800"/>
            <a:ext cx="2819400" cy="990600"/>
          </a:xfrm>
          <a:custGeom>
            <a:avLst/>
            <a:gdLst>
              <a:gd name="T0" fmla="*/ 0 w 1776"/>
              <a:gd name="T1" fmla="*/ 76200 h 624"/>
              <a:gd name="T2" fmla="*/ 76200 w 1776"/>
              <a:gd name="T3" fmla="*/ 457200 h 624"/>
              <a:gd name="T4" fmla="*/ 152400 w 1776"/>
              <a:gd name="T5" fmla="*/ 685800 h 624"/>
              <a:gd name="T6" fmla="*/ 228600 w 1776"/>
              <a:gd name="T7" fmla="*/ 914400 h 624"/>
              <a:gd name="T8" fmla="*/ 381000 w 1776"/>
              <a:gd name="T9" fmla="*/ 990600 h 624"/>
              <a:gd name="T10" fmla="*/ 685800 w 1776"/>
              <a:gd name="T11" fmla="*/ 914400 h 624"/>
              <a:gd name="T12" fmla="*/ 914400 w 1776"/>
              <a:gd name="T13" fmla="*/ 838200 h 624"/>
              <a:gd name="T14" fmla="*/ 1219200 w 1776"/>
              <a:gd name="T15" fmla="*/ 609600 h 624"/>
              <a:gd name="T16" fmla="*/ 1600200 w 1776"/>
              <a:gd name="T17" fmla="*/ 457200 h 624"/>
              <a:gd name="T18" fmla="*/ 1828800 w 1776"/>
              <a:gd name="T19" fmla="*/ 304800 h 624"/>
              <a:gd name="T20" fmla="*/ 2209800 w 1776"/>
              <a:gd name="T21" fmla="*/ 152400 h 624"/>
              <a:gd name="T22" fmla="*/ 2667000 w 1776"/>
              <a:gd name="T23" fmla="*/ 76200 h 624"/>
              <a:gd name="T24" fmla="*/ 2819400 w 1776"/>
              <a:gd name="T25" fmla="*/ 0 h 6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776"/>
              <a:gd name="T40" fmla="*/ 0 h 624"/>
              <a:gd name="T41" fmla="*/ 1776 w 1776"/>
              <a:gd name="T42" fmla="*/ 624 h 62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776" h="624">
                <a:moveTo>
                  <a:pt x="0" y="48"/>
                </a:moveTo>
                <a:cubicBezTo>
                  <a:pt x="16" y="136"/>
                  <a:pt x="32" y="224"/>
                  <a:pt x="48" y="288"/>
                </a:cubicBezTo>
                <a:cubicBezTo>
                  <a:pt x="64" y="352"/>
                  <a:pt x="80" y="384"/>
                  <a:pt x="96" y="432"/>
                </a:cubicBezTo>
                <a:cubicBezTo>
                  <a:pt x="112" y="480"/>
                  <a:pt x="120" y="544"/>
                  <a:pt x="144" y="576"/>
                </a:cubicBezTo>
                <a:cubicBezTo>
                  <a:pt x="168" y="608"/>
                  <a:pt x="192" y="624"/>
                  <a:pt x="240" y="624"/>
                </a:cubicBezTo>
                <a:cubicBezTo>
                  <a:pt x="288" y="624"/>
                  <a:pt x="376" y="592"/>
                  <a:pt x="432" y="576"/>
                </a:cubicBezTo>
                <a:cubicBezTo>
                  <a:pt x="488" y="560"/>
                  <a:pt x="520" y="560"/>
                  <a:pt x="576" y="528"/>
                </a:cubicBezTo>
                <a:cubicBezTo>
                  <a:pt x="632" y="496"/>
                  <a:pt x="696" y="424"/>
                  <a:pt x="768" y="384"/>
                </a:cubicBezTo>
                <a:cubicBezTo>
                  <a:pt x="840" y="344"/>
                  <a:pt x="944" y="320"/>
                  <a:pt x="1008" y="288"/>
                </a:cubicBezTo>
                <a:cubicBezTo>
                  <a:pt x="1072" y="256"/>
                  <a:pt x="1088" y="224"/>
                  <a:pt x="1152" y="192"/>
                </a:cubicBezTo>
                <a:cubicBezTo>
                  <a:pt x="1216" y="160"/>
                  <a:pt x="1304" y="120"/>
                  <a:pt x="1392" y="96"/>
                </a:cubicBezTo>
                <a:cubicBezTo>
                  <a:pt x="1480" y="72"/>
                  <a:pt x="1616" y="64"/>
                  <a:pt x="1680" y="48"/>
                </a:cubicBezTo>
                <a:cubicBezTo>
                  <a:pt x="1744" y="32"/>
                  <a:pt x="1760" y="16"/>
                  <a:pt x="1776" y="0"/>
                </a:cubicBezTo>
              </a:path>
            </a:pathLst>
          </a:custGeom>
          <a:noFill/>
          <a:ln w="50800">
            <a:solidFill>
              <a:srgbClr val="33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21574" name="Text Box 6"/>
          <p:cNvSpPr txBox="1">
            <a:spLocks noChangeArrowheads="1"/>
          </p:cNvSpPr>
          <p:nvPr/>
        </p:nvSpPr>
        <p:spPr bwMode="auto">
          <a:xfrm>
            <a:off x="1547813" y="3716338"/>
            <a:ext cx="15319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>
                <a:solidFill>
                  <a:srgbClr val="FF00FF"/>
                </a:solidFill>
                <a:latin typeface="宋体" charset="-122"/>
              </a:rPr>
              <a:t>/CO</a:t>
            </a:r>
            <a:r>
              <a:rPr kumimoji="1" lang="en-US" altLang="zh-CN" sz="3200" baseline="-25000">
                <a:solidFill>
                  <a:srgbClr val="FF00FF"/>
                </a:solidFill>
                <a:latin typeface="宋体" charset="-122"/>
              </a:rPr>
              <a:t>2</a:t>
            </a:r>
            <a:r>
              <a:rPr kumimoji="1" lang="zh-CN" altLang="en-US" sz="3200">
                <a:solidFill>
                  <a:srgbClr val="FF00FF"/>
                </a:solidFill>
                <a:latin typeface="宋体" charset="-122"/>
              </a:rPr>
              <a:t>释放量</a:t>
            </a:r>
          </a:p>
        </p:txBody>
      </p:sp>
      <p:sp>
        <p:nvSpPr>
          <p:cNvPr id="621575" name="Text Box 7"/>
          <p:cNvSpPr txBox="1">
            <a:spLocks noChangeArrowheads="1"/>
          </p:cNvSpPr>
          <p:nvPr/>
        </p:nvSpPr>
        <p:spPr bwMode="auto">
          <a:xfrm>
            <a:off x="6372225" y="5516563"/>
            <a:ext cx="15319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>
                <a:solidFill>
                  <a:srgbClr val="CC0099"/>
                </a:solidFill>
                <a:latin typeface="宋体" charset="-122"/>
              </a:rPr>
              <a:t>O</a:t>
            </a:r>
            <a:r>
              <a:rPr kumimoji="1" lang="en-US" altLang="zh-CN" sz="3200" baseline="-25000">
                <a:solidFill>
                  <a:srgbClr val="CC0099"/>
                </a:solidFill>
                <a:latin typeface="宋体" charset="-122"/>
              </a:rPr>
              <a:t>2</a:t>
            </a:r>
            <a:r>
              <a:rPr kumimoji="1" lang="zh-CN" altLang="en-US" sz="3200">
                <a:solidFill>
                  <a:srgbClr val="CC0099"/>
                </a:solidFill>
                <a:latin typeface="宋体" charset="-122"/>
              </a:rPr>
              <a:t>浓度</a:t>
            </a:r>
          </a:p>
        </p:txBody>
      </p:sp>
      <p:sp>
        <p:nvSpPr>
          <p:cNvPr id="621576" name="Text Box 8"/>
          <p:cNvSpPr txBox="1">
            <a:spLocks noChangeArrowheads="1"/>
          </p:cNvSpPr>
          <p:nvPr/>
        </p:nvSpPr>
        <p:spPr bwMode="auto">
          <a:xfrm>
            <a:off x="0" y="981075"/>
            <a:ext cx="89773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accent2"/>
                </a:solidFill>
              </a:rPr>
              <a:t>一定范围内，有氧呼吸随氧气浓度升高而增大，无氧呼吸则受到抑制。</a:t>
            </a:r>
          </a:p>
        </p:txBody>
      </p:sp>
      <p:sp>
        <p:nvSpPr>
          <p:cNvPr id="621577" name="Text Box 9"/>
          <p:cNvSpPr txBox="1">
            <a:spLocks noChangeArrowheads="1"/>
          </p:cNvSpPr>
          <p:nvPr/>
        </p:nvSpPr>
        <p:spPr bwMode="auto">
          <a:xfrm>
            <a:off x="250825" y="1844675"/>
            <a:ext cx="84248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0000"/>
                </a:solidFill>
              </a:rPr>
              <a:t>问：</a:t>
            </a:r>
            <a:r>
              <a:rPr lang="zh-CN" altLang="en-US" sz="2800">
                <a:solidFill>
                  <a:schemeClr val="tx1"/>
                </a:solidFill>
              </a:rPr>
              <a:t>中耕松土有何作用？</a:t>
            </a:r>
          </a:p>
          <a:p>
            <a:pPr eaLnBrk="1" hangingPunct="1"/>
            <a:r>
              <a:rPr lang="zh-CN" altLang="en-US" sz="2800">
                <a:solidFill>
                  <a:schemeClr val="tx1"/>
                </a:solidFill>
              </a:rPr>
              <a:t>水稻生产中适时露田和晒田的目的是什么？</a:t>
            </a:r>
          </a:p>
        </p:txBody>
      </p:sp>
      <p:sp>
        <p:nvSpPr>
          <p:cNvPr id="621578" name="Text Box 10"/>
          <p:cNvSpPr txBox="1">
            <a:spLocks noChangeArrowheads="1"/>
          </p:cNvSpPr>
          <p:nvPr/>
        </p:nvSpPr>
        <p:spPr bwMode="auto">
          <a:xfrm>
            <a:off x="1311275" y="2930525"/>
            <a:ext cx="17478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tx1"/>
                </a:solidFill>
              </a:rPr>
              <a:t>呼吸作用的强度</a:t>
            </a:r>
          </a:p>
        </p:txBody>
      </p:sp>
    </p:spTree>
    <p:extLst>
      <p:ext uri="{BB962C8B-B14F-4D97-AF65-F5344CB8AC3E}">
        <p14:creationId xmlns:p14="http://schemas.microsoft.com/office/powerpoint/2010/main" val="766603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21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21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21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21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21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621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1" grpId="0" animBg="1"/>
      <p:bldP spid="621572" grpId="0" animBg="1"/>
      <p:bldP spid="621573" grpId="0" animBg="1"/>
      <p:bldP spid="621574" grpId="0"/>
      <p:bldP spid="621575" grpId="0"/>
      <p:bldP spid="621576" grpId="0"/>
      <p:bldP spid="621577" grpId="0"/>
      <p:bldP spid="62157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ChangeArrowheads="1"/>
          </p:cNvSpPr>
          <p:nvPr/>
        </p:nvSpPr>
        <p:spPr bwMode="auto">
          <a:xfrm>
            <a:off x="0" y="692150"/>
            <a:ext cx="8458200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右图表示大气中氧的浓度对植物组织内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</a:t>
            </a:r>
            <a:r>
              <a:rPr kumimoji="1" lang="en-US" altLang="zh-CN" sz="2400" b="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产生的影响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试据图回答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(1)A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点表示植物组织释放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</a:t>
            </a:r>
            <a:r>
              <a:rPr kumimoji="1" lang="en-US" altLang="zh-CN" sz="2400" b="0" baseline="-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较多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这些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</a:t>
            </a:r>
            <a:r>
              <a:rPr kumimoji="1" lang="en-US" altLang="zh-CN" sz="2400" b="0" baseline="-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kumimoji="1" lang="zh-CN" altLang="en-US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的产物。</a:t>
            </a:r>
          </a:p>
          <a:p>
            <a:pPr eaLnBrk="0" hangingPunct="0"/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B,CO</a:t>
            </a:r>
            <a:r>
              <a:rPr kumimoji="1" lang="en-US" altLang="zh-CN" sz="2400" b="0" baseline="-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的释放量急剧减少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其原因是</a:t>
            </a:r>
            <a:r>
              <a:rPr kumimoji="1" lang="zh-CN" altLang="en-US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endParaRPr kumimoji="1" lang="zh-CN" altLang="en-US" sz="24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kumimoji="1" lang="zh-CN" altLang="en-US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pPr eaLnBrk="0" hangingPunct="0"/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C,CO</a:t>
            </a:r>
            <a:r>
              <a:rPr kumimoji="1" lang="en-US" altLang="zh-CN" sz="2400" b="0" baseline="-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的释放量又不断</a:t>
            </a:r>
          </a:p>
          <a:p>
            <a:pPr eaLnBrk="0" hangingPunct="0"/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增加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其主要原因是</a:t>
            </a:r>
            <a:r>
              <a:rPr kumimoji="1" lang="zh-CN" altLang="en-US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endParaRPr kumimoji="1" lang="zh-CN" altLang="en-US" sz="24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kumimoji="1" lang="zh-CN" altLang="en-US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pPr eaLnBrk="0" hangingPunct="0"/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(4)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为了有利于贮藏蔬菜或水果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eaLnBrk="0" hangingPunct="0"/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贮藏室内的氧气应调节到图中的</a:t>
            </a:r>
          </a:p>
          <a:p>
            <a:pPr eaLnBrk="0" hangingPunct="0"/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哪一点所对应的浓度</a:t>
            </a:r>
            <a:r>
              <a:rPr kumimoji="1" lang="en-US" altLang="zh-CN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kumimoji="1" lang="en-US" altLang="zh-CN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pPr eaLnBrk="0" hangingPunct="0"/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采取这一措施的理由是</a:t>
            </a:r>
            <a:r>
              <a:rPr kumimoji="1" lang="en-US" altLang="zh-CN" sz="2400" b="0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_________                                                          ______________</a:t>
            </a:r>
            <a:r>
              <a:rPr kumimoji="1" lang="zh-CN" alt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pPr eaLnBrk="0" hangingPunct="0"/>
            <a:endParaRPr kumimoji="1" lang="zh-CN" altLang="en-US" sz="2400" b="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24579" name="Picture 3" descr="s9743"/>
          <p:cNvPicPr>
            <a:picLocks noChangeAspect="1" noChangeArrowheads="1"/>
          </p:cNvPicPr>
          <p:nvPr/>
        </p:nvPicPr>
        <p:blipFill>
          <a:blip r:embed="rId3">
            <a:lum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819400"/>
            <a:ext cx="3429000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172200" y="35052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>
                <a:solidFill>
                  <a:schemeClr val="tx1"/>
                </a:solidFill>
                <a:latin typeface="宋体" charset="-122"/>
              </a:rPr>
              <a:t>A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380163" y="3886200"/>
            <a:ext cx="298450" cy="3667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>
                <a:solidFill>
                  <a:srgbClr val="0000CC"/>
                </a:solidFill>
                <a:latin typeface="宋体" charset="-122"/>
              </a:rPr>
              <a:t> </a:t>
            </a:r>
          </a:p>
        </p:txBody>
      </p:sp>
      <p:sp>
        <p:nvSpPr>
          <p:cNvPr id="622598" name="Text Box 6"/>
          <p:cNvSpPr txBox="1">
            <a:spLocks noChangeArrowheads="1"/>
          </p:cNvSpPr>
          <p:nvPr/>
        </p:nvSpPr>
        <p:spPr bwMode="auto">
          <a:xfrm>
            <a:off x="6084888" y="1341438"/>
            <a:ext cx="152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宋体" charset="-122"/>
              </a:rPr>
              <a:t>无氧呼吸</a:t>
            </a:r>
          </a:p>
        </p:txBody>
      </p:sp>
      <p:sp>
        <p:nvSpPr>
          <p:cNvPr id="622599" name="Text Box 7"/>
          <p:cNvSpPr txBox="1">
            <a:spLocks noChangeArrowheads="1"/>
          </p:cNvSpPr>
          <p:nvPr/>
        </p:nvSpPr>
        <p:spPr bwMode="auto">
          <a:xfrm>
            <a:off x="160865" y="2224809"/>
            <a:ext cx="6507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氧气增加，无氧呼吸</a:t>
            </a:r>
            <a:r>
              <a:rPr kumimoji="1" lang="zh-CN" altLang="en-US" sz="2400" dirty="0">
                <a:solidFill>
                  <a:srgbClr val="FF0000"/>
                </a:solidFill>
                <a:latin typeface="宋体" charset="-122"/>
              </a:rPr>
              <a:t>受抑制</a:t>
            </a:r>
            <a:r>
              <a:rPr kumimoji="1" lang="en-US" altLang="zh-CN" sz="2400" dirty="0">
                <a:solidFill>
                  <a:srgbClr val="0000FF"/>
                </a:solidFill>
                <a:latin typeface="宋体" charset="-122"/>
              </a:rPr>
              <a:t>,</a:t>
            </a: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有氧呼吸很</a:t>
            </a:r>
            <a:r>
              <a:rPr kumimoji="1" lang="zh-CN" altLang="en-US" sz="2400" dirty="0">
                <a:solidFill>
                  <a:srgbClr val="FF0000"/>
                </a:solidFill>
                <a:latin typeface="宋体" charset="-122"/>
              </a:rPr>
              <a:t>微弱</a:t>
            </a:r>
          </a:p>
        </p:txBody>
      </p:sp>
      <p:sp>
        <p:nvSpPr>
          <p:cNvPr id="622600" name="Text Box 8"/>
          <p:cNvSpPr txBox="1">
            <a:spLocks noChangeArrowheads="1"/>
          </p:cNvSpPr>
          <p:nvPr/>
        </p:nvSpPr>
        <p:spPr bwMode="auto">
          <a:xfrm>
            <a:off x="44450" y="3248025"/>
            <a:ext cx="612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氧气充足时，</a:t>
            </a:r>
            <a:r>
              <a:rPr kumimoji="1" lang="zh-CN" altLang="en-US" sz="2400" dirty="0">
                <a:solidFill>
                  <a:srgbClr val="FF0000"/>
                </a:solidFill>
                <a:latin typeface="宋体" charset="-122"/>
              </a:rPr>
              <a:t>有氧呼吸加强</a:t>
            </a: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，释放</a:t>
            </a:r>
            <a:r>
              <a:rPr kumimoji="1" lang="en-US" altLang="zh-CN" sz="2400" dirty="0">
                <a:solidFill>
                  <a:srgbClr val="0000FF"/>
                </a:solidFill>
                <a:latin typeface="宋体" charset="-122"/>
              </a:rPr>
              <a:t>CO</a:t>
            </a:r>
            <a:r>
              <a:rPr kumimoji="1" lang="en-US" altLang="zh-CN" sz="2400" baseline="-25000" dirty="0">
                <a:solidFill>
                  <a:srgbClr val="0000FF"/>
                </a:solidFill>
                <a:latin typeface="宋体" charset="-122"/>
              </a:rPr>
              <a:t>2</a:t>
            </a: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量增多</a:t>
            </a:r>
          </a:p>
        </p:txBody>
      </p:sp>
      <p:sp>
        <p:nvSpPr>
          <p:cNvPr id="622601" name="Text Box 9"/>
          <p:cNvSpPr txBox="1">
            <a:spLocks noChangeArrowheads="1"/>
          </p:cNvSpPr>
          <p:nvPr/>
        </p:nvSpPr>
        <p:spPr bwMode="auto">
          <a:xfrm>
            <a:off x="44450" y="5181291"/>
            <a:ext cx="6934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0000FF"/>
                </a:solidFill>
                <a:latin typeface="宋体" charset="-122"/>
              </a:rPr>
              <a:t>B</a:t>
            </a: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点</a:t>
            </a:r>
            <a:r>
              <a:rPr kumimoji="1" lang="zh-CN" altLang="en-US" sz="2400" dirty="0">
                <a:solidFill>
                  <a:srgbClr val="FF0000"/>
                </a:solidFill>
                <a:latin typeface="宋体" charset="-122"/>
              </a:rPr>
              <a:t>。</a:t>
            </a:r>
            <a:r>
              <a:rPr kumimoji="1" lang="zh-CN" altLang="en-US" sz="2400" dirty="0">
                <a:solidFill>
                  <a:srgbClr val="0000FF"/>
                </a:solidFill>
                <a:latin typeface="宋体" charset="-122"/>
              </a:rPr>
              <a:t>因为这时有氧呼吸很微弱，无氧呼吸又受到抑制，糖类等有机物分解得最慢。</a:t>
            </a:r>
          </a:p>
        </p:txBody>
      </p:sp>
    </p:spTree>
    <p:extLst>
      <p:ext uri="{BB962C8B-B14F-4D97-AF65-F5344CB8AC3E}">
        <p14:creationId xmlns:p14="http://schemas.microsoft.com/office/powerpoint/2010/main" val="35183734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4" grpId="0" autoUpdateAnimBg="0"/>
      <p:bldP spid="622598" grpId="0" autoUpdateAnimBg="0"/>
      <p:bldP spid="622599" grpId="0" autoUpdateAnimBg="0"/>
      <p:bldP spid="622600" grpId="0" autoUpdateAnimBg="0"/>
      <p:bldP spid="622601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95288" y="476250"/>
            <a:ext cx="7580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0000FF"/>
                </a:solidFill>
              </a:rPr>
              <a:t>3</a:t>
            </a:r>
            <a:r>
              <a:rPr lang="zh-CN" altLang="en-US" sz="2800">
                <a:solidFill>
                  <a:srgbClr val="0000FF"/>
                </a:solidFill>
              </a:rPr>
              <a:t>、水</a:t>
            </a:r>
          </a:p>
          <a:p>
            <a:pPr eaLnBrk="1" hangingPunct="1"/>
            <a:r>
              <a:rPr lang="zh-CN" altLang="en-US" sz="2800">
                <a:solidFill>
                  <a:schemeClr val="tx1"/>
                </a:solidFill>
              </a:rPr>
              <a:t>细胞含水量高，代谢增强。所以，稻谷等种子在贮藏前要晾晒，甚至风干，减少水分，降低呼吸消耗</a:t>
            </a:r>
          </a:p>
        </p:txBody>
      </p:sp>
    </p:spTree>
    <p:extLst>
      <p:ext uri="{BB962C8B-B14F-4D97-AF65-F5344CB8AC3E}">
        <p14:creationId xmlns:p14="http://schemas.microsoft.com/office/powerpoint/2010/main" val="25730404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1708</Words>
  <Application>Microsoft Office PowerPoint</Application>
  <PresentationFormat>全屏显示(4:3)</PresentationFormat>
  <Paragraphs>302</Paragraphs>
  <Slides>32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</vt:lpstr>
      <vt:lpstr>小鱼为什么吐泡泡？</vt:lpstr>
      <vt:lpstr>PowerPoint 演示文稿</vt:lpstr>
      <vt:lpstr>PowerPoint 演示文稿</vt:lpstr>
      <vt:lpstr>酵母菌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小鱼为什么吐泡泡？</dc:title>
  <dc:creator>Administrator</dc:creator>
  <cp:lastModifiedBy>admin</cp:lastModifiedBy>
  <cp:revision>18</cp:revision>
  <dcterms:created xsi:type="dcterms:W3CDTF">2017-12-20T12:15:36Z</dcterms:created>
  <dcterms:modified xsi:type="dcterms:W3CDTF">2017-12-26T06:30:23Z</dcterms:modified>
</cp:coreProperties>
</file>