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436" r:id="rId3"/>
    <p:sldId id="647" r:id="rId4"/>
    <p:sldId id="654" r:id="rId5"/>
    <p:sldId id="650" r:id="rId6"/>
    <p:sldId id="622" r:id="rId7"/>
    <p:sldId id="656" r:id="rId8"/>
    <p:sldId id="651" r:id="rId9"/>
    <p:sldId id="658" r:id="rId10"/>
    <p:sldId id="652" r:id="rId11"/>
    <p:sldId id="660" r:id="rId12"/>
    <p:sldId id="662" r:id="rId13"/>
    <p:sldId id="653" r:id="rId14"/>
    <p:sldId id="664" r:id="rId15"/>
    <p:sldId id="624" r:id="rId16"/>
    <p:sldId id="630" r:id="rId17"/>
    <p:sldId id="666" r:id="rId18"/>
    <p:sldId id="665" r:id="rId19"/>
    <p:sldId id="667" r:id="rId20"/>
    <p:sldId id="668" r:id="rId21"/>
    <p:sldId id="669" r:id="rId22"/>
    <p:sldId id="670" r:id="rId23"/>
    <p:sldId id="672" r:id="rId24"/>
    <p:sldId id="673" r:id="rId25"/>
    <p:sldId id="649" r:id="rId26"/>
    <p:sldId id="675" r:id="rId27"/>
    <p:sldId id="676" r:id="rId28"/>
    <p:sldId id="677" r:id="rId29"/>
    <p:sldId id="680" r:id="rId30"/>
    <p:sldId id="679" r:id="rId31"/>
    <p:sldId id="682" r:id="rId3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5" autoAdjust="0"/>
    <p:restoredTop sz="86330" autoAdjust="0"/>
  </p:normalViewPr>
  <p:slideViewPr>
    <p:cSldViewPr snapToGrid="0" showGuides="1">
      <p:cViewPr varScale="1">
        <p:scale>
          <a:sx n="61" d="100"/>
          <a:sy n="61" d="100"/>
        </p:scale>
        <p:origin x="102" y="11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handoutMaster" Target="handoutMasters/handoutMaster1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9.png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3.png"/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5.png"/><Relationship Id="rId1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7.png"/><Relationship Id="rId1" Type="http://schemas.openxmlformats.org/officeDocument/2006/relationships/image" Target="../media/image66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78.png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image" Target="../media/image69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image" Target="../media/image79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image" Target="../media/image82.pn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653415" y="1412240"/>
            <a:ext cx="11233785" cy="172910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600" b="1" dirty="0">
                <a:solidFill>
                  <a:srgbClr val="FF0000"/>
                </a:solidFill>
              </a:rPr>
              <a:t>逆等线及加权逆等线问题探究</a:t>
            </a:r>
            <a:endParaRPr lang="zh-CN" altLang="zh-CN" sz="6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/>
              <a:t>逆等线模型特点</a:t>
            </a:r>
            <a:r>
              <a:rPr lang="en-US" altLang="zh-CN" dirty="0"/>
              <a:t>:1</a:t>
            </a:r>
            <a:r>
              <a:rPr lang="en-US" altLang="zh-CN" i="1" dirty="0"/>
              <a:t>.</a:t>
            </a:r>
            <a:r>
              <a:rPr lang="zh-CN" altLang="zh-CN" dirty="0"/>
              <a:t>存在双动点</a:t>
            </a:r>
            <a:r>
              <a:rPr lang="en-US" altLang="zh-CN" dirty="0"/>
              <a:t>;2</a:t>
            </a:r>
            <a:r>
              <a:rPr lang="en-US" altLang="zh-CN" i="1" dirty="0"/>
              <a:t>.</a:t>
            </a:r>
            <a:r>
              <a:rPr lang="zh-CN" altLang="zh-CN" dirty="0"/>
              <a:t>两动点到两定点之间距离相等</a:t>
            </a:r>
            <a:r>
              <a:rPr lang="zh-CN" altLang="zh-CN" dirty="0" smtClean="0"/>
              <a:t>或</a:t>
            </a:r>
            <a:endParaRPr lang="en-US" altLang="zh-CN" dirty="0" smtClean="0"/>
          </a:p>
          <a:p>
            <a:r>
              <a:rPr lang="zh-CN" altLang="zh-CN" dirty="0" smtClean="0"/>
              <a:t>成</a:t>
            </a:r>
            <a:r>
              <a:rPr lang="zh-CN" altLang="zh-CN" dirty="0"/>
              <a:t>定比</a:t>
            </a:r>
            <a:r>
              <a:rPr lang="en-US" altLang="zh-CN" i="1" dirty="0"/>
              <a:t>.</a:t>
            </a:r>
            <a:endParaRPr lang="zh-CN" altLang="zh-CN" dirty="0"/>
          </a:p>
          <a:p>
            <a:r>
              <a:rPr lang="zh-CN" altLang="zh-CN" dirty="0"/>
              <a:t>模型解决方法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选定一个动点构造全等三角形或相似三角形将双动点问题</a:t>
            </a:r>
            <a:r>
              <a:rPr lang="zh-CN" altLang="zh-CN" dirty="0" smtClean="0"/>
              <a:t>转化</a:t>
            </a:r>
            <a:endParaRPr lang="en-US" altLang="zh-CN" dirty="0" smtClean="0"/>
          </a:p>
          <a:p>
            <a:r>
              <a:rPr lang="zh-CN" altLang="zh-CN" dirty="0" smtClean="0"/>
              <a:t>为</a:t>
            </a:r>
            <a:r>
              <a:rPr lang="zh-CN" altLang="zh-CN" dirty="0"/>
              <a:t>单动点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借助最短路径模型求解出最小值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典例精讲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/>
              <a:t>【例</a:t>
            </a:r>
            <a:r>
              <a:rPr lang="en-US" altLang="zh-CN" dirty="0"/>
              <a:t>1</a:t>
            </a:r>
            <a:r>
              <a:rPr lang="zh-CN" altLang="zh-CN" dirty="0"/>
              <a:t>】锐角三角形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AC=</a:t>
            </a:r>
            <a:r>
              <a:rPr lang="en-US" altLang="zh-CN" dirty="0"/>
              <a:t>10,</a:t>
            </a:r>
            <a:r>
              <a:rPr lang="en-US" altLang="zh-CN" i="1" dirty="0"/>
              <a:t>BC=</a:t>
            </a:r>
            <a:r>
              <a:rPr lang="en-US" altLang="zh-CN" dirty="0"/>
              <a:t>8,</a:t>
            </a:r>
            <a:r>
              <a:rPr lang="zh-CN" altLang="zh-CN" dirty="0"/>
              <a:t>∠</a:t>
            </a:r>
            <a:r>
              <a:rPr lang="en-US" altLang="zh-CN" i="1" dirty="0"/>
              <a:t>ABC=</a:t>
            </a:r>
            <a:r>
              <a:rPr lang="en-US" altLang="zh-CN" dirty="0"/>
              <a:t>60°,</a:t>
            </a:r>
            <a:r>
              <a:rPr lang="zh-CN" altLang="zh-CN" dirty="0"/>
              <a:t>点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en-US" altLang="zh-CN" i="1" dirty="0"/>
              <a:t>E</a:t>
            </a:r>
            <a:r>
              <a:rPr lang="zh-CN" altLang="zh-CN" dirty="0" smtClean="0"/>
              <a:t>分别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是</a:t>
            </a:r>
            <a:r>
              <a:rPr lang="zh-CN" altLang="zh-CN" dirty="0"/>
              <a:t>边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zh-CN" altLang="zh-CN" dirty="0"/>
              <a:t>上的动点</a:t>
            </a:r>
            <a:r>
              <a:rPr lang="en-US" altLang="zh-CN" dirty="0"/>
              <a:t>,</a:t>
            </a:r>
            <a:r>
              <a:rPr lang="zh-CN" altLang="zh-CN" dirty="0"/>
              <a:t>并且满足</a:t>
            </a:r>
            <a:r>
              <a:rPr lang="en-US" altLang="zh-CN" i="1" dirty="0"/>
              <a:t>AD=CE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i="1" dirty="0"/>
              <a:t>CD+BE</a:t>
            </a:r>
            <a:r>
              <a:rPr lang="zh-CN" altLang="zh-CN" dirty="0"/>
              <a:t>的</a:t>
            </a:r>
            <a:r>
              <a:rPr lang="zh-CN" altLang="zh-CN" dirty="0" smtClean="0"/>
              <a:t>最小值为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i="1" u="sng" dirty="0"/>
              <a:t>　　</a:t>
            </a:r>
            <a:r>
              <a:rPr lang="en-US" altLang="zh-CN" i="1" u="sng" dirty="0" smtClean="0"/>
              <a:t>    </a:t>
            </a:r>
            <a:r>
              <a:rPr lang="zh-CN" altLang="zh-CN" i="1" u="sng" dirty="0"/>
              <a:t>　　</a:t>
            </a:r>
            <a:r>
              <a:rPr lang="en-US" altLang="zh-CN" i="1" dirty="0"/>
              <a:t>. 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523894" y="2967803"/>
            <a:ext cx="3739389" cy="253210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671165" y="2606750"/>
                <a:ext cx="1149867" cy="7166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  <a:spcAft>
                    <a:spcPts val="0"/>
                  </a:spcAft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𝟔𝟏</m:t>
                        </m:r>
                      </m:e>
                    </m:rad>
                  </m:oMath>
                </a14:m>
                <a:endParaRPr lang="zh-CN" altLang="zh-CN" sz="3200" b="1" dirty="0">
                  <a:solidFill>
                    <a:srgbClr val="FF0000"/>
                  </a:solidFill>
                  <a:ea typeface="方正书宋_GBK" panose="02000000000000000000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165" y="2606750"/>
                <a:ext cx="1149867" cy="716606"/>
              </a:xfrm>
              <a:prstGeom prst="rect">
                <a:avLst/>
              </a:prstGeom>
              <a:blipFill rotWithShape="1">
                <a:blip r:embed="rId2"/>
                <a:stretch>
                  <a:fillRect l="-53" t="-10" r="-896" b="-38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3587221" y="4842483"/>
            <a:ext cx="3512416" cy="1991081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50723" y="332335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如图作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使得</a:t>
            </a:r>
            <a:r>
              <a:rPr lang="en-US" altLang="zh-CN" i="1">
                <a:solidFill>
                  <a:srgbClr val="FF0000"/>
                </a:solidFill>
              </a:rPr>
              <a:t>CK=CA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50723" y="403585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KC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KC</a:t>
            </a:r>
            <a:r>
              <a:rPr lang="zh-CN" altLang="zh-CN" dirty="0">
                <a:solidFill>
                  <a:srgbClr val="FF0000"/>
                </a:solidFill>
              </a:rPr>
              <a:t>的延长线于</a:t>
            </a:r>
            <a:r>
              <a:rPr lang="en-US" altLang="zh-CN" i="1">
                <a:solidFill>
                  <a:srgbClr val="FF0000"/>
                </a:solidFill>
              </a:rPr>
              <a:t>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50723" y="474836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50723" y="546086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KCE=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944895" y="656506"/>
            <a:ext cx="3034892" cy="1720387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19587" y="16644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CK=CA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CE=AD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CKE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CD=KE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9587" y="96409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CD+BE=EK+EB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 i="1" dirty="0">
                <a:solidFill>
                  <a:srgbClr val="FF0000"/>
                </a:solidFill>
              </a:rPr>
              <a:t>BK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CD+BE</a:t>
            </a:r>
            <a:r>
              <a:rPr lang="zh-CN" altLang="zh-CN" dirty="0">
                <a:solidFill>
                  <a:srgbClr val="FF0000"/>
                </a:solidFill>
              </a:rPr>
              <a:t>的最小值为</a:t>
            </a:r>
            <a:r>
              <a:rPr lang="en-US" altLang="zh-CN" i="1" dirty="0">
                <a:solidFill>
                  <a:srgbClr val="FF0000"/>
                </a:solidFill>
              </a:rPr>
              <a:t>BK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9587" y="176175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 smtClean="0">
                <a:solidFill>
                  <a:srgbClr val="FF0000"/>
                </a:solidFill>
              </a:rPr>
              <a:t>AB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BG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KC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CBG=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9587" y="2559407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8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559407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4" t="-31" r="4" b="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19587" y="371523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GK=KC+CG=AC+CG=</a:t>
            </a:r>
            <a:r>
              <a:rPr lang="en-US" altLang="zh-CN" dirty="0">
                <a:solidFill>
                  <a:srgbClr val="FF0000"/>
                </a:solidFill>
              </a:rPr>
              <a:t>10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14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9587" y="4145073"/>
                <a:ext cx="11760200" cy="159556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KBG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BK=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𝑲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𝟔𝟏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4145073"/>
                <a:ext cx="11760200" cy="1595565"/>
              </a:xfrm>
              <a:prstGeom prst="rect">
                <a:avLst/>
              </a:prstGeom>
              <a:blipFill rotWithShape="1">
                <a:blip r:embed="rId3"/>
                <a:stretch>
                  <a:fillRect l="-4" t="-27" r="4" b="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19587" y="5484589"/>
                <a:ext cx="11760200" cy="173419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𝟔𝟏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5484589"/>
                <a:ext cx="11760200" cy="1734193"/>
              </a:xfrm>
              <a:prstGeom prst="rect">
                <a:avLst/>
              </a:prstGeom>
              <a:blipFill rotWithShape="1">
                <a:blip r:embed="rId4"/>
                <a:stretch>
                  <a:fillRect l="-4" t="-5" r="4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【分析】</a:t>
            </a:r>
            <a:r>
              <a:rPr lang="zh-CN" altLang="zh-CN" dirty="0"/>
              <a:t>作</a:t>
            </a:r>
            <a:r>
              <a:rPr lang="en-US" altLang="zh-CN" i="1" dirty="0"/>
              <a:t>CK</a:t>
            </a:r>
            <a:r>
              <a:rPr lang="zh-CN" altLang="zh-CN" dirty="0"/>
              <a:t>∥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zh-CN" altLang="zh-CN" dirty="0"/>
              <a:t>使</a:t>
            </a:r>
            <a:r>
              <a:rPr lang="en-US" altLang="zh-CN" i="1" dirty="0"/>
              <a:t>CK=CA</a:t>
            </a:r>
            <a:r>
              <a:rPr lang="en-US" altLang="zh-CN" dirty="0"/>
              <a:t>,</a:t>
            </a:r>
            <a:r>
              <a:rPr lang="zh-CN" altLang="zh-CN" dirty="0"/>
              <a:t>作</a:t>
            </a:r>
            <a:r>
              <a:rPr lang="en-US" altLang="zh-CN" i="1" dirty="0"/>
              <a:t>BG</a:t>
            </a:r>
            <a:r>
              <a:rPr lang="zh-CN" altLang="zh-CN" dirty="0"/>
              <a:t>⊥</a:t>
            </a:r>
            <a:r>
              <a:rPr lang="en-US" altLang="zh-CN" i="1" dirty="0"/>
              <a:t>KC</a:t>
            </a:r>
            <a:r>
              <a:rPr lang="zh-CN" altLang="zh-CN" dirty="0"/>
              <a:t>的延长线于点</a:t>
            </a:r>
            <a:r>
              <a:rPr lang="en-US" altLang="zh-CN" i="1" dirty="0"/>
              <a:t>G</a:t>
            </a:r>
            <a:r>
              <a:rPr lang="en-US" altLang="zh-CN" dirty="0"/>
              <a:t>,</a:t>
            </a:r>
            <a:r>
              <a:rPr lang="zh-CN" altLang="zh-CN" dirty="0"/>
              <a:t>首先</a:t>
            </a:r>
            <a:r>
              <a:rPr lang="zh-CN" altLang="zh-CN" dirty="0" smtClean="0"/>
              <a:t>证</a:t>
            </a:r>
            <a:endParaRPr lang="en-US" altLang="zh-CN" dirty="0" smtClean="0"/>
          </a:p>
          <a:p>
            <a:r>
              <a:rPr lang="zh-CN" altLang="zh-CN" dirty="0" smtClean="0"/>
              <a:t>明</a:t>
            </a:r>
            <a:r>
              <a:rPr lang="en-US" altLang="zh-CN" i="1" dirty="0"/>
              <a:t>EK=CD</a:t>
            </a:r>
            <a:r>
              <a:rPr lang="en-US" altLang="zh-CN" dirty="0"/>
              <a:t>,</a:t>
            </a:r>
            <a:r>
              <a:rPr lang="zh-CN" altLang="zh-CN" dirty="0"/>
              <a:t>可得</a:t>
            </a:r>
            <a:r>
              <a:rPr lang="en-US" altLang="zh-CN" i="1" dirty="0"/>
              <a:t>CD+BE=EK+BE</a:t>
            </a:r>
            <a:r>
              <a:rPr lang="zh-CN" altLang="zh-CN" dirty="0"/>
              <a:t>≥</a:t>
            </a:r>
            <a:r>
              <a:rPr lang="en-US" altLang="zh-CN" i="1" dirty="0"/>
              <a:t>BK</a:t>
            </a:r>
            <a:r>
              <a:rPr lang="en-US" altLang="zh-CN" dirty="0"/>
              <a:t>,</a:t>
            </a:r>
            <a:r>
              <a:rPr lang="zh-CN" altLang="zh-CN" dirty="0"/>
              <a:t>推出</a:t>
            </a:r>
            <a:r>
              <a:rPr lang="en-US" altLang="zh-CN" i="1" dirty="0"/>
              <a:t>CD+BE</a:t>
            </a:r>
            <a:r>
              <a:rPr lang="zh-CN" altLang="zh-CN" dirty="0"/>
              <a:t>的最小值为</a:t>
            </a:r>
            <a:r>
              <a:rPr lang="en-US" altLang="zh-CN" i="1" dirty="0"/>
              <a:t>BK</a:t>
            </a:r>
            <a:r>
              <a:rPr lang="zh-CN" altLang="zh-CN" dirty="0" smtClean="0"/>
              <a:t>的</a:t>
            </a:r>
            <a:endParaRPr lang="en-US" altLang="zh-CN" dirty="0" smtClean="0"/>
          </a:p>
          <a:p>
            <a:r>
              <a:rPr lang="zh-CN" altLang="zh-CN" dirty="0" smtClean="0"/>
              <a:t>长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1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在等腰三角形</a:t>
            </a:r>
            <a:r>
              <a:rPr lang="en-US" altLang="zh-CN" i="1" dirty="0"/>
              <a:t>ABC</a:t>
            </a:r>
            <a:r>
              <a:rPr lang="en-US" altLang="zh-CN" dirty="0"/>
              <a:t> 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AB=AC=</a:t>
            </a:r>
            <a:r>
              <a:rPr lang="en-US" altLang="zh-CN" dirty="0"/>
              <a:t>5,</a:t>
            </a:r>
            <a:r>
              <a:rPr lang="en-US" altLang="zh-CN" i="1" dirty="0"/>
              <a:t>BC=</a:t>
            </a:r>
            <a:r>
              <a:rPr lang="en-US" altLang="zh-CN" dirty="0"/>
              <a:t>6,</a:t>
            </a:r>
            <a:r>
              <a:rPr lang="zh-CN" altLang="zh-CN" dirty="0"/>
              <a:t>点 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en-US" altLang="zh-CN" i="1" dirty="0"/>
              <a:t>E</a:t>
            </a:r>
            <a:r>
              <a:rPr lang="en-US" altLang="zh-CN" dirty="0"/>
              <a:t> </a:t>
            </a:r>
            <a:r>
              <a:rPr lang="zh-CN" altLang="zh-CN" dirty="0" smtClean="0"/>
              <a:t>分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别是 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en-US" altLang="zh-CN" dirty="0"/>
              <a:t> </a:t>
            </a:r>
            <a:r>
              <a:rPr lang="zh-CN" altLang="zh-CN" dirty="0"/>
              <a:t>上两动点</a:t>
            </a:r>
            <a:r>
              <a:rPr lang="en-US" altLang="zh-CN" dirty="0"/>
              <a:t>,</a:t>
            </a:r>
            <a:r>
              <a:rPr lang="zh-CN" altLang="zh-CN" dirty="0"/>
              <a:t>且 </a:t>
            </a:r>
            <a:r>
              <a:rPr lang="en-US" altLang="zh-CN" i="1" dirty="0"/>
              <a:t>AD=CE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en-US" altLang="zh-CN" i="1" dirty="0"/>
              <a:t>BE</a:t>
            </a:r>
            <a:r>
              <a:rPr lang="en-US" altLang="zh-CN" dirty="0"/>
              <a:t>,</a:t>
            </a:r>
            <a:r>
              <a:rPr lang="en-US" altLang="zh-CN" i="1" dirty="0"/>
              <a:t>CD+BE</a:t>
            </a:r>
            <a:r>
              <a:rPr lang="en-US" altLang="zh-CN" dirty="0"/>
              <a:t> </a:t>
            </a:r>
            <a:r>
              <a:rPr lang="zh-CN" altLang="zh-CN" dirty="0" smtClean="0"/>
              <a:t>最小值为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i="1" u="sng" dirty="0"/>
              <a:t>　　　　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98462" y="2047761"/>
            <a:ext cx="2839749" cy="194369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616892" y="1750197"/>
                <a:ext cx="1047273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𝟗𝟕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892" y="1750197"/>
                <a:ext cx="1047273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29" t="-17" r="44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78531" y="4140199"/>
            <a:ext cx="4172961" cy="2244282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85955" y="256644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由题意可得如图所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85955" y="327894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>
                <a:solidFill>
                  <a:srgbClr val="FF0000"/>
                </a:solidFill>
              </a:rPr>
              <a:t>AH=BC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85955" y="399145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DH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85955" y="470395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HAD=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en-US" altLang="zh-CN" i="1">
                <a:solidFill>
                  <a:srgbClr val="FF0000"/>
                </a:solidFill>
              </a:rPr>
              <a:t>AB=AC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85955" y="541645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HAD=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44697" y="722856"/>
            <a:ext cx="3788697" cy="2037619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75342" y="5537397"/>
            <a:ext cx="2250937" cy="1060937"/>
            <a:chOff x="5327200" y="2915203"/>
            <a:chExt cx="2250937" cy="1060937"/>
          </a:xfrm>
        </p:grpSpPr>
        <p:sp>
          <p:nvSpPr>
            <p:cNvPr id="5" name="矩形 4"/>
            <p:cNvSpPr/>
            <p:nvPr/>
          </p:nvSpPr>
          <p:spPr>
            <a:xfrm>
              <a:off x="5327200" y="3030173"/>
              <a:ext cx="225093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200" b="1" dirty="0">
                  <a:solidFill>
                    <a:srgbClr val="FF0000"/>
                  </a:solidFill>
                </a:rPr>
                <a:t>∵</a:t>
              </a:r>
              <a:r>
                <a:rPr lang="en-US" altLang="zh-CN" sz="3200" b="1" i="1" dirty="0" smtClean="0">
                  <a:solidFill>
                    <a:srgbClr val="FF0000"/>
                  </a:solidFill>
                </a:rPr>
                <a:t>AH    BC</a:t>
              </a:r>
              <a:r>
                <a:rPr lang="en-US" altLang="zh-CN" sz="3200" b="1" dirty="0">
                  <a:solidFill>
                    <a:srgbClr val="FF0000"/>
                  </a:solidFill>
                </a:rPr>
                <a:t>,</a:t>
              </a:r>
              <a:endParaRPr lang="zh-CN" altLang="zh-CN" sz="3200" b="1" dirty="0">
                <a:solidFill>
                  <a:srgbClr val="FF0000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320158" y="2915203"/>
              <a:ext cx="629388" cy="1060937"/>
              <a:chOff x="5614695" y="5310232"/>
              <a:chExt cx="629388" cy="1060937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647445" y="5310232"/>
                <a:ext cx="596638" cy="7375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3200" b="1" dirty="0" smtClean="0">
                    <a:solidFill>
                      <a:srgbClr val="FF0000"/>
                    </a:solidFill>
                  </a:rPr>
                  <a:t>∥</a:t>
                </a:r>
                <a:endParaRPr lang="zh-CN" altLang="zh-CN" sz="3200" b="1" dirty="0">
                  <a:solidFill>
                    <a:srgbClr val="FF0000"/>
                  </a:solidFill>
                </a:endParaRP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" name="矩形 8"/>
                  <p:cNvSpPr/>
                  <p:nvPr/>
                </p:nvSpPr>
                <p:spPr>
                  <a:xfrm>
                    <a:off x="5614695" y="5540172"/>
                    <a:ext cx="593431" cy="83099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>
                      <a:lnSpc>
                        <a:spcPct val="150000"/>
                      </a:lnSpc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CN" sz="32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oMath>
                      </m:oMathPara>
                    </a14:m>
                    <a:endParaRPr lang="zh-CN" altLang="zh-CN" sz="3200" b="1" dirty="0">
                      <a:solidFill>
                        <a:srgbClr val="FF0000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9" name="矩形 8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14695" y="5540172"/>
                    <a:ext cx="593431" cy="830997"/>
                  </a:xfrm>
                  <a:prstGeom prst="rect">
                    <a:avLst/>
                  </a:prstGeom>
                  <a:blipFill rotWithShape="1">
                    <a:blip r:embed="rId2"/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11" name="内容占位符 1"/>
          <p:cNvSpPr txBox="1"/>
          <p:nvPr/>
        </p:nvSpPr>
        <p:spPr>
          <a:xfrm>
            <a:off x="175342" y="18119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AD=CE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HAD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BCE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),∴</a:t>
            </a:r>
            <a:r>
              <a:rPr lang="en-US" altLang="zh-CN" i="1">
                <a:solidFill>
                  <a:srgbClr val="FF0000"/>
                </a:solidFill>
              </a:rPr>
              <a:t>HD=BE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175342" y="97884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CD+BE=CD+HD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175342" y="177650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CD+BE</a:t>
            </a:r>
            <a:r>
              <a:rPr lang="zh-CN" altLang="zh-CN" dirty="0">
                <a:solidFill>
                  <a:srgbClr val="FF0000"/>
                </a:solidFill>
              </a:rPr>
              <a:t>为最小时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CD+HD</a:t>
            </a:r>
            <a:r>
              <a:rPr lang="zh-CN" altLang="zh-CN" dirty="0">
                <a:solidFill>
                  <a:srgbClr val="FF0000"/>
                </a:solidFill>
              </a:rPr>
              <a:t>为最小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175342" y="25741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 dirty="0">
                <a:solidFill>
                  <a:srgbClr val="FF0000"/>
                </a:solidFill>
              </a:rPr>
              <a:t>三点共线时即为最小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175342" y="33718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MN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175342" y="41694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图所示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zh-CN" altLang="zh-CN" dirty="0">
                <a:solidFill>
                  <a:srgbClr val="FF0000"/>
                </a:solidFill>
              </a:rPr>
              <a:t>的长度为</a:t>
            </a:r>
            <a:r>
              <a:rPr lang="en-US" altLang="zh-CN" i="1" dirty="0">
                <a:solidFill>
                  <a:srgbClr val="FF0000"/>
                </a:solidFill>
              </a:rPr>
              <a:t>CD+BE</a:t>
            </a:r>
            <a:r>
              <a:rPr lang="zh-CN" altLang="zh-CN" dirty="0">
                <a:solidFill>
                  <a:srgbClr val="FF0000"/>
                </a:solidFill>
              </a:rPr>
              <a:t>的最小值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en-US" altLang="zh-CN" i="1">
                <a:solidFill>
                  <a:srgbClr val="FF0000"/>
                </a:solidFill>
              </a:rPr>
              <a:t>AB=AC=</a:t>
            </a:r>
            <a:r>
              <a:rPr lang="en-US" altLang="zh-CN">
                <a:solidFill>
                  <a:srgbClr val="FF0000"/>
                </a:solidFill>
              </a:rPr>
              <a:t>5,</a:t>
            </a:r>
            <a:r>
              <a:rPr lang="en-US" altLang="zh-CN" i="1">
                <a:solidFill>
                  <a:srgbClr val="FF0000"/>
                </a:solidFill>
              </a:rPr>
              <a:t>BC=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内容占位符 1"/>
              <p:cNvSpPr txBox="1"/>
              <p:nvPr/>
            </p:nvSpPr>
            <p:spPr>
              <a:xfrm>
                <a:off x="175342" y="4967118"/>
                <a:ext cx="11760200" cy="71667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BF=CF=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42" y="4967118"/>
                <a:ext cx="11760200" cy="716671"/>
              </a:xfrm>
              <a:prstGeom prst="rect">
                <a:avLst/>
              </a:prstGeom>
              <a:blipFill rotWithShape="1">
                <a:blip r:embed="rId3"/>
                <a:stretch>
                  <a:fillRect l="-1" t="-21" r="1" b="-38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内容占位符 1"/>
          <p:cNvSpPr txBox="1"/>
          <p:nvPr/>
        </p:nvSpPr>
        <p:spPr>
          <a:xfrm>
            <a:off x="2459029" y="5669038"/>
            <a:ext cx="3491271" cy="79765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HAM=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249083" y="151697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HMA=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CMB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HAM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CBM</a:t>
            </a:r>
            <a:r>
              <a:rPr lang="en-US" altLang="zh-CN">
                <a:solidFill>
                  <a:srgbClr val="FF0000"/>
                </a:solidFill>
              </a:rPr>
              <a:t>(AAS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9083" y="1077591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AM=BM=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HM=CM=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HC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</a:t>
                </a:r>
                <a:r>
                  <a:rPr lang="zh-CN" altLang="zh-CN">
                    <a:solidFill>
                      <a:srgbClr val="FF0000"/>
                    </a:solidFill>
                  </a:rPr>
                  <a:t>中点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3" y="1077591"/>
                <a:ext cx="11760200" cy="925894"/>
              </a:xfrm>
              <a:prstGeom prst="rect">
                <a:avLst/>
              </a:prstGeom>
              <a:blipFill rotWithShape="1">
                <a:blip r:embed="rId1"/>
                <a:stretch>
                  <a:fillRect l="-1" t="-68" r="1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49083" y="2003485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AF=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2,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BN=NF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CN=CF+NF=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3" y="2003485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1" t="-6" r="1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49083" y="2929379"/>
                <a:ext cx="11760200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CM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𝑴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𝟗𝟕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3" y="2929379"/>
                <a:ext cx="11760200" cy="1277016"/>
              </a:xfrm>
              <a:prstGeom prst="rect">
                <a:avLst/>
              </a:prstGeom>
              <a:blipFill rotWithShape="1">
                <a:blip r:embed="rId3"/>
                <a:stretch>
                  <a:fillRect l="-1" t="-10" r="1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49083" y="4206395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𝟗𝟕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CD+BE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𝟗𝟕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3" y="4206395"/>
                <a:ext cx="11760200" cy="900631"/>
              </a:xfrm>
              <a:prstGeom prst="rect">
                <a:avLst/>
              </a:prstGeom>
              <a:blipFill rotWithShape="1">
                <a:blip r:embed="rId4"/>
                <a:stretch>
                  <a:fillRect l="-1" t="-17" r="1" b="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49083" y="5107026"/>
                <a:ext cx="11760200" cy="18624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3" y="5107026"/>
                <a:ext cx="11760200" cy="1862433"/>
              </a:xfrm>
              <a:prstGeom prst="rect">
                <a:avLst/>
              </a:prstGeom>
              <a:blipFill rotWithShape="1">
                <a:blip r:embed="rId5"/>
                <a:stretch>
                  <a:fillRect l="-1" t="-19" r="1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【</a:t>
                </a:r>
                <a:r>
                  <a:rPr lang="zh-CN" altLang="zh-CN" dirty="0"/>
                  <a:t>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AB=AC=</a:t>
                </a:r>
                <a:r>
                  <a:rPr lang="en-US" altLang="zh-CN" dirty="0"/>
                  <a:t>8,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边的中点</a:t>
                </a:r>
                <a:r>
                  <a:rPr lang="en-US" altLang="zh-CN" dirty="0"/>
                  <a:t>,</a:t>
                </a:r>
                <a:r>
                  <a:rPr lang="zh-CN" altLang="zh-CN" dirty="0" smtClean="0"/>
                  <a:t>点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E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F</a:t>
                </a:r>
                <a:r>
                  <a:rPr lang="zh-CN" altLang="zh-CN" dirty="0"/>
                  <a:t>分别是线段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上的动点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AF=CE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BE+CF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最小值是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en-US" altLang="zh-CN" i="1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166676" y="3436464"/>
            <a:ext cx="2469661" cy="300686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652158" y="1649034"/>
                <a:ext cx="904607" cy="7935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𝟕</m:t>
                        </m:r>
                      </m:e>
                    </m:rad>
                  </m:oMath>
                </a14:m>
                <a:endParaRPr lang="zh-CN" altLang="zh-CN" sz="3200" b="1" dirty="0">
                  <a:solidFill>
                    <a:srgbClr val="FF0000"/>
                  </a:solidFill>
                  <a:ea typeface="方正书宋_GBK" panose="02000000000000000000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158" y="1649034"/>
                <a:ext cx="904607" cy="793551"/>
              </a:xfrm>
              <a:prstGeom prst="rect">
                <a:avLst/>
              </a:prstGeom>
              <a:blipFill rotWithShape="1">
                <a:blip r:embed="rId3"/>
                <a:stretch>
                  <a:fillRect l="-1" t="-72" r="-1432" b="-1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203858" y="3938112"/>
            <a:ext cx="2976175" cy="250522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2588181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解析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过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作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且使得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AG=BC=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588181"/>
                <a:ext cx="11760200" cy="716606"/>
              </a:xfrm>
              <a:prstGeom prst="rect">
                <a:avLst/>
              </a:prstGeom>
              <a:blipFill rotWithShape="1">
                <a:blip r:embed="rId5"/>
                <a:stretch>
                  <a:fillRect t="-78" b="-377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28600" y="330478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BF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FG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BG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01729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中点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72979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CAD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4422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56067" y="3095400"/>
            <a:ext cx="2976175" cy="2505220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93329" y="652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BA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AG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BAG=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GAF=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93329" y="83752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GAF=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GAF=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BCE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>
                <a:solidFill>
                  <a:srgbClr val="FF0000"/>
                </a:solidFill>
              </a:rPr>
              <a:t>AF=CE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AG=CB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93329" y="166852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AGF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CBE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GF=BE</a:t>
            </a:r>
            <a:r>
              <a:rPr lang="en-US" altLang="zh-CN" dirty="0">
                <a:solidFill>
                  <a:srgbClr val="FF0000"/>
                </a:solidFill>
              </a:rPr>
              <a:t>, ∵</a:t>
            </a:r>
            <a:r>
              <a:rPr lang="en-US" altLang="zh-CN" i="1">
                <a:solidFill>
                  <a:srgbClr val="FF0000"/>
                </a:solidFill>
              </a:rPr>
              <a:t>FB=FC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93329" y="249951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BE+CF=GF+BF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zh-CN" altLang="zh-CN" dirty="0">
                <a:solidFill>
                  <a:srgbClr val="FF0000"/>
                </a:solidFill>
              </a:rPr>
              <a:t>三点共线时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GF+BF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93329" y="3287180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GF+BF</a:t>
            </a:r>
            <a:r>
              <a:rPr lang="zh-CN" altLang="zh-CN" dirty="0">
                <a:solidFill>
                  <a:srgbClr val="FF0000"/>
                </a:solidFill>
              </a:rPr>
              <a:t>的最小值是线段</a:t>
            </a:r>
            <a:r>
              <a:rPr lang="en-US" altLang="zh-CN" i="1" dirty="0">
                <a:solidFill>
                  <a:srgbClr val="FF0000"/>
                </a:solidFill>
              </a:rPr>
              <a:t>BG</a:t>
            </a:r>
            <a:r>
              <a:rPr lang="zh-CN" altLang="zh-CN" dirty="0">
                <a:solidFill>
                  <a:srgbClr val="FF0000"/>
                </a:solidFill>
              </a:rPr>
              <a:t>的长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93329" y="4000619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8,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4000619"/>
                <a:ext cx="11760200" cy="900631"/>
              </a:xfrm>
              <a:prstGeom prst="rect">
                <a:avLst/>
              </a:prstGeom>
              <a:blipFill rotWithShape="1">
                <a:blip r:embed="rId2"/>
                <a:stretch>
                  <a:fillRect l="-5" t="-13" r="5" b="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93329" y="4831616"/>
                <a:ext cx="11760200" cy="10944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zh-CN" altLang="en-US" dirty="0" smtClean="0">
                    <a:solidFill>
                      <a:srgbClr val="FF0000"/>
                    </a:solidFill>
                  </a:rPr>
                  <a:t>，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BE+CF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4831616"/>
                <a:ext cx="11760200" cy="1094467"/>
              </a:xfrm>
              <a:prstGeom prst="rect">
                <a:avLst/>
              </a:prstGeom>
              <a:blipFill rotWithShape="1">
                <a:blip r:embed="rId3"/>
                <a:stretch>
                  <a:fillRect l="-5" t="-49" r="5" b="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93329" y="5954313"/>
                <a:ext cx="11760200" cy="79355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5954313"/>
                <a:ext cx="11760200" cy="793551"/>
              </a:xfrm>
              <a:prstGeom prst="rect">
                <a:avLst/>
              </a:prstGeom>
              <a:blipFill rotWithShape="1">
                <a:blip r:embed="rId4"/>
                <a:stretch>
                  <a:fillRect l="-5" t="-70" r="5" b="-1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2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AB=AC=</a:t>
            </a:r>
            <a:r>
              <a:rPr lang="en-US" altLang="zh-CN" dirty="0"/>
              <a:t>10,</a:t>
            </a:r>
            <a:r>
              <a:rPr lang="en-US" altLang="zh-CN" i="1" dirty="0"/>
              <a:t>BC=</a:t>
            </a:r>
            <a:r>
              <a:rPr lang="en-US" altLang="zh-CN" dirty="0"/>
              <a:t>12,</a:t>
            </a:r>
            <a:r>
              <a:rPr lang="en-US" altLang="zh-CN" i="1" dirty="0"/>
              <a:t>AD</a:t>
            </a:r>
            <a:r>
              <a:rPr lang="zh-CN" altLang="zh-CN" dirty="0"/>
              <a:t>⊥</a:t>
            </a:r>
            <a:r>
              <a:rPr lang="en-US" altLang="zh-CN" i="1" dirty="0"/>
              <a:t>BC</a:t>
            </a:r>
            <a:r>
              <a:rPr lang="zh-CN" altLang="zh-CN" dirty="0"/>
              <a:t>于点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zh-CN" altLang="zh-CN" dirty="0" smtClean="0"/>
              <a:t>点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i="1" dirty="0" smtClean="0"/>
              <a:t>E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F</a:t>
            </a:r>
            <a:r>
              <a:rPr lang="zh-CN" altLang="zh-CN" dirty="0"/>
              <a:t>分别是线段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en-US" altLang="zh-CN" i="1" dirty="0"/>
              <a:t>AD</a:t>
            </a:r>
            <a:r>
              <a:rPr lang="zh-CN" altLang="zh-CN" dirty="0"/>
              <a:t>上的动点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BE=AF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i="1" dirty="0"/>
              <a:t>BF+CE</a:t>
            </a:r>
            <a:r>
              <a:rPr lang="zh-CN" altLang="zh-CN" dirty="0"/>
              <a:t>的</a:t>
            </a:r>
            <a:r>
              <a:rPr lang="zh-CN" altLang="zh-CN" dirty="0" smtClean="0"/>
              <a:t>最小值为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i="1" u="sng" dirty="0"/>
              <a:t>　　　　</a:t>
            </a:r>
            <a:r>
              <a:rPr lang="en-US" altLang="zh-CN" i="1" dirty="0"/>
              <a:t>. 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736188" y="2528867"/>
            <a:ext cx="3874511" cy="309440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541855" y="1734995"/>
                <a:ext cx="1149867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𝟔𝟏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855" y="1734995"/>
                <a:ext cx="1149867" cy="793872"/>
              </a:xfrm>
              <a:prstGeom prst="rect">
                <a:avLst/>
              </a:prstGeom>
              <a:blipFill rotWithShape="1">
                <a:blip r:embed="rId2"/>
                <a:stretch>
                  <a:fillRect l="-17" t="-22" r="-932" b="-1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192298" y="3447143"/>
            <a:ext cx="3165789" cy="301610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52886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 dirty="0">
                <a:solidFill>
                  <a:srgbClr val="FF0000"/>
                </a:solidFill>
              </a:rPr>
              <a:t>BG=AB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GE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GC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24137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95387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BG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66637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GBA=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37887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AB=BG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AF=BE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64541" y="2588903"/>
            <a:ext cx="3165789" cy="3016106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8581" y="1959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ABF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BGE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GE=BF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8581" y="9935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BF+CE=GE+CE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 i="1">
                <a:solidFill>
                  <a:srgbClr val="FF0000"/>
                </a:solidFill>
              </a:rPr>
              <a:t>CG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8581" y="17912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三点共线时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BF+CE</a:t>
            </a:r>
            <a:r>
              <a:rPr lang="zh-CN" altLang="zh-CN" dirty="0">
                <a:solidFill>
                  <a:srgbClr val="FF0000"/>
                </a:solidFill>
              </a:rPr>
              <a:t>的值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8581" y="25889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AB=AC=</a:t>
            </a:r>
            <a:r>
              <a:rPr lang="en-US" altLang="zh-CN" dirty="0">
                <a:solidFill>
                  <a:srgbClr val="FF0000"/>
                </a:solidFill>
              </a:rPr>
              <a:t>10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BG=</a:t>
            </a:r>
            <a:r>
              <a:rPr lang="en-US" altLang="zh-CN" dirty="0">
                <a:solidFill>
                  <a:srgbClr val="FF0000"/>
                </a:solidFill>
              </a:rPr>
              <a:t>10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en-US" altLang="zh-CN" i="1">
                <a:solidFill>
                  <a:srgbClr val="FF0000"/>
                </a:solidFill>
              </a:rPr>
              <a:t>BC=</a:t>
            </a:r>
            <a:r>
              <a:rPr lang="en-US" altLang="zh-CN">
                <a:solidFill>
                  <a:srgbClr val="FF0000"/>
                </a:solidFill>
              </a:rPr>
              <a:t>12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8581" y="338655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BCG</a:t>
            </a:r>
            <a:r>
              <a:rPr lang="zh-CN" altLang="zh-CN">
                <a:solidFill>
                  <a:srgbClr val="FF0000"/>
                </a:solidFill>
              </a:rPr>
              <a:t>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8581" y="4217554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smtClean="0">
                    <a:solidFill>
                      <a:srgbClr val="FF0000"/>
                    </a:solidFill>
                  </a:rPr>
                  <a:t>CG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𝟔𝟏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4217554"/>
                <a:ext cx="11760200" cy="1016817"/>
              </a:xfrm>
              <a:prstGeom prst="rect">
                <a:avLst/>
              </a:prstGeom>
              <a:blipFill rotWithShape="1">
                <a:blip r:embed="rId2"/>
                <a:stretch>
                  <a:fillRect l="-4" t="-51" r="4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8581" y="5234371"/>
                <a:ext cx="11760200" cy="173419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𝟔𝟏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5234371"/>
                <a:ext cx="11760200" cy="1734193"/>
              </a:xfrm>
              <a:prstGeom prst="rect">
                <a:avLst/>
              </a:prstGeom>
              <a:blipFill rotWithShape="1">
                <a:blip r:embed="rId3"/>
                <a:stretch>
                  <a:fillRect l="-4" t="-4" r="4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zh-CN" altLang="zh-CN" dirty="0" smtClean="0"/>
              <a:t>【</a:t>
            </a:r>
            <a:r>
              <a:rPr lang="zh-CN" altLang="zh-CN" dirty="0"/>
              <a:t>例</a:t>
            </a:r>
            <a:r>
              <a:rPr lang="en-US" altLang="zh-CN" dirty="0"/>
              <a:t>3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已知</a:t>
            </a:r>
            <a:r>
              <a:rPr lang="en-US" altLang="zh-CN" i="1" dirty="0"/>
              <a:t>BC</a:t>
            </a:r>
            <a:r>
              <a:rPr lang="zh-CN" altLang="zh-CN" dirty="0"/>
              <a:t>⊥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en-US" altLang="zh-CN" i="1" dirty="0"/>
              <a:t>BC=AB=</a:t>
            </a:r>
            <a:r>
              <a:rPr lang="en-US" altLang="zh-CN" dirty="0"/>
              <a:t>3,</a:t>
            </a:r>
            <a:r>
              <a:rPr lang="en-US" altLang="zh-CN" i="1" dirty="0"/>
              <a:t>E</a:t>
            </a:r>
            <a:r>
              <a:rPr lang="zh-CN" altLang="zh-CN" dirty="0"/>
              <a:t>为</a:t>
            </a:r>
            <a:r>
              <a:rPr lang="en-US" altLang="zh-CN" i="1" dirty="0"/>
              <a:t>BC</a:t>
            </a:r>
            <a:r>
              <a:rPr lang="zh-CN" altLang="zh-CN" dirty="0"/>
              <a:t>边上一动点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连接</a:t>
            </a:r>
            <a:r>
              <a:rPr lang="en-US" altLang="zh-CN" i="1" dirty="0" smtClean="0"/>
              <a:t>AE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D</a:t>
            </a:r>
            <a:r>
              <a:rPr lang="zh-CN" altLang="zh-CN" dirty="0"/>
              <a:t>点在</a:t>
            </a:r>
            <a:r>
              <a:rPr lang="en-US" altLang="zh-CN" i="1" dirty="0"/>
              <a:t>AB</a:t>
            </a:r>
            <a:r>
              <a:rPr lang="zh-CN" altLang="zh-CN" dirty="0"/>
              <a:t>延长线上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CE=</a:t>
            </a:r>
            <a:r>
              <a:rPr lang="en-US" altLang="zh-CN" dirty="0"/>
              <a:t>2</a:t>
            </a:r>
            <a:r>
              <a:rPr lang="en-US" altLang="zh-CN" i="1" dirty="0"/>
              <a:t>BD</a:t>
            </a:r>
            <a:r>
              <a:rPr lang="en-US" altLang="zh-CN" dirty="0"/>
              <a:t>,</a:t>
            </a:r>
            <a:r>
              <a:rPr lang="zh-CN" altLang="zh-CN" dirty="0"/>
              <a:t>求</a:t>
            </a:r>
            <a:r>
              <a:rPr lang="en-US" altLang="zh-CN" i="1" dirty="0"/>
              <a:t>AE+</a:t>
            </a:r>
            <a:r>
              <a:rPr lang="en-US" altLang="zh-CN" dirty="0"/>
              <a:t>2</a:t>
            </a:r>
            <a:r>
              <a:rPr lang="en-US" altLang="zh-CN" i="1" dirty="0"/>
              <a:t>CD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584528" y="1826044"/>
            <a:ext cx="2719251" cy="22786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576969" y="4653928"/>
            <a:ext cx="4411831" cy="1866911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189983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解答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CF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en-US" altLang="zh-CN" dirty="0">
                <a:solidFill>
                  <a:srgbClr val="FF0000"/>
                </a:solidFill>
              </a:rPr>
              <a:t>, 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>
                <a:solidFill>
                  <a:srgbClr val="FF0000"/>
                </a:solidFill>
              </a:rPr>
              <a:t>CF=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CB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263734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易证△</a:t>
            </a:r>
            <a:r>
              <a:rPr lang="en-US" altLang="zh-CN" i="1" dirty="0">
                <a:solidFill>
                  <a:srgbClr val="FF0000"/>
                </a:solidFill>
              </a:rPr>
              <a:t>CBD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 dirty="0">
                <a:solidFill>
                  <a:srgbClr val="FF0000"/>
                </a:solidFill>
              </a:rPr>
              <a:t>FCE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>
                <a:solidFill>
                  <a:srgbClr val="FF0000"/>
                </a:solidFill>
              </a:rPr>
              <a:t>EF=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CD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37485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AE+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CD=AE+EF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GF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11236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zh-CN" altLang="zh-CN" dirty="0">
                <a:solidFill>
                  <a:srgbClr val="FF0000"/>
                </a:solidFill>
              </a:rPr>
              <a:t>三点共线的时候</a:t>
            </a:r>
            <a:r>
              <a:rPr lang="en-US" altLang="zh-CN" i="1" dirty="0">
                <a:solidFill>
                  <a:srgbClr val="FF0000"/>
                </a:solidFill>
              </a:rPr>
              <a:t>AE+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取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84987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AGF</a:t>
            </a:r>
            <a:r>
              <a:rPr lang="zh-CN" altLang="zh-CN">
                <a:solidFill>
                  <a:srgbClr val="FF0000"/>
                </a:solidFill>
              </a:rPr>
              <a:t>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28600" y="5587384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dirty="0" smtClean="0">
                    <a:solidFill>
                      <a:srgbClr val="FF0000"/>
                    </a:solidFill>
                  </a:rPr>
                  <a:t>AF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𝟗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587384"/>
                <a:ext cx="11760200" cy="1016817"/>
              </a:xfrm>
              <a:prstGeom prst="rect">
                <a:avLst/>
              </a:prstGeom>
              <a:blipFill rotWithShape="1">
                <a:blip r:embed="rId3"/>
                <a:stretch>
                  <a:fillRect t="-2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3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在等腰直角三角形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斜边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分别</a:t>
                </a:r>
                <a:r>
                  <a:rPr lang="zh-CN" altLang="zh-CN" dirty="0" smtClean="0"/>
                  <a:t>为</a:t>
                </a:r>
                <a:endParaRPr lang="en-US" altLang="zh-CN" dirty="0" smtClean="0"/>
              </a:p>
              <a:p>
                <a:r>
                  <a:rPr lang="zh-CN" altLang="zh-CN" dirty="0" smtClean="0"/>
                  <a:t>线段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和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上的动点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AD</a:t>
                </a:r>
                <a:r>
                  <a:rPr lang="en-US" altLang="zh-CN" dirty="0"/>
                  <a:t> 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AE+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CD</a:t>
                </a:r>
                <a:r>
                  <a:rPr lang="zh-CN" altLang="zh-CN" dirty="0"/>
                  <a:t>的最小值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43479" y="1765590"/>
            <a:ext cx="3351357" cy="20746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253598" y="3840240"/>
            <a:ext cx="2319565" cy="2583152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189519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解答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en-US" altLang="zh-CN" dirty="0">
                <a:solidFill>
                  <a:srgbClr val="FF0000"/>
                </a:solidFill>
              </a:rPr>
              <a:t>, 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 dirty="0">
                <a:solidFill>
                  <a:srgbClr val="FF0000"/>
                </a:solidFill>
              </a:rPr>
              <a:t>BF=CB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2737800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连接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易证△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CD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737800"/>
                <a:ext cx="11760200" cy="795667"/>
              </a:xfrm>
              <a:prstGeom prst="rect">
                <a:avLst/>
              </a:prstGeom>
              <a:blipFill rotWithShape="1">
                <a:blip r:embed="rId4"/>
                <a:stretch>
                  <a:fillRect t="-40" b="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3562224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CD=AE+EF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过点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作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GA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62224"/>
                <a:ext cx="11760200" cy="795667"/>
              </a:xfrm>
              <a:prstGeom prst="rect">
                <a:avLst/>
              </a:prstGeom>
              <a:blipFill rotWithShape="1">
                <a:blip r:embed="rId5"/>
                <a:stretch>
                  <a:fillRect t="-64" b="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4421058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当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三点共线的时候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取最小值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421058"/>
                <a:ext cx="11760200" cy="795667"/>
              </a:xfrm>
              <a:prstGeom prst="rect">
                <a:avLst/>
              </a:prstGeom>
              <a:blipFill rotWithShape="1">
                <a:blip r:embed="rId6"/>
                <a:stretch>
                  <a:fillRect t="-24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5417543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AGF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417543"/>
                <a:ext cx="11760200" cy="1016817"/>
              </a:xfrm>
              <a:prstGeom prst="rect">
                <a:avLst/>
              </a:prstGeom>
              <a:blipFill rotWithShape="1">
                <a:blip r:embed="rId7"/>
                <a:stretch>
                  <a:fillRect t="-35" b="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专题过关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1</a:t>
                </a:r>
                <a:r>
                  <a:rPr lang="en-US" altLang="zh-CN" i="1" dirty="0"/>
                  <a:t>.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在四边形</a:t>
                </a:r>
                <a:r>
                  <a:rPr lang="en-US" altLang="zh-CN" i="1" dirty="0" smtClean="0"/>
                  <a:t>ABCD</a:t>
                </a:r>
                <a:r>
                  <a:rPr lang="zh-CN" altLang="zh-CN" dirty="0" smtClean="0"/>
                  <a:t>中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∥</a:t>
                </a:r>
                <a:r>
                  <a:rPr lang="en-US" altLang="zh-CN" i="1" dirty="0" smtClean="0"/>
                  <a:t>BC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CD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BC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∠</a:t>
                </a:r>
                <a:r>
                  <a:rPr lang="en-US" altLang="zh-CN" i="1" dirty="0" smtClean="0"/>
                  <a:t>ABC=</a:t>
                </a:r>
                <a:r>
                  <a:rPr lang="en-US" altLang="zh-CN" dirty="0" smtClean="0"/>
                  <a:t>60°,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AD=</a:t>
                </a:r>
                <a:r>
                  <a:rPr lang="en-US" altLang="zh-CN" dirty="0" smtClean="0"/>
                  <a:t>8,</a:t>
                </a:r>
                <a:r>
                  <a:rPr lang="en-US" altLang="zh-CN" i="1" dirty="0" smtClean="0"/>
                  <a:t>BC=</a:t>
                </a:r>
                <a:r>
                  <a:rPr lang="en-US" altLang="zh-CN" dirty="0" smtClean="0"/>
                  <a:t>12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是边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上的任意一点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则△</a:t>
                </a:r>
                <a:r>
                  <a:rPr lang="en-US" altLang="zh-CN" i="1" dirty="0"/>
                  <a:t>BPC</a:t>
                </a:r>
                <a:r>
                  <a:rPr lang="zh-CN" altLang="zh-CN" dirty="0"/>
                  <a:t>周长的</a:t>
                </a:r>
                <a:r>
                  <a:rPr lang="zh-CN" altLang="zh-CN" dirty="0" smtClean="0"/>
                  <a:t>最小值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为</a:t>
                </a:r>
                <a:r>
                  <a:rPr lang="zh-CN" altLang="zh-CN" i="1" u="sng" dirty="0"/>
                  <a:t>　　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已知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(0,1),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(2</a:t>
                </a:r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/>
                  <a:t>,3),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,0),</a:t>
                </a:r>
                <a:r>
                  <a:rPr lang="en-US" altLang="zh-CN" i="1" dirty="0"/>
                  <a:t>F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a+</a:t>
                </a:r>
                <a:r>
                  <a:rPr lang="en-US" altLang="zh-CN" dirty="0"/>
                  <a:t>1,0</a:t>
                </a:r>
                <a:r>
                  <a:rPr lang="en-US" altLang="zh-CN" dirty="0" smtClean="0"/>
                  <a:t>),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问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为何值时</a:t>
                </a:r>
                <a:r>
                  <a:rPr lang="en-US" altLang="zh-CN" dirty="0"/>
                  <a:t>,</a:t>
                </a:r>
                <a:r>
                  <a:rPr lang="zh-CN" altLang="zh-CN" dirty="0" smtClean="0"/>
                  <a:t>四边形</a:t>
                </a:r>
                <a:r>
                  <a:rPr lang="en-US" altLang="zh-CN" i="1" dirty="0" smtClean="0"/>
                  <a:t>PMEF</a:t>
                </a:r>
                <a:r>
                  <a:rPr lang="zh-CN" altLang="zh-CN" dirty="0"/>
                  <a:t>的周长最小</a:t>
                </a:r>
                <a:r>
                  <a:rPr lang="en-US" altLang="zh-CN" dirty="0"/>
                  <a:t>?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3,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为等边三角形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内一点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且</a:t>
                </a:r>
                <a:r>
                  <a:rPr lang="en-US" altLang="zh-CN" i="1" dirty="0" smtClean="0"/>
                  <a:t>PB=</a:t>
                </a:r>
                <a:r>
                  <a:rPr lang="en-US" altLang="zh-CN" dirty="0" smtClean="0"/>
                  <a:t>2,</a:t>
                </a:r>
                <a:r>
                  <a:rPr lang="en-US" altLang="zh-CN" i="1" dirty="0" smtClean="0"/>
                  <a:t>PC=</a:t>
                </a:r>
                <a:r>
                  <a:rPr lang="en-US" altLang="zh-CN" dirty="0" smtClean="0"/>
                  <a:t>3,</a:t>
                </a:r>
                <a:r>
                  <a:rPr lang="zh-CN" altLang="zh-CN" dirty="0" smtClean="0"/>
                  <a:t>∠</a:t>
                </a:r>
                <a:r>
                  <a:rPr lang="en-US" altLang="zh-CN" i="1" dirty="0"/>
                  <a:t>BPC=</a:t>
                </a:r>
                <a:r>
                  <a:rPr lang="en-US" altLang="zh-CN" dirty="0"/>
                  <a:t>150</a:t>
                </a:r>
                <a:r>
                  <a:rPr lang="en-US" altLang="zh-CN" dirty="0" smtClean="0"/>
                  <a:t>°,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M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N</a:t>
                </a:r>
                <a:r>
                  <a:rPr lang="zh-CN" altLang="zh-CN" dirty="0" smtClean="0"/>
                  <a:t>为</a:t>
                </a:r>
                <a:r>
                  <a:rPr lang="zh-CN" altLang="zh-CN" dirty="0"/>
                  <a:t>边</a:t>
                </a:r>
                <a:r>
                  <a:rPr lang="en-US" altLang="zh-CN" i="1" dirty="0"/>
                  <a:t>AB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上的动点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AM=AN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请直接写出</a:t>
                </a:r>
                <a:r>
                  <a:rPr lang="en-US" altLang="zh-CN" i="1" dirty="0"/>
                  <a:t>PM+PN</a:t>
                </a:r>
                <a:r>
                  <a:rPr lang="zh-CN" altLang="zh-CN" dirty="0"/>
                  <a:t>的最小值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256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rcRect t="27331" r="70944"/>
          <a:stretch>
            <a:fillRect/>
          </a:stretch>
        </p:blipFill>
        <p:spPr>
          <a:xfrm>
            <a:off x="9194801" y="2318326"/>
            <a:ext cx="1528618" cy="15701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rcRect l="29494" t="3328" r="1054" b="1710"/>
          <a:stretch>
            <a:fillRect/>
          </a:stretch>
        </p:blipFill>
        <p:spPr>
          <a:xfrm>
            <a:off x="8427378" y="3306208"/>
            <a:ext cx="3653785" cy="20518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en-US" altLang="zh-CN" dirty="0"/>
              <a:t>(1)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在四边形</a:t>
            </a:r>
            <a:r>
              <a:rPr lang="en-US" altLang="zh-CN" i="1" dirty="0" smtClean="0"/>
              <a:t>ABCD</a:t>
            </a:r>
            <a:r>
              <a:rPr lang="zh-CN" altLang="zh-CN" dirty="0" smtClean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AD</a:t>
            </a:r>
            <a:r>
              <a:rPr lang="zh-CN" altLang="zh-CN" dirty="0"/>
              <a:t>∥</a:t>
            </a:r>
            <a:r>
              <a:rPr lang="en-US" altLang="zh-CN" i="1" dirty="0" smtClean="0"/>
              <a:t>BC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CD</a:t>
            </a:r>
            <a:r>
              <a:rPr lang="zh-CN" altLang="zh-CN" dirty="0"/>
              <a:t>⊥</a:t>
            </a:r>
            <a:r>
              <a:rPr lang="en-US" altLang="zh-CN" i="1" dirty="0"/>
              <a:t>BC</a:t>
            </a:r>
            <a:r>
              <a:rPr lang="en-US" altLang="zh-CN" dirty="0" smtClean="0"/>
              <a:t>,</a:t>
            </a:r>
            <a:r>
              <a:rPr lang="zh-CN" altLang="zh-CN" dirty="0" smtClean="0"/>
              <a:t>∠</a:t>
            </a:r>
            <a:r>
              <a:rPr lang="en-US" altLang="zh-CN" i="1" dirty="0" smtClean="0"/>
              <a:t>ABC=</a:t>
            </a:r>
            <a:r>
              <a:rPr lang="en-US" altLang="zh-CN" dirty="0" smtClean="0"/>
              <a:t>60°,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i="1" dirty="0" smtClean="0"/>
              <a:t>AD=</a:t>
            </a:r>
            <a:r>
              <a:rPr lang="en-US" altLang="zh-CN" dirty="0" smtClean="0"/>
              <a:t>8,</a:t>
            </a:r>
            <a:r>
              <a:rPr lang="en-US" altLang="zh-CN" i="1" dirty="0" smtClean="0"/>
              <a:t>BC=</a:t>
            </a:r>
            <a:r>
              <a:rPr lang="en-US" altLang="zh-CN" dirty="0" smtClean="0"/>
              <a:t>12</a:t>
            </a:r>
            <a:r>
              <a:rPr lang="en-US" altLang="zh-CN" dirty="0"/>
              <a:t>,</a:t>
            </a:r>
            <a:r>
              <a:rPr lang="zh-CN" altLang="zh-CN" dirty="0"/>
              <a:t>若</a:t>
            </a:r>
            <a:r>
              <a:rPr lang="en-US" altLang="zh-CN" i="1" dirty="0"/>
              <a:t>P</a:t>
            </a:r>
            <a:r>
              <a:rPr lang="zh-CN" altLang="zh-CN" dirty="0"/>
              <a:t>是边</a:t>
            </a:r>
            <a:r>
              <a:rPr lang="en-US" altLang="zh-CN" i="1" dirty="0"/>
              <a:t>AD</a:t>
            </a:r>
            <a:r>
              <a:rPr lang="zh-CN" altLang="zh-CN" dirty="0"/>
              <a:t>上的任意一点</a:t>
            </a:r>
            <a:r>
              <a:rPr lang="en-US" altLang="zh-CN" dirty="0"/>
              <a:t>,</a:t>
            </a:r>
            <a:r>
              <a:rPr lang="zh-CN" altLang="zh-CN" dirty="0"/>
              <a:t>则△</a:t>
            </a:r>
            <a:r>
              <a:rPr lang="en-US" altLang="zh-CN" i="1" dirty="0"/>
              <a:t>BPC</a:t>
            </a:r>
            <a:r>
              <a:rPr lang="zh-CN" altLang="zh-CN" dirty="0"/>
              <a:t>周长的</a:t>
            </a:r>
            <a:r>
              <a:rPr lang="zh-CN" altLang="zh-CN" dirty="0" smtClean="0"/>
              <a:t>最小值为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i="1" u="sng" dirty="0"/>
              <a:t>　</a:t>
            </a:r>
            <a:r>
              <a:rPr lang="en-US" altLang="zh-CN" i="1" u="sng" dirty="0" smtClean="0"/>
              <a:t>  </a:t>
            </a:r>
            <a:r>
              <a:rPr lang="zh-CN" altLang="zh-CN" i="1" u="sng" dirty="0"/>
              <a:t>　</a:t>
            </a:r>
            <a:r>
              <a:rPr lang="en-US" altLang="zh-CN" i="1" u="sng" dirty="0" smtClean="0"/>
              <a:t>        </a:t>
            </a:r>
            <a:r>
              <a:rPr lang="zh-CN" altLang="zh-CN" i="1" u="sng" dirty="0"/>
              <a:t>　</a:t>
            </a:r>
            <a:r>
              <a:rPr lang="en-US" altLang="zh-CN" i="1" dirty="0"/>
              <a:t>. 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 smtClean="0"/>
          </a:p>
          <a:p>
            <a:pPr>
              <a:lnSpc>
                <a:spcPts val="5500"/>
              </a:lnSpc>
            </a:pPr>
            <a:endParaRPr lang="zh-CN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27331" r="70944"/>
          <a:stretch>
            <a:fillRect/>
          </a:stretch>
        </p:blipFill>
        <p:spPr>
          <a:xfrm>
            <a:off x="9251487" y="2896413"/>
            <a:ext cx="2678423" cy="275125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368731" y="2538110"/>
                <a:ext cx="1794274" cy="7166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200" b="1" i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32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𝟐𝟏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31" y="2538110"/>
                <a:ext cx="1794274" cy="716606"/>
              </a:xfrm>
              <a:prstGeom prst="rect">
                <a:avLst/>
              </a:prstGeom>
              <a:blipFill rotWithShape="1">
                <a:blip r:embed="rId2"/>
                <a:stretch>
                  <a:fillRect l="-24" t="-2" r="-237" b="-38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67277" y="2730620"/>
            <a:ext cx="2482416" cy="226353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82677" y="344714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关于直线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的对称点</a:t>
            </a:r>
            <a:r>
              <a:rPr lang="en-US" altLang="zh-CN" i="1">
                <a:solidFill>
                  <a:srgbClr val="FF0000"/>
                </a:solidFill>
              </a:rPr>
              <a:t>C</a:t>
            </a:r>
            <a:r>
              <a:rPr lang="en-US" altLang="zh-CN" i="1" smtClean="0">
                <a:solidFill>
                  <a:srgbClr val="FF0000"/>
                </a:solidFill>
              </a:rPr>
              <a:t>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82677" y="415964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C'B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P'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则</a:t>
            </a:r>
            <a:r>
              <a:rPr lang="en-US" altLang="zh-CN" i="1">
                <a:solidFill>
                  <a:srgbClr val="FF0000"/>
                </a:solidFill>
              </a:rPr>
              <a:t>CD=C'D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82677" y="487214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轴对称的性质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两点之间线段最短</a:t>
            </a:r>
            <a:r>
              <a:rPr lang="zh-CN" altLang="zh-CN">
                <a:solidFill>
                  <a:srgbClr val="FF0000"/>
                </a:solidFill>
              </a:rPr>
              <a:t>可知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82677" y="558465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此时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BPC</a:t>
            </a:r>
            <a:r>
              <a:rPr lang="zh-CN" altLang="zh-CN" dirty="0">
                <a:solidFill>
                  <a:srgbClr val="FF0000"/>
                </a:solidFill>
              </a:rPr>
              <a:t>周长最小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最小值</a:t>
            </a:r>
            <a:r>
              <a:rPr lang="en-US" altLang="zh-CN" i="1" dirty="0">
                <a:solidFill>
                  <a:srgbClr val="FF0000"/>
                </a:solidFill>
              </a:rPr>
              <a:t>BC+BP'+CP'=</a:t>
            </a:r>
            <a:r>
              <a:rPr lang="en-US" altLang="zh-CN" dirty="0">
                <a:solidFill>
                  <a:srgbClr val="FF0000"/>
                </a:solidFill>
              </a:rPr>
              <a:t>12</a:t>
            </a:r>
            <a:r>
              <a:rPr lang="en-US" altLang="zh-CN" i="1" dirty="0">
                <a:solidFill>
                  <a:srgbClr val="FF0000"/>
                </a:solidFill>
              </a:rPr>
              <a:t>+BP'+P'C'=</a:t>
            </a:r>
            <a:r>
              <a:rPr lang="en-US" altLang="zh-CN" dirty="0">
                <a:solidFill>
                  <a:srgbClr val="FF0000"/>
                </a:solidFill>
              </a:rPr>
              <a:t>12</a:t>
            </a:r>
            <a:r>
              <a:rPr lang="en-US" altLang="zh-CN" i="1" dirty="0">
                <a:solidFill>
                  <a:srgbClr val="FF0000"/>
                </a:solidFill>
              </a:rPr>
              <a:t>+BC'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63221" y="1842129"/>
            <a:ext cx="2984348" cy="2721212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63832" y="22543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smtClean="0">
                <a:solidFill>
                  <a:srgbClr val="FF0000"/>
                </a:solidFill>
              </a:rPr>
              <a:t>AH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BC</a:t>
            </a:r>
            <a:r>
              <a:rPr lang="zh-CN" altLang="zh-CN" smtClean="0">
                <a:solidFill>
                  <a:srgbClr val="FF0000"/>
                </a:solidFill>
              </a:rPr>
              <a:t>于</a:t>
            </a:r>
            <a:r>
              <a:rPr lang="en-US" altLang="zh-CN" i="1" smtClean="0">
                <a:solidFill>
                  <a:srgbClr val="FF0000"/>
                </a:solidFill>
              </a:rPr>
              <a:t>H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63832" y="102309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AD</a:t>
            </a:r>
            <a:r>
              <a:rPr lang="zh-CN" altLang="zh-CN" smtClean="0">
                <a:solidFill>
                  <a:srgbClr val="FF0000"/>
                </a:solidFill>
              </a:rPr>
              <a:t>∥</a:t>
            </a:r>
            <a:r>
              <a:rPr lang="en-US" altLang="zh-CN" i="1" smtClean="0">
                <a:solidFill>
                  <a:srgbClr val="FF0000"/>
                </a:solidFill>
              </a:rPr>
              <a:t>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CD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BC.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63832" y="182074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AD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CD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3832" y="261840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AHC=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DCH=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ADC=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63832" y="341605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四边形</a:t>
            </a:r>
            <a:r>
              <a:rPr lang="en-US" altLang="zh-CN" i="1" smtClean="0">
                <a:solidFill>
                  <a:srgbClr val="FF0000"/>
                </a:solidFill>
              </a:rPr>
              <a:t>ADCH</a:t>
            </a:r>
            <a:r>
              <a:rPr lang="zh-CN" altLang="zh-CN" smtClean="0">
                <a:solidFill>
                  <a:srgbClr val="FF0000"/>
                </a:solidFill>
              </a:rPr>
              <a:t>是矩形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63832" y="421370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AD=CH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AH=CD.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63832" y="501136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BC=</a:t>
            </a:r>
            <a:r>
              <a:rPr lang="en-US" altLang="zh-CN" smtClean="0">
                <a:solidFill>
                  <a:srgbClr val="FF0000"/>
                </a:solidFill>
              </a:rPr>
              <a:t>12,</a:t>
            </a:r>
            <a:r>
              <a:rPr lang="en-US" altLang="zh-CN" i="1" smtClean="0">
                <a:solidFill>
                  <a:srgbClr val="FF0000"/>
                </a:solidFill>
              </a:rPr>
              <a:t>AD=</a:t>
            </a:r>
            <a:r>
              <a:rPr lang="en-US" altLang="zh-CN" smtClean="0">
                <a:solidFill>
                  <a:srgbClr val="FF0000"/>
                </a:solidFill>
              </a:rPr>
              <a:t>8,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63832" y="5809017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CH=</a:t>
            </a:r>
            <a:r>
              <a:rPr lang="en-US" altLang="zh-CN" smtClean="0">
                <a:solidFill>
                  <a:srgbClr val="FF0000"/>
                </a:solidFill>
              </a:rPr>
              <a:t>8,</a:t>
            </a:r>
            <a:r>
              <a:rPr lang="en-US" altLang="zh-CN" i="1" smtClean="0">
                <a:solidFill>
                  <a:srgbClr val="FF0000"/>
                </a:solidFill>
              </a:rPr>
              <a:t>BH=BC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smtClean="0">
                <a:solidFill>
                  <a:srgbClr val="FF0000"/>
                </a:solidFill>
              </a:rPr>
              <a:t>CH=</a:t>
            </a:r>
            <a:r>
              <a:rPr lang="en-US" altLang="zh-CN" smtClean="0">
                <a:solidFill>
                  <a:srgbClr val="FF0000"/>
                </a:solidFill>
              </a:rPr>
              <a:t>12</a:t>
            </a:r>
            <a:r>
              <a:rPr lang="en-US" altLang="zh-CN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smtClean="0">
                <a:solidFill>
                  <a:srgbClr val="FF0000"/>
                </a:solidFill>
              </a:rPr>
              <a:t>8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61073" y="1204241"/>
            <a:ext cx="2984348" cy="2721212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78581" y="166445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ABH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ABH=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BAH=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ABH=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78581" y="1092339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8,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AH=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𝑯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1092339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4" t="-15" r="4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78581" y="2018233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C'D=CD=AH=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2018233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4" t="-22" r="4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78581" y="2944127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CC'=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2944127"/>
                <a:ext cx="11760200" cy="925894"/>
              </a:xfrm>
              <a:prstGeom prst="rect">
                <a:avLst/>
              </a:prstGeom>
              <a:blipFill rotWithShape="1">
                <a:blip r:embed="rId4"/>
                <a:stretch>
                  <a:fillRect l="-4" t="-29" r="4" b="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8581" y="3870021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BC'=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𝑪𝑪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𝟑𝟑𝟔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𝟐𝟏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3870021"/>
                <a:ext cx="11760200" cy="925894"/>
              </a:xfrm>
              <a:prstGeom prst="rect">
                <a:avLst/>
              </a:prstGeom>
              <a:blipFill rotWithShape="1">
                <a:blip r:embed="rId5"/>
                <a:stretch>
                  <a:fillRect l="-4" t="-1956" r="4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8581" y="4795915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则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BPC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周长的最小值为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+BC'=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𝟐𝟏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4795915"/>
                <a:ext cx="11760200" cy="925894"/>
              </a:xfrm>
              <a:prstGeom prst="rect">
                <a:avLst/>
              </a:prstGeom>
              <a:blipFill rotWithShape="1">
                <a:blip r:embed="rId6"/>
                <a:stretch>
                  <a:fillRect l="-4" t="-43" r="4" b="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8581" y="5721808"/>
                <a:ext cx="11760200" cy="188769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:12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𝟐𝟏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5721808"/>
                <a:ext cx="11760200" cy="1887696"/>
              </a:xfrm>
              <a:prstGeom prst="rect">
                <a:avLst/>
              </a:prstGeom>
              <a:blipFill rotWithShape="1">
                <a:blip r:embed="rId7"/>
                <a:stretch>
                  <a:fillRect l="-4" t="-24" r="4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已知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(0,1),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(2</a:t>
                </a:r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/>
                  <a:t>,3),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,0),</a:t>
                </a:r>
                <a:r>
                  <a:rPr lang="en-US" altLang="zh-CN" i="1" dirty="0"/>
                  <a:t>F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a+</a:t>
                </a:r>
                <a:r>
                  <a:rPr lang="en-US" altLang="zh-CN" dirty="0"/>
                  <a:t>1,0</a:t>
                </a:r>
                <a:r>
                  <a:rPr lang="en-US" altLang="zh-CN" dirty="0" smtClean="0"/>
                  <a:t>),</a:t>
                </a:r>
                <a:r>
                  <a:rPr lang="zh-CN" altLang="zh-CN" dirty="0" smtClean="0"/>
                  <a:t>问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为何值时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四边形</a:t>
                </a:r>
                <a:r>
                  <a:rPr lang="en-US" altLang="zh-CN" i="1" dirty="0" smtClean="0"/>
                  <a:t>PMEF</a:t>
                </a:r>
                <a:r>
                  <a:rPr lang="zh-CN" altLang="zh-CN" dirty="0"/>
                  <a:t>的周长最小</a:t>
                </a:r>
                <a:r>
                  <a:rPr lang="en-US" altLang="zh-CN" dirty="0" smtClean="0"/>
                  <a:t>?</a:t>
                </a:r>
                <a:r>
                  <a:rPr lang="en-US" altLang="zh-CN" dirty="0"/>
                  <a:t> 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rcRect l="29494" t="-1783" r="32831" b="1710"/>
          <a:stretch>
            <a:fillRect/>
          </a:stretch>
        </p:blipFill>
        <p:spPr>
          <a:xfrm>
            <a:off x="9641637" y="1158671"/>
            <a:ext cx="2347163" cy="256067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50059" y="3880801"/>
            <a:ext cx="2973812" cy="276770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166256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PMEF</a:t>
            </a:r>
            <a:r>
              <a:rPr lang="zh-CN" altLang="zh-CN" dirty="0">
                <a:solidFill>
                  <a:srgbClr val="FF0000"/>
                </a:solidFill>
              </a:rPr>
              <a:t>的四条边中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长度</a:t>
            </a:r>
            <a:r>
              <a:rPr lang="zh-CN" altLang="zh-CN">
                <a:solidFill>
                  <a:srgbClr val="FF0000"/>
                </a:solidFill>
              </a:rPr>
              <a:t>固定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37506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只要</a:t>
            </a:r>
            <a:r>
              <a:rPr lang="en-US" altLang="zh-CN" i="1" dirty="0">
                <a:solidFill>
                  <a:srgbClr val="FF0000"/>
                </a:solidFill>
              </a:rPr>
              <a:t>ME+PF</a:t>
            </a:r>
            <a:r>
              <a:rPr lang="zh-CN" altLang="zh-CN" dirty="0">
                <a:solidFill>
                  <a:srgbClr val="FF0000"/>
                </a:solidFill>
              </a:rPr>
              <a:t>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PMEF</a:t>
            </a:r>
            <a:r>
              <a:rPr lang="zh-CN" altLang="zh-CN" dirty="0">
                <a:solidFill>
                  <a:srgbClr val="FF0000"/>
                </a:solidFill>
              </a:rPr>
              <a:t>的周长将取得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08757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向右平移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个单位长度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长度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80007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baseline="-25000">
                <a:solidFill>
                  <a:srgbClr val="FF0000"/>
                </a:solidFill>
              </a:rPr>
              <a:t>1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51257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r>
              <a:rPr lang="en-US" altLang="zh-CN" dirty="0">
                <a:solidFill>
                  <a:srgbClr val="FF0000"/>
                </a:solidFill>
              </a:rPr>
              <a:t>(1,1),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MEFM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平行四边形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22508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ME=M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69276" y="454926"/>
            <a:ext cx="4006999" cy="3729286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308078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作点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关于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轴的对称点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308078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8078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</a:rPr>
              <a:t>(1,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1),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F=M</a:t>
            </a:r>
            <a:r>
              <a:rPr lang="en-US" altLang="zh-CN" baseline="-25000">
                <a:solidFill>
                  <a:srgbClr val="FF0000"/>
                </a:solidFill>
              </a:rPr>
              <a:t>1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8078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ME+PF=M</a:t>
            </a:r>
            <a:r>
              <a:rPr lang="en-US" altLang="zh-CN" baseline="-25000">
                <a:solidFill>
                  <a:srgbClr val="FF0000"/>
                </a:solidFill>
              </a:rPr>
              <a:t>1</a:t>
            </a:r>
            <a:r>
              <a:rPr lang="en-US" altLang="zh-CN" i="1">
                <a:solidFill>
                  <a:srgbClr val="FF0000"/>
                </a:solidFill>
              </a:rPr>
              <a:t>F+PF=M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F+PF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8078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两点之间线段最短</a:t>
            </a:r>
            <a:r>
              <a:rPr lang="zh-CN" altLang="zh-CN">
                <a:solidFill>
                  <a:srgbClr val="FF0000"/>
                </a:solidFill>
              </a:rPr>
              <a:t>得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8078" y="41842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共线时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F+PF</a:t>
            </a:r>
            <a:r>
              <a:rPr lang="zh-CN" altLang="zh-CN" dirty="0">
                <a:solidFill>
                  <a:srgbClr val="FF0000"/>
                </a:solidFill>
              </a:rPr>
              <a:t>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最小值为</a:t>
            </a:r>
            <a:r>
              <a:rPr lang="en-US" altLang="zh-CN" i="1">
                <a:solidFill>
                  <a:srgbClr val="FF0000"/>
                </a:solidFill>
              </a:rPr>
              <a:t>PM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8078" y="498186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zh-CN" altLang="zh-CN" dirty="0">
                <a:solidFill>
                  <a:srgbClr val="FF0000"/>
                </a:solidFill>
              </a:rPr>
              <a:t>直线</a:t>
            </a:r>
            <a:r>
              <a:rPr lang="en-US" altLang="zh-CN" i="1" dirty="0">
                <a:solidFill>
                  <a:srgbClr val="FF0000"/>
                </a:solidFill>
              </a:rPr>
              <a:t>PM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的解析式为</a:t>
            </a:r>
            <a:r>
              <a:rPr lang="en-US" altLang="zh-CN" i="1">
                <a:solidFill>
                  <a:srgbClr val="FF0000"/>
                </a:solidFill>
              </a:rPr>
              <a:t>y=</a:t>
            </a:r>
            <a:r>
              <a:rPr lang="en-US" altLang="zh-CN" i="1" err="1">
                <a:solidFill>
                  <a:srgbClr val="FF0000"/>
                </a:solidFill>
              </a:rPr>
              <a:t>mx+n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08078" y="5779520"/>
                <a:ext cx="11760200" cy="16312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将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(1,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,3)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代入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8" y="5779520"/>
                <a:ext cx="11760200" cy="1631216"/>
              </a:xfrm>
              <a:prstGeom prst="rect">
                <a:avLst/>
              </a:prstGeom>
              <a:blipFill rotWithShape="1">
                <a:blip r:embed="rId2"/>
                <a:stretch>
                  <a:fillRect l="-1" t="-24" r="1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07032" y="2091051"/>
            <a:ext cx="3824000" cy="355897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49084" y="181193"/>
                <a:ext cx="11760200" cy="19157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ad>
                                <m:radPr>
                                  <m:degHide m:val="on"/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𝟔</m:t>
                                  </m:r>
                                </m:e>
                              </m:rad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  <m:rad>
                                    <m:radPr>
                                      <m:degHide m:val="on"/>
                                      <m:ctrlPr>
                                        <a:rPr lang="zh-CN" altLang="zh-CN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altLang="zh-CN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𝟔</m:t>
                                      </m:r>
                                    </m:e>
                                  </m:rad>
                                  <m:r>
                                    <m:rPr>
                                      <m:nor/>
                                    </m:rP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  <m:rad>
                                    <m:radPr>
                                      <m:degHide m:val="on"/>
                                      <m:ctrlPr>
                                        <a:rPr lang="zh-CN" altLang="zh-CN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altLang="zh-CN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𝟔</m:t>
                                      </m:r>
                                    </m:e>
                                  </m:rad>
                                  <m:r>
                                    <a:rPr lang="en-US" altLang="zh-CN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181193"/>
                <a:ext cx="11760200" cy="1915781"/>
              </a:xfrm>
              <a:prstGeom prst="rect">
                <a:avLst/>
              </a:prstGeom>
              <a:blipFill rotWithShape="1">
                <a:blip r:embed="rId2"/>
                <a:stretch>
                  <a:fillRect l="-1" t="-11" r="1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49084" y="2096974"/>
                <a:ext cx="11760200" cy="118237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8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则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PM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的解析式为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2096974"/>
                <a:ext cx="11760200" cy="1182375"/>
              </a:xfrm>
              <a:prstGeom prst="rect">
                <a:avLst/>
              </a:prstGeom>
              <a:blipFill rotWithShape="1">
                <a:blip r:embed="rId3"/>
                <a:stretch>
                  <a:fillRect l="-1" t="-17" r="1" b="-20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9084" y="3279349"/>
                <a:ext cx="11760200" cy="118237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8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将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1,0)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代入得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1)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3279349"/>
                <a:ext cx="11760200" cy="1182375"/>
              </a:xfrm>
              <a:prstGeom prst="rect">
                <a:avLst/>
              </a:prstGeom>
              <a:blipFill rotWithShape="1">
                <a:blip r:embed="rId4"/>
                <a:stretch>
                  <a:fillRect l="-1" t="-18" r="1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49084" y="4461724"/>
                <a:ext cx="11760200" cy="118237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8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4461724"/>
                <a:ext cx="11760200" cy="1182375"/>
              </a:xfrm>
              <a:prstGeom prst="rect">
                <a:avLst/>
              </a:prstGeom>
              <a:blipFill rotWithShape="1">
                <a:blip r:embed="rId5"/>
                <a:stretch>
                  <a:fillRect l="-1" t="-18" r="1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49084" y="5644099"/>
                <a:ext cx="11760200" cy="201593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8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PMEF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周长最小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5644099"/>
                <a:ext cx="11760200" cy="2015936"/>
              </a:xfrm>
              <a:prstGeom prst="rect">
                <a:avLst/>
              </a:prstGeom>
              <a:blipFill rotWithShape="1">
                <a:blip r:embed="rId6"/>
                <a:stretch>
                  <a:fillRect l="-1" t="-11" r="1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如图</a:t>
            </a:r>
            <a:r>
              <a:rPr lang="en-US" altLang="zh-CN" dirty="0"/>
              <a:t>3,</a:t>
            </a:r>
            <a:r>
              <a:rPr lang="en-US" altLang="zh-CN" i="1" dirty="0"/>
              <a:t>P</a:t>
            </a:r>
            <a:r>
              <a:rPr lang="zh-CN" altLang="zh-CN" dirty="0"/>
              <a:t>为等边三角形</a:t>
            </a:r>
            <a:r>
              <a:rPr lang="en-US" altLang="zh-CN" i="1" dirty="0"/>
              <a:t>ABC</a:t>
            </a:r>
            <a:r>
              <a:rPr lang="zh-CN" altLang="zh-CN" dirty="0"/>
              <a:t>内一点</a:t>
            </a:r>
            <a:r>
              <a:rPr lang="en-US" altLang="zh-CN" dirty="0" smtClean="0"/>
              <a:t>,</a:t>
            </a:r>
            <a:r>
              <a:rPr lang="zh-CN" altLang="zh-CN" dirty="0" smtClean="0"/>
              <a:t>且</a:t>
            </a:r>
            <a:r>
              <a:rPr lang="en-US" altLang="zh-CN" i="1" dirty="0" smtClean="0"/>
              <a:t>PB=</a:t>
            </a:r>
            <a:r>
              <a:rPr lang="en-US" altLang="zh-CN" dirty="0" smtClean="0"/>
              <a:t>2,</a:t>
            </a:r>
            <a:r>
              <a:rPr lang="en-US" altLang="zh-CN" i="1" dirty="0" smtClean="0"/>
              <a:t>PC=</a:t>
            </a:r>
            <a:r>
              <a:rPr lang="en-US" altLang="zh-CN" dirty="0" smtClean="0"/>
              <a:t>3,</a:t>
            </a:r>
            <a:r>
              <a:rPr lang="zh-CN" altLang="zh-CN" dirty="0" smtClean="0"/>
              <a:t>∠</a:t>
            </a:r>
            <a:r>
              <a:rPr lang="en-US" altLang="zh-CN" i="1" dirty="0"/>
              <a:t>BPC=</a:t>
            </a:r>
            <a:r>
              <a:rPr lang="en-US" altLang="zh-CN" dirty="0"/>
              <a:t>150</a:t>
            </a:r>
            <a:r>
              <a:rPr lang="en-US" altLang="zh-CN" dirty="0" smtClean="0"/>
              <a:t>°,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r>
              <a:rPr lang="en-US" altLang="zh-CN" i="1" dirty="0" smtClean="0"/>
              <a:t>M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N</a:t>
            </a:r>
            <a:r>
              <a:rPr lang="zh-CN" altLang="zh-CN" dirty="0" smtClean="0"/>
              <a:t>为</a:t>
            </a:r>
            <a:r>
              <a:rPr lang="zh-CN" altLang="zh-CN" dirty="0"/>
              <a:t>边</a:t>
            </a:r>
            <a:r>
              <a:rPr lang="en-US" altLang="zh-CN" i="1" dirty="0"/>
              <a:t>AB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zh-CN" altLang="zh-CN" dirty="0"/>
              <a:t>上的动点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AM=AN</a:t>
            </a:r>
            <a:r>
              <a:rPr lang="en-US" altLang="zh-CN" dirty="0"/>
              <a:t>,</a:t>
            </a:r>
            <a:r>
              <a:rPr lang="zh-CN" altLang="zh-CN" dirty="0"/>
              <a:t>请直接写出</a:t>
            </a:r>
            <a:r>
              <a:rPr lang="en-US" altLang="zh-CN" i="1" dirty="0"/>
              <a:t>PM+PN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rcRect l="67169" t="2064" r="1053" b="1710"/>
          <a:stretch>
            <a:fillRect/>
          </a:stretch>
        </p:blipFill>
        <p:spPr>
          <a:xfrm>
            <a:off x="8571959" y="1908254"/>
            <a:ext cx="3091171" cy="384444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166338" y="2748363"/>
            <a:ext cx="3597350" cy="3365263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1527699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:(3)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BCP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顺时针旋转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zh-CN" altLang="zh-CN" dirty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ACE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172876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PE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由旋转的性质得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BPC=</a:t>
            </a:r>
            <a:r>
              <a:rPr lang="en-US" altLang="zh-CN">
                <a:solidFill>
                  <a:srgbClr val="FF0000"/>
                </a:solidFill>
              </a:rPr>
              <a:t>150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818053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PCE=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>
                <a:solidFill>
                  <a:srgbClr val="FF0000"/>
                </a:solidFill>
              </a:rPr>
              <a:t>AE=BP=</a:t>
            </a:r>
            <a:r>
              <a:rPr lang="en-US" altLang="zh-CN">
                <a:solidFill>
                  <a:srgbClr val="FF0000"/>
                </a:solidFill>
              </a:rPr>
              <a:t>2,</a:t>
            </a:r>
            <a:r>
              <a:rPr lang="en-US" altLang="zh-CN" i="1">
                <a:solidFill>
                  <a:srgbClr val="FF0000"/>
                </a:solidFill>
              </a:rPr>
              <a:t>PC=EC=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463230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PCE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108407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PEC=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PE=PC=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4753583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AEC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PEC=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228600" y="5398760"/>
                <a:ext cx="11760200" cy="7078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48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PA=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398760"/>
                <a:ext cx="11760200" cy="707886"/>
              </a:xfrm>
              <a:prstGeom prst="rect">
                <a:avLst/>
              </a:prstGeom>
              <a:blipFill rotWithShape="1">
                <a:blip r:embed="rId3"/>
                <a:stretch>
                  <a:fillRect t="-88" b="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77858" y="3117377"/>
            <a:ext cx="3388116" cy="3314461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19587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APM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zh-CN" altLang="zh-CN" dirty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AFN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9587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PF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9587" y="1791250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旋转的性质得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PAF=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AF=PA=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PM=NF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791250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4" t="-69" r="4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9587" y="2588904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PAF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是等边三角形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PF=PA=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588904"/>
                <a:ext cx="11760200" cy="797654"/>
              </a:xfrm>
              <a:prstGeom prst="rect">
                <a:avLst/>
              </a:prstGeom>
              <a:blipFill rotWithShape="1">
                <a:blip r:embed="rId3"/>
                <a:stretch>
                  <a:fillRect l="-4" t="-1" r="4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19587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PM+PN=NF+PN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9587" y="41842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两点之间线段最短得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与点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重合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19587" y="498186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NF+PN</a:t>
            </a:r>
            <a:r>
              <a:rPr lang="zh-CN" altLang="zh-CN" dirty="0">
                <a:solidFill>
                  <a:srgbClr val="FF0000"/>
                </a:solidFill>
              </a:rPr>
              <a:t>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最小值为</a:t>
            </a:r>
            <a:r>
              <a:rPr lang="en-US" altLang="zh-CN" i="1">
                <a:solidFill>
                  <a:srgbClr val="FF0000"/>
                </a:solidFill>
              </a:rPr>
              <a:t>PF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19587" y="5779520"/>
                <a:ext cx="11760200" cy="16312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PM+PN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5779520"/>
                <a:ext cx="11760200" cy="1631216"/>
              </a:xfrm>
              <a:prstGeom prst="rect">
                <a:avLst/>
              </a:prstGeom>
              <a:blipFill rotWithShape="1">
                <a:blip r:embed="rId4"/>
                <a:stretch>
                  <a:fillRect l="-4" t="-24" r="4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/>
                  <a:t>2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在菱形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BAD=</a:t>
                </a:r>
                <a:r>
                  <a:rPr lang="en-US" altLang="zh-CN" dirty="0"/>
                  <a:t>120°,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BD.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的长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为线段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不与点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重合</a:t>
                </a:r>
                <a:r>
                  <a:rPr lang="en-US" altLang="zh-CN" dirty="0"/>
                  <a:t>), 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F</a:t>
                </a:r>
                <a:r>
                  <a:rPr lang="zh-CN" altLang="zh-CN" dirty="0"/>
                  <a:t>在边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且</a:t>
                </a:r>
                <a:r>
                  <a:rPr lang="en-US" altLang="zh-CN" i="1" dirty="0" smtClean="0"/>
                  <a:t>BE</a:t>
                </a:r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DF</a:t>
                </a:r>
                <a:r>
                  <a:rPr lang="en-US" altLang="zh-CN" dirty="0"/>
                  <a:t>,</a:t>
                </a:r>
                <a:endParaRPr lang="zh-CN" altLang="zh-CN" dirty="0"/>
              </a:p>
              <a:p>
                <a:r>
                  <a:rPr lang="en-US" altLang="zh-CN" dirty="0"/>
                  <a:t>①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CE</a:t>
                </a:r>
                <a:r>
                  <a:rPr lang="zh-CN" altLang="zh-CN" dirty="0"/>
                  <a:t>丄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求四边形</a:t>
                </a:r>
                <a:r>
                  <a:rPr lang="en-US" altLang="zh-CN" i="1" dirty="0"/>
                  <a:t>ABEF</a:t>
                </a:r>
                <a:r>
                  <a:rPr lang="zh-CN" altLang="zh-CN" dirty="0"/>
                  <a:t>的面积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②</a:t>
                </a:r>
                <a:r>
                  <a:rPr lang="zh-CN" altLang="zh-CN" dirty="0"/>
                  <a:t>当四边形</a:t>
                </a:r>
                <a:r>
                  <a:rPr lang="en-US" altLang="zh-CN" i="1" dirty="0"/>
                  <a:t>ABEF</a:t>
                </a:r>
                <a:r>
                  <a:rPr lang="zh-CN" altLang="zh-CN" dirty="0"/>
                  <a:t>的面积取得最小值时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/>
                  <a:t>CF</a:t>
                </a:r>
                <a:r>
                  <a:rPr lang="zh-CN" altLang="zh-CN" dirty="0"/>
                  <a:t>的值是否也</a:t>
                </a:r>
                <a:r>
                  <a:rPr lang="zh-CN" altLang="zh-CN" dirty="0" smtClean="0"/>
                  <a:t>最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小</a:t>
                </a:r>
                <a:r>
                  <a:rPr lang="en-US" altLang="zh-CN" dirty="0"/>
                  <a:t>?</a:t>
                </a:r>
                <a:r>
                  <a:rPr lang="zh-CN" altLang="zh-CN" dirty="0" smtClean="0"/>
                  <a:t>如果</a:t>
                </a:r>
                <a:r>
                  <a:rPr lang="zh-CN" altLang="zh-CN" dirty="0"/>
                  <a:t>是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CE+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CF</a:t>
                </a:r>
                <a:r>
                  <a:rPr lang="zh-CN" altLang="zh-CN" dirty="0"/>
                  <a:t>的最小值</a:t>
                </a:r>
                <a:r>
                  <a:rPr lang="en-US" altLang="zh-CN" dirty="0"/>
                  <a:t>;</a:t>
                </a:r>
                <a:r>
                  <a:rPr lang="zh-CN" altLang="zh-CN" dirty="0"/>
                  <a:t>如果不是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请说明理由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25810" y="2713326"/>
            <a:ext cx="3444153" cy="1983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(1)</a:t>
            </a:r>
            <a:r>
              <a:rPr lang="zh-CN" altLang="zh-CN" dirty="0" smtClean="0"/>
              <a:t>求</a:t>
            </a:r>
            <a:r>
              <a:rPr lang="en-US" altLang="zh-CN" i="1" dirty="0" smtClean="0"/>
              <a:t>BD</a:t>
            </a:r>
            <a:r>
              <a:rPr lang="zh-CN" altLang="zh-CN" dirty="0" smtClean="0"/>
              <a:t>的长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702289" y="661931"/>
            <a:ext cx="3975099" cy="231067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28600" y="102004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的交点为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p:sp>
        <p:nvSpPr>
          <p:cNvPr id="7" name="内容占位符 1"/>
          <p:cNvSpPr txBox="1"/>
          <p:nvPr/>
        </p:nvSpPr>
        <p:spPr>
          <a:xfrm>
            <a:off x="228600" y="173254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菱形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244505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dirty="0">
                <a:solidFill>
                  <a:srgbClr val="FF0000"/>
                </a:solidFill>
              </a:rPr>
              <a:t> , </a:t>
            </a:r>
            <a:r>
              <a:rPr lang="en-US" altLang="zh-CN" i="1" dirty="0">
                <a:solidFill>
                  <a:srgbClr val="FF0000"/>
                </a:solidFill>
              </a:rPr>
              <a:t>OA=OC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平分∠</a:t>
            </a:r>
            <a:r>
              <a:rPr lang="en-US" altLang="zh-CN" i="1">
                <a:solidFill>
                  <a:srgbClr val="FF0000"/>
                </a:solidFill>
              </a:rPr>
              <a:t>DAB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15755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 120°, 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CAB=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89506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4632575"/>
                <a:ext cx="11760200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BO=AB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;</a:t>
                </a:r>
                <a:r>
                  <a:rPr lang="en-US" altLang="zh-CN" dirty="0"/>
                  <a:t> </a:t>
                </a:r>
                <a:endParaRPr lang="en-US" altLang="zh-CN" dirty="0"/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632575"/>
                <a:ext cx="11760200" cy="1277016"/>
              </a:xfrm>
              <a:prstGeom prst="rect">
                <a:avLst/>
              </a:prstGeom>
              <a:blipFill rotWithShape="1">
                <a:blip r:embed="rId2"/>
                <a:stretch>
                  <a:fillRect t="-20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为线段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不与点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重合</a:t>
                </a:r>
                <a:r>
                  <a:rPr lang="en-US" altLang="zh-CN" dirty="0"/>
                  <a:t>), 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F</a:t>
                </a:r>
                <a:r>
                  <a:rPr lang="zh-CN" altLang="zh-CN" dirty="0"/>
                  <a:t>在边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endParaRPr lang="en-US" altLang="zh-CN" dirty="0"/>
              </a:p>
              <a:p>
                <a:r>
                  <a:rPr lang="zh-CN" altLang="zh-CN" dirty="0"/>
                  <a:t>且</a:t>
                </a:r>
                <a:r>
                  <a:rPr lang="en-US" altLang="zh-CN" i="1" dirty="0"/>
                  <a:t>BE=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DF</a:t>
                </a:r>
                <a:r>
                  <a:rPr lang="en-US" altLang="zh-CN" dirty="0" smtClean="0"/>
                  <a:t>,</a:t>
                </a:r>
                <a:r>
                  <a:rPr lang="zh-CN" altLang="zh-CN" dirty="0"/>
                  <a:t> </a:t>
                </a:r>
                <a:endParaRPr lang="en-US" altLang="zh-CN" dirty="0" smtClean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21117" y="1314954"/>
            <a:ext cx="3151837" cy="1814007"/>
          </a:xfrm>
          <a:prstGeom prst="rect">
            <a:avLst/>
          </a:prstGeom>
        </p:spPr>
      </p:pic>
      <p:sp>
        <p:nvSpPr>
          <p:cNvPr id="15" name="内容占位符 1"/>
          <p:cNvSpPr txBox="1"/>
          <p:nvPr/>
        </p:nvSpPr>
        <p:spPr>
          <a:xfrm>
            <a:off x="221226" y="1733273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垂线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21226" y="2470783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分别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内容占位符 1"/>
              <p:cNvSpPr txBox="1"/>
              <p:nvPr/>
            </p:nvSpPr>
            <p:spPr>
              <a:xfrm>
                <a:off x="221226" y="3208293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是等边三角形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;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26" y="3208293"/>
                <a:ext cx="11760200" cy="716606"/>
              </a:xfrm>
              <a:prstGeom prst="rect">
                <a:avLst/>
              </a:prstGeom>
              <a:blipFill rotWithShape="1">
                <a:blip r:embed="rId3"/>
                <a:stretch>
                  <a:fillRect l="-2" t="-38" r="2" b="-38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内容占位符 1"/>
          <p:cNvSpPr txBox="1"/>
          <p:nvPr/>
        </p:nvSpPr>
        <p:spPr>
          <a:xfrm>
            <a:off x="221226" y="392489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菱形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对角线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平分∠</a:t>
            </a:r>
            <a:r>
              <a:rPr lang="en-US" altLang="zh-CN" i="1" dirty="0" smtClean="0">
                <a:solidFill>
                  <a:srgbClr val="FF0000"/>
                </a:solidFill>
              </a:rPr>
              <a:t>ABC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BC=AB=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9" name="内容占位符 1"/>
          <p:cNvSpPr txBox="1"/>
          <p:nvPr/>
        </p:nvSpPr>
        <p:spPr>
          <a:xfrm>
            <a:off x="221226" y="463740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MN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en-US" altLang="zh-CN" dirty="0">
                <a:solidFill>
                  <a:srgbClr val="FF0000"/>
                </a:solidFill>
              </a:rPr>
              <a:t>120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内容占位符 1"/>
              <p:cNvSpPr txBox="1"/>
              <p:nvPr/>
            </p:nvSpPr>
            <p:spPr>
              <a:xfrm>
                <a:off x="235974" y="5004268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EBN=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BE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74" y="5004268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3" t="-40" r="3" b="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内容占位符 1"/>
              <p:cNvSpPr txBox="1"/>
              <p:nvPr/>
            </p:nvSpPr>
            <p:spPr>
              <a:xfrm>
                <a:off x="221226" y="5670796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菱形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ABCD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BD=MN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26" y="5670796"/>
                <a:ext cx="11760200" cy="1067215"/>
              </a:xfrm>
              <a:prstGeom prst="rect">
                <a:avLst/>
              </a:prstGeom>
              <a:blipFill rotWithShape="1">
                <a:blip r:embed="rId5"/>
                <a:stretch>
                  <a:fillRect l="-2" t="-23" r="2" b="-91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73019" y="2226774"/>
            <a:ext cx="3151837" cy="181400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190091" y="181194"/>
                <a:ext cx="11760200" cy="80131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设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BE=x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EM=MN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181194"/>
                <a:ext cx="11760200" cy="801310"/>
              </a:xfrm>
              <a:prstGeom prst="rect">
                <a:avLst/>
              </a:prstGeom>
              <a:blipFill rotWithShape="1">
                <a:blip r:embed="rId2"/>
                <a:stretch>
                  <a:fillRect l="-2" t="-27" r="2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190091" y="1242945"/>
                <a:ext cx="11760200" cy="80131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菱形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ABCD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6×3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菱形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ABCD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1242945"/>
                <a:ext cx="11760200" cy="801310"/>
              </a:xfrm>
              <a:prstGeom prst="rect">
                <a:avLst/>
              </a:prstGeom>
              <a:blipFill rotWithShape="1">
                <a:blip r:embed="rId3"/>
                <a:stretch>
                  <a:fillRect l="-2" t="-31" r="2" b="-21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190091" y="2151970"/>
                <a:ext cx="11760200" cy="88447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DF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𝑩𝑬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2151970"/>
                <a:ext cx="11760200" cy="884473"/>
              </a:xfrm>
              <a:prstGeom prst="rect">
                <a:avLst/>
              </a:prstGeom>
              <a:blipFill rotWithShape="1">
                <a:blip r:embed="rId4"/>
                <a:stretch>
                  <a:fillRect l="-2" t="-67" r="2" b="-31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190091" y="3036443"/>
                <a:ext cx="11760200" cy="88447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DEF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3036443"/>
                <a:ext cx="11760200" cy="884473"/>
              </a:xfrm>
              <a:prstGeom prst="rect">
                <a:avLst/>
              </a:prstGeom>
              <a:blipFill rotWithShape="1">
                <a:blip r:embed="rId5"/>
                <a:stretch>
                  <a:fillRect l="-2" t="-6375" r="2" b="-8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190091" y="4039180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记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ABEF</a:t>
            </a:r>
            <a:r>
              <a:rPr lang="zh-CN" altLang="zh-CN" dirty="0">
                <a:solidFill>
                  <a:srgbClr val="FF0000"/>
                </a:solidFill>
              </a:rPr>
              <a:t>的面积为</a:t>
            </a:r>
            <a:r>
              <a:rPr lang="en-US" altLang="zh-CN" i="1" dirty="0">
                <a:solidFill>
                  <a:srgbClr val="FF0000"/>
                </a:solidFill>
              </a:rPr>
              <a:t>s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190091" y="4786187"/>
                <a:ext cx="11760200" cy="9638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DEF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den>
                        </m:f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𝟐𝟕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4786187"/>
                <a:ext cx="11760200" cy="963854"/>
              </a:xfrm>
              <a:prstGeom prst="rect">
                <a:avLst/>
              </a:prstGeom>
              <a:blipFill rotWithShape="1">
                <a:blip r:embed="rId6"/>
                <a:stretch>
                  <a:fillRect l="-2" t="-20" r="2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190091" y="5868305"/>
                <a:ext cx="11760200" cy="63119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上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且不在端点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&lt;BE&lt;BD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&lt;x&lt;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;</a:t>
                </a:r>
                <a:endParaRPr lang="en-US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91" y="5868305"/>
                <a:ext cx="11760200" cy="631198"/>
              </a:xfrm>
              <a:prstGeom prst="rect">
                <a:avLst/>
              </a:prstGeom>
              <a:blipFill rotWithShape="1">
                <a:blip r:embed="rId7"/>
                <a:stretch>
                  <a:fillRect l="-2" t="-43" r="2" b="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①</a:t>
            </a:r>
            <a:r>
              <a:rPr lang="zh-CN" altLang="zh-CN" dirty="0"/>
              <a:t>当</a:t>
            </a:r>
            <a:r>
              <a:rPr lang="en-US" altLang="zh-CN" i="1" dirty="0"/>
              <a:t>CE</a:t>
            </a:r>
            <a:r>
              <a:rPr lang="zh-CN" altLang="zh-CN" dirty="0"/>
              <a:t>丄</a:t>
            </a:r>
            <a:r>
              <a:rPr lang="en-US" altLang="zh-CN" i="1" dirty="0"/>
              <a:t>AB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求四边形</a:t>
            </a:r>
            <a:r>
              <a:rPr lang="en-US" altLang="zh-CN" i="1" dirty="0"/>
              <a:t>ABEF</a:t>
            </a:r>
            <a:r>
              <a:rPr lang="zh-CN" altLang="zh-CN" dirty="0"/>
              <a:t>的面积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56458" y="141429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:①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CE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时</a:t>
            </a:r>
            <a:r>
              <a:rPr lang="en-US" altLang="zh-CN" dirty="0">
                <a:solidFill>
                  <a:srgbClr val="FF0000"/>
                </a:solidFill>
              </a:rPr>
              <a:t>,∵</a:t>
            </a:r>
            <a:r>
              <a:rPr lang="en-US" altLang="zh-CN" i="1" dirty="0">
                <a:solidFill>
                  <a:srgbClr val="FF0000"/>
                </a:solidFill>
              </a:rPr>
              <a:t>OB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56458" y="215180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是△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>
                <a:solidFill>
                  <a:srgbClr val="FF0000"/>
                </a:solidFill>
              </a:rPr>
              <a:t>重心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56458" y="2889312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BE=CE=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BO=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58" y="2889312"/>
                <a:ext cx="11760200" cy="925894"/>
              </a:xfrm>
              <a:prstGeom prst="rect">
                <a:avLst/>
              </a:prstGeom>
              <a:blipFill rotWithShape="1">
                <a:blip r:embed="rId1"/>
                <a:stretch>
                  <a:fillRect l="-5" t="-7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56458" y="3815206"/>
                <a:ext cx="11760200" cy="9149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此时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𝟐𝟕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7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58" y="3815206"/>
                <a:ext cx="11760200" cy="914994"/>
              </a:xfrm>
              <a:prstGeom prst="rect">
                <a:avLst/>
              </a:prstGeom>
              <a:blipFill rotWithShape="1">
                <a:blip r:embed="rId2"/>
                <a:stretch>
                  <a:fillRect l="-5" t="-14" r="5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56458" y="4730200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ABEF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的面积为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7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;</a:t>
                </a:r>
                <a:endParaRPr lang="en-US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58" y="4730200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5" t="-9" r="5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②</a:t>
                </a:r>
                <a:r>
                  <a:rPr lang="zh-CN" altLang="zh-CN" dirty="0"/>
                  <a:t>当四边形</a:t>
                </a:r>
                <a:r>
                  <a:rPr lang="en-US" altLang="zh-CN" i="1" dirty="0"/>
                  <a:t>ABEF</a:t>
                </a:r>
                <a:r>
                  <a:rPr lang="zh-CN" altLang="zh-CN" dirty="0"/>
                  <a:t>的面积取得最小值时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CF</a:t>
                </a:r>
                <a:r>
                  <a:rPr lang="zh-CN" altLang="zh-CN" dirty="0"/>
                  <a:t>的值是否也最</a:t>
                </a:r>
                <a:endParaRPr lang="en-US" altLang="zh-CN" dirty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/>
                  <a:t>小</a:t>
                </a:r>
                <a:r>
                  <a:rPr lang="en-US" altLang="zh-CN" dirty="0"/>
                  <a:t>?</a:t>
                </a:r>
                <a:r>
                  <a:rPr lang="zh-CN" altLang="zh-CN" dirty="0"/>
                  <a:t>如果是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CE+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CF</a:t>
                </a:r>
                <a:r>
                  <a:rPr lang="zh-CN" altLang="zh-CN" dirty="0"/>
                  <a:t>的最小值</a:t>
                </a:r>
                <a:r>
                  <a:rPr lang="en-US" altLang="zh-CN" dirty="0"/>
                  <a:t>;</a:t>
                </a:r>
                <a:r>
                  <a:rPr lang="zh-CN" altLang="zh-CN" dirty="0"/>
                  <a:t>如果不是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请说明理由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745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95093" y="3447143"/>
            <a:ext cx="3288041" cy="1846986"/>
          </a:xfrm>
          <a:prstGeom prst="rect">
            <a:avLst/>
          </a:prstGeom>
        </p:spPr>
      </p:pic>
      <p:sp>
        <p:nvSpPr>
          <p:cNvPr id="15" name="内容占位符 1"/>
          <p:cNvSpPr txBox="1"/>
          <p:nvPr/>
        </p:nvSpPr>
        <p:spPr>
          <a:xfrm>
            <a:off x="228600" y="1842535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:②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28600" y="2651218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CO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而点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zh-CN" altLang="zh-CN" dirty="0">
                <a:solidFill>
                  <a:srgbClr val="FF0000"/>
                </a:solidFill>
              </a:rPr>
              <a:t>分别在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>
                <a:solidFill>
                  <a:srgbClr val="FF0000"/>
                </a:solidFill>
              </a:rPr>
              <a:t>上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28600" y="345990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zh-CN" altLang="zh-CN" dirty="0">
                <a:solidFill>
                  <a:srgbClr val="FF0000"/>
                </a:solidFill>
              </a:rPr>
              <a:t>分别到达点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和点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 dirty="0">
                <a:solidFill>
                  <a:srgbClr val="FF0000"/>
                </a:solidFill>
              </a:rPr>
              <a:t>位置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28600" y="417240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CF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CE</a:t>
            </a:r>
            <a:r>
              <a:rPr lang="zh-CN" altLang="zh-CN" dirty="0">
                <a:solidFill>
                  <a:srgbClr val="FF0000"/>
                </a:solidFill>
              </a:rPr>
              <a:t>分别达到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smtClean="0">
                <a:solidFill>
                  <a:srgbClr val="FF0000"/>
                </a:solidFill>
              </a:rPr>
              <a:t>;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9" name="内容占位符 1"/>
          <p:cNvSpPr txBox="1"/>
          <p:nvPr/>
        </p:nvSpPr>
        <p:spPr>
          <a:xfrm>
            <a:off x="228600" y="488490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在</a:t>
            </a:r>
            <a:r>
              <a:rPr lang="zh-CN" altLang="zh-CN" dirty="0">
                <a:solidFill>
                  <a:srgbClr val="FF0000"/>
                </a:solidFill>
              </a:rPr>
              <a:t>菱形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AD=CD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en-US" altLang="zh-CN" dirty="0">
                <a:solidFill>
                  <a:srgbClr val="FF0000"/>
                </a:solidFill>
              </a:rPr>
              <a:t>120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内容占位符 1"/>
              <p:cNvSpPr txBox="1"/>
              <p:nvPr/>
            </p:nvSpPr>
            <p:spPr>
              <a:xfrm>
                <a:off x="228600" y="5597410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是等边三角形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AH=DH=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597410"/>
                <a:ext cx="11760200" cy="797654"/>
              </a:xfrm>
              <a:prstGeom prst="rect">
                <a:avLst/>
              </a:prstGeom>
              <a:blipFill rotWithShape="1">
                <a:blip r:embed="rId3"/>
                <a:stretch>
                  <a:fillRect t="-65" b="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96504" y="2794219"/>
            <a:ext cx="4190685" cy="235402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19588" y="240187"/>
                <a:ext cx="11760200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sSup>
                      <m:sSup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𝟐𝟕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 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达到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最小值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8" y="240187"/>
                <a:ext cx="11760200" cy="1277016"/>
              </a:xfrm>
              <a:prstGeom prst="rect">
                <a:avLst/>
              </a:prstGeom>
              <a:blipFill rotWithShape="1">
                <a:blip r:embed="rId2"/>
                <a:stretch>
                  <a:fillRect l="-4" t="-12" r="4" b="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9588" y="1517203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DF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此时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恰好在点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</a:t>
                </a:r>
                <a:r>
                  <a:rPr lang="zh-CN" altLang="zh-CN">
                    <a:solidFill>
                      <a:srgbClr val="FF0000"/>
                    </a:solidFill>
                  </a:rPr>
                  <a:t>位置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8" y="1517203"/>
                <a:ext cx="11760200" cy="900631"/>
              </a:xfrm>
              <a:prstGeom prst="rect">
                <a:avLst/>
              </a:prstGeom>
              <a:blipFill rotWithShape="1">
                <a:blip r:embed="rId3"/>
                <a:stretch>
                  <a:fillRect l="-4" t="-21" r="4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19588" y="241783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而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zh-CN" altLang="zh-CN" dirty="0">
                <a:solidFill>
                  <a:srgbClr val="FF0000"/>
                </a:solidFill>
              </a:rPr>
              <a:t>也恰好在点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>
                <a:solidFill>
                  <a:srgbClr val="FF0000"/>
                </a:solidFill>
              </a:rPr>
              <a:t>位置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9588" y="324883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当四边形</a:t>
            </a:r>
            <a:r>
              <a:rPr lang="en-US" altLang="zh-CN" i="1" dirty="0">
                <a:solidFill>
                  <a:srgbClr val="FF0000"/>
                </a:solidFill>
              </a:rPr>
              <a:t>ABEF</a:t>
            </a:r>
            <a:r>
              <a:rPr lang="zh-CN" altLang="zh-CN" dirty="0">
                <a:solidFill>
                  <a:srgbClr val="FF0000"/>
                </a:solidFill>
              </a:rPr>
              <a:t>面积取得最小值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9588" y="407982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i="1" smtClean="0">
                <a:solidFill>
                  <a:srgbClr val="FF0000"/>
                </a:solidFill>
              </a:rPr>
              <a:t>CE</a:t>
            </a:r>
            <a:r>
              <a:rPr lang="zh-CN" altLang="zh-CN" dirty="0">
                <a:solidFill>
                  <a:srgbClr val="FF0000"/>
                </a:solidFill>
              </a:rPr>
              <a:t>和</a:t>
            </a:r>
            <a:r>
              <a:rPr lang="en-US" altLang="zh-CN" i="1" dirty="0">
                <a:solidFill>
                  <a:srgbClr val="FF0000"/>
                </a:solidFill>
              </a:rPr>
              <a:t>CF</a:t>
            </a:r>
            <a:r>
              <a:rPr lang="zh-CN" altLang="zh-CN" dirty="0">
                <a:solidFill>
                  <a:srgbClr val="FF0000"/>
                </a:solidFill>
              </a:rPr>
              <a:t>也恰好同时达到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9588" y="4910825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CE+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的值达到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8" y="4910825"/>
                <a:ext cx="11760200" cy="900631"/>
              </a:xfrm>
              <a:prstGeom prst="rect">
                <a:avLst/>
              </a:prstGeom>
              <a:blipFill rotWithShape="1">
                <a:blip r:embed="rId4"/>
                <a:stretch>
                  <a:fillRect l="-4" t="-41" r="4" b="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9588" y="5811456"/>
                <a:ext cx="11760200" cy="173419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其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最小值为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CO+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8" y="5811456"/>
                <a:ext cx="11760200" cy="1734193"/>
              </a:xfrm>
              <a:prstGeom prst="rect">
                <a:avLst/>
              </a:prstGeom>
              <a:blipFill rotWithShape="1">
                <a:blip r:embed="rId5"/>
                <a:stretch>
                  <a:fillRect l="-4" t="-33" r="4" b="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5801</Words>
  <Application>WPS 演示</Application>
  <PresentationFormat>宽屏</PresentationFormat>
  <Paragraphs>454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5" baseType="lpstr">
      <vt:lpstr>Arial</vt:lpstr>
      <vt:lpstr>宋体</vt:lpstr>
      <vt:lpstr>Wingdings</vt:lpstr>
      <vt:lpstr>华文隶书</vt:lpstr>
      <vt:lpstr>Engravers MT</vt:lpstr>
      <vt:lpstr>方正书宋_GBK</vt:lpstr>
      <vt:lpstr>Times New Roman</vt:lpstr>
      <vt:lpstr>Cambria Math</vt:lpstr>
      <vt:lpstr>微软雅黑</vt:lpstr>
      <vt:lpstr>Arial Unicode MS</vt:lpstr>
      <vt:lpstr>Calibri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696</cp:revision>
  <dcterms:created xsi:type="dcterms:W3CDTF">2023-08-28T08:31:00Z</dcterms:created>
  <dcterms:modified xsi:type="dcterms:W3CDTF">2026-07-08T08:18:53Z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9C6281CA4BC84F7FBC9E8460BE334D16_12</vt:lpwstr>
  </property>
  <property fmtid="{D5CDD505-2E9C-101B-9397-08002B2CF9AE}" pid="3" name="KSOProductBuildVer">
    <vt:lpwstr>2052-12.1.0.26895</vt:lpwstr>
  </property>
</Properties>
</file>