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2/28/2018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2/28/2018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2/28/2018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2/28/2018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2/28/2018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A7C1D8-E483-45FC-B491-D548B05B64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曲线运动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76EDE0C-6094-4F8B-859C-C893FAA0D7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9886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5CFB319-8FD8-428C-B0BD-196042276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5845408" cy="817241"/>
          </a:xfrm>
        </p:spPr>
        <p:txBody>
          <a:bodyPr/>
          <a:lstStyle/>
          <a:p>
            <a:r>
              <a:rPr lang="zh-CN" altLang="en-US" dirty="0"/>
              <a:t>运动的合成与分解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0395BDC-CFFF-4F91-A7CA-484B7D7644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177" y="1363212"/>
            <a:ext cx="5652462" cy="876649"/>
          </a:xfrm>
        </p:spPr>
        <p:txBody>
          <a:bodyPr>
            <a:normAutofit/>
          </a:bodyPr>
          <a:lstStyle/>
          <a:p>
            <a:r>
              <a:rPr lang="en-US" altLang="zh-CN" dirty="0"/>
              <a:t>1</a:t>
            </a:r>
            <a:r>
              <a:rPr lang="zh-CN" altLang="en-US" dirty="0"/>
              <a:t>、渡河的路线有区间：合速度的方向的区间</a:t>
            </a:r>
            <a:endParaRPr lang="en-US" altLang="zh-CN" dirty="0"/>
          </a:p>
          <a:p>
            <a:r>
              <a:rPr lang="zh-CN" altLang="en-US" dirty="0"/>
              <a:t>合速度的角度是个变量</a:t>
            </a:r>
          </a:p>
        </p:txBody>
      </p:sp>
      <p:pic>
        <p:nvPicPr>
          <p:cNvPr id="1026" name="Picture 2" descr="高考资源网(ks5u.com),中国最大的高考网站,您身边的高考专家。">
            <a:extLst>
              <a:ext uri="{FF2B5EF4-FFF2-40B4-BE49-F238E27FC236}">
                <a16:creationId xmlns:a16="http://schemas.microsoft.com/office/drawing/2014/main" id="{8BAFD677-E9B3-4D8E-8493-341ED06601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363" y="1289684"/>
            <a:ext cx="3901959" cy="214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直接箭头连接符 4">
            <a:extLst>
              <a:ext uri="{FF2B5EF4-FFF2-40B4-BE49-F238E27FC236}">
                <a16:creationId xmlns:a16="http://schemas.microsoft.com/office/drawing/2014/main" id="{CDA4664A-76A4-465C-8DBE-5BA9D01A1DA7}"/>
              </a:ext>
            </a:extLst>
          </p:cNvPr>
          <p:cNvCxnSpPr/>
          <p:nvPr/>
        </p:nvCxnSpPr>
        <p:spPr>
          <a:xfrm flipV="1">
            <a:off x="7592037" y="1610686"/>
            <a:ext cx="1837189" cy="140935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BE14A798-C123-4508-B9D7-D457782C52B7}"/>
              </a:ext>
            </a:extLst>
          </p:cNvPr>
          <p:cNvCxnSpPr>
            <a:cxnSpLocks/>
          </p:cNvCxnSpPr>
          <p:nvPr/>
        </p:nvCxnSpPr>
        <p:spPr>
          <a:xfrm flipV="1">
            <a:off x="7592037" y="1551963"/>
            <a:ext cx="1149291" cy="144836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>
            <a:extLst>
              <a:ext uri="{FF2B5EF4-FFF2-40B4-BE49-F238E27FC236}">
                <a16:creationId xmlns:a16="http://schemas.microsoft.com/office/drawing/2014/main" id="{1A867F1D-F429-4959-8723-9A8E56A6A93B}"/>
              </a:ext>
            </a:extLst>
          </p:cNvPr>
          <p:cNvCxnSpPr>
            <a:cxnSpLocks/>
          </p:cNvCxnSpPr>
          <p:nvPr/>
        </p:nvCxnSpPr>
        <p:spPr>
          <a:xfrm flipV="1">
            <a:off x="7592037" y="1551963"/>
            <a:ext cx="0" cy="146807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>
            <a:extLst>
              <a:ext uri="{FF2B5EF4-FFF2-40B4-BE49-F238E27FC236}">
                <a16:creationId xmlns:a16="http://schemas.microsoft.com/office/drawing/2014/main" id="{1DB98BCC-4B8D-4FD5-8DF6-6410AA95094A}"/>
              </a:ext>
            </a:extLst>
          </p:cNvPr>
          <p:cNvCxnSpPr>
            <a:cxnSpLocks/>
          </p:cNvCxnSpPr>
          <p:nvPr/>
        </p:nvCxnSpPr>
        <p:spPr>
          <a:xfrm flipH="1" flipV="1">
            <a:off x="7224481" y="1551963"/>
            <a:ext cx="300444" cy="144836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高考资源网(ks5u.com),中国最大的高考网站,您身边的高考专家。">
            <a:extLst>
              <a:ext uri="{FF2B5EF4-FFF2-40B4-BE49-F238E27FC236}">
                <a16:creationId xmlns:a16="http://schemas.microsoft.com/office/drawing/2014/main" id="{607CA20B-5F14-4889-AB84-8B9E9FFFC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362" y="3696748"/>
            <a:ext cx="3901959" cy="214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直接箭头连接符 16">
            <a:extLst>
              <a:ext uri="{FF2B5EF4-FFF2-40B4-BE49-F238E27FC236}">
                <a16:creationId xmlns:a16="http://schemas.microsoft.com/office/drawing/2014/main" id="{46E4D215-4DA0-49E0-91B1-91A1C3128980}"/>
              </a:ext>
            </a:extLst>
          </p:cNvPr>
          <p:cNvCxnSpPr/>
          <p:nvPr/>
        </p:nvCxnSpPr>
        <p:spPr>
          <a:xfrm flipV="1">
            <a:off x="7524925" y="4064464"/>
            <a:ext cx="1837189" cy="140935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>
            <a:extLst>
              <a:ext uri="{FF2B5EF4-FFF2-40B4-BE49-F238E27FC236}">
                <a16:creationId xmlns:a16="http://schemas.microsoft.com/office/drawing/2014/main" id="{9405C321-1E92-41B9-927B-4CB830ABAEC9}"/>
              </a:ext>
            </a:extLst>
          </p:cNvPr>
          <p:cNvCxnSpPr/>
          <p:nvPr/>
        </p:nvCxnSpPr>
        <p:spPr>
          <a:xfrm>
            <a:off x="7524925" y="5452265"/>
            <a:ext cx="98570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0" name="直接箭头连接符 19">
            <a:extLst>
              <a:ext uri="{FF2B5EF4-FFF2-40B4-BE49-F238E27FC236}">
                <a16:creationId xmlns:a16="http://schemas.microsoft.com/office/drawing/2014/main" id="{9B62C55C-45AE-41EA-BE0B-D9F1065315DA}"/>
              </a:ext>
            </a:extLst>
          </p:cNvPr>
          <p:cNvCxnSpPr/>
          <p:nvPr/>
        </p:nvCxnSpPr>
        <p:spPr>
          <a:xfrm flipV="1">
            <a:off x="8510631" y="4545106"/>
            <a:ext cx="230697" cy="92870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直接箭头连接符 21">
            <a:extLst>
              <a:ext uri="{FF2B5EF4-FFF2-40B4-BE49-F238E27FC236}">
                <a16:creationId xmlns:a16="http://schemas.microsoft.com/office/drawing/2014/main" id="{68F59854-BBB4-45CE-AC7C-7C08F6202FE6}"/>
              </a:ext>
            </a:extLst>
          </p:cNvPr>
          <p:cNvCxnSpPr/>
          <p:nvPr/>
        </p:nvCxnSpPr>
        <p:spPr>
          <a:xfrm flipV="1">
            <a:off x="7524925" y="4545106"/>
            <a:ext cx="1152910" cy="90715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>
            <a:extLst>
              <a:ext uri="{FF2B5EF4-FFF2-40B4-BE49-F238E27FC236}">
                <a16:creationId xmlns:a16="http://schemas.microsoft.com/office/drawing/2014/main" id="{9502D724-14DA-4A69-85E7-6B597DFBA5AE}"/>
              </a:ext>
            </a:extLst>
          </p:cNvPr>
          <p:cNvCxnSpPr>
            <a:cxnSpLocks/>
          </p:cNvCxnSpPr>
          <p:nvPr/>
        </p:nvCxnSpPr>
        <p:spPr>
          <a:xfrm flipH="1" flipV="1">
            <a:off x="8101380" y="4930588"/>
            <a:ext cx="342140" cy="52167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直接箭头连接符 24">
            <a:extLst>
              <a:ext uri="{FF2B5EF4-FFF2-40B4-BE49-F238E27FC236}">
                <a16:creationId xmlns:a16="http://schemas.microsoft.com/office/drawing/2014/main" id="{A8B7C389-1A07-4E9B-B3C2-9E0CEF2B9252}"/>
              </a:ext>
            </a:extLst>
          </p:cNvPr>
          <p:cNvCxnSpPr>
            <a:cxnSpLocks/>
          </p:cNvCxnSpPr>
          <p:nvPr/>
        </p:nvCxnSpPr>
        <p:spPr>
          <a:xfrm flipV="1">
            <a:off x="7524925" y="4930588"/>
            <a:ext cx="576455" cy="4732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内容占位符 2">
            <a:extLst>
              <a:ext uri="{FF2B5EF4-FFF2-40B4-BE49-F238E27FC236}">
                <a16:creationId xmlns:a16="http://schemas.microsoft.com/office/drawing/2014/main" id="{CAF732AB-7CBE-4719-957D-C6030338F0C2}"/>
              </a:ext>
            </a:extLst>
          </p:cNvPr>
          <p:cNvSpPr txBox="1">
            <a:spLocks/>
          </p:cNvSpPr>
          <p:nvPr/>
        </p:nvSpPr>
        <p:spPr>
          <a:xfrm>
            <a:off x="1251677" y="2552351"/>
            <a:ext cx="5652462" cy="1365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2</a:t>
            </a:r>
            <a:r>
              <a:rPr lang="zh-CN" altLang="en-US" dirty="0"/>
              <a:t>、同一个合速度方向船速也有区间，导致合速度的大小不同</a:t>
            </a:r>
            <a:endParaRPr lang="en-US" altLang="zh-CN" dirty="0"/>
          </a:p>
          <a:p>
            <a:r>
              <a:rPr lang="zh-CN" altLang="en-US" dirty="0"/>
              <a:t>合速度的大小是个变量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B98FA3F6-6625-47A2-A49E-B82319901B8A}"/>
              </a:ext>
            </a:extLst>
          </p:cNvPr>
          <p:cNvSpPr/>
          <p:nvPr/>
        </p:nvSpPr>
        <p:spPr>
          <a:xfrm>
            <a:off x="1251676" y="4195482"/>
            <a:ext cx="3302395" cy="555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双变量需用什么方法？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0E78846E-8F14-4F87-A5DC-9624370A08BD}"/>
              </a:ext>
            </a:extLst>
          </p:cNvPr>
          <p:cNvSpPr/>
          <p:nvPr/>
        </p:nvSpPr>
        <p:spPr>
          <a:xfrm>
            <a:off x="1796542" y="4918003"/>
            <a:ext cx="3302395" cy="55581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控制变量，假设法</a:t>
            </a:r>
          </a:p>
        </p:txBody>
      </p:sp>
    </p:spTree>
    <p:extLst>
      <p:ext uri="{BB962C8B-B14F-4D97-AF65-F5344CB8AC3E}">
        <p14:creationId xmlns:p14="http://schemas.microsoft.com/office/powerpoint/2010/main" val="221437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1" grpId="0"/>
      <p:bldP spid="30" grpId="0" animBg="1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C625948-843D-4BA8-ACA4-64C3BC514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平抛得能迅速计算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A0D098C-4372-4884-A82A-9D6ED5B82C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 descr="高考资源网(ks5u.com),中国最大的高考网站,您身边的高考专家。">
            <a:extLst>
              <a:ext uri="{FF2B5EF4-FFF2-40B4-BE49-F238E27FC236}">
                <a16:creationId xmlns:a16="http://schemas.microsoft.com/office/drawing/2014/main" id="{8D11BD88-A1CA-42FC-B13D-C1E578001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425" y="1388741"/>
            <a:ext cx="3257270" cy="2356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 descr="高考资源网(ks5u.com),中国最大的高考网站,您身边的高考专家。">
            <a:extLst>
              <a:ext uri="{FF2B5EF4-FFF2-40B4-BE49-F238E27FC236}">
                <a16:creationId xmlns:a16="http://schemas.microsoft.com/office/drawing/2014/main" id="{E3CACD6A-E50A-4F0D-ADD0-D81D745D7A5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010" y="1633451"/>
            <a:ext cx="6234672" cy="39874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6137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1C4A84-C5A8-4A73-890A-2C52B0B82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122408"/>
            <a:ext cx="10178322" cy="856000"/>
          </a:xfrm>
        </p:spPr>
        <p:txBody>
          <a:bodyPr/>
          <a:lstStyle/>
          <a:p>
            <a:r>
              <a:rPr lang="zh-CN" altLang="en-US" dirty="0"/>
              <a:t>圆周的一般解题步骤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3BC895A-172B-4099-B6CA-4D65F50644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2384" y="978408"/>
            <a:ext cx="5319452" cy="3593591"/>
          </a:xfrm>
        </p:spPr>
        <p:txBody>
          <a:bodyPr/>
          <a:lstStyle/>
          <a:p>
            <a:r>
              <a:rPr lang="en-US" altLang="zh-CN" dirty="0"/>
              <a:t>【2017·</a:t>
            </a:r>
            <a:r>
              <a:rPr lang="zh-CN" altLang="en-US" dirty="0"/>
              <a:t>江苏卷</a:t>
            </a:r>
            <a:r>
              <a:rPr lang="en-US" altLang="zh-CN" dirty="0"/>
              <a:t>】</a:t>
            </a:r>
            <a:r>
              <a:rPr lang="zh-CN" altLang="en-US" dirty="0"/>
              <a:t>如图所示，一小物块被夹子夹紧，夹子通过轻绳悬挂在小环上，小环套在水平光滑细杆上，物块质量为</a:t>
            </a:r>
            <a:r>
              <a:rPr lang="en-US" altLang="zh-CN" dirty="0"/>
              <a:t>M</a:t>
            </a:r>
            <a:r>
              <a:rPr lang="zh-CN" altLang="en-US" dirty="0"/>
              <a:t>，到小环的距离为</a:t>
            </a:r>
            <a:r>
              <a:rPr lang="en-US" altLang="zh-CN" dirty="0"/>
              <a:t>L</a:t>
            </a:r>
            <a:r>
              <a:rPr lang="zh-CN" altLang="en-US" dirty="0"/>
              <a:t>，其两侧面与夹子间的最大静摩擦力均为</a:t>
            </a:r>
            <a:r>
              <a:rPr lang="en-US" altLang="zh-CN" dirty="0"/>
              <a:t>F</a:t>
            </a:r>
            <a:r>
              <a:rPr lang="zh-CN" altLang="en-US" dirty="0"/>
              <a:t>．小环和物块以速度</a:t>
            </a:r>
            <a:r>
              <a:rPr lang="en-US" altLang="zh-CN" dirty="0"/>
              <a:t>v</a:t>
            </a:r>
            <a:r>
              <a:rPr lang="zh-CN" altLang="en-US" dirty="0"/>
              <a:t>向右匀速运动，小环碰到杆上的钉子</a:t>
            </a:r>
            <a:r>
              <a:rPr lang="en-US" altLang="zh-CN" dirty="0"/>
              <a:t>P</a:t>
            </a:r>
            <a:r>
              <a:rPr lang="zh-CN" altLang="en-US" dirty="0"/>
              <a:t>后立刻停止，物块向上摆动．整个过程中，物块在夹子中没有滑动．小环和夹子的质量均不计，重力加速度为</a:t>
            </a:r>
            <a:r>
              <a:rPr lang="en-US" altLang="zh-CN" dirty="0"/>
              <a:t>g</a:t>
            </a:r>
            <a:r>
              <a:rPr lang="zh-CN" altLang="en-US" dirty="0"/>
              <a:t>．下列说法正确的是</a:t>
            </a:r>
          </a:p>
        </p:txBody>
      </p:sp>
      <p:pic>
        <p:nvPicPr>
          <p:cNvPr id="4" name="图片 3" descr="高考资源网(ks5u.com),中国最大的高考网站,您身边的高考专家。">
            <a:extLst>
              <a:ext uri="{FF2B5EF4-FFF2-40B4-BE49-F238E27FC236}">
                <a16:creationId xmlns:a16="http://schemas.microsoft.com/office/drawing/2014/main" id="{4A0D1B4A-AAD5-45C0-8CD5-F569E96BFC7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130" y="1338263"/>
            <a:ext cx="4849906" cy="436329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250B6E3E-68E4-47CE-9E53-FCDBE76B7C1D}"/>
              </a:ext>
            </a:extLst>
          </p:cNvPr>
          <p:cNvSpPr/>
          <p:nvPr/>
        </p:nvSpPr>
        <p:spPr>
          <a:xfrm>
            <a:off x="1251676" y="4195482"/>
            <a:ext cx="4656065" cy="555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静摩擦</a:t>
            </a:r>
            <a:r>
              <a:rPr lang="en-US" altLang="zh-CN" sz="2400" dirty="0"/>
              <a:t>—</a:t>
            </a:r>
            <a:r>
              <a:rPr lang="zh-CN" altLang="en-US" sz="2400" dirty="0"/>
              <a:t>最大静摩擦</a:t>
            </a:r>
            <a:r>
              <a:rPr lang="en-US" altLang="zh-CN" sz="2400" dirty="0"/>
              <a:t>—</a:t>
            </a:r>
            <a:r>
              <a:rPr lang="zh-CN" altLang="en-US" sz="2400" dirty="0"/>
              <a:t>滑动摩擦</a:t>
            </a:r>
          </a:p>
        </p:txBody>
      </p:sp>
    </p:spTree>
    <p:extLst>
      <p:ext uri="{BB962C8B-B14F-4D97-AF65-F5344CB8AC3E}">
        <p14:creationId xmlns:p14="http://schemas.microsoft.com/office/powerpoint/2010/main" val="1999199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6C96018-9698-4EF7-8FAF-DEAC82C47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5920087" cy="953356"/>
          </a:xfrm>
        </p:spPr>
        <p:txBody>
          <a:bodyPr/>
          <a:lstStyle/>
          <a:p>
            <a:r>
              <a:rPr lang="zh-CN" altLang="en-US" dirty="0"/>
              <a:t>向心力方程的理解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6E01768-085E-4AC5-9526-B179D29FC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654964"/>
            <a:ext cx="5579428" cy="562859"/>
          </a:xfrm>
        </p:spPr>
        <p:txBody>
          <a:bodyPr>
            <a:normAutofit/>
          </a:bodyPr>
          <a:lstStyle/>
          <a:p>
            <a:r>
              <a:rPr lang="zh-CN" altLang="en-US" sz="2800" dirty="0"/>
              <a:t>没发生滑动的时候的方程</a:t>
            </a:r>
          </a:p>
        </p:txBody>
      </p:sp>
      <p:pic>
        <p:nvPicPr>
          <p:cNvPr id="3074" name="Picture 2" descr="高考资源网(ks5u.com),中国最大的高考网站,您身边的高考专家。">
            <a:extLst>
              <a:ext uri="{FF2B5EF4-FFF2-40B4-BE49-F238E27FC236}">
                <a16:creationId xmlns:a16="http://schemas.microsoft.com/office/drawing/2014/main" id="{48DC1352-BEE9-4388-A20D-46964CC9B7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918" y="1609445"/>
            <a:ext cx="3942510" cy="2419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>
                <a:extLst>
                  <a:ext uri="{FF2B5EF4-FFF2-40B4-BE49-F238E27FC236}">
                    <a16:creationId xmlns:a16="http://schemas.microsoft.com/office/drawing/2014/main" id="{420C61BC-5973-4435-913E-F59AA1956CC3}"/>
                  </a:ext>
                </a:extLst>
              </p:cNvPr>
              <p:cNvSpPr/>
              <p:nvPr/>
            </p:nvSpPr>
            <p:spPr>
              <a:xfrm>
                <a:off x="3530980" y="2217823"/>
                <a:ext cx="2923608" cy="8125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600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zh-CN" altLang="en-US" sz="3600" i="1">
                              <a:latin typeface="Cambria Math" panose="02040503050406030204" pitchFamily="18" charset="0"/>
                            </a:rPr>
                            <m:t>静</m:t>
                          </m:r>
                        </m:sub>
                      </m:sSub>
                      <m:r>
                        <a:rPr lang="en-US" altLang="zh-CN" sz="36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CN" sz="3600" i="1"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en-US" altLang="zh-CN" sz="3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zh-CN" altLang="en-US" sz="3600" i="1">
                              <a:latin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en-US" altLang="zh-CN" sz="36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3600" i="1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en-US" altLang="zh-CN" dirty="0"/>
              </a:p>
            </p:txBody>
          </p:sp>
        </mc:Choice>
        <mc:Fallback>
          <p:sp>
            <p:nvSpPr>
              <p:cNvPr id="4" name="矩形 3">
                <a:extLst>
                  <a:ext uri="{FF2B5EF4-FFF2-40B4-BE49-F238E27FC236}">
                    <a16:creationId xmlns:a16="http://schemas.microsoft.com/office/drawing/2014/main" id="{420C61BC-5973-4435-913E-F59AA1956CC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0980" y="2217823"/>
                <a:ext cx="2923608" cy="81259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对话气泡: 矩形 4">
            <a:extLst>
              <a:ext uri="{FF2B5EF4-FFF2-40B4-BE49-F238E27FC236}">
                <a16:creationId xmlns:a16="http://schemas.microsoft.com/office/drawing/2014/main" id="{5D2AC60D-2F6F-4CD2-916D-EEC6FDC48746}"/>
              </a:ext>
            </a:extLst>
          </p:cNvPr>
          <p:cNvSpPr/>
          <p:nvPr/>
        </p:nvSpPr>
        <p:spPr>
          <a:xfrm>
            <a:off x="2626659" y="3113946"/>
            <a:ext cx="1255059" cy="699247"/>
          </a:xfrm>
          <a:prstGeom prst="wedgeRectCallout">
            <a:avLst>
              <a:gd name="adj1" fmla="val 59881"/>
              <a:gd name="adj2" fmla="val -849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提供的向心力</a:t>
            </a:r>
          </a:p>
        </p:txBody>
      </p:sp>
      <p:sp>
        <p:nvSpPr>
          <p:cNvPr id="6" name="对话气泡: 椭圆形 5">
            <a:extLst>
              <a:ext uri="{FF2B5EF4-FFF2-40B4-BE49-F238E27FC236}">
                <a16:creationId xmlns:a16="http://schemas.microsoft.com/office/drawing/2014/main" id="{E72569D1-0A0A-4409-BD03-AA47E6561734}"/>
              </a:ext>
            </a:extLst>
          </p:cNvPr>
          <p:cNvSpPr/>
          <p:nvPr/>
        </p:nvSpPr>
        <p:spPr>
          <a:xfrm>
            <a:off x="5521424" y="3236239"/>
            <a:ext cx="1309682" cy="576954"/>
          </a:xfrm>
          <a:prstGeom prst="wedgeEllipseCallout">
            <a:avLst>
              <a:gd name="adj1" fmla="val -32075"/>
              <a:gd name="adj2" fmla="val -1410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需要的向心力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CE74298D-8D64-454D-9D3B-E200F912C88B}"/>
                  </a:ext>
                </a:extLst>
              </p:cNvPr>
              <p:cNvSpPr/>
              <p:nvPr/>
            </p:nvSpPr>
            <p:spPr>
              <a:xfrm>
                <a:off x="1446974" y="4278829"/>
                <a:ext cx="3453061" cy="7226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zh-CN" altLang="en-US" sz="3200" i="1">
                              <a:latin typeface="Cambria Math" panose="02040503050406030204" pitchFamily="18" charset="0"/>
                            </a:rPr>
                            <m:t>静</m:t>
                          </m:r>
                        </m:sub>
                      </m:sSub>
                      <m:r>
                        <a:rPr lang="zh-CN" altLang="en-US" sz="3200" i="1">
                          <a:latin typeface="Cambria Math" panose="02040503050406030204" pitchFamily="18" charset="0"/>
                        </a:rPr>
                        <m:t>≤</m:t>
                      </m:r>
                      <m:sSub>
                        <m:sSubPr>
                          <m:ctrlPr>
                            <a:rPr lang="en-US" altLang="zh-CN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CN" sz="3200" i="1">
                              <a:latin typeface="Cambria Math" panose="02040503050406030204" pitchFamily="18" charset="0"/>
                            </a:rPr>
                            <m:t>𝑚𝑎𝑥</m:t>
                          </m:r>
                        </m:sub>
                      </m:sSub>
                      <m:r>
                        <a:rPr lang="en-US" altLang="zh-CN" sz="32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zh-CN" altLang="en-US" sz="3200" i="1">
                          <a:latin typeface="Cambria Math" panose="02040503050406030204" pitchFamily="18" charset="0"/>
                        </a:rPr>
                        <m:t>𝜇</m:t>
                      </m:r>
                      <m:sSub>
                        <m:sSubPr>
                          <m:ctrlPr>
                            <a:rPr lang="en-US" altLang="zh-CN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altLang="zh-CN" sz="3200" i="1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CE74298D-8D64-454D-9D3B-E200F912C8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6974" y="4278829"/>
                <a:ext cx="3453061" cy="72269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对话气泡: 矩形 8">
            <a:extLst>
              <a:ext uri="{FF2B5EF4-FFF2-40B4-BE49-F238E27FC236}">
                <a16:creationId xmlns:a16="http://schemas.microsoft.com/office/drawing/2014/main" id="{A5A117BF-8605-4A9F-B98D-2B895B7A22E9}"/>
              </a:ext>
            </a:extLst>
          </p:cNvPr>
          <p:cNvSpPr/>
          <p:nvPr/>
        </p:nvSpPr>
        <p:spPr>
          <a:xfrm>
            <a:off x="2043953" y="5203036"/>
            <a:ext cx="2187388" cy="699247"/>
          </a:xfrm>
          <a:prstGeom prst="wedgeRectCallout">
            <a:avLst>
              <a:gd name="adj1" fmla="val -27004"/>
              <a:gd name="adj2" fmla="val -1105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静摩擦力所能提供的向心力的区间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2">
                <a:extLst>
                  <a:ext uri="{FF2B5EF4-FFF2-40B4-BE49-F238E27FC236}">
                    <a16:creationId xmlns:a16="http://schemas.microsoft.com/office/drawing/2014/main" id="{3DB9FDEB-2F84-430D-994D-D1CBEC472BE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165597" y="4256004"/>
                <a:ext cx="4041156" cy="133797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85000" lnSpcReduction="10000"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800" dirty="0"/>
                  <a:t>要想保持不相对滑动：</a:t>
                </a:r>
                <a:r>
                  <a:rPr lang="en-US" altLang="zh-CN" sz="28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altLang="zh-CN" sz="2800" i="1">
                        <a:latin typeface="Cambria Math" panose="02040503050406030204" pitchFamily="18" charset="0"/>
                      </a:rPr>
                      <m:t>𝑚</m:t>
                    </m:r>
                    <m:sSup>
                      <m:sSup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>
                        <a:latin typeface="Cambria Math" panose="02040503050406030204" pitchFamily="18" charset="0"/>
                      </a:rPr>
                      <m:t>𝑟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静</m:t>
                        </m:r>
                      </m:sub>
                    </m:sSub>
                    <m:r>
                      <a:rPr lang="zh-CN" altLang="en-US" sz="2800" i="1">
                        <a:latin typeface="Cambria Math" panose="02040503050406030204" pitchFamily="18" charset="0"/>
                      </a:rPr>
                      <m:t>≤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altLang="zh-CN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𝜇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endParaRPr lang="zh-CN" altLang="en-US" sz="2800" dirty="0"/>
              </a:p>
            </p:txBody>
          </p:sp>
        </mc:Choice>
        <mc:Fallback>
          <p:sp>
            <p:nvSpPr>
              <p:cNvPr id="10" name="内容占位符 2">
                <a:extLst>
                  <a:ext uri="{FF2B5EF4-FFF2-40B4-BE49-F238E27FC236}">
                    <a16:creationId xmlns:a16="http://schemas.microsoft.com/office/drawing/2014/main" id="{3DB9FDEB-2F84-430D-994D-D1CBEC472B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5597" y="4256004"/>
                <a:ext cx="4041156" cy="1337972"/>
              </a:xfrm>
              <a:prstGeom prst="rect">
                <a:avLst/>
              </a:prstGeom>
              <a:blipFill>
                <a:blip r:embed="rId5"/>
                <a:stretch>
                  <a:fillRect l="-1961" t="-36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2">
                <a:extLst>
                  <a:ext uri="{FF2B5EF4-FFF2-40B4-BE49-F238E27FC236}">
                    <a16:creationId xmlns:a16="http://schemas.microsoft.com/office/drawing/2014/main" id="{30DE4722-08C8-453A-A257-B9EE6AC7D54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165597" y="5281695"/>
                <a:ext cx="4041156" cy="133797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800" dirty="0"/>
                  <a:t>滑动的临界情况：</a:t>
                </a:r>
                <a:r>
                  <a:rPr lang="en-US" altLang="zh-CN" sz="28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altLang="zh-CN" sz="2800" i="1">
                        <a:latin typeface="Cambria Math" panose="02040503050406030204" pitchFamily="18" charset="0"/>
                      </a:rPr>
                      <m:t>𝑚</m:t>
                    </m:r>
                    <m:sSubSup>
                      <m:sSub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zh-CN" altLang="en-US" sz="2800" i="1" smtClean="0">
                            <a:latin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  <m:sup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sz="2800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zh-CN" sz="28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altLang="zh-CN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𝜇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endParaRPr lang="zh-CN" altLang="en-US" sz="2800" dirty="0"/>
              </a:p>
            </p:txBody>
          </p:sp>
        </mc:Choice>
        <mc:Fallback>
          <p:sp>
            <p:nvSpPr>
              <p:cNvPr id="11" name="内容占位符 2">
                <a:extLst>
                  <a:ext uri="{FF2B5EF4-FFF2-40B4-BE49-F238E27FC236}">
                    <a16:creationId xmlns:a16="http://schemas.microsoft.com/office/drawing/2014/main" id="{30DE4722-08C8-453A-A257-B9EE6AC7D5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5597" y="5281695"/>
                <a:ext cx="4041156" cy="1337972"/>
              </a:xfrm>
              <a:prstGeom prst="rect">
                <a:avLst/>
              </a:prstGeom>
              <a:blipFill>
                <a:blip r:embed="rId6"/>
                <a:stretch>
                  <a:fillRect l="-2715" t="-36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矩形 11">
            <a:extLst>
              <a:ext uri="{FF2B5EF4-FFF2-40B4-BE49-F238E27FC236}">
                <a16:creationId xmlns:a16="http://schemas.microsoft.com/office/drawing/2014/main" id="{C4C839B6-2599-4278-8EF4-F7FED940201A}"/>
              </a:ext>
            </a:extLst>
          </p:cNvPr>
          <p:cNvSpPr/>
          <p:nvPr/>
        </p:nvSpPr>
        <p:spPr>
          <a:xfrm>
            <a:off x="9358173" y="4700472"/>
            <a:ext cx="1744501" cy="555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理解不等式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E10B86B4-CE2A-4E94-8612-A2313FD40A72}"/>
              </a:ext>
            </a:extLst>
          </p:cNvPr>
          <p:cNvSpPr/>
          <p:nvPr/>
        </p:nvSpPr>
        <p:spPr>
          <a:xfrm>
            <a:off x="9358172" y="5794166"/>
            <a:ext cx="1744501" cy="555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理解等式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5881087C-CC6C-4299-BACD-E5033B2831A9}"/>
              </a:ext>
            </a:extLst>
          </p:cNvPr>
          <p:cNvSpPr/>
          <p:nvPr/>
        </p:nvSpPr>
        <p:spPr>
          <a:xfrm>
            <a:off x="7386918" y="439848"/>
            <a:ext cx="3302395" cy="55581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双物体，找相同的量</a:t>
            </a:r>
          </a:p>
        </p:txBody>
      </p:sp>
    </p:spTree>
    <p:extLst>
      <p:ext uri="{BB962C8B-B14F-4D97-AF65-F5344CB8AC3E}">
        <p14:creationId xmlns:p14="http://schemas.microsoft.com/office/powerpoint/2010/main" val="129114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/>
      <p:bldP spid="11" grpId="0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D055B56-C9FB-43EB-B11C-AEC5299A4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6502793" cy="845780"/>
          </a:xfrm>
        </p:spPr>
        <p:txBody>
          <a:bodyPr/>
          <a:lstStyle/>
          <a:p>
            <a:r>
              <a:rPr lang="zh-CN" altLang="en-US" dirty="0"/>
              <a:t>万有引力方程的推导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37E90264-AC75-4491-853B-C4A7CC73A5B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251678" y="1228165"/>
                <a:ext cx="10178322" cy="1810870"/>
              </a:xfrm>
            </p:spPr>
            <p:txBody>
              <a:bodyPr/>
              <a:lstStyle/>
              <a:p>
                <a:r>
                  <a:rPr lang="zh-CN" altLang="en-US" dirty="0"/>
                  <a:t>已知：</a:t>
                </a:r>
                <a:r>
                  <a:rPr lang="en-US" altLang="zh-CN" dirty="0"/>
                  <a:t>1</a:t>
                </a:r>
                <a:r>
                  <a:rPr lang="zh-CN" altLang="en-US" dirty="0"/>
                  <a:t>、开普勒定律：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32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altLang="zh-CN" sz="32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32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zh-CN" altLang="en-US" dirty="0"/>
                  <a:t>；</a:t>
                </a:r>
                <a:r>
                  <a:rPr lang="en-US" altLang="zh-CN" dirty="0"/>
                  <a:t>2</a:t>
                </a:r>
                <a:r>
                  <a:rPr lang="zh-CN" altLang="en-US" dirty="0"/>
                  <a:t>、牛顿定律：</a:t>
                </a:r>
                <a14:m>
                  <m:oMath xmlns:m="http://schemas.openxmlformats.org/officeDocument/2006/math"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𝑚</m:t>
                    </m:r>
                    <m:sSup>
                      <m:sSupPr>
                        <m:ctrlPr>
                          <a:rPr lang="en-US" altLang="zh-CN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zh-CN" altLang="en-US" b="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zh-CN" altLang="en-US" dirty="0"/>
                  <a:t>；</a:t>
                </a:r>
                <a:endParaRPr lang="en-US" altLang="zh-CN" dirty="0"/>
              </a:p>
              <a:p>
                <a:r>
                  <a:rPr lang="zh-CN" altLang="en-US" dirty="0"/>
                  <a:t>目标：</a:t>
                </a:r>
                <a14:m>
                  <m:oMath xmlns:m="http://schemas.openxmlformats.org/officeDocument/2006/math">
                    <m:r>
                      <a:rPr lang="zh-CN" altLang="en-US" b="0" i="1" dirty="0">
                        <a:latin typeface="Cambria Math" panose="02040503050406030204" pitchFamily="18" charset="0"/>
                      </a:rPr>
                      <m:t>证明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𝐺</m:t>
                    </m:r>
                    <m:f>
                      <m:fPr>
                        <m:ctrlPr>
                          <a:rPr lang="en-US" altLang="zh-CN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𝑀𝑚</m:t>
                        </m:r>
                      </m:num>
                      <m:den>
                        <m:sSup>
                          <m:sSupPr>
                            <m:ctrlP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zh-CN" altLang="en-US" dirty="0"/>
              </a:p>
            </p:txBody>
          </p:sp>
        </mc:Choice>
        <mc:Fallback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37E90264-AC75-4491-853B-C4A7CC73A5B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251678" y="1228165"/>
                <a:ext cx="10178322" cy="1810870"/>
              </a:xfrm>
              <a:blipFill>
                <a:blip r:embed="rId2"/>
                <a:stretch>
                  <a:fillRect l="-5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01390888"/>
      </p:ext>
    </p:extLst>
  </p:cSld>
  <p:clrMapOvr>
    <a:masterClrMapping/>
  </p:clrMapOvr>
</p:sld>
</file>

<file path=ppt/theme/theme1.xml><?xml version="1.0" encoding="utf-8"?>
<a:theme xmlns:a="http://schemas.openxmlformats.org/drawingml/2006/main" name="徽章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TM10001106[[fn=徽章]]</Template>
  <TotalTime>40</TotalTime>
  <Words>306</Words>
  <Application>Microsoft Office PowerPoint</Application>
  <PresentationFormat>宽屏</PresentationFormat>
  <Paragraphs>29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3" baseType="lpstr">
      <vt:lpstr>华文中宋</vt:lpstr>
      <vt:lpstr>宋体</vt:lpstr>
      <vt:lpstr>Arial</vt:lpstr>
      <vt:lpstr>Cambria Math</vt:lpstr>
      <vt:lpstr>Gill Sans MT</vt:lpstr>
      <vt:lpstr>Impact</vt:lpstr>
      <vt:lpstr>徽章</vt:lpstr>
      <vt:lpstr>曲线运动</vt:lpstr>
      <vt:lpstr>运动的合成与分解</vt:lpstr>
      <vt:lpstr>平抛得能迅速计算</vt:lpstr>
      <vt:lpstr>圆周的一般解题步骤</vt:lpstr>
      <vt:lpstr>向心力方程的理解</vt:lpstr>
      <vt:lpstr>万有引力方程的推导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曲线运动</dc:title>
  <dc:creator>彭矗</dc:creator>
  <cp:lastModifiedBy>彭矗</cp:lastModifiedBy>
  <cp:revision>5</cp:revision>
  <dcterms:created xsi:type="dcterms:W3CDTF">2018-02-28T00:18:30Z</dcterms:created>
  <dcterms:modified xsi:type="dcterms:W3CDTF">2018-02-28T00:58:49Z</dcterms:modified>
</cp:coreProperties>
</file>