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  <p:sldMasterId id="2147483831" r:id="rId2"/>
    <p:sldMasterId id="2147483962" r:id="rId3"/>
    <p:sldMasterId id="2147484037" r:id="rId4"/>
  </p:sldMasterIdLst>
  <p:notesMasterIdLst>
    <p:notesMasterId r:id="rId18"/>
  </p:notesMasterIdLst>
  <p:sldIdLst>
    <p:sldId id="344" r:id="rId5"/>
    <p:sldId id="457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1" r:id="rId15"/>
    <p:sldId id="490" r:id="rId16"/>
    <p:sldId id="345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98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notesMaster" Target="notesMasters/notesMaster1.xml" /><Relationship Id="rId3" Type="http://schemas.openxmlformats.org/officeDocument/2006/relationships/slideMaster" Target="slideMasters/slideMaster3.xml" /><Relationship Id="rId21" Type="http://schemas.openxmlformats.org/officeDocument/2006/relationships/theme" Target="theme/theme1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2.xml" /><Relationship Id="rId20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slide" Target="slides/slide11.xml" /><Relationship Id="rId10" Type="http://schemas.openxmlformats.org/officeDocument/2006/relationships/slide" Target="slides/slide6.xml" /><Relationship Id="rId19" Type="http://schemas.openxmlformats.org/officeDocument/2006/relationships/presProps" Target="presProps.xml" /><Relationship Id="rId4" Type="http://schemas.openxmlformats.org/officeDocument/2006/relationships/slideMaster" Target="slideMasters/slideMaster4.xml" /><Relationship Id="rId9" Type="http://schemas.openxmlformats.org/officeDocument/2006/relationships/slide" Target="slides/slide5.xml" /><Relationship Id="rId14" Type="http://schemas.openxmlformats.org/officeDocument/2006/relationships/slide" Target="slides/slide10.xml" /><Relationship Id="rId22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949DC4-51DA-49BF-A51D-20BC6F227F65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C32AE-A18E-48CB-BA88-18C910DDB0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427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16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B59EC8A5-4855-495D-B5CF-16D057BE377A}" type="slidenum">
              <a:rPr lang="en-US" altLang="zh-CN" sz="1200">
                <a:solidFill>
                  <a:prstClr val="black"/>
                </a:solidFill>
              </a:rPr>
              <a:pPr eaLnBrk="1" hangingPunct="1"/>
              <a:t>13</a:t>
            </a:fld>
            <a:endParaRPr lang="en-US" altLang="zh-CN" sz="1200">
              <a:solidFill>
                <a:prstClr val="black"/>
              </a:solidFill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FD7D2-3F1A-4D4C-8DE2-EEB8C5657699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155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90F4D-8B7F-42DC-967D-95951CF0C1AC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31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B6B06-133F-403E-85F5-C3F40CE19505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829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9DB4C-1582-47B1-B9ED-8309566D2608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2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91C70-BC3E-4D41-9153-52C654948A63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7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BF3C2-C22B-4663-9E78-8D9D6C78ECC5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633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45723-25E4-4EA3-BD18-20F49A578DA8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819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450CE-6396-4687-A96D-3F18474AB82F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36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B0A46-E31B-4A6E-BA69-49D74A0B1501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161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9EFFA-25DA-412D-96DA-49D3655639EA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21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6C8AA-DF96-4473-BA32-7459BD8AFC69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861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D0FD5-9AF9-4433-9D90-BD0625AD3EDF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046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8CA12-151E-4EE7-A722-3DEF31371A2C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027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6BB9A-C008-4259-9E53-561288E02AB7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461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7A2BC-9D8D-490A-8B3F-D16BBDE7329E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490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E52CF-24CC-450B-85EA-02B693EE82D8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919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F17D1-36C0-47BD-8FC1-8E793C520298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48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C583E-E852-411A-A483-BD13AEAB693E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754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00068-D05D-4E10-8374-6C56F4173920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0802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37C6B-CBA7-456B-8EED-D1DAC74D46F7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3255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216D4-3783-4F0B-9FCD-74C95D21B301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7470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1BEC0-2EB1-4F94-B698-0229B1F532A1}" type="slidenum">
              <a:rPr lang="en-US">
                <a:solidFill>
                  <a:srgbClr val="0000A4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A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0829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17F01C-C421-4AF3-9656-710AB285500D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AFDF62-790D-4ECE-94CC-61A0326FED7A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0057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F7530D-4CE5-4CFB-AA0C-E1FC80F47CEA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657FD-36C3-423A-97EA-01B0CB06FAD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7075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7992C4-D4B8-4C7C-B7EB-BCB8305FADCE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730326-D0D1-4193-9B08-E4DD393C7F5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4720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1FB8BE-EE04-4E03-9D65-9FE7F2136DDF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8E0635-C978-450D-B465-5868479AF76E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7010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1FB011-D22F-4AE4-941A-6C3CD3309190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361871-0C2F-4678-86E2-AE8E8311258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0116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184BF8-30CF-4A97-BD52-5D0DDB6F21C1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02FB7E-6A57-4A63-BC61-3A1852671A1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7344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A0FD0F-2DB6-433C-8E34-50365D014FDD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B87886-746F-4346-AA9E-5C73C1D68796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05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D44D4A-FFB2-48D7-80DB-6B666327AA46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F6DF8D-359B-4A00-9C36-BD7AFA8CD3B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7389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C7869B-756A-4D46-9DF7-E0AAB4B1CCEE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B7E54B-2354-4F99-A548-A391B8B1329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4170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61FAF-3AB5-45C0-8DDB-B1E80B37308B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9E3125-89C1-4BD7-8249-6EB29D0D8EBE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734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8576CA-4BB0-4155-A9E9-993EC0051A44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86E083-899F-4F6F-818F-5536F980935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8063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17F01C-C421-4AF3-9656-710AB285500D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AFDF62-790D-4ECE-94CC-61A0326FED7A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9653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F7530D-4CE5-4CFB-AA0C-E1FC80F47CEA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657FD-36C3-423A-97EA-01B0CB06FAD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5955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7992C4-D4B8-4C7C-B7EB-BCB8305FADCE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730326-D0D1-4193-9B08-E4DD393C7F5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2828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1FB8BE-EE04-4E03-9D65-9FE7F2136DDF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8E0635-C978-450D-B465-5868479AF76E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5051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1FB011-D22F-4AE4-941A-6C3CD3309190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361871-0C2F-4678-86E2-AE8E8311258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4961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184BF8-30CF-4A97-BD52-5D0DDB6F21C1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02FB7E-6A57-4A63-BC61-3A1852671A1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6323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A0FD0F-2DB6-433C-8E34-50365D014FDD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B87886-746F-4346-AA9E-5C73C1D68796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6564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D44D4A-FFB2-48D7-80DB-6B666327AA46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F6DF8D-359B-4A00-9C36-BD7AFA8CD3B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5746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C7869B-756A-4D46-9DF7-E0AAB4B1CCEE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B7E54B-2354-4F99-A548-A391B8B1329F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9113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61FAF-3AB5-45C0-8DDB-B1E80B37308B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9E3125-89C1-4BD7-8249-6EB29D0D8EBE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1899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8576CA-4BB0-4155-A9E9-993EC0051A44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86E083-899F-4F6F-818F-5536F980935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428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2.jpeg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Relationship Id="rId14" Type="http://schemas.openxmlformats.org/officeDocument/2006/relationships/image" Target="../media/image2.jpeg" 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 /><Relationship Id="rId13" Type="http://schemas.openxmlformats.org/officeDocument/2006/relationships/image" Target="../media/image3.jpeg" /><Relationship Id="rId3" Type="http://schemas.openxmlformats.org/officeDocument/2006/relationships/slideLayout" Target="../slideLayouts/slideLayout25.xml" /><Relationship Id="rId7" Type="http://schemas.openxmlformats.org/officeDocument/2006/relationships/slideLayout" Target="../slideLayouts/slideLayout29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1" Type="http://schemas.openxmlformats.org/officeDocument/2006/relationships/slideLayout" Target="../slideLayouts/slideLayout23.xml" /><Relationship Id="rId6" Type="http://schemas.openxmlformats.org/officeDocument/2006/relationships/slideLayout" Target="../slideLayouts/slideLayout28.xml" /><Relationship Id="rId11" Type="http://schemas.openxmlformats.org/officeDocument/2006/relationships/slideLayout" Target="../slideLayouts/slideLayout33.xml" /><Relationship Id="rId5" Type="http://schemas.openxmlformats.org/officeDocument/2006/relationships/slideLayout" Target="../slideLayouts/slideLayout27.xml" /><Relationship Id="rId10" Type="http://schemas.openxmlformats.org/officeDocument/2006/relationships/slideLayout" Target="../slideLayouts/slideLayout32.xml" /><Relationship Id="rId4" Type="http://schemas.openxmlformats.org/officeDocument/2006/relationships/slideLayout" Target="../slideLayouts/slideLayout26.xml" /><Relationship Id="rId9" Type="http://schemas.openxmlformats.org/officeDocument/2006/relationships/slideLayout" Target="../slideLayouts/slideLayout31.xml" 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 /><Relationship Id="rId13" Type="http://schemas.openxmlformats.org/officeDocument/2006/relationships/image" Target="../media/image3.jpeg" /><Relationship Id="rId3" Type="http://schemas.openxmlformats.org/officeDocument/2006/relationships/slideLayout" Target="../slideLayouts/slideLayout36.xml" /><Relationship Id="rId7" Type="http://schemas.openxmlformats.org/officeDocument/2006/relationships/slideLayout" Target="../slideLayouts/slideLayout40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1" Type="http://schemas.openxmlformats.org/officeDocument/2006/relationships/slideLayout" Target="../slideLayouts/slideLayout34.xml" /><Relationship Id="rId6" Type="http://schemas.openxmlformats.org/officeDocument/2006/relationships/slideLayout" Target="../slideLayouts/slideLayout39.xml" /><Relationship Id="rId11" Type="http://schemas.openxmlformats.org/officeDocument/2006/relationships/slideLayout" Target="../slideLayouts/slideLayout44.xml" /><Relationship Id="rId5" Type="http://schemas.openxmlformats.org/officeDocument/2006/relationships/slideLayout" Target="../slideLayouts/slideLayout38.xml" /><Relationship Id="rId10" Type="http://schemas.openxmlformats.org/officeDocument/2006/relationships/slideLayout" Target="../slideLayouts/slideLayout43.xml" /><Relationship Id="rId4" Type="http://schemas.openxmlformats.org/officeDocument/2006/relationships/slideLayout" Target="../slideLayouts/slideLayout37.xml" /><Relationship Id="rId9" Type="http://schemas.openxmlformats.org/officeDocument/2006/relationships/slideLayout" Target="../slideLayouts/slideLayout4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E:\信息中心\PPT制作\内页3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028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BD0B27-7353-4629-9BA3-47CC15700BA6}" type="slidenum">
              <a:rPr lang="en-US" sz="1600">
                <a:solidFill>
                  <a:srgbClr val="0000A4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600">
              <a:solidFill>
                <a:srgbClr val="0000A4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5280825" y="214290"/>
            <a:ext cx="3005951" cy="40011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000" b="1" dirty="0">
                <a:ln w="9525" cmpd="sng">
                  <a:solidFill>
                    <a:srgbClr val="0099CC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80808"/>
                </a:solidFill>
                <a:effectLst>
                  <a:glow rad="63500">
                    <a:srgbClr val="FFFFFF">
                      <a:alpha val="40000"/>
                    </a:srgbClr>
                  </a:glow>
                  <a:reflection blurRad="6350" stA="50000" endA="300" endPos="50000" dist="60007" dir="5400000" sy="-100000" algn="bl" rotWithShape="0"/>
                </a:effectLst>
                <a:latin typeface="华文琥珀" pitchFamily="2" charset="-122"/>
                <a:ea typeface="华文琥珀" pitchFamily="2" charset="-122"/>
              </a:rPr>
              <a:t>大学背景，人文气氛浓郁</a:t>
            </a:r>
          </a:p>
        </p:txBody>
      </p:sp>
    </p:spTree>
    <p:extLst>
      <p:ext uri="{BB962C8B-B14F-4D97-AF65-F5344CB8AC3E}">
        <p14:creationId xmlns:p14="http://schemas.microsoft.com/office/powerpoint/2010/main" val="206372944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E:\信息中心\PPT制作\内页3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028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03B0BB-158F-4483-BA1F-DFC63DD5664F}" type="slidenum">
              <a:rPr lang="en-US" sz="1600">
                <a:solidFill>
                  <a:srgbClr val="0000A4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1600">
              <a:solidFill>
                <a:srgbClr val="0000A4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5280825" y="214290"/>
            <a:ext cx="3005951" cy="400110"/>
          </a:xfrm>
          <a:prstGeom prst="rect">
            <a:avLst/>
          </a:prstGeom>
          <a:noFill/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sz="2000" b="1" dirty="0">
                <a:ln w="9525" cmpd="sng">
                  <a:solidFill>
                    <a:srgbClr val="0099CC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080808"/>
                </a:solidFill>
                <a:effectLst>
                  <a:glow rad="63500">
                    <a:srgbClr val="FFFFFF">
                      <a:alpha val="40000"/>
                    </a:srgbClr>
                  </a:glow>
                  <a:reflection blurRad="6350" stA="50000" endA="300" endPos="50000" dist="60007" dir="5400000" sy="-100000" algn="bl" rotWithShape="0"/>
                </a:effectLst>
                <a:latin typeface="华文琥珀" pitchFamily="2" charset="-122"/>
                <a:ea typeface="华文琥珀" pitchFamily="2" charset="-122"/>
              </a:rPr>
              <a:t>大学背景，人文气氛浓郁</a:t>
            </a:r>
          </a:p>
        </p:txBody>
      </p:sp>
    </p:spTree>
    <p:extLst>
      <p:ext uri="{BB962C8B-B14F-4D97-AF65-F5344CB8AC3E}">
        <p14:creationId xmlns:p14="http://schemas.microsoft.com/office/powerpoint/2010/main" val="25143585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5588" y="201613"/>
            <a:ext cx="1438275" cy="1049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5033963" y="6450013"/>
            <a:ext cx="3814762" cy="2524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482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255588" y="201613"/>
            <a:ext cx="1438275" cy="1049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5033963" y="6450013"/>
            <a:ext cx="3814762" cy="2524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07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/>
          <a:ea typeface="等线 Light"/>
          <a:cs typeface="等线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40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40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40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40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40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40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40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 /><Relationship Id="rId1" Type="http://schemas.openxmlformats.org/officeDocument/2006/relationships/slideLayout" Target="../slideLayouts/slideLayout40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E:\信息中心\PPT制作\封面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灯片编号占位符 3"/>
          <p:cNvSpPr txBox="1">
            <a:spLocks noChangeArrowheads="1"/>
          </p:cNvSpPr>
          <p:nvPr/>
        </p:nvSpPr>
        <p:spPr bwMode="auto">
          <a:xfrm>
            <a:off x="376238" y="8837613"/>
            <a:ext cx="104775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CDDFA50E-E947-4927-8CBD-B2C85DC858FD}" type="slidenum">
              <a: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1</a:t>
            </a:fld>
            <a:endParaRPr lang="en-US" sz="1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90343" y="1373867"/>
            <a:ext cx="664156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zh-CN" altLang="en-US" sz="4800" b="1" dirty="0">
                <a:ln w="9525" cmpd="sng">
                  <a:solidFill>
                    <a:srgbClr val="0099CC">
                      <a:tint val="3000"/>
                    </a:srgbClr>
                  </a:solidFill>
                  <a:prstDash val="solid"/>
                  <a:miter lim="800000"/>
                </a:ln>
                <a:solidFill>
                  <a:srgbClr val="B7E7FF">
                    <a:lumMod val="25000"/>
                  </a:srgbClr>
                </a:solidFill>
                <a:effectLst>
                  <a:glow rad="63500">
                    <a:srgbClr val="FFFFFF">
                      <a:alpha val="40000"/>
                    </a:srgb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初二地理学考  最后一课</a:t>
            </a:r>
          </a:p>
        </p:txBody>
      </p:sp>
      <p:sp>
        <p:nvSpPr>
          <p:cNvPr id="2053" name="Rectangle 8"/>
          <p:cNvSpPr>
            <a:spLocks noChangeArrowheads="1"/>
          </p:cNvSpPr>
          <p:nvPr/>
        </p:nvSpPr>
        <p:spPr bwMode="auto">
          <a:xfrm>
            <a:off x="2267744" y="4293096"/>
            <a:ext cx="4521200" cy="1147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中大附中地理组  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2015</a:t>
            </a:r>
            <a:r>
              <a:rPr lang="zh-CN" altLang="en-US" sz="2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6</a:t>
            </a:r>
            <a:r>
              <a:rPr lang="zh-CN" altLang="en-US" sz="2400" b="1" dirty="0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月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22179" y="2636912"/>
            <a:ext cx="3647152" cy="11916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考前的叮嘱</a:t>
            </a:r>
            <a:endParaRPr lang="en-US" altLang="zh-CN" sz="54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8933603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507412"/>
            <a:ext cx="75713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看题目找答案</a:t>
            </a:r>
          </a:p>
        </p:txBody>
      </p:sp>
    </p:spTree>
    <p:extLst>
      <p:ext uri="{BB962C8B-B14F-4D97-AF65-F5344CB8AC3E}">
        <p14:creationId xmlns:p14="http://schemas.microsoft.com/office/powerpoint/2010/main" val="273648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81443" y="1015487"/>
            <a:ext cx="875505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3.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北京冬奥会雪上项目主要比赛场地设在张家口。根据下表数据，与北京相比，张家口承办雪上项目的优势是 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8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811716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55576" y="4316903"/>
            <a:ext cx="716414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①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纬度低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②海拔高   ③年均温高    ④年积雪日数长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A.①④       B.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③④       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C.②④        D.①②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1442" y="332656"/>
            <a:ext cx="35926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【2018</a:t>
            </a:r>
            <a:r>
              <a:rPr lang="zh-CN" altLang="en-US" sz="2800" b="1" dirty="0">
                <a:solidFill>
                  <a:srgbClr val="FF0000"/>
                </a:solidFill>
              </a:rPr>
              <a:t>年 广州真题</a:t>
            </a:r>
            <a:r>
              <a:rPr lang="en-US" altLang="zh-CN" sz="2800" b="1" dirty="0">
                <a:solidFill>
                  <a:srgbClr val="FF0000"/>
                </a:solidFill>
              </a:rPr>
              <a:t>】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3368" y="5013176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923928" y="2276872"/>
            <a:ext cx="115212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877506" y="2278254"/>
            <a:ext cx="1654933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941178" y="331177"/>
            <a:ext cx="4012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0000CC"/>
                </a:solidFill>
              </a:rPr>
              <a:t>（有</a:t>
            </a:r>
            <a:r>
              <a:rPr lang="en-US" altLang="zh-CN" sz="2800" b="1" dirty="0">
                <a:solidFill>
                  <a:srgbClr val="0000CC"/>
                </a:solidFill>
              </a:rPr>
              <a:t>8</a:t>
            </a:r>
            <a:r>
              <a:rPr lang="zh-CN" altLang="en-US" sz="2800" b="1" dirty="0">
                <a:solidFill>
                  <a:srgbClr val="0000CC"/>
                </a:solidFill>
              </a:rPr>
              <a:t>道题，共计</a:t>
            </a:r>
            <a:r>
              <a:rPr lang="en-US" altLang="zh-CN" sz="2800" b="1" dirty="0">
                <a:solidFill>
                  <a:srgbClr val="0000CC"/>
                </a:solidFill>
              </a:rPr>
              <a:t>16</a:t>
            </a:r>
            <a:r>
              <a:rPr lang="zh-CN" altLang="en-US" sz="2800" b="1" dirty="0">
                <a:solidFill>
                  <a:srgbClr val="0000CC"/>
                </a:solidFill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99119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4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87524" y="435975"/>
            <a:ext cx="8568952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椰子树在热带地区被誉为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宝树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，在高温多雨、阳光充足和海风吹拂的低海拔地区生长发育良好。读图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，完成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9-11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题。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9.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如果想在巴西寻找一个椰子种植园区，下列最合适的  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地方是 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A.①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B.②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C.③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D.④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7372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51902"/>
            <a:ext cx="3888432" cy="404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03848" y="2261547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5654246" y="548680"/>
            <a:ext cx="129401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87524" y="1065935"/>
            <a:ext cx="133214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907704" y="1065935"/>
            <a:ext cx="153194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092280" y="548680"/>
            <a:ext cx="129401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27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9512" y="332656"/>
            <a:ext cx="8424936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塔希提岛是南太平洋上的一个火山岛，因景色秀美被称为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最接近天堂的地方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。读图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，完成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12-14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题。</a:t>
            </a:r>
            <a:endParaRPr lang="en-US" altLang="zh-CN" sz="2400" dirty="0">
              <a:latin typeface="Arial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12.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下列对塔希提岛地形和河流描述正确的是（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A.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地势东南高西北低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B.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河流从中部流向四周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C.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水能资源缺乏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   D.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地形以盆地为主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74753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454" y="2078316"/>
            <a:ext cx="4922026" cy="351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16820" y="1484784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360228" y="476672"/>
            <a:ext cx="129401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652120" y="3212976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6573" y="3126852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低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1517" y="260365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海洋</a:t>
            </a:r>
          </a:p>
        </p:txBody>
      </p:sp>
    </p:spTree>
    <p:extLst>
      <p:ext uri="{BB962C8B-B14F-4D97-AF65-F5344CB8AC3E}">
        <p14:creationId xmlns:p14="http://schemas.microsoft.com/office/powerpoint/2010/main" val="297003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4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75777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47" y="2564904"/>
            <a:ext cx="6809413" cy="379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97332" y="260648"/>
            <a:ext cx="652294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5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，完成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15-16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题。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16.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影响科特迪瓦可可种植的社会因素是 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A.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高温多雨的热带气候     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B.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河流、湖泊众多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C.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平原为主的地形         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D.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海陆联运，交通便利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6296" y="1412776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360228" y="910754"/>
            <a:ext cx="129401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956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3528" y="303039"/>
            <a:ext cx="83904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17.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6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，判断下列对北京常住人口分布描述正确的是 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76801" name="图片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46"/>
          <a:stretch/>
        </p:blipFill>
        <p:spPr bwMode="auto">
          <a:xfrm>
            <a:off x="435055" y="908720"/>
            <a:ext cx="795336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94164" y="4208234"/>
            <a:ext cx="5622052" cy="224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A.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各功能区人口分布均匀               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B.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城市发展新区的常住人口比重下降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C.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生态涵养发展区的常住人口比重上升  </a:t>
            </a:r>
            <a:endParaRPr kumimoji="0" lang="en-US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Times New Roman" pitchFamily="18" charset="0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D.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首都功能核心区的常住人口比重下降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6295" y="4648309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31640" y="3356992"/>
            <a:ext cx="1512168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441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5536" y="1412776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19.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国家计划把北京的大学和科研机构逐步迁移至雄安</a:t>
            </a: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  </a:t>
            </a:r>
            <a:endParaRPr lang="zh-CN" altLang="zh-CN" sz="2400" kern="100" dirty="0">
              <a:latin typeface="Calibri"/>
              <a:ea typeface="宋体"/>
              <a:cs typeface="Times New Roman"/>
            </a:endParaRPr>
          </a:p>
          <a:p>
            <a:pPr indent="133350">
              <a:lnSpc>
                <a:spcPct val="150000"/>
              </a:lnSpc>
            </a:pP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新区，则新区集中发展的产业最有可能是 （</a:t>
            </a: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   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）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A.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种植业</a:t>
            </a: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        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B.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畜牧业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C.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钢铁工业</a:t>
            </a: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      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D.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高新技术产业</a:t>
            </a:r>
            <a:endParaRPr lang="zh-CN" altLang="zh-CN" sz="2400" kern="100" dirty="0">
              <a:effectLst/>
              <a:latin typeface="Calibri"/>
              <a:ea typeface="宋体"/>
              <a:cs typeface="Times New Roman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77825" name="图片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53903"/>
            <a:ext cx="3744416" cy="404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7504" y="188640"/>
            <a:ext cx="89289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2018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年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月，国务院批复了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河北雄安新区规划纲要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》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，雄安新区要重点承接北京非首都功能和人口转移。读图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7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，完成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18-20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题。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56376" y="1700808"/>
            <a:ext cx="537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D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11760" y="1550695"/>
            <a:ext cx="3168352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384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556792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20.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北京的一些非首都职能部门迁往雄安新区，这对北京的影响是 （</a:t>
            </a:r>
            <a:r>
              <a:rPr lang="en-US" altLang="zh-CN" sz="2400" kern="100" dirty="0">
                <a:latin typeface="Calibri"/>
                <a:ea typeface="宋体"/>
                <a:cs typeface="Times New Roman"/>
              </a:rPr>
              <a:t>   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）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 A.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政治中心地位将大幅度降低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 B.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交通压力将有所减轻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 C.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城市空气质量将下降</a:t>
            </a:r>
          </a:p>
          <a:p>
            <a:pPr indent="133350">
              <a:lnSpc>
                <a:spcPct val="150000"/>
              </a:lnSpc>
            </a:pPr>
            <a:r>
              <a:rPr lang="en-US" altLang="zh-CN" sz="2400" kern="100" dirty="0">
                <a:latin typeface="宋体"/>
                <a:ea typeface="宋体"/>
                <a:cs typeface="Times New Roman"/>
              </a:rPr>
              <a:t> D.</a:t>
            </a:r>
            <a:r>
              <a:rPr lang="zh-CN" altLang="zh-CN" sz="2400" kern="100" dirty="0">
                <a:latin typeface="Calibri"/>
                <a:ea typeface="宋体"/>
                <a:cs typeface="Times New Roman"/>
              </a:rPr>
              <a:t>住房紧张状况将加剧</a:t>
            </a:r>
            <a:endParaRPr lang="zh-CN" altLang="zh-CN" sz="2400" kern="100" dirty="0">
              <a:effectLst/>
              <a:latin typeface="Calibri"/>
              <a:ea typeface="宋体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94330" y="2780928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9512" y="284455"/>
            <a:ext cx="892899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2018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年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4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月，国务院批复了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河北雄安新区规划纲要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》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，雄安新区要重点承接北京非首都功能和人口转移。读图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7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，完成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18-20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题。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699792" y="919857"/>
            <a:ext cx="3240360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29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95536" y="322778"/>
            <a:ext cx="8439303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30.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云南元阳的哈尼族人民利用当地“山有多高，水有多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高”的自然条件，种植水稻，创造了独特的农耕文明奇 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观。下列属于元阳农耕文明奇观的是 （   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A.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牧场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B.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梯田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C.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池塘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  D.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荒漠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78849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029499"/>
            <a:ext cx="473959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44208" y="1496978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</a:rPr>
              <a:t>B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82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44170" y="332656"/>
            <a:ext cx="6340197" cy="75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kern="100" dirty="0">
                <a:solidFill>
                  <a:srgbClr val="0000CC"/>
                </a:solidFill>
                <a:latin typeface="Calibri"/>
                <a:ea typeface="华文中宋"/>
                <a:cs typeface="Times New Roman"/>
              </a:rPr>
              <a:t>世界环境日主题今年还会不会考？</a:t>
            </a:r>
            <a:endParaRPr lang="zh-CN" altLang="en-US" sz="3200" kern="100" dirty="0">
              <a:solidFill>
                <a:srgbClr val="0000CC"/>
              </a:solidFill>
              <a:latin typeface="Calibri"/>
              <a:ea typeface="宋体"/>
              <a:cs typeface="Times New Roman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340768"/>
            <a:ext cx="86444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【2015】15</a:t>
            </a:r>
            <a:r>
              <a:rPr lang="zh-CN" altLang="en-US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、</a:t>
            </a:r>
            <a:r>
              <a:rPr lang="en-US" altLang="zh-CN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【2016】</a:t>
            </a:r>
            <a:r>
              <a:rPr lang="zh-CN" altLang="en-US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、</a:t>
            </a:r>
            <a:r>
              <a:rPr lang="en-US" altLang="zh-CN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14【2017】15  </a:t>
            </a:r>
            <a:r>
              <a:rPr lang="zh-CN" altLang="en-US" sz="3200" b="1" kern="100" dirty="0">
                <a:solidFill>
                  <a:prstClr val="black"/>
                </a:solidFill>
                <a:latin typeface="Calibri"/>
                <a:ea typeface="华文中宋"/>
                <a:cs typeface="Times New Roman"/>
              </a:rPr>
              <a:t>都考了。</a:t>
            </a:r>
            <a:endParaRPr lang="zh-CN" altLang="en-US" sz="3200" kern="100" dirty="0">
              <a:solidFill>
                <a:prstClr val="black"/>
              </a:solidFill>
              <a:latin typeface="Calibri"/>
              <a:ea typeface="宋体"/>
              <a:cs typeface="Times New Roman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74032" y="2492896"/>
            <a:ext cx="3942184" cy="75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b="1" kern="100" dirty="0">
                <a:solidFill>
                  <a:srgbClr val="FF0000"/>
                </a:solidFill>
                <a:latin typeface="Calibri"/>
                <a:ea typeface="华文中宋"/>
                <a:cs typeface="Times New Roman"/>
              </a:rPr>
              <a:t>【</a:t>
            </a:r>
            <a:r>
              <a:rPr lang="en-US" altLang="zh-CN" sz="3200" b="1" kern="100" dirty="0">
                <a:solidFill>
                  <a:srgbClr val="FF0000"/>
                </a:solidFill>
                <a:latin typeface="Calibri"/>
                <a:ea typeface="华文中宋"/>
                <a:cs typeface="Times New Roman"/>
              </a:rPr>
              <a:t>2018</a:t>
            </a:r>
            <a:r>
              <a:rPr lang="zh-CN" altLang="zh-CN" sz="3200" b="1" kern="100" dirty="0">
                <a:solidFill>
                  <a:srgbClr val="FF0000"/>
                </a:solidFill>
                <a:latin typeface="Calibri"/>
                <a:ea typeface="华文中宋"/>
                <a:cs typeface="Times New Roman"/>
              </a:rPr>
              <a:t>】</a:t>
            </a:r>
            <a:r>
              <a:rPr lang="zh-CN" altLang="en-US" sz="3200" b="1" kern="100" dirty="0">
                <a:solidFill>
                  <a:srgbClr val="FF0000"/>
                </a:solidFill>
                <a:latin typeface="Calibri"/>
                <a:ea typeface="华文中宋"/>
                <a:cs typeface="Times New Roman"/>
              </a:rPr>
              <a:t>没考！！！</a:t>
            </a:r>
            <a:endParaRPr lang="zh-CN" altLang="zh-CN" sz="3200" kern="100" dirty="0">
              <a:solidFill>
                <a:srgbClr val="FF0000"/>
              </a:solidFill>
              <a:latin typeface="Calibri"/>
              <a:ea typeface="宋体"/>
              <a:cs typeface="Times New Roma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54005" y="3933056"/>
            <a:ext cx="709040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00CC"/>
                </a:solidFill>
                <a:latin typeface="Microsoft Yahei"/>
              </a:rPr>
              <a:t>2019</a:t>
            </a:r>
            <a:r>
              <a:rPr lang="zh-CN" altLang="en-US" sz="4000" b="1" dirty="0">
                <a:solidFill>
                  <a:srgbClr val="0000CC"/>
                </a:solidFill>
                <a:latin typeface="Microsoft Yahei"/>
              </a:rPr>
              <a:t>年世界环境日中国主题：</a:t>
            </a:r>
            <a:endParaRPr lang="en-US" altLang="zh-CN" sz="4000" b="1" dirty="0">
              <a:solidFill>
                <a:srgbClr val="0000CC"/>
              </a:solidFill>
              <a:latin typeface="Microsoft Yahei"/>
            </a:endParaRPr>
          </a:p>
          <a:p>
            <a:pPr algn="ctr"/>
            <a:r>
              <a:rPr lang="zh-CN" altLang="en-US" sz="4000" b="1" dirty="0">
                <a:solidFill>
                  <a:srgbClr val="0000CC"/>
                </a:solidFill>
                <a:latin typeface="Microsoft Yahei"/>
              </a:rPr>
              <a:t>“蓝天保卫战，我是行动者”</a:t>
            </a:r>
            <a:endParaRPr lang="zh-CN" altLang="en-US" sz="4000" b="1" i="0" dirty="0">
              <a:solidFill>
                <a:srgbClr val="0000CC"/>
              </a:solidFill>
              <a:effectLst/>
              <a:latin typeface="Microsoft Yahei"/>
            </a:endParaRPr>
          </a:p>
        </p:txBody>
      </p:sp>
    </p:spTree>
    <p:extLst>
      <p:ext uri="{BB962C8B-B14F-4D97-AF65-F5344CB8AC3E}">
        <p14:creationId xmlns:p14="http://schemas.microsoft.com/office/powerpoint/2010/main" val="88834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80512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5496" y="4542219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/>
            <a:r>
              <a:rPr lang="zh-CN" altLang="en-US" sz="4800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愿你们在合上笔盖的那一刻，</a:t>
            </a:r>
            <a:endParaRPr lang="zh-CN" altLang="en-US" sz="4800" b="1" i="0" dirty="0">
              <a:solidFill>
                <a:srgbClr val="FF0000"/>
              </a:solidFill>
              <a:effectLst/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63688" y="5694347"/>
            <a:ext cx="75713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/>
            <a:r>
              <a:rPr lang="zh-CN" altLang="en-US" sz="4800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有着侠士收刀入鞘的骄傲。</a:t>
            </a:r>
            <a:endParaRPr lang="zh-CN" altLang="en-US" sz="48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64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尾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71438"/>
            <a:ext cx="9324976" cy="702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2928938"/>
            <a:ext cx="8189913" cy="1450975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zh-CN" sz="96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96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谢谢</a:t>
            </a:r>
            <a:r>
              <a:rPr lang="en-US" altLang="zh-CN" sz="96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!</a:t>
            </a:r>
            <a:endParaRPr lang="zh-CN" altLang="en-US" sz="9600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149055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9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3922</TotalTime>
  <Words>668</Words>
  <Application>Microsoft Office PowerPoint</Application>
  <PresentationFormat>全屏显示(4:3)</PresentationFormat>
  <Paragraphs>73</Paragraphs>
  <Slides>13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Clouds</vt:lpstr>
      <vt:lpstr>1_Clouds</vt:lpstr>
      <vt:lpstr>8_Office 主题​​</vt:lpstr>
      <vt:lpstr>9_Office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矗 彭</cp:lastModifiedBy>
  <cp:revision>156</cp:revision>
  <dcterms:created xsi:type="dcterms:W3CDTF">2019-04-29T01:50:59Z</dcterms:created>
  <dcterms:modified xsi:type="dcterms:W3CDTF">2019-06-26T01:16:58Z</dcterms:modified>
</cp:coreProperties>
</file>