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4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5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2" r:id="rId3"/>
    <p:sldMasterId id="2147483665" r:id="rId4"/>
    <p:sldMasterId id="2147483677" r:id="rId5"/>
    <p:sldMasterId id="2147483689" r:id="rId6"/>
  </p:sldMasterIdLst>
  <p:notesMasterIdLst>
    <p:notesMasterId r:id="rId44"/>
  </p:notesMasterIdLst>
  <p:sldIdLst>
    <p:sldId id="257" r:id="rId7"/>
    <p:sldId id="256" r:id="rId8"/>
    <p:sldId id="394" r:id="rId9"/>
    <p:sldId id="259" r:id="rId10"/>
    <p:sldId id="260" r:id="rId11"/>
    <p:sldId id="309" r:id="rId12"/>
    <p:sldId id="395" r:id="rId13"/>
    <p:sldId id="310" r:id="rId14"/>
    <p:sldId id="398" r:id="rId15"/>
    <p:sldId id="392" r:id="rId16"/>
    <p:sldId id="354" r:id="rId17"/>
    <p:sldId id="393" r:id="rId18"/>
    <p:sldId id="404" r:id="rId19"/>
    <p:sldId id="317" r:id="rId20"/>
    <p:sldId id="319" r:id="rId21"/>
    <p:sldId id="320" r:id="rId22"/>
    <p:sldId id="321" r:id="rId23"/>
    <p:sldId id="322" r:id="rId24"/>
    <p:sldId id="371" r:id="rId25"/>
    <p:sldId id="312" r:id="rId26"/>
    <p:sldId id="334" r:id="rId27"/>
    <p:sldId id="405" r:id="rId28"/>
    <p:sldId id="406" r:id="rId29"/>
    <p:sldId id="407" r:id="rId30"/>
    <p:sldId id="408" r:id="rId31"/>
    <p:sldId id="409" r:id="rId32"/>
    <p:sldId id="410" r:id="rId33"/>
    <p:sldId id="411" r:id="rId34"/>
    <p:sldId id="412" r:id="rId35"/>
    <p:sldId id="413" r:id="rId36"/>
    <p:sldId id="414" r:id="rId37"/>
    <p:sldId id="415" r:id="rId38"/>
    <p:sldId id="416" r:id="rId39"/>
    <p:sldId id="417" r:id="rId40"/>
    <p:sldId id="418" r:id="rId41"/>
    <p:sldId id="419" r:id="rId42"/>
    <p:sldId id="420" r:id="rId43"/>
  </p:sldIdLst>
  <p:sldSz cx="9144000" cy="5143500" type="screen16x9"/>
  <p:notesSz cx="6858000" cy="9144000"/>
  <p:custDataLst>
    <p:tags r:id="rId45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9"/>
    <p:restoredTop sz="96278"/>
  </p:normalViewPr>
  <p:slideViewPr>
    <p:cSldViewPr snapToGrid="0" showGuides="1">
      <p:cViewPr>
        <p:scale>
          <a:sx n="101" d="100"/>
          <a:sy n="101" d="100"/>
        </p:scale>
        <p:origin x="-300" y="248"/>
      </p:cViewPr>
      <p:guideLst>
        <p:guide orient="horz" pos="1600"/>
        <p:guide pos="40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theme" Target="theme/them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F3AAD1B-BADE-499F-A60C-E3BFA143FA68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2020/9/15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7F27FFD-3BCB-4F55-8E21-3A77BD04D20F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046069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桌面\大课堂标志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975600" y="28575"/>
            <a:ext cx="1130300" cy="7699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1" y="1597822"/>
            <a:ext cx="7772400" cy="110251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3305179"/>
            <a:ext cx="7772400" cy="1021556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200154"/>
            <a:ext cx="4038600" cy="339447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200154"/>
            <a:ext cx="4038600" cy="339447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700" b="1"/>
            </a:lvl4pPr>
            <a:lvl5pPr marL="1828800" indent="0">
              <a:buNone/>
              <a:defRPr sz="1700" b="1"/>
            </a:lvl5pPr>
            <a:lvl6pPr marL="2286000" indent="0">
              <a:buNone/>
              <a:defRPr sz="1700" b="1"/>
            </a:lvl6pPr>
            <a:lvl7pPr marL="2743200" indent="0">
              <a:buNone/>
              <a:defRPr sz="1700" b="1"/>
            </a:lvl7pPr>
            <a:lvl8pPr marL="3200400" indent="0">
              <a:buNone/>
              <a:defRPr sz="1700" b="1"/>
            </a:lvl8pPr>
            <a:lvl9pPr marL="3657600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1631158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700" b="1"/>
            </a:lvl4pPr>
            <a:lvl5pPr marL="1828800" indent="0">
              <a:buNone/>
              <a:defRPr sz="1700" b="1"/>
            </a:lvl5pPr>
            <a:lvl6pPr marL="2286000" indent="0">
              <a:buNone/>
              <a:defRPr sz="1700" b="1"/>
            </a:lvl6pPr>
            <a:lvl7pPr marL="2743200" indent="0">
              <a:buNone/>
              <a:defRPr sz="1700" b="1"/>
            </a:lvl7pPr>
            <a:lvl8pPr marL="3200400" indent="0">
              <a:buNone/>
              <a:defRPr sz="1700" b="1"/>
            </a:lvl8pPr>
            <a:lvl9pPr marL="3657600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8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/>
        </p:nvSpPr>
        <p:spPr>
          <a:xfrm>
            <a:off x="854737" y="773443"/>
            <a:ext cx="7434551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425054" y="4838937"/>
            <a:ext cx="293917" cy="1650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3505200" y="4797171"/>
            <a:ext cx="2133600" cy="273844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80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9" y="1076341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4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3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9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1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1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911B7-EB81-4F18-B4EC-612785767882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2272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97600-F713-4B35-ADC1-36E3D601768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5338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8B2CC-655B-44FD-87C3-8CE7D9B5D61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8470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4B099-D9E9-491C-BBFC-004699C724DC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2517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5E975B-7754-47A7-AEAD-33D2BA4024D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7435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0BCF2-5256-4232-B356-C47CB4F13C7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045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917BE-BF5B-4088-BF35-8F560B72218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0191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0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F858B-FE61-4841-885F-29018AE5D098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6780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C4D15-43DE-4954-B29C-A0938C4D9108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2218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1E17E-33AF-4752-B9A9-2E9BC6748CA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8938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30D90A-D453-407E-B278-B8985AE36EB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0001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8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911B7-EB81-4F18-B4EC-612785767882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497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97600-F713-4B35-ADC1-36E3D601768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5563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8B2CC-655B-44FD-87C3-8CE7D9B5D61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6460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4B099-D9E9-491C-BBFC-004699C724DC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0370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5E975B-7754-47A7-AEAD-33D2BA4024D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8851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0BCF2-5256-4232-B356-C47CB4F13C7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4890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917BE-BF5B-4088-BF35-8F560B72218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4489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F858B-FE61-4841-885F-29018AE5D098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0751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1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C4D15-43DE-4954-B29C-A0938C4D9108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1355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1E17E-33AF-4752-B9A9-2E9BC6748CA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0404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30D90A-D453-407E-B278-B8985AE36EB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07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1" y="1597822"/>
            <a:ext cx="7772400" cy="110251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329126"/>
      </p:ext>
    </p:extLst>
  </p:cSld>
  <p:clrMapOvr>
    <a:masterClrMapping/>
  </p:clrMapOvr>
  <p:transition spd="slow">
    <p:blinds dir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714733"/>
      </p:ext>
    </p:extLst>
  </p:cSld>
  <p:clrMapOvr>
    <a:masterClrMapping/>
  </p:clrMapOvr>
  <p:transition spd="slow">
    <p:blinds dir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3305179"/>
            <a:ext cx="7772400" cy="1021556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051093"/>
      </p:ext>
    </p:extLst>
  </p:cSld>
  <p:clrMapOvr>
    <a:masterClrMapping/>
  </p:clrMapOvr>
  <p:transition spd="slow">
    <p:blinds dir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1200154"/>
            <a:ext cx="4038600" cy="339447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1" y="1200154"/>
            <a:ext cx="4038600" cy="339447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899152"/>
      </p:ext>
    </p:extLst>
  </p:cSld>
  <p:clrMapOvr>
    <a:masterClrMapping/>
  </p:clrMapOvr>
  <p:transition spd="slow">
    <p:blinds dir="vert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700" b="1"/>
            </a:lvl4pPr>
            <a:lvl5pPr marL="1828800" indent="0">
              <a:buNone/>
              <a:defRPr sz="1700" b="1"/>
            </a:lvl5pPr>
            <a:lvl6pPr marL="2286000" indent="0">
              <a:buNone/>
              <a:defRPr sz="1700" b="1"/>
            </a:lvl6pPr>
            <a:lvl7pPr marL="2743200" indent="0">
              <a:buNone/>
              <a:defRPr sz="1700" b="1"/>
            </a:lvl7pPr>
            <a:lvl8pPr marL="3200400" indent="0">
              <a:buNone/>
              <a:defRPr sz="1700" b="1"/>
            </a:lvl8pPr>
            <a:lvl9pPr marL="3657600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1631158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700" b="1"/>
            </a:lvl4pPr>
            <a:lvl5pPr marL="1828800" indent="0">
              <a:buNone/>
              <a:defRPr sz="1700" b="1"/>
            </a:lvl5pPr>
            <a:lvl6pPr marL="2286000" indent="0">
              <a:buNone/>
              <a:defRPr sz="1700" b="1"/>
            </a:lvl6pPr>
            <a:lvl7pPr marL="2743200" indent="0">
              <a:buNone/>
              <a:defRPr sz="1700" b="1"/>
            </a:lvl7pPr>
            <a:lvl8pPr marL="3200400" indent="0">
              <a:buNone/>
              <a:defRPr sz="1700" b="1"/>
            </a:lvl8pPr>
            <a:lvl9pPr marL="3657600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8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787078"/>
      </p:ext>
    </p:extLst>
  </p:cSld>
  <p:clrMapOvr>
    <a:masterClrMapping/>
  </p:clrMapOvr>
  <p:transition spd="slow">
    <p:blinds dir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341903"/>
      </p:ext>
    </p:extLst>
  </p:cSld>
  <p:clrMapOvr>
    <a:masterClrMapping/>
  </p:clrMapOvr>
  <p:transition spd="slow">
    <p:blinds dir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/>
        </p:nvSpPr>
        <p:spPr>
          <a:xfrm>
            <a:off x="854729" y="773443"/>
            <a:ext cx="7434551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 defTabSz="685800" eaLnBrk="1" fontAlgn="auto" hangingPunct="1">
              <a:defRPr/>
            </a:pPr>
            <a:endParaRPr lang="zh-CN" altLang="en-US" sz="1400">
              <a:solidFill>
                <a:srgbClr val="FFFFFF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425047" y="4838927"/>
            <a:ext cx="293917" cy="1650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algn="ctr" defTabSz="685800" eaLnBrk="1" fontAlgn="auto" hangingPunct="1">
              <a:defRPr/>
            </a:pPr>
            <a:endParaRPr lang="zh-CN" altLang="en-US" sz="1400">
              <a:solidFill>
                <a:srgbClr val="FFFFFF"/>
              </a:solidFill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3505200" y="4797171"/>
            <a:ext cx="2133600" cy="273844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437572"/>
      </p:ext>
    </p:extLst>
  </p:cSld>
  <p:clrMapOvr>
    <a:masterClrMapping/>
  </p:clrMapOvr>
  <p:transition spd="slow">
    <p:blinds dir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7727079"/>
      </p:ext>
    </p:extLst>
  </p:cSld>
  <p:clrMapOvr>
    <a:masterClrMapping/>
  </p:clrMapOvr>
  <p:transition spd="slow">
    <p:blinds dir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7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7" y="1076331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672227"/>
      </p:ext>
    </p:extLst>
  </p:cSld>
  <p:clrMapOvr>
    <a:masterClrMapping/>
  </p:clrMapOvr>
  <p:transition spd="slow">
    <p:blinds dir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4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3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9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971322"/>
      </p:ext>
    </p:extLst>
  </p:cSld>
  <p:clrMapOvr>
    <a:masterClrMapping/>
  </p:clrMapOvr>
  <p:transition spd="slow">
    <p:blinds dir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832682"/>
      </p:ext>
    </p:extLst>
  </p:cSld>
  <p:clrMapOvr>
    <a:masterClrMapping/>
  </p:clrMapOvr>
  <p:transition spd="slow">
    <p:blinds dir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1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198722"/>
      </p:ext>
    </p:extLst>
  </p:cSld>
  <p:clrMapOvr>
    <a:masterClrMapping/>
  </p:clrMapOvr>
  <p:transition spd="slow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80"/>
            <a:ext cx="8229600" cy="857250"/>
          </a:xfrm>
          <a:prstGeom prst="rect">
            <a:avLst/>
          </a:prstGeom>
        </p:spPr>
        <p:txBody>
          <a:bodyPr vert="horz" lIns="68568" tIns="34284" rIns="68568" bIns="34284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4"/>
            <a:ext cx="8229600" cy="3394472"/>
          </a:xfrm>
          <a:prstGeom prst="rect">
            <a:avLst/>
          </a:prstGeom>
        </p:spPr>
        <p:txBody>
          <a:bodyPr vert="horz" lIns="68568" tIns="34284" rIns="68568" bIns="34284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vert="horz" lIns="68568" tIns="34284" rIns="68568" bIns="3428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4767267"/>
            <a:ext cx="2895600" cy="273844"/>
          </a:xfrm>
          <a:prstGeom prst="rect">
            <a:avLst/>
          </a:prstGeom>
        </p:spPr>
        <p:txBody>
          <a:bodyPr vert="horz" lIns="68568" tIns="34284" rIns="68568" bIns="3428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7"/>
            <a:ext cx="2133600" cy="273844"/>
          </a:xfrm>
          <a:prstGeom prst="rect">
            <a:avLst/>
          </a:prstGeom>
        </p:spPr>
        <p:txBody>
          <a:bodyPr vert="horz" lIns="68568" tIns="34284" rIns="68568" bIns="3428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ransition spd="slow">
    <p:blinds dir="vert"/>
  </p:transition>
  <p:txStyles>
    <p:titleStyle>
      <a:lvl1pPr algn="ctr" defTabSz="9137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eaLnBrk="1" hangingPunct="1">
              <a:defRPr/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algn="ctr" eaLnBrk="1" hangingPunct="1">
              <a:defRPr/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eaLnBrk="1" hangingPunct="1">
              <a:defRPr/>
            </a:pPr>
            <a:fld id="{D46ED5C8-839E-447E-8BA9-F4F490F22B15}" type="slidenum">
              <a:rPr kumimoji="1" lang="en-US" altLang="zh-CN">
                <a:solidFill>
                  <a:srgbClr val="000000"/>
                </a:solidFill>
              </a:rPr>
              <a:pPr eaLnBrk="1" hangingPunct="1">
                <a:defRPr/>
              </a:pPr>
              <a:t>‹#›</a:t>
            </a:fld>
            <a:endParaRPr kumimoji="1"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196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eaLnBrk="1" hangingPunct="1">
              <a:defRPr/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algn="ctr" eaLnBrk="1" hangingPunct="1">
              <a:defRPr/>
            </a:pPr>
            <a:endParaRPr kumimoji="1"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eaLnBrk="1" hangingPunct="1">
              <a:defRPr/>
            </a:pPr>
            <a:fld id="{D46ED5C8-839E-447E-8BA9-F4F490F22B15}" type="slidenum">
              <a:rPr kumimoji="1" lang="en-US" altLang="zh-CN">
                <a:solidFill>
                  <a:srgbClr val="000000"/>
                </a:solidFill>
              </a:rPr>
              <a:pPr eaLnBrk="1" hangingPunct="1">
                <a:defRPr/>
              </a:pPr>
              <a:t>‹#›</a:t>
            </a:fld>
            <a:endParaRPr kumimoji="1"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30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80"/>
            <a:ext cx="8229600" cy="857250"/>
          </a:xfrm>
          <a:prstGeom prst="rect">
            <a:avLst/>
          </a:prstGeom>
        </p:spPr>
        <p:txBody>
          <a:bodyPr vert="horz" lIns="68568" tIns="34284" rIns="68568" bIns="34284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4"/>
            <a:ext cx="8229600" cy="3394472"/>
          </a:xfrm>
          <a:prstGeom prst="rect">
            <a:avLst/>
          </a:prstGeom>
        </p:spPr>
        <p:txBody>
          <a:bodyPr vert="horz" lIns="68568" tIns="34284" rIns="68568" bIns="34284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vert="horz" lIns="68568" tIns="34284" rIns="68568" bIns="3428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9/15/2020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4767267"/>
            <a:ext cx="2895600" cy="273844"/>
          </a:xfrm>
          <a:prstGeom prst="rect">
            <a:avLst/>
          </a:prstGeom>
        </p:spPr>
        <p:txBody>
          <a:bodyPr vert="horz" lIns="68568" tIns="34284" rIns="68568" bIns="3428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7"/>
            <a:ext cx="2133600" cy="273844"/>
          </a:xfrm>
          <a:prstGeom prst="rect">
            <a:avLst/>
          </a:prstGeom>
        </p:spPr>
        <p:txBody>
          <a:bodyPr vert="horz" lIns="68568" tIns="34284" rIns="68568" bIns="3428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240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</p:sldLayoutIdLst>
  <p:transition spd="slow">
    <p:blinds dir="vert"/>
  </p:transition>
  <p:txStyles>
    <p:titleStyle>
      <a:lvl1pPr algn="ctr" defTabSz="9137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2"/>
          <p:cNvSpPr txBox="1"/>
          <p:nvPr/>
        </p:nvSpPr>
        <p:spPr>
          <a:xfrm>
            <a:off x="0" y="674699"/>
            <a:ext cx="9144000" cy="171739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hangingPunct="1">
              <a:lnSpc>
                <a:spcPct val="12000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江 雪</a:t>
            </a:r>
            <a:endParaRPr lang="en-US" altLang="zh-CN" sz="3200" b="1">
              <a:latin typeface="楷体" pitchFamily="49" charset="-122"/>
              <a:ea typeface="楷体" pitchFamily="49" charset="-122"/>
            </a:endParaRPr>
          </a:p>
          <a:p>
            <a:pPr algn="ctr" hangingPunct="1">
              <a:lnSpc>
                <a:spcPct val="120000"/>
              </a:lnSpc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唐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 柳宗元 </a:t>
            </a:r>
            <a:endParaRPr lang="en-US" altLang="zh-CN" sz="2800" b="1">
              <a:latin typeface="楷体" pitchFamily="49" charset="-122"/>
              <a:ea typeface="楷体" pitchFamily="49" charset="-122"/>
            </a:endParaRPr>
          </a:p>
          <a:p>
            <a:pPr algn="ctr" hangingPunct="1">
              <a:lnSpc>
                <a:spcPct val="12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千山鸟飞绝，万径人踪灭。孤舟蓑笠翁，独钓寒江雪。</a:t>
            </a:r>
          </a:p>
        </p:txBody>
      </p:sp>
      <p:grpSp>
        <p:nvGrpSpPr>
          <p:cNvPr id="4099" name="组合 4"/>
          <p:cNvGrpSpPr/>
          <p:nvPr/>
        </p:nvGrpSpPr>
        <p:grpSpPr>
          <a:xfrm>
            <a:off x="138118" y="2540012"/>
            <a:ext cx="8880475" cy="2060575"/>
            <a:chOff x="245626" y="2698704"/>
            <a:chExt cx="8881686" cy="2061229"/>
          </a:xfrm>
        </p:grpSpPr>
        <p:pic>
          <p:nvPicPr>
            <p:cNvPr id="4105" name="图片 1"/>
            <p:cNvPicPr>
              <a:picLocks noChangeAspect="1"/>
            </p:cNvPicPr>
            <p:nvPr/>
          </p:nvPicPr>
          <p:blipFill>
            <a:blip r:embed="rId2"/>
            <a:srcRect b="3186"/>
            <a:stretch>
              <a:fillRect/>
            </a:stretch>
          </p:blipFill>
          <p:spPr>
            <a:xfrm>
              <a:off x="2534335" y="2699673"/>
              <a:ext cx="2837412" cy="206026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6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82874" y="2698704"/>
              <a:ext cx="3644438" cy="204534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7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5626" y="2699673"/>
              <a:ext cx="2168695" cy="206026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100" name="组合 27"/>
          <p:cNvGrpSpPr/>
          <p:nvPr/>
        </p:nvGrpSpPr>
        <p:grpSpPr>
          <a:xfrm>
            <a:off x="534988" y="407988"/>
            <a:ext cx="2570162" cy="685800"/>
            <a:chOff x="2747226" y="536188"/>
            <a:chExt cx="2458107" cy="604629"/>
          </a:xfrm>
        </p:grpSpPr>
        <p:sp>
          <p:nvSpPr>
            <p:cNvPr id="11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新</a:t>
              </a:r>
            </a:p>
          </p:txBody>
        </p:sp>
        <p:sp>
          <p:nvSpPr>
            <p:cNvPr id="12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导</a:t>
              </a:r>
            </a:p>
          </p:txBody>
        </p:sp>
        <p:sp>
          <p:nvSpPr>
            <p:cNvPr id="14" name="矩形: 圆角 31"/>
            <p:cNvSpPr/>
            <p:nvPr/>
          </p:nvSpPr>
          <p:spPr bwMode="auto">
            <a:xfrm rot="20889648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入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 txBox="1"/>
          <p:nvPr/>
        </p:nvSpPr>
        <p:spPr>
          <a:xfrm>
            <a:off x="2068537" y="3379800"/>
            <a:ext cx="5005387" cy="777875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algn="ctr" eaLnBrk="1" hangingPunct="1"/>
            <a:r>
              <a:rPr lang="en-US" altLang="zh-CN" sz="4400" b="1">
                <a:latin typeface="楷体" panose="02010609060101010101" pitchFamily="49" charset="-122"/>
                <a:ea typeface="楷体" panose="02010609060101010101" pitchFamily="49" charset="-122"/>
              </a:rPr>
              <a:t>12 </a:t>
            </a:r>
            <a:r>
              <a:rPr lang="zh-CN" altLang="en-US" sz="4400" b="1">
                <a:latin typeface="楷体" panose="02010609060101010101" pitchFamily="49" charset="-122"/>
                <a:ea typeface="楷体" panose="02010609060101010101" pitchFamily="49" charset="-122"/>
              </a:rPr>
              <a:t>湖心亭看雪</a:t>
            </a:r>
          </a:p>
        </p:txBody>
      </p:sp>
      <p:pic>
        <p:nvPicPr>
          <p:cNvPr id="3075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5599" y="168277"/>
            <a:ext cx="3908425" cy="463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2004512141316256"/>
          <p:cNvPicPr>
            <a:picLocks noChangeAspect="1" noChangeArrowheads="1"/>
          </p:cNvPicPr>
          <p:nvPr/>
        </p:nvPicPr>
        <p:blipFill>
          <a:blip r:embed="rId2">
            <a:lum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5" name="WordArt 3"/>
          <p:cNvSpPr>
            <a:spLocks noChangeArrowheads="1" noChangeShapeType="1"/>
          </p:cNvSpPr>
          <p:nvPr/>
        </p:nvSpPr>
        <p:spPr bwMode="auto">
          <a:xfrm>
            <a:off x="1547813" y="357200"/>
            <a:ext cx="3581400" cy="1329929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10319"/>
                <a:gd name="adj2" fmla="val 977"/>
              </a:avLst>
            </a:prstTxWarp>
          </a:bodyPr>
          <a:lstStyle/>
          <a:p>
            <a:pPr algn="ctr" eaLnBrk="1" hangingPunct="1"/>
            <a:r>
              <a:rPr kumimoji="1" lang="zh-CN" altLang="en-US" sz="3600" b="1" kern="1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黑体"/>
                <a:ea typeface="黑体"/>
              </a:rPr>
              <a:t>湖心亭</a:t>
            </a:r>
          </a:p>
        </p:txBody>
      </p:sp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250838" y="2842036"/>
            <a:ext cx="8893175" cy="18774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　</a:t>
            </a:r>
            <a:r>
              <a:rPr lang="zh-CN" altLang="en-US" sz="3200" dirty="0" smtClean="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zh-CN" altLang="en-US" sz="2800" dirty="0" smtClean="0">
                <a:solidFill>
                  <a:srgbClr val="0000CC"/>
                </a:solidFill>
                <a:latin typeface="Times New Roman" pitchFamily="18" charset="0"/>
                <a:ea typeface="黑体" pitchFamily="49" charset="-122"/>
              </a:rPr>
              <a:t>位于杭州西湖之中，据说是宋代整修西湖时，以湖泥堆成小山，成为一岛，是西湖三岛之一，后于山上建成亭阁，叫湖心亭。这是观赏西湖风景的好地方，因此常有文人墨客到此赏景。</a:t>
            </a:r>
            <a:r>
              <a:rPr lang="zh-CN" altLang="en-US" sz="2800" dirty="0" smtClean="0">
                <a:solidFill>
                  <a:srgbClr val="0000CC"/>
                </a:solidFill>
                <a:latin typeface="Times New Roman" pitchFamily="18" charset="0"/>
                <a:ea typeface="宋体" pitchFamily="2" charset="-122"/>
              </a:rPr>
              <a:t>　</a:t>
            </a:r>
          </a:p>
        </p:txBody>
      </p:sp>
    </p:spTree>
    <p:extLst>
      <p:ext uri="{BB962C8B-B14F-4D97-AF65-F5344CB8AC3E}">
        <p14:creationId xmlns:p14="http://schemas.microsoft.com/office/powerpoint/2010/main" val="2687518282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1003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animBg="1"/>
      <p:bldP spid="100356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32"/>
          <p:cNvSpPr txBox="1"/>
          <p:nvPr/>
        </p:nvSpPr>
        <p:spPr>
          <a:xfrm>
            <a:off x="4475183" y="292577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5123" name="文本框 34"/>
          <p:cNvSpPr txBox="1"/>
          <p:nvPr/>
        </p:nvSpPr>
        <p:spPr>
          <a:xfrm rot="-280097">
            <a:off x="3431958" y="12282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24" name="文本框 36"/>
          <p:cNvSpPr txBox="1"/>
          <p:nvPr/>
        </p:nvSpPr>
        <p:spPr>
          <a:xfrm rot="-5350866">
            <a:off x="5861647" y="13155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25" name="文本框 37"/>
          <p:cNvSpPr txBox="1"/>
          <p:nvPr/>
        </p:nvSpPr>
        <p:spPr>
          <a:xfrm rot="-4150866">
            <a:off x="5331421" y="17235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26" name="文本框 45"/>
          <p:cNvSpPr txBox="1"/>
          <p:nvPr/>
        </p:nvSpPr>
        <p:spPr>
          <a:xfrm rot="-5350866">
            <a:off x="6422033" y="13377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27" name="文本框 46"/>
          <p:cNvSpPr txBox="1"/>
          <p:nvPr/>
        </p:nvSpPr>
        <p:spPr>
          <a:xfrm rot="-424911">
            <a:off x="7068140" y="15695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28" name="文本框 47"/>
          <p:cNvSpPr txBox="1"/>
          <p:nvPr/>
        </p:nvSpPr>
        <p:spPr>
          <a:xfrm rot="-4150866">
            <a:off x="7655522" y="24982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29" name="文本框 49"/>
          <p:cNvSpPr txBox="1"/>
          <p:nvPr/>
        </p:nvSpPr>
        <p:spPr>
          <a:xfrm rot="657351">
            <a:off x="5448879" y="133460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30" name="文本框 50"/>
          <p:cNvSpPr txBox="1"/>
          <p:nvPr/>
        </p:nvSpPr>
        <p:spPr>
          <a:xfrm rot="1480325">
            <a:off x="7391995" y="12441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31" name="文本框 51"/>
          <p:cNvSpPr txBox="1"/>
          <p:nvPr/>
        </p:nvSpPr>
        <p:spPr>
          <a:xfrm rot="-5350866">
            <a:off x="5980707" y="21759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32" name="文本框 32"/>
          <p:cNvSpPr txBox="1"/>
          <p:nvPr/>
        </p:nvSpPr>
        <p:spPr>
          <a:xfrm>
            <a:off x="3262333" y="356077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33" name="文本框 34"/>
          <p:cNvSpPr txBox="1"/>
          <p:nvPr/>
        </p:nvSpPr>
        <p:spPr>
          <a:xfrm rot="4149897">
            <a:off x="4462265" y="34983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34" name="文本框 36"/>
          <p:cNvSpPr txBox="1"/>
          <p:nvPr/>
        </p:nvSpPr>
        <p:spPr>
          <a:xfrm rot="-1380000">
            <a:off x="3901069" y="13012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35" name="文本框 37"/>
          <p:cNvSpPr txBox="1"/>
          <p:nvPr/>
        </p:nvSpPr>
        <p:spPr>
          <a:xfrm rot="-180000">
            <a:off x="4131272" y="20537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36" name="文本框 45"/>
          <p:cNvSpPr txBox="1"/>
          <p:nvPr/>
        </p:nvSpPr>
        <p:spPr>
          <a:xfrm rot="-1380000">
            <a:off x="4461472" y="13234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37" name="文本框 46"/>
          <p:cNvSpPr txBox="1"/>
          <p:nvPr/>
        </p:nvSpPr>
        <p:spPr>
          <a:xfrm rot="-1380000">
            <a:off x="4831357" y="15378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38" name="文本框 47"/>
          <p:cNvSpPr txBox="1"/>
          <p:nvPr/>
        </p:nvSpPr>
        <p:spPr>
          <a:xfrm rot="-180000">
            <a:off x="5064702" y="22347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39" name="文本框 49"/>
          <p:cNvSpPr txBox="1"/>
          <p:nvPr/>
        </p:nvSpPr>
        <p:spPr>
          <a:xfrm rot="-5350866">
            <a:off x="6310907" y="21092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40" name="文本框 50"/>
          <p:cNvSpPr txBox="1"/>
          <p:nvPr/>
        </p:nvSpPr>
        <p:spPr>
          <a:xfrm rot="-170103">
            <a:off x="5590180" y="25903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41" name="文本框 51"/>
          <p:cNvSpPr txBox="1"/>
          <p:nvPr/>
        </p:nvSpPr>
        <p:spPr>
          <a:xfrm rot="-5350866">
            <a:off x="5845772" y="34332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42" name="文本框 32"/>
          <p:cNvSpPr txBox="1"/>
          <p:nvPr/>
        </p:nvSpPr>
        <p:spPr>
          <a:xfrm rot="1209897">
            <a:off x="1500776" y="28919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43" name="文本框 34"/>
          <p:cNvSpPr txBox="1"/>
          <p:nvPr/>
        </p:nvSpPr>
        <p:spPr>
          <a:xfrm rot="4149897">
            <a:off x="2141339" y="34554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44" name="文本框 36"/>
          <p:cNvSpPr txBox="1"/>
          <p:nvPr/>
        </p:nvSpPr>
        <p:spPr>
          <a:xfrm rot="-1380000">
            <a:off x="1605556" y="32284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45" name="文本框 37"/>
          <p:cNvSpPr txBox="1"/>
          <p:nvPr/>
        </p:nvSpPr>
        <p:spPr>
          <a:xfrm rot="1029897">
            <a:off x="2486619" y="275383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46" name="文本框 45"/>
          <p:cNvSpPr txBox="1"/>
          <p:nvPr/>
        </p:nvSpPr>
        <p:spPr>
          <a:xfrm rot="-1380000">
            <a:off x="3162876" y="314594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47" name="文本框 46"/>
          <p:cNvSpPr txBox="1"/>
          <p:nvPr/>
        </p:nvSpPr>
        <p:spPr>
          <a:xfrm rot="-170103">
            <a:off x="787981" y="15298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48" name="文本框 47"/>
          <p:cNvSpPr txBox="1"/>
          <p:nvPr/>
        </p:nvSpPr>
        <p:spPr>
          <a:xfrm rot="1029897">
            <a:off x="829272" y="33999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49" name="文本框 49"/>
          <p:cNvSpPr txBox="1"/>
          <p:nvPr/>
        </p:nvSpPr>
        <p:spPr>
          <a:xfrm rot="-170103">
            <a:off x="3010483" y="38365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50" name="文本框 50"/>
          <p:cNvSpPr txBox="1"/>
          <p:nvPr/>
        </p:nvSpPr>
        <p:spPr>
          <a:xfrm rot="-170103">
            <a:off x="4158258" y="31697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51" name="文本框 51"/>
          <p:cNvSpPr txBox="1"/>
          <p:nvPr/>
        </p:nvSpPr>
        <p:spPr>
          <a:xfrm rot="-170103">
            <a:off x="4324947" y="392858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52" name="文本框 32"/>
          <p:cNvSpPr txBox="1"/>
          <p:nvPr/>
        </p:nvSpPr>
        <p:spPr>
          <a:xfrm rot="-5070842">
            <a:off x="322858" y="20410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53" name="文本框 34"/>
          <p:cNvSpPr txBox="1"/>
          <p:nvPr/>
        </p:nvSpPr>
        <p:spPr>
          <a:xfrm rot="4149897">
            <a:off x="1338064" y="21585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54" name="文本框 42"/>
          <p:cNvSpPr txBox="1"/>
          <p:nvPr/>
        </p:nvSpPr>
        <p:spPr>
          <a:xfrm rot="-170103">
            <a:off x="1243593" y="12774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55" name="文本框 43"/>
          <p:cNvSpPr txBox="1"/>
          <p:nvPr/>
        </p:nvSpPr>
        <p:spPr>
          <a:xfrm rot="1029897">
            <a:off x="1338842" y="16838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56" name="文本框 45"/>
          <p:cNvSpPr txBox="1"/>
          <p:nvPr/>
        </p:nvSpPr>
        <p:spPr>
          <a:xfrm rot="-1380000">
            <a:off x="2118303" y="114569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57" name="文本框 46"/>
          <p:cNvSpPr txBox="1"/>
          <p:nvPr/>
        </p:nvSpPr>
        <p:spPr>
          <a:xfrm rot="-1380000">
            <a:off x="2688233" y="131555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58" name="文本框 47"/>
          <p:cNvSpPr txBox="1"/>
          <p:nvPr/>
        </p:nvSpPr>
        <p:spPr>
          <a:xfrm rot="-180000">
            <a:off x="2416759" y="1879118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59" name="文本框 49"/>
          <p:cNvSpPr txBox="1"/>
          <p:nvPr/>
        </p:nvSpPr>
        <p:spPr>
          <a:xfrm rot="-1380000">
            <a:off x="3277184" y="15378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60" name="文本框 50"/>
          <p:cNvSpPr txBox="1"/>
          <p:nvPr/>
        </p:nvSpPr>
        <p:spPr>
          <a:xfrm rot="-1380000">
            <a:off x="2850153" y="21188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61" name="文本框 51"/>
          <p:cNvSpPr txBox="1"/>
          <p:nvPr/>
        </p:nvSpPr>
        <p:spPr>
          <a:xfrm rot="-1380000">
            <a:off x="3485150" y="22553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62" name="文本框 32"/>
          <p:cNvSpPr txBox="1"/>
          <p:nvPr/>
        </p:nvSpPr>
        <p:spPr>
          <a:xfrm rot="1209897">
            <a:off x="5115500" y="35380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63" name="文本框 34"/>
          <p:cNvSpPr txBox="1"/>
          <p:nvPr/>
        </p:nvSpPr>
        <p:spPr>
          <a:xfrm rot="-1030866">
            <a:off x="6311703" y="38936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64" name="文本框 36"/>
          <p:cNvSpPr txBox="1"/>
          <p:nvPr/>
        </p:nvSpPr>
        <p:spPr>
          <a:xfrm rot="368503">
            <a:off x="5774315" y="285860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65" name="文本框 37"/>
          <p:cNvSpPr txBox="1"/>
          <p:nvPr/>
        </p:nvSpPr>
        <p:spPr>
          <a:xfrm rot="829244">
            <a:off x="5285361" y="397302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66" name="文本框 45"/>
          <p:cNvSpPr txBox="1"/>
          <p:nvPr/>
        </p:nvSpPr>
        <p:spPr>
          <a:xfrm rot="-4502722">
            <a:off x="6779221" y="249982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67" name="文本框 46"/>
          <p:cNvSpPr txBox="1"/>
          <p:nvPr/>
        </p:nvSpPr>
        <p:spPr>
          <a:xfrm rot="2702238">
            <a:off x="7568207" y="30617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68" name="文本框 47"/>
          <p:cNvSpPr txBox="1"/>
          <p:nvPr/>
        </p:nvSpPr>
        <p:spPr>
          <a:xfrm rot="-3456638">
            <a:off x="6744297" y="34031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69" name="文本框 49"/>
          <p:cNvSpPr txBox="1"/>
          <p:nvPr/>
        </p:nvSpPr>
        <p:spPr>
          <a:xfrm rot="-3180423">
            <a:off x="1964333" y="23236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70" name="文本框 50"/>
          <p:cNvSpPr txBox="1"/>
          <p:nvPr/>
        </p:nvSpPr>
        <p:spPr>
          <a:xfrm rot="-3640556">
            <a:off x="7239596" y="35904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71" name="文本框 51"/>
          <p:cNvSpPr txBox="1"/>
          <p:nvPr/>
        </p:nvSpPr>
        <p:spPr>
          <a:xfrm rot="1549510">
            <a:off x="7755522" y="217439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72" name="文本框 32"/>
          <p:cNvSpPr txBox="1"/>
          <p:nvPr/>
        </p:nvSpPr>
        <p:spPr>
          <a:xfrm rot="4190103">
            <a:off x="4288433" y="25061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73" name="文本框 34"/>
          <p:cNvSpPr txBox="1"/>
          <p:nvPr/>
        </p:nvSpPr>
        <p:spPr>
          <a:xfrm rot="8340000">
            <a:off x="4921053" y="31380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74" name="文本框 36"/>
          <p:cNvSpPr txBox="1"/>
          <p:nvPr/>
        </p:nvSpPr>
        <p:spPr>
          <a:xfrm rot="-1160763">
            <a:off x="5774315" y="17505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75" name="文本框 37"/>
          <p:cNvSpPr txBox="1"/>
          <p:nvPr/>
        </p:nvSpPr>
        <p:spPr>
          <a:xfrm rot="39237">
            <a:off x="5650502" y="22728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76" name="文本框 45"/>
          <p:cNvSpPr txBox="1"/>
          <p:nvPr/>
        </p:nvSpPr>
        <p:spPr>
          <a:xfrm rot="-1160763">
            <a:off x="6334703" y="177275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77" name="文本框 46"/>
          <p:cNvSpPr txBox="1"/>
          <p:nvPr/>
        </p:nvSpPr>
        <p:spPr>
          <a:xfrm rot="-1160763">
            <a:off x="6704606" y="19870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78" name="文本框 47"/>
          <p:cNvSpPr txBox="1"/>
          <p:nvPr/>
        </p:nvSpPr>
        <p:spPr>
          <a:xfrm rot="39237">
            <a:off x="7185603" y="24569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79" name="文本框 49"/>
          <p:cNvSpPr txBox="1"/>
          <p:nvPr/>
        </p:nvSpPr>
        <p:spPr>
          <a:xfrm rot="-1160763">
            <a:off x="7039572" y="21585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80" name="文本框 50"/>
          <p:cNvSpPr txBox="1"/>
          <p:nvPr/>
        </p:nvSpPr>
        <p:spPr>
          <a:xfrm rot="-1160763">
            <a:off x="7488815" y="19330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81" name="文本框 51"/>
          <p:cNvSpPr txBox="1"/>
          <p:nvPr/>
        </p:nvSpPr>
        <p:spPr>
          <a:xfrm rot="-1160763">
            <a:off x="7290380" y="279351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82" name="文本框 32"/>
          <p:cNvSpPr txBox="1"/>
          <p:nvPr/>
        </p:nvSpPr>
        <p:spPr>
          <a:xfrm rot="4190103">
            <a:off x="2766021" y="33396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83" name="文本框 34"/>
          <p:cNvSpPr txBox="1"/>
          <p:nvPr/>
        </p:nvSpPr>
        <p:spPr>
          <a:xfrm rot="8340000">
            <a:off x="3922515" y="28157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84" name="文本框 36"/>
          <p:cNvSpPr txBox="1"/>
          <p:nvPr/>
        </p:nvSpPr>
        <p:spPr>
          <a:xfrm rot="2810103">
            <a:off x="3813770" y="17346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85" name="文本框 37"/>
          <p:cNvSpPr txBox="1"/>
          <p:nvPr/>
        </p:nvSpPr>
        <p:spPr>
          <a:xfrm rot="4010103">
            <a:off x="3813770" y="22775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86" name="文本框 45"/>
          <p:cNvSpPr txBox="1"/>
          <p:nvPr/>
        </p:nvSpPr>
        <p:spPr>
          <a:xfrm rot="2810103">
            <a:off x="4374158" y="17568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87" name="文本框 46"/>
          <p:cNvSpPr txBox="1"/>
          <p:nvPr/>
        </p:nvSpPr>
        <p:spPr>
          <a:xfrm rot="2810103">
            <a:off x="4744047" y="19711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88" name="文本框 47"/>
          <p:cNvSpPr txBox="1"/>
          <p:nvPr/>
        </p:nvSpPr>
        <p:spPr>
          <a:xfrm rot="4010103">
            <a:off x="4744047" y="25141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89" name="文本框 49"/>
          <p:cNvSpPr txBox="1"/>
          <p:nvPr/>
        </p:nvSpPr>
        <p:spPr>
          <a:xfrm rot="-1160763">
            <a:off x="6225164" y="25442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90" name="文本框 50"/>
          <p:cNvSpPr txBox="1"/>
          <p:nvPr/>
        </p:nvSpPr>
        <p:spPr>
          <a:xfrm rot="4020000">
            <a:off x="5218708" y="26299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91" name="文本框 51"/>
          <p:cNvSpPr txBox="1"/>
          <p:nvPr/>
        </p:nvSpPr>
        <p:spPr>
          <a:xfrm rot="-1160763">
            <a:off x="5599685" y="32189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92" name="文本框 32"/>
          <p:cNvSpPr txBox="1"/>
          <p:nvPr/>
        </p:nvSpPr>
        <p:spPr>
          <a:xfrm rot="5400000">
            <a:off x="1142008" y="32284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93" name="文本框 34"/>
          <p:cNvSpPr txBox="1"/>
          <p:nvPr/>
        </p:nvSpPr>
        <p:spPr>
          <a:xfrm rot="8340000">
            <a:off x="1879403" y="35523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94" name="文本框 36"/>
          <p:cNvSpPr txBox="1"/>
          <p:nvPr/>
        </p:nvSpPr>
        <p:spPr>
          <a:xfrm rot="2810103">
            <a:off x="1862733" y="27315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95" name="文本框 37"/>
          <p:cNvSpPr txBox="1"/>
          <p:nvPr/>
        </p:nvSpPr>
        <p:spPr>
          <a:xfrm rot="5220000">
            <a:off x="2297707" y="301416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96" name="文本框 45"/>
          <p:cNvSpPr txBox="1"/>
          <p:nvPr/>
        </p:nvSpPr>
        <p:spPr>
          <a:xfrm rot="2810103">
            <a:off x="2810471" y="274587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97" name="文本框 46"/>
          <p:cNvSpPr txBox="1"/>
          <p:nvPr/>
        </p:nvSpPr>
        <p:spPr>
          <a:xfrm rot="4020000">
            <a:off x="700683" y="19632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98" name="文本框 47"/>
          <p:cNvSpPr txBox="1"/>
          <p:nvPr/>
        </p:nvSpPr>
        <p:spPr>
          <a:xfrm rot="5220000">
            <a:off x="702272" y="289669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199" name="文本框 49"/>
          <p:cNvSpPr txBox="1"/>
          <p:nvPr/>
        </p:nvSpPr>
        <p:spPr>
          <a:xfrm rot="4020000">
            <a:off x="2464396" y="37396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00" name="文本框 50"/>
          <p:cNvSpPr txBox="1"/>
          <p:nvPr/>
        </p:nvSpPr>
        <p:spPr>
          <a:xfrm rot="4020000">
            <a:off x="3702647" y="33665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01" name="文本框 51"/>
          <p:cNvSpPr txBox="1"/>
          <p:nvPr/>
        </p:nvSpPr>
        <p:spPr>
          <a:xfrm rot="4020000">
            <a:off x="4072533" y="35809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02" name="文本框 32"/>
          <p:cNvSpPr txBox="1"/>
          <p:nvPr/>
        </p:nvSpPr>
        <p:spPr>
          <a:xfrm rot="-880739">
            <a:off x="514937" y="25141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03" name="文本框 34"/>
          <p:cNvSpPr txBox="1"/>
          <p:nvPr/>
        </p:nvSpPr>
        <p:spPr>
          <a:xfrm rot="8340000">
            <a:off x="1252337" y="25919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04" name="文本框 36"/>
          <p:cNvSpPr txBox="1"/>
          <p:nvPr/>
        </p:nvSpPr>
        <p:spPr>
          <a:xfrm rot="4020000">
            <a:off x="1670647" y="15108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05" name="文本框 37"/>
          <p:cNvSpPr txBox="1"/>
          <p:nvPr/>
        </p:nvSpPr>
        <p:spPr>
          <a:xfrm rot="5220000">
            <a:off x="1670647" y="20537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06" name="文本框 45"/>
          <p:cNvSpPr txBox="1"/>
          <p:nvPr/>
        </p:nvSpPr>
        <p:spPr>
          <a:xfrm rot="2810103">
            <a:off x="2231031" y="15330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07" name="文本框 46"/>
          <p:cNvSpPr txBox="1"/>
          <p:nvPr/>
        </p:nvSpPr>
        <p:spPr>
          <a:xfrm rot="2810103">
            <a:off x="2600922" y="17473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08" name="文本框 47"/>
          <p:cNvSpPr txBox="1"/>
          <p:nvPr/>
        </p:nvSpPr>
        <p:spPr>
          <a:xfrm rot="4010103">
            <a:off x="2329457" y="23124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09" name="文本框 49"/>
          <p:cNvSpPr txBox="1"/>
          <p:nvPr/>
        </p:nvSpPr>
        <p:spPr>
          <a:xfrm rot="2810103">
            <a:off x="3188297" y="19711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10" name="文本框 50"/>
          <p:cNvSpPr txBox="1"/>
          <p:nvPr/>
        </p:nvSpPr>
        <p:spPr>
          <a:xfrm rot="2810103">
            <a:off x="3075581" y="24061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11" name="文本框 51"/>
          <p:cNvSpPr txBox="1"/>
          <p:nvPr/>
        </p:nvSpPr>
        <p:spPr>
          <a:xfrm rot="2810103">
            <a:off x="3445472" y="26204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12" name="文本框 32"/>
          <p:cNvSpPr txBox="1"/>
          <p:nvPr/>
        </p:nvSpPr>
        <p:spPr>
          <a:xfrm rot="5400000">
            <a:off x="4751983" y="36825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13" name="文本框 34"/>
          <p:cNvSpPr txBox="1"/>
          <p:nvPr/>
        </p:nvSpPr>
        <p:spPr>
          <a:xfrm rot="3159237">
            <a:off x="5817989" y="40063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14" name="文本框 36"/>
          <p:cNvSpPr txBox="1"/>
          <p:nvPr/>
        </p:nvSpPr>
        <p:spPr>
          <a:xfrm rot="-1160763">
            <a:off x="6237883" y="29252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15" name="文本框 37"/>
          <p:cNvSpPr txBox="1"/>
          <p:nvPr/>
        </p:nvSpPr>
        <p:spPr>
          <a:xfrm rot="39237">
            <a:off x="6237883" y="346820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16" name="文本框 45"/>
          <p:cNvSpPr txBox="1"/>
          <p:nvPr/>
        </p:nvSpPr>
        <p:spPr>
          <a:xfrm rot="-1160763">
            <a:off x="6798271" y="294750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17" name="文本框 46"/>
          <p:cNvSpPr txBox="1"/>
          <p:nvPr/>
        </p:nvSpPr>
        <p:spPr>
          <a:xfrm rot="-1160763">
            <a:off x="7168148" y="31618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18" name="文本框 47"/>
          <p:cNvSpPr txBox="1"/>
          <p:nvPr/>
        </p:nvSpPr>
        <p:spPr>
          <a:xfrm rot="39237">
            <a:off x="6855405" y="37301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19" name="文本框 49"/>
          <p:cNvSpPr txBox="1"/>
          <p:nvPr/>
        </p:nvSpPr>
        <p:spPr>
          <a:xfrm rot="-1160763">
            <a:off x="7688857" y="34523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20" name="文本框 50"/>
          <p:cNvSpPr txBox="1"/>
          <p:nvPr/>
        </p:nvSpPr>
        <p:spPr>
          <a:xfrm rot="-1160763">
            <a:off x="7642802" y="382063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5221" name="文本框 51"/>
          <p:cNvSpPr txBox="1"/>
          <p:nvPr/>
        </p:nvSpPr>
        <p:spPr>
          <a:xfrm rot="-1160763">
            <a:off x="6780808" y="114569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" name="TextBox 4"/>
          <p:cNvSpPr txBox="1"/>
          <p:nvPr/>
        </p:nvSpPr>
        <p:spPr>
          <a:xfrm>
            <a:off x="530243" y="1201738"/>
            <a:ext cx="8112125" cy="36502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 eaLnBrk="1" hangingPunct="1">
              <a:lnSpc>
                <a:spcPct val="110000"/>
              </a:lnSpc>
              <a:spcBef>
                <a:spcPts val="1200"/>
              </a:spcBef>
              <a:buFont typeface="Times New Roman" panose="02020603050405020304" pitchFamily="18" charset="0"/>
              <a:buAutoNum type="arabicPeriod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了解作者及本文的写作背景，积累文言词语，感知课文的主要内容。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重点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</a:p>
          <a:p>
            <a:pPr marL="514350" indent="-514350" eaLnBrk="1" hangingPunct="1">
              <a:lnSpc>
                <a:spcPct val="110000"/>
              </a:lnSpc>
              <a:spcBef>
                <a:spcPts val="1200"/>
              </a:spcBef>
              <a:buFont typeface="Times New Roman" panose="02020603050405020304" pitchFamily="18" charset="0"/>
              <a:buAutoNum type="arabicPeriod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掌握文章运用的白描手法，学习本文叙事、写景、抒情于一体的写作特色。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难点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</a:p>
          <a:p>
            <a:pPr marL="514350" indent="-514350" eaLnBrk="1" hangingPunct="1">
              <a:lnSpc>
                <a:spcPct val="110000"/>
              </a:lnSpc>
              <a:spcBef>
                <a:spcPts val="1200"/>
              </a:spcBef>
              <a:buFont typeface="Times New Roman" panose="02020603050405020304" pitchFamily="18" charset="0"/>
              <a:buAutoNum type="arabicPeriod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领略雪后西湖之美，感悟作者超凡脱俗的文人雅趣。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重点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</a:p>
        </p:txBody>
      </p:sp>
      <p:grpSp>
        <p:nvGrpSpPr>
          <p:cNvPr id="5223" name="组合 27"/>
          <p:cNvGrpSpPr/>
          <p:nvPr/>
        </p:nvGrpSpPr>
        <p:grpSpPr>
          <a:xfrm>
            <a:off x="703263" y="344488"/>
            <a:ext cx="2570162" cy="685800"/>
            <a:chOff x="2747226" y="536188"/>
            <a:chExt cx="2458107" cy="60462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学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习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目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8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标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"/>
          <p:cNvSpPr txBox="1"/>
          <p:nvPr/>
        </p:nvSpPr>
        <p:spPr>
          <a:xfrm>
            <a:off x="-95250" y="1256042"/>
            <a:ext cx="7707630" cy="408111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张岱，字宗子，号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陶庵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，又号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蝶庵居士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。山阴(今浙江绍兴)人。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明末清初文学家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。寓居杭州。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出生仕宦世家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少为富贵公子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，精于茶艺鉴赏，爱繁华，好山水，晓音乐、戏曲。清兵南下灭亡明朝，他曾参加过抗清斗争，可后来失败了。于是他入山隐居、著书，作品中时时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流露出明亡之后怀旧的伤感情绪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。字里行间流露出深沉的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故国之思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沧桑之感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。擅长散文，著有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《陶庵梦忆》《西湖梦寻》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等绝代文学名著。</a:t>
            </a:r>
            <a:endParaRPr lang="zh-CN" altLang="en-US" sz="2400" b="1" dirty="0">
              <a:solidFill>
                <a:schemeClr val="tx1"/>
              </a:solidFill>
              <a:latin typeface="楷体" pitchFamily="49" charset="-122"/>
              <a:ea typeface="楷体" pitchFamily="49" charset="-122"/>
              <a:cs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endParaRPr lang="zh-CN" altLang="en-US" sz="2400" b="1" dirty="0">
              <a:solidFill>
                <a:schemeClr val="tx1"/>
              </a:solidFill>
              <a:latin typeface="楷体" pitchFamily="49" charset="-122"/>
              <a:ea typeface="楷体" pitchFamily="49" charset="-122"/>
              <a:cs typeface="楷体" panose="02010609060101010101" pitchFamily="49" charset="-122"/>
            </a:endParaRPr>
          </a:p>
        </p:txBody>
      </p:sp>
      <p:pic>
        <p:nvPicPr>
          <p:cNvPr id="6147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11745" y="118747"/>
            <a:ext cx="1619250" cy="23685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148" name="组合 27"/>
          <p:cNvGrpSpPr/>
          <p:nvPr/>
        </p:nvGrpSpPr>
        <p:grpSpPr>
          <a:xfrm>
            <a:off x="476252" y="338138"/>
            <a:ext cx="2570163" cy="6858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作</a:t>
              </a: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者</a:t>
              </a: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4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简</a:t>
              </a: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8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介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32"/>
          <p:cNvSpPr txBox="1"/>
          <p:nvPr/>
        </p:nvSpPr>
        <p:spPr>
          <a:xfrm>
            <a:off x="4456114" y="30241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8195" name="文本框 34"/>
          <p:cNvSpPr txBox="1"/>
          <p:nvPr/>
        </p:nvSpPr>
        <p:spPr>
          <a:xfrm rot="-280097">
            <a:off x="3412909" y="1326668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196" name="文本框 36"/>
          <p:cNvSpPr txBox="1"/>
          <p:nvPr/>
        </p:nvSpPr>
        <p:spPr>
          <a:xfrm rot="-5350866">
            <a:off x="5842597" y="14139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197" name="文本框 37"/>
          <p:cNvSpPr txBox="1"/>
          <p:nvPr/>
        </p:nvSpPr>
        <p:spPr>
          <a:xfrm rot="-4150866">
            <a:off x="5312371" y="18219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198" name="文本框 45"/>
          <p:cNvSpPr txBox="1"/>
          <p:nvPr/>
        </p:nvSpPr>
        <p:spPr>
          <a:xfrm rot="-5350866">
            <a:off x="6402983" y="14361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199" name="文本框 46"/>
          <p:cNvSpPr txBox="1"/>
          <p:nvPr/>
        </p:nvSpPr>
        <p:spPr>
          <a:xfrm rot="-424911">
            <a:off x="7049078" y="16679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00" name="文本框 47"/>
          <p:cNvSpPr txBox="1"/>
          <p:nvPr/>
        </p:nvSpPr>
        <p:spPr>
          <a:xfrm rot="-4150866">
            <a:off x="7636471" y="25966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01" name="文本框 49"/>
          <p:cNvSpPr txBox="1"/>
          <p:nvPr/>
        </p:nvSpPr>
        <p:spPr>
          <a:xfrm rot="657351">
            <a:off x="5429843" y="14330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02" name="文本框 50"/>
          <p:cNvSpPr txBox="1"/>
          <p:nvPr/>
        </p:nvSpPr>
        <p:spPr>
          <a:xfrm rot="1480325">
            <a:off x="7372926" y="13425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03" name="文本框 51"/>
          <p:cNvSpPr txBox="1"/>
          <p:nvPr/>
        </p:nvSpPr>
        <p:spPr>
          <a:xfrm rot="-5350866">
            <a:off x="5961657" y="22743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04" name="文本框 32"/>
          <p:cNvSpPr txBox="1"/>
          <p:nvPr/>
        </p:nvSpPr>
        <p:spPr>
          <a:xfrm>
            <a:off x="3243264" y="365920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05" name="文本框 34"/>
          <p:cNvSpPr txBox="1"/>
          <p:nvPr/>
        </p:nvSpPr>
        <p:spPr>
          <a:xfrm rot="4149897">
            <a:off x="4443215" y="35967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06" name="文本框 36"/>
          <p:cNvSpPr txBox="1"/>
          <p:nvPr/>
        </p:nvSpPr>
        <p:spPr>
          <a:xfrm rot="-1380000">
            <a:off x="3882033" y="13996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07" name="文本框 37"/>
          <p:cNvSpPr txBox="1"/>
          <p:nvPr/>
        </p:nvSpPr>
        <p:spPr>
          <a:xfrm rot="-180000">
            <a:off x="4112222" y="21521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08" name="文本框 45"/>
          <p:cNvSpPr txBox="1"/>
          <p:nvPr/>
        </p:nvSpPr>
        <p:spPr>
          <a:xfrm rot="-1380000">
            <a:off x="4442411" y="14219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09" name="文本框 46"/>
          <p:cNvSpPr txBox="1"/>
          <p:nvPr/>
        </p:nvSpPr>
        <p:spPr>
          <a:xfrm rot="-1380000">
            <a:off x="4812288" y="16362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10" name="文本框 47"/>
          <p:cNvSpPr txBox="1"/>
          <p:nvPr/>
        </p:nvSpPr>
        <p:spPr>
          <a:xfrm rot="-180000">
            <a:off x="5045666" y="23331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11" name="文本框 49"/>
          <p:cNvSpPr txBox="1"/>
          <p:nvPr/>
        </p:nvSpPr>
        <p:spPr>
          <a:xfrm rot="-5350866">
            <a:off x="6291857" y="220772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12" name="文本框 50"/>
          <p:cNvSpPr txBox="1"/>
          <p:nvPr/>
        </p:nvSpPr>
        <p:spPr>
          <a:xfrm rot="-170103">
            <a:off x="5571111" y="268874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13" name="文本框 51"/>
          <p:cNvSpPr txBox="1"/>
          <p:nvPr/>
        </p:nvSpPr>
        <p:spPr>
          <a:xfrm rot="-5350866">
            <a:off x="5826722" y="35316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14" name="文本框 32"/>
          <p:cNvSpPr txBox="1"/>
          <p:nvPr/>
        </p:nvSpPr>
        <p:spPr>
          <a:xfrm rot="1209897">
            <a:off x="1481717" y="29903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15" name="文本框 34"/>
          <p:cNvSpPr txBox="1"/>
          <p:nvPr/>
        </p:nvSpPr>
        <p:spPr>
          <a:xfrm rot="4149897">
            <a:off x="2122290" y="355392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16" name="文本框 36"/>
          <p:cNvSpPr txBox="1"/>
          <p:nvPr/>
        </p:nvSpPr>
        <p:spPr>
          <a:xfrm rot="-1380000">
            <a:off x="1586497" y="3326918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17" name="文本框 37"/>
          <p:cNvSpPr txBox="1"/>
          <p:nvPr/>
        </p:nvSpPr>
        <p:spPr>
          <a:xfrm rot="1029897">
            <a:off x="2467572" y="28522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18" name="文本框 45"/>
          <p:cNvSpPr txBox="1"/>
          <p:nvPr/>
        </p:nvSpPr>
        <p:spPr>
          <a:xfrm rot="-1380000">
            <a:off x="3143827" y="32443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19" name="文本框 46"/>
          <p:cNvSpPr txBox="1"/>
          <p:nvPr/>
        </p:nvSpPr>
        <p:spPr>
          <a:xfrm rot="-170103">
            <a:off x="768927" y="16282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20" name="文本框 47"/>
          <p:cNvSpPr txBox="1"/>
          <p:nvPr/>
        </p:nvSpPr>
        <p:spPr>
          <a:xfrm rot="1029897">
            <a:off x="810222" y="3498368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21" name="文本框 49"/>
          <p:cNvSpPr txBox="1"/>
          <p:nvPr/>
        </p:nvSpPr>
        <p:spPr>
          <a:xfrm rot="-170103">
            <a:off x="2991434" y="393493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22" name="文本框 50"/>
          <p:cNvSpPr txBox="1"/>
          <p:nvPr/>
        </p:nvSpPr>
        <p:spPr>
          <a:xfrm rot="-170103">
            <a:off x="4139208" y="32681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23" name="文本框 51"/>
          <p:cNvSpPr txBox="1"/>
          <p:nvPr/>
        </p:nvSpPr>
        <p:spPr>
          <a:xfrm rot="-170103">
            <a:off x="4305897" y="40270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24" name="文本框 32"/>
          <p:cNvSpPr txBox="1"/>
          <p:nvPr/>
        </p:nvSpPr>
        <p:spPr>
          <a:xfrm rot="-5070842">
            <a:off x="303808" y="21394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25" name="文本框 34"/>
          <p:cNvSpPr txBox="1"/>
          <p:nvPr/>
        </p:nvSpPr>
        <p:spPr>
          <a:xfrm rot="4149897">
            <a:off x="1319014" y="22569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26" name="文本框 63"/>
          <p:cNvSpPr txBox="1"/>
          <p:nvPr/>
        </p:nvSpPr>
        <p:spPr>
          <a:xfrm rot="-170103">
            <a:off x="1224544" y="137588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27" name="文本框 64"/>
          <p:cNvSpPr txBox="1"/>
          <p:nvPr/>
        </p:nvSpPr>
        <p:spPr>
          <a:xfrm rot="1029897">
            <a:off x="1319806" y="17822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28" name="文本框 45"/>
          <p:cNvSpPr txBox="1"/>
          <p:nvPr/>
        </p:nvSpPr>
        <p:spPr>
          <a:xfrm rot="-1380000">
            <a:off x="2099254" y="12441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29" name="文本框 46"/>
          <p:cNvSpPr txBox="1"/>
          <p:nvPr/>
        </p:nvSpPr>
        <p:spPr>
          <a:xfrm rot="-1380000">
            <a:off x="2669160" y="141398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30" name="文本框 47"/>
          <p:cNvSpPr txBox="1"/>
          <p:nvPr/>
        </p:nvSpPr>
        <p:spPr>
          <a:xfrm rot="-180000">
            <a:off x="2397710" y="19775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31" name="文本框 49"/>
          <p:cNvSpPr txBox="1"/>
          <p:nvPr/>
        </p:nvSpPr>
        <p:spPr>
          <a:xfrm rot="-1380000">
            <a:off x="3258147" y="16362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32" name="文本框 50"/>
          <p:cNvSpPr txBox="1"/>
          <p:nvPr/>
        </p:nvSpPr>
        <p:spPr>
          <a:xfrm rot="-1380000">
            <a:off x="2831108" y="22172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33" name="文本框 51"/>
          <p:cNvSpPr txBox="1"/>
          <p:nvPr/>
        </p:nvSpPr>
        <p:spPr>
          <a:xfrm rot="-1380000">
            <a:off x="3466108" y="23537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34" name="文本框 32"/>
          <p:cNvSpPr txBox="1"/>
          <p:nvPr/>
        </p:nvSpPr>
        <p:spPr>
          <a:xfrm rot="1209897">
            <a:off x="5096457" y="363648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35" name="文本框 34"/>
          <p:cNvSpPr txBox="1"/>
          <p:nvPr/>
        </p:nvSpPr>
        <p:spPr>
          <a:xfrm rot="-1030866">
            <a:off x="6292636" y="39920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36" name="文本框 36"/>
          <p:cNvSpPr txBox="1"/>
          <p:nvPr/>
        </p:nvSpPr>
        <p:spPr>
          <a:xfrm rot="368503">
            <a:off x="5755272" y="29570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37" name="文本框 37"/>
          <p:cNvSpPr txBox="1"/>
          <p:nvPr/>
        </p:nvSpPr>
        <p:spPr>
          <a:xfrm rot="829244">
            <a:off x="5266325" y="40714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38" name="文本框 45"/>
          <p:cNvSpPr txBox="1"/>
          <p:nvPr/>
        </p:nvSpPr>
        <p:spPr>
          <a:xfrm rot="-4502722">
            <a:off x="6760171" y="259824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39" name="文本框 46"/>
          <p:cNvSpPr txBox="1"/>
          <p:nvPr/>
        </p:nvSpPr>
        <p:spPr>
          <a:xfrm rot="2702238">
            <a:off x="7549158" y="316022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40" name="文本框 47"/>
          <p:cNvSpPr txBox="1"/>
          <p:nvPr/>
        </p:nvSpPr>
        <p:spPr>
          <a:xfrm rot="-3456638">
            <a:off x="6725246" y="35015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41" name="文本框 49"/>
          <p:cNvSpPr txBox="1"/>
          <p:nvPr/>
        </p:nvSpPr>
        <p:spPr>
          <a:xfrm rot="-3180423">
            <a:off x="1945283" y="24220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42" name="文本框 50"/>
          <p:cNvSpPr txBox="1"/>
          <p:nvPr/>
        </p:nvSpPr>
        <p:spPr>
          <a:xfrm rot="-3640556">
            <a:off x="7220547" y="36888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43" name="文本框 51"/>
          <p:cNvSpPr txBox="1"/>
          <p:nvPr/>
        </p:nvSpPr>
        <p:spPr>
          <a:xfrm rot="1549510">
            <a:off x="7736460" y="22728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44" name="文本框 32"/>
          <p:cNvSpPr txBox="1"/>
          <p:nvPr/>
        </p:nvSpPr>
        <p:spPr>
          <a:xfrm rot="4190103">
            <a:off x="4269383" y="260459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45" name="文本框 34"/>
          <p:cNvSpPr txBox="1"/>
          <p:nvPr/>
        </p:nvSpPr>
        <p:spPr>
          <a:xfrm rot="8340000">
            <a:off x="4901991" y="32364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46" name="文本框 36"/>
          <p:cNvSpPr txBox="1"/>
          <p:nvPr/>
        </p:nvSpPr>
        <p:spPr>
          <a:xfrm rot="-1160763">
            <a:off x="5755272" y="184895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47" name="文本框 37"/>
          <p:cNvSpPr txBox="1"/>
          <p:nvPr/>
        </p:nvSpPr>
        <p:spPr>
          <a:xfrm rot="39237">
            <a:off x="5631440" y="23712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48" name="文本框 45"/>
          <p:cNvSpPr txBox="1"/>
          <p:nvPr/>
        </p:nvSpPr>
        <p:spPr>
          <a:xfrm rot="-1160763">
            <a:off x="6315667" y="187118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49" name="文本框 46"/>
          <p:cNvSpPr txBox="1"/>
          <p:nvPr/>
        </p:nvSpPr>
        <p:spPr>
          <a:xfrm rot="-1160763">
            <a:off x="6685544" y="20854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50" name="文本框 47"/>
          <p:cNvSpPr txBox="1"/>
          <p:nvPr/>
        </p:nvSpPr>
        <p:spPr>
          <a:xfrm rot="39237">
            <a:off x="7166567" y="255539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51" name="文本框 49"/>
          <p:cNvSpPr txBox="1"/>
          <p:nvPr/>
        </p:nvSpPr>
        <p:spPr>
          <a:xfrm rot="-1160763">
            <a:off x="7020504" y="22569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52" name="文本框 50"/>
          <p:cNvSpPr txBox="1"/>
          <p:nvPr/>
        </p:nvSpPr>
        <p:spPr>
          <a:xfrm rot="-1160763">
            <a:off x="7469772" y="2031518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53" name="文本框 51"/>
          <p:cNvSpPr txBox="1"/>
          <p:nvPr/>
        </p:nvSpPr>
        <p:spPr>
          <a:xfrm rot="-1160763">
            <a:off x="7271344" y="28919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54" name="文本框 32"/>
          <p:cNvSpPr txBox="1"/>
          <p:nvPr/>
        </p:nvSpPr>
        <p:spPr>
          <a:xfrm rot="4190103">
            <a:off x="2746971" y="34380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55" name="文本框 34"/>
          <p:cNvSpPr txBox="1"/>
          <p:nvPr/>
        </p:nvSpPr>
        <p:spPr>
          <a:xfrm rot="8340000">
            <a:off x="3903450" y="29141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56" name="文本框 36"/>
          <p:cNvSpPr txBox="1"/>
          <p:nvPr/>
        </p:nvSpPr>
        <p:spPr>
          <a:xfrm rot="2810103">
            <a:off x="3794721" y="18330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57" name="文本框 37"/>
          <p:cNvSpPr txBox="1"/>
          <p:nvPr/>
        </p:nvSpPr>
        <p:spPr>
          <a:xfrm rot="4010103">
            <a:off x="3794721" y="23759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58" name="文本框 45"/>
          <p:cNvSpPr txBox="1"/>
          <p:nvPr/>
        </p:nvSpPr>
        <p:spPr>
          <a:xfrm rot="2810103">
            <a:off x="4355107" y="18552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59" name="文本框 46"/>
          <p:cNvSpPr txBox="1"/>
          <p:nvPr/>
        </p:nvSpPr>
        <p:spPr>
          <a:xfrm rot="2810103">
            <a:off x="4724996" y="20696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60" name="文本框 47"/>
          <p:cNvSpPr txBox="1"/>
          <p:nvPr/>
        </p:nvSpPr>
        <p:spPr>
          <a:xfrm rot="4010103">
            <a:off x="4724996" y="26125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61" name="文本框 49"/>
          <p:cNvSpPr txBox="1"/>
          <p:nvPr/>
        </p:nvSpPr>
        <p:spPr>
          <a:xfrm rot="-1160763">
            <a:off x="6206121" y="26427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62" name="文本框 50"/>
          <p:cNvSpPr txBox="1"/>
          <p:nvPr/>
        </p:nvSpPr>
        <p:spPr>
          <a:xfrm rot="4020000">
            <a:off x="5199658" y="272841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63" name="文本框 51"/>
          <p:cNvSpPr txBox="1"/>
          <p:nvPr/>
        </p:nvSpPr>
        <p:spPr>
          <a:xfrm rot="-1160763">
            <a:off x="5580642" y="331739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64" name="文本框 32"/>
          <p:cNvSpPr txBox="1"/>
          <p:nvPr/>
        </p:nvSpPr>
        <p:spPr>
          <a:xfrm rot="5400000">
            <a:off x="1122957" y="33269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65" name="文本框 34"/>
          <p:cNvSpPr txBox="1"/>
          <p:nvPr/>
        </p:nvSpPr>
        <p:spPr>
          <a:xfrm rot="8340000">
            <a:off x="1860353" y="3650768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66" name="文本框 36"/>
          <p:cNvSpPr txBox="1"/>
          <p:nvPr/>
        </p:nvSpPr>
        <p:spPr>
          <a:xfrm rot="2810103">
            <a:off x="1843683" y="283002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67" name="文本框 37"/>
          <p:cNvSpPr txBox="1"/>
          <p:nvPr/>
        </p:nvSpPr>
        <p:spPr>
          <a:xfrm rot="5220000">
            <a:off x="2278658" y="31125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68" name="文本框 45"/>
          <p:cNvSpPr txBox="1"/>
          <p:nvPr/>
        </p:nvSpPr>
        <p:spPr>
          <a:xfrm rot="2810103">
            <a:off x="2791421" y="284430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69" name="文本框 46"/>
          <p:cNvSpPr txBox="1"/>
          <p:nvPr/>
        </p:nvSpPr>
        <p:spPr>
          <a:xfrm rot="4020000">
            <a:off x="681633" y="20616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70" name="文本框 47"/>
          <p:cNvSpPr txBox="1"/>
          <p:nvPr/>
        </p:nvSpPr>
        <p:spPr>
          <a:xfrm rot="5220000">
            <a:off x="683222" y="299512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71" name="文本框 49"/>
          <p:cNvSpPr txBox="1"/>
          <p:nvPr/>
        </p:nvSpPr>
        <p:spPr>
          <a:xfrm rot="4020000">
            <a:off x="2445347" y="38380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72" name="文本框 50"/>
          <p:cNvSpPr txBox="1"/>
          <p:nvPr/>
        </p:nvSpPr>
        <p:spPr>
          <a:xfrm rot="4020000">
            <a:off x="3683596" y="346502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73" name="文本框 51"/>
          <p:cNvSpPr txBox="1"/>
          <p:nvPr/>
        </p:nvSpPr>
        <p:spPr>
          <a:xfrm rot="4020000">
            <a:off x="4053483" y="36793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74" name="文本框 32"/>
          <p:cNvSpPr txBox="1"/>
          <p:nvPr/>
        </p:nvSpPr>
        <p:spPr>
          <a:xfrm rot="-880739">
            <a:off x="495878" y="261254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75" name="文本框 34"/>
          <p:cNvSpPr txBox="1"/>
          <p:nvPr/>
        </p:nvSpPr>
        <p:spPr>
          <a:xfrm rot="8340000">
            <a:off x="1233278" y="26903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76" name="文本框 36"/>
          <p:cNvSpPr txBox="1"/>
          <p:nvPr/>
        </p:nvSpPr>
        <p:spPr>
          <a:xfrm rot="4020000">
            <a:off x="1651596" y="16092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77" name="文本框 37"/>
          <p:cNvSpPr txBox="1"/>
          <p:nvPr/>
        </p:nvSpPr>
        <p:spPr>
          <a:xfrm rot="5220000">
            <a:off x="1651596" y="21521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78" name="文本框 45"/>
          <p:cNvSpPr txBox="1"/>
          <p:nvPr/>
        </p:nvSpPr>
        <p:spPr>
          <a:xfrm rot="2810103">
            <a:off x="2211982" y="16314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79" name="文本框 46"/>
          <p:cNvSpPr txBox="1"/>
          <p:nvPr/>
        </p:nvSpPr>
        <p:spPr>
          <a:xfrm rot="2810103">
            <a:off x="2581871" y="18457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80" name="文本框 47"/>
          <p:cNvSpPr txBox="1"/>
          <p:nvPr/>
        </p:nvSpPr>
        <p:spPr>
          <a:xfrm rot="4010103">
            <a:off x="2310408" y="241092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81" name="文本框 49"/>
          <p:cNvSpPr txBox="1"/>
          <p:nvPr/>
        </p:nvSpPr>
        <p:spPr>
          <a:xfrm rot="2810103">
            <a:off x="3169247" y="20696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82" name="文本框 50"/>
          <p:cNvSpPr txBox="1"/>
          <p:nvPr/>
        </p:nvSpPr>
        <p:spPr>
          <a:xfrm rot="2810103">
            <a:off x="3056532" y="25045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83" name="文本框 51"/>
          <p:cNvSpPr txBox="1"/>
          <p:nvPr/>
        </p:nvSpPr>
        <p:spPr>
          <a:xfrm rot="2810103">
            <a:off x="3426421" y="27188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84" name="文本框 32"/>
          <p:cNvSpPr txBox="1"/>
          <p:nvPr/>
        </p:nvSpPr>
        <p:spPr>
          <a:xfrm rot="5400000">
            <a:off x="4732933" y="37809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85" name="文本框 34"/>
          <p:cNvSpPr txBox="1"/>
          <p:nvPr/>
        </p:nvSpPr>
        <p:spPr>
          <a:xfrm rot="3159237">
            <a:off x="5798939" y="41047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86" name="文本框 36"/>
          <p:cNvSpPr txBox="1"/>
          <p:nvPr/>
        </p:nvSpPr>
        <p:spPr>
          <a:xfrm rot="-1160763">
            <a:off x="6218814" y="30237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87" name="文本框 37"/>
          <p:cNvSpPr txBox="1"/>
          <p:nvPr/>
        </p:nvSpPr>
        <p:spPr>
          <a:xfrm rot="39237">
            <a:off x="6218814" y="35666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88" name="文本框 45"/>
          <p:cNvSpPr txBox="1"/>
          <p:nvPr/>
        </p:nvSpPr>
        <p:spPr>
          <a:xfrm rot="-1160763">
            <a:off x="6779202" y="30459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89" name="文本框 46"/>
          <p:cNvSpPr txBox="1"/>
          <p:nvPr/>
        </p:nvSpPr>
        <p:spPr>
          <a:xfrm rot="-1160763">
            <a:off x="7149086" y="326024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90" name="文本框 47"/>
          <p:cNvSpPr txBox="1"/>
          <p:nvPr/>
        </p:nvSpPr>
        <p:spPr>
          <a:xfrm rot="39237">
            <a:off x="6836369" y="38285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91" name="文本框 49"/>
          <p:cNvSpPr txBox="1"/>
          <p:nvPr/>
        </p:nvSpPr>
        <p:spPr>
          <a:xfrm rot="-1160763">
            <a:off x="7669788" y="35507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92" name="文本框 50"/>
          <p:cNvSpPr txBox="1"/>
          <p:nvPr/>
        </p:nvSpPr>
        <p:spPr>
          <a:xfrm rot="-1160763">
            <a:off x="7623759" y="39190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93" name="文本框 51"/>
          <p:cNvSpPr txBox="1"/>
          <p:nvPr/>
        </p:nvSpPr>
        <p:spPr>
          <a:xfrm rot="-1160763">
            <a:off x="6761747" y="12441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8294" name="Text Box 5"/>
          <p:cNvSpPr txBox="1"/>
          <p:nvPr/>
        </p:nvSpPr>
        <p:spPr>
          <a:xfrm>
            <a:off x="412750" y="1169988"/>
            <a:ext cx="8661400" cy="320087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  <a:spcBef>
                <a:spcPts val="600"/>
              </a:spcBef>
              <a:buClr>
                <a:schemeClr val="tx2"/>
              </a:buClr>
              <a:buSzPct val="70000"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拏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  </a:t>
            </a: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更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定（    ）  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毳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衣（    ）</a:t>
            </a: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buClr>
                <a:schemeClr val="tx2"/>
              </a:buClr>
              <a:buSzPct val="70000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雾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凇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一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芥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喃喃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buClr>
                <a:schemeClr val="tx2"/>
              </a:buClr>
              <a:buSzPct val="70000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铺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毡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饮（     ）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崇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祯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沆砀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     ）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更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有此人（     ） </a:t>
            </a: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212866" y="1230324"/>
            <a:ext cx="10588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ná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4498999" y="1225562"/>
            <a:ext cx="10588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ɡēnɡ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7585082" y="1238262"/>
            <a:ext cx="10588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cuì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1624037" y="2041537"/>
            <a:ext cx="10588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sōnɡ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1" name="Text Box 5"/>
          <p:cNvSpPr txBox="1">
            <a:spLocks noChangeArrowheads="1"/>
          </p:cNvSpPr>
          <p:nvPr/>
        </p:nvSpPr>
        <p:spPr bwMode="auto">
          <a:xfrm>
            <a:off x="4478349" y="2038362"/>
            <a:ext cx="10588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jiè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7569201" y="2046300"/>
            <a:ext cx="10588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nán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1627212" y="2857512"/>
            <a:ext cx="10588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zhān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4449787" y="2847987"/>
            <a:ext cx="134937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qiǎn</a:t>
            </a: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ɡ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宋体" pitchFamily="2" charset="-122"/>
              <a:cs typeface="+mn-cs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7326313" y="2841636"/>
            <a:ext cx="14747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zhēn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1516087" y="3592525"/>
            <a:ext cx="22780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hàn</a:t>
            </a: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ɡ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dàn</a:t>
            </a: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ɡ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6735769" y="3563949"/>
            <a:ext cx="13509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ɡ</a:t>
            </a: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èn</a:t>
            </a: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ɡ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8306" name="组合 27"/>
          <p:cNvGrpSpPr/>
          <p:nvPr/>
        </p:nvGrpSpPr>
        <p:grpSpPr>
          <a:xfrm>
            <a:off x="481013" y="358775"/>
            <a:ext cx="2570162" cy="685800"/>
            <a:chOff x="2747226" y="536188"/>
            <a:chExt cx="2458107" cy="604629"/>
          </a:xfrm>
        </p:grpSpPr>
        <p:sp>
          <p:nvSpPr>
            <p:cNvPr id="39" name="矩形: 圆角 28"/>
            <p:cNvSpPr/>
            <p:nvPr/>
          </p:nvSpPr>
          <p:spPr bwMode="auto">
            <a:xfrm rot="20527566">
              <a:off x="2747226" y="608967"/>
              <a:ext cx="564803" cy="471667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40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前</a:t>
              </a:r>
            </a:p>
          </p:txBody>
        </p:sp>
        <p:sp>
          <p:nvSpPr>
            <p:cNvPr id="41" name="矩形: 圆角 30"/>
            <p:cNvSpPr/>
            <p:nvPr/>
          </p:nvSpPr>
          <p:spPr bwMode="auto">
            <a:xfrm rot="1137149">
              <a:off x="4007405" y="536188"/>
              <a:ext cx="566321" cy="471667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测</a:t>
              </a:r>
            </a:p>
          </p:txBody>
        </p:sp>
        <p:sp>
          <p:nvSpPr>
            <p:cNvPr id="42" name="矩形: 圆角 31"/>
            <p:cNvSpPr/>
            <p:nvPr/>
          </p:nvSpPr>
          <p:spPr bwMode="auto">
            <a:xfrm rot="20889648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评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rosted800x600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575481" y="523220"/>
            <a:ext cx="7993063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kumimoji="1" lang="en-US" altLang="zh-CN" sz="2800" b="1" dirty="0" smtClean="0">
                <a:solidFill>
                  <a:srgbClr val="0E0E14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崇祯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五年十二月，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余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住西湖。大雪三日，湖中人鸟声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俱绝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。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是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日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更定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，</a:t>
            </a:r>
            <a:r>
              <a:rPr kumimoji="1" lang="zh-CN" altLang="en-US" sz="2800" b="1" dirty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余</a:t>
            </a:r>
            <a:r>
              <a:rPr kumimoji="1"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拏</a:t>
            </a:r>
            <a:r>
              <a:rPr kumimoji="1" lang="zh-CN" altLang="en-US" sz="2800" b="1" dirty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一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小舟，拥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毳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衣炉火，独往湖心亭看雪。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雾凇沆砀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，天与云与山与水，上下一白。湖上影子，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惟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长堤一痕，湖心亭一点，与余舟一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芥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，舟中人两三粒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而已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。</a:t>
            </a:r>
          </a:p>
          <a:p>
            <a:endParaRPr kumimoji="1" lang="en-US" altLang="zh-CN" sz="2800" b="1" dirty="0" smtClean="0">
              <a:solidFill>
                <a:srgbClr val="000066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3657600"/>
            <a:ext cx="9144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latin typeface="楷体_GB2312" pitchFamily="1" charset="-122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3657600"/>
            <a:ext cx="9144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latin typeface="楷体_GB2312" pitchFamily="1" charset="-122"/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575468" y="2720460"/>
            <a:ext cx="808355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kumimoji="1" lang="en-US" altLang="zh-CN" sz="2800" b="1" dirty="0" smtClean="0">
                <a:solidFill>
                  <a:srgbClr val="0E0E14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到亭上，有两人铺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毡对坐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，一童子烧酒炉正沸。见余，大喜曰：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“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湖中焉得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更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有此人！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”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拉余同饮。余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强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饮三大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白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而别。问其姓氏，是金陵人，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客此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。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及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下船，舟子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喃喃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曰：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“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莫说相公痴，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更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有痴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似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相公者！</a:t>
            </a:r>
            <a:r>
              <a:rPr kumimoji="1" lang="zh-CN" altLang="en-US" sz="3200" b="1" dirty="0" smtClean="0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”</a:t>
            </a:r>
            <a:endParaRPr kumimoji="1" lang="zh-CN" altLang="en-US" sz="2400" b="1" dirty="0" smtClean="0">
              <a:solidFill>
                <a:srgbClr val="000066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3520679"/>
            <a:ext cx="9144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latin typeface="楷体_GB2312" pitchFamily="1" charset="-122"/>
            </a:endParaRPr>
          </a:p>
        </p:txBody>
      </p:sp>
      <p:sp>
        <p:nvSpPr>
          <p:cNvPr id="137224" name="Text Box 8"/>
          <p:cNvSpPr txBox="1">
            <a:spLocks noChangeArrowheads="1"/>
          </p:cNvSpPr>
          <p:nvPr/>
        </p:nvSpPr>
        <p:spPr bwMode="auto">
          <a:xfrm>
            <a:off x="1676889" y="0"/>
            <a:ext cx="451277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1" hangingPunct="1">
              <a:spcBef>
                <a:spcPct val="20000"/>
              </a:spcBef>
              <a:defRPr/>
            </a:pPr>
            <a:r>
              <a:rPr kumimoji="1" lang="zh-CN" altLang="en-US" sz="28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自译课文，尤其注意红色字</a:t>
            </a:r>
            <a:endParaRPr kumimoji="1" lang="zh-CN" altLang="en-US" sz="2800" b="1" dirty="0"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02468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矩形 50"/>
          <p:cNvSpPr/>
          <p:nvPr/>
        </p:nvSpPr>
        <p:spPr>
          <a:xfrm>
            <a:off x="238137" y="2244737"/>
            <a:ext cx="8672513" cy="366713"/>
          </a:xfrm>
          <a:prstGeom prst="rect">
            <a:avLst/>
          </a:prstGeom>
          <a:solidFill>
            <a:srgbClr val="FFFFCC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220687" y="3343287"/>
            <a:ext cx="8689975" cy="366713"/>
          </a:xfrm>
          <a:prstGeom prst="rect">
            <a:avLst/>
          </a:prstGeom>
          <a:solidFill>
            <a:srgbClr val="FFFFCC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20" name="TextBox 4"/>
          <p:cNvSpPr txBox="1"/>
          <p:nvPr/>
        </p:nvSpPr>
        <p:spPr>
          <a:xfrm>
            <a:off x="238149" y="992189"/>
            <a:ext cx="8467725" cy="299569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  <a:spcBef>
                <a:spcPts val="450"/>
              </a:spcBef>
              <a:buFont typeface="Arial" panose="020B0604020202020204" pitchFamily="34" charset="0"/>
            </a:pPr>
            <a:r>
              <a:rPr lang="zh-CN" altLang="en-US" sz="2700" b="1">
                <a:latin typeface="楷体" panose="02010609060101010101" pitchFamily="49" charset="-122"/>
                <a:ea typeface="楷体" panose="02010609060101010101" pitchFamily="49" charset="-122"/>
              </a:rPr>
              <a:t>湖心亭看雪</a:t>
            </a:r>
          </a:p>
          <a:p>
            <a:pPr eaLnBrk="1" hangingPunct="1">
              <a:lnSpc>
                <a:spcPct val="300000"/>
              </a:lnSpc>
              <a:spcBef>
                <a:spcPts val="450"/>
              </a:spcBef>
              <a:buFont typeface="Arial" panose="020B0604020202020204" pitchFamily="34" charset="0"/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崇祯五年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十二月，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余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住西湖。大雪三日，湖中人鸟声</a:t>
            </a:r>
            <a:r>
              <a:rPr lang="zh-CN" altLang="en-US" sz="2400" b="1" u="sng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俱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绝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更定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矣，余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拏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一小舟，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拥毳衣炉火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独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往湖心亭看雪。</a:t>
            </a:r>
            <a:endParaRPr lang="en-US" altLang="zh-CN" sz="21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57213" y="1358900"/>
            <a:ext cx="2133600" cy="9233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公元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1632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年。崇祯，明思宗朱由检年号（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1628—1644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）。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93688" y="3003550"/>
            <a:ext cx="500062" cy="36933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这。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133602" y="3683000"/>
            <a:ext cx="1751013" cy="36933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撑（船）。</a:t>
            </a:r>
          </a:p>
        </p:txBody>
      </p:sp>
      <p:grpSp>
        <p:nvGrpSpPr>
          <p:cNvPr id="9224" name="组合 27"/>
          <p:cNvGrpSpPr/>
          <p:nvPr/>
        </p:nvGrpSpPr>
        <p:grpSpPr>
          <a:xfrm>
            <a:off x="709613" y="350838"/>
            <a:ext cx="2570162" cy="685800"/>
            <a:chOff x="2747226" y="536189"/>
            <a:chExt cx="2458107" cy="604628"/>
          </a:xfrm>
        </p:grpSpPr>
        <p:sp>
          <p:nvSpPr>
            <p:cNvPr id="20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释</a:t>
              </a:r>
            </a:p>
          </p:txBody>
        </p:sp>
        <p:sp>
          <p:nvSpPr>
            <p:cNvPr id="21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词</a:t>
              </a:r>
            </a:p>
          </p:txBody>
        </p:sp>
        <p:sp>
          <p:nvSpPr>
            <p:cNvPr id="22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解</a:t>
              </a:r>
            </a:p>
          </p:txBody>
        </p:sp>
        <p:sp>
          <p:nvSpPr>
            <p:cNvPr id="23" name="矩形: 圆角 31"/>
            <p:cNvSpPr/>
            <p:nvPr/>
          </p:nvSpPr>
          <p:spPr bwMode="auto">
            <a:xfrm rot="20889648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意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830287" y="2692412"/>
            <a:ext cx="6973887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晚上八时左右。更，古代夜间的计时单位，一夜分为五更，每更约两小时。旧时每晚八时左右，打鼓报告初更开始，称为“定更”。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586164" y="3698887"/>
            <a:ext cx="3322637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裹着裘皮衣服，围着火炉。拥，裹、围。毳，鸟兽的细毛。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008313" y="1863725"/>
            <a:ext cx="3181350" cy="36933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第一人称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代词“我”。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869238" y="1866900"/>
            <a:ext cx="717550" cy="36933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都。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262938" y="2609850"/>
            <a:ext cx="785812" cy="36933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消失。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232650" y="3762375"/>
            <a:ext cx="1259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rgbClr val="0000FF"/>
                </a:solidFill>
                <a:latin typeface="宋体" panose="02010600030101010101" pitchFamily="2" charset="-122"/>
              </a:rPr>
              <a:t>独自</a:t>
            </a:r>
            <a:endParaRPr lang="zh-CN" altLang="en-US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358787" y="1600212"/>
            <a:ext cx="8435975" cy="366713"/>
          </a:xfrm>
          <a:prstGeom prst="rect">
            <a:avLst/>
          </a:prstGeom>
          <a:solidFill>
            <a:srgbClr val="FFFFCC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ln>
                <a:solidFill>
                  <a:srgbClr val="FF0000"/>
                </a:solidFill>
              </a:ln>
              <a:solidFill>
                <a:srgbClr val="FFFFFF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58775" y="2713038"/>
            <a:ext cx="8434388" cy="366713"/>
          </a:xfrm>
          <a:prstGeom prst="rect">
            <a:avLst/>
          </a:prstGeom>
          <a:solidFill>
            <a:srgbClr val="FFFFCC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ln>
                <a:solidFill>
                  <a:srgbClr val="FF0000"/>
                </a:solidFill>
              </a:ln>
              <a:solidFill>
                <a:srgbClr val="FFFFFF"/>
              </a:solidFill>
            </a:endParaRPr>
          </a:p>
        </p:txBody>
      </p:sp>
      <p:sp>
        <p:nvSpPr>
          <p:cNvPr id="10244" name="TextBox 4"/>
          <p:cNvSpPr txBox="1"/>
          <p:nvPr/>
        </p:nvSpPr>
        <p:spPr>
          <a:xfrm>
            <a:off x="358778" y="1046163"/>
            <a:ext cx="8545513" cy="2308324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300000"/>
              </a:lnSpc>
              <a:spcBef>
                <a:spcPts val="9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雾凇沆砀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，天与云与山与水，上下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白。湖上影子，惟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长堤一痕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，湖心亭一点，与余舟一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芥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，舟中人两三粒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而已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1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39715" y="920762"/>
            <a:ext cx="6110287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冰花周围弥漫着白汽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。雾凇，天气寒冷时，雾冻结在树木的枝叶上形成的白色松散冰晶。沆砀，白汽弥漫的样子。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989521" y="1989139"/>
            <a:ext cx="763587" cy="36933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全。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727839" y="1989150"/>
            <a:ext cx="2176463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指西湖长堤在雪中隐隐露出一道痕迹。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223899" y="3063875"/>
            <a:ext cx="3126105" cy="36933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小草。比喻微小的东西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565924" y="3129280"/>
            <a:ext cx="1223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罢了</a:t>
            </a:r>
          </a:p>
        </p:txBody>
      </p:sp>
    </p:spTree>
    <p:extLst>
      <p:ext uri="{BB962C8B-B14F-4D97-AF65-F5344CB8AC3E}">
        <p14:creationId xmlns:p14="http://schemas.microsoft.com/office/powerpoint/2010/main" val="116669023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7" grpId="0"/>
      <p:bldP spid="9" grpId="0"/>
      <p:bldP spid="10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41686" y="309892"/>
            <a:ext cx="7703185" cy="45243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latin typeface="楷体_GB2312" panose="02010609030101010101" charset="-122"/>
                <a:ea typeface="楷体_GB2312" panose="02010609030101010101" charset="-122"/>
              </a:rPr>
              <a:t>崇祯五年十二月，我住在西湖边。大雪接连下了多日，湖中游人全无，连飞鸟的声音都消失了。这天晚上八时左右，我撑着一叶小舟，裹着裘皮衣服，围着火炉，独自前往湖心亭看雪。湖面上冰花周围弥漫着白汽，天与云与山与水</a:t>
            </a:r>
            <a:r>
              <a:rPr lang="zh-CN" altLang="en-US" sz="3200" b="1" dirty="0" smtClean="0">
                <a:latin typeface="楷体_GB2312" panose="02010609030101010101" charset="-122"/>
                <a:ea typeface="楷体_GB2312" panose="02010609030101010101" charset="-122"/>
              </a:rPr>
              <a:t>，上下全白了。</a:t>
            </a: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</a:rPr>
              <a:t>湖上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</a:rPr>
              <a:t>的物影，</a:t>
            </a:r>
            <a:r>
              <a:rPr lang="zh-CN" altLang="en-US" sz="3200" b="1" dirty="0">
                <a:solidFill>
                  <a:srgbClr val="FF0000"/>
                </a:solidFill>
                <a:latin typeface="楷体_GB2312" panose="02010609030101010101" charset="-122"/>
                <a:ea typeface="楷体_GB2312" panose="02010609030101010101" charset="-122"/>
              </a:rPr>
              <a:t>只有一道长堤的痕迹，一点湖心亭的轮廓，和我的一叶小舟，舟中的两三粒人影罢了</a:t>
            </a:r>
            <a:r>
              <a:rPr lang="zh-CN" altLang="en-US" sz="3200" b="1" dirty="0">
                <a:latin typeface="楷体_GB2312" panose="02010609030101010101" charset="-122"/>
                <a:ea typeface="楷体_GB2312" panose="02010609030101010101" charset="-122"/>
              </a:rPr>
              <a:t>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32"/>
          <p:cNvSpPr txBox="1"/>
          <p:nvPr/>
        </p:nvSpPr>
        <p:spPr>
          <a:xfrm>
            <a:off x="4402161" y="292577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267" name="文本框 34"/>
          <p:cNvSpPr txBox="1"/>
          <p:nvPr/>
        </p:nvSpPr>
        <p:spPr>
          <a:xfrm rot="-280097">
            <a:off x="3358943" y="12282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68" name="文本框 36"/>
          <p:cNvSpPr txBox="1"/>
          <p:nvPr/>
        </p:nvSpPr>
        <p:spPr>
          <a:xfrm rot="-5350866">
            <a:off x="5788620" y="13155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69" name="文本框 37"/>
          <p:cNvSpPr txBox="1"/>
          <p:nvPr/>
        </p:nvSpPr>
        <p:spPr>
          <a:xfrm rot="-4150866">
            <a:off x="5258396" y="17235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70" name="文本框 45"/>
          <p:cNvSpPr txBox="1"/>
          <p:nvPr/>
        </p:nvSpPr>
        <p:spPr>
          <a:xfrm rot="-5350866">
            <a:off x="6349006" y="13377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71" name="文本框 46"/>
          <p:cNvSpPr txBox="1"/>
          <p:nvPr/>
        </p:nvSpPr>
        <p:spPr>
          <a:xfrm rot="-424911">
            <a:off x="6995099" y="15695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72" name="文本框 47"/>
          <p:cNvSpPr txBox="1"/>
          <p:nvPr/>
        </p:nvSpPr>
        <p:spPr>
          <a:xfrm rot="-4150866">
            <a:off x="7582496" y="24982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73" name="文本框 49"/>
          <p:cNvSpPr txBox="1"/>
          <p:nvPr/>
        </p:nvSpPr>
        <p:spPr>
          <a:xfrm rot="657351">
            <a:off x="5375864" y="133460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74" name="文本框 50"/>
          <p:cNvSpPr txBox="1"/>
          <p:nvPr/>
        </p:nvSpPr>
        <p:spPr>
          <a:xfrm rot="1480325">
            <a:off x="7318972" y="12441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75" name="文本框 51"/>
          <p:cNvSpPr txBox="1"/>
          <p:nvPr/>
        </p:nvSpPr>
        <p:spPr>
          <a:xfrm rot="-5350866">
            <a:off x="5907683" y="21759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76" name="文本框 32"/>
          <p:cNvSpPr txBox="1"/>
          <p:nvPr/>
        </p:nvSpPr>
        <p:spPr>
          <a:xfrm>
            <a:off x="3189312" y="356077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77" name="文本框 34"/>
          <p:cNvSpPr txBox="1"/>
          <p:nvPr/>
        </p:nvSpPr>
        <p:spPr>
          <a:xfrm rot="4149897">
            <a:off x="4389239" y="34983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78" name="文本框 36"/>
          <p:cNvSpPr txBox="1"/>
          <p:nvPr/>
        </p:nvSpPr>
        <p:spPr>
          <a:xfrm rot="-1380000">
            <a:off x="3828054" y="13012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79" name="文本框 37"/>
          <p:cNvSpPr txBox="1"/>
          <p:nvPr/>
        </p:nvSpPr>
        <p:spPr>
          <a:xfrm rot="-180000">
            <a:off x="4058247" y="20537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80" name="文本框 45"/>
          <p:cNvSpPr txBox="1"/>
          <p:nvPr/>
        </p:nvSpPr>
        <p:spPr>
          <a:xfrm rot="-1380000">
            <a:off x="4388432" y="13234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81" name="文本框 46"/>
          <p:cNvSpPr txBox="1"/>
          <p:nvPr/>
        </p:nvSpPr>
        <p:spPr>
          <a:xfrm rot="-1380000">
            <a:off x="4758333" y="15378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82" name="文本框 47"/>
          <p:cNvSpPr txBox="1"/>
          <p:nvPr/>
        </p:nvSpPr>
        <p:spPr>
          <a:xfrm rot="-180000">
            <a:off x="4991687" y="22347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83" name="文本框 49"/>
          <p:cNvSpPr txBox="1"/>
          <p:nvPr/>
        </p:nvSpPr>
        <p:spPr>
          <a:xfrm rot="-5350866">
            <a:off x="6237883" y="21092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84" name="文本框 50"/>
          <p:cNvSpPr txBox="1"/>
          <p:nvPr/>
        </p:nvSpPr>
        <p:spPr>
          <a:xfrm rot="-170103">
            <a:off x="5517158" y="25903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85" name="文本框 51"/>
          <p:cNvSpPr txBox="1"/>
          <p:nvPr/>
        </p:nvSpPr>
        <p:spPr>
          <a:xfrm rot="-5350866">
            <a:off x="5772747" y="34332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86" name="文本框 32"/>
          <p:cNvSpPr txBox="1"/>
          <p:nvPr/>
        </p:nvSpPr>
        <p:spPr>
          <a:xfrm rot="1209897">
            <a:off x="1427751" y="28919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87" name="文本框 34"/>
          <p:cNvSpPr txBox="1"/>
          <p:nvPr/>
        </p:nvSpPr>
        <p:spPr>
          <a:xfrm rot="4149897">
            <a:off x="2068314" y="34554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88" name="文本框 36"/>
          <p:cNvSpPr txBox="1"/>
          <p:nvPr/>
        </p:nvSpPr>
        <p:spPr>
          <a:xfrm rot="-1380000">
            <a:off x="1532531" y="32284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89" name="文本框 37"/>
          <p:cNvSpPr txBox="1"/>
          <p:nvPr/>
        </p:nvSpPr>
        <p:spPr>
          <a:xfrm rot="1029897">
            <a:off x="2413597" y="275383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90" name="文本框 45"/>
          <p:cNvSpPr txBox="1"/>
          <p:nvPr/>
        </p:nvSpPr>
        <p:spPr>
          <a:xfrm rot="-1380000">
            <a:off x="3089861" y="314594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91" name="文本框 46"/>
          <p:cNvSpPr txBox="1"/>
          <p:nvPr/>
        </p:nvSpPr>
        <p:spPr>
          <a:xfrm rot="-170103">
            <a:off x="714961" y="15298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92" name="文本框 47"/>
          <p:cNvSpPr txBox="1"/>
          <p:nvPr/>
        </p:nvSpPr>
        <p:spPr>
          <a:xfrm rot="1029897">
            <a:off x="756247" y="33999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93" name="文本框 49"/>
          <p:cNvSpPr txBox="1"/>
          <p:nvPr/>
        </p:nvSpPr>
        <p:spPr>
          <a:xfrm rot="-170103">
            <a:off x="2937468" y="38365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94" name="文本框 50"/>
          <p:cNvSpPr txBox="1"/>
          <p:nvPr/>
        </p:nvSpPr>
        <p:spPr>
          <a:xfrm rot="-170103">
            <a:off x="4085233" y="31697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95" name="文本框 51"/>
          <p:cNvSpPr txBox="1"/>
          <p:nvPr/>
        </p:nvSpPr>
        <p:spPr>
          <a:xfrm rot="-170103">
            <a:off x="4251922" y="392858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96" name="文本框 32"/>
          <p:cNvSpPr txBox="1"/>
          <p:nvPr/>
        </p:nvSpPr>
        <p:spPr>
          <a:xfrm rot="-5070842">
            <a:off x="249833" y="20410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97" name="文本框 34"/>
          <p:cNvSpPr txBox="1"/>
          <p:nvPr/>
        </p:nvSpPr>
        <p:spPr>
          <a:xfrm rot="4149897">
            <a:off x="1265039" y="21585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98" name="文本框 53"/>
          <p:cNvSpPr txBox="1"/>
          <p:nvPr/>
        </p:nvSpPr>
        <p:spPr>
          <a:xfrm rot="-170103">
            <a:off x="1170578" y="12774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299" name="文本框 54"/>
          <p:cNvSpPr txBox="1"/>
          <p:nvPr/>
        </p:nvSpPr>
        <p:spPr>
          <a:xfrm rot="1029897">
            <a:off x="1265817" y="16838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00" name="文本框 45"/>
          <p:cNvSpPr txBox="1"/>
          <p:nvPr/>
        </p:nvSpPr>
        <p:spPr>
          <a:xfrm rot="-1380000">
            <a:off x="2045288" y="114569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01" name="文本框 46"/>
          <p:cNvSpPr txBox="1"/>
          <p:nvPr/>
        </p:nvSpPr>
        <p:spPr>
          <a:xfrm rot="-1380000">
            <a:off x="2615194" y="131555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02" name="文本框 47"/>
          <p:cNvSpPr txBox="1"/>
          <p:nvPr/>
        </p:nvSpPr>
        <p:spPr>
          <a:xfrm rot="-180000">
            <a:off x="2343744" y="1879118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03" name="文本框 49"/>
          <p:cNvSpPr txBox="1"/>
          <p:nvPr/>
        </p:nvSpPr>
        <p:spPr>
          <a:xfrm rot="-1380000">
            <a:off x="3204149" y="15378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04" name="文本框 50"/>
          <p:cNvSpPr txBox="1"/>
          <p:nvPr/>
        </p:nvSpPr>
        <p:spPr>
          <a:xfrm rot="-1380000">
            <a:off x="2777118" y="21188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05" name="文本框 51"/>
          <p:cNvSpPr txBox="1"/>
          <p:nvPr/>
        </p:nvSpPr>
        <p:spPr>
          <a:xfrm rot="-1380000">
            <a:off x="3412133" y="22553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06" name="文本框 32"/>
          <p:cNvSpPr txBox="1"/>
          <p:nvPr/>
        </p:nvSpPr>
        <p:spPr>
          <a:xfrm rot="1209897">
            <a:off x="5042478" y="35380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07" name="文本框 34"/>
          <p:cNvSpPr txBox="1"/>
          <p:nvPr/>
        </p:nvSpPr>
        <p:spPr>
          <a:xfrm rot="-1030866">
            <a:off x="6238657" y="38936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08" name="文本框 36"/>
          <p:cNvSpPr txBox="1"/>
          <p:nvPr/>
        </p:nvSpPr>
        <p:spPr>
          <a:xfrm rot="368503">
            <a:off x="5701293" y="285860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09" name="文本框 37"/>
          <p:cNvSpPr txBox="1"/>
          <p:nvPr/>
        </p:nvSpPr>
        <p:spPr>
          <a:xfrm rot="829244">
            <a:off x="5212346" y="397302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10" name="文本框 45"/>
          <p:cNvSpPr txBox="1"/>
          <p:nvPr/>
        </p:nvSpPr>
        <p:spPr>
          <a:xfrm rot="-4502722">
            <a:off x="6706196" y="249982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11" name="文本框 46"/>
          <p:cNvSpPr txBox="1"/>
          <p:nvPr/>
        </p:nvSpPr>
        <p:spPr>
          <a:xfrm rot="2702238">
            <a:off x="7495183" y="30617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12" name="文本框 47"/>
          <p:cNvSpPr txBox="1"/>
          <p:nvPr/>
        </p:nvSpPr>
        <p:spPr>
          <a:xfrm rot="-3456638">
            <a:off x="6671271" y="34031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13" name="文本框 49"/>
          <p:cNvSpPr txBox="1"/>
          <p:nvPr/>
        </p:nvSpPr>
        <p:spPr>
          <a:xfrm rot="-3180423">
            <a:off x="1891308" y="23236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14" name="文本框 50"/>
          <p:cNvSpPr txBox="1"/>
          <p:nvPr/>
        </p:nvSpPr>
        <p:spPr>
          <a:xfrm rot="-3640556">
            <a:off x="7166572" y="35904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15" name="文本框 51"/>
          <p:cNvSpPr txBox="1"/>
          <p:nvPr/>
        </p:nvSpPr>
        <p:spPr>
          <a:xfrm rot="1549510">
            <a:off x="7682507" y="217439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16" name="文本框 32"/>
          <p:cNvSpPr txBox="1"/>
          <p:nvPr/>
        </p:nvSpPr>
        <p:spPr>
          <a:xfrm rot="4190103">
            <a:off x="4215408" y="25061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17" name="文本框 34"/>
          <p:cNvSpPr txBox="1"/>
          <p:nvPr/>
        </p:nvSpPr>
        <p:spPr>
          <a:xfrm rot="8340000">
            <a:off x="4848005" y="31380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18" name="文本框 36"/>
          <p:cNvSpPr txBox="1"/>
          <p:nvPr/>
        </p:nvSpPr>
        <p:spPr>
          <a:xfrm rot="-1160763">
            <a:off x="5701293" y="17505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19" name="文本框 37"/>
          <p:cNvSpPr txBox="1"/>
          <p:nvPr/>
        </p:nvSpPr>
        <p:spPr>
          <a:xfrm rot="39237">
            <a:off x="5577461" y="22728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20" name="文本框 45"/>
          <p:cNvSpPr txBox="1"/>
          <p:nvPr/>
        </p:nvSpPr>
        <p:spPr>
          <a:xfrm rot="-1160763">
            <a:off x="6261681" y="177275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21" name="文本框 46"/>
          <p:cNvSpPr txBox="1"/>
          <p:nvPr/>
        </p:nvSpPr>
        <p:spPr>
          <a:xfrm rot="-1160763">
            <a:off x="6631565" y="19870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22" name="文本框 47"/>
          <p:cNvSpPr txBox="1"/>
          <p:nvPr/>
        </p:nvSpPr>
        <p:spPr>
          <a:xfrm rot="39237">
            <a:off x="7112588" y="24569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23" name="文本框 49"/>
          <p:cNvSpPr txBox="1"/>
          <p:nvPr/>
        </p:nvSpPr>
        <p:spPr>
          <a:xfrm rot="-1160763">
            <a:off x="6966525" y="21585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24" name="文本框 50"/>
          <p:cNvSpPr txBox="1"/>
          <p:nvPr/>
        </p:nvSpPr>
        <p:spPr>
          <a:xfrm rot="-1160763">
            <a:off x="7415793" y="19330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25" name="文本框 51"/>
          <p:cNvSpPr txBox="1"/>
          <p:nvPr/>
        </p:nvSpPr>
        <p:spPr>
          <a:xfrm rot="-1160763">
            <a:off x="7217358" y="279351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26" name="文本框 32"/>
          <p:cNvSpPr txBox="1"/>
          <p:nvPr/>
        </p:nvSpPr>
        <p:spPr>
          <a:xfrm rot="4190103">
            <a:off x="2692996" y="33396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27" name="文本框 34"/>
          <p:cNvSpPr txBox="1"/>
          <p:nvPr/>
        </p:nvSpPr>
        <p:spPr>
          <a:xfrm rot="8340000">
            <a:off x="3849471" y="28157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28" name="文本框 36"/>
          <p:cNvSpPr txBox="1"/>
          <p:nvPr/>
        </p:nvSpPr>
        <p:spPr>
          <a:xfrm rot="2810103">
            <a:off x="3740747" y="17346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29" name="文本框 37"/>
          <p:cNvSpPr txBox="1"/>
          <p:nvPr/>
        </p:nvSpPr>
        <p:spPr>
          <a:xfrm rot="4010103">
            <a:off x="3740747" y="22775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30" name="文本框 45"/>
          <p:cNvSpPr txBox="1"/>
          <p:nvPr/>
        </p:nvSpPr>
        <p:spPr>
          <a:xfrm rot="2810103">
            <a:off x="4301133" y="17568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31" name="文本框 46"/>
          <p:cNvSpPr txBox="1"/>
          <p:nvPr/>
        </p:nvSpPr>
        <p:spPr>
          <a:xfrm rot="2810103">
            <a:off x="4671021" y="19711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32" name="文本框 47"/>
          <p:cNvSpPr txBox="1"/>
          <p:nvPr/>
        </p:nvSpPr>
        <p:spPr>
          <a:xfrm rot="4010103">
            <a:off x="4671021" y="25141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33" name="文本框 49"/>
          <p:cNvSpPr txBox="1"/>
          <p:nvPr/>
        </p:nvSpPr>
        <p:spPr>
          <a:xfrm rot="-1160763">
            <a:off x="6152142" y="25442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34" name="文本框 50"/>
          <p:cNvSpPr txBox="1"/>
          <p:nvPr/>
        </p:nvSpPr>
        <p:spPr>
          <a:xfrm rot="4020000">
            <a:off x="5145683" y="26299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35" name="文本框 51"/>
          <p:cNvSpPr txBox="1"/>
          <p:nvPr/>
        </p:nvSpPr>
        <p:spPr>
          <a:xfrm rot="-1160763">
            <a:off x="5526663" y="32189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36" name="文本框 32"/>
          <p:cNvSpPr txBox="1"/>
          <p:nvPr/>
        </p:nvSpPr>
        <p:spPr>
          <a:xfrm rot="5400000">
            <a:off x="1068982" y="32284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37" name="文本框 34"/>
          <p:cNvSpPr txBox="1"/>
          <p:nvPr/>
        </p:nvSpPr>
        <p:spPr>
          <a:xfrm rot="8340000">
            <a:off x="1806359" y="35523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38" name="文本框 36"/>
          <p:cNvSpPr txBox="1"/>
          <p:nvPr/>
        </p:nvSpPr>
        <p:spPr>
          <a:xfrm rot="2810103">
            <a:off x="1789708" y="27315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39" name="文本框 37"/>
          <p:cNvSpPr txBox="1"/>
          <p:nvPr/>
        </p:nvSpPr>
        <p:spPr>
          <a:xfrm rot="5220000">
            <a:off x="2224683" y="301416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40" name="文本框 45"/>
          <p:cNvSpPr txBox="1"/>
          <p:nvPr/>
        </p:nvSpPr>
        <p:spPr>
          <a:xfrm rot="2810103">
            <a:off x="2737446" y="274587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41" name="文本框 46"/>
          <p:cNvSpPr txBox="1"/>
          <p:nvPr/>
        </p:nvSpPr>
        <p:spPr>
          <a:xfrm rot="4020000">
            <a:off x="627658" y="19632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42" name="文本框 47"/>
          <p:cNvSpPr txBox="1"/>
          <p:nvPr/>
        </p:nvSpPr>
        <p:spPr>
          <a:xfrm rot="5220000">
            <a:off x="629246" y="289669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43" name="文本框 49"/>
          <p:cNvSpPr txBox="1"/>
          <p:nvPr/>
        </p:nvSpPr>
        <p:spPr>
          <a:xfrm rot="4020000">
            <a:off x="2391372" y="37396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44" name="文本框 50"/>
          <p:cNvSpPr txBox="1"/>
          <p:nvPr/>
        </p:nvSpPr>
        <p:spPr>
          <a:xfrm rot="4020000">
            <a:off x="3629622" y="33665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45" name="文本框 51"/>
          <p:cNvSpPr txBox="1"/>
          <p:nvPr/>
        </p:nvSpPr>
        <p:spPr>
          <a:xfrm rot="4020000">
            <a:off x="3999508" y="35809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46" name="文本框 32"/>
          <p:cNvSpPr txBox="1"/>
          <p:nvPr/>
        </p:nvSpPr>
        <p:spPr>
          <a:xfrm rot="-880739">
            <a:off x="441917" y="25141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47" name="文本框 34"/>
          <p:cNvSpPr txBox="1"/>
          <p:nvPr/>
        </p:nvSpPr>
        <p:spPr>
          <a:xfrm rot="8340000">
            <a:off x="1179299" y="25919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48" name="文本框 36"/>
          <p:cNvSpPr txBox="1"/>
          <p:nvPr/>
        </p:nvSpPr>
        <p:spPr>
          <a:xfrm rot="4020000">
            <a:off x="1597622" y="15108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49" name="文本框 37"/>
          <p:cNvSpPr txBox="1"/>
          <p:nvPr/>
        </p:nvSpPr>
        <p:spPr>
          <a:xfrm rot="5220000">
            <a:off x="1597622" y="20537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50" name="文本框 45"/>
          <p:cNvSpPr txBox="1"/>
          <p:nvPr/>
        </p:nvSpPr>
        <p:spPr>
          <a:xfrm rot="2810103">
            <a:off x="2158008" y="15330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51" name="文本框 46"/>
          <p:cNvSpPr txBox="1"/>
          <p:nvPr/>
        </p:nvSpPr>
        <p:spPr>
          <a:xfrm rot="2810103">
            <a:off x="2527895" y="17473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52" name="文本框 47"/>
          <p:cNvSpPr txBox="1"/>
          <p:nvPr/>
        </p:nvSpPr>
        <p:spPr>
          <a:xfrm rot="4010103">
            <a:off x="2256432" y="23124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53" name="文本框 49"/>
          <p:cNvSpPr txBox="1"/>
          <p:nvPr/>
        </p:nvSpPr>
        <p:spPr>
          <a:xfrm rot="2810103">
            <a:off x="3115272" y="19711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54" name="文本框 50"/>
          <p:cNvSpPr txBox="1"/>
          <p:nvPr/>
        </p:nvSpPr>
        <p:spPr>
          <a:xfrm rot="2810103">
            <a:off x="3002557" y="24061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55" name="文本框 51"/>
          <p:cNvSpPr txBox="1"/>
          <p:nvPr/>
        </p:nvSpPr>
        <p:spPr>
          <a:xfrm rot="2810103">
            <a:off x="3372445" y="26204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56" name="文本框 32"/>
          <p:cNvSpPr txBox="1"/>
          <p:nvPr/>
        </p:nvSpPr>
        <p:spPr>
          <a:xfrm rot="5400000">
            <a:off x="4678956" y="36825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57" name="文本框 34"/>
          <p:cNvSpPr txBox="1"/>
          <p:nvPr/>
        </p:nvSpPr>
        <p:spPr>
          <a:xfrm rot="3159237">
            <a:off x="5744964" y="40063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58" name="文本框 36"/>
          <p:cNvSpPr txBox="1"/>
          <p:nvPr/>
        </p:nvSpPr>
        <p:spPr>
          <a:xfrm rot="-1160763">
            <a:off x="6164835" y="29252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59" name="文本框 37"/>
          <p:cNvSpPr txBox="1"/>
          <p:nvPr/>
        </p:nvSpPr>
        <p:spPr>
          <a:xfrm rot="39237">
            <a:off x="6164835" y="346820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60" name="文本框 45"/>
          <p:cNvSpPr txBox="1"/>
          <p:nvPr/>
        </p:nvSpPr>
        <p:spPr>
          <a:xfrm rot="-1160763">
            <a:off x="6725223" y="294750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61" name="文本框 46"/>
          <p:cNvSpPr txBox="1"/>
          <p:nvPr/>
        </p:nvSpPr>
        <p:spPr>
          <a:xfrm rot="-1160763">
            <a:off x="7095133" y="31618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62" name="文本框 47"/>
          <p:cNvSpPr txBox="1"/>
          <p:nvPr/>
        </p:nvSpPr>
        <p:spPr>
          <a:xfrm rot="39237">
            <a:off x="6782390" y="37301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63" name="文本框 49"/>
          <p:cNvSpPr txBox="1"/>
          <p:nvPr/>
        </p:nvSpPr>
        <p:spPr>
          <a:xfrm rot="-1160763">
            <a:off x="7615833" y="34523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64" name="文本框 50"/>
          <p:cNvSpPr txBox="1"/>
          <p:nvPr/>
        </p:nvSpPr>
        <p:spPr>
          <a:xfrm rot="-1160763">
            <a:off x="7569780" y="382063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1365" name="文本框 51"/>
          <p:cNvSpPr txBox="1"/>
          <p:nvPr/>
        </p:nvSpPr>
        <p:spPr>
          <a:xfrm rot="-1160763">
            <a:off x="6707768" y="114569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7" name="矩形 26"/>
          <p:cNvSpPr/>
          <p:nvPr/>
        </p:nvSpPr>
        <p:spPr>
          <a:xfrm>
            <a:off x="327049" y="885837"/>
            <a:ext cx="8545513" cy="366713"/>
          </a:xfrm>
          <a:prstGeom prst="rect">
            <a:avLst/>
          </a:prstGeom>
          <a:solidFill>
            <a:srgbClr val="FFFFCC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7049" y="1970100"/>
            <a:ext cx="8545513" cy="366713"/>
          </a:xfrm>
          <a:prstGeom prst="rect">
            <a:avLst/>
          </a:prstGeom>
          <a:solidFill>
            <a:srgbClr val="FFFFCC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7049" y="3071825"/>
            <a:ext cx="8545513" cy="366713"/>
          </a:xfrm>
          <a:prstGeom prst="rect">
            <a:avLst/>
          </a:prstGeom>
          <a:solidFill>
            <a:srgbClr val="FFFFCC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27049" y="4173550"/>
            <a:ext cx="4786313" cy="366713"/>
          </a:xfrm>
          <a:prstGeom prst="rect">
            <a:avLst/>
          </a:prstGeom>
          <a:solidFill>
            <a:srgbClr val="FFFFCC">
              <a:alpha val="8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370" name="TextBox 4"/>
          <p:cNvSpPr txBox="1"/>
          <p:nvPr/>
        </p:nvSpPr>
        <p:spPr>
          <a:xfrm>
            <a:off x="458793" y="306400"/>
            <a:ext cx="8243887" cy="45243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300000"/>
              </a:lnSpc>
              <a:spcBef>
                <a:spcPts val="900"/>
              </a:spcBef>
              <a:buFont typeface="Arial" panose="020B0604020202020204" pitchFamily="34" charset="0"/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    到亭上，有两人铺毡对坐，一童子烧酒炉正沸。见余大喜曰：“湖中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焉得更有此人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！”拉余同饮。余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饮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三大白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而别。问其姓氏，是金陵人，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客此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。及下船，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舟子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喃喃曰：“莫说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相公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痴，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更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有痴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似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相公者。”</a:t>
            </a:r>
            <a:endParaRPr lang="en-US" altLang="zh-CN" sz="21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01763" y="1349387"/>
            <a:ext cx="4360862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哪能还有这样的人呢！意思是想不到还会有这样的人。焉得，哪能。更，还。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470674" y="1631950"/>
            <a:ext cx="835025" cy="36933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勉强。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823077" y="2314587"/>
            <a:ext cx="1935163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三大杯酒。古人罚酒时用的酒杯。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016375" y="2678114"/>
            <a:ext cx="1587500" cy="36933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客居此地。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554788" y="3424238"/>
            <a:ext cx="762000" cy="36933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船夫。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130324" y="3786188"/>
            <a:ext cx="2486025" cy="36933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旧时对士人的尊称。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645412" y="4605667"/>
            <a:ext cx="335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  <a:sym typeface="+mn-ea"/>
              </a:rPr>
              <a:t>还</a:t>
            </a:r>
            <a:endParaRPr lang="zh-CN" altLang="en-US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endParaRPr lang="zh-CN" altLang="en-US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02355" y="4605655"/>
            <a:ext cx="688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rgbClr val="0000FF"/>
                </a:solidFill>
                <a:latin typeface="宋体" panose="02010600030101010101" pitchFamily="2" charset="-122"/>
              </a:rPr>
              <a:t>像</a:t>
            </a:r>
            <a:endParaRPr lang="zh-CN" altLang="en-US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  <p:cond evt="onBegin" delay="0">
                          <p:tn val="37"/>
                        </p:cond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  <p:cond evt="onBegin" delay="0">
                          <p:tn val="44"/>
                        </p:cond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  <p:cond evt="onBegin" delay="0">
                          <p:tn val="48"/>
                        </p:cond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20" grpId="0"/>
      <p:bldP spid="21" grpId="0"/>
      <p:bldP spid="2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5614" y="74306"/>
            <a:ext cx="8518525" cy="507831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到了湖心亭上，看见有两人铺好毡子，相对而坐，一个童子正把酒炉里的酒烧得滚沸。他们看见我，非常高兴地说：“想不到在湖中还会有您这样有闲情逸致的人！”于是拉着我一同饮酒。我尽力喝了三大杯酒，然后和他们道别。问他们的姓氏，得知他们是金陵人，客居此地。等到了下船的时候，船夫喃喃地说：“不要说相公您痴，还有像相公您一样痴的人啊！”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rosted800x600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575481" y="523220"/>
            <a:ext cx="7993063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kumimoji="1" lang="en-US" altLang="zh-CN" sz="2800" b="1" dirty="0" smtClean="0">
                <a:solidFill>
                  <a:srgbClr val="0E0E14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崇祯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五年十二月，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余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住西湖。大雪三日，湖中人鸟声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俱绝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。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是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日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更定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，</a:t>
            </a:r>
            <a:r>
              <a:rPr kumimoji="1" lang="zh-CN" altLang="en-US" sz="2800" b="1" dirty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余</a:t>
            </a:r>
            <a:r>
              <a:rPr kumimoji="1"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拏</a:t>
            </a:r>
            <a:r>
              <a:rPr kumimoji="1" lang="zh-CN" altLang="en-US" sz="2800" b="1" dirty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一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小舟，拥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毳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衣炉火，独往湖心亭看雪。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雾凇沆砀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，天与云与山与水，上下一白。湖上影子，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惟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长堤一痕，湖心亭一点，与余舟一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芥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，舟中人两三粒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而已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。</a:t>
            </a:r>
          </a:p>
          <a:p>
            <a:endParaRPr kumimoji="1" lang="en-US" altLang="zh-CN" sz="2800" b="1" dirty="0" smtClean="0">
              <a:solidFill>
                <a:srgbClr val="000066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3657600"/>
            <a:ext cx="9144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latin typeface="楷体_GB2312" pitchFamily="1" charset="-122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3657600"/>
            <a:ext cx="9144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latin typeface="楷体_GB2312" pitchFamily="1" charset="-122"/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575468" y="2720460"/>
            <a:ext cx="808355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kumimoji="1" lang="en-US" altLang="zh-CN" sz="2800" b="1" dirty="0" smtClean="0">
                <a:solidFill>
                  <a:srgbClr val="0E0E14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到亭上，有两人铺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毡对坐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，一童子烧酒炉正沸。见余，大喜曰：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“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湖中焉得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更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有此人！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”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拉余同饮。余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强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饮三大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白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而别。问其姓氏，是金陵人，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客此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。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及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下船，舟子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喃喃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曰：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“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莫说相公痴，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更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有痴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似</a:t>
            </a:r>
            <a:r>
              <a:rPr kumimoji="1" lang="zh-CN" altLang="en-US" sz="28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相公者！</a:t>
            </a:r>
            <a:r>
              <a:rPr kumimoji="1" lang="zh-CN" altLang="en-US" sz="3200" b="1" dirty="0" smtClean="0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”</a:t>
            </a:r>
            <a:endParaRPr kumimoji="1" lang="zh-CN" altLang="en-US" sz="2400" b="1" dirty="0" smtClean="0">
              <a:solidFill>
                <a:srgbClr val="000066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3520679"/>
            <a:ext cx="9144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latin typeface="楷体_GB2312" pitchFamily="1" charset="-122"/>
            </a:endParaRPr>
          </a:p>
        </p:txBody>
      </p:sp>
      <p:sp>
        <p:nvSpPr>
          <p:cNvPr id="137224" name="Text Box 8"/>
          <p:cNvSpPr txBox="1">
            <a:spLocks noChangeArrowheads="1"/>
          </p:cNvSpPr>
          <p:nvPr/>
        </p:nvSpPr>
        <p:spPr bwMode="auto">
          <a:xfrm>
            <a:off x="1676889" y="0"/>
            <a:ext cx="451277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1" hangingPunct="1">
              <a:spcBef>
                <a:spcPct val="20000"/>
              </a:spcBef>
              <a:defRPr/>
            </a:pPr>
            <a:r>
              <a:rPr kumimoji="1" lang="zh-CN" altLang="en-US" sz="28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自译课文，尤其注意红色字</a:t>
            </a:r>
            <a:endParaRPr kumimoji="1" lang="zh-CN" altLang="en-US" sz="2800" b="1" dirty="0"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90323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3"/>
          <p:cNvSpPr/>
          <p:nvPr/>
        </p:nvSpPr>
        <p:spPr>
          <a:xfrm>
            <a:off x="330213" y="1157288"/>
            <a:ext cx="8734425" cy="3046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200000"/>
              </a:lnSpc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余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住西湖（                    ）</a:t>
            </a:r>
          </a:p>
          <a:p>
            <a:pPr eaLnBrk="1" hangingPunct="1">
              <a:lnSpc>
                <a:spcPct val="20000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是日更定（                       ）</a:t>
            </a:r>
          </a:p>
          <a:p>
            <a:pPr eaLnBrk="1" hangingPunct="1">
              <a:lnSpc>
                <a:spcPct val="20000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余强饮三大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而别（                      ）</a:t>
            </a:r>
          </a:p>
        </p:txBody>
      </p:sp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2514605" y="1479551"/>
            <a:ext cx="44354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古义：我   今义：剩余</a:t>
            </a:r>
          </a:p>
        </p:txBody>
      </p:sp>
      <p:sp>
        <p:nvSpPr>
          <p:cNvPr id="9" name="Text Box 18"/>
          <p:cNvSpPr txBox="1">
            <a:spLocks noChangeArrowheads="1"/>
          </p:cNvSpPr>
          <p:nvPr/>
        </p:nvSpPr>
        <p:spPr bwMode="auto">
          <a:xfrm>
            <a:off x="2439988" y="2200287"/>
            <a:ext cx="49085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古义：代词这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今义：判断词，与“非”相对</a:t>
            </a: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102122" y="3190887"/>
            <a:ext cx="479901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古义：古人罚酒时用的酒杯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今义：白色，与“黑”相对</a:t>
            </a:r>
          </a:p>
        </p:txBody>
      </p:sp>
      <p:grpSp>
        <p:nvGrpSpPr>
          <p:cNvPr id="12294" name="组合 27"/>
          <p:cNvGrpSpPr/>
          <p:nvPr/>
        </p:nvGrpSpPr>
        <p:grpSpPr>
          <a:xfrm>
            <a:off x="704871" y="344488"/>
            <a:ext cx="2570163" cy="685800"/>
            <a:chOff x="2747226" y="536189"/>
            <a:chExt cx="2458107" cy="604628"/>
          </a:xfrm>
        </p:grpSpPr>
        <p:sp>
          <p:nvSpPr>
            <p:cNvPr id="11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古</a:t>
              </a:r>
            </a:p>
          </p:txBody>
        </p:sp>
        <p:sp>
          <p:nvSpPr>
            <p:cNvPr id="1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今</a:t>
              </a:r>
            </a:p>
          </p:txBody>
        </p:sp>
        <p:sp>
          <p:nvSpPr>
            <p:cNvPr id="15" name="矩形: 圆角 30"/>
            <p:cNvSpPr/>
            <p:nvPr/>
          </p:nvSpPr>
          <p:spPr bwMode="auto">
            <a:xfrm rot="1137149">
              <a:off x="4007404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异</a:t>
              </a:r>
            </a:p>
          </p:txBody>
        </p:sp>
        <p:sp>
          <p:nvSpPr>
            <p:cNvPr id="16" name="矩形: 圆角 31"/>
            <p:cNvSpPr/>
            <p:nvPr/>
          </p:nvSpPr>
          <p:spPr bwMode="auto">
            <a:xfrm rot="20889648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义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61614" y="1431582"/>
            <a:ext cx="1193800" cy="1067297"/>
            <a:chOff x="85" y="191"/>
            <a:chExt cx="1880" cy="1681"/>
          </a:xfrm>
          <a:solidFill>
            <a:srgbClr val="CCFFFF"/>
          </a:solidFill>
        </p:grpSpPr>
        <p:sp>
          <p:nvSpPr>
            <p:cNvPr id="13" name="AutoShape 6"/>
            <p:cNvSpPr>
              <a:spLocks noChangeArrowheads="1"/>
            </p:cNvSpPr>
            <p:nvPr/>
          </p:nvSpPr>
          <p:spPr bwMode="auto">
            <a:xfrm>
              <a:off x="85" y="434"/>
              <a:ext cx="1451" cy="1200"/>
            </a:xfrm>
            <a:custGeom>
              <a:avLst/>
              <a:gdLst>
                <a:gd name="T0" fmla="*/ 3 w 21600"/>
                <a:gd name="T1" fmla="*/ 0 h 21600"/>
                <a:gd name="T2" fmla="*/ 1 w 21600"/>
                <a:gd name="T3" fmla="*/ 2 h 21600"/>
                <a:gd name="T4" fmla="*/ 3 w 21600"/>
                <a:gd name="T5" fmla="*/ 4 h 21600"/>
                <a:gd name="T6" fmla="*/ 6 w 21600"/>
                <a:gd name="T7" fmla="*/ 2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5032 w 21600"/>
                <a:gd name="T13" fmla="*/ 2286 h 21600"/>
                <a:gd name="T14" fmla="*/ 16554 w 21600"/>
                <a:gd name="T15" fmla="*/ 1368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grpFill/>
            <a:ln w="9525">
              <a:solidFill>
                <a:srgbClr val="00B0F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ts val="9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白</a:t>
              </a:r>
            </a:p>
          </p:txBody>
        </p:sp>
        <p:sp>
          <p:nvSpPr>
            <p:cNvPr id="14" name="AutoShape 7"/>
            <p:cNvSpPr/>
            <p:nvPr/>
          </p:nvSpPr>
          <p:spPr bwMode="auto">
            <a:xfrm>
              <a:off x="1751" y="191"/>
              <a:ext cx="214" cy="1681"/>
            </a:xfrm>
            <a:prstGeom prst="leftBrace">
              <a:avLst>
                <a:gd name="adj1" fmla="val 90927"/>
                <a:gd name="adj2" fmla="val 50000"/>
              </a:avLst>
            </a:prstGeom>
            <a:grpFill/>
            <a:ln w="9525">
              <a:solidFill>
                <a:srgbClr val="00B0F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grpSp>
        <p:nvGrpSpPr>
          <p:cNvPr id="7" name="Group 8"/>
          <p:cNvGrpSpPr/>
          <p:nvPr/>
        </p:nvGrpSpPr>
        <p:grpSpPr>
          <a:xfrm>
            <a:off x="861614" y="3013882"/>
            <a:ext cx="1193800" cy="1114279"/>
            <a:chOff x="85" y="291"/>
            <a:chExt cx="1880" cy="1755"/>
          </a:xfrm>
          <a:solidFill>
            <a:srgbClr val="CCFFFF"/>
          </a:solidFill>
        </p:grpSpPr>
        <p:sp>
          <p:nvSpPr>
            <p:cNvPr id="11" name="AutoShape 9"/>
            <p:cNvSpPr>
              <a:spLocks noChangeArrowheads="1"/>
            </p:cNvSpPr>
            <p:nvPr/>
          </p:nvSpPr>
          <p:spPr bwMode="auto">
            <a:xfrm>
              <a:off x="85" y="562"/>
              <a:ext cx="1451" cy="1200"/>
            </a:xfrm>
            <a:custGeom>
              <a:avLst/>
              <a:gdLst>
                <a:gd name="T0" fmla="*/ 3 w 21600"/>
                <a:gd name="T1" fmla="*/ 0 h 21600"/>
                <a:gd name="T2" fmla="*/ 1 w 21600"/>
                <a:gd name="T3" fmla="*/ 2 h 21600"/>
                <a:gd name="T4" fmla="*/ 3 w 21600"/>
                <a:gd name="T5" fmla="*/ 4 h 21600"/>
                <a:gd name="T6" fmla="*/ 6 w 21600"/>
                <a:gd name="T7" fmla="*/ 2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5032 w 21600"/>
                <a:gd name="T13" fmla="*/ 2286 h 21600"/>
                <a:gd name="T14" fmla="*/ 16554 w 21600"/>
                <a:gd name="T15" fmla="*/ 1368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grpFill/>
            <a:ln w="9525">
              <a:solidFill>
                <a:srgbClr val="00B0F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大</a:t>
              </a:r>
            </a:p>
          </p:txBody>
        </p:sp>
        <p:sp>
          <p:nvSpPr>
            <p:cNvPr id="12" name="AutoShape 10"/>
            <p:cNvSpPr/>
            <p:nvPr/>
          </p:nvSpPr>
          <p:spPr bwMode="auto">
            <a:xfrm>
              <a:off x="1751" y="291"/>
              <a:ext cx="214" cy="1755"/>
            </a:xfrm>
            <a:prstGeom prst="leftBrace">
              <a:avLst>
                <a:gd name="adj1" fmla="val 90927"/>
                <a:gd name="adj2" fmla="val 50000"/>
              </a:avLst>
            </a:prstGeom>
            <a:grpFill/>
            <a:ln w="9525">
              <a:solidFill>
                <a:srgbClr val="00B0F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3316" name="Text Box 14"/>
          <p:cNvSpPr txBox="1"/>
          <p:nvPr/>
        </p:nvSpPr>
        <p:spPr>
          <a:xfrm>
            <a:off x="2055836" y="1211275"/>
            <a:ext cx="6257925" cy="15004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  <a:spcBef>
                <a:spcPts val="900"/>
              </a:spcBef>
              <a:buFont typeface="Arial" panose="020B0604020202020204" pitchFamily="34" charset="0"/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上下一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（           ）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ts val="900"/>
              </a:spcBef>
              <a:buFont typeface="Arial" panose="020B0604020202020204" pitchFamily="34" charset="0"/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余强饮三大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而别（              ）</a:t>
            </a:r>
          </a:p>
        </p:txBody>
      </p:sp>
      <p:sp>
        <p:nvSpPr>
          <p:cNvPr id="13317" name="Text Box 16"/>
          <p:cNvSpPr txBox="1"/>
          <p:nvPr/>
        </p:nvSpPr>
        <p:spPr>
          <a:xfrm>
            <a:off x="2038350" y="2922600"/>
            <a:ext cx="6953250" cy="15004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  <a:spcBef>
                <a:spcPts val="9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喜曰（           ）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ts val="900"/>
              </a:spcBef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余强饮三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白而别（                ）</a:t>
            </a:r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3890963" y="1300163"/>
            <a:ext cx="21923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名词，白色</a:t>
            </a:r>
          </a:p>
        </p:txBody>
      </p:sp>
      <p:sp>
        <p:nvSpPr>
          <p:cNvPr id="20" name="Text Box 20"/>
          <p:cNvSpPr txBox="1">
            <a:spLocks noChangeArrowheads="1"/>
          </p:cNvSpPr>
          <p:nvPr/>
        </p:nvSpPr>
        <p:spPr bwMode="auto">
          <a:xfrm>
            <a:off x="3535383" y="3021014"/>
            <a:ext cx="22844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副词，非常</a:t>
            </a:r>
          </a:p>
        </p:txBody>
      </p:sp>
      <p:sp>
        <p:nvSpPr>
          <p:cNvPr id="21" name="Text Box 21"/>
          <p:cNvSpPr txBox="1">
            <a:spLocks noChangeArrowheads="1"/>
          </p:cNvSpPr>
          <p:nvPr/>
        </p:nvSpPr>
        <p:spPr bwMode="auto">
          <a:xfrm>
            <a:off x="5394327" y="1808175"/>
            <a:ext cx="25241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名词，古人罚酒时用的酒杯</a:t>
            </a:r>
          </a:p>
        </p:txBody>
      </p:sp>
      <p:sp>
        <p:nvSpPr>
          <p:cNvPr id="22" name="Text Box 22"/>
          <p:cNvSpPr txBox="1">
            <a:spLocks noChangeArrowheads="1"/>
          </p:cNvSpPr>
          <p:nvPr/>
        </p:nvSpPr>
        <p:spPr bwMode="auto">
          <a:xfrm>
            <a:off x="5407025" y="3486162"/>
            <a:ext cx="294798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形容词，大，跟“小”相对</a:t>
            </a:r>
          </a:p>
        </p:txBody>
      </p:sp>
      <p:grpSp>
        <p:nvGrpSpPr>
          <p:cNvPr id="13322" name="组合 27"/>
          <p:cNvGrpSpPr/>
          <p:nvPr/>
        </p:nvGrpSpPr>
        <p:grpSpPr>
          <a:xfrm>
            <a:off x="708036" y="338138"/>
            <a:ext cx="2570163" cy="685800"/>
            <a:chOff x="2747226" y="536189"/>
            <a:chExt cx="2458107" cy="604628"/>
          </a:xfrm>
        </p:grpSpPr>
        <p:sp>
          <p:nvSpPr>
            <p:cNvPr id="16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一</a:t>
              </a:r>
            </a:p>
          </p:txBody>
        </p:sp>
        <p:sp>
          <p:nvSpPr>
            <p:cNvPr id="17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词</a:t>
              </a:r>
            </a:p>
          </p:txBody>
        </p:sp>
        <p:sp>
          <p:nvSpPr>
            <p:cNvPr id="19" name="矩形: 圆角 30"/>
            <p:cNvSpPr/>
            <p:nvPr/>
          </p:nvSpPr>
          <p:spPr bwMode="auto">
            <a:xfrm rot="1137149">
              <a:off x="4007404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多</a:t>
              </a:r>
            </a:p>
          </p:txBody>
        </p:sp>
        <p:sp>
          <p:nvSpPr>
            <p:cNvPr id="23" name="矩形: 圆角 31"/>
            <p:cNvSpPr/>
            <p:nvPr/>
          </p:nvSpPr>
          <p:spPr bwMode="auto">
            <a:xfrm rot="20889648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义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32"/>
          <p:cNvSpPr txBox="1"/>
          <p:nvPr/>
        </p:nvSpPr>
        <p:spPr>
          <a:xfrm>
            <a:off x="4475183" y="292577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39" name="文本框 34"/>
          <p:cNvSpPr txBox="1"/>
          <p:nvPr/>
        </p:nvSpPr>
        <p:spPr>
          <a:xfrm rot="-280097">
            <a:off x="3431958" y="12282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40" name="文本框 36"/>
          <p:cNvSpPr txBox="1"/>
          <p:nvPr/>
        </p:nvSpPr>
        <p:spPr>
          <a:xfrm rot="-5350866">
            <a:off x="5861647" y="13155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41" name="文本框 37"/>
          <p:cNvSpPr txBox="1"/>
          <p:nvPr/>
        </p:nvSpPr>
        <p:spPr>
          <a:xfrm rot="-4150866">
            <a:off x="5331421" y="17235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42" name="文本框 45"/>
          <p:cNvSpPr txBox="1"/>
          <p:nvPr/>
        </p:nvSpPr>
        <p:spPr>
          <a:xfrm rot="-5350866">
            <a:off x="6422033" y="13377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43" name="文本框 46"/>
          <p:cNvSpPr txBox="1"/>
          <p:nvPr/>
        </p:nvSpPr>
        <p:spPr>
          <a:xfrm rot="-424911">
            <a:off x="7068140" y="15695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44" name="文本框 47"/>
          <p:cNvSpPr txBox="1"/>
          <p:nvPr/>
        </p:nvSpPr>
        <p:spPr>
          <a:xfrm rot="-4150866">
            <a:off x="7655522" y="24982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45" name="文本框 49"/>
          <p:cNvSpPr txBox="1"/>
          <p:nvPr/>
        </p:nvSpPr>
        <p:spPr>
          <a:xfrm rot="657351">
            <a:off x="5448879" y="133460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46" name="文本框 50"/>
          <p:cNvSpPr txBox="1"/>
          <p:nvPr/>
        </p:nvSpPr>
        <p:spPr>
          <a:xfrm rot="1480325">
            <a:off x="7391995" y="12441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47" name="文本框 51"/>
          <p:cNvSpPr txBox="1"/>
          <p:nvPr/>
        </p:nvSpPr>
        <p:spPr>
          <a:xfrm rot="-5350866">
            <a:off x="5980707" y="21759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48" name="文本框 32"/>
          <p:cNvSpPr txBox="1"/>
          <p:nvPr/>
        </p:nvSpPr>
        <p:spPr>
          <a:xfrm>
            <a:off x="3262333" y="356077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49" name="文本框 34"/>
          <p:cNvSpPr txBox="1"/>
          <p:nvPr/>
        </p:nvSpPr>
        <p:spPr>
          <a:xfrm rot="4149897">
            <a:off x="4462265" y="34983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50" name="文本框 36"/>
          <p:cNvSpPr txBox="1"/>
          <p:nvPr/>
        </p:nvSpPr>
        <p:spPr>
          <a:xfrm rot="-1380000">
            <a:off x="3901069" y="13012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51" name="文本框 37"/>
          <p:cNvSpPr txBox="1"/>
          <p:nvPr/>
        </p:nvSpPr>
        <p:spPr>
          <a:xfrm rot="-180000">
            <a:off x="4131272" y="20537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52" name="文本框 45"/>
          <p:cNvSpPr txBox="1"/>
          <p:nvPr/>
        </p:nvSpPr>
        <p:spPr>
          <a:xfrm rot="-1380000">
            <a:off x="4461472" y="13234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53" name="文本框 46"/>
          <p:cNvSpPr txBox="1"/>
          <p:nvPr/>
        </p:nvSpPr>
        <p:spPr>
          <a:xfrm rot="-1380000">
            <a:off x="4831357" y="15378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54" name="文本框 47"/>
          <p:cNvSpPr txBox="1"/>
          <p:nvPr/>
        </p:nvSpPr>
        <p:spPr>
          <a:xfrm rot="-180000">
            <a:off x="5064702" y="22347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55" name="文本框 49"/>
          <p:cNvSpPr txBox="1"/>
          <p:nvPr/>
        </p:nvSpPr>
        <p:spPr>
          <a:xfrm rot="-5350866">
            <a:off x="6310907" y="21092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56" name="文本框 50"/>
          <p:cNvSpPr txBox="1"/>
          <p:nvPr/>
        </p:nvSpPr>
        <p:spPr>
          <a:xfrm rot="-170103">
            <a:off x="5590180" y="25903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57" name="文本框 51"/>
          <p:cNvSpPr txBox="1"/>
          <p:nvPr/>
        </p:nvSpPr>
        <p:spPr>
          <a:xfrm rot="-5350866">
            <a:off x="5845772" y="34332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58" name="文本框 32"/>
          <p:cNvSpPr txBox="1"/>
          <p:nvPr/>
        </p:nvSpPr>
        <p:spPr>
          <a:xfrm rot="1209897">
            <a:off x="1500776" y="28919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59" name="文本框 34"/>
          <p:cNvSpPr txBox="1"/>
          <p:nvPr/>
        </p:nvSpPr>
        <p:spPr>
          <a:xfrm rot="4149897">
            <a:off x="2141339" y="34554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60" name="文本框 36"/>
          <p:cNvSpPr txBox="1"/>
          <p:nvPr/>
        </p:nvSpPr>
        <p:spPr>
          <a:xfrm rot="-1380000">
            <a:off x="1605556" y="32284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61" name="文本框 37"/>
          <p:cNvSpPr txBox="1"/>
          <p:nvPr/>
        </p:nvSpPr>
        <p:spPr>
          <a:xfrm rot="1029897">
            <a:off x="2486619" y="275383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62" name="文本框 45"/>
          <p:cNvSpPr txBox="1"/>
          <p:nvPr/>
        </p:nvSpPr>
        <p:spPr>
          <a:xfrm rot="-1380000">
            <a:off x="3162876" y="314594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63" name="文本框 46"/>
          <p:cNvSpPr txBox="1"/>
          <p:nvPr/>
        </p:nvSpPr>
        <p:spPr>
          <a:xfrm rot="-170103">
            <a:off x="787981" y="15298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64" name="文本框 47"/>
          <p:cNvSpPr txBox="1"/>
          <p:nvPr/>
        </p:nvSpPr>
        <p:spPr>
          <a:xfrm rot="1029897">
            <a:off x="829272" y="33999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65" name="文本框 49"/>
          <p:cNvSpPr txBox="1"/>
          <p:nvPr/>
        </p:nvSpPr>
        <p:spPr>
          <a:xfrm rot="-170103">
            <a:off x="3010483" y="38365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66" name="文本框 50"/>
          <p:cNvSpPr txBox="1"/>
          <p:nvPr/>
        </p:nvSpPr>
        <p:spPr>
          <a:xfrm rot="-170103">
            <a:off x="4158258" y="31697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67" name="文本框 51"/>
          <p:cNvSpPr txBox="1"/>
          <p:nvPr/>
        </p:nvSpPr>
        <p:spPr>
          <a:xfrm rot="-170103">
            <a:off x="4324947" y="392858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68" name="文本框 32"/>
          <p:cNvSpPr txBox="1"/>
          <p:nvPr/>
        </p:nvSpPr>
        <p:spPr>
          <a:xfrm rot="-5070842">
            <a:off x="322858" y="20410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69" name="文本框 34"/>
          <p:cNvSpPr txBox="1"/>
          <p:nvPr/>
        </p:nvSpPr>
        <p:spPr>
          <a:xfrm rot="4149897">
            <a:off x="1338064" y="21585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70" name="文本框 56"/>
          <p:cNvSpPr txBox="1"/>
          <p:nvPr/>
        </p:nvSpPr>
        <p:spPr>
          <a:xfrm rot="-170103">
            <a:off x="1243593" y="12774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71" name="文本框 57"/>
          <p:cNvSpPr txBox="1"/>
          <p:nvPr/>
        </p:nvSpPr>
        <p:spPr>
          <a:xfrm rot="1029897">
            <a:off x="1338842" y="16838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72" name="文本框 45"/>
          <p:cNvSpPr txBox="1"/>
          <p:nvPr/>
        </p:nvSpPr>
        <p:spPr>
          <a:xfrm rot="-1380000">
            <a:off x="2118303" y="114569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73" name="文本框 46"/>
          <p:cNvSpPr txBox="1"/>
          <p:nvPr/>
        </p:nvSpPr>
        <p:spPr>
          <a:xfrm rot="-1380000">
            <a:off x="2688233" y="131555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74" name="文本框 47"/>
          <p:cNvSpPr txBox="1"/>
          <p:nvPr/>
        </p:nvSpPr>
        <p:spPr>
          <a:xfrm rot="-180000">
            <a:off x="2416759" y="1879118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75" name="文本框 49"/>
          <p:cNvSpPr txBox="1"/>
          <p:nvPr/>
        </p:nvSpPr>
        <p:spPr>
          <a:xfrm rot="-1380000">
            <a:off x="3277184" y="15378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76" name="文本框 50"/>
          <p:cNvSpPr txBox="1"/>
          <p:nvPr/>
        </p:nvSpPr>
        <p:spPr>
          <a:xfrm rot="-1380000">
            <a:off x="2850153" y="21188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77" name="文本框 51"/>
          <p:cNvSpPr txBox="1"/>
          <p:nvPr/>
        </p:nvSpPr>
        <p:spPr>
          <a:xfrm rot="-1380000">
            <a:off x="3485150" y="22553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78" name="文本框 32"/>
          <p:cNvSpPr txBox="1"/>
          <p:nvPr/>
        </p:nvSpPr>
        <p:spPr>
          <a:xfrm rot="1209897">
            <a:off x="5115500" y="35380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79" name="文本框 34"/>
          <p:cNvSpPr txBox="1"/>
          <p:nvPr/>
        </p:nvSpPr>
        <p:spPr>
          <a:xfrm rot="-1030866">
            <a:off x="6311703" y="389365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80" name="文本框 36"/>
          <p:cNvSpPr txBox="1"/>
          <p:nvPr/>
        </p:nvSpPr>
        <p:spPr>
          <a:xfrm rot="368503">
            <a:off x="5774315" y="285860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81" name="文本框 37"/>
          <p:cNvSpPr txBox="1"/>
          <p:nvPr/>
        </p:nvSpPr>
        <p:spPr>
          <a:xfrm rot="829244">
            <a:off x="5285361" y="397302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82" name="文本框 45"/>
          <p:cNvSpPr txBox="1"/>
          <p:nvPr/>
        </p:nvSpPr>
        <p:spPr>
          <a:xfrm rot="-4502722">
            <a:off x="6779221" y="249982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83" name="文本框 46"/>
          <p:cNvSpPr txBox="1"/>
          <p:nvPr/>
        </p:nvSpPr>
        <p:spPr>
          <a:xfrm rot="2702238">
            <a:off x="7568207" y="30617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84" name="文本框 47"/>
          <p:cNvSpPr txBox="1"/>
          <p:nvPr/>
        </p:nvSpPr>
        <p:spPr>
          <a:xfrm rot="-3456638">
            <a:off x="6744297" y="34031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85" name="文本框 49"/>
          <p:cNvSpPr txBox="1"/>
          <p:nvPr/>
        </p:nvSpPr>
        <p:spPr>
          <a:xfrm rot="-3180423">
            <a:off x="1964333" y="23236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86" name="文本框 50"/>
          <p:cNvSpPr txBox="1"/>
          <p:nvPr/>
        </p:nvSpPr>
        <p:spPr>
          <a:xfrm rot="-3640556">
            <a:off x="7239596" y="35904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87" name="文本框 51"/>
          <p:cNvSpPr txBox="1"/>
          <p:nvPr/>
        </p:nvSpPr>
        <p:spPr>
          <a:xfrm rot="1549510">
            <a:off x="7755522" y="217439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88" name="文本框 32"/>
          <p:cNvSpPr txBox="1"/>
          <p:nvPr/>
        </p:nvSpPr>
        <p:spPr>
          <a:xfrm rot="4190103">
            <a:off x="4288433" y="25061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89" name="文本框 34"/>
          <p:cNvSpPr txBox="1"/>
          <p:nvPr/>
        </p:nvSpPr>
        <p:spPr>
          <a:xfrm rot="8340000">
            <a:off x="4921053" y="31380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90" name="文本框 36"/>
          <p:cNvSpPr txBox="1"/>
          <p:nvPr/>
        </p:nvSpPr>
        <p:spPr>
          <a:xfrm rot="-1160763">
            <a:off x="5774315" y="17505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91" name="文本框 37"/>
          <p:cNvSpPr txBox="1"/>
          <p:nvPr/>
        </p:nvSpPr>
        <p:spPr>
          <a:xfrm rot="39237">
            <a:off x="5650502" y="22728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92" name="文本框 45"/>
          <p:cNvSpPr txBox="1"/>
          <p:nvPr/>
        </p:nvSpPr>
        <p:spPr>
          <a:xfrm rot="-1160763">
            <a:off x="6334703" y="177275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93" name="文本框 46"/>
          <p:cNvSpPr txBox="1"/>
          <p:nvPr/>
        </p:nvSpPr>
        <p:spPr>
          <a:xfrm rot="-1160763">
            <a:off x="6704606" y="19870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94" name="文本框 47"/>
          <p:cNvSpPr txBox="1"/>
          <p:nvPr/>
        </p:nvSpPr>
        <p:spPr>
          <a:xfrm rot="39237">
            <a:off x="7185603" y="24569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95" name="文本框 49"/>
          <p:cNvSpPr txBox="1"/>
          <p:nvPr/>
        </p:nvSpPr>
        <p:spPr>
          <a:xfrm rot="-1160763">
            <a:off x="7039572" y="21585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96" name="文本框 50"/>
          <p:cNvSpPr txBox="1"/>
          <p:nvPr/>
        </p:nvSpPr>
        <p:spPr>
          <a:xfrm rot="-1160763">
            <a:off x="7488815" y="193309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97" name="文本框 51"/>
          <p:cNvSpPr txBox="1"/>
          <p:nvPr/>
        </p:nvSpPr>
        <p:spPr>
          <a:xfrm rot="-1160763">
            <a:off x="7290380" y="279351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98" name="文本框 32"/>
          <p:cNvSpPr txBox="1"/>
          <p:nvPr/>
        </p:nvSpPr>
        <p:spPr>
          <a:xfrm rot="4190103">
            <a:off x="2766021" y="33396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399" name="文本框 34"/>
          <p:cNvSpPr txBox="1"/>
          <p:nvPr/>
        </p:nvSpPr>
        <p:spPr>
          <a:xfrm rot="8340000">
            <a:off x="3922515" y="28157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00" name="文本框 36"/>
          <p:cNvSpPr txBox="1"/>
          <p:nvPr/>
        </p:nvSpPr>
        <p:spPr>
          <a:xfrm rot="2810103">
            <a:off x="3813770" y="17346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01" name="文本框 37"/>
          <p:cNvSpPr txBox="1"/>
          <p:nvPr/>
        </p:nvSpPr>
        <p:spPr>
          <a:xfrm rot="4010103">
            <a:off x="3813770" y="22775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02" name="文本框 45"/>
          <p:cNvSpPr txBox="1"/>
          <p:nvPr/>
        </p:nvSpPr>
        <p:spPr>
          <a:xfrm rot="2810103">
            <a:off x="4374158" y="17568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03" name="文本框 46"/>
          <p:cNvSpPr txBox="1"/>
          <p:nvPr/>
        </p:nvSpPr>
        <p:spPr>
          <a:xfrm rot="2810103">
            <a:off x="4744047" y="19711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04" name="文本框 47"/>
          <p:cNvSpPr txBox="1"/>
          <p:nvPr/>
        </p:nvSpPr>
        <p:spPr>
          <a:xfrm rot="4010103">
            <a:off x="4744047" y="25141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05" name="文本框 49"/>
          <p:cNvSpPr txBox="1"/>
          <p:nvPr/>
        </p:nvSpPr>
        <p:spPr>
          <a:xfrm rot="-1160763">
            <a:off x="6225164" y="25442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06" name="文本框 50"/>
          <p:cNvSpPr txBox="1"/>
          <p:nvPr/>
        </p:nvSpPr>
        <p:spPr>
          <a:xfrm rot="4020000">
            <a:off x="5218708" y="26299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07" name="文本框 51"/>
          <p:cNvSpPr txBox="1"/>
          <p:nvPr/>
        </p:nvSpPr>
        <p:spPr>
          <a:xfrm rot="-1160763">
            <a:off x="5599685" y="321896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08" name="文本框 32"/>
          <p:cNvSpPr txBox="1"/>
          <p:nvPr/>
        </p:nvSpPr>
        <p:spPr>
          <a:xfrm rot="5400000">
            <a:off x="1142008" y="32284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09" name="文本框 34"/>
          <p:cNvSpPr txBox="1"/>
          <p:nvPr/>
        </p:nvSpPr>
        <p:spPr>
          <a:xfrm rot="8340000">
            <a:off x="1879403" y="35523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10" name="文本框 36"/>
          <p:cNvSpPr txBox="1"/>
          <p:nvPr/>
        </p:nvSpPr>
        <p:spPr>
          <a:xfrm rot="2810103">
            <a:off x="1862733" y="27315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11" name="文本框 37"/>
          <p:cNvSpPr txBox="1"/>
          <p:nvPr/>
        </p:nvSpPr>
        <p:spPr>
          <a:xfrm rot="5220000">
            <a:off x="2297707" y="301416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12" name="文本框 45"/>
          <p:cNvSpPr txBox="1"/>
          <p:nvPr/>
        </p:nvSpPr>
        <p:spPr>
          <a:xfrm rot="2810103">
            <a:off x="2810471" y="274587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13" name="文本框 46"/>
          <p:cNvSpPr txBox="1"/>
          <p:nvPr/>
        </p:nvSpPr>
        <p:spPr>
          <a:xfrm rot="4020000">
            <a:off x="700683" y="19632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14" name="文本框 47"/>
          <p:cNvSpPr txBox="1"/>
          <p:nvPr/>
        </p:nvSpPr>
        <p:spPr>
          <a:xfrm rot="5220000">
            <a:off x="702272" y="289669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15" name="文本框 49"/>
          <p:cNvSpPr txBox="1"/>
          <p:nvPr/>
        </p:nvSpPr>
        <p:spPr>
          <a:xfrm rot="4020000">
            <a:off x="2464396" y="37396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16" name="文本框 50"/>
          <p:cNvSpPr txBox="1"/>
          <p:nvPr/>
        </p:nvSpPr>
        <p:spPr>
          <a:xfrm rot="4020000">
            <a:off x="3702647" y="33665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17" name="文本框 51"/>
          <p:cNvSpPr txBox="1"/>
          <p:nvPr/>
        </p:nvSpPr>
        <p:spPr>
          <a:xfrm rot="4020000">
            <a:off x="4072533" y="35809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18" name="文本框 32"/>
          <p:cNvSpPr txBox="1"/>
          <p:nvPr/>
        </p:nvSpPr>
        <p:spPr>
          <a:xfrm rot="-880739">
            <a:off x="514937" y="25141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19" name="文本框 34"/>
          <p:cNvSpPr txBox="1"/>
          <p:nvPr/>
        </p:nvSpPr>
        <p:spPr>
          <a:xfrm rot="8340000">
            <a:off x="1252337" y="2591905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20" name="文本框 36"/>
          <p:cNvSpPr txBox="1"/>
          <p:nvPr/>
        </p:nvSpPr>
        <p:spPr>
          <a:xfrm rot="4020000">
            <a:off x="1670647" y="15108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21" name="文本框 37"/>
          <p:cNvSpPr txBox="1"/>
          <p:nvPr/>
        </p:nvSpPr>
        <p:spPr>
          <a:xfrm rot="5220000">
            <a:off x="1670647" y="20537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22" name="文本框 45"/>
          <p:cNvSpPr txBox="1"/>
          <p:nvPr/>
        </p:nvSpPr>
        <p:spPr>
          <a:xfrm rot="2810103">
            <a:off x="2231031" y="153303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23" name="文本框 46"/>
          <p:cNvSpPr txBox="1"/>
          <p:nvPr/>
        </p:nvSpPr>
        <p:spPr>
          <a:xfrm rot="2810103">
            <a:off x="2600922" y="174734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24" name="文本框 47"/>
          <p:cNvSpPr txBox="1"/>
          <p:nvPr/>
        </p:nvSpPr>
        <p:spPr>
          <a:xfrm rot="4010103">
            <a:off x="2329457" y="2312499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25" name="文本框 49"/>
          <p:cNvSpPr txBox="1"/>
          <p:nvPr/>
        </p:nvSpPr>
        <p:spPr>
          <a:xfrm rot="2810103">
            <a:off x="3188297" y="197118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26" name="文本框 50"/>
          <p:cNvSpPr txBox="1"/>
          <p:nvPr/>
        </p:nvSpPr>
        <p:spPr>
          <a:xfrm rot="2810103">
            <a:off x="3075581" y="24061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27" name="文本框 51"/>
          <p:cNvSpPr txBox="1"/>
          <p:nvPr/>
        </p:nvSpPr>
        <p:spPr>
          <a:xfrm rot="2810103">
            <a:off x="3445472" y="262047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28" name="文本框 32"/>
          <p:cNvSpPr txBox="1"/>
          <p:nvPr/>
        </p:nvSpPr>
        <p:spPr>
          <a:xfrm rot="5400000">
            <a:off x="4751983" y="368251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29" name="文本框 34"/>
          <p:cNvSpPr txBox="1"/>
          <p:nvPr/>
        </p:nvSpPr>
        <p:spPr>
          <a:xfrm rot="3159237">
            <a:off x="5817989" y="400636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30" name="文本框 36"/>
          <p:cNvSpPr txBox="1"/>
          <p:nvPr/>
        </p:nvSpPr>
        <p:spPr>
          <a:xfrm rot="-1160763">
            <a:off x="6237883" y="292528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31" name="文本框 37"/>
          <p:cNvSpPr txBox="1"/>
          <p:nvPr/>
        </p:nvSpPr>
        <p:spPr>
          <a:xfrm rot="39237">
            <a:off x="6237883" y="3468206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32" name="文本框 45"/>
          <p:cNvSpPr txBox="1"/>
          <p:nvPr/>
        </p:nvSpPr>
        <p:spPr>
          <a:xfrm rot="-1160763">
            <a:off x="6798271" y="2947504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33" name="文本框 46"/>
          <p:cNvSpPr txBox="1"/>
          <p:nvPr/>
        </p:nvSpPr>
        <p:spPr>
          <a:xfrm rot="-1160763">
            <a:off x="7168148" y="3161817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34" name="文本框 47"/>
          <p:cNvSpPr txBox="1"/>
          <p:nvPr/>
        </p:nvSpPr>
        <p:spPr>
          <a:xfrm rot="39237">
            <a:off x="6855405" y="3730142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35" name="文本框 49"/>
          <p:cNvSpPr txBox="1"/>
          <p:nvPr/>
        </p:nvSpPr>
        <p:spPr>
          <a:xfrm rot="-1160763">
            <a:off x="7688857" y="3452330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36" name="文本框 50"/>
          <p:cNvSpPr txBox="1"/>
          <p:nvPr/>
        </p:nvSpPr>
        <p:spPr>
          <a:xfrm rot="-1160763">
            <a:off x="7642802" y="3820631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14437" name="文本框 51"/>
          <p:cNvSpPr txBox="1"/>
          <p:nvPr/>
        </p:nvSpPr>
        <p:spPr>
          <a:xfrm rot="-1160763">
            <a:off x="6780808" y="1145693"/>
            <a:ext cx="505267" cy="1692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zh-CN" sz="50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grpSp>
        <p:nvGrpSpPr>
          <p:cNvPr id="2" name="Group 11"/>
          <p:cNvGrpSpPr/>
          <p:nvPr/>
        </p:nvGrpSpPr>
        <p:grpSpPr>
          <a:xfrm>
            <a:off x="850564" y="1197186"/>
            <a:ext cx="1162684" cy="970788"/>
            <a:chOff x="-56" y="5"/>
            <a:chExt cx="1831" cy="1529"/>
          </a:xfrm>
          <a:solidFill>
            <a:srgbClr val="CCFFFF"/>
          </a:solidFill>
        </p:grpSpPr>
        <p:sp>
          <p:nvSpPr>
            <p:cNvPr id="3" name="AutoShape 12"/>
            <p:cNvSpPr>
              <a:spLocks noChangeArrowheads="1"/>
            </p:cNvSpPr>
            <p:nvPr/>
          </p:nvSpPr>
          <p:spPr bwMode="auto">
            <a:xfrm>
              <a:off x="-56" y="168"/>
              <a:ext cx="1451" cy="1200"/>
            </a:xfrm>
            <a:custGeom>
              <a:avLst/>
              <a:gdLst>
                <a:gd name="T0" fmla="*/ 3 w 21600"/>
                <a:gd name="T1" fmla="*/ 0 h 21600"/>
                <a:gd name="T2" fmla="*/ 1 w 21600"/>
                <a:gd name="T3" fmla="*/ 2 h 21600"/>
                <a:gd name="T4" fmla="*/ 3 w 21600"/>
                <a:gd name="T5" fmla="*/ 4 h 21600"/>
                <a:gd name="T6" fmla="*/ 6 w 21600"/>
                <a:gd name="T7" fmla="*/ 2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5032 w 21600"/>
                <a:gd name="T13" fmla="*/ 2286 h 21600"/>
                <a:gd name="T14" fmla="*/ 16554 w 21600"/>
                <a:gd name="T15" fmla="*/ 1368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grpFill/>
            <a:ln w="9525">
              <a:solidFill>
                <a:srgbClr val="00B0F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一</a:t>
              </a:r>
            </a:p>
          </p:txBody>
        </p:sp>
        <p:sp>
          <p:nvSpPr>
            <p:cNvPr id="4" name="AutoShape 13"/>
            <p:cNvSpPr/>
            <p:nvPr/>
          </p:nvSpPr>
          <p:spPr bwMode="auto">
            <a:xfrm>
              <a:off x="1560" y="5"/>
              <a:ext cx="215" cy="1529"/>
            </a:xfrm>
            <a:prstGeom prst="leftBrace">
              <a:avLst>
                <a:gd name="adj1" fmla="val 90935"/>
                <a:gd name="adj2" fmla="val 50000"/>
              </a:avLst>
            </a:prstGeom>
            <a:grpFill/>
            <a:ln w="9525">
              <a:solidFill>
                <a:srgbClr val="00B0F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4439" name="Text Box 17"/>
          <p:cNvSpPr txBox="1"/>
          <p:nvPr/>
        </p:nvSpPr>
        <p:spPr>
          <a:xfrm>
            <a:off x="2017722" y="946161"/>
            <a:ext cx="5800725" cy="13849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上下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白（            ）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长堤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痕（            ）</a:t>
            </a:r>
          </a:p>
        </p:txBody>
      </p:sp>
      <p:sp>
        <p:nvSpPr>
          <p:cNvPr id="6" name="Text Box 23"/>
          <p:cNvSpPr txBox="1">
            <a:spLocks noChangeArrowheads="1"/>
          </p:cNvSpPr>
          <p:nvPr/>
        </p:nvSpPr>
        <p:spPr bwMode="auto">
          <a:xfrm>
            <a:off x="4016380" y="1028700"/>
            <a:ext cx="22717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副词，全</a:t>
            </a:r>
          </a:p>
        </p:txBody>
      </p:sp>
      <p:grpSp>
        <p:nvGrpSpPr>
          <p:cNvPr id="16" name="Group 8"/>
          <p:cNvGrpSpPr/>
          <p:nvPr/>
        </p:nvGrpSpPr>
        <p:grpSpPr>
          <a:xfrm>
            <a:off x="799128" y="2731074"/>
            <a:ext cx="1244480" cy="1639121"/>
            <a:chOff x="57" y="1"/>
            <a:chExt cx="1918" cy="2334"/>
          </a:xfrm>
          <a:solidFill>
            <a:srgbClr val="CCFFFF"/>
          </a:solidFill>
        </p:grpSpPr>
        <p:sp>
          <p:nvSpPr>
            <p:cNvPr id="17" name="AutoShape 9"/>
            <p:cNvSpPr>
              <a:spLocks noChangeArrowheads="1"/>
            </p:cNvSpPr>
            <p:nvPr/>
          </p:nvSpPr>
          <p:spPr bwMode="auto">
            <a:xfrm>
              <a:off x="57" y="558"/>
              <a:ext cx="1451" cy="1200"/>
            </a:xfrm>
            <a:custGeom>
              <a:avLst/>
              <a:gdLst>
                <a:gd name="T0" fmla="*/ 3 w 21600"/>
                <a:gd name="T1" fmla="*/ 0 h 21600"/>
                <a:gd name="T2" fmla="*/ 1 w 21600"/>
                <a:gd name="T3" fmla="*/ 2 h 21600"/>
                <a:gd name="T4" fmla="*/ 3 w 21600"/>
                <a:gd name="T5" fmla="*/ 4 h 21600"/>
                <a:gd name="T6" fmla="*/ 6 w 21600"/>
                <a:gd name="T7" fmla="*/ 2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5032 w 21600"/>
                <a:gd name="T13" fmla="*/ 2286 h 21600"/>
                <a:gd name="T14" fmla="*/ 16554 w 21600"/>
                <a:gd name="T15" fmla="*/ 1368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grpFill/>
            <a:ln w="9525">
              <a:solidFill>
                <a:srgbClr val="00B0F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更</a:t>
              </a:r>
            </a:p>
          </p:txBody>
        </p:sp>
        <p:sp>
          <p:nvSpPr>
            <p:cNvPr id="18" name="AutoShape 10"/>
            <p:cNvSpPr/>
            <p:nvPr/>
          </p:nvSpPr>
          <p:spPr bwMode="auto">
            <a:xfrm>
              <a:off x="1740" y="1"/>
              <a:ext cx="235" cy="2334"/>
            </a:xfrm>
            <a:prstGeom prst="leftBrace">
              <a:avLst>
                <a:gd name="adj1" fmla="val 90927"/>
                <a:gd name="adj2" fmla="val 50000"/>
              </a:avLst>
            </a:prstGeom>
            <a:grpFill/>
            <a:ln w="9525">
              <a:solidFill>
                <a:srgbClr val="00B0F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4442" name="Text Box 17"/>
          <p:cNvSpPr txBox="1"/>
          <p:nvPr/>
        </p:nvSpPr>
        <p:spPr>
          <a:xfrm>
            <a:off x="1993900" y="2492387"/>
            <a:ext cx="6616700" cy="2031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是日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更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定矣（                              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更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有痴似相公者（           ）</a:t>
            </a:r>
          </a:p>
        </p:txBody>
      </p:sp>
      <p:sp>
        <p:nvSpPr>
          <p:cNvPr id="28" name="Text Box 23"/>
          <p:cNvSpPr txBox="1">
            <a:spLocks noChangeArrowheads="1"/>
          </p:cNvSpPr>
          <p:nvPr/>
        </p:nvSpPr>
        <p:spPr bwMode="auto">
          <a:xfrm>
            <a:off x="4016390" y="1679575"/>
            <a:ext cx="18399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数词，一</a:t>
            </a:r>
          </a:p>
        </p:txBody>
      </p:sp>
      <p:sp>
        <p:nvSpPr>
          <p:cNvPr id="31" name="Text Box 23"/>
          <p:cNvSpPr txBox="1">
            <a:spLocks noChangeArrowheads="1"/>
          </p:cNvSpPr>
          <p:nvPr/>
        </p:nvSpPr>
        <p:spPr bwMode="auto">
          <a:xfrm>
            <a:off x="2017736" y="2449524"/>
            <a:ext cx="690086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        名词，古代夜间的计时单位，一夜分为五更，每更约两小时</a:t>
            </a:r>
          </a:p>
        </p:txBody>
      </p:sp>
      <p:sp>
        <p:nvSpPr>
          <p:cNvPr id="32" name="Text Box 23"/>
          <p:cNvSpPr txBox="1">
            <a:spLocks noChangeArrowheads="1"/>
          </p:cNvSpPr>
          <p:nvPr/>
        </p:nvSpPr>
        <p:spPr bwMode="auto">
          <a:xfrm>
            <a:off x="5037138" y="3879851"/>
            <a:ext cx="22685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副词，还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8" grpId="0"/>
      <p:bldP spid="31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9475" y="1241426"/>
            <a:ext cx="7634288" cy="3046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200000"/>
              </a:lnSpc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大雪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三日（                      ）</a:t>
            </a:r>
          </a:p>
          <a:p>
            <a:pPr eaLnBrk="1" hangingPunct="1">
              <a:lnSpc>
                <a:spcPct val="20000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与余舟一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芥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（                       ）</a:t>
            </a:r>
          </a:p>
          <a:p>
            <a:pPr eaLnBrk="1" hangingPunct="1">
              <a:lnSpc>
                <a:spcPct val="200000"/>
              </a:lnSpc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客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此（                    ）</a:t>
            </a:r>
          </a:p>
        </p:txBody>
      </p:sp>
      <p:sp>
        <p:nvSpPr>
          <p:cNvPr id="5" name="Text Box 23"/>
          <p:cNvSpPr txBox="1"/>
          <p:nvPr/>
        </p:nvSpPr>
        <p:spPr>
          <a:xfrm>
            <a:off x="3041661" y="1536712"/>
            <a:ext cx="4543425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名词用作动词，下大雪</a:t>
            </a:r>
          </a:p>
        </p:txBody>
      </p:sp>
      <p:sp>
        <p:nvSpPr>
          <p:cNvPr id="9" name="Text Box 23"/>
          <p:cNvSpPr txBox="1"/>
          <p:nvPr/>
        </p:nvSpPr>
        <p:spPr>
          <a:xfrm>
            <a:off x="3406775" y="2516200"/>
            <a:ext cx="5075238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名词作状语，像小草一样</a:t>
            </a:r>
          </a:p>
        </p:txBody>
      </p:sp>
      <p:sp>
        <p:nvSpPr>
          <p:cNvPr id="10" name="Text Box 23"/>
          <p:cNvSpPr txBox="1"/>
          <p:nvPr/>
        </p:nvSpPr>
        <p:spPr>
          <a:xfrm>
            <a:off x="2262212" y="3492512"/>
            <a:ext cx="4543425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名词用作动词，客居</a:t>
            </a:r>
          </a:p>
        </p:txBody>
      </p:sp>
      <p:grpSp>
        <p:nvGrpSpPr>
          <p:cNvPr id="15366" name="组合 27"/>
          <p:cNvGrpSpPr/>
          <p:nvPr/>
        </p:nvGrpSpPr>
        <p:grpSpPr>
          <a:xfrm>
            <a:off x="708036" y="338138"/>
            <a:ext cx="2570163" cy="685800"/>
            <a:chOff x="2747226" y="536189"/>
            <a:chExt cx="2458107" cy="604628"/>
          </a:xfrm>
        </p:grpSpPr>
        <p:sp>
          <p:nvSpPr>
            <p:cNvPr id="8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词</a:t>
              </a:r>
            </a:p>
          </p:txBody>
        </p:sp>
        <p:sp>
          <p:nvSpPr>
            <p:cNvPr id="11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类</a:t>
              </a:r>
            </a:p>
          </p:txBody>
        </p:sp>
        <p:sp>
          <p:nvSpPr>
            <p:cNvPr id="12" name="矩形: 圆角 30"/>
            <p:cNvSpPr/>
            <p:nvPr/>
          </p:nvSpPr>
          <p:spPr bwMode="auto">
            <a:xfrm rot="1137149">
              <a:off x="4007404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活</a:t>
              </a:r>
            </a:p>
          </p:txBody>
        </p:sp>
        <p:sp>
          <p:nvSpPr>
            <p:cNvPr id="13" name="矩形: 圆角 31"/>
            <p:cNvSpPr/>
            <p:nvPr/>
          </p:nvSpPr>
          <p:spPr bwMode="auto">
            <a:xfrm rot="20889648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用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22325" y="1173174"/>
            <a:ext cx="762635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判断句：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是金陵人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“是”表判断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省略句：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余住西湖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省略介词“于”，应为“余住（于）西湖”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）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16387" name="组合 27"/>
          <p:cNvGrpSpPr/>
          <p:nvPr/>
        </p:nvGrpSpPr>
        <p:grpSpPr>
          <a:xfrm>
            <a:off x="704871" y="338138"/>
            <a:ext cx="2570163" cy="685800"/>
            <a:chOff x="2747226" y="536189"/>
            <a:chExt cx="2458107" cy="604628"/>
          </a:xfrm>
        </p:grpSpPr>
        <p:sp>
          <p:nvSpPr>
            <p:cNvPr id="6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7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  <p:sp>
          <p:nvSpPr>
            <p:cNvPr id="8" name="矩形: 圆角 30"/>
            <p:cNvSpPr/>
            <p:nvPr/>
          </p:nvSpPr>
          <p:spPr bwMode="auto">
            <a:xfrm rot="1137149">
              <a:off x="4007404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句</a:t>
              </a:r>
            </a:p>
          </p:txBody>
        </p:sp>
        <p:sp>
          <p:nvSpPr>
            <p:cNvPr id="9" name="矩形: 圆角 31"/>
            <p:cNvSpPr/>
            <p:nvPr/>
          </p:nvSpPr>
          <p:spPr bwMode="auto">
            <a:xfrm rot="20889648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式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96914" y="309578"/>
            <a:ext cx="8156575" cy="4321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倒装句：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更有痴似相公者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状语后置，正常语序应为“更有似相公痴者”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惟长堤一痕、湖心亭一点、与余舟一芥、舟中人两三粒而已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定语后置，“一痕”“一点”“一介”“两三粒”分别是“长堤”“湖心亭”“余舟”“舟中人” 的后置定语，翻译时应提前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0"/>
          <p:cNvSpPr txBox="1"/>
          <p:nvPr/>
        </p:nvSpPr>
        <p:spPr>
          <a:xfrm>
            <a:off x="742950" y="1173175"/>
            <a:ext cx="7658100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ts val="1800"/>
              </a:spcBef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自由朗读课文，理清课文层次。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0413" y="1801814"/>
            <a:ext cx="7880350" cy="286129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35000"/>
              </a:lnSpc>
              <a:spcBef>
                <a:spcPts val="1350"/>
              </a:spcBef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课文可以分为两部分：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5000"/>
              </a:lnSpc>
              <a:spcBef>
                <a:spcPts val="135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第一部分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交代了看雪的时间、地点、天气状况和赏雪的具体经过。</a:t>
            </a:r>
            <a:endParaRPr lang="en-US" altLang="zh-CN" sz="2800" b="1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ct val="135000"/>
              </a:lnSpc>
              <a:spcBef>
                <a:spcPts val="135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第二部分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写湖心亭奇遇。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18436" name="组合 27"/>
          <p:cNvGrpSpPr/>
          <p:nvPr/>
        </p:nvGrpSpPr>
        <p:grpSpPr>
          <a:xfrm>
            <a:off x="709613" y="338138"/>
            <a:ext cx="2570162" cy="6858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整</a:t>
              </a: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体</a:t>
              </a: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感</a:t>
              </a: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8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知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7"/>
          <p:cNvSpPr txBox="1"/>
          <p:nvPr/>
        </p:nvSpPr>
        <p:spPr>
          <a:xfrm>
            <a:off x="638191" y="2217752"/>
            <a:ext cx="1362075" cy="116955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25000"/>
              </a:lnSpc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湖心亭看雪</a:t>
            </a:r>
          </a:p>
        </p:txBody>
      </p:sp>
      <p:sp>
        <p:nvSpPr>
          <p:cNvPr id="11" name="左大括号 10"/>
          <p:cNvSpPr/>
          <p:nvPr/>
        </p:nvSpPr>
        <p:spPr>
          <a:xfrm>
            <a:off x="1960563" y="1417639"/>
            <a:ext cx="241300" cy="2692400"/>
          </a:xfrm>
          <a:prstGeom prst="leftBrace">
            <a:avLst>
              <a:gd name="adj1" fmla="val 26754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左大括号 12"/>
          <p:cNvSpPr/>
          <p:nvPr/>
        </p:nvSpPr>
        <p:spPr>
          <a:xfrm flipH="1">
            <a:off x="6564313" y="1417639"/>
            <a:ext cx="230188" cy="2692400"/>
          </a:xfrm>
          <a:prstGeom prst="leftBrace">
            <a:avLst>
              <a:gd name="adj1" fmla="val 51201"/>
              <a:gd name="adj2" fmla="val 48908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894536" y="2189178"/>
            <a:ext cx="1728787" cy="116955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5000"/>
              </a:lnSpc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雪天奇遇</a:t>
            </a:r>
            <a:endParaRPr lang="en-US" altLang="zh-CN" sz="2800" b="1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痴迷山水</a:t>
            </a:r>
          </a:p>
        </p:txBody>
      </p:sp>
      <p:sp>
        <p:nvSpPr>
          <p:cNvPr id="15" name="TextBox 16"/>
          <p:cNvSpPr txBox="1"/>
          <p:nvPr/>
        </p:nvSpPr>
        <p:spPr>
          <a:xfrm>
            <a:off x="2128850" y="1628776"/>
            <a:ext cx="1025525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赏雪</a:t>
            </a:r>
          </a:p>
        </p:txBody>
      </p:sp>
      <p:sp>
        <p:nvSpPr>
          <p:cNvPr id="24" name="左大括号 23"/>
          <p:cNvSpPr/>
          <p:nvPr/>
        </p:nvSpPr>
        <p:spPr>
          <a:xfrm>
            <a:off x="3302011" y="1136662"/>
            <a:ext cx="180975" cy="1535113"/>
          </a:xfrm>
          <a:prstGeom prst="leftBrace">
            <a:avLst>
              <a:gd name="adj1" fmla="val 48318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TextBox 16"/>
          <p:cNvSpPr txBox="1"/>
          <p:nvPr/>
        </p:nvSpPr>
        <p:spPr>
          <a:xfrm>
            <a:off x="3636987" y="1023944"/>
            <a:ext cx="1647825" cy="177279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雾凇沆砀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天云山水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湖上影子</a:t>
            </a:r>
          </a:p>
        </p:txBody>
      </p:sp>
      <p:sp>
        <p:nvSpPr>
          <p:cNvPr id="14" name="TextBox 16"/>
          <p:cNvSpPr txBox="1"/>
          <p:nvPr/>
        </p:nvSpPr>
        <p:spPr>
          <a:xfrm>
            <a:off x="5764215" y="1565275"/>
            <a:ext cx="623887" cy="65248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奇</a:t>
            </a:r>
          </a:p>
        </p:txBody>
      </p:sp>
      <p:sp>
        <p:nvSpPr>
          <p:cNvPr id="18" name="左大括号 17"/>
          <p:cNvSpPr/>
          <p:nvPr/>
        </p:nvSpPr>
        <p:spPr>
          <a:xfrm flipH="1">
            <a:off x="5410222" y="1122363"/>
            <a:ext cx="182563" cy="1536700"/>
          </a:xfrm>
          <a:prstGeom prst="leftBrace">
            <a:avLst>
              <a:gd name="adj1" fmla="val 47897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TextBox 16"/>
          <p:cNvSpPr txBox="1"/>
          <p:nvPr/>
        </p:nvSpPr>
        <p:spPr>
          <a:xfrm>
            <a:off x="2128850" y="3290888"/>
            <a:ext cx="1025525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奇遇</a:t>
            </a:r>
          </a:p>
        </p:txBody>
      </p:sp>
      <p:sp>
        <p:nvSpPr>
          <p:cNvPr id="20" name="左大括号 19"/>
          <p:cNvSpPr/>
          <p:nvPr/>
        </p:nvSpPr>
        <p:spPr>
          <a:xfrm>
            <a:off x="3302011" y="3074988"/>
            <a:ext cx="180975" cy="1049338"/>
          </a:xfrm>
          <a:prstGeom prst="leftBrace">
            <a:avLst>
              <a:gd name="adj1" fmla="val 44683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TextBox 16"/>
          <p:cNvSpPr txBox="1"/>
          <p:nvPr/>
        </p:nvSpPr>
        <p:spPr>
          <a:xfrm>
            <a:off x="3636963" y="2987675"/>
            <a:ext cx="1725612" cy="1212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两人对坐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三人同饮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5768975" y="3279775"/>
            <a:ext cx="623888" cy="65248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痴</a:t>
            </a:r>
          </a:p>
        </p:txBody>
      </p:sp>
      <p:sp>
        <p:nvSpPr>
          <p:cNvPr id="23" name="左大括号 22"/>
          <p:cNvSpPr/>
          <p:nvPr/>
        </p:nvSpPr>
        <p:spPr>
          <a:xfrm flipH="1">
            <a:off x="5410222" y="3074988"/>
            <a:ext cx="182563" cy="1049338"/>
          </a:xfrm>
          <a:prstGeom prst="leftBrace">
            <a:avLst>
              <a:gd name="adj1" fmla="val 4430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8688" name="组合 27"/>
          <p:cNvGrpSpPr/>
          <p:nvPr/>
        </p:nvGrpSpPr>
        <p:grpSpPr>
          <a:xfrm>
            <a:off x="706438" y="344488"/>
            <a:ext cx="2570162" cy="685800"/>
            <a:chOff x="2747226" y="536189"/>
            <a:chExt cx="2458107" cy="604628"/>
          </a:xfrm>
        </p:grpSpPr>
        <p:sp>
          <p:nvSpPr>
            <p:cNvPr id="26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结</a:t>
              </a:r>
            </a:p>
          </p:txBody>
        </p:sp>
        <p:sp>
          <p:nvSpPr>
            <p:cNvPr id="27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构</a:t>
              </a:r>
            </a:p>
          </p:txBody>
        </p:sp>
        <p:sp>
          <p:nvSpPr>
            <p:cNvPr id="28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梳</a:t>
              </a:r>
            </a:p>
          </p:txBody>
        </p:sp>
        <p:sp>
          <p:nvSpPr>
            <p:cNvPr id="30" name="矩形: 圆角 31"/>
            <p:cNvSpPr/>
            <p:nvPr/>
          </p:nvSpPr>
          <p:spPr bwMode="auto">
            <a:xfrm rot="20889648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理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6" grpId="0"/>
      <p:bldP spid="15" grpId="0"/>
      <p:bldP spid="24" grpId="0" animBg="1"/>
      <p:bldP spid="29" grpId="0"/>
      <p:bldP spid="14" grpId="0"/>
      <p:bldP spid="18" grpId="0" animBg="1"/>
      <p:bldP spid="19" grpId="0"/>
      <p:bldP spid="20" grpId="0" animBg="1"/>
      <p:bldP spid="21" grpId="0"/>
      <p:bldP spid="22" grpId="0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 txBox="1"/>
          <p:nvPr/>
        </p:nvSpPr>
        <p:spPr>
          <a:xfrm>
            <a:off x="3481107" y="1002350"/>
            <a:ext cx="5005387" cy="777875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algn="ctr" eaLnBrk="1" hangingPunct="1"/>
            <a:r>
              <a:rPr lang="en-US" altLang="zh-CN" sz="4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12 </a:t>
            </a:r>
            <a:r>
              <a:rPr lang="zh-CN" altLang="en-US" sz="4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湖心亭看</a:t>
            </a:r>
            <a:r>
              <a:rPr lang="zh-CN" altLang="en-US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雪  </a:t>
            </a:r>
            <a:r>
              <a:rPr lang="zh-CN" altLang="en-US" sz="4400" b="1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（第二课时）</a:t>
            </a:r>
            <a:endParaRPr lang="zh-CN" altLang="en-US" sz="4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014874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1"/>
          <p:cNvSpPr txBox="1"/>
          <p:nvPr/>
        </p:nvSpPr>
        <p:spPr>
          <a:xfrm>
            <a:off x="4066465" y="1670447"/>
            <a:ext cx="4723209" cy="9233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 1、有感情地读一遍课文。读后，请你找出一个词来概括张岱的性格特点。</a:t>
            </a:r>
          </a:p>
        </p:txBody>
      </p:sp>
      <p:sp>
        <p:nvSpPr>
          <p:cNvPr id="11267" name="文本框 3"/>
          <p:cNvSpPr txBox="1"/>
          <p:nvPr/>
        </p:nvSpPr>
        <p:spPr>
          <a:xfrm>
            <a:off x="4066464" y="3378994"/>
            <a:ext cx="2031325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“痴”怎么解释：</a:t>
            </a:r>
            <a:endParaRPr lang="zh-CN" altLang="en-US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68" name="文本框 4"/>
          <p:cNvSpPr txBox="1"/>
          <p:nvPr/>
        </p:nvSpPr>
        <p:spPr>
          <a:xfrm>
            <a:off x="5759530" y="2787255"/>
            <a:ext cx="1107996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“痴”</a:t>
            </a:r>
          </a:p>
        </p:txBody>
      </p:sp>
      <p:sp>
        <p:nvSpPr>
          <p:cNvPr id="11269" name="文本框 5"/>
          <p:cNvSpPr txBox="1"/>
          <p:nvPr/>
        </p:nvSpPr>
        <p:spPr>
          <a:xfrm>
            <a:off x="5970273" y="3378994"/>
            <a:ext cx="2723823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呆。傻。笨，行为古怪。</a:t>
            </a:r>
          </a:p>
        </p:txBody>
      </p:sp>
      <p:sp>
        <p:nvSpPr>
          <p:cNvPr id="25" name="圆角矩形 3"/>
          <p:cNvSpPr>
            <a:spLocks noChangeArrowheads="1"/>
          </p:cNvSpPr>
          <p:nvPr/>
        </p:nvSpPr>
        <p:spPr bwMode="auto">
          <a:xfrm>
            <a:off x="651510" y="391956"/>
            <a:ext cx="2232184" cy="431483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5F9B6A"/>
            </a:solidFill>
            <a:round/>
          </a:ln>
        </p:spPr>
        <p:txBody>
          <a:bodyPr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sz="2100" b="1" spc="50" noProof="1">
                <a:ln w="11430"/>
                <a:gradFill>
                  <a:gsLst>
                    <a:gs pos="25000">
                      <a:srgbClr val="F17475">
                        <a:satMod val="155000"/>
                      </a:srgbClr>
                    </a:gs>
                    <a:gs pos="100000">
                      <a:srgbClr val="F17475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latin typeface="微软雅黑" panose="020B0503020204020204" charset="-122"/>
                <a:ea typeface="微软雅黑" panose="020B0503020204020204" charset="-122"/>
              </a:rPr>
              <a:t>赏读，感悟痴心</a:t>
            </a:r>
          </a:p>
        </p:txBody>
      </p:sp>
      <p:pic>
        <p:nvPicPr>
          <p:cNvPr id="4103" name="Picture 2" descr="https://timgsa.baidu.com/timg?image&amp;quality=80&amp;size=b9999_10000&amp;sec=1483784843387&amp;di=774c0558b22f35ffe0e0eba9d5e8380a&amp;imgtype=0&amp;src=http%3A%2F%2Fimage.tupian114.com%2F20150323%2F14450146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082"/>
          <a:stretch>
            <a:fillRect/>
          </a:stretch>
        </p:blipFill>
        <p:spPr>
          <a:xfrm>
            <a:off x="246940" y="358379"/>
            <a:ext cx="447675" cy="48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2" name="文本框 6"/>
          <p:cNvSpPr txBox="1"/>
          <p:nvPr/>
        </p:nvSpPr>
        <p:spPr>
          <a:xfrm>
            <a:off x="4066461" y="1102519"/>
            <a:ext cx="3685624" cy="4154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1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（一）观“痴行”，初悟痴心</a:t>
            </a:r>
          </a:p>
        </p:txBody>
      </p:sp>
      <p:pic>
        <p:nvPicPr>
          <p:cNvPr id="11273" name="Picture 4" descr="C:\Users\Administrator\AppData\Roaming\Tencent\Users\444028851\QQ\WinTemp\RichOle\~YQHDG5Y[BJ`E9D`PS@%M%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45" y="1168006"/>
            <a:ext cx="3401616" cy="24586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4085515" y="2625330"/>
            <a:ext cx="4429125" cy="1188244"/>
          </a:xfrm>
          <a:prstGeom prst="roundRect">
            <a:avLst>
              <a:gd name="adj" fmla="val 4690"/>
            </a:avLst>
          </a:prstGeom>
          <a:noFill/>
          <a:ln w="31750" cmpd="sng">
            <a:solidFill>
              <a:srgbClr val="E49514"/>
            </a:solidFill>
            <a:beve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zh-CN" sz="1350" b="1" i="1" kern="0" smtClean="0">
              <a:solidFill>
                <a:srgbClr val="000000"/>
              </a:solidFill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8681866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11268" grpId="0"/>
      <p:bldP spid="11269" grpId="0"/>
      <p:bldP spid="25" grpId="0" animBg="1"/>
      <p:bldP spid="11272" grpId="0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1"/>
          <p:cNvSpPr txBox="1"/>
          <p:nvPr/>
        </p:nvSpPr>
        <p:spPr>
          <a:xfrm>
            <a:off x="475536" y="1021556"/>
            <a:ext cx="4820840" cy="133882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2、阅读第一段，说说你发现张岱有哪些“痴”的表现。在文中找出相关句子。</a:t>
            </a:r>
          </a:p>
          <a:p>
            <a:pPr>
              <a:lnSpc>
                <a:spcPct val="150000"/>
              </a:lnSpc>
            </a:pPr>
            <a:endParaRPr lang="zh-CN" altLang="en-US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1" name="文本框 3"/>
          <p:cNvSpPr txBox="1"/>
          <p:nvPr/>
        </p:nvSpPr>
        <p:spPr>
          <a:xfrm>
            <a:off x="3708400" y="2139315"/>
            <a:ext cx="1366520" cy="36933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1">
                <a:solidFill>
                  <a:srgbClr val="008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天寒地冻</a:t>
            </a:r>
          </a:p>
        </p:txBody>
      </p:sp>
      <p:sp>
        <p:nvSpPr>
          <p:cNvPr id="12292" name="文本框 4"/>
          <p:cNvSpPr txBox="1"/>
          <p:nvPr/>
        </p:nvSpPr>
        <p:spPr>
          <a:xfrm>
            <a:off x="3521155" y="3231356"/>
            <a:ext cx="1569660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008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冬日夜晚独往</a:t>
            </a:r>
            <a:endParaRPr lang="zh-CN" altLang="en-US" b="1">
              <a:solidFill>
                <a:srgbClr val="008000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12293" name="文本框 5"/>
          <p:cNvSpPr txBox="1"/>
          <p:nvPr/>
        </p:nvSpPr>
        <p:spPr>
          <a:xfrm>
            <a:off x="1263730" y="2663428"/>
            <a:ext cx="1569660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“是日更定”</a:t>
            </a:r>
            <a:endParaRPr lang="zh-CN" altLang="en-US" b="1">
              <a:solidFill>
                <a:srgbClr val="663300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12294" name="文本框 6"/>
          <p:cNvSpPr txBox="1"/>
          <p:nvPr/>
        </p:nvSpPr>
        <p:spPr>
          <a:xfrm>
            <a:off x="1029176" y="3231356"/>
            <a:ext cx="2262158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“独往湖心亭看雪”</a:t>
            </a:r>
            <a:endParaRPr lang="zh-CN" altLang="en-US" b="1">
              <a:solidFill>
                <a:srgbClr val="66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5" name="文本框 7"/>
          <p:cNvSpPr txBox="1"/>
          <p:nvPr/>
        </p:nvSpPr>
        <p:spPr>
          <a:xfrm>
            <a:off x="972026" y="2109788"/>
            <a:ext cx="2262158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“湖中人鸟声俱绝”</a:t>
            </a:r>
            <a:endParaRPr lang="zh-CN" altLang="en-US" b="1">
              <a:solidFill>
                <a:srgbClr val="66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28" name="文本框 8"/>
          <p:cNvSpPr txBox="1"/>
          <p:nvPr/>
        </p:nvSpPr>
        <p:spPr>
          <a:xfrm>
            <a:off x="43339" y="2616996"/>
            <a:ext cx="1107996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“痴”</a:t>
            </a:r>
          </a:p>
        </p:txBody>
      </p:sp>
      <p:sp>
        <p:nvSpPr>
          <p:cNvPr id="25" name="圆角矩形 3"/>
          <p:cNvSpPr>
            <a:spLocks noChangeArrowheads="1"/>
          </p:cNvSpPr>
          <p:nvPr/>
        </p:nvSpPr>
        <p:spPr bwMode="auto">
          <a:xfrm>
            <a:off x="651510" y="391956"/>
            <a:ext cx="2232184" cy="431483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5F9B6A"/>
            </a:solidFill>
            <a:round/>
          </a:ln>
        </p:spPr>
        <p:txBody>
          <a:bodyPr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sz="2100" b="1" spc="50" noProof="1">
                <a:ln w="11430"/>
                <a:gradFill>
                  <a:gsLst>
                    <a:gs pos="25000">
                      <a:srgbClr val="F17475">
                        <a:satMod val="155000"/>
                      </a:srgbClr>
                    </a:gs>
                    <a:gs pos="100000">
                      <a:srgbClr val="F17475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latin typeface="微软雅黑" panose="020B0503020204020204" charset="-122"/>
                <a:ea typeface="微软雅黑" panose="020B0503020204020204" charset="-122"/>
              </a:rPr>
              <a:t>赏读，感悟痴心</a:t>
            </a:r>
          </a:p>
        </p:txBody>
      </p:sp>
      <p:pic>
        <p:nvPicPr>
          <p:cNvPr id="5130" name="Picture 2" descr="https://timgsa.baidu.com/timg?image&amp;quality=80&amp;size=b9999_10000&amp;sec=1483784843387&amp;di=774c0558b22f35ffe0e0eba9d5e8380a&amp;imgtype=0&amp;src=http%3A%2F%2Fimage.tupian114.com%2F20150323%2F14450146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082"/>
          <a:stretch>
            <a:fillRect/>
          </a:stretch>
        </p:blipFill>
        <p:spPr>
          <a:xfrm>
            <a:off x="246940" y="358379"/>
            <a:ext cx="447675" cy="485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9" name="Picture 10" descr="C:\Users\Administrator\Desktop\1J64S305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0453" y="2085977"/>
            <a:ext cx="3420665" cy="256579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左大括号 11"/>
          <p:cNvSpPr/>
          <p:nvPr/>
        </p:nvSpPr>
        <p:spPr>
          <a:xfrm>
            <a:off x="1007749" y="2301481"/>
            <a:ext cx="161925" cy="1079897"/>
          </a:xfrm>
          <a:prstGeom prst="leftBrac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1350">
              <a:solidFill>
                <a:srgbClr val="663300"/>
              </a:solidFill>
            </a:endParaRPr>
          </a:p>
        </p:txBody>
      </p:sp>
      <p:sp>
        <p:nvSpPr>
          <p:cNvPr id="13" name="左大括号 12"/>
          <p:cNvSpPr/>
          <p:nvPr/>
        </p:nvSpPr>
        <p:spPr>
          <a:xfrm flipH="1">
            <a:off x="3113965" y="2301481"/>
            <a:ext cx="161925" cy="1079897"/>
          </a:xfrm>
          <a:prstGeom prst="leftBrac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135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8778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5" grpId="0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"/>
          <p:cNvSpPr txBox="1"/>
          <p:nvPr/>
        </p:nvSpPr>
        <p:spPr>
          <a:xfrm>
            <a:off x="4116467" y="1252540"/>
            <a:ext cx="4610100" cy="2031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思考：张岱居然在这样的天寒地冻的晚上，独自一人去看雪，你能从他的行为中看出他什么性格吗？</a:t>
            </a:r>
          </a:p>
          <a:p>
            <a:pPr>
              <a:lnSpc>
                <a:spcPct val="150000"/>
              </a:lnSpc>
            </a:pPr>
            <a:endParaRPr lang="zh-CN" altLang="en-US" sz="21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15" name="文本框 2"/>
          <p:cNvSpPr txBox="1"/>
          <p:nvPr/>
        </p:nvSpPr>
        <p:spPr>
          <a:xfrm>
            <a:off x="5142544" y="2842024"/>
            <a:ext cx="2069797" cy="154657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1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清高、孤傲</a:t>
            </a:r>
          </a:p>
          <a:p>
            <a:pPr algn="ctr">
              <a:lnSpc>
                <a:spcPct val="150000"/>
              </a:lnSpc>
            </a:pPr>
            <a:r>
              <a:rPr lang="zh-CN" altLang="en-US" sz="21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独来独往</a:t>
            </a:r>
          </a:p>
          <a:p>
            <a:pPr algn="ctr">
              <a:lnSpc>
                <a:spcPct val="150000"/>
              </a:lnSpc>
            </a:pPr>
            <a:r>
              <a:rPr lang="zh-CN" altLang="en-US" sz="2100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高傲，不同常人</a:t>
            </a:r>
            <a:endParaRPr lang="zh-CN" altLang="en-US" sz="2100" b="1">
              <a:solidFill>
                <a:srgbClr val="663300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25" name="圆角矩形 3"/>
          <p:cNvSpPr>
            <a:spLocks noChangeArrowheads="1"/>
          </p:cNvSpPr>
          <p:nvPr/>
        </p:nvSpPr>
        <p:spPr bwMode="auto">
          <a:xfrm>
            <a:off x="651510" y="391956"/>
            <a:ext cx="2232184" cy="431483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5F9B6A"/>
            </a:solidFill>
            <a:round/>
          </a:ln>
        </p:spPr>
        <p:txBody>
          <a:bodyPr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sz="2100" b="1" spc="50" noProof="1">
                <a:ln w="11430"/>
                <a:gradFill>
                  <a:gsLst>
                    <a:gs pos="25000">
                      <a:srgbClr val="F17475">
                        <a:satMod val="155000"/>
                      </a:srgbClr>
                    </a:gs>
                    <a:gs pos="100000">
                      <a:srgbClr val="F17475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latin typeface="微软雅黑" panose="020B0503020204020204" charset="-122"/>
                <a:ea typeface="微软雅黑" panose="020B0503020204020204" charset="-122"/>
              </a:rPr>
              <a:t>赏读，感悟痴心</a:t>
            </a:r>
          </a:p>
        </p:txBody>
      </p:sp>
      <p:pic>
        <p:nvPicPr>
          <p:cNvPr id="6149" name="Picture 2" descr="https://timgsa.baidu.com/timg?image&amp;quality=80&amp;size=b9999_10000&amp;sec=1483784843387&amp;di=774c0558b22f35ffe0e0eba9d5e8380a&amp;imgtype=0&amp;src=http%3A%2F%2Fimage.tupian114.com%2F20150323%2F14450146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082"/>
          <a:stretch>
            <a:fillRect/>
          </a:stretch>
        </p:blipFill>
        <p:spPr>
          <a:xfrm>
            <a:off x="246940" y="358379"/>
            <a:ext cx="447675" cy="485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8" name="Picture 11" descr="https://c-ssl.duitang.com/uploads/item/201812/06/20181206211832_swqfu.thumb.700_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628" y="1168006"/>
            <a:ext cx="3325415" cy="221337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4949905" y="2842024"/>
            <a:ext cx="2483644" cy="1565672"/>
          </a:xfrm>
          <a:prstGeom prst="roundRect">
            <a:avLst>
              <a:gd name="adj" fmla="val 4690"/>
            </a:avLst>
          </a:prstGeom>
          <a:noFill/>
          <a:ln w="31750" cmpd="sng">
            <a:solidFill>
              <a:srgbClr val="E49514"/>
            </a:solidFill>
            <a:beve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zh-CN" sz="1350" b="1" i="1" kern="0" smtClean="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6271646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1"/>
          <p:cNvSpPr txBox="1"/>
          <p:nvPr/>
        </p:nvSpPr>
        <p:spPr>
          <a:xfrm>
            <a:off x="289802" y="920353"/>
            <a:ext cx="5445919" cy="383181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3、“独往湖心亭看雪”与“舟中人两三粒而已”之间是否矛盾？“独”到底怎么理解？</a:t>
            </a:r>
          </a:p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明确：不矛盾。作者去赏雪，带着闲情雅致去了，在作者心里，这里只有他自己，他忘记了一切俗念，只想着赏雪，这是一种脱俗的想法，所以“独”字表现他的</a:t>
            </a:r>
            <a:r>
              <a:rPr lang="zh-CN" altLang="en-US" b="1">
                <a:solidFill>
                  <a:srgbClr val="008000"/>
                </a:solidFill>
                <a:latin typeface="微软雅黑" panose="020B0503020204020204" charset="-122"/>
                <a:ea typeface="微软雅黑" panose="020B0503020204020204" charset="-122"/>
              </a:rPr>
              <a:t>超凡脱俗</a:t>
            </a:r>
            <a:r>
              <a:rPr lang="zh-CN" altLang="en-US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   他认为舟子不可能跟他志趣相投，也进不了他的内心，舟子对“相公”的行为和心中所想是不理解的，也是不可能理解的，“独”字表现他的</a:t>
            </a:r>
            <a:r>
              <a:rPr lang="zh-CN" altLang="en-US" b="1">
                <a:solidFill>
                  <a:srgbClr val="008000"/>
                </a:solidFill>
                <a:latin typeface="微软雅黑" panose="020B0503020204020204" charset="-122"/>
                <a:ea typeface="微软雅黑" panose="020B0503020204020204" charset="-122"/>
              </a:rPr>
              <a:t>孤傲清高</a:t>
            </a:r>
            <a:r>
              <a:rPr lang="zh-CN" altLang="en-US" b="1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</p:txBody>
      </p:sp>
      <p:sp>
        <p:nvSpPr>
          <p:cNvPr id="25" name="圆角矩形 3"/>
          <p:cNvSpPr>
            <a:spLocks noChangeArrowheads="1"/>
          </p:cNvSpPr>
          <p:nvPr/>
        </p:nvSpPr>
        <p:spPr bwMode="auto">
          <a:xfrm>
            <a:off x="651510" y="391956"/>
            <a:ext cx="2232184" cy="431483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5F9B6A"/>
            </a:solidFill>
            <a:round/>
          </a:ln>
        </p:spPr>
        <p:txBody>
          <a:bodyPr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sz="2100" b="1" spc="50" noProof="1">
                <a:ln w="11430"/>
                <a:gradFill>
                  <a:gsLst>
                    <a:gs pos="25000">
                      <a:srgbClr val="F17475">
                        <a:satMod val="155000"/>
                      </a:srgbClr>
                    </a:gs>
                    <a:gs pos="100000">
                      <a:srgbClr val="F17475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latin typeface="微软雅黑" panose="020B0503020204020204" charset="-122"/>
                <a:ea typeface="微软雅黑" panose="020B0503020204020204" charset="-122"/>
              </a:rPr>
              <a:t>赏读，感悟痴心</a:t>
            </a:r>
          </a:p>
        </p:txBody>
      </p:sp>
      <p:pic>
        <p:nvPicPr>
          <p:cNvPr id="7172" name="Picture 2" descr="https://timgsa.baidu.com/timg?image&amp;quality=80&amp;size=b9999_10000&amp;sec=1483784843387&amp;di=774c0558b22f35ffe0e0eba9d5e8380a&amp;imgtype=0&amp;src=http%3A%2F%2Fimage.tupian114.com%2F20150323%2F14450146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082"/>
          <a:stretch>
            <a:fillRect/>
          </a:stretch>
        </p:blipFill>
        <p:spPr>
          <a:xfrm>
            <a:off x="246940" y="358379"/>
            <a:ext cx="447675" cy="485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1" name="Picture 7" descr="http://pic4.zhimg.com/v2-685c9f2e6724804b1224eb667b11bc3b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6224" y="1545433"/>
            <a:ext cx="2902744" cy="3024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251699" y="1815704"/>
            <a:ext cx="5454254" cy="2915841"/>
          </a:xfrm>
          <a:prstGeom prst="roundRect">
            <a:avLst>
              <a:gd name="adj" fmla="val 4690"/>
            </a:avLst>
          </a:prstGeom>
          <a:noFill/>
          <a:ln w="31750" cmpd="sng">
            <a:solidFill>
              <a:srgbClr val="E49514"/>
            </a:solidFill>
            <a:beve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zh-CN" sz="1350" b="1" i="1" kern="0" smtClean="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372543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"/>
          <p:cNvSpPr txBox="1"/>
          <p:nvPr/>
        </p:nvSpPr>
        <p:spPr>
          <a:xfrm>
            <a:off x="4059317" y="1464470"/>
            <a:ext cx="4510088" cy="267765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100" b="1" dirty="0" smtClean="0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“独”</a:t>
            </a:r>
            <a:r>
              <a:rPr lang="zh-CN" altLang="en-US" sz="2100" b="1" dirty="0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字充分展示作者</a:t>
            </a:r>
            <a:r>
              <a:rPr lang="zh-CN" altLang="en-US" sz="21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与众不同的情趣</a:t>
            </a:r>
            <a:r>
              <a:rPr lang="zh-CN" altLang="en-US" sz="2100" b="1" dirty="0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遗世独立、不随俗流的高洁情怀</a:t>
            </a:r>
            <a:r>
              <a:rPr lang="zh-CN" altLang="en-US" sz="2100" b="1" dirty="0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，也反映了他</a:t>
            </a:r>
            <a:r>
              <a:rPr lang="zh-CN" altLang="en-US" sz="21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内心深处的孤独与落寞</a:t>
            </a:r>
            <a:r>
              <a:rPr lang="zh-CN" altLang="en-US" sz="2100" b="1" dirty="0">
                <a:solidFill>
                  <a:srgbClr val="6633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</p:txBody>
      </p:sp>
      <p:sp>
        <p:nvSpPr>
          <p:cNvPr id="25" name="圆角矩形 3"/>
          <p:cNvSpPr>
            <a:spLocks noChangeArrowheads="1"/>
          </p:cNvSpPr>
          <p:nvPr/>
        </p:nvSpPr>
        <p:spPr bwMode="auto">
          <a:xfrm>
            <a:off x="651510" y="391956"/>
            <a:ext cx="2232184" cy="431483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5F9B6A"/>
            </a:solidFill>
            <a:round/>
          </a:ln>
        </p:spPr>
        <p:txBody>
          <a:bodyPr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sz="2100" b="1" spc="50" noProof="1">
                <a:ln w="11430"/>
                <a:gradFill>
                  <a:gsLst>
                    <a:gs pos="25000">
                      <a:srgbClr val="F17475">
                        <a:satMod val="155000"/>
                      </a:srgbClr>
                    </a:gs>
                    <a:gs pos="100000">
                      <a:srgbClr val="F17475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latin typeface="微软雅黑" panose="020B0503020204020204" charset="-122"/>
                <a:ea typeface="微软雅黑" panose="020B0503020204020204" charset="-122"/>
              </a:rPr>
              <a:t>赏读，感悟痴心</a:t>
            </a:r>
          </a:p>
        </p:txBody>
      </p:sp>
      <p:pic>
        <p:nvPicPr>
          <p:cNvPr id="8196" name="Picture 2" descr="https://timgsa.baidu.com/timg?image&amp;quality=80&amp;size=b9999_10000&amp;sec=1483784843387&amp;di=774c0558b22f35ffe0e0eba9d5e8380a&amp;imgtype=0&amp;src=http%3A%2F%2Fimage.tupian114.com%2F20150323%2F14450146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082"/>
          <a:stretch>
            <a:fillRect/>
          </a:stretch>
        </p:blipFill>
        <p:spPr>
          <a:xfrm>
            <a:off x="246940" y="358379"/>
            <a:ext cx="447675" cy="485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5" name="Picture 4" descr="C:\Users\Administrator\Desktop\4879260317382083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76" y="1168006"/>
            <a:ext cx="3565922" cy="237529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3978358" y="1653779"/>
            <a:ext cx="4536281" cy="2430066"/>
          </a:xfrm>
          <a:prstGeom prst="roundRect">
            <a:avLst>
              <a:gd name="adj" fmla="val 4690"/>
            </a:avLst>
          </a:prstGeom>
          <a:noFill/>
          <a:ln w="31750" cmpd="sng">
            <a:solidFill>
              <a:srgbClr val="E49514"/>
            </a:solidFill>
            <a:beve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zh-CN" sz="1350" b="1" i="1" kern="0" smtClean="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045804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1" descr="https://hbimg.huabanimg.com/788a87c7dd2aa03e4e5619d1fccdbe5e2bab8c0810308c-cg8l2G_fw6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" y="357190"/>
            <a:ext cx="9142810" cy="464462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文本框 1"/>
          <p:cNvSpPr txBox="1"/>
          <p:nvPr/>
        </p:nvSpPr>
        <p:spPr>
          <a:xfrm>
            <a:off x="575552" y="1653779"/>
            <a:ext cx="7861697" cy="324319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95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lang="zh-CN" altLang="en-US" sz="195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　1、孤独的张岱，去湖心亭看到了怎样的雪景呢？请找出文中描写雪景的句子。</a:t>
            </a:r>
          </a:p>
          <a:p>
            <a:pPr>
              <a:lnSpc>
                <a:spcPct val="150000"/>
              </a:lnSpc>
            </a:pPr>
            <a:r>
              <a:rPr lang="zh-CN" altLang="en-US" sz="195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</a:p>
          <a:p>
            <a:pPr>
              <a:lnSpc>
                <a:spcPct val="150000"/>
              </a:lnSpc>
            </a:pPr>
            <a:endParaRPr lang="zh-CN" altLang="en-US" sz="195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 sz="195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95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雾凇沆砀，天与云与山与水，上下一白。湖上影子，惟长堤一痕，湖心亭一点，与余舟一芥，舟中人两三粒而已。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22872" y="1114425"/>
            <a:ext cx="3768980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100" b="1" spc="50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（二）品</a:t>
            </a:r>
            <a:r>
              <a:rPr lang="en-US" altLang="zh-CN" sz="2100" b="1" spc="50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“</a:t>
            </a:r>
            <a:r>
              <a:rPr lang="zh-CN" altLang="en-US" sz="2100" b="1" spc="50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痴景</a:t>
            </a:r>
            <a:r>
              <a:rPr lang="en-US" altLang="zh-CN" sz="2100" b="1" spc="50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”</a:t>
            </a:r>
            <a:r>
              <a:rPr lang="zh-CN" altLang="en-US" sz="2100" b="1" spc="50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，再悟痴心</a:t>
            </a:r>
            <a:endParaRPr lang="zh-CN" altLang="en-US" sz="2100" b="1" spc="50" noProof="1">
              <a:solidFill>
                <a:srgbClr val="FF0000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6" name="圆角矩形 3"/>
          <p:cNvSpPr>
            <a:spLocks noChangeArrowheads="1"/>
          </p:cNvSpPr>
          <p:nvPr/>
        </p:nvSpPr>
        <p:spPr bwMode="auto">
          <a:xfrm>
            <a:off x="651510" y="391956"/>
            <a:ext cx="2232184" cy="431483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5F9B6A"/>
            </a:solidFill>
            <a:round/>
          </a:ln>
        </p:spPr>
        <p:txBody>
          <a:bodyPr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sz="2100" b="1" spc="50" noProof="1">
                <a:ln w="11430"/>
                <a:gradFill>
                  <a:gsLst>
                    <a:gs pos="25000">
                      <a:srgbClr val="F17475">
                        <a:satMod val="155000"/>
                      </a:srgbClr>
                    </a:gs>
                    <a:gs pos="100000">
                      <a:srgbClr val="F17475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latin typeface="微软雅黑" panose="020B0503020204020204" charset="-122"/>
                <a:ea typeface="微软雅黑" panose="020B0503020204020204" charset="-122"/>
              </a:rPr>
              <a:t>赏读，感悟痴心</a:t>
            </a:r>
          </a:p>
        </p:txBody>
      </p:sp>
      <p:pic>
        <p:nvPicPr>
          <p:cNvPr id="9223" name="Picture 2" descr="https://timgsa.baidu.com/timg?image&amp;quality=80&amp;size=b9999_10000&amp;sec=1483784843387&amp;di=774c0558b22f35ffe0e0eba9d5e8380a&amp;imgtype=0&amp;src=http%3A%2F%2Fimage.tupian114.com%2F20150323%2F14450146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082"/>
          <a:stretch>
            <a:fillRect/>
          </a:stretch>
        </p:blipFill>
        <p:spPr>
          <a:xfrm>
            <a:off x="246940" y="358379"/>
            <a:ext cx="447675" cy="485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4" name="AutoShape 7" descr="http://p0.ifengimg.com/fck/2017_39/a3113cb0e0d3158_w600_h291.jpg"/>
          <p:cNvSpPr>
            <a:spLocks noChangeAspect="1"/>
          </p:cNvSpPr>
          <p:nvPr/>
        </p:nvSpPr>
        <p:spPr>
          <a:xfrm>
            <a:off x="117158" y="-108346"/>
            <a:ext cx="228600" cy="2286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sz="100">
              <a:solidFill>
                <a:srgbClr val="000000"/>
              </a:solidFill>
            </a:endParaRPr>
          </a:p>
        </p:txBody>
      </p:sp>
      <p:sp>
        <p:nvSpPr>
          <p:cNvPr id="9225" name="AutoShape 9" descr="http://p0.ifengimg.com/fck/2017_39/a3113cb0e0d3158_w600_h291.jpg"/>
          <p:cNvSpPr>
            <a:spLocks noChangeAspect="1"/>
          </p:cNvSpPr>
          <p:nvPr/>
        </p:nvSpPr>
        <p:spPr>
          <a:xfrm>
            <a:off x="117158" y="-108346"/>
            <a:ext cx="228600" cy="2286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sz="1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73330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38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6387">
                                            <p:txEl>
                                              <p:charRg st="38" end="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16387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f31a52201ee495dac34de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>
          <a:xfrm>
            <a:off x="7" y="2463403"/>
            <a:ext cx="8424863" cy="156567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CN" sz="4000" b="1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4000" b="1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惟长堤一</a:t>
            </a:r>
            <a:r>
              <a:rPr lang="zh-CN" altLang="en-US" sz="4000" b="1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条</a:t>
            </a:r>
            <a:r>
              <a:rPr lang="zh-CN" altLang="en-US" sz="4000" b="1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、湖心亭一</a:t>
            </a:r>
            <a:r>
              <a:rPr lang="zh-CN" altLang="en-US" sz="4000" b="1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座</a:t>
            </a:r>
            <a:r>
              <a:rPr lang="zh-CN" altLang="en-US" sz="4000" b="1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、与余舟一</a:t>
            </a:r>
            <a:r>
              <a:rPr lang="zh-CN" altLang="en-US" sz="4000" b="1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艘</a:t>
            </a:r>
            <a:r>
              <a:rPr lang="zh-CN" altLang="en-US" sz="4000" b="1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、舟中人两三</a:t>
            </a:r>
            <a:r>
              <a:rPr lang="zh-CN" altLang="en-US" sz="4000" b="1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个</a:t>
            </a:r>
            <a:r>
              <a:rPr lang="zh-CN" altLang="en-US" sz="4000" b="1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而已。”</a:t>
            </a:r>
            <a:r>
              <a:rPr lang="zh-CN" altLang="en-US" sz="4000" b="1" smtClean="0">
                <a:solidFill>
                  <a:srgbClr val="FFFF00"/>
                </a:solidFill>
              </a:rPr>
              <a:t/>
            </a:r>
            <a:br>
              <a:rPr lang="zh-CN" altLang="en-US" sz="4000" b="1" smtClean="0">
                <a:solidFill>
                  <a:srgbClr val="FFFF00"/>
                </a:solidFill>
              </a:rPr>
            </a:br>
            <a:endParaRPr lang="zh-CN" altLang="en-US" sz="4000" b="1" smtClean="0">
              <a:solidFill>
                <a:srgbClr val="FFFF00"/>
              </a:solidFill>
            </a:endParaRPr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006079"/>
            <a:ext cx="7772400" cy="3086100"/>
          </a:xfrm>
        </p:spPr>
        <p:txBody>
          <a:bodyPr/>
          <a:lstStyle/>
          <a:p>
            <a:pPr eaLnBrk="1" hangingPunct="1"/>
            <a:r>
              <a:rPr lang="en-US" altLang="zh-CN" sz="4400" b="1" dirty="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4400" b="1" dirty="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惟长堤一</a:t>
            </a:r>
            <a:r>
              <a:rPr lang="zh-CN" altLang="en-US" sz="4400" b="1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痕</a:t>
            </a:r>
            <a:r>
              <a:rPr lang="zh-CN" altLang="en-US" sz="4400" b="1" dirty="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、湖心亭一</a:t>
            </a:r>
            <a:r>
              <a:rPr lang="zh-CN" altLang="en-US" sz="4400" b="1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点</a:t>
            </a:r>
            <a:r>
              <a:rPr lang="zh-CN" altLang="en-US" sz="4400" b="1" dirty="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、与余舟一</a:t>
            </a:r>
            <a:r>
              <a:rPr lang="zh-CN" altLang="en-US" sz="4400" b="1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芥</a:t>
            </a:r>
            <a:r>
              <a:rPr lang="zh-CN" altLang="en-US" sz="4400" b="1" dirty="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、舟中人两三</a:t>
            </a:r>
            <a:r>
              <a:rPr lang="zh-CN" altLang="en-US" sz="4400" b="1" dirty="0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粒</a:t>
            </a:r>
            <a:r>
              <a:rPr lang="zh-CN" altLang="en-US" sz="4400" b="1" dirty="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而已</a:t>
            </a:r>
            <a:endParaRPr lang="en-US" altLang="zh-CN" sz="4400" b="1" dirty="0" smtClean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4400" b="1" dirty="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4400" b="1" dirty="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”</a:t>
            </a:r>
          </a:p>
        </p:txBody>
      </p:sp>
      <p:sp>
        <p:nvSpPr>
          <p:cNvPr id="164869" name="WordArt 5"/>
          <p:cNvSpPr>
            <a:spLocks noChangeArrowheads="1" noChangeShapeType="1" noTextEdit="1"/>
          </p:cNvSpPr>
          <p:nvPr/>
        </p:nvSpPr>
        <p:spPr bwMode="auto">
          <a:xfrm>
            <a:off x="1116020" y="3651648"/>
            <a:ext cx="6264275" cy="1188244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zh-CN" alt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黑体"/>
                <a:ea typeface="黑体"/>
              </a:rPr>
              <a:t>写景之</a:t>
            </a:r>
            <a:r>
              <a:rPr lang="zh-CN" altLang="en-U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黑体"/>
                <a:ea typeface="黑体"/>
              </a:rPr>
              <a:t>妙</a:t>
            </a:r>
            <a:r>
              <a:rPr lang="zh-CN" alt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黑体"/>
                <a:ea typeface="黑体"/>
              </a:rPr>
              <a:t>一</a:t>
            </a:r>
            <a:r>
              <a:rPr lang="zh-CN" altLang="en-U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黑体"/>
                <a:ea typeface="黑体"/>
              </a:rPr>
              <a:t>：</a:t>
            </a:r>
            <a:r>
              <a:rPr lang="zh-CN" alt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黑体"/>
                <a:ea typeface="黑体"/>
              </a:rPr>
              <a:t>量词的运用</a:t>
            </a:r>
          </a:p>
        </p:txBody>
      </p:sp>
    </p:spTree>
    <p:extLst>
      <p:ext uri="{BB962C8B-B14F-4D97-AF65-F5344CB8AC3E}">
        <p14:creationId xmlns:p14="http://schemas.microsoft.com/office/powerpoint/2010/main" val="3936447656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6" grpId="0"/>
      <p:bldP spid="164867" grpId="0" build="p"/>
      <p:bldP spid="16486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f31a52201ee495dac34de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8588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6915" name="Rectangle 3"/>
          <p:cNvSpPr>
            <a:spLocks noGrp="1" noChangeArrowheads="1"/>
          </p:cNvSpPr>
          <p:nvPr>
            <p:ph type="title"/>
          </p:nvPr>
        </p:nvSpPr>
        <p:spPr>
          <a:xfrm>
            <a:off x="323857" y="2787253"/>
            <a:ext cx="8423275" cy="112752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CN" sz="4000" b="1" smtClean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4000" b="1" smtClean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rPr>
              <a:t>这些景物描写是否运用了大    量的形容词加以修饰？有什么特点？</a:t>
            </a:r>
            <a:r>
              <a:rPr lang="zh-CN" altLang="en-US" sz="4000" b="1" smtClean="0">
                <a:solidFill>
                  <a:srgbClr val="FFFF00"/>
                </a:solidFill>
              </a:rPr>
              <a:t/>
            </a:r>
            <a:br>
              <a:rPr lang="zh-CN" altLang="en-US" sz="4000" b="1" smtClean="0">
                <a:solidFill>
                  <a:srgbClr val="FFFF00"/>
                </a:solidFill>
              </a:rPr>
            </a:br>
            <a:endParaRPr lang="zh-CN" altLang="en-US" sz="4000" b="1" smtClean="0">
              <a:solidFill>
                <a:srgbClr val="FFFF00"/>
              </a:solidFill>
            </a:endParaRPr>
          </a:p>
        </p:txBody>
      </p:sp>
      <p:sp>
        <p:nvSpPr>
          <p:cNvPr id="166918" name="Rectangle 6"/>
          <p:cNvSpPr>
            <a:spLocks noChangeArrowheads="1"/>
          </p:cNvSpPr>
          <p:nvPr/>
        </p:nvSpPr>
        <p:spPr bwMode="auto">
          <a:xfrm>
            <a:off x="323857" y="-403352"/>
            <a:ext cx="8353425" cy="3785652"/>
          </a:xfrm>
          <a:prstGeom prst="rect">
            <a:avLst/>
          </a:prstGeom>
          <a:solidFill>
            <a:schemeClr val="bg1">
              <a:alpha val="5294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2800" dirty="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4800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4800" dirty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雾凇沆砀，天与云与山与水，上下一白。湖上影子，惟长堤一痕、湖心亭一点、与余舟一芥、舟中人两三粒而已。”</a:t>
            </a:r>
          </a:p>
        </p:txBody>
      </p:sp>
      <p:sp>
        <p:nvSpPr>
          <p:cNvPr id="166919" name="WordArt 7"/>
          <p:cNvSpPr>
            <a:spLocks noChangeArrowheads="1" noChangeShapeType="1" noTextEdit="1"/>
          </p:cNvSpPr>
          <p:nvPr/>
        </p:nvSpPr>
        <p:spPr bwMode="auto">
          <a:xfrm>
            <a:off x="1187457" y="3706416"/>
            <a:ext cx="6264275" cy="1188244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zh-CN" alt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黑体"/>
                <a:ea typeface="黑体"/>
              </a:rPr>
              <a:t>写景之</a:t>
            </a:r>
            <a:r>
              <a:rPr lang="zh-CN" altLang="en-U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黑体"/>
                <a:ea typeface="黑体"/>
              </a:rPr>
              <a:t>妙二：</a:t>
            </a:r>
            <a:r>
              <a:rPr lang="zh-CN" alt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黑体"/>
                <a:ea typeface="黑体"/>
              </a:rPr>
              <a:t>白描的运用</a:t>
            </a:r>
          </a:p>
        </p:txBody>
      </p:sp>
    </p:spTree>
    <p:extLst>
      <p:ext uri="{BB962C8B-B14F-4D97-AF65-F5344CB8AC3E}">
        <p14:creationId xmlns:p14="http://schemas.microsoft.com/office/powerpoint/2010/main" val="21703901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6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6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5" grpId="0"/>
      <p:bldP spid="166918" grpId="0" animBg="1"/>
      <p:bldP spid="1669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4386" name="Text Box 2"/>
          <p:cNvSpPr txBox="1">
            <a:spLocks noChangeArrowheads="1"/>
          </p:cNvSpPr>
          <p:nvPr/>
        </p:nvSpPr>
        <p:spPr bwMode="auto">
          <a:xfrm>
            <a:off x="684213" y="1275164"/>
            <a:ext cx="8077200" cy="4635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</a:rPr>
              <a:t>            </a:t>
            </a:r>
            <a:r>
              <a:rPr lang="zh-CN" altLang="en-US" sz="360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白描是一种描写的方法。原是中</a:t>
            </a:r>
          </a:p>
          <a:p>
            <a:pPr>
              <a:spcBef>
                <a:spcPct val="20000"/>
              </a:spcBef>
              <a:defRPr/>
            </a:pPr>
            <a:r>
              <a:rPr lang="zh-CN" altLang="en-US" sz="360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国画的一种技法，是一种不加色采或</a:t>
            </a:r>
          </a:p>
          <a:p>
            <a:pPr>
              <a:spcBef>
                <a:spcPct val="20000"/>
              </a:spcBef>
              <a:defRPr/>
            </a:pPr>
            <a:r>
              <a:rPr lang="zh-CN" altLang="en-US" sz="360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很少用色彩，而只用墨线在白底上勾</a:t>
            </a:r>
          </a:p>
          <a:p>
            <a:pPr>
              <a:spcBef>
                <a:spcPct val="20000"/>
              </a:spcBef>
              <a:defRPr/>
            </a:pPr>
            <a:r>
              <a:rPr lang="zh-CN" altLang="en-US" sz="360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勒物象的画法。  作为一种描写方法，</a:t>
            </a:r>
          </a:p>
          <a:p>
            <a:pPr>
              <a:spcBef>
                <a:spcPct val="20000"/>
              </a:spcBef>
              <a:defRPr/>
            </a:pPr>
            <a:r>
              <a:rPr lang="zh-CN" altLang="en-US" sz="3600" u="sng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它是指</a:t>
            </a:r>
            <a:r>
              <a:rPr lang="zh-CN" altLang="en-US" sz="3600" u="sng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抓住事物的特征，以质朴的文</a:t>
            </a:r>
          </a:p>
          <a:p>
            <a:pPr>
              <a:spcBef>
                <a:spcPct val="20000"/>
              </a:spcBef>
              <a:defRPr/>
            </a:pPr>
            <a:r>
              <a:rPr lang="zh-CN" altLang="en-US" sz="3600" u="sng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字，寥寥几笔就勾勒出事物形象</a:t>
            </a:r>
            <a:r>
              <a:rPr lang="zh-CN" altLang="en-US" sz="3600" u="sng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的描</a:t>
            </a:r>
          </a:p>
          <a:p>
            <a:pPr>
              <a:spcBef>
                <a:spcPct val="20000"/>
              </a:spcBef>
              <a:defRPr/>
            </a:pPr>
            <a:r>
              <a:rPr lang="zh-CN" altLang="en-US" sz="3600" u="sng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写方法。</a:t>
            </a:r>
          </a:p>
        </p:txBody>
      </p:sp>
      <p:sp>
        <p:nvSpPr>
          <p:cNvPr id="144387" name="Text Box 3"/>
          <p:cNvSpPr txBox="1">
            <a:spLocks noChangeArrowheads="1"/>
          </p:cNvSpPr>
          <p:nvPr/>
        </p:nvSpPr>
        <p:spPr bwMode="auto">
          <a:xfrm>
            <a:off x="3132138" y="195263"/>
            <a:ext cx="252095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zh-CN" altLang="en-US" sz="88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白描</a:t>
            </a:r>
          </a:p>
        </p:txBody>
      </p:sp>
    </p:spTree>
    <p:extLst>
      <p:ext uri="{BB962C8B-B14F-4D97-AF65-F5344CB8AC3E}">
        <p14:creationId xmlns:p14="http://schemas.microsoft.com/office/powerpoint/2010/main" val="42577937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44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 autoUpdateAnimBg="0"/>
      <p:bldP spid="144387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1828806" y="514353"/>
            <a:ext cx="389722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kumimoji="1" lang="zh-CN" altLang="en-US" sz="4800" b="1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白描手法写人</a:t>
            </a:r>
          </a:p>
        </p:txBody>
      </p:sp>
      <p:sp>
        <p:nvSpPr>
          <p:cNvPr id="146435" name="Text Box 3"/>
          <p:cNvSpPr txBox="1">
            <a:spLocks noChangeArrowheads="1"/>
          </p:cNvSpPr>
          <p:nvPr/>
        </p:nvSpPr>
        <p:spPr bwMode="auto">
          <a:xfrm>
            <a:off x="900113" y="1329932"/>
            <a:ext cx="731520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24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  </a:t>
            </a:r>
            <a:r>
              <a:rPr lang="en-US" altLang="zh-CN" sz="3200" smtClean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en-US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一个凸颧骨，薄嘴唇，五十岁上下的女人站在我的眼前，两手搭在髀间，没有系裙。张着两脚，正像一个画图仪器里细脚伶仃的圆规。</a:t>
            </a:r>
            <a:r>
              <a:rPr lang="zh-CN" altLang="en-US" sz="3200" smtClean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”</a:t>
            </a:r>
            <a:r>
              <a:rPr lang="zh-CN" altLang="en-US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    </a:t>
            </a:r>
          </a:p>
        </p:txBody>
      </p:sp>
      <p:sp>
        <p:nvSpPr>
          <p:cNvPr id="146436" name="Text Box 4"/>
          <p:cNvSpPr txBox="1">
            <a:spLocks noChangeArrowheads="1"/>
          </p:cNvSpPr>
          <p:nvPr/>
        </p:nvSpPr>
        <p:spPr bwMode="auto">
          <a:xfrm>
            <a:off x="971550" y="3274219"/>
            <a:ext cx="73914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24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       </a:t>
            </a:r>
            <a:r>
              <a:rPr lang="en-US" altLang="zh-CN" sz="3600" smtClean="0">
                <a:solidFill>
                  <a:srgbClr val="FF00FF"/>
                </a:solidFill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en-US" sz="36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他留着浓黑的胡须，目光明亮，满头是倔强得一簇簇直竖起来的头发</a:t>
            </a:r>
            <a:r>
              <a:rPr lang="en-US" altLang="zh-CN" sz="3600" smtClean="0">
                <a:solidFill>
                  <a:srgbClr val="FF00FF"/>
                </a:solidFill>
                <a:latin typeface="Times New Roman" pitchFamily="18" charset="0"/>
                <a:ea typeface="黑体" pitchFamily="49" charset="-122"/>
              </a:rPr>
              <a:t>……”</a:t>
            </a:r>
            <a:endParaRPr lang="en-US" altLang="zh-CN" sz="3600" smtClean="0">
              <a:solidFill>
                <a:srgbClr val="FF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6437" name="Text Box 5"/>
          <p:cNvSpPr txBox="1">
            <a:spLocks noChangeArrowheads="1"/>
          </p:cNvSpPr>
          <p:nvPr/>
        </p:nvSpPr>
        <p:spPr bwMode="auto">
          <a:xfrm>
            <a:off x="2117732" y="2908701"/>
            <a:ext cx="595947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3200" smtClean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鲁迅</a:t>
            </a:r>
            <a:r>
              <a:rPr lang="en-US" altLang="zh-CN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故乡</a:t>
            </a:r>
            <a:r>
              <a:rPr lang="en-US" altLang="zh-CN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》</a:t>
            </a:r>
          </a:p>
        </p:txBody>
      </p:sp>
      <p:sp>
        <p:nvSpPr>
          <p:cNvPr id="146438" name="Text Box 6"/>
          <p:cNvSpPr txBox="1">
            <a:spLocks noChangeArrowheads="1"/>
          </p:cNvSpPr>
          <p:nvPr/>
        </p:nvSpPr>
        <p:spPr bwMode="auto">
          <a:xfrm>
            <a:off x="1187457" y="4462465"/>
            <a:ext cx="67532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3200" smtClean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唐弢</a:t>
            </a:r>
            <a:r>
              <a:rPr lang="en-US" altLang="zh-CN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琐忆</a:t>
            </a:r>
            <a:r>
              <a:rPr lang="en-US" altLang="zh-CN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en-US" altLang="zh-CN" sz="36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76923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464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464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4" grpId="0"/>
      <p:bldP spid="146435" grpId="0"/>
      <p:bldP spid="146436" grpId="0"/>
      <p:bldP spid="146437" grpId="0"/>
      <p:bldP spid="14643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雪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0291" name="WordArt 3"/>
          <p:cNvSpPr>
            <a:spLocks noChangeArrowheads="1" noChangeShapeType="1" noTextEdit="1"/>
          </p:cNvSpPr>
          <p:nvPr/>
        </p:nvSpPr>
        <p:spPr bwMode="auto">
          <a:xfrm>
            <a:off x="827091" y="250032"/>
            <a:ext cx="4103687" cy="10358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kumimoji="1" lang="zh-CN" altLang="en-US" sz="3600" b="1" kern="10" smtClean="0">
                <a:ln w="12700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黑体"/>
                <a:ea typeface="黑体"/>
              </a:rPr>
              <a:t>痴之于行</a:t>
            </a:r>
          </a:p>
        </p:txBody>
      </p:sp>
      <p:sp>
        <p:nvSpPr>
          <p:cNvPr id="140296" name="WordArt 8"/>
          <p:cNvSpPr>
            <a:spLocks noChangeArrowheads="1" noChangeShapeType="1" noTextEdit="1"/>
          </p:cNvSpPr>
          <p:nvPr/>
        </p:nvSpPr>
        <p:spPr bwMode="auto">
          <a:xfrm>
            <a:off x="2843216" y="2085975"/>
            <a:ext cx="4103687" cy="10358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kumimoji="1" lang="zh-CN" altLang="en-US" sz="3600" b="1" kern="10" smtClean="0">
                <a:ln w="12700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黑体"/>
                <a:ea typeface="黑体"/>
              </a:rPr>
              <a:t>痴之于景</a:t>
            </a:r>
          </a:p>
        </p:txBody>
      </p:sp>
      <p:sp>
        <p:nvSpPr>
          <p:cNvPr id="140297" name="WordArt 9"/>
          <p:cNvSpPr>
            <a:spLocks noChangeArrowheads="1" noChangeShapeType="1" noTextEdit="1"/>
          </p:cNvSpPr>
          <p:nvPr/>
        </p:nvSpPr>
        <p:spPr bwMode="auto">
          <a:xfrm>
            <a:off x="4643441" y="3868341"/>
            <a:ext cx="4103687" cy="10358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/>
            <a:r>
              <a:rPr kumimoji="1" lang="zh-CN" altLang="en-US" sz="3600" b="1" kern="10" smtClean="0">
                <a:ln w="12700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黑体"/>
                <a:ea typeface="黑体"/>
              </a:rPr>
              <a:t>痴之于心</a:t>
            </a:r>
          </a:p>
        </p:txBody>
      </p:sp>
    </p:spTree>
    <p:extLst>
      <p:ext uri="{BB962C8B-B14F-4D97-AF65-F5344CB8AC3E}">
        <p14:creationId xmlns:p14="http://schemas.microsoft.com/office/powerpoint/2010/main" val="9537704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0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40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 animBg="1"/>
      <p:bldP spid="140296" grpId="0" animBg="1"/>
      <p:bldP spid="14029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1wi"/>
          <p:cNvPicPr>
            <a:picLocks noChangeAspect="1" noChangeArrowheads="1" noCrop="1"/>
          </p:cNvPicPr>
          <p:nvPr/>
        </p:nvPicPr>
        <p:blipFill>
          <a:blip r:embed="rId2">
            <a:lum bright="1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444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116013" y="573881"/>
            <a:ext cx="7129462" cy="435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algn="l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algn="l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algn="l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algn="l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en-US" altLang="zh-CN" sz="36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行楷" pitchFamily="2" charset="-122"/>
              </a:rPr>
              <a:t>              </a:t>
            </a:r>
            <a:r>
              <a:rPr lang="zh-CN" altLang="en-US" sz="6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痴迷于天人合一的山水之乐，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zh-CN" altLang="en-US" sz="6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    痴迷于世俗之外的高雅之趣</a:t>
            </a:r>
            <a:r>
              <a:rPr lang="zh-CN" altLang="en-US" sz="6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行楷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002991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609600" y="228601"/>
            <a:ext cx="80772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mtClean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补充资料</a:t>
            </a:r>
            <a:r>
              <a:rPr kumimoji="0" lang="en-US" altLang="zh-CN" smtClean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kumimoji="0" lang="zh-CN" altLang="en-US" smtClean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作者张岱的 </a:t>
            </a:r>
            <a:r>
              <a:rPr kumimoji="0" lang="en-US" altLang="zh-CN" smtClean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&lt;</a:t>
            </a:r>
            <a:r>
              <a:rPr kumimoji="0" lang="zh-CN" altLang="en-US" smtClean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自题小像</a:t>
            </a:r>
            <a:r>
              <a:rPr kumimoji="0" lang="en-US" altLang="zh-CN" smtClean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&gt;</a:t>
            </a:r>
          </a:p>
        </p:txBody>
      </p:sp>
      <p:sp>
        <p:nvSpPr>
          <p:cNvPr id="134147" name="Text Box 3"/>
          <p:cNvSpPr txBox="1">
            <a:spLocks noChangeArrowheads="1"/>
          </p:cNvSpPr>
          <p:nvPr/>
        </p:nvSpPr>
        <p:spPr bwMode="auto">
          <a:xfrm>
            <a:off x="1866900" y="1714501"/>
            <a:ext cx="5410200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en-US" altLang="zh-CN" sz="3600" smtClean="0">
                <a:solidFill>
                  <a:srgbClr val="0000CC"/>
                </a:solidFill>
                <a:latin typeface="Arial" pitchFamily="34" charset="0"/>
                <a:ea typeface="宋体" pitchFamily="2" charset="-122"/>
              </a:rPr>
              <a:t>“</a:t>
            </a:r>
            <a:r>
              <a:rPr kumimoji="0" lang="zh-CN" altLang="en-US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功名耶落空</a:t>
            </a:r>
            <a:r>
              <a:rPr kumimoji="0" lang="en-US" altLang="zh-CN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kumimoji="0" lang="zh-CN" altLang="en-US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富贵耶如梦</a:t>
            </a:r>
            <a:r>
              <a:rPr kumimoji="0" lang="en-US" altLang="zh-CN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,</a:t>
            </a:r>
          </a:p>
          <a:p>
            <a:pPr eaLnBrk="1" hangingPunct="1">
              <a:spcBef>
                <a:spcPct val="50000"/>
              </a:spcBef>
            </a:pPr>
            <a:r>
              <a:rPr kumimoji="0" lang="zh-CN" altLang="en-US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忠臣耶怕痛</a:t>
            </a:r>
            <a:r>
              <a:rPr kumimoji="0" lang="en-US" altLang="zh-CN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kumimoji="0" lang="zh-CN" altLang="en-US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锄头耶怕重</a:t>
            </a:r>
            <a:r>
              <a:rPr kumimoji="0" lang="en-US" altLang="zh-CN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kumimoji="0" lang="zh-CN" altLang="en-US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著书二十年耶而仅堪覆瓮</a:t>
            </a:r>
            <a:r>
              <a:rPr kumimoji="0" lang="en-US" altLang="zh-CN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kumimoji="0" lang="zh-CN" altLang="en-US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之人耶有用没用</a:t>
            </a:r>
            <a:r>
              <a:rPr kumimoji="0" lang="en-US" altLang="zh-CN" sz="3600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?”</a:t>
            </a:r>
          </a:p>
        </p:txBody>
      </p:sp>
      <p:sp>
        <p:nvSpPr>
          <p:cNvPr id="134148" name="Oval 4"/>
          <p:cNvSpPr>
            <a:spLocks noChangeArrowheads="1"/>
          </p:cNvSpPr>
          <p:nvPr/>
        </p:nvSpPr>
        <p:spPr bwMode="auto">
          <a:xfrm>
            <a:off x="228600" y="2057400"/>
            <a:ext cx="1524000" cy="1028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zh-CN" altLang="en-US" sz="3200" b="1" smtClean="0">
                <a:solidFill>
                  <a:srgbClr val="000000"/>
                </a:solidFill>
                <a:ea typeface="黑体" pitchFamily="49" charset="-122"/>
              </a:rPr>
              <a:t>讽世</a:t>
            </a:r>
          </a:p>
        </p:txBody>
      </p:sp>
      <p:sp>
        <p:nvSpPr>
          <p:cNvPr id="134149" name="Oval 5"/>
          <p:cNvSpPr>
            <a:spLocks noChangeArrowheads="1"/>
          </p:cNvSpPr>
          <p:nvPr/>
        </p:nvSpPr>
        <p:spPr bwMode="auto">
          <a:xfrm>
            <a:off x="3810000" y="685800"/>
            <a:ext cx="1524000" cy="1028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zh-CN" altLang="en-US" sz="4400" b="1" smtClean="0">
                <a:solidFill>
                  <a:srgbClr val="000000"/>
                </a:solidFill>
                <a:ea typeface="黑体" pitchFamily="49" charset="-122"/>
              </a:rPr>
              <a:t>自嘲</a:t>
            </a:r>
          </a:p>
        </p:txBody>
      </p:sp>
      <p:sp>
        <p:nvSpPr>
          <p:cNvPr id="134150" name="Oval 6"/>
          <p:cNvSpPr>
            <a:spLocks noChangeArrowheads="1"/>
          </p:cNvSpPr>
          <p:nvPr/>
        </p:nvSpPr>
        <p:spPr bwMode="auto">
          <a:xfrm>
            <a:off x="3779838" y="4114800"/>
            <a:ext cx="1524000" cy="1028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zh-CN" altLang="en-US" sz="3200" b="1" smtClean="0">
                <a:solidFill>
                  <a:srgbClr val="000000"/>
                </a:solidFill>
                <a:ea typeface="黑体" pitchFamily="49" charset="-122"/>
              </a:rPr>
              <a:t>卓然独立</a:t>
            </a:r>
          </a:p>
        </p:txBody>
      </p:sp>
      <p:sp>
        <p:nvSpPr>
          <p:cNvPr id="134151" name="Oval 7"/>
          <p:cNvSpPr>
            <a:spLocks noChangeArrowheads="1"/>
          </p:cNvSpPr>
          <p:nvPr/>
        </p:nvSpPr>
        <p:spPr bwMode="auto">
          <a:xfrm>
            <a:off x="7620000" y="2057400"/>
            <a:ext cx="1524000" cy="1028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zh-CN" altLang="en-US" sz="3200" b="1" smtClean="0">
                <a:solidFill>
                  <a:srgbClr val="000000"/>
                </a:solidFill>
                <a:ea typeface="黑体" pitchFamily="49" charset="-122"/>
              </a:rPr>
              <a:t>骂时</a:t>
            </a:r>
          </a:p>
        </p:txBody>
      </p:sp>
      <p:cxnSp>
        <p:nvCxnSpPr>
          <p:cNvPr id="134152" name="AutoShape 8"/>
          <p:cNvCxnSpPr>
            <a:cxnSpLocks noChangeShapeType="1"/>
            <a:stCxn id="134149" idx="2"/>
            <a:endCxn id="134150" idx="2"/>
          </p:cNvCxnSpPr>
          <p:nvPr/>
        </p:nvCxnSpPr>
        <p:spPr bwMode="auto">
          <a:xfrm rot="10800000" flipV="1">
            <a:off x="3779838" y="1200150"/>
            <a:ext cx="30162" cy="3429000"/>
          </a:xfrm>
          <a:prstGeom prst="curvedConnector3">
            <a:avLst>
              <a:gd name="adj1" fmla="val 857894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4153" name="AutoShape 9"/>
          <p:cNvCxnSpPr>
            <a:cxnSpLocks noChangeShapeType="1"/>
            <a:stCxn id="134149" idx="6"/>
            <a:endCxn id="134150" idx="6"/>
          </p:cNvCxnSpPr>
          <p:nvPr/>
        </p:nvCxnSpPr>
        <p:spPr bwMode="auto">
          <a:xfrm flipH="1">
            <a:off x="5303838" y="1200150"/>
            <a:ext cx="30162" cy="3429000"/>
          </a:xfrm>
          <a:prstGeom prst="curvedConnector3">
            <a:avLst>
              <a:gd name="adj1" fmla="val -757894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4154" name="Line 10"/>
          <p:cNvSpPr>
            <a:spLocks noChangeShapeType="1"/>
          </p:cNvSpPr>
          <p:nvPr/>
        </p:nvSpPr>
        <p:spPr bwMode="auto">
          <a:xfrm flipH="1">
            <a:off x="1295400" y="1200150"/>
            <a:ext cx="2514600" cy="857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ea typeface="楷体_GB2312" pitchFamily="1" charset="-122"/>
            </a:endParaRPr>
          </a:p>
        </p:txBody>
      </p:sp>
      <p:sp>
        <p:nvSpPr>
          <p:cNvPr id="134155" name="Line 11"/>
          <p:cNvSpPr>
            <a:spLocks noChangeShapeType="1"/>
          </p:cNvSpPr>
          <p:nvPr/>
        </p:nvSpPr>
        <p:spPr bwMode="auto">
          <a:xfrm>
            <a:off x="5334000" y="1200150"/>
            <a:ext cx="27432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ea typeface="楷体_GB2312" pitchFamily="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385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4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4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4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3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3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/>
      <p:bldP spid="134148" grpId="0" animBg="1"/>
      <p:bldP spid="134149" grpId="0" animBg="1"/>
      <p:bldP spid="134150" grpId="0" animBg="1"/>
      <p:bldP spid="134151" grpId="0" animBg="1"/>
      <p:bldP spid="134154" grpId="0" animBg="1"/>
      <p:bldP spid="13415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4" descr="http_imgloadgk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0" y="1221582"/>
            <a:ext cx="8610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一个人，登高作啸</a:t>
            </a:r>
            <a:r>
              <a:rPr lang="en-US" altLang="zh-CN" sz="28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0" y="628650"/>
            <a:ext cx="8675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一个人，登台长吟</a:t>
            </a:r>
            <a:r>
              <a:rPr lang="en-US" altLang="zh-CN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  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念天地之悠悠，独怆然而涕下</a:t>
            </a:r>
            <a:r>
              <a:rPr lang="zh-CN" altLang="en-US" sz="2800" smtClean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0" y="1771650"/>
            <a:ext cx="9144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一个人，夜上西楼</a:t>
            </a:r>
            <a:r>
              <a:rPr lang="en-US" altLang="zh-CN" sz="28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0" y="3381375"/>
            <a:ext cx="8458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一个人，寒江钓雪</a:t>
            </a:r>
            <a:r>
              <a:rPr lang="en-US" altLang="zh-CN" sz="28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0" y="2571750"/>
            <a:ext cx="8915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一个人，独往湖心亭</a:t>
            </a:r>
            <a:r>
              <a:rPr lang="en-US" altLang="zh-CN" sz="28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82952" name="Text Box 8"/>
          <p:cNvSpPr txBox="1">
            <a:spLocks noChangeArrowheads="1"/>
          </p:cNvSpPr>
          <p:nvPr/>
        </p:nvSpPr>
        <p:spPr bwMode="auto">
          <a:xfrm>
            <a:off x="0" y="4137422"/>
            <a:ext cx="9144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smtClean="0">
                <a:solidFill>
                  <a:srgbClr val="FF00FF"/>
                </a:solidFill>
                <a:latin typeface="黑体" pitchFamily="49" charset="-122"/>
                <a:ea typeface="黑体" pitchFamily="49" charset="-122"/>
              </a:rPr>
              <a:t>一个人</a:t>
            </a:r>
            <a:r>
              <a:rPr lang="zh-CN" altLang="en-US" sz="28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2800" smtClean="0">
                <a:latin typeface="黑体" pitchFamily="49" charset="-122"/>
                <a:ea typeface="黑体" pitchFamily="49" charset="-122"/>
              </a:rPr>
              <a:t>持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有一份情怀，坚守一种节操，直到天荒地老</a:t>
            </a:r>
            <a:r>
              <a:rPr lang="zh-CN" altLang="en-US" sz="2800" smtClean="0">
                <a:latin typeface="黑体" pitchFamily="49" charset="-122"/>
                <a:ea typeface="黑体" pitchFamily="49" charset="-122"/>
              </a:rPr>
              <a:t>！</a:t>
            </a:r>
          </a:p>
        </p:txBody>
      </p:sp>
      <p:sp>
        <p:nvSpPr>
          <p:cNvPr id="82953" name="Rectangle 9"/>
          <p:cNvSpPr>
            <a:spLocks noChangeArrowheads="1"/>
          </p:cNvSpPr>
          <p:nvPr/>
        </p:nvSpPr>
        <p:spPr bwMode="auto">
          <a:xfrm>
            <a:off x="3348038" y="1182291"/>
            <a:ext cx="577594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万里悲秋常作客</a:t>
            </a:r>
            <a:r>
              <a:rPr kumimoji="1" lang="en-US" altLang="zh-CN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百年多病独登台</a:t>
            </a:r>
            <a:r>
              <a:rPr kumimoji="1"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82954" name="Rectangle 10"/>
          <p:cNvSpPr>
            <a:spLocks noChangeArrowheads="1"/>
          </p:cNvSpPr>
          <p:nvPr/>
        </p:nvSpPr>
        <p:spPr bwMode="auto">
          <a:xfrm>
            <a:off x="3348040" y="1653779"/>
            <a:ext cx="415209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无言独上西楼，月如钩，</a:t>
            </a:r>
          </a:p>
          <a:p>
            <a:pPr eaLnBrk="1" hangingPunct="1"/>
            <a:r>
              <a:rPr kumimoji="1"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寂寞梧桐深院锁清秋。</a:t>
            </a:r>
          </a:p>
        </p:txBody>
      </p:sp>
      <p:sp>
        <p:nvSpPr>
          <p:cNvPr id="82955" name="Rectangle 11"/>
          <p:cNvSpPr>
            <a:spLocks noChangeArrowheads="1"/>
          </p:cNvSpPr>
          <p:nvPr/>
        </p:nvSpPr>
        <p:spPr bwMode="auto">
          <a:xfrm>
            <a:off x="3419475" y="3381375"/>
            <a:ext cx="451277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孤舟蓑笠翁，独钓寒江雪</a:t>
            </a:r>
            <a:r>
              <a:rPr kumimoji="1"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82956" name="Rectangle 12"/>
          <p:cNvSpPr>
            <a:spLocks noChangeArrowheads="1"/>
          </p:cNvSpPr>
          <p:nvPr/>
        </p:nvSpPr>
        <p:spPr bwMode="auto">
          <a:xfrm>
            <a:off x="3419475" y="2463404"/>
            <a:ext cx="551815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kumimoji="1"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惟长堤一痕、湖心亭一点、</a:t>
            </a:r>
          </a:p>
          <a:p>
            <a:pPr eaLnBrk="1" hangingPunct="1"/>
            <a:r>
              <a:rPr kumimoji="1"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与余舟一芥、舟中人两三粒而已</a:t>
            </a:r>
            <a:r>
              <a:rPr kumimoji="1" lang="zh-CN" altLang="en-US" sz="2800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47944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29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2000"/>
                                        <p:tgtEl>
                                          <p:spTgt spid="8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8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utoUpdateAnimBg="0"/>
      <p:bldP spid="82948" grpId="0" autoUpdateAnimBg="0"/>
      <p:bldP spid="82949" grpId="0" autoUpdateAnimBg="0"/>
      <p:bldP spid="82950" grpId="0" autoUpdateAnimBg="0"/>
      <p:bldP spid="82951" grpId="0" autoUpdateAnimBg="0"/>
      <p:bldP spid="82952" grpId="0" autoUpdateAnimBg="0"/>
      <p:bldP spid="82953" grpId="0"/>
      <p:bldP spid="82954" grpId="0"/>
      <p:bldP spid="82955" grpId="0"/>
      <p:bldP spid="8295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BJ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WordArt 3"/>
          <p:cNvSpPr>
            <a:spLocks noChangeArrowheads="1" noChangeShapeType="1" noTextEdit="1"/>
          </p:cNvSpPr>
          <p:nvPr/>
        </p:nvSpPr>
        <p:spPr bwMode="auto">
          <a:xfrm>
            <a:off x="611188" y="411956"/>
            <a:ext cx="1676400" cy="647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eaLnBrk="1" hangingPunct="1"/>
            <a:r>
              <a:rPr kumimoji="1" lang="zh-CN" altLang="en-US" sz="3600" b="1" kern="10" smtClean="0">
                <a:ln w="349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/>
                <a:ea typeface="黑体"/>
              </a:rPr>
              <a:t>总结</a:t>
            </a:r>
          </a:p>
        </p:txBody>
      </p:sp>
      <p:pic>
        <p:nvPicPr>
          <p:cNvPr id="23556" name="Picture 4" descr="A2_1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03610"/>
            <a:ext cx="24003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611188" y="2409826"/>
            <a:ext cx="15176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看雪</a:t>
            </a: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179388" y="2895601"/>
            <a:ext cx="20383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360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寒夜独舟</a:t>
            </a:r>
          </a:p>
        </p:txBody>
      </p:sp>
      <p:sp>
        <p:nvSpPr>
          <p:cNvPr id="74759" name="AutoShape 7"/>
          <p:cNvSpPr>
            <a:spLocks/>
          </p:cNvSpPr>
          <p:nvPr/>
        </p:nvSpPr>
        <p:spPr bwMode="auto">
          <a:xfrm>
            <a:off x="1981200" y="2057400"/>
            <a:ext cx="457200" cy="1771650"/>
          </a:xfrm>
          <a:prstGeom prst="leftBrace">
            <a:avLst>
              <a:gd name="adj1" fmla="val 43056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ea typeface="楷体_GB2312" pitchFamily="1" charset="-122"/>
            </a:endParaRPr>
          </a:p>
        </p:txBody>
      </p:sp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2051053" y="1059657"/>
            <a:ext cx="15017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环境：</a:t>
            </a:r>
          </a:p>
        </p:txBody>
      </p:sp>
      <p:sp>
        <p:nvSpPr>
          <p:cNvPr id="74761" name="Text Box 9"/>
          <p:cNvSpPr txBox="1">
            <a:spLocks noChangeArrowheads="1"/>
          </p:cNvSpPr>
          <p:nvPr/>
        </p:nvSpPr>
        <p:spPr bwMode="auto">
          <a:xfrm>
            <a:off x="3124200" y="1039416"/>
            <a:ext cx="3886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  <a:ea typeface="黑体" pitchFamily="49" charset="-122"/>
              </a:rPr>
              <a:t>湖中人鸟声俱绝</a:t>
            </a:r>
          </a:p>
        </p:txBody>
      </p:sp>
      <p:sp>
        <p:nvSpPr>
          <p:cNvPr id="74762" name="Text Box 10"/>
          <p:cNvSpPr txBox="1">
            <a:spLocks noChangeArrowheads="1"/>
          </p:cNvSpPr>
          <p:nvPr/>
        </p:nvSpPr>
        <p:spPr bwMode="auto">
          <a:xfrm>
            <a:off x="2362200" y="1953816"/>
            <a:ext cx="533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  <a:ea typeface="黑体" pitchFamily="49" charset="-122"/>
              </a:rPr>
              <a:t>景</a:t>
            </a:r>
          </a:p>
        </p:txBody>
      </p:sp>
      <p:sp>
        <p:nvSpPr>
          <p:cNvPr id="74763" name="Text Box 11"/>
          <p:cNvSpPr txBox="1">
            <a:spLocks noChangeArrowheads="1"/>
          </p:cNvSpPr>
          <p:nvPr/>
        </p:nvSpPr>
        <p:spPr bwMode="auto">
          <a:xfrm>
            <a:off x="2362200" y="3543300"/>
            <a:ext cx="533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  <a:ea typeface="黑体" pitchFamily="49" charset="-122"/>
              </a:rPr>
              <a:t>人</a:t>
            </a:r>
          </a:p>
        </p:txBody>
      </p:sp>
      <p:sp>
        <p:nvSpPr>
          <p:cNvPr id="74764" name="AutoShape 12"/>
          <p:cNvSpPr>
            <a:spLocks/>
          </p:cNvSpPr>
          <p:nvPr/>
        </p:nvSpPr>
        <p:spPr bwMode="auto">
          <a:xfrm>
            <a:off x="2819400" y="1543050"/>
            <a:ext cx="457200" cy="1200150"/>
          </a:xfrm>
          <a:prstGeom prst="leftBrace">
            <a:avLst>
              <a:gd name="adj1" fmla="val 29167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ea typeface="楷体_GB2312" pitchFamily="1" charset="-122"/>
            </a:endParaRPr>
          </a:p>
        </p:txBody>
      </p:sp>
      <p:sp>
        <p:nvSpPr>
          <p:cNvPr id="74765" name="Text Box 13"/>
          <p:cNvSpPr txBox="1">
            <a:spLocks noChangeArrowheads="1"/>
          </p:cNvSpPr>
          <p:nvPr/>
        </p:nvSpPr>
        <p:spPr bwMode="auto">
          <a:xfrm>
            <a:off x="3203575" y="1383506"/>
            <a:ext cx="2362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  <a:ea typeface="黑体" pitchFamily="49" charset="-122"/>
              </a:rPr>
              <a:t>全景</a:t>
            </a:r>
            <a:r>
              <a:rPr kumimoji="0" lang="en-US" altLang="zh-CN" sz="280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kumimoji="0" lang="zh-CN" altLang="en-US" sz="2800" smtClean="0">
                <a:latin typeface="Times New Roman" pitchFamily="18" charset="0"/>
                <a:ea typeface="黑体" pitchFamily="49" charset="-122"/>
              </a:rPr>
              <a:t>广漠</a:t>
            </a:r>
          </a:p>
        </p:txBody>
      </p:sp>
      <p:sp>
        <p:nvSpPr>
          <p:cNvPr id="74766" name="Text Box 14"/>
          <p:cNvSpPr txBox="1">
            <a:spLocks noChangeArrowheads="1"/>
          </p:cNvSpPr>
          <p:nvPr/>
        </p:nvSpPr>
        <p:spPr bwMode="auto">
          <a:xfrm>
            <a:off x="3276600" y="2468166"/>
            <a:ext cx="2362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  <a:ea typeface="黑体" pitchFamily="49" charset="-122"/>
              </a:rPr>
              <a:t>特写</a:t>
            </a:r>
            <a:r>
              <a:rPr kumimoji="0" lang="en-US" altLang="zh-CN" sz="280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kumimoji="0" lang="zh-CN" altLang="en-US" sz="2800" smtClean="0">
                <a:latin typeface="Times New Roman" pitchFamily="18" charset="0"/>
                <a:ea typeface="黑体" pitchFamily="49" charset="-122"/>
              </a:rPr>
              <a:t>渺小</a:t>
            </a:r>
          </a:p>
        </p:txBody>
      </p:sp>
      <p:sp>
        <p:nvSpPr>
          <p:cNvPr id="74767" name="AutoShape 15"/>
          <p:cNvSpPr>
            <a:spLocks/>
          </p:cNvSpPr>
          <p:nvPr/>
        </p:nvSpPr>
        <p:spPr bwMode="auto">
          <a:xfrm>
            <a:off x="2843213" y="3165872"/>
            <a:ext cx="457200" cy="1143000"/>
          </a:xfrm>
          <a:prstGeom prst="leftBrace">
            <a:avLst>
              <a:gd name="adj1" fmla="val 27778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ea typeface="楷体_GB2312" pitchFamily="1" charset="-122"/>
            </a:endParaRPr>
          </a:p>
        </p:txBody>
      </p:sp>
      <p:sp>
        <p:nvSpPr>
          <p:cNvPr id="74768" name="Text Box 16"/>
          <p:cNvSpPr txBox="1">
            <a:spLocks noChangeArrowheads="1"/>
          </p:cNvSpPr>
          <p:nvPr/>
        </p:nvSpPr>
        <p:spPr bwMode="auto">
          <a:xfrm>
            <a:off x="3505200" y="3039666"/>
            <a:ext cx="1981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  <a:ea typeface="黑体" pitchFamily="49" charset="-122"/>
              </a:rPr>
              <a:t>炉旺酒沸</a:t>
            </a:r>
          </a:p>
        </p:txBody>
      </p:sp>
      <p:sp>
        <p:nvSpPr>
          <p:cNvPr id="74769" name="Text Box 17"/>
          <p:cNvSpPr txBox="1">
            <a:spLocks noChangeArrowheads="1"/>
          </p:cNvSpPr>
          <p:nvPr/>
        </p:nvSpPr>
        <p:spPr bwMode="auto">
          <a:xfrm>
            <a:off x="3505200" y="4000500"/>
            <a:ext cx="1981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  <a:ea typeface="黑体" pitchFamily="49" charset="-122"/>
              </a:rPr>
              <a:t>拉余同饮</a:t>
            </a:r>
          </a:p>
        </p:txBody>
      </p:sp>
      <p:sp>
        <p:nvSpPr>
          <p:cNvPr id="74770" name="Text Box 18"/>
          <p:cNvSpPr txBox="1">
            <a:spLocks noChangeArrowheads="1"/>
          </p:cNvSpPr>
          <p:nvPr/>
        </p:nvSpPr>
        <p:spPr bwMode="auto">
          <a:xfrm>
            <a:off x="5410203" y="1371600"/>
            <a:ext cx="1609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</a:rPr>
              <a:t>（</a:t>
            </a:r>
            <a:r>
              <a:rPr kumimoji="0" lang="zh-CN" altLang="en-US" sz="280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r>
              <a:rPr kumimoji="0" lang="zh-CN" altLang="en-US" sz="2800" smtClean="0">
                <a:latin typeface="Times New Roman" pitchFamily="18" charset="0"/>
              </a:rPr>
              <a:t>）</a:t>
            </a:r>
          </a:p>
        </p:txBody>
      </p:sp>
      <p:sp>
        <p:nvSpPr>
          <p:cNvPr id="74771" name="Text Box 19"/>
          <p:cNvSpPr txBox="1">
            <a:spLocks noChangeArrowheads="1"/>
          </p:cNvSpPr>
          <p:nvPr/>
        </p:nvSpPr>
        <p:spPr bwMode="auto">
          <a:xfrm>
            <a:off x="5435600" y="2463404"/>
            <a:ext cx="1295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</a:rPr>
              <a:t>（</a:t>
            </a:r>
            <a:r>
              <a:rPr kumimoji="0" lang="zh-CN" altLang="en-US" sz="2800" smtClean="0">
                <a:solidFill>
                  <a:srgbClr val="FF0000"/>
                </a:solidFill>
                <a:latin typeface="Times New Roman" pitchFamily="18" charset="0"/>
                <a:ea typeface="华文彩云" pitchFamily="2" charset="-122"/>
              </a:rPr>
              <a:t>小</a:t>
            </a:r>
            <a:r>
              <a:rPr kumimoji="0" lang="zh-CN" altLang="en-US" sz="2800" smtClean="0">
                <a:latin typeface="Times New Roman" pitchFamily="18" charset="0"/>
              </a:rPr>
              <a:t>）</a:t>
            </a:r>
          </a:p>
        </p:txBody>
      </p:sp>
      <p:sp>
        <p:nvSpPr>
          <p:cNvPr id="74772" name="Line 20"/>
          <p:cNvSpPr>
            <a:spLocks noChangeShapeType="1"/>
          </p:cNvSpPr>
          <p:nvPr/>
        </p:nvSpPr>
        <p:spPr bwMode="auto">
          <a:xfrm>
            <a:off x="6019800" y="1771650"/>
            <a:ext cx="0" cy="742950"/>
          </a:xfrm>
          <a:prstGeom prst="line">
            <a:avLst/>
          </a:prstGeom>
          <a:noFill/>
          <a:ln w="9525">
            <a:solidFill>
              <a:srgbClr val="CC0099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ea typeface="楷体_GB2312" pitchFamily="1" charset="-122"/>
            </a:endParaRPr>
          </a:p>
        </p:txBody>
      </p:sp>
      <p:sp>
        <p:nvSpPr>
          <p:cNvPr id="74773" name="AutoShape 21"/>
          <p:cNvSpPr>
            <a:spLocks/>
          </p:cNvSpPr>
          <p:nvPr/>
        </p:nvSpPr>
        <p:spPr bwMode="auto">
          <a:xfrm flipH="1">
            <a:off x="6400800" y="3143250"/>
            <a:ext cx="228600" cy="1143000"/>
          </a:xfrm>
          <a:prstGeom prst="leftBrace">
            <a:avLst>
              <a:gd name="adj1" fmla="val 55556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ea typeface="楷体_GB2312" pitchFamily="1" charset="-122"/>
            </a:endParaRPr>
          </a:p>
        </p:txBody>
      </p:sp>
      <p:sp>
        <p:nvSpPr>
          <p:cNvPr id="74774" name="Text Box 22"/>
          <p:cNvSpPr txBox="1">
            <a:spLocks noChangeArrowheads="1"/>
          </p:cNvSpPr>
          <p:nvPr/>
        </p:nvSpPr>
        <p:spPr bwMode="auto">
          <a:xfrm>
            <a:off x="6400803" y="3496866"/>
            <a:ext cx="14843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</a:rPr>
              <a:t>（</a:t>
            </a:r>
            <a:r>
              <a:rPr kumimoji="0" lang="zh-CN" altLang="en-US" sz="280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</a:t>
            </a:r>
            <a:r>
              <a:rPr kumimoji="0" lang="zh-CN" altLang="en-US" sz="2800" smtClean="0">
                <a:latin typeface="Times New Roman" pitchFamily="18" charset="0"/>
              </a:rPr>
              <a:t>）</a:t>
            </a:r>
          </a:p>
        </p:txBody>
      </p:sp>
      <p:sp>
        <p:nvSpPr>
          <p:cNvPr id="74775" name="AutoShape 23"/>
          <p:cNvSpPr>
            <a:spLocks/>
          </p:cNvSpPr>
          <p:nvPr/>
        </p:nvSpPr>
        <p:spPr bwMode="auto">
          <a:xfrm flipH="1">
            <a:off x="6400800" y="1143000"/>
            <a:ext cx="228600" cy="1600200"/>
          </a:xfrm>
          <a:prstGeom prst="leftBrace">
            <a:avLst>
              <a:gd name="adj1" fmla="val 77778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ea typeface="楷体_GB2312" pitchFamily="1" charset="-122"/>
            </a:endParaRPr>
          </a:p>
        </p:txBody>
      </p:sp>
      <p:sp>
        <p:nvSpPr>
          <p:cNvPr id="74776" name="Text Box 24"/>
          <p:cNvSpPr txBox="1">
            <a:spLocks noChangeArrowheads="1"/>
          </p:cNvSpPr>
          <p:nvPr/>
        </p:nvSpPr>
        <p:spPr bwMode="auto">
          <a:xfrm>
            <a:off x="6400803" y="1714500"/>
            <a:ext cx="14843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latin typeface="Times New Roman" pitchFamily="18" charset="0"/>
              </a:rPr>
              <a:t>（</a:t>
            </a:r>
            <a:r>
              <a:rPr kumimoji="0" lang="zh-CN" altLang="en-US" sz="280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冷</a:t>
            </a:r>
            <a:r>
              <a:rPr kumimoji="0" lang="zh-CN" altLang="en-US" sz="2800" smtClean="0">
                <a:latin typeface="Times New Roman" pitchFamily="18" charset="0"/>
              </a:rPr>
              <a:t>）</a:t>
            </a:r>
          </a:p>
        </p:txBody>
      </p:sp>
      <p:sp>
        <p:nvSpPr>
          <p:cNvPr id="74777" name="Line 25"/>
          <p:cNvSpPr>
            <a:spLocks noChangeShapeType="1"/>
          </p:cNvSpPr>
          <p:nvPr/>
        </p:nvSpPr>
        <p:spPr bwMode="auto">
          <a:xfrm>
            <a:off x="7010400" y="2114550"/>
            <a:ext cx="0" cy="1428750"/>
          </a:xfrm>
          <a:prstGeom prst="line">
            <a:avLst/>
          </a:prstGeom>
          <a:noFill/>
          <a:ln w="9525">
            <a:solidFill>
              <a:srgbClr val="CC0099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ea typeface="楷体_GB2312" pitchFamily="1" charset="-122"/>
            </a:endParaRPr>
          </a:p>
        </p:txBody>
      </p:sp>
      <p:sp>
        <p:nvSpPr>
          <p:cNvPr id="74778" name="Text Box 26"/>
          <p:cNvSpPr txBox="1">
            <a:spLocks noChangeArrowheads="1"/>
          </p:cNvSpPr>
          <p:nvPr/>
        </p:nvSpPr>
        <p:spPr bwMode="auto">
          <a:xfrm>
            <a:off x="7239000" y="2078832"/>
            <a:ext cx="6096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solidFill>
                  <a:srgbClr val="CC0099"/>
                </a:solidFill>
                <a:latin typeface="Times New Roman" pitchFamily="18" charset="0"/>
                <a:ea typeface="黑体" pitchFamily="49" charset="-122"/>
              </a:rPr>
              <a:t>情景对比</a:t>
            </a:r>
          </a:p>
        </p:txBody>
      </p:sp>
      <p:sp>
        <p:nvSpPr>
          <p:cNvPr id="74779" name="Text Box 27"/>
          <p:cNvSpPr txBox="1">
            <a:spLocks noChangeArrowheads="1"/>
          </p:cNvSpPr>
          <p:nvPr/>
        </p:nvSpPr>
        <p:spPr bwMode="auto">
          <a:xfrm>
            <a:off x="5562600" y="1771651"/>
            <a:ext cx="10668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2800" smtClean="0">
                <a:solidFill>
                  <a:srgbClr val="CC0099"/>
                </a:solidFill>
                <a:latin typeface="Times New Roman" pitchFamily="18" charset="0"/>
                <a:ea typeface="黑体" pitchFamily="49" charset="-122"/>
              </a:rPr>
              <a:t>情景对比</a:t>
            </a:r>
          </a:p>
        </p:txBody>
      </p:sp>
      <p:sp>
        <p:nvSpPr>
          <p:cNvPr id="74780" name="Text Box 28"/>
          <p:cNvSpPr txBox="1">
            <a:spLocks noChangeArrowheads="1"/>
          </p:cNvSpPr>
          <p:nvPr/>
        </p:nvSpPr>
        <p:spPr bwMode="auto">
          <a:xfrm>
            <a:off x="7235825" y="1707357"/>
            <a:ext cx="1727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r>
              <a:rPr kumimoji="0" lang="zh-CN" altLang="en-US" sz="2800" smtClean="0">
                <a:latin typeface="Times New Roman" pitchFamily="18" charset="0"/>
              </a:rPr>
              <a:t>（</a:t>
            </a:r>
            <a:r>
              <a:rPr kumimoji="0" lang="zh-CN" altLang="en-US" sz="280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孤独</a:t>
            </a:r>
            <a:r>
              <a:rPr kumimoji="0" lang="zh-CN" altLang="en-US" sz="2800" smtClean="0">
                <a:latin typeface="Times New Roman" pitchFamily="18" charset="0"/>
              </a:rPr>
              <a:t>）</a:t>
            </a:r>
            <a:endParaRPr kumimoji="0" lang="zh-CN" altLang="en-US" sz="2400" b="0" smtClean="0">
              <a:solidFill>
                <a:srgbClr val="00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4781" name="Text Box 29"/>
          <p:cNvSpPr txBox="1">
            <a:spLocks noChangeArrowheads="1"/>
          </p:cNvSpPr>
          <p:nvPr/>
        </p:nvSpPr>
        <p:spPr bwMode="auto">
          <a:xfrm>
            <a:off x="7235828" y="3489723"/>
            <a:ext cx="19081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r>
              <a:rPr kumimoji="0" lang="zh-CN" altLang="en-US" sz="2800" smtClean="0">
                <a:latin typeface="黑体" pitchFamily="49" charset="-122"/>
                <a:ea typeface="黑体" pitchFamily="49" charset="-122"/>
              </a:rPr>
              <a:t>（</a:t>
            </a:r>
            <a:r>
              <a:rPr kumimoji="0"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巧遇</a:t>
            </a:r>
          </a:p>
          <a:p>
            <a:pPr eaLnBrk="1" hangingPunct="1"/>
            <a:r>
              <a:rPr kumimoji="0"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知己</a:t>
            </a:r>
            <a:r>
              <a:rPr kumimoji="0" lang="zh-CN" altLang="en-US" sz="2800" smtClean="0">
                <a:latin typeface="黑体" pitchFamily="49" charset="-122"/>
                <a:ea typeface="黑体" pitchFamily="49" charset="-122"/>
              </a:rPr>
              <a:t>）</a:t>
            </a:r>
            <a:endParaRPr kumimoji="0" lang="zh-CN" altLang="en-US" sz="2400" b="0" smtClean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4782" name="Text Box 30"/>
          <p:cNvSpPr txBox="1">
            <a:spLocks noChangeArrowheads="1"/>
          </p:cNvSpPr>
          <p:nvPr/>
        </p:nvSpPr>
        <p:spPr bwMode="auto">
          <a:xfrm>
            <a:off x="1835150" y="4407694"/>
            <a:ext cx="1584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r>
              <a:rPr kumimoji="0" lang="zh-CN" altLang="en-US" sz="2800" smtClean="0">
                <a:latin typeface="Times New Roman" pitchFamily="18" charset="0"/>
                <a:ea typeface="黑体" pitchFamily="49" charset="-122"/>
              </a:rPr>
              <a:t>抒发</a:t>
            </a:r>
            <a:r>
              <a:rPr kumimoji="0" lang="zh-CN" altLang="en-US" sz="2800" smtClean="0">
                <a:latin typeface="Times New Roman" pitchFamily="18" charset="0"/>
              </a:rPr>
              <a:t>：</a:t>
            </a:r>
            <a:endParaRPr kumimoji="0" lang="zh-CN" altLang="en-US" sz="2400" b="0" smtClean="0">
              <a:solidFill>
                <a:srgbClr val="00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4783" name="Text Box 3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3132141" y="4462463"/>
            <a:ext cx="53623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rgbClr val="3333CC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r>
              <a:rPr kumimoji="0" lang="zh-CN" altLang="en-US" sz="2800" dirty="0" smtClean="0">
                <a:solidFill>
                  <a:srgbClr val="CC0099"/>
                </a:solidFill>
                <a:latin typeface="黑体" pitchFamily="49" charset="-122"/>
                <a:ea typeface="黑体" pitchFamily="49" charset="-122"/>
              </a:rPr>
              <a:t>隐逸之趣  </a:t>
            </a:r>
            <a:r>
              <a:rPr kumimoji="0" lang="zh-CN" altLang="en-US" sz="2800" dirty="0" smtClean="0">
                <a:solidFill>
                  <a:srgbClr val="CC0099"/>
                </a:solidFill>
                <a:latin typeface="黑体" pitchFamily="49" charset="-122"/>
                <a:ea typeface="黑体" pitchFamily="49" charset="-122"/>
              </a:rPr>
              <a:t>怀恋</a:t>
            </a:r>
            <a:r>
              <a:rPr kumimoji="0" lang="zh-CN" altLang="en-US" sz="2800" smtClean="0">
                <a:solidFill>
                  <a:srgbClr val="CC0099"/>
                </a:solidFill>
                <a:latin typeface="黑体" pitchFamily="49" charset="-122"/>
                <a:ea typeface="黑体" pitchFamily="49" charset="-122"/>
              </a:rPr>
              <a:t>之情（故国之思）</a:t>
            </a:r>
            <a:r>
              <a:rPr kumimoji="0" lang="zh-CN" altLang="en-US" sz="2800" smtClean="0">
                <a:solidFill>
                  <a:srgbClr val="CC0099"/>
                </a:solidFill>
                <a:latin typeface="黑体" pitchFamily="49" charset="-122"/>
                <a:ea typeface="黑体" pitchFamily="49" charset="-122"/>
              </a:rPr>
              <a:t>  </a:t>
            </a:r>
            <a:endParaRPr kumimoji="0" lang="zh-CN" altLang="en-US" sz="2400" dirty="0" smtClean="0">
              <a:solidFill>
                <a:srgbClr val="CC0099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4784" name="Line 32"/>
          <p:cNvSpPr>
            <a:spLocks noChangeShapeType="1"/>
          </p:cNvSpPr>
          <p:nvPr/>
        </p:nvSpPr>
        <p:spPr bwMode="auto">
          <a:xfrm>
            <a:off x="8001000" y="2114550"/>
            <a:ext cx="0" cy="1428750"/>
          </a:xfrm>
          <a:prstGeom prst="line">
            <a:avLst/>
          </a:prstGeom>
          <a:noFill/>
          <a:ln w="9525">
            <a:solidFill>
              <a:srgbClr val="CC0099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eaLnBrk="1" hangingPunct="1"/>
            <a:endParaRPr kumimoji="1" lang="zh-CN" altLang="en-US" sz="4000" b="1" smtClean="0">
              <a:solidFill>
                <a:srgbClr val="3333CC"/>
              </a:solidFill>
              <a:ea typeface="楷体_GB2312" pitchFamily="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52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4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4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4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4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"/>
                                        <p:tgtEl>
                                          <p:spTgt spid="74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"/>
                                        <p:tgtEl>
                                          <p:spTgt spid="74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74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4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4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4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74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4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4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4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74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74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74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74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4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4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5" dur="500"/>
                                        <p:tgtEl>
                                          <p:spTgt spid="74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 autoUpdateAnimBg="0"/>
      <p:bldP spid="74758" grpId="0" autoUpdateAnimBg="0"/>
      <p:bldP spid="74759" grpId="0" animBg="1"/>
      <p:bldP spid="74760" grpId="0" autoUpdateAnimBg="0"/>
      <p:bldP spid="74761" grpId="0" autoUpdateAnimBg="0"/>
      <p:bldP spid="74762" grpId="0" autoUpdateAnimBg="0"/>
      <p:bldP spid="74763" grpId="0" autoUpdateAnimBg="0"/>
      <p:bldP spid="74764" grpId="0" animBg="1"/>
      <p:bldP spid="74765" grpId="0" autoUpdateAnimBg="0"/>
      <p:bldP spid="74766" grpId="0" autoUpdateAnimBg="0"/>
      <p:bldP spid="74767" grpId="0" animBg="1"/>
      <p:bldP spid="74768" grpId="0" autoUpdateAnimBg="0"/>
      <p:bldP spid="74769" grpId="0" autoUpdateAnimBg="0"/>
      <p:bldP spid="74770" grpId="0" autoUpdateAnimBg="0"/>
      <p:bldP spid="74771" grpId="0" autoUpdateAnimBg="0"/>
      <p:bldP spid="74772" grpId="0" animBg="1"/>
      <p:bldP spid="74773" grpId="0" animBg="1"/>
      <p:bldP spid="74774" grpId="0" autoUpdateAnimBg="0"/>
      <p:bldP spid="74775" grpId="0" animBg="1"/>
      <p:bldP spid="74776" grpId="0" autoUpdateAnimBg="0"/>
      <p:bldP spid="74777" grpId="0" animBg="1"/>
      <p:bldP spid="74778" grpId="0" autoUpdateAnimBg="0"/>
      <p:bldP spid="74779" grpId="0" autoUpdateAnimBg="0"/>
      <p:bldP spid="74780" grpId="0" autoUpdateAnimBg="0"/>
      <p:bldP spid="74781" grpId="0" autoUpdateAnimBg="0"/>
      <p:bldP spid="74782" grpId="0" autoUpdateAnimBg="0"/>
      <p:bldP spid="74783" grpId="0" autoUpdateAnimBg="0"/>
      <p:bldP spid="7478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4000" b="1" i="0" u="none" strike="noStrike" cap="none" normalizeH="0" baseline="0" smtClean="0">
            <a:ln>
              <a:noFill/>
            </a:ln>
            <a:solidFill>
              <a:srgbClr val="3333CC"/>
            </a:solidFill>
            <a:effectLst/>
            <a:latin typeface="楷体_GB2312" pitchFamily="1" charset="-122"/>
            <a:ea typeface="楷体_GB2312" pitchFamily="1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4000" b="1" i="0" u="none" strike="noStrike" cap="none" normalizeH="0" baseline="0" smtClean="0">
            <a:ln>
              <a:noFill/>
            </a:ln>
            <a:solidFill>
              <a:srgbClr val="3333CC"/>
            </a:solidFill>
            <a:effectLst/>
            <a:latin typeface="楷体_GB2312" pitchFamily="1" charset="-122"/>
            <a:ea typeface="楷体_GB2312" pitchFamily="1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4000" b="1" i="0" u="none" strike="noStrike" cap="none" normalizeH="0" baseline="0" smtClean="0">
            <a:ln>
              <a:noFill/>
            </a:ln>
            <a:solidFill>
              <a:srgbClr val="3333CC"/>
            </a:solidFill>
            <a:effectLst/>
            <a:latin typeface="楷体_GB2312" pitchFamily="1" charset="-122"/>
            <a:ea typeface="楷体_GB2312" pitchFamily="1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4000" b="1" i="0" u="none" strike="noStrike" cap="none" normalizeH="0" baseline="0" smtClean="0">
            <a:ln>
              <a:noFill/>
            </a:ln>
            <a:solidFill>
              <a:srgbClr val="3333CC"/>
            </a:solidFill>
            <a:effectLst/>
            <a:latin typeface="楷体_GB2312" pitchFamily="1" charset="-122"/>
            <a:ea typeface="楷体_GB2312" pitchFamily="1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3653</Words>
  <Application>Microsoft Office PowerPoint</Application>
  <PresentationFormat>全屏显示(16:9)</PresentationFormat>
  <Paragraphs>661</Paragraphs>
  <Slides>37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6</vt:i4>
      </vt:variant>
      <vt:variant>
        <vt:lpstr>幻灯片标题</vt:lpstr>
      </vt:variant>
      <vt:variant>
        <vt:i4>37</vt:i4>
      </vt:variant>
    </vt:vector>
  </HeadingPairs>
  <TitlesOfParts>
    <vt:vector size="43" baseType="lpstr">
      <vt:lpstr>Office 主题​​</vt:lpstr>
      <vt:lpstr>1_Office 主题​​</vt:lpstr>
      <vt:lpstr>Office Theme</vt:lpstr>
      <vt:lpstr>默认设计模板</vt:lpstr>
      <vt:lpstr>1_默认设计模板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惟长堤一条、湖心亭一座、与余舟一艘、舟中人两三个而已。” </vt:lpstr>
      <vt:lpstr>  这些景物描写是否运用了大    量的形容词加以修饰？有什么特点？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状元成才路</dc:title>
  <dc:subject>状元成才路</dc:subject>
  <dc:creator>状元成才路</dc:creator>
  <cp:keywords>状元成才路</cp:keywords>
  <dc:description>声  明
 本文件仅用于个人学习、研究或欣赏，以及其他非商业性或非盈利性用途，但同时应遵守著作权法及其他相关法律的规定，不得侵犯本司及相关权利人的合法权利。
 除此以外，将本文件任何内容用于其他用途时，应获得授权，如发现未经授权用于商业或盈利用途将追加侵权者的法律责任。
武汉天成贵龙文化传播有限公司</dc:description>
  <cp:lastModifiedBy>dell</cp:lastModifiedBy>
  <cp:revision>604</cp:revision>
  <dcterms:created xsi:type="dcterms:W3CDTF">2016-01-14T07:05:12Z</dcterms:created>
  <dcterms:modified xsi:type="dcterms:W3CDTF">2020-09-15T03:59:52Z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  <property fmtid="{D5CDD505-2E9C-101B-9397-08002B2CF9AE}" pid="3" name="来源">
    <vt:lpwstr>状元成才路系列</vt:lpwstr>
  </property>
</Properties>
</file>