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82" r:id="rId2"/>
    <p:sldId id="284" r:id="rId3"/>
    <p:sldId id="283" r:id="rId4"/>
    <p:sldId id="285" r:id="rId5"/>
    <p:sldId id="286" r:id="rId6"/>
    <p:sldId id="287" r:id="rId7"/>
    <p:sldId id="288" r:id="rId8"/>
    <p:sldId id="289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CC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518ABD6-9A97-4AE1-BCC9-6769438091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18BD5E-51B2-4F86-A3C5-34910A7733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E8B2D-85EE-432F-8E29-C4B936CE082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D7779-9F33-4D4E-B88A-CDA7ABA2303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2697CA-7899-4561-B5E5-12D04C8640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F8226-8583-4672-BED3-61710B8687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B9DAA-6344-4CEF-A420-61B0203A28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19E86-0BC2-419B-BA1A-F6BC4B46E9C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520F1-6131-4982-81B6-CF3816BB2AB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833E4-B23E-4C53-82B9-647B4B83527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EDA12C-CA83-49AE-91E5-FFDC0D035CE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/>
            </a:lvl1pPr>
          </a:lstStyle>
          <a:p>
            <a:endParaRPr lang="en-US" altLang="zh-CN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endParaRPr lang="en-US" altLang="zh-CN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fld id="{0FE5E0B6-86FB-4E2A-BA2A-A3B32A5EFE3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827088" y="2106613"/>
            <a:ext cx="368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、能使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>
                <a:latin typeface="宋体" pitchFamily="2" charset="-122"/>
              </a:rPr>
              <a:t>的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395288" y="765175"/>
            <a:ext cx="5545137" cy="685800"/>
            <a:chOff x="249" y="482"/>
            <a:chExt cx="3493" cy="432"/>
          </a:xfrm>
        </p:grpSpPr>
        <p:sp>
          <p:nvSpPr>
            <p:cNvPr id="46084" name="Text Box 4"/>
            <p:cNvSpPr txBox="1">
              <a:spLocks noChangeArrowheads="1"/>
            </p:cNvSpPr>
            <p:nvPr/>
          </p:nvSpPr>
          <p:spPr bwMode="auto">
            <a:xfrm>
              <a:off x="249" y="482"/>
              <a:ext cx="3493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化学性质（小结）</a:t>
              </a:r>
            </a:p>
          </p:txBody>
        </p:sp>
        <p:pic>
          <p:nvPicPr>
            <p:cNvPr id="46085" name="Picture 5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820"/>
              <a:ext cx="2388" cy="24"/>
            </a:xfrm>
            <a:prstGeom prst="rect">
              <a:avLst/>
            </a:prstGeom>
            <a:noFill/>
          </p:spPr>
        </p:pic>
        <p:pic>
          <p:nvPicPr>
            <p:cNvPr id="46086" name="Picture 6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890"/>
              <a:ext cx="2388" cy="24"/>
            </a:xfrm>
            <a:prstGeom prst="rect">
              <a:avLst/>
            </a:prstGeom>
            <a:noFill/>
          </p:spPr>
        </p:pic>
      </p:grp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817563" y="3309938"/>
            <a:ext cx="5483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dirty="0">
                <a:latin typeface="宋体" pitchFamily="2" charset="-122"/>
              </a:rPr>
              <a:t>3</a:t>
            </a:r>
            <a:r>
              <a:rPr kumimoji="1" lang="zh-CN" altLang="en-US" dirty="0">
                <a:latin typeface="宋体" pitchFamily="2" charset="-122"/>
              </a:rPr>
              <a:t>、</a:t>
            </a:r>
            <a:r>
              <a:rPr lang="zh-CN" altLang="en-US" dirty="0"/>
              <a:t>能使</a:t>
            </a:r>
            <a:r>
              <a:rPr kumimoji="1" lang="zh-CN" altLang="en-US" dirty="0">
                <a:latin typeface="宋体" pitchFamily="2" charset="-122"/>
              </a:rPr>
              <a:t>木炭燃烧</a:t>
            </a:r>
            <a:r>
              <a:rPr kumimoji="1" lang="en-US" altLang="zh-CN" dirty="0">
                <a:latin typeface="宋体" pitchFamily="2" charset="-122"/>
              </a:rPr>
              <a:t>(</a:t>
            </a:r>
            <a:r>
              <a:rPr kumimoji="1" lang="zh-CN" altLang="en-US" dirty="0" smtClean="0">
                <a:solidFill>
                  <a:srgbClr val="000099"/>
                </a:solidFill>
                <a:latin typeface="宋体" pitchFamily="2" charset="-122"/>
              </a:rPr>
              <a:t>碳跟氧气反应</a:t>
            </a:r>
            <a:r>
              <a:rPr kumimoji="1" lang="en-US" altLang="zh-CN" dirty="0" smtClean="0">
                <a:latin typeface="宋体" pitchFamily="2" charset="-122"/>
              </a:rPr>
              <a:t>)</a:t>
            </a:r>
            <a:endParaRPr kumimoji="1" lang="en-US" altLang="zh-CN" dirty="0">
              <a:latin typeface="宋体" pitchFamily="2" charset="-122"/>
            </a:endParaRPr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4572000" y="2106613"/>
            <a:ext cx="221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/>
              <a:t>(</a:t>
            </a:r>
            <a:r>
              <a:rPr kumimoji="1" lang="zh-CN" altLang="en-US">
                <a:solidFill>
                  <a:srgbClr val="000099"/>
                </a:solidFill>
              </a:rPr>
              <a:t>碳跟氧气反应</a:t>
            </a:r>
            <a:r>
              <a:rPr kumimoji="1" lang="en-US" altLang="zh-CN"/>
              <a:t>)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827088" y="3911600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dirty="0">
                <a:latin typeface="宋体" pitchFamily="2" charset="-122"/>
              </a:rPr>
              <a:t>4</a:t>
            </a:r>
            <a:r>
              <a:rPr kumimoji="1" lang="zh-CN" altLang="en-US" dirty="0">
                <a:latin typeface="宋体" pitchFamily="2" charset="-122"/>
              </a:rPr>
              <a:t>、能使铁丝燃烧</a:t>
            </a:r>
            <a:r>
              <a:rPr kumimoji="1" lang="en-US" altLang="zh-CN" dirty="0">
                <a:latin typeface="宋体" pitchFamily="2" charset="-122"/>
              </a:rPr>
              <a:t>(</a:t>
            </a:r>
            <a:r>
              <a:rPr kumimoji="1" lang="zh-CN" altLang="en-US" dirty="0">
                <a:solidFill>
                  <a:srgbClr val="000099"/>
                </a:solidFill>
                <a:latin typeface="宋体" pitchFamily="2" charset="-122"/>
              </a:rPr>
              <a:t>铁跟氧气反应</a:t>
            </a:r>
            <a:r>
              <a:rPr kumimoji="1" lang="en-US" altLang="zh-CN" dirty="0">
                <a:latin typeface="宋体" pitchFamily="2" charset="-122"/>
              </a:rPr>
              <a:t>)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6804025" y="4051300"/>
            <a:ext cx="2339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zh-CN" altLang="en-US"/>
              <a:t>能支持燃烧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）</a:t>
            </a:r>
          </a:p>
        </p:txBody>
      </p:sp>
      <p:grpSp>
        <p:nvGrpSpPr>
          <p:cNvPr id="46092" name="Group 12"/>
          <p:cNvGrpSpPr>
            <a:grpSpLocks/>
          </p:cNvGrpSpPr>
          <p:nvPr/>
        </p:nvGrpSpPr>
        <p:grpSpPr bwMode="auto">
          <a:xfrm>
            <a:off x="6804025" y="2132013"/>
            <a:ext cx="1314450" cy="3960812"/>
            <a:chOff x="4286" y="1253"/>
            <a:chExt cx="828" cy="1633"/>
          </a:xfrm>
        </p:grpSpPr>
        <p:sp>
          <p:nvSpPr>
            <p:cNvPr id="46093" name="AutoShape 13"/>
            <p:cNvSpPr>
              <a:spLocks/>
            </p:cNvSpPr>
            <p:nvPr/>
          </p:nvSpPr>
          <p:spPr bwMode="auto">
            <a:xfrm>
              <a:off x="4286" y="1253"/>
              <a:ext cx="46" cy="1633"/>
            </a:xfrm>
            <a:prstGeom prst="rightBrace">
              <a:avLst>
                <a:gd name="adj1" fmla="val 29583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6094" name="Rectangle 14"/>
            <p:cNvSpPr>
              <a:spLocks noChangeArrowheads="1"/>
            </p:cNvSpPr>
            <p:nvPr/>
          </p:nvSpPr>
          <p:spPr bwMode="auto">
            <a:xfrm>
              <a:off x="4422" y="1661"/>
              <a:ext cx="692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助燃性</a:t>
              </a:r>
            </a:p>
          </p:txBody>
        </p:sp>
      </p:grpSp>
      <p:sp>
        <p:nvSpPr>
          <p:cNvPr id="46095" name="Text Box 15"/>
          <p:cNvSpPr txBox="1">
            <a:spLocks noChangeArrowheads="1"/>
          </p:cNvSpPr>
          <p:nvPr/>
        </p:nvSpPr>
        <p:spPr bwMode="auto">
          <a:xfrm>
            <a:off x="827088" y="4513263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5</a:t>
            </a:r>
            <a:r>
              <a:rPr kumimoji="1" lang="zh-CN" altLang="en-US">
                <a:latin typeface="宋体" pitchFamily="2" charset="-122"/>
              </a:rPr>
              <a:t>、能使镁条燃烧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镁跟氧气反应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46096" name="Text Box 16"/>
          <p:cNvSpPr txBox="1">
            <a:spLocks noChangeArrowheads="1"/>
          </p:cNvSpPr>
          <p:nvPr/>
        </p:nvSpPr>
        <p:spPr bwMode="auto">
          <a:xfrm>
            <a:off x="827088" y="5160963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6</a:t>
            </a:r>
            <a:r>
              <a:rPr kumimoji="1" lang="zh-CN" altLang="en-US">
                <a:latin typeface="宋体" pitchFamily="2" charset="-122"/>
              </a:rPr>
              <a:t>、能使铝粉燃烧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铝跟氧气反应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46097" name="Rectangle 17"/>
          <p:cNvSpPr>
            <a:spLocks noChangeArrowheads="1"/>
          </p:cNvSpPr>
          <p:nvPr/>
        </p:nvSpPr>
        <p:spPr bwMode="auto">
          <a:xfrm>
            <a:off x="250825" y="1531938"/>
            <a:ext cx="871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/>
              <a:t>请你用</a:t>
            </a:r>
            <a:r>
              <a:rPr kumimoji="1" lang="zh-CN" altLang="en-US">
                <a:solidFill>
                  <a:srgbClr val="FF0000"/>
                </a:solidFill>
              </a:rPr>
              <a:t>文字表达式或符号表达式</a:t>
            </a:r>
            <a:r>
              <a:rPr kumimoji="1" lang="zh-CN" altLang="en-US"/>
              <a:t>表示出下列物质燃烧的化学变化</a:t>
            </a:r>
          </a:p>
        </p:txBody>
      </p:sp>
      <p:sp>
        <p:nvSpPr>
          <p:cNvPr id="46098" name="AutoShape 18"/>
          <p:cNvSpPr>
            <a:spLocks noChangeArrowheads="1"/>
          </p:cNvSpPr>
          <p:nvPr/>
        </p:nvSpPr>
        <p:spPr bwMode="auto">
          <a:xfrm>
            <a:off x="5580063" y="333375"/>
            <a:ext cx="3563937" cy="1079500"/>
          </a:xfrm>
          <a:prstGeom prst="wedgeEllipseCallout">
            <a:avLst>
              <a:gd name="adj1" fmla="val -13921"/>
              <a:gd name="adj2" fmla="val 28985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你能描述它们的实验现象吗？</a:t>
            </a: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817563" y="5665788"/>
            <a:ext cx="5770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7</a:t>
            </a:r>
            <a:r>
              <a:rPr kumimoji="1" lang="zh-CN" altLang="en-US">
                <a:latin typeface="宋体" pitchFamily="2" charset="-122"/>
              </a:rPr>
              <a:t>、蜡烛在氧气中燃烧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蜡烛跟氧气反应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85786" y="2681583"/>
            <a:ext cx="5483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dirty="0" smtClean="0">
                <a:latin typeface="宋体" pitchFamily="2" charset="-122"/>
              </a:rPr>
              <a:t>2</a:t>
            </a:r>
            <a:r>
              <a:rPr kumimoji="1" lang="zh-CN" altLang="en-US" dirty="0" smtClean="0">
                <a:latin typeface="宋体" pitchFamily="2" charset="-122"/>
              </a:rPr>
              <a:t>、</a:t>
            </a:r>
            <a:r>
              <a:rPr lang="zh-CN" altLang="en-US" dirty="0" smtClean="0"/>
              <a:t>能使</a:t>
            </a:r>
            <a:r>
              <a:rPr kumimoji="1" lang="zh-CN" altLang="en-US" dirty="0" smtClean="0">
                <a:latin typeface="宋体" pitchFamily="2" charset="-122"/>
              </a:rPr>
              <a:t>硫燃烧 </a:t>
            </a:r>
            <a:r>
              <a:rPr kumimoji="1" lang="en-US" altLang="zh-CN" dirty="0" smtClean="0">
                <a:latin typeface="宋体" pitchFamily="2" charset="-122"/>
              </a:rPr>
              <a:t>(</a:t>
            </a:r>
            <a:r>
              <a:rPr kumimoji="1" lang="zh-CN" altLang="en-US" dirty="0" smtClean="0">
                <a:solidFill>
                  <a:srgbClr val="000099"/>
                </a:solidFill>
                <a:latin typeface="宋体" pitchFamily="2" charset="-122"/>
              </a:rPr>
              <a:t>硫跟氧气反应</a:t>
            </a:r>
            <a:r>
              <a:rPr kumimoji="1" lang="en-US" altLang="zh-CN" dirty="0" smtClean="0">
                <a:latin typeface="宋体" pitchFamily="2" charset="-12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46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8" grpId="0"/>
      <p:bldP spid="46089" grpId="0"/>
      <p:bldP spid="46090" grpId="0"/>
      <p:bldP spid="46091" grpId="0"/>
      <p:bldP spid="46095" grpId="0"/>
      <p:bldP spid="46096" grpId="0"/>
      <p:bldP spid="46097" grpId="0"/>
      <p:bldP spid="46098" grpId="0" animBg="1"/>
      <p:bldP spid="46099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1" name="Group 3"/>
          <p:cNvGrpSpPr>
            <a:grpSpLocks/>
          </p:cNvGrpSpPr>
          <p:nvPr/>
        </p:nvGrpSpPr>
        <p:grpSpPr bwMode="auto">
          <a:xfrm>
            <a:off x="1258888" y="3630613"/>
            <a:ext cx="1079500" cy="1598612"/>
            <a:chOff x="657" y="2205"/>
            <a:chExt cx="680" cy="1089"/>
          </a:xfrm>
        </p:grpSpPr>
        <p:sp>
          <p:nvSpPr>
            <p:cNvPr id="48132" name="Text Box 4"/>
            <p:cNvSpPr txBox="1">
              <a:spLocks noChangeArrowheads="1"/>
            </p:cNvSpPr>
            <p:nvPr/>
          </p:nvSpPr>
          <p:spPr bwMode="auto">
            <a:xfrm>
              <a:off x="657" y="2614"/>
              <a:ext cx="680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8133" name="AutoShape 5"/>
            <p:cNvSpPr>
              <a:spLocks/>
            </p:cNvSpPr>
            <p:nvPr/>
          </p:nvSpPr>
          <p:spPr bwMode="auto">
            <a:xfrm>
              <a:off x="1152" y="2205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kumimoji="1" lang="zh-CN" altLang="zh-CN" b="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2195513" y="3573463"/>
            <a:ext cx="424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①</a:t>
            </a:r>
            <a:r>
              <a:rPr kumimoji="1" lang="zh-CN" altLang="en-US">
                <a:latin typeface="宋体" pitchFamily="2" charset="-122"/>
              </a:rPr>
              <a:t>硫在空气中燃烧，</a:t>
            </a:r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2195513" y="4005263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②</a:t>
            </a:r>
            <a:r>
              <a:rPr kumimoji="1" lang="zh-CN" altLang="en-US"/>
              <a:t>产生微弱的</a:t>
            </a:r>
            <a:r>
              <a:rPr kumimoji="1" lang="zh-CN" altLang="en-US">
                <a:solidFill>
                  <a:srgbClr val="FF0000"/>
                </a:solidFill>
              </a:rPr>
              <a:t>淡蓝色</a:t>
            </a:r>
            <a:r>
              <a:rPr kumimoji="1" lang="zh-CN" altLang="en-US"/>
              <a:t>火焰</a:t>
            </a:r>
          </a:p>
        </p:txBody>
      </p:sp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2195513" y="4437063"/>
            <a:ext cx="280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③</a:t>
            </a:r>
            <a:r>
              <a:rPr kumimoji="1" lang="zh-CN" altLang="en-US"/>
              <a:t>放出热量</a:t>
            </a:r>
          </a:p>
        </p:txBody>
      </p:sp>
      <p:sp>
        <p:nvSpPr>
          <p:cNvPr id="48137" name="Rectangle 9"/>
          <p:cNvSpPr>
            <a:spLocks noChangeArrowheads="1"/>
          </p:cNvSpPr>
          <p:nvPr/>
        </p:nvSpPr>
        <p:spPr bwMode="auto">
          <a:xfrm>
            <a:off x="2195513" y="4941888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④</a:t>
            </a:r>
            <a:r>
              <a:rPr kumimoji="1" lang="zh-CN" altLang="en-US"/>
              <a:t>生成</a:t>
            </a:r>
            <a:r>
              <a:rPr kumimoji="1" lang="zh-CN" altLang="en-US">
                <a:solidFill>
                  <a:srgbClr val="FF0000"/>
                </a:solidFill>
              </a:rPr>
              <a:t>有刺激性</a:t>
            </a:r>
            <a:r>
              <a:rPr kumimoji="1" lang="zh-CN" altLang="en-US"/>
              <a:t>气味的无色气体</a:t>
            </a:r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>
            <a:off x="815975" y="3068638"/>
            <a:ext cx="5051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、硫在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空气</a:t>
            </a:r>
            <a:r>
              <a:rPr kumimoji="1" lang="zh-CN" altLang="en-US">
                <a:latin typeface="宋体" pitchFamily="2" charset="-122"/>
              </a:rPr>
              <a:t>中燃烧 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硫跟氧气反应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grpSp>
        <p:nvGrpSpPr>
          <p:cNvPr id="48139" name="Group 11"/>
          <p:cNvGrpSpPr>
            <a:grpSpLocks/>
          </p:cNvGrpSpPr>
          <p:nvPr/>
        </p:nvGrpSpPr>
        <p:grpSpPr bwMode="auto">
          <a:xfrm>
            <a:off x="395288" y="981075"/>
            <a:ext cx="5375275" cy="685800"/>
            <a:chOff x="249" y="618"/>
            <a:chExt cx="3386" cy="432"/>
          </a:xfrm>
        </p:grpSpPr>
        <p:sp>
          <p:nvSpPr>
            <p:cNvPr id="48140" name="Text Box 12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</a:t>
              </a:r>
            </a:p>
          </p:txBody>
        </p:sp>
        <p:pic>
          <p:nvPicPr>
            <p:cNvPr id="48141" name="Picture 13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48142" name="Picture 14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sp>
        <p:nvSpPr>
          <p:cNvPr id="48143" name="Text Box 15"/>
          <p:cNvSpPr txBox="1">
            <a:spLocks noChangeArrowheads="1"/>
          </p:cNvSpPr>
          <p:nvPr/>
        </p:nvSpPr>
        <p:spPr bwMode="auto">
          <a:xfrm>
            <a:off x="1042988" y="5518150"/>
            <a:ext cx="86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48144" name="Group 16"/>
          <p:cNvGrpSpPr>
            <a:grpSpLocks/>
          </p:cNvGrpSpPr>
          <p:nvPr/>
        </p:nvGrpSpPr>
        <p:grpSpPr bwMode="auto">
          <a:xfrm>
            <a:off x="2052638" y="5445125"/>
            <a:ext cx="4824412" cy="576263"/>
            <a:chOff x="839" y="3430"/>
            <a:chExt cx="3039" cy="363"/>
          </a:xfrm>
        </p:grpSpPr>
        <p:grpSp>
          <p:nvGrpSpPr>
            <p:cNvPr id="48145" name="Group 17"/>
            <p:cNvGrpSpPr>
              <a:grpSpLocks/>
            </p:cNvGrpSpPr>
            <p:nvPr/>
          </p:nvGrpSpPr>
          <p:grpSpPr bwMode="auto">
            <a:xfrm>
              <a:off x="839" y="3430"/>
              <a:ext cx="3039" cy="363"/>
              <a:chOff x="839" y="3430"/>
              <a:chExt cx="3039" cy="363"/>
            </a:xfrm>
          </p:grpSpPr>
          <p:sp>
            <p:nvSpPr>
              <p:cNvPr id="48146" name="Text Box 18"/>
              <p:cNvSpPr txBox="1">
                <a:spLocks noChangeArrowheads="1"/>
              </p:cNvSpPr>
              <p:nvPr/>
            </p:nvSpPr>
            <p:spPr bwMode="auto">
              <a:xfrm>
                <a:off x="839" y="3505"/>
                <a:ext cx="303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</a:pPr>
                <a:r>
                  <a:rPr kumimoji="1" lang="zh-CN" altLang="en-US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>
                    <a:solidFill>
                      <a:srgbClr val="000099"/>
                    </a:solidFill>
                    <a:latin typeface="宋体" pitchFamily="2" charset="-122"/>
                  </a:rPr>
                  <a:t>氧气           二氧化硫</a:t>
                </a:r>
                <a:endParaRPr kumimoji="1" lang="zh-CN" altLang="en-US">
                  <a:latin typeface="宋体" pitchFamily="2" charset="-122"/>
                </a:endParaRPr>
              </a:p>
            </p:txBody>
          </p:sp>
          <p:sp>
            <p:nvSpPr>
              <p:cNvPr id="48147" name="Rectangle 19"/>
              <p:cNvSpPr>
                <a:spLocks noChangeArrowheads="1"/>
              </p:cNvSpPr>
              <p:nvPr/>
            </p:nvSpPr>
            <p:spPr bwMode="auto">
              <a:xfrm>
                <a:off x="2064" y="3430"/>
                <a:ext cx="50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zh-CN" altLang="en-US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48148" name="Line 20"/>
            <p:cNvSpPr>
              <a:spLocks noChangeShapeType="1"/>
            </p:cNvSpPr>
            <p:nvPr/>
          </p:nvSpPr>
          <p:spPr bwMode="auto">
            <a:xfrm>
              <a:off x="1882" y="370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149" name="Group 21"/>
          <p:cNvGrpSpPr>
            <a:grpSpLocks/>
          </p:cNvGrpSpPr>
          <p:nvPr/>
        </p:nvGrpSpPr>
        <p:grpSpPr bwMode="auto">
          <a:xfrm>
            <a:off x="2051050" y="6021388"/>
            <a:ext cx="3673475" cy="576262"/>
            <a:chOff x="1156" y="3657"/>
            <a:chExt cx="2314" cy="363"/>
          </a:xfrm>
        </p:grpSpPr>
        <p:sp>
          <p:nvSpPr>
            <p:cNvPr id="48150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>
                <a:latin typeface="宋体" pitchFamily="2" charset="-122"/>
              </a:endParaRPr>
            </a:p>
          </p:txBody>
        </p:sp>
        <p:sp>
          <p:nvSpPr>
            <p:cNvPr id="48151" name="Rectangle 23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8152" name="Line 24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8153" name="Text Box 25"/>
          <p:cNvSpPr txBox="1">
            <a:spLocks noChangeArrowheads="1"/>
          </p:cNvSpPr>
          <p:nvPr/>
        </p:nvSpPr>
        <p:spPr bwMode="auto">
          <a:xfrm>
            <a:off x="323850" y="1700213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燃烧现象的表述：</a:t>
            </a:r>
          </a:p>
        </p:txBody>
      </p:sp>
      <p:sp>
        <p:nvSpPr>
          <p:cNvPr id="48154" name="Text Box 26"/>
          <p:cNvSpPr txBox="1">
            <a:spLocks noChangeArrowheads="1"/>
          </p:cNvSpPr>
          <p:nvPr/>
        </p:nvSpPr>
        <p:spPr bwMode="auto">
          <a:xfrm>
            <a:off x="2771775" y="1746250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××</a:t>
            </a:r>
            <a:r>
              <a:rPr lang="zh-CN" altLang="en-US">
                <a:solidFill>
                  <a:srgbClr val="0000CC"/>
                </a:solidFill>
              </a:rPr>
              <a:t>在（氧气）空气中（剧烈）燃烧，</a:t>
            </a:r>
          </a:p>
        </p:txBody>
      </p:sp>
      <p:sp>
        <p:nvSpPr>
          <p:cNvPr id="48155" name="Text Box 27"/>
          <p:cNvSpPr txBox="1">
            <a:spLocks noChangeArrowheads="1"/>
          </p:cNvSpPr>
          <p:nvPr/>
        </p:nvSpPr>
        <p:spPr bwMode="auto">
          <a:xfrm>
            <a:off x="971550" y="2178050"/>
            <a:ext cx="749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发出</a:t>
            </a:r>
            <a:r>
              <a:rPr lang="en-US" altLang="zh-CN">
                <a:solidFill>
                  <a:srgbClr val="0000CC"/>
                </a:solidFill>
              </a:rPr>
              <a:t>××</a:t>
            </a:r>
            <a:r>
              <a:rPr lang="zh-CN" altLang="en-US">
                <a:solidFill>
                  <a:srgbClr val="0000CC"/>
                </a:solidFill>
              </a:rPr>
              <a:t>光（或产生</a:t>
            </a:r>
            <a:r>
              <a:rPr lang="en-US" altLang="zh-CN">
                <a:solidFill>
                  <a:srgbClr val="0000CC"/>
                </a:solidFill>
              </a:rPr>
              <a:t>××</a:t>
            </a:r>
            <a:r>
              <a:rPr lang="zh-CN" altLang="en-US">
                <a:solidFill>
                  <a:srgbClr val="0000CC"/>
                </a:solidFill>
              </a:rPr>
              <a:t>火焰），放出（大量）热量，</a:t>
            </a:r>
          </a:p>
        </p:txBody>
      </p:sp>
      <p:sp>
        <p:nvSpPr>
          <p:cNvPr id="48156" name="Text Box 28"/>
          <p:cNvSpPr txBox="1">
            <a:spLocks noChangeArrowheads="1"/>
          </p:cNvSpPr>
          <p:nvPr/>
        </p:nvSpPr>
        <p:spPr bwMode="auto">
          <a:xfrm>
            <a:off x="971550" y="2609850"/>
            <a:ext cx="749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生成一种</a:t>
            </a:r>
            <a:r>
              <a:rPr lang="en-US" altLang="zh-CN">
                <a:solidFill>
                  <a:srgbClr val="0000CC"/>
                </a:solidFill>
              </a:rPr>
              <a:t>××</a:t>
            </a:r>
            <a:r>
              <a:rPr lang="zh-CN" altLang="en-US">
                <a:solidFill>
                  <a:srgbClr val="0000CC"/>
                </a:solidFill>
              </a:rPr>
              <a:t>颜色</a:t>
            </a:r>
            <a:r>
              <a:rPr lang="en-US" altLang="zh-CN">
                <a:solidFill>
                  <a:srgbClr val="0000CC"/>
                </a:solidFill>
              </a:rPr>
              <a:t>××</a:t>
            </a:r>
            <a:r>
              <a:rPr lang="zh-CN" altLang="en-US">
                <a:solidFill>
                  <a:srgbClr val="0000CC"/>
                </a:solidFill>
              </a:rPr>
              <a:t>气味的气体（</a:t>
            </a:r>
            <a:r>
              <a:rPr lang="zh-CN" altLang="en-US">
                <a:solidFill>
                  <a:srgbClr val="FF0000"/>
                </a:solidFill>
              </a:rPr>
              <a:t>或液体或固体</a:t>
            </a:r>
            <a:r>
              <a:rPr lang="zh-CN" altLang="en-US">
                <a:solidFill>
                  <a:srgbClr val="0000CC"/>
                </a:solidFill>
              </a:rPr>
              <a:t>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8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8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48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/>
      <p:bldP spid="48135" grpId="0"/>
      <p:bldP spid="48136" grpId="0"/>
      <p:bldP spid="48137" grpId="0"/>
      <p:bldP spid="48138" grpId="0"/>
      <p:bldP spid="48143" grpId="0"/>
      <p:bldP spid="48153" grpId="0"/>
      <p:bldP spid="48154" grpId="0"/>
      <p:bldP spid="48155" grpId="0"/>
      <p:bldP spid="481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2"/>
          <p:cNvGrpSpPr>
            <a:grpSpLocks/>
          </p:cNvGrpSpPr>
          <p:nvPr/>
        </p:nvGrpSpPr>
        <p:grpSpPr bwMode="auto">
          <a:xfrm>
            <a:off x="5976938" y="1557338"/>
            <a:ext cx="3132137" cy="2833687"/>
            <a:chOff x="3629" y="2387"/>
            <a:chExt cx="1973" cy="1785"/>
          </a:xfrm>
        </p:grpSpPr>
        <p:pic>
          <p:nvPicPr>
            <p:cNvPr id="47107" name="Picture 3" descr="图2-11 硫在氧气里燃烧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29" y="2387"/>
              <a:ext cx="1973" cy="1463"/>
            </a:xfrm>
            <a:prstGeom prst="rect">
              <a:avLst/>
            </a:prstGeom>
            <a:noFill/>
          </p:spPr>
        </p:pic>
        <p:sp>
          <p:nvSpPr>
            <p:cNvPr id="47108" name="Text Box 4"/>
            <p:cNvSpPr txBox="1">
              <a:spLocks noChangeArrowheads="1"/>
            </p:cNvSpPr>
            <p:nvPr/>
          </p:nvSpPr>
          <p:spPr bwMode="auto">
            <a:xfrm>
              <a:off x="3742" y="3884"/>
              <a:ext cx="167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演示实验</a:t>
              </a:r>
              <a:r>
                <a:rPr lang="en-US" altLang="zh-CN"/>
                <a:t>2</a:t>
              </a:r>
              <a:r>
                <a:rPr lang="zh-CN" altLang="en-US"/>
                <a:t>－</a:t>
              </a:r>
              <a:r>
                <a:rPr lang="en-US" altLang="zh-CN"/>
                <a:t>3】</a:t>
              </a:r>
            </a:p>
          </p:txBody>
        </p:sp>
      </p:grp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539750" y="2251075"/>
            <a:ext cx="5051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、硫在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氧气</a:t>
            </a:r>
            <a:r>
              <a:rPr kumimoji="1" lang="zh-CN" altLang="en-US">
                <a:latin typeface="宋体" pitchFamily="2" charset="-122"/>
              </a:rPr>
              <a:t>中燃烧 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硫跟氧气反应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1042988" y="4824413"/>
            <a:ext cx="86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766763" y="2740025"/>
            <a:ext cx="1079500" cy="1598613"/>
            <a:chOff x="657" y="2205"/>
            <a:chExt cx="680" cy="1089"/>
          </a:xfrm>
        </p:grpSpPr>
        <p:sp>
          <p:nvSpPr>
            <p:cNvPr id="47112" name="Text Box 8"/>
            <p:cNvSpPr txBox="1">
              <a:spLocks noChangeArrowheads="1"/>
            </p:cNvSpPr>
            <p:nvPr/>
          </p:nvSpPr>
          <p:spPr bwMode="auto">
            <a:xfrm>
              <a:off x="657" y="2614"/>
              <a:ext cx="680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3" name="AutoShape 9"/>
            <p:cNvSpPr>
              <a:spLocks/>
            </p:cNvSpPr>
            <p:nvPr/>
          </p:nvSpPr>
          <p:spPr bwMode="auto">
            <a:xfrm>
              <a:off x="1152" y="2205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kumimoji="1" lang="zh-CN" altLang="zh-CN" b="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1703388" y="2682875"/>
            <a:ext cx="424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①</a:t>
            </a:r>
            <a:r>
              <a:rPr kumimoji="1" lang="zh-CN" altLang="en-US">
                <a:latin typeface="宋体" pitchFamily="2" charset="-122"/>
              </a:rPr>
              <a:t>硫在氧气中剧烈燃烧，</a:t>
            </a:r>
          </a:p>
        </p:txBody>
      </p:sp>
      <p:grpSp>
        <p:nvGrpSpPr>
          <p:cNvPr id="47115" name="Group 11"/>
          <p:cNvGrpSpPr>
            <a:grpSpLocks/>
          </p:cNvGrpSpPr>
          <p:nvPr/>
        </p:nvGrpSpPr>
        <p:grpSpPr bwMode="auto">
          <a:xfrm>
            <a:off x="2052638" y="4751388"/>
            <a:ext cx="4824412" cy="576262"/>
            <a:chOff x="839" y="3430"/>
            <a:chExt cx="3039" cy="363"/>
          </a:xfrm>
        </p:grpSpPr>
        <p:grpSp>
          <p:nvGrpSpPr>
            <p:cNvPr id="47116" name="Group 12"/>
            <p:cNvGrpSpPr>
              <a:grpSpLocks/>
            </p:cNvGrpSpPr>
            <p:nvPr/>
          </p:nvGrpSpPr>
          <p:grpSpPr bwMode="auto">
            <a:xfrm>
              <a:off x="839" y="3430"/>
              <a:ext cx="3039" cy="363"/>
              <a:chOff x="839" y="3430"/>
              <a:chExt cx="3039" cy="363"/>
            </a:xfrm>
          </p:grpSpPr>
          <p:sp>
            <p:nvSpPr>
              <p:cNvPr id="47117" name="Text Box 13"/>
              <p:cNvSpPr txBox="1">
                <a:spLocks noChangeArrowheads="1"/>
              </p:cNvSpPr>
              <p:nvPr/>
            </p:nvSpPr>
            <p:spPr bwMode="auto">
              <a:xfrm>
                <a:off x="839" y="3505"/>
                <a:ext cx="303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</a:pPr>
                <a:r>
                  <a:rPr kumimoji="1" lang="zh-CN" altLang="en-US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>
                    <a:solidFill>
                      <a:srgbClr val="000099"/>
                    </a:solidFill>
                    <a:latin typeface="宋体" pitchFamily="2" charset="-122"/>
                  </a:rPr>
                  <a:t>氧气           二氧化硫</a:t>
                </a:r>
                <a:endParaRPr kumimoji="1" lang="zh-CN" altLang="en-US">
                  <a:latin typeface="宋体" pitchFamily="2" charset="-122"/>
                </a:endParaRPr>
              </a:p>
            </p:txBody>
          </p:sp>
          <p:sp>
            <p:nvSpPr>
              <p:cNvPr id="47118" name="Rectangle 14"/>
              <p:cNvSpPr>
                <a:spLocks noChangeArrowheads="1"/>
              </p:cNvSpPr>
              <p:nvPr/>
            </p:nvSpPr>
            <p:spPr bwMode="auto">
              <a:xfrm>
                <a:off x="2064" y="3430"/>
                <a:ext cx="50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zh-CN" altLang="en-US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47119" name="Line 15"/>
            <p:cNvSpPr>
              <a:spLocks noChangeShapeType="1"/>
            </p:cNvSpPr>
            <p:nvPr/>
          </p:nvSpPr>
          <p:spPr bwMode="auto">
            <a:xfrm>
              <a:off x="1882" y="370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7120" name="Group 16"/>
          <p:cNvGrpSpPr>
            <a:grpSpLocks/>
          </p:cNvGrpSpPr>
          <p:nvPr/>
        </p:nvGrpSpPr>
        <p:grpSpPr bwMode="auto">
          <a:xfrm>
            <a:off x="395288" y="981075"/>
            <a:ext cx="5375275" cy="685800"/>
            <a:chOff x="249" y="618"/>
            <a:chExt cx="3386" cy="432"/>
          </a:xfrm>
        </p:grpSpPr>
        <p:sp>
          <p:nvSpPr>
            <p:cNvPr id="47121" name="Text Box 17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</a:t>
              </a:r>
            </a:p>
          </p:txBody>
        </p:sp>
        <p:pic>
          <p:nvPicPr>
            <p:cNvPr id="47122" name="Picture 18" descr="095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47123" name="Picture 19" descr="gaofeng45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grpSp>
        <p:nvGrpSpPr>
          <p:cNvPr id="47124" name="Group 20"/>
          <p:cNvGrpSpPr>
            <a:grpSpLocks/>
          </p:cNvGrpSpPr>
          <p:nvPr/>
        </p:nvGrpSpPr>
        <p:grpSpPr bwMode="auto">
          <a:xfrm>
            <a:off x="2051050" y="5229225"/>
            <a:ext cx="3673475" cy="576263"/>
            <a:chOff x="1156" y="3657"/>
            <a:chExt cx="2314" cy="363"/>
          </a:xfrm>
        </p:grpSpPr>
        <p:sp>
          <p:nvSpPr>
            <p:cNvPr id="47125" name="Text Box 21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>
                <a:latin typeface="宋体" pitchFamily="2" charset="-122"/>
              </a:endParaRPr>
            </a:p>
          </p:txBody>
        </p:sp>
        <p:sp>
          <p:nvSpPr>
            <p:cNvPr id="47126" name="Rectangle 22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7127" name="Line 23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7128" name="Rectangle 24"/>
          <p:cNvSpPr>
            <a:spLocks noChangeArrowheads="1"/>
          </p:cNvSpPr>
          <p:nvPr/>
        </p:nvSpPr>
        <p:spPr bwMode="auto">
          <a:xfrm>
            <a:off x="1703388" y="3114675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②</a:t>
            </a:r>
            <a:r>
              <a:rPr kumimoji="1" lang="zh-CN" altLang="en-US"/>
              <a:t>产生明亮的</a:t>
            </a:r>
            <a:r>
              <a:rPr kumimoji="1" lang="zh-CN" altLang="en-US">
                <a:solidFill>
                  <a:srgbClr val="FF0000"/>
                </a:solidFill>
              </a:rPr>
              <a:t>蓝紫色</a:t>
            </a:r>
            <a:r>
              <a:rPr kumimoji="1" lang="zh-CN" altLang="en-US"/>
              <a:t>火焰</a:t>
            </a:r>
          </a:p>
        </p:txBody>
      </p:sp>
      <p:sp>
        <p:nvSpPr>
          <p:cNvPr id="47129" name="Rectangle 25"/>
          <p:cNvSpPr>
            <a:spLocks noChangeArrowheads="1"/>
          </p:cNvSpPr>
          <p:nvPr/>
        </p:nvSpPr>
        <p:spPr bwMode="auto">
          <a:xfrm>
            <a:off x="1703388" y="3546475"/>
            <a:ext cx="280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③</a:t>
            </a:r>
            <a:r>
              <a:rPr kumimoji="1" lang="zh-CN" altLang="en-US"/>
              <a:t>放出大量的热量</a:t>
            </a:r>
          </a:p>
        </p:txBody>
      </p:sp>
      <p:sp>
        <p:nvSpPr>
          <p:cNvPr id="47130" name="Rectangle 26"/>
          <p:cNvSpPr>
            <a:spLocks noChangeArrowheads="1"/>
          </p:cNvSpPr>
          <p:nvPr/>
        </p:nvSpPr>
        <p:spPr bwMode="auto">
          <a:xfrm>
            <a:off x="1703388" y="4051300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④</a:t>
            </a:r>
            <a:r>
              <a:rPr kumimoji="1" lang="zh-CN" altLang="en-US"/>
              <a:t>生成</a:t>
            </a:r>
            <a:r>
              <a:rPr kumimoji="1" lang="zh-CN" altLang="en-US">
                <a:solidFill>
                  <a:srgbClr val="FF0000"/>
                </a:solidFill>
              </a:rPr>
              <a:t>有刺激性</a:t>
            </a:r>
            <a:r>
              <a:rPr kumimoji="1" lang="zh-CN" altLang="en-US"/>
              <a:t>气味的无色气体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7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47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7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4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47110" grpId="0"/>
      <p:bldP spid="47114" grpId="0"/>
      <p:bldP spid="47128" grpId="0"/>
      <p:bldP spid="47129" grpId="0"/>
      <p:bldP spid="471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95288" y="1989138"/>
            <a:ext cx="548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3</a:t>
            </a:r>
            <a:r>
              <a:rPr kumimoji="1" lang="zh-CN" altLang="en-US">
                <a:latin typeface="宋体" pitchFamily="2" charset="-122"/>
              </a:rPr>
              <a:t>、木炭在氧气中燃烧 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碳跟氧气反应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827088" y="4941888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结论：</a:t>
            </a:r>
          </a:p>
        </p:txBody>
      </p:sp>
      <p:grpSp>
        <p:nvGrpSpPr>
          <p:cNvPr id="49156" name="Group 4"/>
          <p:cNvGrpSpPr>
            <a:grpSpLocks/>
          </p:cNvGrpSpPr>
          <p:nvPr/>
        </p:nvGrpSpPr>
        <p:grpSpPr bwMode="auto">
          <a:xfrm>
            <a:off x="744538" y="2867025"/>
            <a:ext cx="947737" cy="1655763"/>
            <a:chOff x="469" y="1026"/>
            <a:chExt cx="597" cy="1043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469" y="1374"/>
              <a:ext cx="551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9158" name="AutoShape 6"/>
            <p:cNvSpPr>
              <a:spLocks/>
            </p:cNvSpPr>
            <p:nvPr/>
          </p:nvSpPr>
          <p:spPr bwMode="auto">
            <a:xfrm>
              <a:off x="962" y="1026"/>
              <a:ext cx="104" cy="1043"/>
            </a:xfrm>
            <a:prstGeom prst="leftBrace">
              <a:avLst>
                <a:gd name="adj1" fmla="val 83574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kumimoji="1" lang="zh-CN" altLang="zh-CN" b="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1763713" y="2579688"/>
            <a:ext cx="396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①</a:t>
            </a:r>
            <a:r>
              <a:rPr kumimoji="1" lang="zh-CN" altLang="en-US"/>
              <a:t>木炭在氧气中剧烈燃烧，</a:t>
            </a:r>
            <a:endParaRPr kumimoji="1" lang="zh-CN" altLang="en-US">
              <a:latin typeface="宋体" pitchFamily="2" charset="-122"/>
            </a:endParaRPr>
          </a:p>
        </p:txBody>
      </p:sp>
      <p:grpSp>
        <p:nvGrpSpPr>
          <p:cNvPr id="49160" name="Group 8"/>
          <p:cNvGrpSpPr>
            <a:grpSpLocks/>
          </p:cNvGrpSpPr>
          <p:nvPr/>
        </p:nvGrpSpPr>
        <p:grpSpPr bwMode="auto">
          <a:xfrm>
            <a:off x="1762125" y="4724400"/>
            <a:ext cx="4681538" cy="704850"/>
            <a:chOff x="1020" y="2478"/>
            <a:chExt cx="2949" cy="444"/>
          </a:xfrm>
        </p:grpSpPr>
        <p:sp>
          <p:nvSpPr>
            <p:cNvPr id="49161" name="Text Box 9"/>
            <p:cNvSpPr txBox="1">
              <a:spLocks noChangeArrowheads="1"/>
            </p:cNvSpPr>
            <p:nvPr/>
          </p:nvSpPr>
          <p:spPr bwMode="auto">
            <a:xfrm>
              <a:off x="1020" y="2634"/>
              <a:ext cx="29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碳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二氧化碳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49162" name="Rectangle 10"/>
            <p:cNvSpPr>
              <a:spLocks noChangeArrowheads="1"/>
            </p:cNvSpPr>
            <p:nvPr/>
          </p:nvSpPr>
          <p:spPr bwMode="auto">
            <a:xfrm>
              <a:off x="2200" y="2478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>
              <a:off x="2064" y="2795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9167" name="Group 15"/>
          <p:cNvGrpSpPr>
            <a:grpSpLocks/>
          </p:cNvGrpSpPr>
          <p:nvPr/>
        </p:nvGrpSpPr>
        <p:grpSpPr bwMode="auto">
          <a:xfrm>
            <a:off x="395288" y="981075"/>
            <a:ext cx="5375275" cy="685800"/>
            <a:chOff x="249" y="618"/>
            <a:chExt cx="3386" cy="432"/>
          </a:xfrm>
        </p:grpSpPr>
        <p:sp>
          <p:nvSpPr>
            <p:cNvPr id="49168" name="Text Box 16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</a:t>
              </a:r>
            </a:p>
          </p:txBody>
        </p:sp>
        <p:pic>
          <p:nvPicPr>
            <p:cNvPr id="49169" name="Picture 17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49170" name="Picture 18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grpSp>
        <p:nvGrpSpPr>
          <p:cNvPr id="49171" name="Group 19"/>
          <p:cNvGrpSpPr>
            <a:grpSpLocks/>
          </p:cNvGrpSpPr>
          <p:nvPr/>
        </p:nvGrpSpPr>
        <p:grpSpPr bwMode="auto">
          <a:xfrm>
            <a:off x="1835150" y="5516563"/>
            <a:ext cx="3673475" cy="576262"/>
            <a:chOff x="1156" y="3657"/>
            <a:chExt cx="2314" cy="363"/>
          </a:xfrm>
        </p:grpSpPr>
        <p:sp>
          <p:nvSpPr>
            <p:cNvPr id="49172" name="Text Box 2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C + 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         CO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>
                <a:latin typeface="宋体" pitchFamily="2" charset="-122"/>
              </a:endParaRPr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9174" name="Line 22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175" name="Rectangle 23"/>
          <p:cNvSpPr>
            <a:spLocks noChangeArrowheads="1"/>
          </p:cNvSpPr>
          <p:nvPr/>
        </p:nvSpPr>
        <p:spPr bwMode="auto">
          <a:xfrm>
            <a:off x="1763713" y="2997200"/>
            <a:ext cx="1944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②</a:t>
            </a:r>
            <a:r>
              <a:rPr kumimoji="1" lang="zh-CN" altLang="en-US"/>
              <a:t>发出</a:t>
            </a:r>
            <a:r>
              <a:rPr kumimoji="1" lang="zh-CN" altLang="en-US">
                <a:solidFill>
                  <a:srgbClr val="FF0000"/>
                </a:solidFill>
              </a:rPr>
              <a:t>白</a:t>
            </a:r>
            <a:r>
              <a:rPr kumimoji="1" lang="zh-CN" altLang="en-US"/>
              <a:t>光</a:t>
            </a:r>
            <a:r>
              <a:rPr kumimoji="1" lang="en-US" altLang="zh-CN"/>
              <a:t>,</a:t>
            </a:r>
          </a:p>
        </p:txBody>
      </p:sp>
      <p:sp>
        <p:nvSpPr>
          <p:cNvPr id="49176" name="Rectangle 24"/>
          <p:cNvSpPr>
            <a:spLocks noChangeArrowheads="1"/>
          </p:cNvSpPr>
          <p:nvPr/>
        </p:nvSpPr>
        <p:spPr bwMode="auto">
          <a:xfrm>
            <a:off x="1763713" y="34290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③</a:t>
            </a:r>
            <a:r>
              <a:rPr kumimoji="1" lang="zh-CN" altLang="en-US"/>
              <a:t>放出大量的热量</a:t>
            </a:r>
            <a:r>
              <a:rPr kumimoji="1" lang="en-US" altLang="zh-CN"/>
              <a:t>,</a:t>
            </a:r>
          </a:p>
        </p:txBody>
      </p:sp>
      <p:sp>
        <p:nvSpPr>
          <p:cNvPr id="49177" name="Rectangle 25"/>
          <p:cNvSpPr>
            <a:spLocks noChangeArrowheads="1"/>
          </p:cNvSpPr>
          <p:nvPr/>
        </p:nvSpPr>
        <p:spPr bwMode="auto">
          <a:xfrm>
            <a:off x="1763713" y="3933825"/>
            <a:ext cx="29690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</a:rPr>
              <a:t>【④</a:t>
            </a:r>
            <a:r>
              <a:rPr kumimoji="1" lang="zh-CN" altLang="en-US" dirty="0" smtClean="0">
                <a:solidFill>
                  <a:srgbClr val="FF0000"/>
                </a:solidFill>
              </a:rPr>
              <a:t>生成无色气体</a:t>
            </a:r>
            <a:r>
              <a:rPr kumimoji="1" lang="en-US" altLang="zh-CN" dirty="0" smtClean="0">
                <a:solidFill>
                  <a:srgbClr val="FF0000"/>
                </a:solidFill>
              </a:rPr>
              <a:t>】</a:t>
            </a:r>
            <a:endParaRPr kumimoji="1" lang="en-US" altLang="zh-CN" dirty="0">
              <a:solidFill>
                <a:srgbClr val="FF0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932270" y="928670"/>
            <a:ext cx="3061755" cy="3533499"/>
            <a:chOff x="5357818" y="3214686"/>
            <a:chExt cx="3061755" cy="3533499"/>
          </a:xfrm>
        </p:grpSpPr>
        <p:pic>
          <p:nvPicPr>
            <p:cNvPr id="27" name="图片 26" descr="图2-12　木炭分别在空气和氧气中燃烧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57818" y="3214686"/>
              <a:ext cx="2981325" cy="3095625"/>
            </a:xfrm>
            <a:prstGeom prst="rect">
              <a:avLst/>
            </a:prstGeom>
          </p:spPr>
        </p:pic>
        <p:sp>
          <p:nvSpPr>
            <p:cNvPr id="28" name="矩形 27"/>
            <p:cNvSpPr/>
            <p:nvPr/>
          </p:nvSpPr>
          <p:spPr>
            <a:xfrm>
              <a:off x="6069250" y="6286520"/>
              <a:ext cx="235032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 b="1" dirty="0">
                  <a:latin typeface="Arial" charset="0"/>
                </a:rPr>
                <a:t>【</a:t>
              </a:r>
              <a:r>
                <a:rPr lang="zh-CN" altLang="en-US" sz="2400" b="1" dirty="0">
                  <a:latin typeface="Arial" charset="0"/>
                </a:rPr>
                <a:t>木炭与氧气</a:t>
              </a:r>
              <a:r>
                <a:rPr lang="en-US" altLang="zh-CN" sz="2400" b="1" dirty="0" smtClean="0">
                  <a:latin typeface="Arial" charset="0"/>
                </a:rPr>
                <a:t>】</a:t>
              </a:r>
              <a:endParaRPr lang="en-US" altLang="zh-CN" sz="2400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9" grpId="0"/>
      <p:bldP spid="49175" grpId="0"/>
      <p:bldP spid="49176" grpId="0"/>
      <p:bldP spid="491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889000" y="1892300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4</a:t>
            </a:r>
            <a:r>
              <a:rPr kumimoji="1" lang="zh-CN" altLang="en-US">
                <a:latin typeface="宋体" pitchFamily="2" charset="-122"/>
              </a:rPr>
              <a:t>、铁丝在氧气中燃烧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铁跟氧气反应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116013" y="4941888"/>
            <a:ext cx="108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FF33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50180" name="Group 4"/>
          <p:cNvGrpSpPr>
            <a:grpSpLocks/>
          </p:cNvGrpSpPr>
          <p:nvPr/>
        </p:nvGrpSpPr>
        <p:grpSpPr bwMode="auto">
          <a:xfrm>
            <a:off x="1116013" y="2606675"/>
            <a:ext cx="1152525" cy="1905000"/>
            <a:chOff x="703" y="1752"/>
            <a:chExt cx="726" cy="1200"/>
          </a:xfrm>
        </p:grpSpPr>
        <p:sp>
          <p:nvSpPr>
            <p:cNvPr id="50181" name="Text Box 5"/>
            <p:cNvSpPr txBox="1">
              <a:spLocks noChangeArrowheads="1"/>
            </p:cNvSpPr>
            <p:nvPr/>
          </p:nvSpPr>
          <p:spPr bwMode="auto">
            <a:xfrm>
              <a:off x="703" y="2190"/>
              <a:ext cx="5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FF33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50182" name="AutoShape 6"/>
            <p:cNvSpPr>
              <a:spLocks/>
            </p:cNvSpPr>
            <p:nvPr/>
          </p:nvSpPr>
          <p:spPr bwMode="auto">
            <a:xfrm>
              <a:off x="1248" y="1752"/>
              <a:ext cx="181" cy="1200"/>
            </a:xfrm>
            <a:prstGeom prst="leftBrace">
              <a:avLst>
                <a:gd name="adj1" fmla="val 55249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kumimoji="1" lang="zh-CN" altLang="zh-CN" b="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2362200" y="2492375"/>
            <a:ext cx="3938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/>
              <a:t>①</a:t>
            </a:r>
            <a:r>
              <a:rPr kumimoji="1" lang="zh-CN" altLang="en-US"/>
              <a:t>铁丝在氧气中剧烈燃烧， </a:t>
            </a:r>
          </a:p>
        </p:txBody>
      </p:sp>
      <p:grpSp>
        <p:nvGrpSpPr>
          <p:cNvPr id="50184" name="Group 8"/>
          <p:cNvGrpSpPr>
            <a:grpSpLocks/>
          </p:cNvGrpSpPr>
          <p:nvPr/>
        </p:nvGrpSpPr>
        <p:grpSpPr bwMode="auto">
          <a:xfrm>
            <a:off x="2339975" y="4668838"/>
            <a:ext cx="5111750" cy="776287"/>
            <a:chOff x="930" y="2886"/>
            <a:chExt cx="3220" cy="489"/>
          </a:xfrm>
        </p:grpSpPr>
        <p:sp>
          <p:nvSpPr>
            <p:cNvPr id="50185" name="Text Box 9"/>
            <p:cNvSpPr txBox="1">
              <a:spLocks noChangeArrowheads="1"/>
            </p:cNvSpPr>
            <p:nvPr/>
          </p:nvSpPr>
          <p:spPr bwMode="auto">
            <a:xfrm>
              <a:off x="930" y="3087"/>
              <a:ext cx="32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铁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 四氧化三铁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50186" name="Rectangle 10"/>
            <p:cNvSpPr>
              <a:spLocks noChangeArrowheads="1"/>
            </p:cNvSpPr>
            <p:nvPr/>
          </p:nvSpPr>
          <p:spPr bwMode="auto">
            <a:xfrm>
              <a:off x="2109" y="2886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0187" name="Line 11"/>
            <p:cNvSpPr>
              <a:spLocks noChangeShapeType="1"/>
            </p:cNvSpPr>
            <p:nvPr/>
          </p:nvSpPr>
          <p:spPr bwMode="auto">
            <a:xfrm>
              <a:off x="1973" y="3203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0188" name="Group 12"/>
          <p:cNvGrpSpPr>
            <a:grpSpLocks/>
          </p:cNvGrpSpPr>
          <p:nvPr/>
        </p:nvGrpSpPr>
        <p:grpSpPr bwMode="auto">
          <a:xfrm>
            <a:off x="395288" y="981075"/>
            <a:ext cx="5375275" cy="685800"/>
            <a:chOff x="249" y="618"/>
            <a:chExt cx="3386" cy="432"/>
          </a:xfrm>
        </p:grpSpPr>
        <p:sp>
          <p:nvSpPr>
            <p:cNvPr id="50189" name="Text Box 13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</a:t>
              </a:r>
            </a:p>
          </p:txBody>
        </p:sp>
        <p:pic>
          <p:nvPicPr>
            <p:cNvPr id="50190" name="Picture 14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50191" name="Picture 15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grpSp>
        <p:nvGrpSpPr>
          <p:cNvPr id="50192" name="Group 16"/>
          <p:cNvGrpSpPr>
            <a:grpSpLocks/>
          </p:cNvGrpSpPr>
          <p:nvPr/>
        </p:nvGrpSpPr>
        <p:grpSpPr bwMode="auto">
          <a:xfrm>
            <a:off x="6156325" y="1412875"/>
            <a:ext cx="2551113" cy="2924175"/>
            <a:chOff x="3969" y="890"/>
            <a:chExt cx="1607" cy="1842"/>
          </a:xfrm>
        </p:grpSpPr>
        <p:pic>
          <p:nvPicPr>
            <p:cNvPr id="50193" name="Picture 17" descr="图2－22 铁丝在空气中红热，在氧气中燃烧，生成四氧化三铁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69" y="890"/>
              <a:ext cx="1607" cy="1515"/>
            </a:xfrm>
            <a:prstGeom prst="rect">
              <a:avLst/>
            </a:prstGeom>
            <a:noFill/>
          </p:spPr>
        </p:pic>
        <p:sp>
          <p:nvSpPr>
            <p:cNvPr id="50194" name="Text Box 18"/>
            <p:cNvSpPr txBox="1">
              <a:spLocks noChangeArrowheads="1"/>
            </p:cNvSpPr>
            <p:nvPr/>
          </p:nvSpPr>
          <p:spPr bwMode="auto">
            <a:xfrm>
              <a:off x="4221" y="2444"/>
              <a:ext cx="12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2</a:t>
              </a:r>
              <a:r>
                <a:rPr lang="zh-CN" altLang="en-US"/>
                <a:t>－</a:t>
              </a:r>
              <a:r>
                <a:rPr lang="en-US" altLang="zh-CN"/>
                <a:t>4】</a:t>
              </a:r>
            </a:p>
          </p:txBody>
        </p:sp>
      </p:grpSp>
      <p:grpSp>
        <p:nvGrpSpPr>
          <p:cNvPr id="50195" name="Group 19"/>
          <p:cNvGrpSpPr>
            <a:grpSpLocks/>
          </p:cNvGrpSpPr>
          <p:nvPr/>
        </p:nvGrpSpPr>
        <p:grpSpPr bwMode="auto">
          <a:xfrm>
            <a:off x="2411413" y="5589588"/>
            <a:ext cx="3673475" cy="576262"/>
            <a:chOff x="1156" y="3657"/>
            <a:chExt cx="2314" cy="363"/>
          </a:xfrm>
        </p:grpSpPr>
        <p:sp>
          <p:nvSpPr>
            <p:cNvPr id="50196" name="Text Box 2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Fe + 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         Fe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4</a:t>
              </a:r>
              <a:endParaRPr kumimoji="1" lang="en-US" altLang="zh-CN" baseline="-25000">
                <a:latin typeface="宋体" pitchFamily="2" charset="-122"/>
              </a:endParaRPr>
            </a:p>
          </p:txBody>
        </p:sp>
        <p:sp>
          <p:nvSpPr>
            <p:cNvPr id="50197" name="Rectangle 21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0198" name="Line 22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99" name="Rectangle 23"/>
          <p:cNvSpPr>
            <a:spLocks noChangeArrowheads="1"/>
          </p:cNvSpPr>
          <p:nvPr/>
        </p:nvSpPr>
        <p:spPr bwMode="auto">
          <a:xfrm>
            <a:off x="2376488" y="3043238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②</a:t>
            </a:r>
            <a:r>
              <a:rPr kumimoji="1" lang="zh-CN" altLang="en-US"/>
              <a:t>火星四射，</a:t>
            </a:r>
          </a:p>
        </p:txBody>
      </p:sp>
      <p:sp>
        <p:nvSpPr>
          <p:cNvPr id="50200" name="Rectangle 24"/>
          <p:cNvSpPr>
            <a:spLocks noChangeArrowheads="1"/>
          </p:cNvSpPr>
          <p:nvPr/>
        </p:nvSpPr>
        <p:spPr bwMode="auto">
          <a:xfrm>
            <a:off x="2376488" y="3548063"/>
            <a:ext cx="2987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③</a:t>
            </a:r>
            <a:r>
              <a:rPr kumimoji="1" lang="zh-CN" altLang="en-US"/>
              <a:t>放出大量的热量，</a:t>
            </a:r>
          </a:p>
        </p:txBody>
      </p:sp>
      <p:sp>
        <p:nvSpPr>
          <p:cNvPr id="50201" name="Rectangle 25"/>
          <p:cNvSpPr>
            <a:spLocks noChangeArrowheads="1"/>
          </p:cNvSpPr>
          <p:nvPr/>
        </p:nvSpPr>
        <p:spPr bwMode="auto">
          <a:xfrm>
            <a:off x="2411413" y="41243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④</a:t>
            </a:r>
            <a:r>
              <a:rPr kumimoji="1" lang="zh-CN" altLang="en-US"/>
              <a:t>生成</a:t>
            </a:r>
            <a:r>
              <a:rPr kumimoji="1" lang="zh-CN" altLang="en-US">
                <a:solidFill>
                  <a:srgbClr val="FF0000"/>
                </a:solidFill>
              </a:rPr>
              <a:t>黑色的固体</a:t>
            </a:r>
            <a:r>
              <a:rPr kumimoji="1" lang="zh-CN" altLang="en-US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3" grpId="0"/>
      <p:bldP spid="50199" grpId="0"/>
      <p:bldP spid="50200" grpId="0"/>
      <p:bldP spid="502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889000" y="1892300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5</a:t>
            </a:r>
            <a:r>
              <a:rPr kumimoji="1" lang="zh-CN" altLang="en-US">
                <a:latin typeface="宋体" pitchFamily="2" charset="-122"/>
              </a:rPr>
              <a:t>、镁条在空气中燃烧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镁跟氧气反应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116013" y="4941888"/>
            <a:ext cx="108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FF33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51204" name="Group 4"/>
          <p:cNvGrpSpPr>
            <a:grpSpLocks/>
          </p:cNvGrpSpPr>
          <p:nvPr/>
        </p:nvGrpSpPr>
        <p:grpSpPr bwMode="auto">
          <a:xfrm>
            <a:off x="1116013" y="2606675"/>
            <a:ext cx="1152525" cy="1905000"/>
            <a:chOff x="703" y="1752"/>
            <a:chExt cx="726" cy="1200"/>
          </a:xfrm>
        </p:grpSpPr>
        <p:sp>
          <p:nvSpPr>
            <p:cNvPr id="51205" name="Text Box 5"/>
            <p:cNvSpPr txBox="1">
              <a:spLocks noChangeArrowheads="1"/>
            </p:cNvSpPr>
            <p:nvPr/>
          </p:nvSpPr>
          <p:spPr bwMode="auto">
            <a:xfrm>
              <a:off x="703" y="2190"/>
              <a:ext cx="5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FF33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51206" name="AutoShape 6"/>
            <p:cNvSpPr>
              <a:spLocks/>
            </p:cNvSpPr>
            <p:nvPr/>
          </p:nvSpPr>
          <p:spPr bwMode="auto">
            <a:xfrm>
              <a:off x="1248" y="1752"/>
              <a:ext cx="181" cy="1200"/>
            </a:xfrm>
            <a:prstGeom prst="leftBrace">
              <a:avLst>
                <a:gd name="adj1" fmla="val 55249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kumimoji="1" lang="zh-CN" altLang="zh-CN" b="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362200" y="2492375"/>
            <a:ext cx="3938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/>
              <a:t>①</a:t>
            </a:r>
            <a:r>
              <a:rPr kumimoji="1" lang="zh-CN" altLang="en-US"/>
              <a:t>镁条在空气中剧烈燃烧， </a:t>
            </a:r>
          </a:p>
        </p:txBody>
      </p:sp>
      <p:grpSp>
        <p:nvGrpSpPr>
          <p:cNvPr id="51208" name="Group 8"/>
          <p:cNvGrpSpPr>
            <a:grpSpLocks/>
          </p:cNvGrpSpPr>
          <p:nvPr/>
        </p:nvGrpSpPr>
        <p:grpSpPr bwMode="auto">
          <a:xfrm>
            <a:off x="2339975" y="4668838"/>
            <a:ext cx="5111750" cy="776287"/>
            <a:chOff x="930" y="2886"/>
            <a:chExt cx="3220" cy="489"/>
          </a:xfrm>
        </p:grpSpPr>
        <p:sp>
          <p:nvSpPr>
            <p:cNvPr id="51209" name="Text Box 9"/>
            <p:cNvSpPr txBox="1">
              <a:spLocks noChangeArrowheads="1"/>
            </p:cNvSpPr>
            <p:nvPr/>
          </p:nvSpPr>
          <p:spPr bwMode="auto">
            <a:xfrm>
              <a:off x="930" y="3087"/>
              <a:ext cx="32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镁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 氧化镁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51210" name="Rectangle 10"/>
            <p:cNvSpPr>
              <a:spLocks noChangeArrowheads="1"/>
            </p:cNvSpPr>
            <p:nvPr/>
          </p:nvSpPr>
          <p:spPr bwMode="auto">
            <a:xfrm>
              <a:off x="2109" y="2886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1211" name="Line 11"/>
            <p:cNvSpPr>
              <a:spLocks noChangeShapeType="1"/>
            </p:cNvSpPr>
            <p:nvPr/>
          </p:nvSpPr>
          <p:spPr bwMode="auto">
            <a:xfrm>
              <a:off x="1973" y="3203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212" name="Group 12"/>
          <p:cNvGrpSpPr>
            <a:grpSpLocks/>
          </p:cNvGrpSpPr>
          <p:nvPr/>
        </p:nvGrpSpPr>
        <p:grpSpPr bwMode="auto">
          <a:xfrm>
            <a:off x="395288" y="981075"/>
            <a:ext cx="5375275" cy="685800"/>
            <a:chOff x="249" y="618"/>
            <a:chExt cx="3386" cy="432"/>
          </a:xfrm>
        </p:grpSpPr>
        <p:sp>
          <p:nvSpPr>
            <p:cNvPr id="51213" name="Text Box 13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</a:t>
              </a:r>
            </a:p>
          </p:txBody>
        </p:sp>
        <p:pic>
          <p:nvPicPr>
            <p:cNvPr id="51214" name="Picture 14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51215" name="Picture 15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grpSp>
        <p:nvGrpSpPr>
          <p:cNvPr id="51216" name="Group 16"/>
          <p:cNvGrpSpPr>
            <a:grpSpLocks/>
          </p:cNvGrpSpPr>
          <p:nvPr/>
        </p:nvGrpSpPr>
        <p:grpSpPr bwMode="auto">
          <a:xfrm>
            <a:off x="2411413" y="5589588"/>
            <a:ext cx="3673475" cy="576262"/>
            <a:chOff x="1156" y="3657"/>
            <a:chExt cx="2314" cy="363"/>
          </a:xfrm>
        </p:grpSpPr>
        <p:sp>
          <p:nvSpPr>
            <p:cNvPr id="51217" name="Text Box 17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Mg + 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         MgO</a:t>
              </a:r>
              <a:endParaRPr kumimoji="1" lang="en-US" altLang="zh-CN" baseline="-25000">
                <a:latin typeface="宋体" pitchFamily="2" charset="-122"/>
              </a:endParaRPr>
            </a:p>
          </p:txBody>
        </p:sp>
        <p:sp>
          <p:nvSpPr>
            <p:cNvPr id="51218" name="Rectangle 18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1219" name="Line 19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20" name="Rectangle 20"/>
          <p:cNvSpPr>
            <a:spLocks noChangeArrowheads="1"/>
          </p:cNvSpPr>
          <p:nvPr/>
        </p:nvSpPr>
        <p:spPr bwMode="auto">
          <a:xfrm>
            <a:off x="2376488" y="3043238"/>
            <a:ext cx="341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②</a:t>
            </a:r>
            <a:r>
              <a:rPr kumimoji="1" lang="zh-CN" altLang="en-US"/>
              <a:t>发出耀眼的白光，</a:t>
            </a:r>
          </a:p>
        </p:txBody>
      </p:sp>
      <p:sp>
        <p:nvSpPr>
          <p:cNvPr id="51221" name="Rectangle 21"/>
          <p:cNvSpPr>
            <a:spLocks noChangeArrowheads="1"/>
          </p:cNvSpPr>
          <p:nvPr/>
        </p:nvSpPr>
        <p:spPr bwMode="auto">
          <a:xfrm>
            <a:off x="2376488" y="3548063"/>
            <a:ext cx="2987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③</a:t>
            </a:r>
            <a:r>
              <a:rPr kumimoji="1" lang="zh-CN" altLang="en-US"/>
              <a:t>放出大量的热量，</a:t>
            </a:r>
          </a:p>
        </p:txBody>
      </p:sp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2411413" y="41243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④</a:t>
            </a:r>
            <a:r>
              <a:rPr kumimoji="1" lang="zh-CN" altLang="en-US"/>
              <a:t>生成</a:t>
            </a:r>
            <a:r>
              <a:rPr kumimoji="1" lang="zh-CN" altLang="en-US">
                <a:solidFill>
                  <a:srgbClr val="FF0000"/>
                </a:solidFill>
              </a:rPr>
              <a:t>白色的固体</a:t>
            </a:r>
            <a:r>
              <a:rPr kumimoji="1" lang="zh-CN" altLang="en-US"/>
              <a:t>。</a:t>
            </a:r>
          </a:p>
        </p:txBody>
      </p:sp>
      <p:pic>
        <p:nvPicPr>
          <p:cNvPr id="51223" name="Picture 23" descr="图5-5 镁条燃烧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2349500"/>
            <a:ext cx="2627313" cy="1862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7" grpId="0"/>
      <p:bldP spid="51220" grpId="0"/>
      <p:bldP spid="51221" grpId="0"/>
      <p:bldP spid="51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889000" y="1892300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6</a:t>
            </a:r>
            <a:r>
              <a:rPr kumimoji="1" lang="zh-CN" altLang="en-US">
                <a:latin typeface="宋体" pitchFamily="2" charset="-122"/>
              </a:rPr>
              <a:t>、铝粉在氧气中燃烧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铝跟氧气反应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116013" y="4941888"/>
            <a:ext cx="108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FF33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52228" name="Group 4"/>
          <p:cNvGrpSpPr>
            <a:grpSpLocks/>
          </p:cNvGrpSpPr>
          <p:nvPr/>
        </p:nvGrpSpPr>
        <p:grpSpPr bwMode="auto">
          <a:xfrm>
            <a:off x="1116013" y="2606675"/>
            <a:ext cx="1152525" cy="1905000"/>
            <a:chOff x="703" y="1752"/>
            <a:chExt cx="726" cy="1200"/>
          </a:xfrm>
        </p:grpSpPr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703" y="2190"/>
              <a:ext cx="5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FF33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52230" name="AutoShape 6"/>
            <p:cNvSpPr>
              <a:spLocks/>
            </p:cNvSpPr>
            <p:nvPr/>
          </p:nvSpPr>
          <p:spPr bwMode="auto">
            <a:xfrm>
              <a:off x="1248" y="1752"/>
              <a:ext cx="181" cy="1200"/>
            </a:xfrm>
            <a:prstGeom prst="leftBrace">
              <a:avLst>
                <a:gd name="adj1" fmla="val 55249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kumimoji="1" lang="zh-CN" altLang="zh-CN" b="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2362200" y="2492375"/>
            <a:ext cx="3938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/>
              <a:t>①</a:t>
            </a:r>
            <a:r>
              <a:rPr kumimoji="1" lang="zh-CN" altLang="en-US"/>
              <a:t>铝粉在氧气中剧烈燃烧， </a:t>
            </a:r>
          </a:p>
        </p:txBody>
      </p:sp>
      <p:grpSp>
        <p:nvGrpSpPr>
          <p:cNvPr id="52232" name="Group 8"/>
          <p:cNvGrpSpPr>
            <a:grpSpLocks/>
          </p:cNvGrpSpPr>
          <p:nvPr/>
        </p:nvGrpSpPr>
        <p:grpSpPr bwMode="auto">
          <a:xfrm>
            <a:off x="2339975" y="4668838"/>
            <a:ext cx="6804025" cy="776287"/>
            <a:chOff x="1474" y="2941"/>
            <a:chExt cx="4286" cy="489"/>
          </a:xfrm>
        </p:grpSpPr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1474" y="3142"/>
              <a:ext cx="42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铝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 氧化铝（三氧化二铝）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52234" name="Rectangle 10"/>
            <p:cNvSpPr>
              <a:spLocks noChangeArrowheads="1"/>
            </p:cNvSpPr>
            <p:nvPr/>
          </p:nvSpPr>
          <p:spPr bwMode="auto">
            <a:xfrm>
              <a:off x="2653" y="2941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2235" name="Line 11"/>
            <p:cNvSpPr>
              <a:spLocks noChangeShapeType="1"/>
            </p:cNvSpPr>
            <p:nvPr/>
          </p:nvSpPr>
          <p:spPr bwMode="auto">
            <a:xfrm>
              <a:off x="2517" y="3258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236" name="Group 12"/>
          <p:cNvGrpSpPr>
            <a:grpSpLocks/>
          </p:cNvGrpSpPr>
          <p:nvPr/>
        </p:nvGrpSpPr>
        <p:grpSpPr bwMode="auto">
          <a:xfrm>
            <a:off x="395288" y="981075"/>
            <a:ext cx="5375275" cy="685800"/>
            <a:chOff x="249" y="618"/>
            <a:chExt cx="3386" cy="432"/>
          </a:xfrm>
        </p:grpSpPr>
        <p:sp>
          <p:nvSpPr>
            <p:cNvPr id="52237" name="Text Box 13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</a:t>
              </a:r>
            </a:p>
          </p:txBody>
        </p:sp>
        <p:pic>
          <p:nvPicPr>
            <p:cNvPr id="52238" name="Picture 14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52239" name="Picture 15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grpSp>
        <p:nvGrpSpPr>
          <p:cNvPr id="52240" name="Group 16"/>
          <p:cNvGrpSpPr>
            <a:grpSpLocks/>
          </p:cNvGrpSpPr>
          <p:nvPr/>
        </p:nvGrpSpPr>
        <p:grpSpPr bwMode="auto">
          <a:xfrm>
            <a:off x="2411413" y="5589588"/>
            <a:ext cx="3673475" cy="576262"/>
            <a:chOff x="1156" y="3657"/>
            <a:chExt cx="2314" cy="363"/>
          </a:xfrm>
        </p:grpSpPr>
        <p:sp>
          <p:nvSpPr>
            <p:cNvPr id="52241" name="Text Box 17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Al+ 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         Al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endParaRPr kumimoji="1" lang="en-US" altLang="zh-CN">
                <a:latin typeface="宋体" pitchFamily="2" charset="-122"/>
              </a:endParaRPr>
            </a:p>
          </p:txBody>
        </p:sp>
        <p:sp>
          <p:nvSpPr>
            <p:cNvPr id="52242" name="Rectangle 18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2243" name="Line 19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244" name="Rectangle 20"/>
          <p:cNvSpPr>
            <a:spLocks noChangeArrowheads="1"/>
          </p:cNvSpPr>
          <p:nvPr/>
        </p:nvSpPr>
        <p:spPr bwMode="auto">
          <a:xfrm>
            <a:off x="2376488" y="3043238"/>
            <a:ext cx="341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②</a:t>
            </a:r>
            <a:r>
              <a:rPr kumimoji="1" lang="zh-CN" altLang="en-US"/>
              <a:t>发出耀眼的白光，</a:t>
            </a:r>
          </a:p>
        </p:txBody>
      </p:sp>
      <p:sp>
        <p:nvSpPr>
          <p:cNvPr id="52245" name="Rectangle 21"/>
          <p:cNvSpPr>
            <a:spLocks noChangeArrowheads="1"/>
          </p:cNvSpPr>
          <p:nvPr/>
        </p:nvSpPr>
        <p:spPr bwMode="auto">
          <a:xfrm>
            <a:off x="2376488" y="3548063"/>
            <a:ext cx="2987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③</a:t>
            </a:r>
            <a:r>
              <a:rPr kumimoji="1" lang="zh-CN" altLang="en-US"/>
              <a:t>放出大量的热量，</a:t>
            </a:r>
          </a:p>
        </p:txBody>
      </p:sp>
      <p:sp>
        <p:nvSpPr>
          <p:cNvPr id="52246" name="Rectangle 22"/>
          <p:cNvSpPr>
            <a:spLocks noChangeArrowheads="1"/>
          </p:cNvSpPr>
          <p:nvPr/>
        </p:nvSpPr>
        <p:spPr bwMode="auto">
          <a:xfrm>
            <a:off x="2411413" y="41243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④</a:t>
            </a:r>
            <a:r>
              <a:rPr kumimoji="1" lang="zh-CN" altLang="en-US"/>
              <a:t>生成</a:t>
            </a:r>
            <a:r>
              <a:rPr kumimoji="1" lang="zh-CN" altLang="en-US">
                <a:solidFill>
                  <a:srgbClr val="FF0000"/>
                </a:solidFill>
              </a:rPr>
              <a:t>白色的固体</a:t>
            </a:r>
            <a:r>
              <a:rPr kumimoji="1" lang="zh-CN" altLang="en-US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31" grpId="0"/>
      <p:bldP spid="52244" grpId="0"/>
      <p:bldP spid="52245" grpId="0"/>
      <p:bldP spid="52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889000" y="1892300"/>
            <a:ext cx="577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7</a:t>
            </a:r>
            <a:r>
              <a:rPr kumimoji="1" lang="zh-CN" altLang="en-US">
                <a:latin typeface="宋体" pitchFamily="2" charset="-122"/>
              </a:rPr>
              <a:t>、蜡烛在氧气中燃烧</a:t>
            </a:r>
            <a:r>
              <a:rPr kumimoji="1" lang="en-US" altLang="zh-CN">
                <a:latin typeface="宋体" pitchFamily="2" charset="-122"/>
              </a:rPr>
              <a:t>(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蜡烛跟氧气反应</a:t>
            </a:r>
            <a:r>
              <a:rPr kumimoji="1" lang="en-US" altLang="zh-CN">
                <a:latin typeface="宋体" pitchFamily="2" charset="-122"/>
              </a:rPr>
              <a:t>)</a:t>
            </a:r>
          </a:p>
        </p:txBody>
      </p:sp>
      <p:grpSp>
        <p:nvGrpSpPr>
          <p:cNvPr id="53253" name="Group 5"/>
          <p:cNvGrpSpPr>
            <a:grpSpLocks/>
          </p:cNvGrpSpPr>
          <p:nvPr/>
        </p:nvGrpSpPr>
        <p:grpSpPr bwMode="auto">
          <a:xfrm>
            <a:off x="395288" y="981075"/>
            <a:ext cx="5375275" cy="685800"/>
            <a:chOff x="249" y="618"/>
            <a:chExt cx="3386" cy="432"/>
          </a:xfrm>
        </p:grpSpPr>
        <p:sp>
          <p:nvSpPr>
            <p:cNvPr id="53254" name="Text Box 6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二、氧气的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化学性质</a:t>
              </a:r>
            </a:p>
          </p:txBody>
        </p:sp>
        <p:pic>
          <p:nvPicPr>
            <p:cNvPr id="53255" name="Picture 7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53256" name="Picture 8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grpSp>
        <p:nvGrpSpPr>
          <p:cNvPr id="53257" name="Group 9"/>
          <p:cNvGrpSpPr>
            <a:grpSpLocks/>
          </p:cNvGrpSpPr>
          <p:nvPr/>
        </p:nvGrpSpPr>
        <p:grpSpPr bwMode="auto">
          <a:xfrm>
            <a:off x="1258888" y="2636838"/>
            <a:ext cx="5689600" cy="633412"/>
            <a:chOff x="657" y="981"/>
            <a:chExt cx="3584" cy="399"/>
          </a:xfrm>
        </p:grpSpPr>
        <p:sp>
          <p:nvSpPr>
            <p:cNvPr id="53258" name="Text Box 10"/>
            <p:cNvSpPr txBox="1">
              <a:spLocks noChangeArrowheads="1"/>
            </p:cNvSpPr>
            <p:nvPr/>
          </p:nvSpPr>
          <p:spPr bwMode="auto">
            <a:xfrm>
              <a:off x="657" y="1092"/>
              <a:ext cx="35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CC"/>
                  </a:solidFill>
                  <a:latin typeface="宋体" pitchFamily="2" charset="-122"/>
                </a:rPr>
                <a:t>石蜡 </a:t>
              </a:r>
              <a:r>
                <a:rPr kumimoji="1" lang="en-US" altLang="zh-CN">
                  <a:solidFill>
                    <a:srgbClr val="0000CC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CC"/>
                  </a:solidFill>
                  <a:latin typeface="宋体" pitchFamily="2" charset="-122"/>
                </a:rPr>
                <a:t>氧气          二氧化碳 </a:t>
              </a:r>
              <a:r>
                <a:rPr kumimoji="1" lang="en-US" altLang="zh-CN">
                  <a:solidFill>
                    <a:srgbClr val="0000CC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CC"/>
                  </a:solidFill>
                  <a:latin typeface="宋体" pitchFamily="2" charset="-122"/>
                </a:rPr>
                <a:t>水</a:t>
              </a:r>
            </a:p>
          </p:txBody>
        </p:sp>
        <p:sp>
          <p:nvSpPr>
            <p:cNvPr id="53259" name="Rectangle 11"/>
            <p:cNvSpPr>
              <a:spLocks noChangeArrowheads="1"/>
            </p:cNvSpPr>
            <p:nvPr/>
          </p:nvSpPr>
          <p:spPr bwMode="auto">
            <a:xfrm>
              <a:off x="1927" y="981"/>
              <a:ext cx="68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3260" name="Line 12"/>
            <p:cNvSpPr>
              <a:spLocks noChangeShapeType="1"/>
            </p:cNvSpPr>
            <p:nvPr/>
          </p:nvSpPr>
          <p:spPr bwMode="auto">
            <a:xfrm>
              <a:off x="1883" y="1284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3265" name="Group 17"/>
          <p:cNvGrpSpPr>
            <a:grpSpLocks/>
          </p:cNvGrpSpPr>
          <p:nvPr/>
        </p:nvGrpSpPr>
        <p:grpSpPr bwMode="auto">
          <a:xfrm>
            <a:off x="1258888" y="4419600"/>
            <a:ext cx="1017587" cy="1385888"/>
            <a:chOff x="657" y="2285"/>
            <a:chExt cx="641" cy="1200"/>
          </a:xfrm>
        </p:grpSpPr>
        <p:sp>
          <p:nvSpPr>
            <p:cNvPr id="53266" name="Text Box 18"/>
            <p:cNvSpPr txBox="1">
              <a:spLocks noChangeArrowheads="1"/>
            </p:cNvSpPr>
            <p:nvPr/>
          </p:nvSpPr>
          <p:spPr bwMode="auto">
            <a:xfrm>
              <a:off x="657" y="2733"/>
              <a:ext cx="596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FF33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53267" name="AutoShape 19"/>
            <p:cNvSpPr>
              <a:spLocks/>
            </p:cNvSpPr>
            <p:nvPr/>
          </p:nvSpPr>
          <p:spPr bwMode="auto">
            <a:xfrm>
              <a:off x="1203" y="2285"/>
              <a:ext cx="95" cy="1200"/>
            </a:xfrm>
            <a:prstGeom prst="leftBrace">
              <a:avLst>
                <a:gd name="adj1" fmla="val 105263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kumimoji="1" lang="zh-CN" altLang="zh-CN" b="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53268" name="Text Box 20"/>
          <p:cNvSpPr txBox="1">
            <a:spLocks noChangeArrowheads="1"/>
          </p:cNvSpPr>
          <p:nvPr/>
        </p:nvSpPr>
        <p:spPr bwMode="auto">
          <a:xfrm>
            <a:off x="2443163" y="4292600"/>
            <a:ext cx="3929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①</a:t>
            </a:r>
            <a:r>
              <a:rPr kumimoji="1" lang="zh-CN" altLang="en-US">
                <a:latin typeface="宋体" pitchFamily="2" charset="-122"/>
              </a:rPr>
              <a:t>蜡烛</a:t>
            </a:r>
            <a:r>
              <a:rPr kumimoji="1" lang="zh-CN" altLang="en-US"/>
              <a:t>在氧气中剧烈燃烧</a:t>
            </a:r>
          </a:p>
        </p:txBody>
      </p:sp>
      <p:sp>
        <p:nvSpPr>
          <p:cNvPr id="53269" name="Rectangle 21"/>
          <p:cNvSpPr>
            <a:spLocks noChangeArrowheads="1"/>
          </p:cNvSpPr>
          <p:nvPr/>
        </p:nvSpPr>
        <p:spPr bwMode="auto">
          <a:xfrm>
            <a:off x="2411413" y="4916488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②</a:t>
            </a:r>
            <a:r>
              <a:rPr kumimoji="1" lang="zh-CN" altLang="en-US"/>
              <a:t>发出白光</a:t>
            </a:r>
          </a:p>
        </p:txBody>
      </p:sp>
      <p:sp>
        <p:nvSpPr>
          <p:cNvPr id="53270" name="Rectangle 22"/>
          <p:cNvSpPr>
            <a:spLocks noChangeArrowheads="1"/>
          </p:cNvSpPr>
          <p:nvPr/>
        </p:nvSpPr>
        <p:spPr bwMode="auto">
          <a:xfrm>
            <a:off x="2411413" y="5492750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③</a:t>
            </a:r>
            <a:r>
              <a:rPr kumimoji="1" lang="zh-CN" altLang="en-US"/>
              <a:t>放出大量的热</a:t>
            </a:r>
          </a:p>
        </p:txBody>
      </p:sp>
      <p:grpSp>
        <p:nvGrpSpPr>
          <p:cNvPr id="53275" name="Group 27"/>
          <p:cNvGrpSpPr>
            <a:grpSpLocks/>
          </p:cNvGrpSpPr>
          <p:nvPr/>
        </p:nvGrpSpPr>
        <p:grpSpPr bwMode="auto">
          <a:xfrm>
            <a:off x="1403350" y="3429000"/>
            <a:ext cx="5184775" cy="576263"/>
            <a:chOff x="884" y="2160"/>
            <a:chExt cx="3266" cy="363"/>
          </a:xfrm>
        </p:grpSpPr>
        <p:sp>
          <p:nvSpPr>
            <p:cNvPr id="53272" name="Text Box 24"/>
            <p:cNvSpPr txBox="1">
              <a:spLocks noChangeArrowheads="1"/>
            </p:cNvSpPr>
            <p:nvPr/>
          </p:nvSpPr>
          <p:spPr bwMode="auto">
            <a:xfrm>
              <a:off x="884" y="2235"/>
              <a:ext cx="326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C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n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H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2n+2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         CO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  +  H</a:t>
              </a:r>
              <a:r>
                <a:rPr kumimoji="1" lang="en-US" altLang="zh-CN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endParaRPr kumimoji="1" lang="en-US" altLang="zh-CN">
                <a:latin typeface="宋体" pitchFamily="2" charset="-122"/>
              </a:endParaRPr>
            </a:p>
          </p:txBody>
        </p:sp>
        <p:sp>
          <p:nvSpPr>
            <p:cNvPr id="53273" name="Rectangle 25"/>
            <p:cNvSpPr>
              <a:spLocks noChangeArrowheads="1"/>
            </p:cNvSpPr>
            <p:nvPr/>
          </p:nvSpPr>
          <p:spPr bwMode="auto">
            <a:xfrm>
              <a:off x="2155" y="2160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3274" name="Line 26"/>
            <p:cNvSpPr>
              <a:spLocks noChangeShapeType="1"/>
            </p:cNvSpPr>
            <p:nvPr/>
          </p:nvSpPr>
          <p:spPr bwMode="auto">
            <a:xfrm>
              <a:off x="1973" y="243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8" grpId="0"/>
      <p:bldP spid="53269" grpId="0"/>
      <p:bldP spid="532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34" name="Group 18"/>
          <p:cNvGrpSpPr>
            <a:grpSpLocks/>
          </p:cNvGrpSpPr>
          <p:nvPr/>
        </p:nvGrpSpPr>
        <p:grpSpPr bwMode="auto">
          <a:xfrm>
            <a:off x="1476375" y="2492375"/>
            <a:ext cx="4860925" cy="633413"/>
            <a:chOff x="816" y="2445"/>
            <a:chExt cx="3062" cy="399"/>
          </a:xfrm>
        </p:grpSpPr>
        <p:sp>
          <p:nvSpPr>
            <p:cNvPr id="9235" name="Text Box 19"/>
            <p:cNvSpPr txBox="1">
              <a:spLocks noChangeArrowheads="1"/>
            </p:cNvSpPr>
            <p:nvPr/>
          </p:nvSpPr>
          <p:spPr bwMode="auto">
            <a:xfrm>
              <a:off x="816" y="2556"/>
              <a:ext cx="306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碳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  二氧化碳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9236" name="Rectangle 20"/>
            <p:cNvSpPr>
              <a:spLocks noChangeArrowheads="1"/>
            </p:cNvSpPr>
            <p:nvPr/>
          </p:nvSpPr>
          <p:spPr bwMode="auto">
            <a:xfrm>
              <a:off x="2109" y="2445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9237" name="Line 21"/>
            <p:cNvSpPr>
              <a:spLocks noChangeShapeType="1"/>
            </p:cNvSpPr>
            <p:nvPr/>
          </p:nvSpPr>
          <p:spPr bwMode="auto">
            <a:xfrm>
              <a:off x="1927" y="2748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8" name="Group 22"/>
          <p:cNvGrpSpPr>
            <a:grpSpLocks/>
          </p:cNvGrpSpPr>
          <p:nvPr/>
        </p:nvGrpSpPr>
        <p:grpSpPr bwMode="auto">
          <a:xfrm>
            <a:off x="1476375" y="4286250"/>
            <a:ext cx="5400675" cy="633413"/>
            <a:chOff x="748" y="3575"/>
            <a:chExt cx="3402" cy="399"/>
          </a:xfrm>
        </p:grpSpPr>
        <p:sp>
          <p:nvSpPr>
            <p:cNvPr id="9239" name="Text Box 23"/>
            <p:cNvSpPr txBox="1">
              <a:spLocks noChangeArrowheads="1"/>
            </p:cNvSpPr>
            <p:nvPr/>
          </p:nvSpPr>
          <p:spPr bwMode="auto">
            <a:xfrm>
              <a:off x="748" y="3686"/>
              <a:ext cx="34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铁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   四氧化三铁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9240" name="Rectangle 24"/>
            <p:cNvSpPr>
              <a:spLocks noChangeArrowheads="1"/>
            </p:cNvSpPr>
            <p:nvPr/>
          </p:nvSpPr>
          <p:spPr bwMode="auto">
            <a:xfrm>
              <a:off x="2064" y="3575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9241" name="Line 25"/>
            <p:cNvSpPr>
              <a:spLocks noChangeShapeType="1"/>
            </p:cNvSpPr>
            <p:nvPr/>
          </p:nvSpPr>
          <p:spPr bwMode="auto">
            <a:xfrm>
              <a:off x="1882" y="3878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42" name="Group 26"/>
          <p:cNvGrpSpPr>
            <a:grpSpLocks/>
          </p:cNvGrpSpPr>
          <p:nvPr/>
        </p:nvGrpSpPr>
        <p:grpSpPr bwMode="auto">
          <a:xfrm>
            <a:off x="1439863" y="3062288"/>
            <a:ext cx="4860925" cy="633412"/>
            <a:chOff x="816" y="2445"/>
            <a:chExt cx="3062" cy="399"/>
          </a:xfrm>
        </p:grpSpPr>
        <p:sp>
          <p:nvSpPr>
            <p:cNvPr id="9243" name="Text Box 27"/>
            <p:cNvSpPr txBox="1">
              <a:spLocks noChangeArrowheads="1"/>
            </p:cNvSpPr>
            <p:nvPr/>
          </p:nvSpPr>
          <p:spPr bwMode="auto">
            <a:xfrm>
              <a:off x="816" y="2556"/>
              <a:ext cx="306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硫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  二氧化硫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9244" name="Rectangle 28"/>
            <p:cNvSpPr>
              <a:spLocks noChangeArrowheads="1"/>
            </p:cNvSpPr>
            <p:nvPr/>
          </p:nvSpPr>
          <p:spPr bwMode="auto">
            <a:xfrm>
              <a:off x="2109" y="2445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9245" name="Line 29"/>
            <p:cNvSpPr>
              <a:spLocks noChangeShapeType="1"/>
            </p:cNvSpPr>
            <p:nvPr/>
          </p:nvSpPr>
          <p:spPr bwMode="auto">
            <a:xfrm>
              <a:off x="1927" y="2748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46" name="Group 30"/>
          <p:cNvGrpSpPr>
            <a:grpSpLocks/>
          </p:cNvGrpSpPr>
          <p:nvPr/>
        </p:nvGrpSpPr>
        <p:grpSpPr bwMode="auto">
          <a:xfrm>
            <a:off x="1439863" y="3638550"/>
            <a:ext cx="5257800" cy="633413"/>
            <a:chOff x="793" y="3167"/>
            <a:chExt cx="3312" cy="399"/>
          </a:xfrm>
        </p:grpSpPr>
        <p:sp>
          <p:nvSpPr>
            <p:cNvPr id="9247" name="Text Box 31"/>
            <p:cNvSpPr txBox="1">
              <a:spLocks noChangeArrowheads="1"/>
            </p:cNvSpPr>
            <p:nvPr/>
          </p:nvSpPr>
          <p:spPr bwMode="auto">
            <a:xfrm>
              <a:off x="793" y="3278"/>
              <a:ext cx="33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红磷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五氧化二磷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9248" name="Rectangle 32"/>
            <p:cNvSpPr>
              <a:spLocks noChangeArrowheads="1"/>
            </p:cNvSpPr>
            <p:nvPr/>
          </p:nvSpPr>
          <p:spPr bwMode="auto">
            <a:xfrm>
              <a:off x="2086" y="3167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9249" name="Line 33"/>
            <p:cNvSpPr>
              <a:spLocks noChangeShapeType="1"/>
            </p:cNvSpPr>
            <p:nvPr/>
          </p:nvSpPr>
          <p:spPr bwMode="auto">
            <a:xfrm>
              <a:off x="2019" y="3470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539750" y="1484313"/>
            <a:ext cx="2232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1</a:t>
            </a:r>
            <a:r>
              <a:rPr kumimoji="1" lang="zh-CN" altLang="en-US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、化合反应：</a:t>
            </a:r>
            <a:endParaRPr kumimoji="1" lang="zh-CN" altLang="en-US">
              <a:latin typeface="宋体" pitchFamily="2" charset="-122"/>
            </a:endParaRPr>
          </a:p>
        </p:txBody>
      </p:sp>
      <p:grpSp>
        <p:nvGrpSpPr>
          <p:cNvPr id="9251" name="Group 35"/>
          <p:cNvGrpSpPr>
            <a:grpSpLocks/>
          </p:cNvGrpSpPr>
          <p:nvPr/>
        </p:nvGrpSpPr>
        <p:grpSpPr bwMode="auto">
          <a:xfrm>
            <a:off x="395288" y="836613"/>
            <a:ext cx="5375275" cy="685800"/>
            <a:chOff x="249" y="618"/>
            <a:chExt cx="3386" cy="432"/>
          </a:xfrm>
        </p:grpSpPr>
        <p:sp>
          <p:nvSpPr>
            <p:cNvPr id="9252" name="Text Box 36"/>
            <p:cNvSpPr txBox="1">
              <a:spLocks noChangeArrowheads="1"/>
            </p:cNvSpPr>
            <p:nvPr/>
          </p:nvSpPr>
          <p:spPr bwMode="auto">
            <a:xfrm>
              <a:off x="249" y="618"/>
              <a:ext cx="30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eaLnBrk="1" hangingPunct="1">
                <a:spcBef>
                  <a:spcPct val="50000"/>
                </a:spcBef>
              </a:pPr>
              <a:r>
                <a:rPr kumimoji="1" lang="zh-CN" altLang="en-US" sz="3200">
                  <a:latin typeface="宋体" pitchFamily="2" charset="-122"/>
                </a:rPr>
                <a:t>三、</a:t>
              </a:r>
              <a:r>
                <a:rPr kumimoji="1" lang="zh-CN" altLang="en-US" sz="3200">
                  <a:solidFill>
                    <a:srgbClr val="FF0000"/>
                  </a:solidFill>
                  <a:latin typeface="宋体" pitchFamily="2" charset="-122"/>
                </a:rPr>
                <a:t>化合</a:t>
              </a:r>
              <a:r>
                <a:rPr kumimoji="1" lang="zh-CN" altLang="en-US" sz="3200">
                  <a:latin typeface="宋体" pitchFamily="2" charset="-122"/>
                </a:rPr>
                <a:t>反应与氧化反应</a:t>
              </a:r>
              <a:endParaRPr kumimoji="1" lang="zh-CN" altLang="en-US" sz="3200">
                <a:solidFill>
                  <a:srgbClr val="FF0000"/>
                </a:solidFill>
                <a:latin typeface="宋体" pitchFamily="2" charset="-122"/>
              </a:endParaRPr>
            </a:p>
          </p:txBody>
        </p:sp>
        <p:pic>
          <p:nvPicPr>
            <p:cNvPr id="9253" name="Picture 37" descr="095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7" y="956"/>
              <a:ext cx="2388" cy="24"/>
            </a:xfrm>
            <a:prstGeom prst="rect">
              <a:avLst/>
            </a:prstGeom>
            <a:noFill/>
          </p:spPr>
        </p:pic>
        <p:pic>
          <p:nvPicPr>
            <p:cNvPr id="9254" name="Picture 38" descr="gaofeng45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" y="1026"/>
              <a:ext cx="2388" cy="24"/>
            </a:xfrm>
            <a:prstGeom prst="rect">
              <a:avLst/>
            </a:prstGeom>
            <a:noFill/>
          </p:spPr>
        </p:pic>
      </p:grpSp>
      <p:sp>
        <p:nvSpPr>
          <p:cNvPr id="9255" name="Text Box 39"/>
          <p:cNvSpPr txBox="1">
            <a:spLocks noChangeArrowheads="1"/>
          </p:cNvSpPr>
          <p:nvPr/>
        </p:nvSpPr>
        <p:spPr bwMode="auto">
          <a:xfrm>
            <a:off x="808038" y="5059363"/>
            <a:ext cx="2192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、氧化反应：</a:t>
            </a:r>
          </a:p>
        </p:txBody>
      </p:sp>
      <p:sp>
        <p:nvSpPr>
          <p:cNvPr id="9256" name="Rectangle 40"/>
          <p:cNvSpPr>
            <a:spLocks noChangeArrowheads="1"/>
          </p:cNvSpPr>
          <p:nvPr/>
        </p:nvSpPr>
        <p:spPr bwMode="auto">
          <a:xfrm>
            <a:off x="971550" y="1989138"/>
            <a:ext cx="661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/>
              <a:t>由两种或两种以上物质生成另一种物质的反应。</a:t>
            </a:r>
          </a:p>
        </p:txBody>
      </p:sp>
      <p:sp>
        <p:nvSpPr>
          <p:cNvPr id="9257" name="Text Box 41"/>
          <p:cNvSpPr txBox="1">
            <a:spLocks noChangeArrowheads="1"/>
          </p:cNvSpPr>
          <p:nvPr/>
        </p:nvSpPr>
        <p:spPr bwMode="auto">
          <a:xfrm>
            <a:off x="2782888" y="5059363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有</a:t>
            </a:r>
            <a:r>
              <a:rPr lang="zh-CN" altLang="en-US">
                <a:solidFill>
                  <a:srgbClr val="FF0000"/>
                </a:solidFill>
              </a:rPr>
              <a:t>氧气参加</a:t>
            </a:r>
            <a:r>
              <a:rPr lang="zh-CN" altLang="en-US"/>
              <a:t>的反应。</a:t>
            </a:r>
          </a:p>
        </p:txBody>
      </p:sp>
      <p:sp>
        <p:nvSpPr>
          <p:cNvPr id="9258" name="Text Box 42"/>
          <p:cNvSpPr txBox="1">
            <a:spLocks noChangeArrowheads="1"/>
          </p:cNvSpPr>
          <p:nvPr/>
        </p:nvSpPr>
        <p:spPr bwMode="auto">
          <a:xfrm>
            <a:off x="1311275" y="5492750"/>
            <a:ext cx="1716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缓慢氧化：</a:t>
            </a:r>
          </a:p>
        </p:txBody>
      </p:sp>
      <p:sp>
        <p:nvSpPr>
          <p:cNvPr id="9259" name="Text Box 43"/>
          <p:cNvSpPr txBox="1">
            <a:spLocks noChangeArrowheads="1"/>
          </p:cNvSpPr>
          <p:nvPr/>
        </p:nvSpPr>
        <p:spPr bwMode="auto">
          <a:xfrm>
            <a:off x="1258888" y="5949950"/>
            <a:ext cx="692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反应进行得慢，甚至于不容易被察觉的氧化反应。</a:t>
            </a:r>
          </a:p>
        </p:txBody>
      </p:sp>
      <p:grpSp>
        <p:nvGrpSpPr>
          <p:cNvPr id="9262" name="Group 46"/>
          <p:cNvGrpSpPr>
            <a:grpSpLocks/>
          </p:cNvGrpSpPr>
          <p:nvPr/>
        </p:nvGrpSpPr>
        <p:grpSpPr bwMode="auto">
          <a:xfrm>
            <a:off x="6443663" y="2852738"/>
            <a:ext cx="2238375" cy="2016125"/>
            <a:chOff x="4059" y="1797"/>
            <a:chExt cx="1410" cy="1270"/>
          </a:xfrm>
        </p:grpSpPr>
        <p:sp>
          <p:nvSpPr>
            <p:cNvPr id="9260" name="AutoShape 44"/>
            <p:cNvSpPr>
              <a:spLocks/>
            </p:cNvSpPr>
            <p:nvPr/>
          </p:nvSpPr>
          <p:spPr bwMode="auto">
            <a:xfrm>
              <a:off x="4059" y="1797"/>
              <a:ext cx="46" cy="1270"/>
            </a:xfrm>
            <a:prstGeom prst="rightBrace">
              <a:avLst>
                <a:gd name="adj1" fmla="val 230072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261" name="Text Box 45"/>
            <p:cNvSpPr txBox="1">
              <a:spLocks noChangeArrowheads="1"/>
            </p:cNvSpPr>
            <p:nvPr/>
          </p:nvSpPr>
          <p:spPr bwMode="auto">
            <a:xfrm>
              <a:off x="4195" y="2280"/>
              <a:ext cx="127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氧气为氧化剂</a:t>
              </a:r>
            </a:p>
          </p:txBody>
        </p:sp>
      </p:grpSp>
      <p:sp>
        <p:nvSpPr>
          <p:cNvPr id="9263" name="Text Box 47"/>
          <p:cNvSpPr txBox="1">
            <a:spLocks noChangeArrowheads="1"/>
          </p:cNvSpPr>
          <p:nvPr/>
        </p:nvSpPr>
        <p:spPr bwMode="auto">
          <a:xfrm>
            <a:off x="6732588" y="4195763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具有氧化性</a:t>
            </a:r>
          </a:p>
        </p:txBody>
      </p:sp>
      <p:grpSp>
        <p:nvGrpSpPr>
          <p:cNvPr id="9266" name="Group 50"/>
          <p:cNvGrpSpPr>
            <a:grpSpLocks/>
          </p:cNvGrpSpPr>
          <p:nvPr/>
        </p:nvGrpSpPr>
        <p:grpSpPr bwMode="auto">
          <a:xfrm>
            <a:off x="2679700" y="1503363"/>
            <a:ext cx="3968750" cy="457200"/>
            <a:chOff x="1688" y="947"/>
            <a:chExt cx="2500" cy="288"/>
          </a:xfrm>
        </p:grpSpPr>
        <p:sp>
          <p:nvSpPr>
            <p:cNvPr id="9264" name="Text Box 48"/>
            <p:cNvSpPr txBox="1">
              <a:spLocks noChangeArrowheads="1"/>
            </p:cNvSpPr>
            <p:nvPr/>
          </p:nvSpPr>
          <p:spPr bwMode="auto">
            <a:xfrm>
              <a:off x="1688" y="947"/>
              <a:ext cx="2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（</a:t>
              </a:r>
              <a:r>
                <a:rPr lang="en-US" altLang="zh-CN"/>
                <a:t>A</a:t>
              </a:r>
              <a:r>
                <a:rPr lang="zh-CN" altLang="en-US"/>
                <a:t>＋</a:t>
              </a:r>
              <a:r>
                <a:rPr lang="en-US" altLang="zh-CN"/>
                <a:t>B</a:t>
              </a:r>
              <a:r>
                <a:rPr lang="zh-CN" altLang="en-US"/>
                <a:t>＋</a:t>
              </a:r>
              <a:r>
                <a:rPr lang="en-US" altLang="zh-CN"/>
                <a:t>…                   C</a:t>
              </a:r>
              <a:r>
                <a:rPr lang="zh-CN" altLang="en-US"/>
                <a:t>）</a:t>
              </a:r>
            </a:p>
          </p:txBody>
        </p:sp>
        <p:sp>
          <p:nvSpPr>
            <p:cNvPr id="9265" name="Line 49"/>
            <p:cNvSpPr>
              <a:spLocks noChangeShapeType="1"/>
            </p:cNvSpPr>
            <p:nvPr/>
          </p:nvSpPr>
          <p:spPr bwMode="auto">
            <a:xfrm>
              <a:off x="2925" y="1117"/>
              <a:ext cx="7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67" name="Text Box 51"/>
          <p:cNvSpPr txBox="1">
            <a:spLocks noChangeArrowheads="1"/>
          </p:cNvSpPr>
          <p:nvPr/>
        </p:nvSpPr>
        <p:spPr bwMode="auto">
          <a:xfrm>
            <a:off x="3059113" y="5492750"/>
            <a:ext cx="414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（不一定发光，但一定放热）</a:t>
            </a:r>
          </a:p>
        </p:txBody>
      </p:sp>
      <p:sp>
        <p:nvSpPr>
          <p:cNvPr id="9268" name="Text Box 52"/>
          <p:cNvSpPr txBox="1">
            <a:spLocks noChangeArrowheads="1"/>
          </p:cNvSpPr>
          <p:nvPr/>
        </p:nvSpPr>
        <p:spPr bwMode="auto">
          <a:xfrm>
            <a:off x="6927850" y="1412875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（多变一）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9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9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2000"/>
                                        <p:tgtEl>
                                          <p:spTgt spid="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0" grpId="0"/>
      <p:bldP spid="9255" grpId="0"/>
      <p:bldP spid="9256" grpId="0"/>
      <p:bldP spid="9258" grpId="0"/>
      <p:bldP spid="9259" grpId="0"/>
      <p:bldP spid="9263" grpId="0"/>
      <p:bldP spid="9267" grpId="0"/>
      <p:bldP spid="9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685800" y="1851025"/>
            <a:ext cx="69103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8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讨论</a:t>
            </a:r>
            <a:r>
              <a:rPr kumimoji="1" lang="zh-CN" altLang="en-US" sz="2800">
                <a:latin typeface="Times New Roman" pitchFamily="18" charset="0"/>
              </a:rPr>
              <a:t>：石蜡与氧气的反应是化合反应吗？</a:t>
            </a:r>
          </a:p>
        </p:txBody>
      </p:sp>
      <p:grpSp>
        <p:nvGrpSpPr>
          <p:cNvPr id="11280" name="Group 16"/>
          <p:cNvGrpSpPr>
            <a:grpSpLocks/>
          </p:cNvGrpSpPr>
          <p:nvPr/>
        </p:nvGrpSpPr>
        <p:grpSpPr bwMode="auto">
          <a:xfrm>
            <a:off x="1042988" y="3298825"/>
            <a:ext cx="5689600" cy="633413"/>
            <a:chOff x="657" y="981"/>
            <a:chExt cx="3584" cy="399"/>
          </a:xfrm>
        </p:grpSpPr>
        <p:sp>
          <p:nvSpPr>
            <p:cNvPr id="11268" name="Text Box 4"/>
            <p:cNvSpPr txBox="1">
              <a:spLocks noChangeArrowheads="1"/>
            </p:cNvSpPr>
            <p:nvPr/>
          </p:nvSpPr>
          <p:spPr bwMode="auto">
            <a:xfrm>
              <a:off x="657" y="1092"/>
              <a:ext cx="35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336600"/>
                  </a:solidFill>
                  <a:latin typeface="宋体" pitchFamily="2" charset="-122"/>
                </a:rPr>
                <a:t>石蜡 </a:t>
              </a:r>
              <a:r>
                <a:rPr kumimoji="1" lang="en-US" altLang="zh-CN">
                  <a:solidFill>
                    <a:srgbClr val="336600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336600"/>
                  </a:solidFill>
                  <a:latin typeface="宋体" pitchFamily="2" charset="-122"/>
                </a:rPr>
                <a:t>氧气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          </a:t>
              </a:r>
              <a:r>
                <a:rPr kumimoji="1" lang="zh-CN" altLang="en-US">
                  <a:solidFill>
                    <a:srgbClr val="336600"/>
                  </a:solidFill>
                  <a:latin typeface="宋体" pitchFamily="2" charset="-122"/>
                </a:rPr>
                <a:t>二氧化碳 </a:t>
              </a:r>
              <a:r>
                <a:rPr kumimoji="1" lang="en-US" altLang="zh-CN">
                  <a:solidFill>
                    <a:srgbClr val="336600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336600"/>
                  </a:solidFill>
                  <a:latin typeface="宋体" pitchFamily="2" charset="-122"/>
                </a:rPr>
                <a:t>水</a:t>
              </a:r>
            </a:p>
          </p:txBody>
        </p:sp>
        <p:sp>
          <p:nvSpPr>
            <p:cNvPr id="11269" name="Rectangle 5"/>
            <p:cNvSpPr>
              <a:spLocks noChangeArrowheads="1"/>
            </p:cNvSpPr>
            <p:nvPr/>
          </p:nvSpPr>
          <p:spPr bwMode="auto">
            <a:xfrm>
              <a:off x="1927" y="981"/>
              <a:ext cx="68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1270" name="Line 6"/>
            <p:cNvSpPr>
              <a:spLocks noChangeShapeType="1"/>
            </p:cNvSpPr>
            <p:nvPr/>
          </p:nvSpPr>
          <p:spPr bwMode="auto">
            <a:xfrm>
              <a:off x="1883" y="1284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71" name="AutoShape 7"/>
          <p:cNvSpPr>
            <a:spLocks/>
          </p:cNvSpPr>
          <p:nvPr/>
        </p:nvSpPr>
        <p:spPr bwMode="auto">
          <a:xfrm rot="-5400000">
            <a:off x="5224463" y="3222625"/>
            <a:ext cx="304800" cy="1752600"/>
          </a:xfrm>
          <a:prstGeom prst="leftBrace">
            <a:avLst>
              <a:gd name="adj1" fmla="val 47917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4356100" y="4449763"/>
            <a:ext cx="144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000099"/>
                </a:solidFill>
                <a:latin typeface="Times New Roman" pitchFamily="18" charset="0"/>
              </a:rPr>
              <a:t>两种产物</a:t>
            </a:r>
          </a:p>
        </p:txBody>
      </p:sp>
      <p:sp>
        <p:nvSpPr>
          <p:cNvPr id="11274" name="AutoShape 10"/>
          <p:cNvSpPr>
            <a:spLocks noChangeArrowheads="1"/>
          </p:cNvSpPr>
          <p:nvPr/>
        </p:nvSpPr>
        <p:spPr bwMode="auto">
          <a:xfrm rot="16200000">
            <a:off x="5645150" y="4243388"/>
            <a:ext cx="1066800" cy="762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6589713" y="4378325"/>
            <a:ext cx="2087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080808"/>
                </a:solidFill>
                <a:latin typeface="Times New Roman" pitchFamily="18" charset="0"/>
              </a:rPr>
              <a:t>不是化合反应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  <p:bldP spid="11272" grpId="0"/>
      <p:bldP spid="11274" grpId="0" animBg="1"/>
      <p:bldP spid="112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073275" y="1157288"/>
            <a:ext cx="392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镁 </a:t>
            </a:r>
            <a:r>
              <a:rPr kumimoji="1" lang="en-US" altLang="zh-CN">
                <a:solidFill>
                  <a:srgbClr val="000099"/>
                </a:solidFill>
                <a:latin typeface="宋体" pitchFamily="2" charset="-122"/>
              </a:rPr>
              <a:t>+ </a:t>
            </a:r>
            <a:r>
              <a:rPr kumimoji="1" lang="zh-CN" altLang="en-US">
                <a:solidFill>
                  <a:srgbClr val="000099"/>
                </a:solidFill>
                <a:latin typeface="宋体" pitchFamily="2" charset="-122"/>
              </a:rPr>
              <a:t>氧气         氧化镁</a:t>
            </a:r>
            <a:endParaRPr kumimoji="1" lang="zh-CN" altLang="en-US">
              <a:latin typeface="宋体" pitchFamily="2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778250" y="98107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3625850" y="1462088"/>
            <a:ext cx="1295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grpSp>
        <p:nvGrpSpPr>
          <p:cNvPr id="12317" name="Group 29"/>
          <p:cNvGrpSpPr>
            <a:grpSpLocks/>
          </p:cNvGrpSpPr>
          <p:nvPr/>
        </p:nvGrpSpPr>
        <p:grpSpPr bwMode="auto">
          <a:xfrm>
            <a:off x="2051050" y="3554413"/>
            <a:ext cx="4273550" cy="457200"/>
            <a:chOff x="204" y="2523"/>
            <a:chExt cx="2692" cy="288"/>
          </a:xfrm>
        </p:grpSpPr>
        <p:sp>
          <p:nvSpPr>
            <p:cNvPr id="12295" name="Text Box 7"/>
            <p:cNvSpPr txBox="1">
              <a:spLocks noChangeArrowheads="1"/>
            </p:cNvSpPr>
            <p:nvPr/>
          </p:nvSpPr>
          <p:spPr bwMode="auto">
            <a:xfrm>
              <a:off x="204" y="2523"/>
              <a:ext cx="2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二氧化碳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水         碳酸</a:t>
              </a:r>
            </a:p>
          </p:txBody>
        </p:sp>
        <p:sp>
          <p:nvSpPr>
            <p:cNvPr id="12296" name="Line 8"/>
            <p:cNvSpPr>
              <a:spLocks noChangeShapeType="1"/>
            </p:cNvSpPr>
            <p:nvPr/>
          </p:nvSpPr>
          <p:spPr bwMode="auto">
            <a:xfrm>
              <a:off x="1565" y="2659"/>
              <a:ext cx="6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5" name="Group 27"/>
          <p:cNvGrpSpPr>
            <a:grpSpLocks/>
          </p:cNvGrpSpPr>
          <p:nvPr/>
        </p:nvGrpSpPr>
        <p:grpSpPr bwMode="auto">
          <a:xfrm>
            <a:off x="2073275" y="4154488"/>
            <a:ext cx="4432300" cy="633412"/>
            <a:chOff x="768" y="2289"/>
            <a:chExt cx="2792" cy="399"/>
          </a:xfrm>
        </p:grpSpPr>
        <p:sp>
          <p:nvSpPr>
            <p:cNvPr id="12298" name="Text Box 10"/>
            <p:cNvSpPr txBox="1">
              <a:spLocks noChangeArrowheads="1"/>
            </p:cNvSpPr>
            <p:nvPr/>
          </p:nvSpPr>
          <p:spPr bwMode="auto">
            <a:xfrm>
              <a:off x="768" y="2400"/>
              <a:ext cx="27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硅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   二氧化硅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12299" name="Rectangle 11"/>
            <p:cNvSpPr>
              <a:spLocks noChangeArrowheads="1"/>
            </p:cNvSpPr>
            <p:nvPr/>
          </p:nvSpPr>
          <p:spPr bwMode="auto">
            <a:xfrm>
              <a:off x="1882" y="2289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高温</a:t>
              </a:r>
            </a:p>
          </p:txBody>
        </p:sp>
        <p:sp>
          <p:nvSpPr>
            <p:cNvPr id="12300" name="Line 12"/>
            <p:cNvSpPr>
              <a:spLocks noChangeShapeType="1"/>
            </p:cNvSpPr>
            <p:nvPr/>
          </p:nvSpPr>
          <p:spPr bwMode="auto">
            <a:xfrm>
              <a:off x="1791" y="259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6" name="Group 28"/>
          <p:cNvGrpSpPr>
            <a:grpSpLocks/>
          </p:cNvGrpSpPr>
          <p:nvPr/>
        </p:nvGrpSpPr>
        <p:grpSpPr bwMode="auto">
          <a:xfrm>
            <a:off x="2051050" y="2546350"/>
            <a:ext cx="4513263" cy="673100"/>
            <a:chOff x="672" y="2840"/>
            <a:chExt cx="2843" cy="424"/>
          </a:xfrm>
        </p:grpSpPr>
        <p:sp>
          <p:nvSpPr>
            <p:cNvPr id="12302" name="Text Box 14"/>
            <p:cNvSpPr txBox="1">
              <a:spLocks noChangeArrowheads="1"/>
            </p:cNvSpPr>
            <p:nvPr/>
          </p:nvSpPr>
          <p:spPr bwMode="auto">
            <a:xfrm>
              <a:off x="672" y="2976"/>
              <a:ext cx="28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甲烷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二氧化碳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水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12303" name="Rectangle 15"/>
            <p:cNvSpPr>
              <a:spLocks noChangeArrowheads="1"/>
            </p:cNvSpPr>
            <p:nvPr/>
          </p:nvSpPr>
          <p:spPr bwMode="auto">
            <a:xfrm>
              <a:off x="1701" y="2840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2304" name="Line 16"/>
            <p:cNvSpPr>
              <a:spLocks noChangeShapeType="1"/>
            </p:cNvSpPr>
            <p:nvPr/>
          </p:nvSpPr>
          <p:spPr bwMode="auto">
            <a:xfrm>
              <a:off x="1701" y="3168"/>
              <a:ext cx="54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457200" y="381000"/>
            <a:ext cx="822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【</a:t>
            </a:r>
            <a:r>
              <a:rPr kumimoji="1" lang="zh-CN" altLang="en-US">
                <a:latin typeface="宋体" pitchFamily="2" charset="-122"/>
              </a:rPr>
              <a:t>课堂练习</a:t>
            </a:r>
            <a:r>
              <a:rPr kumimoji="1" lang="en-US" altLang="zh-CN">
                <a:latin typeface="宋体" pitchFamily="2" charset="-122"/>
              </a:rPr>
              <a:t>】</a:t>
            </a:r>
            <a:r>
              <a:rPr kumimoji="1" lang="zh-CN" altLang="en-US">
                <a:latin typeface="宋体" pitchFamily="2" charset="-122"/>
              </a:rPr>
              <a:t>判断下列反应是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化合</a:t>
            </a:r>
            <a:r>
              <a:rPr kumimoji="1" lang="zh-CN" altLang="en-US">
                <a:latin typeface="宋体" pitchFamily="2" charset="-122"/>
              </a:rPr>
              <a:t>反应，还是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氧化</a:t>
            </a:r>
            <a:r>
              <a:rPr kumimoji="1" lang="zh-CN" altLang="en-US">
                <a:latin typeface="宋体" pitchFamily="2" charset="-122"/>
              </a:rPr>
              <a:t>反应？</a:t>
            </a:r>
          </a:p>
        </p:txBody>
      </p:sp>
      <p:grpSp>
        <p:nvGrpSpPr>
          <p:cNvPr id="12318" name="Group 30"/>
          <p:cNvGrpSpPr>
            <a:grpSpLocks/>
          </p:cNvGrpSpPr>
          <p:nvPr/>
        </p:nvGrpSpPr>
        <p:grpSpPr bwMode="auto">
          <a:xfrm>
            <a:off x="2051050" y="4875213"/>
            <a:ext cx="4946650" cy="658812"/>
            <a:chOff x="671" y="3521"/>
            <a:chExt cx="3116" cy="415"/>
          </a:xfrm>
        </p:grpSpPr>
        <p:sp>
          <p:nvSpPr>
            <p:cNvPr id="12307" name="Text Box 19"/>
            <p:cNvSpPr txBox="1">
              <a:spLocks noChangeArrowheads="1"/>
            </p:cNvSpPr>
            <p:nvPr/>
          </p:nvSpPr>
          <p:spPr bwMode="auto">
            <a:xfrm>
              <a:off x="671" y="3648"/>
              <a:ext cx="31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碳酸钙        二氧化碳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氧化钙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12308" name="Rectangle 20"/>
            <p:cNvSpPr>
              <a:spLocks noChangeArrowheads="1"/>
            </p:cNvSpPr>
            <p:nvPr/>
          </p:nvSpPr>
          <p:spPr bwMode="auto">
            <a:xfrm>
              <a:off x="1519" y="3521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高温</a:t>
              </a:r>
            </a:p>
          </p:txBody>
        </p:sp>
        <p:sp>
          <p:nvSpPr>
            <p:cNvPr id="12309" name="Line 21"/>
            <p:cNvSpPr>
              <a:spLocks noChangeShapeType="1"/>
            </p:cNvSpPr>
            <p:nvPr/>
          </p:nvSpPr>
          <p:spPr bwMode="auto">
            <a:xfrm>
              <a:off x="1429" y="3840"/>
              <a:ext cx="58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4" name="Group 26"/>
          <p:cNvGrpSpPr>
            <a:grpSpLocks/>
          </p:cNvGrpSpPr>
          <p:nvPr/>
        </p:nvGrpSpPr>
        <p:grpSpPr bwMode="auto">
          <a:xfrm>
            <a:off x="2051050" y="1752600"/>
            <a:ext cx="3784600" cy="715963"/>
            <a:chOff x="768" y="1661"/>
            <a:chExt cx="2384" cy="451"/>
          </a:xfrm>
        </p:grpSpPr>
        <p:sp>
          <p:nvSpPr>
            <p:cNvPr id="12311" name="Text Box 23"/>
            <p:cNvSpPr txBox="1">
              <a:spLocks noChangeArrowheads="1"/>
            </p:cNvSpPr>
            <p:nvPr/>
          </p:nvSpPr>
          <p:spPr bwMode="auto">
            <a:xfrm>
              <a:off x="768" y="1824"/>
              <a:ext cx="2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汞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氧化汞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12312" name="Rectangle 24"/>
            <p:cNvSpPr>
              <a:spLocks noChangeArrowheads="1"/>
            </p:cNvSpPr>
            <p:nvPr/>
          </p:nvSpPr>
          <p:spPr bwMode="auto">
            <a:xfrm>
              <a:off x="1837" y="1661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加热</a:t>
              </a:r>
            </a:p>
          </p:txBody>
        </p:sp>
        <p:sp>
          <p:nvSpPr>
            <p:cNvPr id="12313" name="Line 25"/>
            <p:cNvSpPr>
              <a:spLocks noChangeShapeType="1"/>
            </p:cNvSpPr>
            <p:nvPr/>
          </p:nvSpPr>
          <p:spPr bwMode="auto">
            <a:xfrm>
              <a:off x="1746" y="1979"/>
              <a:ext cx="57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23" name="Group 35"/>
          <p:cNvGrpSpPr>
            <a:grpSpLocks/>
          </p:cNvGrpSpPr>
          <p:nvPr/>
        </p:nvGrpSpPr>
        <p:grpSpPr bwMode="auto">
          <a:xfrm>
            <a:off x="2051050" y="5635625"/>
            <a:ext cx="4073525" cy="608013"/>
            <a:chOff x="768" y="2568"/>
            <a:chExt cx="2566" cy="383"/>
          </a:xfrm>
        </p:grpSpPr>
        <p:sp>
          <p:nvSpPr>
            <p:cNvPr id="12320" name="Text Box 32"/>
            <p:cNvSpPr txBox="1">
              <a:spLocks noChangeArrowheads="1"/>
            </p:cNvSpPr>
            <p:nvPr/>
          </p:nvSpPr>
          <p:spPr bwMode="auto">
            <a:xfrm>
              <a:off x="768" y="2663"/>
              <a:ext cx="256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镁 </a:t>
              </a:r>
              <a:r>
                <a:rPr kumimoji="1" lang="en-US" altLang="zh-CN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>
                  <a:solidFill>
                    <a:srgbClr val="000099"/>
                  </a:solidFill>
                  <a:latin typeface="宋体" pitchFamily="2" charset="-122"/>
                </a:rPr>
                <a:t>氧气       氧化镁</a:t>
              </a:r>
              <a:endParaRPr kumimoji="1" lang="zh-CN" altLang="en-US">
                <a:latin typeface="宋体" pitchFamily="2" charset="-122"/>
              </a:endParaRPr>
            </a:p>
          </p:txBody>
        </p:sp>
        <p:sp>
          <p:nvSpPr>
            <p:cNvPr id="12321" name="Rectangle 33"/>
            <p:cNvSpPr>
              <a:spLocks noChangeArrowheads="1"/>
            </p:cNvSpPr>
            <p:nvPr/>
          </p:nvSpPr>
          <p:spPr bwMode="auto">
            <a:xfrm>
              <a:off x="1837" y="2568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2322" name="Line 34"/>
            <p:cNvSpPr>
              <a:spLocks noChangeShapeType="1"/>
            </p:cNvSpPr>
            <p:nvPr/>
          </p:nvSpPr>
          <p:spPr bwMode="auto">
            <a:xfrm>
              <a:off x="1837" y="2855"/>
              <a:ext cx="49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865</TotalTime>
  <Words>751</Words>
  <Application>Microsoft Office PowerPoint</Application>
  <PresentationFormat>全屏显示(4:3)</PresentationFormat>
  <Paragraphs>141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诗情画意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66</cp:revision>
  <dcterms:created xsi:type="dcterms:W3CDTF">2004-12-14T06:29:23Z</dcterms:created>
  <dcterms:modified xsi:type="dcterms:W3CDTF">2018-09-18T01:05:31Z</dcterms:modified>
</cp:coreProperties>
</file>