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19" r:id="rId3"/>
    <p:sldId id="483" r:id="rId4"/>
    <p:sldId id="484" r:id="rId5"/>
    <p:sldId id="485" r:id="rId6"/>
    <p:sldId id="486" r:id="rId7"/>
    <p:sldId id="499" r:id="rId8"/>
    <p:sldId id="500" r:id="rId9"/>
    <p:sldId id="501" r:id="rId10"/>
    <p:sldId id="502" r:id="rId11"/>
    <p:sldId id="503" r:id="rId12"/>
    <p:sldId id="504" r:id="rId13"/>
    <p:sldId id="505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4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862D7D59-72E5-4B3C-9FD7-4F9EE3F4DCD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C20502-E684-4CAD-BA42-FA98D81771E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A13E5-5D0D-40F3-8138-1BC96D6849C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5770C-71DE-48ED-842A-986EBF3DF56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8978A-8F6B-4F87-9D30-DABF0C29083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A052D-F1EB-49B2-A5B9-58CF81EBD6C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3293B-C103-4EA5-A470-50F2C7ED39C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BEA4E-482F-4851-A660-A69195612D4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B54B5-FECE-4543-B3B4-B62EBE3D9EE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DCAD6-5605-4F3C-A16F-4B6E67DE343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BEEE3C-C236-426C-AB10-FEBA39DDA18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C300E-54E8-4DDF-8C34-0813D45E4E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7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5F01C2A2-F495-4D05-8AB1-E5FFBDDF21E1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jpeg"/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3419475" y="1698625"/>
            <a:ext cx="2160588" cy="576263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>
                <a:ln w="12700">
                  <a:noFill/>
                  <a:prstDash val="solid"/>
                </a:ln>
                <a:solidFill>
                  <a:srgbClr val="CCECFF"/>
                </a:solidFill>
                <a:cs typeface="Times New Roman" panose="02020603050405020304" pitchFamily="18" charset="0"/>
              </a:rPr>
              <a:t>Grammar</a:t>
            </a:r>
            <a:endParaRPr lang="en-US" altLang="zh-CN" sz="2800" b="1">
              <a:ln w="12700">
                <a:noFill/>
                <a:prstDash val="solid"/>
              </a:ln>
              <a:solidFill>
                <a:srgbClr val="CCECFF"/>
              </a:solidFill>
              <a:cs typeface="Times New Roman" panose="02020603050405020304" pitchFamily="18" charset="0"/>
            </a:endParaRPr>
          </a:p>
        </p:txBody>
      </p:sp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1852613" y="817563"/>
            <a:ext cx="5689600" cy="646112"/>
          </a:xfrm>
          <a:prstGeom prst="rect">
            <a:avLst/>
          </a:prstGeom>
          <a:solidFill>
            <a:srgbClr val="8AD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CEC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7  The unknown world</a:t>
            </a:r>
            <a:endParaRPr lang="en-US" altLang="zh-CN" sz="3600" b="1">
              <a:solidFill>
                <a:srgbClr val="CCECFF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6"/>
          <p:cNvSpPr txBox="1">
            <a:spLocks noChangeArrowheads="1"/>
          </p:cNvSpPr>
          <p:nvPr/>
        </p:nvSpPr>
        <p:spPr bwMode="auto">
          <a:xfrm>
            <a:off x="1905000" y="444500"/>
            <a:ext cx="55245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Adverbial clauses of reason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18" charset="0"/>
              </a:rPr>
              <a:t>原因状语从句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194" name="组合 20"/>
          <p:cNvGrpSpPr/>
          <p:nvPr/>
        </p:nvGrpSpPr>
        <p:grpSpPr bwMode="auto">
          <a:xfrm>
            <a:off x="214313" y="2257425"/>
            <a:ext cx="8715375" cy="4422775"/>
            <a:chOff x="214282" y="1246188"/>
            <a:chExt cx="8715436" cy="4968894"/>
          </a:xfrm>
        </p:grpSpPr>
        <p:sp>
          <p:nvSpPr>
            <p:cNvPr id="8" name="矩形 7"/>
            <p:cNvSpPr/>
            <p:nvPr/>
          </p:nvSpPr>
          <p:spPr>
            <a:xfrm>
              <a:off x="285719" y="1246188"/>
              <a:ext cx="8572560" cy="4753088"/>
            </a:xfrm>
            <a:prstGeom prst="rect">
              <a:avLst/>
            </a:prstGeom>
            <a:solidFill>
              <a:srgbClr val="003300"/>
            </a:solid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14282" y="5999276"/>
              <a:ext cx="8715436" cy="215806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6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6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7000891" y="5599767"/>
              <a:ext cx="928695" cy="399509"/>
            </a:xfrm>
            <a:prstGeom prst="roundRect">
              <a:avLst/>
            </a:prstGeom>
            <a:blipFill>
              <a:blip r:embed="rId1" cstate="print"/>
              <a:tile tx="0" ty="0" sx="100000" sy="100000" flip="none" algn="tl"/>
            </a:blip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043623" y="5902966"/>
              <a:ext cx="571504" cy="963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143503" y="5895832"/>
              <a:ext cx="571504" cy="998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</p:grpSp>
      <p:grpSp>
        <p:nvGrpSpPr>
          <p:cNvPr id="8200" name="组合 11"/>
          <p:cNvGrpSpPr/>
          <p:nvPr/>
        </p:nvGrpSpPr>
        <p:grpSpPr bwMode="auto">
          <a:xfrm>
            <a:off x="436563" y="2390775"/>
            <a:ext cx="8270875" cy="1008063"/>
            <a:chOff x="284927" y="1643048"/>
            <a:chExt cx="6878063" cy="4358514"/>
          </a:xfrm>
        </p:grpSpPr>
        <p:sp>
          <p:nvSpPr>
            <p:cNvPr id="20" name="矩形 19"/>
            <p:cNvSpPr/>
            <p:nvPr/>
          </p:nvSpPr>
          <p:spPr>
            <a:xfrm>
              <a:off x="287567" y="1643048"/>
              <a:ext cx="6570464" cy="4358514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lnSpc>
                  <a:spcPct val="114000"/>
                </a:lnSpc>
                <a:buFontTx/>
                <a:buNone/>
                <a:defRPr/>
              </a:pPr>
              <a:r>
                <a:rPr lang="en-US" altLang="zh-CN" sz="2800" dirty="0"/>
                <a:t>I am going to North Country Park because I want to go cycling.</a:t>
              </a:r>
              <a:endParaRPr lang="zh-CN" altLang="en-US" sz="2800" dirty="0"/>
            </a:p>
          </p:txBody>
        </p:sp>
        <p:cxnSp>
          <p:nvCxnSpPr>
            <p:cNvPr id="21" name="直接连接符 20"/>
            <p:cNvCxnSpPr/>
            <p:nvPr/>
          </p:nvCxnSpPr>
          <p:spPr>
            <a:xfrm rot="5400000">
              <a:off x="-1893010" y="3820985"/>
              <a:ext cx="4358514" cy="2640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858031" y="1643048"/>
              <a:ext cx="0" cy="4358514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椭圆 22"/>
            <p:cNvSpPr/>
            <p:nvPr/>
          </p:nvSpPr>
          <p:spPr>
            <a:xfrm>
              <a:off x="6718094" y="3098173"/>
              <a:ext cx="444896" cy="1578674"/>
            </a:xfrm>
            <a:prstGeom prst="ellipse">
              <a:avLst/>
            </a:prstGeom>
            <a:solidFill>
              <a:srgbClr val="003300"/>
            </a:solid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 sz="2800"/>
            </a:p>
          </p:txBody>
        </p:sp>
      </p:grpSp>
      <p:sp>
        <p:nvSpPr>
          <p:cNvPr id="31" name="矩形 21"/>
          <p:cNvSpPr>
            <a:spLocks noChangeArrowheads="1"/>
          </p:cNvSpPr>
          <p:nvPr/>
        </p:nvSpPr>
        <p:spPr bwMode="auto">
          <a:xfrm>
            <a:off x="285750" y="1409700"/>
            <a:ext cx="8763000" cy="831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dirty="0">
                <a:solidFill>
                  <a:schemeClr val="tx1"/>
                </a:solidFill>
              </a:rPr>
              <a:t>Read the following sentences and underline the conjunction in each sentence.</a:t>
            </a:r>
            <a:endParaRPr lang="en-US" altLang="zh-CN" sz="2400" dirty="0">
              <a:solidFill>
                <a:schemeClr val="tx1"/>
              </a:solidFill>
            </a:endParaRPr>
          </a:p>
        </p:txBody>
      </p:sp>
      <p:sp>
        <p:nvSpPr>
          <p:cNvPr id="40" name="矩形 39"/>
          <p:cNvSpPr/>
          <p:nvPr/>
        </p:nvSpPr>
        <p:spPr bwMode="auto">
          <a:xfrm>
            <a:off x="423863" y="3733800"/>
            <a:ext cx="7902575" cy="1008063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en-US" altLang="zh-CN" sz="2800" dirty="0"/>
              <a:t>I am going to North Country Park as I want to go cycling.</a:t>
            </a:r>
            <a:endParaRPr lang="zh-CN" altLang="en-US" sz="2800" dirty="0"/>
          </a:p>
        </p:txBody>
      </p:sp>
      <p:cxnSp>
        <p:nvCxnSpPr>
          <p:cNvPr id="41" name="直接连接符 40"/>
          <p:cNvCxnSpPr/>
          <p:nvPr/>
        </p:nvCxnSpPr>
        <p:spPr bwMode="auto">
          <a:xfrm rot="5400000">
            <a:off x="-62706" y="4236244"/>
            <a:ext cx="1008063" cy="3175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 bwMode="auto">
          <a:xfrm>
            <a:off x="8326438" y="3748088"/>
            <a:ext cx="0" cy="1008062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椭圆 41"/>
          <p:cNvSpPr/>
          <p:nvPr/>
        </p:nvSpPr>
        <p:spPr bwMode="auto">
          <a:xfrm>
            <a:off x="8175625" y="4070350"/>
            <a:ext cx="534988" cy="365125"/>
          </a:xfrm>
          <a:prstGeom prst="ellipse">
            <a:avLst/>
          </a:prstGeom>
          <a:solidFill>
            <a:srgbClr val="00330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400"/>
          </a:p>
        </p:txBody>
      </p:sp>
      <p:sp>
        <p:nvSpPr>
          <p:cNvPr id="44" name="矩形 43"/>
          <p:cNvSpPr/>
          <p:nvPr/>
        </p:nvSpPr>
        <p:spPr bwMode="auto">
          <a:xfrm>
            <a:off x="423863" y="5038725"/>
            <a:ext cx="7902575" cy="1008063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en-US" altLang="zh-CN" sz="2800" dirty="0"/>
              <a:t>I am going to North Country Park since I want to go cycling.</a:t>
            </a:r>
            <a:endParaRPr lang="zh-CN" altLang="en-US" sz="2800" dirty="0"/>
          </a:p>
        </p:txBody>
      </p:sp>
      <p:cxnSp>
        <p:nvCxnSpPr>
          <p:cNvPr id="45" name="直接连接符 44"/>
          <p:cNvCxnSpPr/>
          <p:nvPr/>
        </p:nvCxnSpPr>
        <p:spPr bwMode="auto">
          <a:xfrm rot="5400000">
            <a:off x="-59531" y="5541169"/>
            <a:ext cx="1008063" cy="3175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 bwMode="auto">
          <a:xfrm>
            <a:off x="8335963" y="5038725"/>
            <a:ext cx="0" cy="1008063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 bwMode="auto">
          <a:xfrm>
            <a:off x="8175625" y="5359400"/>
            <a:ext cx="534988" cy="365125"/>
          </a:xfrm>
          <a:prstGeom prst="ellipse">
            <a:avLst/>
          </a:prstGeom>
          <a:solidFill>
            <a:srgbClr val="00330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400"/>
          </a:p>
        </p:txBody>
      </p:sp>
      <p:cxnSp>
        <p:nvCxnSpPr>
          <p:cNvPr id="33" name="直接连接符 32"/>
          <p:cNvCxnSpPr/>
          <p:nvPr/>
        </p:nvCxnSpPr>
        <p:spPr>
          <a:xfrm>
            <a:off x="5430838" y="2928938"/>
            <a:ext cx="12287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5395913" y="4292600"/>
            <a:ext cx="40005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5445125" y="5572125"/>
            <a:ext cx="711200" cy="1111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1214438" y="1401763"/>
            <a:ext cx="6357937" cy="120015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dirty="0">
                <a:solidFill>
                  <a:srgbClr val="0070C0"/>
                </a:solidFill>
              </a:rPr>
              <a:t>Adverbial clauses of reason tell us why things happen. We usually use </a:t>
            </a:r>
            <a:r>
              <a:rPr lang="en-US" altLang="zh-CN" sz="2400" b="1" dirty="0">
                <a:solidFill>
                  <a:srgbClr val="0070C0"/>
                </a:solidFill>
              </a:rPr>
              <a:t>because</a:t>
            </a:r>
            <a:r>
              <a:rPr lang="en-US" altLang="zh-CN" sz="2400" dirty="0">
                <a:solidFill>
                  <a:srgbClr val="0070C0"/>
                </a:solidFill>
              </a:rPr>
              <a:t>, </a:t>
            </a:r>
            <a:r>
              <a:rPr lang="en-US" altLang="zh-CN" sz="2400" b="1" dirty="0">
                <a:solidFill>
                  <a:srgbClr val="0070C0"/>
                </a:solidFill>
              </a:rPr>
              <a:t>as</a:t>
            </a:r>
            <a:r>
              <a:rPr lang="en-US" altLang="zh-CN" sz="2400" dirty="0">
                <a:solidFill>
                  <a:srgbClr val="0070C0"/>
                </a:solidFill>
              </a:rPr>
              <a:t> and </a:t>
            </a:r>
            <a:r>
              <a:rPr lang="en-US" altLang="zh-CN" sz="2400" b="1" dirty="0">
                <a:solidFill>
                  <a:srgbClr val="0070C0"/>
                </a:solidFill>
              </a:rPr>
              <a:t>since</a:t>
            </a:r>
            <a:r>
              <a:rPr lang="en-US" altLang="zh-CN" sz="2400" dirty="0">
                <a:solidFill>
                  <a:srgbClr val="0070C0"/>
                </a:solidFill>
              </a:rPr>
              <a:t> to start adverbial clauses of reason.</a:t>
            </a:r>
            <a:endParaRPr lang="en-US" altLang="zh-CN" sz="2400" dirty="0">
              <a:solidFill>
                <a:srgbClr val="0070C0"/>
              </a:solidFill>
            </a:endParaRPr>
          </a:p>
        </p:txBody>
      </p:sp>
      <p:pic>
        <p:nvPicPr>
          <p:cNvPr id="9218" name="图片 7" descr="屏幕剪辑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997200"/>
            <a:ext cx="74834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36"/>
          <p:cNvSpPr>
            <a:spLocks noChangeArrowheads="1"/>
          </p:cNvSpPr>
          <p:nvPr/>
        </p:nvSpPr>
        <p:spPr bwMode="auto">
          <a:xfrm>
            <a:off x="352425" y="3495675"/>
            <a:ext cx="835342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400">
                <a:solidFill>
                  <a:schemeClr val="bg1"/>
                </a:solidFill>
                <a:latin typeface="Book Antiqua" panose="02040602050305030304" pitchFamily="18" charset="0"/>
              </a:rPr>
              <a:t>We can also put the adverbial clause of reason after the main clause.</a:t>
            </a:r>
            <a:endParaRPr lang="en-US" altLang="zh-CN" sz="240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graphicFrame>
        <p:nvGraphicFramePr>
          <p:cNvPr id="11" name="Group 4"/>
          <p:cNvGraphicFramePr>
            <a:graphicFrameLocks noGrp="1"/>
          </p:cNvGraphicFramePr>
          <p:nvPr/>
        </p:nvGraphicFramePr>
        <p:xfrm>
          <a:off x="525463" y="646113"/>
          <a:ext cx="8093075" cy="2495795"/>
        </p:xfrm>
        <a:graphic>
          <a:graphicData uri="http://schemas.openxmlformats.org/drawingml/2006/table">
            <a:tbl>
              <a:tblPr/>
              <a:tblGrid>
                <a:gridCol w="1676400"/>
                <a:gridCol w="3505200"/>
                <a:gridCol w="2911475"/>
              </a:tblGrid>
              <a:tr h="8958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Adverbial clause of reason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从句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Main clause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主句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</a:tr>
              <a:tr h="53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Because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 one else saw these aliens,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 refuse to believe you.</a:t>
                      </a: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</a:tr>
              <a:tr h="53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As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  <a:tc vMerge="1">
                  <a:tcPr/>
                </a:tc>
              </a:tr>
              <a:tr h="53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Since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10259" name="Text Box 95"/>
          <p:cNvSpPr txBox="1">
            <a:spLocks noChangeArrowheads="1"/>
          </p:cNvSpPr>
          <p:nvPr/>
        </p:nvSpPr>
        <p:spPr bwMode="auto">
          <a:xfrm>
            <a:off x="430213" y="3141663"/>
            <a:ext cx="8534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We can also put the adverbial clause of reason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after the main clause. 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graphicFrame>
        <p:nvGraphicFramePr>
          <p:cNvPr id="13" name="Group 3"/>
          <p:cNvGraphicFramePr>
            <a:graphicFrameLocks noGrp="1"/>
          </p:cNvGraphicFramePr>
          <p:nvPr/>
        </p:nvGraphicFramePr>
        <p:xfrm>
          <a:off x="430213" y="4095750"/>
          <a:ext cx="8382000" cy="2556114"/>
        </p:xfrm>
        <a:graphic>
          <a:graphicData uri="http://schemas.openxmlformats.org/drawingml/2006/table">
            <a:tbl>
              <a:tblPr/>
              <a:tblGrid>
                <a:gridCol w="3276600"/>
                <a:gridCol w="1752600"/>
                <a:gridCol w="3352800"/>
              </a:tblGrid>
              <a:tr h="89584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Main clause                 Adverbial clause of reason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主句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                                     从句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cPr/>
                </a:tc>
                <a:tc hMerge="1">
                  <a:tcPr/>
                </a:tc>
              </a:tr>
              <a:tr h="60941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 refuse to believe you</a:t>
                      </a:r>
                      <a:endParaRPr kumimoji="0" lang="en-US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because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 one else saw these aliens.</a:t>
                      </a:r>
                      <a:endParaRPr kumimoji="0" lang="en-US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</a:tr>
              <a:tr h="533241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as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</a:tr>
              <a:tr h="517371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since 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 bwMode="auto">
          <a:xfrm>
            <a:off x="415925" y="1412875"/>
            <a:ext cx="8289925" cy="1655763"/>
            <a:chOff x="284926" y="1643050"/>
            <a:chExt cx="6714687" cy="4358512"/>
          </a:xfrm>
        </p:grpSpPr>
        <p:sp>
          <p:nvSpPr>
            <p:cNvPr id="29" name="矩形 28"/>
            <p:cNvSpPr/>
            <p:nvPr/>
          </p:nvSpPr>
          <p:spPr>
            <a:xfrm>
              <a:off x="286212" y="1643050"/>
              <a:ext cx="6571958" cy="4358512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buFontTx/>
                <a:buNone/>
                <a:defRPr/>
              </a:pPr>
              <a:r>
                <a:rPr lang="en-US" altLang="zh-CN" sz="3200" b="1" i="1" dirty="0">
                  <a:solidFill>
                    <a:srgbClr val="FF0000"/>
                  </a:solidFill>
                </a:rPr>
                <a:t>Because</a:t>
              </a:r>
              <a:r>
                <a:rPr lang="en-US" altLang="zh-CN" sz="3200" dirty="0"/>
                <a:t> no one else saw these aliens</a:t>
              </a:r>
              <a:r>
                <a:rPr lang="en-US" altLang="zh-CN" sz="3200" b="1" i="1" dirty="0">
                  <a:solidFill>
                    <a:srgbClr val="FF0000"/>
                  </a:solidFill>
                </a:rPr>
                <a:t>, </a:t>
              </a:r>
              <a:r>
                <a:rPr lang="en-US" altLang="zh-CN" sz="3200" dirty="0"/>
                <a:t>I refuse to believe you.</a:t>
              </a:r>
              <a:endParaRPr lang="en-US" altLang="zh-CN" sz="3200" dirty="0"/>
            </a:p>
            <a:p>
              <a:pPr>
                <a:buFontTx/>
                <a:buNone/>
                <a:defRPr/>
              </a:pPr>
              <a:r>
                <a:rPr lang="en-US" altLang="zh-CN" sz="3200" b="1" i="1" dirty="0">
                  <a:solidFill>
                    <a:srgbClr val="FF0000"/>
                  </a:solidFill>
                </a:rPr>
                <a:t>As</a:t>
              </a:r>
              <a:r>
                <a:rPr lang="en-US" altLang="zh-CN" sz="3200" dirty="0"/>
                <a:t> I like cycling</a:t>
              </a:r>
              <a:r>
                <a:rPr lang="en-US" altLang="zh-CN" sz="3200" b="1" i="1" dirty="0">
                  <a:solidFill>
                    <a:srgbClr val="FF0000"/>
                  </a:solidFill>
                </a:rPr>
                <a:t>, </a:t>
              </a:r>
              <a:r>
                <a:rPr lang="en-US" altLang="zh-CN" sz="3200" dirty="0"/>
                <a:t>I am going to North Country Park. </a:t>
              </a:r>
              <a:endParaRPr lang="en-US" altLang="zh-CN" sz="3200" dirty="0"/>
            </a:p>
          </p:txBody>
        </p:sp>
        <p:cxnSp>
          <p:nvCxnSpPr>
            <p:cNvPr id="30" name="直接连接符 29"/>
            <p:cNvCxnSpPr/>
            <p:nvPr/>
          </p:nvCxnSpPr>
          <p:spPr>
            <a:xfrm rot="5400000">
              <a:off x="-1893687" y="3821664"/>
              <a:ext cx="4358512" cy="1286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5400000">
              <a:off x="4679557" y="3821664"/>
              <a:ext cx="4358512" cy="1286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6707726" y="3322936"/>
              <a:ext cx="291887" cy="948594"/>
            </a:xfrm>
            <a:prstGeom prst="ellipse">
              <a:avLst/>
            </a:prstGeom>
            <a:solidFill>
              <a:srgbClr val="003300"/>
            </a:solid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 sz="2400"/>
            </a:p>
          </p:txBody>
        </p:sp>
      </p:grpSp>
      <p:sp>
        <p:nvSpPr>
          <p:cNvPr id="36" name="矩形 35"/>
          <p:cNvSpPr/>
          <p:nvPr/>
        </p:nvSpPr>
        <p:spPr bwMode="auto">
          <a:xfrm>
            <a:off x="1042988" y="3995738"/>
            <a:ext cx="6265862" cy="2239962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None/>
              <a:defRPr/>
            </a:pPr>
            <a:r>
              <a:rPr lang="en-US" altLang="zh-CN" sz="3200" b="1" dirty="0"/>
              <a:t>When we put the adverbial clause of reason at the beginning of the sentence, we often separate it from the main clause with a comma (,).</a:t>
            </a:r>
            <a:endParaRPr lang="en-US" altLang="zh-CN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63563" y="3573463"/>
            <a:ext cx="3863975" cy="54292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>
              <a:defRPr sz="2000">
                <a:solidFill>
                  <a:schemeClr val="dk1"/>
                </a:solidFill>
                <a:latin typeface="Tw Cen MT" pitchFamily="34" charset="0"/>
                <a:ea typeface="+mn-ea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Things to remember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443663" y="1412875"/>
            <a:ext cx="288925" cy="3698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059113" y="2349500"/>
            <a:ext cx="287337" cy="3698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140200" y="2852738"/>
            <a:ext cx="45354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00FF"/>
                </a:solidFill>
              </a:rPr>
              <a:t>原因状语从句放在句首时，与主句要用逗号隔开。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2" grpId="0" animBg="1"/>
      <p:bldP spid="23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矩形 1"/>
          <p:cNvSpPr>
            <a:spLocks noChangeArrowheads="1"/>
          </p:cNvSpPr>
          <p:nvPr/>
        </p:nvSpPr>
        <p:spPr bwMode="auto">
          <a:xfrm>
            <a:off x="323850" y="620713"/>
            <a:ext cx="8496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The police officer asked Tom some more questions about the aliens. Match the questions with the answers. Then use them to complete the police office</a:t>
            </a:r>
            <a:r>
              <a:rPr lang="zh-CN" altLang="en-US" sz="2400" b="1" i="1">
                <a:latin typeface="Times New Roman" panose="02020603050405020304" pitchFamily="18" charset="0"/>
              </a:rPr>
              <a:t>r</a:t>
            </a:r>
            <a:r>
              <a:rPr lang="en-US" altLang="zh-CN" sz="2400" b="1" i="1">
                <a:latin typeface="Times New Roman" panose="02020603050405020304" pitchFamily="18" charset="0"/>
              </a:rPr>
              <a:t>’s notes with as, since or because. </a:t>
            </a:r>
            <a:endParaRPr lang="en-US" altLang="zh-CN" sz="2400" b="1" i="1">
              <a:latin typeface="Times New Roman" panose="02020603050405020304" pitchFamily="18" charset="0"/>
            </a:endParaRPr>
          </a:p>
        </p:txBody>
      </p:sp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3888"/>
            <a:ext cx="8820150" cy="500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276475"/>
            <a:ext cx="10795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349500"/>
            <a:ext cx="106997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 descr="PLTJNXP@0Q%O[YRKUZOFW_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44675"/>
            <a:ext cx="8964612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3636963" y="3070225"/>
            <a:ext cx="792162" cy="93503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 flipV="1">
            <a:off x="3997325" y="3141663"/>
            <a:ext cx="431800" cy="93503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3636963" y="4870450"/>
            <a:ext cx="792162" cy="71913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 flipH="1">
            <a:off x="4140200" y="4797425"/>
            <a:ext cx="288925" cy="7921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4"/>
          <p:cNvSpPr txBox="1">
            <a:spLocks noChangeArrowheads="1"/>
          </p:cNvSpPr>
          <p:nvPr/>
        </p:nvSpPr>
        <p:spPr bwMode="auto">
          <a:xfrm>
            <a:off x="468313" y="765175"/>
            <a:ext cx="8229600" cy="557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1 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000" u="sng">
                <a:solidFill>
                  <a:srgbClr val="000000"/>
                </a:solidFill>
                <a:latin typeface="Times New Roman" panose="02020603050405020304" pitchFamily="18" charset="0"/>
              </a:rPr>
              <a:t>Tina was sure that something landed in the forest near the hills because she heard a loud noise last night.</a:t>
            </a:r>
            <a:endParaRPr lang="en-US" altLang="zh-CN" sz="3000" u="sng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lain" startAt="2"/>
            </a:pP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as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4 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Since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4" name="Line 5"/>
          <p:cNvSpPr>
            <a:spLocks noChangeShapeType="1"/>
          </p:cNvSpPr>
          <p:nvPr/>
        </p:nvSpPr>
        <p:spPr bwMode="auto">
          <a:xfrm>
            <a:off x="2068513" y="2898775"/>
            <a:ext cx="6553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Line 6"/>
          <p:cNvSpPr>
            <a:spLocks noChangeShapeType="1"/>
          </p:cNvSpPr>
          <p:nvPr/>
        </p:nvSpPr>
        <p:spPr bwMode="auto">
          <a:xfrm>
            <a:off x="1001713" y="3508375"/>
            <a:ext cx="75438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3211513" y="4346575"/>
            <a:ext cx="51816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7" name="Line 8"/>
          <p:cNvSpPr>
            <a:spLocks noChangeShapeType="1"/>
          </p:cNvSpPr>
          <p:nvPr/>
        </p:nvSpPr>
        <p:spPr bwMode="auto">
          <a:xfrm>
            <a:off x="1077913" y="4956175"/>
            <a:ext cx="74676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2678113" y="5870575"/>
            <a:ext cx="5715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1077913" y="6480175"/>
            <a:ext cx="73914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5" name="矩形 17"/>
          <p:cNvSpPr>
            <a:spLocks noChangeArrowheads="1"/>
          </p:cNvSpPr>
          <p:nvPr/>
        </p:nvSpPr>
        <p:spPr bwMode="auto">
          <a:xfrm>
            <a:off x="971550" y="5300663"/>
            <a:ext cx="7777163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Since no one else saw these aliens,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our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father refused to believe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us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6" name="矩形 18"/>
          <p:cNvSpPr>
            <a:spLocks noChangeArrowheads="1"/>
          </p:cNvSpPr>
          <p:nvPr/>
        </p:nvSpPr>
        <p:spPr bwMode="auto">
          <a:xfrm>
            <a:off x="1131888" y="3860800"/>
            <a:ext cx="7616825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Because an alien saw us and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made a terrible noise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, we ran away.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7" name="矩形 19"/>
          <p:cNvSpPr>
            <a:spLocks noChangeArrowheads="1"/>
          </p:cNvSpPr>
          <p:nvPr/>
        </p:nvSpPr>
        <p:spPr bwMode="auto">
          <a:xfrm>
            <a:off x="900113" y="2349500"/>
            <a:ext cx="7993062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Tina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and I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hid behind some bushes as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we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heard some voices  speaking a strange language.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  <p:bldP spid="9226" grpId="0"/>
      <p:bldP spid="92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1"/>
          <p:cNvSpPr txBox="1">
            <a:spLocks noChangeArrowheads="1"/>
          </p:cNvSpPr>
          <p:nvPr/>
        </p:nvSpPr>
        <p:spPr bwMode="auto">
          <a:xfrm>
            <a:off x="1476375" y="692150"/>
            <a:ext cx="6264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because, as 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since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三者的区别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8" name="矩形 2"/>
          <p:cNvSpPr>
            <a:spLocks noChangeArrowheads="1"/>
          </p:cNvSpPr>
          <p:nvPr/>
        </p:nvSpPr>
        <p:spPr bwMode="auto">
          <a:xfrm>
            <a:off x="360363" y="1484313"/>
            <a:ext cx="83153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观察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1. — Why is she so late?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    —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Because </a:t>
            </a:r>
            <a:r>
              <a:rPr lang="en-US" altLang="zh-CN" sz="3200">
                <a:latin typeface="Times New Roman" panose="02020603050405020304" pitchFamily="18" charset="0"/>
              </a:rPr>
              <a:t>the bus didn’t come on time.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2.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Since</a:t>
            </a:r>
            <a:r>
              <a:rPr lang="en-US" altLang="zh-CN" sz="3200">
                <a:latin typeface="Times New Roman" panose="02020603050405020304" pitchFamily="18" charset="0"/>
              </a:rPr>
              <a:t> everyone is here, let’s start the meeting.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  / Let’s start the meeting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since</a:t>
            </a:r>
            <a:r>
              <a:rPr lang="en-US" altLang="zh-CN" sz="3200">
                <a:latin typeface="Times New Roman" panose="02020603050405020304" pitchFamily="18" charset="0"/>
              </a:rPr>
              <a:t> everyone is here.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3.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>
                <a:latin typeface="Times New Roman" panose="02020603050405020304" pitchFamily="18" charset="0"/>
              </a:rPr>
              <a:t> Xiao Wang was not ready, we went without  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    him. / We went without XiaoWang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>
                <a:latin typeface="Times New Roman" panose="02020603050405020304" pitchFamily="18" charset="0"/>
              </a:rPr>
              <a:t> he was not ready.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2"/>
          <p:cNvSpPr>
            <a:spLocks noChangeArrowheads="1"/>
          </p:cNvSpPr>
          <p:nvPr/>
        </p:nvSpPr>
        <p:spPr bwMode="auto">
          <a:xfrm>
            <a:off x="395288" y="1246188"/>
            <a:ext cx="8316912" cy="3581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(1) because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since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as </a:t>
            </a:r>
            <a:r>
              <a:rPr lang="zh-CN" altLang="en-US" sz="3200" dirty="0">
                <a:latin typeface="Times New Roman" panose="02020603050405020304" pitchFamily="18" charset="0"/>
              </a:rPr>
              <a:t>都是表示“原因”的连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词，引导原因状语从句。从句既可以位于主句的前面，也可以位于主句的后面；从句位于主句前面时，要用逗号与后面的主句分开。这三个词所表达的语气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由强至弱</a:t>
            </a:r>
            <a:r>
              <a:rPr lang="zh-CN" altLang="en-US" sz="3200" dirty="0">
                <a:latin typeface="Times New Roman" panose="02020603050405020304" pitchFamily="18" charset="0"/>
              </a:rPr>
              <a:t>依次为：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 → since → as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5362" name="图片 3" descr="tooopen_sy_164791218695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25" y="4505325"/>
            <a:ext cx="17272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矩形 2"/>
          <p:cNvSpPr>
            <a:spLocks noChangeArrowheads="1"/>
          </p:cNvSpPr>
          <p:nvPr/>
        </p:nvSpPr>
        <p:spPr bwMode="auto">
          <a:xfrm>
            <a:off x="431800" y="676275"/>
            <a:ext cx="83169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(2)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表示直接原因</a:t>
            </a:r>
            <a:r>
              <a:rPr lang="zh-CN" altLang="en-US" sz="3200" dirty="0">
                <a:latin typeface="Times New Roman" panose="02020603050405020304" pitchFamily="18" charset="0"/>
              </a:rPr>
              <a:t>，着重点在从句，它所指的原因通常是听话人所不知道的，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语气最强。</a:t>
            </a:r>
            <a:r>
              <a:rPr lang="zh-CN" altLang="en-US" sz="3200" dirty="0">
                <a:latin typeface="Times New Roman" panose="02020603050405020304" pitchFamily="18" charset="0"/>
              </a:rPr>
              <a:t>常用来回答</a:t>
            </a:r>
            <a:r>
              <a:rPr lang="en-US" altLang="zh-CN" sz="3200" dirty="0">
                <a:latin typeface="Times New Roman" panose="02020603050405020304" pitchFamily="18" charset="0"/>
              </a:rPr>
              <a:t>why </a:t>
            </a:r>
            <a:r>
              <a:rPr lang="zh-CN" altLang="en-US" sz="3200" dirty="0">
                <a:latin typeface="Times New Roman" panose="02020603050405020304" pitchFamily="18" charset="0"/>
              </a:rPr>
              <a:t>的提问。如：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16386" name="内容占位符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598738"/>
            <a:ext cx="826135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2305503" y="5229200"/>
            <a:ext cx="3727302" cy="80021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4600" b="1" dirty="0">
                <a:ln w="11430"/>
                <a:solidFill>
                  <a:srgbClr val="0000FF"/>
                </a:solidFill>
                <a:latin typeface="+mn-lt"/>
              </a:rPr>
              <a:t>不用</a:t>
            </a:r>
            <a:r>
              <a:rPr lang="en-US" altLang="zh-CN" sz="4600" b="1" dirty="0">
                <a:ln w="11430"/>
                <a:solidFill>
                  <a:srgbClr val="0000FF"/>
                </a:solidFill>
                <a:latin typeface="+mn-lt"/>
              </a:rPr>
              <a:t>as</a:t>
            </a:r>
            <a:r>
              <a:rPr lang="zh-CN" altLang="en-US" sz="4600" b="1" dirty="0">
                <a:ln w="11430"/>
                <a:solidFill>
                  <a:srgbClr val="0000FF"/>
                </a:solidFill>
                <a:latin typeface="+mn-lt"/>
              </a:rPr>
              <a:t>和</a:t>
            </a:r>
            <a:r>
              <a:rPr lang="en-US" altLang="zh-CN" sz="4600" b="1" dirty="0">
                <a:ln w="11430"/>
                <a:solidFill>
                  <a:srgbClr val="0000FF"/>
                </a:solidFill>
                <a:latin typeface="+mn-lt"/>
              </a:rPr>
              <a:t>since</a:t>
            </a:r>
            <a:endParaRPr lang="zh-CN" altLang="en-US" sz="4600" b="1" dirty="0">
              <a:ln w="11430"/>
              <a:solidFill>
                <a:srgbClr val="0000FF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矩形 2"/>
          <p:cNvSpPr>
            <a:spLocks noChangeArrowheads="1"/>
          </p:cNvSpPr>
          <p:nvPr/>
        </p:nvSpPr>
        <p:spPr bwMode="auto">
          <a:xfrm>
            <a:off x="431800" y="908050"/>
            <a:ext cx="831691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(3) since </a:t>
            </a:r>
            <a:r>
              <a:rPr lang="zh-CN" altLang="en-US" sz="3200" dirty="0">
                <a:latin typeface="Times New Roman" panose="02020603050405020304" pitchFamily="18" charset="0"/>
              </a:rPr>
              <a:t>侧重主句，从句表示明显的或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已为人所知的理由</a:t>
            </a:r>
            <a:r>
              <a:rPr lang="zh-CN" altLang="en-US" sz="3200" dirty="0">
                <a:latin typeface="Times New Roman" panose="02020603050405020304" pitchFamily="18" charset="0"/>
              </a:rPr>
              <a:t>，常译为“因为；既然”，语气比</a:t>
            </a:r>
            <a:r>
              <a:rPr lang="en-US" altLang="zh-CN" sz="3200" dirty="0">
                <a:latin typeface="Times New Roman" panose="02020603050405020304" pitchFamily="18" charset="0"/>
              </a:rPr>
              <a:t>because </a:t>
            </a:r>
            <a:r>
              <a:rPr lang="zh-CN" altLang="en-US" sz="3200" dirty="0">
                <a:latin typeface="Times New Roman" panose="02020603050405020304" pitchFamily="18" charset="0"/>
              </a:rPr>
              <a:t>稍弱，可以放在主句后面，但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通常放在句首</a:t>
            </a:r>
            <a:r>
              <a:rPr lang="zh-CN" altLang="en-US" sz="3200" dirty="0">
                <a:latin typeface="Times New Roman" panose="02020603050405020304" pitchFamily="18" charset="0"/>
              </a:rPr>
              <a:t>。如：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51520" y="3068960"/>
            <a:ext cx="8356600" cy="29954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Since the weather is so bad, we have to delay 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our journey.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Since the rain has stopped, let’s go for a walk.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Since we are young, we shouldn’t be too afraid 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of making mistakes.</a:t>
            </a:r>
            <a:endParaRPr lang="zh-CN" altLang="en-US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2"/>
          <p:cNvSpPr>
            <a:spLocks noChangeArrowheads="1"/>
          </p:cNvSpPr>
          <p:nvPr/>
        </p:nvSpPr>
        <p:spPr bwMode="auto">
          <a:xfrm>
            <a:off x="431800" y="908050"/>
            <a:ext cx="83169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(4) as </a:t>
            </a:r>
            <a:r>
              <a:rPr lang="zh-CN" altLang="en-US" sz="3200" dirty="0">
                <a:latin typeface="Times New Roman" panose="02020603050405020304" pitchFamily="18" charset="0"/>
              </a:rPr>
              <a:t>引导的原因状语从句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语气最弱</a:t>
            </a:r>
            <a:r>
              <a:rPr lang="zh-CN" altLang="en-US" sz="3200" dirty="0">
                <a:latin typeface="Times New Roman" panose="02020603050405020304" pitchFamily="18" charset="0"/>
              </a:rPr>
              <a:t>，它所表示的原因只是对结果的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附加说明</a:t>
            </a:r>
            <a:r>
              <a:rPr lang="zh-CN" altLang="en-US" sz="3200" dirty="0">
                <a:latin typeface="Times New Roman" panose="02020603050405020304" pitchFamily="18" charset="0"/>
              </a:rPr>
              <a:t>，可位于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句首</a:t>
            </a:r>
            <a:r>
              <a:rPr lang="zh-CN" altLang="en-US" sz="3200" dirty="0">
                <a:latin typeface="Times New Roman" panose="02020603050405020304" pitchFamily="18" charset="0"/>
              </a:rPr>
              <a:t>或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句末</a:t>
            </a:r>
            <a:r>
              <a:rPr lang="zh-CN" altLang="en-US" sz="3200" dirty="0">
                <a:latin typeface="Times New Roman" panose="02020603050405020304" pitchFamily="18" charset="0"/>
              </a:rPr>
              <a:t>。常译为“由于；鉴于”。如：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8434" name="矩形 3"/>
          <p:cNvSpPr>
            <a:spLocks noChangeArrowheads="1"/>
          </p:cNvSpPr>
          <p:nvPr/>
        </p:nvSpPr>
        <p:spPr bwMode="auto">
          <a:xfrm>
            <a:off x="431800" y="2852936"/>
            <a:ext cx="8153194" cy="2170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I left a message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 dirty="0">
                <a:latin typeface="Times New Roman" panose="02020603050405020304" pitchFamily="18" charset="0"/>
              </a:rPr>
              <a:t> Jim wasn’t here.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I’m sure something landed in the forest near the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hills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 dirty="0">
                <a:latin typeface="Times New Roman" panose="02020603050405020304" pitchFamily="18" charset="0"/>
              </a:rPr>
              <a:t> I heard a loud noise last night.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3180</Words>
  <Application>WPS 演示</Application>
  <PresentationFormat>全屏显示(4:3)</PresentationFormat>
  <Paragraphs>138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7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Wingdings</vt:lpstr>
      <vt:lpstr>微软雅黑</vt:lpstr>
      <vt:lpstr>Bodoni MT Black</vt:lpstr>
      <vt:lpstr>Segoe Print</vt:lpstr>
      <vt:lpstr>Book Antiqua</vt:lpstr>
      <vt:lpstr>Tw Cen MT</vt:lpstr>
      <vt:lpstr>Arial Unicode MS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熊佩</cp:lastModifiedBy>
  <cp:revision>20</cp:revision>
  <dcterms:created xsi:type="dcterms:W3CDTF">2017-01-09T01:06:00Z</dcterms:created>
  <dcterms:modified xsi:type="dcterms:W3CDTF">2020-07-17T07:40:24Z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