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9" r:id="rId2"/>
    <p:sldId id="260" r:id="rId3"/>
    <p:sldId id="258" r:id="rId4"/>
    <p:sldId id="299" r:id="rId5"/>
    <p:sldId id="300" r:id="rId6"/>
    <p:sldId id="301" r:id="rId7"/>
    <p:sldId id="302" r:id="rId8"/>
    <p:sldId id="294" r:id="rId9"/>
    <p:sldId id="281" r:id="rId10"/>
    <p:sldId id="282" r:id="rId11"/>
    <p:sldId id="274" r:id="rId12"/>
    <p:sldId id="304" r:id="rId13"/>
    <p:sldId id="267" r:id="rId14"/>
    <p:sldId id="270" r:id="rId15"/>
    <p:sldId id="367" r:id="rId16"/>
    <p:sldId id="284" r:id="rId17"/>
    <p:sldId id="287" r:id="rId18"/>
    <p:sldId id="286" r:id="rId19"/>
    <p:sldId id="290" r:id="rId20"/>
    <p:sldId id="288" r:id="rId21"/>
    <p:sldId id="365" r:id="rId22"/>
    <p:sldId id="277" r:id="rId23"/>
    <p:sldId id="283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4660"/>
  </p:normalViewPr>
  <p:slideViewPr>
    <p:cSldViewPr snapToGrid="0">
      <p:cViewPr>
        <p:scale>
          <a:sx n="93" d="100"/>
          <a:sy n="93" d="100"/>
        </p:scale>
        <p:origin x="7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07F2C6-785E-4460-91D3-EE852A6AFCBA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7757A1-919B-42AE-BC89-F9D35E0F20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242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:a16="http://schemas.microsoft.com/office/drawing/2014/main" id="{ED80D983-A456-461E-872E-B8664DF661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2A1B8F8-C87A-4F71-99A1-61B321E108E7}" type="slidenum">
              <a:rPr lang="en-US" altLang="zh-CN"/>
              <a:pPr eaLnBrk="1" hangingPunct="1"/>
              <a:t>22</a:t>
            </a:fld>
            <a:endParaRPr lang="en-US" altLang="zh-CN"/>
          </a:p>
        </p:txBody>
      </p:sp>
      <p:sp>
        <p:nvSpPr>
          <p:cNvPr id="74755" name="Rectangle 2">
            <a:extLst>
              <a:ext uri="{FF2B5EF4-FFF2-40B4-BE49-F238E27FC236}">
                <a16:creationId xmlns:a16="http://schemas.microsoft.com/office/drawing/2014/main" id="{B9EEC32F-C871-40DD-AEB8-F1F555F849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>
            <a:extLst>
              <a:ext uri="{FF2B5EF4-FFF2-40B4-BE49-F238E27FC236}">
                <a16:creationId xmlns:a16="http://schemas.microsoft.com/office/drawing/2014/main" id="{2BE777C1-E959-431C-AC16-4110347B88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14209B-111B-44F9-BBD6-1F10066DB8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5581666-5F41-4381-9D95-EA80620C7F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10C1F99-1730-4C5C-ADC2-A6708B251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ED9A37D-A565-45DA-ADA2-4D8895708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2C83AE3-750D-4155-A4EC-5434F62DC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76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2C982D-399F-45F7-A4F9-AA56D96E7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0E38C61-34BA-4129-A734-A40B10F83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35736E0-FB6F-416D-BC88-69B2E2A0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71BAA0-6E77-4347-A954-F86AC9DAA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66C4407-3D24-4D01-88A7-8A4765FCE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372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2396DA-671A-47E2-8EAB-CA8AC4FA5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88C9080-EDAA-4B81-A38E-81B35315EA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EA8488-744A-4C7A-AC1A-F95861086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01805B3-AA00-47C7-88F7-9E442FCF9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66C6D96-9BDA-47C4-B3D4-A7104EDDC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06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C4E9B7-7696-480B-960A-0A733BF1F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C52378-A443-4FCB-8A1C-88C4699746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4EF0539-C6C5-4B3D-BB4A-8710748B13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5C4446C-A631-41F2-B4DD-D86DAABA6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3B424F5-55EE-4C97-9912-7FD49CAC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7E9E2EC-9968-4BED-95F7-1B70556E5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91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F87E908-2416-4058-874C-F30C544B8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5907355-44B4-4CC5-B3D0-34C75682F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BD1ECCE-4095-47EE-B6CC-E29918B200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A76C78B-790A-4B37-9070-8507506D3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36C7081-F934-4224-A216-51D571DE33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0299688-996F-4105-A159-446B82A6A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2E36D46-4D35-491A-BD52-59B2D3149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135B241-2925-4FF4-8186-5E8DD4CD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049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5AD9F2-2FF1-40DF-A709-C1FD8867D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A4C4A7C-B130-4EB5-AFAE-75D6A31BC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29AEBA4-810A-42C5-A6D6-A02940D60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ACE3310-A42B-4BF0-B20E-9B63FEF9A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40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3782C89-C7F7-42C2-B9EB-C1F5051B3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062AAF5-3890-4C3F-94CD-69285B312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15E8D6A-B5B5-4AEA-A334-D253FFCBB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523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02905D-D2D3-4770-9232-7EC68A4F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FC5F816-6504-48B9-8034-BAB29696EA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E9AB1AA-FBEE-42B7-8823-1EEF55DC11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9EDD1FC-4FD7-4F4C-A5A7-998A8595B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0C78548-F1D2-4D3E-BC19-3203544E8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DFCD0CB-461B-4C94-A5EB-BEC7A6767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108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CECB85-A61F-4387-A10F-818A33094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273418B-FAD3-459B-80F1-721D47956C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FC21E07-C9E7-412F-B97A-02F9D2A2E8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777C4DB-875F-40C3-9B5E-26FF855F5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1C30720-FC9F-43BF-B728-1672783FD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63BEF45-ED83-4F9D-9076-3E911BD7E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223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0C9E71-F7DF-4676-A63C-6EABC0B64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77B2AC7-F315-4027-AC47-04B29AC666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C3D34EC-4760-454E-AC20-A095BEEBC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4C50C6E-EB6E-4826-8F61-29632E0FA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781D71-BE25-459D-959D-49212A48E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410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A53C890-9E9D-4D69-8695-FDCC628BE3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729BDB8-CBA0-45DA-9DDC-03EBE72BC7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387BBAD-B8D3-42DB-B856-EACD88FD1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68B83C7-4A46-41C6-9C1D-35954AB94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D52495-655E-45C7-AFD1-5BBE01EF1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48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8D0159A-87BC-4666-9E53-0E303E037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9BD4E7B-6A12-4E14-820A-424E88194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21E74F7-1E1A-41CE-B936-ED3F780BF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C1C6D-5B97-4EBB-9120-3B566BB51966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64B90F9-6145-4587-825A-FFD42EFF1B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C91CCFC-5F2B-49A8-8916-CA0667DBCE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E3A3D-4B70-4071-B2D4-9468C7E9DF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2316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jpeg"/><Relationship Id="rId9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10" Type="http://schemas.openxmlformats.org/officeDocument/2006/relationships/image" Target="../media/image24.jpeg"/><Relationship Id="rId4" Type="http://schemas.openxmlformats.org/officeDocument/2006/relationships/image" Target="../media/image11.jpeg"/><Relationship Id="rId9" Type="http://schemas.openxmlformats.org/officeDocument/2006/relationships/image" Target="../media/image23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2">
            <a:extLst>
              <a:ext uri="{FF2B5EF4-FFF2-40B4-BE49-F238E27FC236}">
                <a16:creationId xmlns:a16="http://schemas.microsoft.com/office/drawing/2014/main" id="{6B77781C-0C19-4A2D-98BD-81AE1D6D83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5717" y="1243692"/>
            <a:ext cx="4321175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000" b="1" dirty="0">
                <a:latin typeface="楷体_GB2312" pitchFamily="49" charset="-122"/>
                <a:ea typeface="楷体_GB2312" pitchFamily="49" charset="-122"/>
              </a:rPr>
              <a:t>下图画出了草原上的部分生物。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000" b="1" dirty="0">
                <a:latin typeface="楷体_GB2312" pitchFamily="49" charset="-122"/>
                <a:ea typeface="楷体_GB2312" pitchFamily="49" charset="-122"/>
              </a:rPr>
              <a:t>    有人为了防止鸟吃草籽儿，把人工种草的实验区用网罩了起来。过一段时间发现，草几乎被虫吃光了，而未加网罩的天然草原，牧草却生长良好。这是什么原因呢？这个实例说明了什么？</a:t>
            </a:r>
          </a:p>
        </p:txBody>
      </p:sp>
      <p:pic>
        <p:nvPicPr>
          <p:cNvPr id="7171" name="Picture 2" descr="G:\[2012年秋季资料]\资料\2012年中小学正式版资料汇总\2012年中小学教材插图\人教初中生物学7年级上册\p19.jpg">
            <a:extLst>
              <a:ext uri="{FF2B5EF4-FFF2-40B4-BE49-F238E27FC236}">
                <a16:creationId xmlns:a16="http://schemas.microsoft.com/office/drawing/2014/main" id="{1E22AC5C-9A14-4758-9E0F-0BD9D6225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01"/>
          <a:stretch>
            <a:fillRect/>
          </a:stretch>
        </p:blipFill>
        <p:spPr bwMode="auto">
          <a:xfrm>
            <a:off x="6167439" y="190501"/>
            <a:ext cx="4465637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矩形 3">
            <a:extLst>
              <a:ext uri="{FF2B5EF4-FFF2-40B4-BE49-F238E27FC236}">
                <a16:creationId xmlns:a16="http://schemas.microsoft.com/office/drawing/2014/main" id="{BF86CFC3-DF9D-4CDC-83A8-9EFE6FE9A1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389" y="313661"/>
            <a:ext cx="30684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想一想，议一议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5052474C-9036-41BC-83DC-7DBD013413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74825" y="406400"/>
            <a:ext cx="8642350" cy="5759450"/>
          </a:xfrm>
        </p:spPr>
        <p:txBody>
          <a:bodyPr/>
          <a:lstStyle/>
          <a:p>
            <a:pPr eaLnBrk="1" hangingPunct="1"/>
            <a:r>
              <a:rPr lang="en-US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、未加网罩的天然草原牧草生长良好，为什</a:t>
            </a:r>
            <a:r>
              <a:rPr lang="zh-CN" altLang="en-US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么？</a:t>
            </a:r>
            <a:br>
              <a:rPr lang="zh-CN" altLang="en-US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</a:br>
            <a:br>
              <a:rPr lang="zh-CN" altLang="en-US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</a:br>
            <a:b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b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、这个实例说明了什么？</a:t>
            </a:r>
            <a:br>
              <a:rPr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br>
              <a:rPr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楷体_GB2312" pitchFamily="49" charset="-122"/>
              </a:rPr>
              <a:t> </a:t>
            </a:r>
            <a:r>
              <a:rPr lang="zh-CN" altLang="en-US" sz="4800" dirty="0">
                <a:solidFill>
                  <a:srgbClr val="FF0000"/>
                </a:solidFill>
                <a:latin typeface="黑体" panose="02010609060101010101" pitchFamily="49" charset="-122"/>
                <a:ea typeface="楷体_GB2312" pitchFamily="49" charset="-122"/>
              </a:rPr>
              <a:t> </a:t>
            </a:r>
            <a:endParaRPr lang="zh-CN" altLang="en-US" dirty="0">
              <a:solidFill>
                <a:srgbClr val="000000"/>
              </a:solidFill>
              <a:latin typeface="黑体" panose="02010609060101010101" pitchFamily="49" charset="-122"/>
              <a:ea typeface="楷体_GB2312" pitchFamily="49" charset="-122"/>
            </a:endParaRP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FD4A0B9E-66BC-481D-BF0A-61397CD84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6414" y="2276475"/>
            <a:ext cx="856773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草地被网罩起来以后，鸟飞不进去了，吃草的昆虫失去了鸟的控制，就猖獗起来。</a:t>
            </a:r>
            <a:endParaRPr lang="zh-CN" altLang="en-US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196" name="Text Box 4">
            <a:extLst>
              <a:ext uri="{FF2B5EF4-FFF2-40B4-BE49-F238E27FC236}">
                <a16:creationId xmlns:a16="http://schemas.microsoft.com/office/drawing/2014/main" id="{DDF13720-8947-4F69-A781-A24DE3B71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6364" y="4915098"/>
            <a:ext cx="81577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楷体_GB2312" pitchFamily="49" charset="-122"/>
              </a:rPr>
              <a:t>生物系统内部是一个完整平衡的整体，不可分割。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 autoUpdateAnimBg="0"/>
      <p:bldP spid="8196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>
            <a:extLst>
              <a:ext uri="{FF2B5EF4-FFF2-40B4-BE49-F238E27FC236}">
                <a16:creationId xmlns:a16="http://schemas.microsoft.com/office/drawing/2014/main" id="{4B19CC06-C585-41B0-835C-A29C2CBBAD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404813"/>
            <a:ext cx="84963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   假设 你像 </a:t>
            </a:r>
            <a:r>
              <a:rPr lang="zh-CN" altLang="zh-CN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鲁滨逊 </a:t>
            </a:r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那样流落在不毛的荒岛上，只有</a:t>
            </a:r>
            <a:r>
              <a:rPr lang="zh-CN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15Kg玉米</a:t>
            </a:r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和</a:t>
            </a:r>
            <a:r>
              <a:rPr lang="zh-CN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一只母鸡</a:t>
            </a:r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可以食用，那么</a:t>
            </a:r>
            <a:r>
              <a:rPr lang="zh-CN" altLang="zh-CN" sz="32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使自己活的最长</a:t>
            </a:r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的办法是： </a:t>
            </a:r>
          </a:p>
          <a:p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  </a:t>
            </a:r>
            <a:r>
              <a:rPr lang="zh-CN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A.</a:t>
            </a:r>
            <a:r>
              <a:rPr lang="zh-CN" altLang="zh-CN" sz="3200" b="1">
                <a:solidFill>
                  <a:srgbClr val="1A09F7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先吃鸡，然后吃玉米</a:t>
            </a:r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　　　　</a:t>
            </a:r>
          </a:p>
          <a:p>
            <a:r>
              <a:rPr lang="zh-CN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  </a:t>
            </a:r>
            <a:r>
              <a:rPr lang="zh-CN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B.先</a:t>
            </a:r>
            <a:r>
              <a:rPr lang="zh-CN" altLang="zh-CN" sz="3200" b="1">
                <a:solidFill>
                  <a:srgbClr val="1A09F7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全新硬笔楷书简" pitchFamily="2" charset="-122"/>
                <a:ea typeface="全新硬笔楷书简" pitchFamily="2" charset="-122"/>
              </a:rPr>
              <a:t>吃玉米，同时用部分玉米喂鸡，吃鸡生产的蛋，最后再吃鸡</a:t>
            </a:r>
          </a:p>
        </p:txBody>
      </p:sp>
      <p:pic>
        <p:nvPicPr>
          <p:cNvPr id="4099" name="Picture 2" descr="C:\Documents and Settings\Administrator\桌面\cavemen\caveman_gerg_looking__a_ha.gif">
            <a:extLst>
              <a:ext uri="{FF2B5EF4-FFF2-40B4-BE49-F238E27FC236}">
                <a16:creationId xmlns:a16="http://schemas.microsoft.com/office/drawing/2014/main" id="{EA7DBC1B-2076-436C-956D-AAE69184E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1" y="3357563"/>
            <a:ext cx="2562225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图片 6" descr="20070713125310.jpg">
            <a:extLst>
              <a:ext uri="{FF2B5EF4-FFF2-40B4-BE49-F238E27FC236}">
                <a16:creationId xmlns:a16="http://schemas.microsoft.com/office/drawing/2014/main" id="{13646BB8-31B7-4BD3-8263-0C4C5842E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4292600"/>
            <a:ext cx="2590800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AutoShape 5">
            <a:extLst>
              <a:ext uri="{FF2B5EF4-FFF2-40B4-BE49-F238E27FC236}">
                <a16:creationId xmlns:a16="http://schemas.microsoft.com/office/drawing/2014/main" id="{4D81043A-6095-400D-B39D-3C0EA3E02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725" y="1484314"/>
            <a:ext cx="3455988" cy="2232025"/>
          </a:xfrm>
          <a:prstGeom prst="cloudCallout">
            <a:avLst>
              <a:gd name="adj1" fmla="val -55468"/>
              <a:gd name="adj2" fmla="val 53699"/>
            </a:avLst>
          </a:prstGeom>
          <a:solidFill>
            <a:srgbClr val="00FF00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zh-CN" altLang="zh-CN" sz="40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先吃鸡，再吃玉米</a:t>
            </a:r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F0BBC15A-D654-4A82-84F5-6A3DDD7D3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27350" y="4076701"/>
            <a:ext cx="1860550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>
            <a:extLst>
              <a:ext uri="{FF2B5EF4-FFF2-40B4-BE49-F238E27FC236}">
                <a16:creationId xmlns:a16="http://schemas.microsoft.com/office/drawing/2014/main" id="{E7AAEBD0-DE5E-464D-BE55-37A523E96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4652964"/>
            <a:ext cx="1979613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AutoShape 8">
            <a:extLst>
              <a:ext uri="{FF2B5EF4-FFF2-40B4-BE49-F238E27FC236}">
                <a16:creationId xmlns:a16="http://schemas.microsoft.com/office/drawing/2014/main" id="{0CC9EDA2-C974-48BA-90D8-C7422004A9E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919288" y="620713"/>
            <a:ext cx="3924300" cy="2665412"/>
          </a:xfrm>
          <a:prstGeom prst="cloudCallout">
            <a:avLst>
              <a:gd name="adj1" fmla="val -8176"/>
              <a:gd name="adj2" fmla="val 88352"/>
            </a:avLst>
          </a:prstGeom>
          <a:solidFill>
            <a:srgbClr val="00FF00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zh-CN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我反对！为什么要先吃我？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 autoUpdateAnimBg="0"/>
      <p:bldP spid="410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>
            <a:extLst>
              <a:ext uri="{FF2B5EF4-FFF2-40B4-BE49-F238E27FC236}">
                <a16:creationId xmlns:a16="http://schemas.microsoft.com/office/drawing/2014/main" id="{289CD6A2-497C-4618-9D01-39C16273B070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5638800"/>
            <a:ext cx="2209800" cy="641350"/>
            <a:chOff x="0" y="0"/>
            <a:chExt cx="1392" cy="404"/>
          </a:xfrm>
        </p:grpSpPr>
        <p:sp>
          <p:nvSpPr>
            <p:cNvPr id="8195" name="Text Box 3">
              <a:extLst>
                <a:ext uri="{FF2B5EF4-FFF2-40B4-BE49-F238E27FC236}">
                  <a16:creationId xmlns:a16="http://schemas.microsoft.com/office/drawing/2014/main" id="{5068199C-4EEE-479E-B780-380FF92505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43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3600" b="1">
                  <a:solidFill>
                    <a:srgbClr val="FF0000"/>
                  </a:solidFill>
                </a:rPr>
                <a:t>草</a:t>
              </a:r>
            </a:p>
          </p:txBody>
        </p:sp>
        <p:sp>
          <p:nvSpPr>
            <p:cNvPr id="8196" name="Line 4">
              <a:extLst>
                <a:ext uri="{FF2B5EF4-FFF2-40B4-BE49-F238E27FC236}">
                  <a16:creationId xmlns:a16="http://schemas.microsoft.com/office/drawing/2014/main" id="{D9D2F13B-56A0-4474-A72F-CED9960BD4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" y="192"/>
              <a:ext cx="912" cy="0"/>
            </a:xfrm>
            <a:prstGeom prst="line">
              <a:avLst/>
            </a:prstGeom>
            <a:noFill/>
            <a:ln w="38100" cmpd="sng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97" name="Group 5">
            <a:extLst>
              <a:ext uri="{FF2B5EF4-FFF2-40B4-BE49-F238E27FC236}">
                <a16:creationId xmlns:a16="http://schemas.microsoft.com/office/drawing/2014/main" id="{4C41855A-6719-4053-95FD-D2E17FA9EE5D}"/>
              </a:ext>
            </a:extLst>
          </p:cNvPr>
          <p:cNvGrpSpPr>
            <a:grpSpLocks/>
          </p:cNvGrpSpPr>
          <p:nvPr/>
        </p:nvGrpSpPr>
        <p:grpSpPr bwMode="auto">
          <a:xfrm>
            <a:off x="5181601" y="5530850"/>
            <a:ext cx="3844925" cy="717550"/>
            <a:chOff x="0" y="0"/>
            <a:chExt cx="2422" cy="452"/>
          </a:xfrm>
        </p:grpSpPr>
        <p:sp>
          <p:nvSpPr>
            <p:cNvPr id="8198" name="Text Box 6">
              <a:extLst>
                <a:ext uri="{FF2B5EF4-FFF2-40B4-BE49-F238E27FC236}">
                  <a16:creationId xmlns:a16="http://schemas.microsoft.com/office/drawing/2014/main" id="{95CDEDAE-DFC6-456F-89B8-92058B40F1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48"/>
              <a:ext cx="91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3600" b="1">
                  <a:solidFill>
                    <a:srgbClr val="FF0000"/>
                  </a:solidFill>
                </a:rPr>
                <a:t>兔子</a:t>
              </a:r>
            </a:p>
          </p:txBody>
        </p:sp>
        <p:sp>
          <p:nvSpPr>
            <p:cNvPr id="8199" name="Line 7">
              <a:extLst>
                <a:ext uri="{FF2B5EF4-FFF2-40B4-BE49-F238E27FC236}">
                  <a16:creationId xmlns:a16="http://schemas.microsoft.com/office/drawing/2014/main" id="{7081AA4D-547C-4A0E-AC9C-DE3368902D1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240"/>
              <a:ext cx="912" cy="0"/>
            </a:xfrm>
            <a:prstGeom prst="line">
              <a:avLst/>
            </a:prstGeom>
            <a:noFill/>
            <a:ln w="38100" cmpd="sng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0" name="Text Box 8">
              <a:extLst>
                <a:ext uri="{FF2B5EF4-FFF2-40B4-BE49-F238E27FC236}">
                  <a16:creationId xmlns:a16="http://schemas.microsoft.com/office/drawing/2014/main" id="{2C5CAD61-9F53-4100-BC67-437E93A926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8" y="0"/>
              <a:ext cx="69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sz="3600" b="1">
                  <a:solidFill>
                    <a:srgbClr val="FF0000"/>
                  </a:solidFill>
                </a:rPr>
                <a:t>老鹰</a:t>
              </a:r>
            </a:p>
          </p:txBody>
        </p:sp>
      </p:grpSp>
      <p:sp>
        <p:nvSpPr>
          <p:cNvPr id="8201" name="Rectangle 9">
            <a:extLst>
              <a:ext uri="{FF2B5EF4-FFF2-40B4-BE49-F238E27FC236}">
                <a16:creationId xmlns:a16="http://schemas.microsoft.com/office/drawing/2014/main" id="{FC9C7C22-70B2-41DD-9001-AD700CBC4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910" y="285963"/>
            <a:ext cx="613538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4400" b="1" dirty="0">
                <a:solidFill>
                  <a:srgbClr val="1A09F7"/>
                </a:solidFill>
                <a:ea typeface="黑体" panose="02010609060101010101" pitchFamily="49" charset="-122"/>
              </a:rPr>
              <a:t>能量流动的过程</a:t>
            </a:r>
          </a:p>
        </p:txBody>
      </p:sp>
      <p:pic>
        <p:nvPicPr>
          <p:cNvPr id="8202" name="Picture 10">
            <a:extLst>
              <a:ext uri="{FF2B5EF4-FFF2-40B4-BE49-F238E27FC236}">
                <a16:creationId xmlns:a16="http://schemas.microsoft.com/office/drawing/2014/main" id="{E2269DE9-EA1C-4498-8FC7-8E9657313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00"/>
            <a:ext cx="2667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>
            <a:extLst>
              <a:ext uri="{FF2B5EF4-FFF2-40B4-BE49-F238E27FC236}">
                <a16:creationId xmlns:a16="http://schemas.microsoft.com/office/drawing/2014/main" id="{3B31F843-28BF-4729-82A3-DEB53C9AD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524000"/>
            <a:ext cx="2819400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12">
            <a:extLst>
              <a:ext uri="{FF2B5EF4-FFF2-40B4-BE49-F238E27FC236}">
                <a16:creationId xmlns:a16="http://schemas.microsoft.com/office/drawing/2014/main" id="{B9C9351B-47FD-461D-8FD0-FB2F4E123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524000"/>
            <a:ext cx="30480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>
            <a:extLst>
              <a:ext uri="{FF2B5EF4-FFF2-40B4-BE49-F238E27FC236}">
                <a16:creationId xmlns:a16="http://schemas.microsoft.com/office/drawing/2014/main" id="{A61AF516-4361-4FB8-95BE-0E97A685E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9229" y="1193515"/>
            <a:ext cx="985891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zh-CN" sz="3600" b="1">
                <a:latin typeface="宋体" panose="02010600030101010101" pitchFamily="2" charset="-122"/>
              </a:rPr>
              <a:t>1、小草的能量来自哪里?</a:t>
            </a:r>
          </a:p>
          <a:p>
            <a:endParaRPr lang="zh-CN" altLang="zh-CN" sz="3600" b="1">
              <a:latin typeface="宋体" panose="02010600030101010101" pitchFamily="2" charset="-122"/>
            </a:endParaRPr>
          </a:p>
          <a:p>
            <a:r>
              <a:rPr lang="zh-CN" altLang="zh-CN" sz="3600" b="1">
                <a:latin typeface="宋体" panose="02010600030101010101" pitchFamily="2" charset="-122"/>
              </a:rPr>
              <a:t>2、照射在草地上的太阳能如何被小草吸收?这些能量都被小草吸收了吗?</a:t>
            </a:r>
          </a:p>
          <a:p>
            <a:endParaRPr lang="zh-CN" altLang="zh-CN" sz="3600" b="1">
              <a:latin typeface="宋体" panose="02010600030101010101" pitchFamily="2" charset="-122"/>
            </a:endParaRPr>
          </a:p>
          <a:p>
            <a:r>
              <a:rPr lang="zh-CN" altLang="zh-CN" sz="3600" b="1">
                <a:latin typeface="宋体" panose="02010600030101010101" pitchFamily="2" charset="-122"/>
              </a:rPr>
              <a:t>3、小草吸收了太阳能后,这些能量有哪些去向?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>
            <a:extLst>
              <a:ext uri="{FF2B5EF4-FFF2-40B4-BE49-F238E27FC236}">
                <a16:creationId xmlns:a16="http://schemas.microsoft.com/office/drawing/2014/main" id="{C600554E-0E41-4472-953A-874EE000C4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0463" y="1412875"/>
            <a:ext cx="798512" cy="863600"/>
          </a:xfrm>
          <a:prstGeom prst="sun">
            <a:avLst>
              <a:gd name="adj" fmla="val 25000"/>
            </a:avLst>
          </a:prstGeom>
          <a:solidFill>
            <a:srgbClr val="FF6600"/>
          </a:solidFill>
          <a:ln w="9525" cmpd="sng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0243" name="Group 3">
            <a:extLst>
              <a:ext uri="{FF2B5EF4-FFF2-40B4-BE49-F238E27FC236}">
                <a16:creationId xmlns:a16="http://schemas.microsoft.com/office/drawing/2014/main" id="{F4D3FEBE-117F-4CAE-8896-6B042A662830}"/>
              </a:ext>
            </a:extLst>
          </p:cNvPr>
          <p:cNvGrpSpPr>
            <a:grpSpLocks/>
          </p:cNvGrpSpPr>
          <p:nvPr/>
        </p:nvGrpSpPr>
        <p:grpSpPr bwMode="auto">
          <a:xfrm>
            <a:off x="3094039" y="2133600"/>
            <a:ext cx="1660525" cy="1917700"/>
            <a:chOff x="0" y="0"/>
            <a:chExt cx="1134" cy="1208"/>
          </a:xfrm>
        </p:grpSpPr>
        <p:sp>
          <p:nvSpPr>
            <p:cNvPr id="10244" name="Rectangle 4">
              <a:extLst>
                <a:ext uri="{FF2B5EF4-FFF2-40B4-BE49-F238E27FC236}">
                  <a16:creationId xmlns:a16="http://schemas.microsoft.com/office/drawing/2014/main" id="{BF6EFC7B-A369-4898-AC25-2A126C3D71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37"/>
              <a:ext cx="1134" cy="771"/>
            </a:xfrm>
            <a:prstGeom prst="rect">
              <a:avLst/>
            </a:prstGeom>
            <a:noFill/>
            <a:ln w="25400" cmpd="sng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zh-CN" sz="3200" b="1">
                  <a:solidFill>
                    <a:srgbClr val="FF0000"/>
                  </a:solidFill>
                  <a:latin typeface="宋体" panose="02010600030101010101" pitchFamily="2" charset="-122"/>
                </a:rPr>
                <a:t>生产者</a:t>
              </a:r>
            </a:p>
            <a:p>
              <a:pPr algn="ctr"/>
              <a:r>
                <a:rPr lang="zh-CN" altLang="zh-CN" sz="2800" b="1">
                  <a:latin typeface="宋体" panose="02010600030101010101" pitchFamily="2" charset="-122"/>
                </a:rPr>
                <a:t>（植物）</a:t>
              </a:r>
            </a:p>
          </p:txBody>
        </p:sp>
        <p:sp>
          <p:nvSpPr>
            <p:cNvPr id="10245" name="AutoShape 5">
              <a:extLst>
                <a:ext uri="{FF2B5EF4-FFF2-40B4-BE49-F238E27FC236}">
                  <a16:creationId xmlns:a16="http://schemas.microsoft.com/office/drawing/2014/main" id="{33AD1BB3-E69D-4481-BB07-7C8943B7B08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29843">
              <a:off x="51" y="0"/>
              <a:ext cx="181" cy="408"/>
            </a:xfrm>
            <a:prstGeom prst="downArrow">
              <a:avLst>
                <a:gd name="adj1" fmla="val 50000"/>
                <a:gd name="adj2" fmla="val 56354"/>
              </a:avLst>
            </a:prstGeom>
            <a:noFill/>
            <a:ln w="9525" cmpd="sng">
              <a:solidFill>
                <a:srgbClr val="1A09F7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grpSp>
        <p:nvGrpSpPr>
          <p:cNvPr id="10246" name="Group 6">
            <a:extLst>
              <a:ext uri="{FF2B5EF4-FFF2-40B4-BE49-F238E27FC236}">
                <a16:creationId xmlns:a16="http://schemas.microsoft.com/office/drawing/2014/main" id="{51D7085B-9EA1-4C58-A449-9028A119BFCC}"/>
              </a:ext>
            </a:extLst>
          </p:cNvPr>
          <p:cNvGrpSpPr>
            <a:grpSpLocks/>
          </p:cNvGrpSpPr>
          <p:nvPr/>
        </p:nvGrpSpPr>
        <p:grpSpPr bwMode="auto">
          <a:xfrm>
            <a:off x="7148513" y="2997201"/>
            <a:ext cx="2127250" cy="1008063"/>
            <a:chOff x="0" y="0"/>
            <a:chExt cx="1270" cy="590"/>
          </a:xfrm>
        </p:grpSpPr>
        <p:sp>
          <p:nvSpPr>
            <p:cNvPr id="10247" name="Rectangle 7">
              <a:extLst>
                <a:ext uri="{FF2B5EF4-FFF2-40B4-BE49-F238E27FC236}">
                  <a16:creationId xmlns:a16="http://schemas.microsoft.com/office/drawing/2014/main" id="{94BF3D9B-2450-41D3-84D5-DF1AD8695B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" y="0"/>
              <a:ext cx="952" cy="590"/>
            </a:xfrm>
            <a:prstGeom prst="rect">
              <a:avLst/>
            </a:prstGeom>
            <a:noFill/>
            <a:ln w="9525" cmpd="sng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zh-CN" sz="2400" b="1">
                  <a:solidFill>
                    <a:srgbClr val="FF0000"/>
                  </a:solidFill>
                  <a:latin typeface="宋体" panose="02010600030101010101" pitchFamily="2" charset="-122"/>
                </a:rPr>
                <a:t>初级消费者</a:t>
              </a:r>
            </a:p>
            <a:p>
              <a:pPr algn="ctr"/>
              <a:r>
                <a:rPr lang="zh-CN" altLang="zh-CN" sz="2000" b="1">
                  <a:latin typeface="宋体" panose="02010600030101010101" pitchFamily="2" charset="-122"/>
                </a:rPr>
                <a:t>（植食性动物）</a:t>
              </a:r>
            </a:p>
          </p:txBody>
        </p:sp>
        <p:sp>
          <p:nvSpPr>
            <p:cNvPr id="10248" name="AutoShape 8">
              <a:extLst>
                <a:ext uri="{FF2B5EF4-FFF2-40B4-BE49-F238E27FC236}">
                  <a16:creationId xmlns:a16="http://schemas.microsoft.com/office/drawing/2014/main" id="{59CD445C-9D49-45AE-81CE-F9D6D03D3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27"/>
              <a:ext cx="317" cy="181"/>
            </a:xfrm>
            <a:prstGeom prst="rightArrow">
              <a:avLst>
                <a:gd name="adj1" fmla="val 50000"/>
                <a:gd name="adj2" fmla="val 43785"/>
              </a:avLst>
            </a:prstGeom>
            <a:noFill/>
            <a:ln w="9525" cmpd="sng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sp>
        <p:nvSpPr>
          <p:cNvPr id="10249" name="AutoShape 9">
            <a:extLst>
              <a:ext uri="{FF2B5EF4-FFF2-40B4-BE49-F238E27FC236}">
                <a16:creationId xmlns:a16="http://schemas.microsoft.com/office/drawing/2014/main" id="{9FA85190-6A6C-4201-9414-7E7F82BBC4C3}"/>
              </a:ext>
            </a:extLst>
          </p:cNvPr>
          <p:cNvSpPr>
            <a:spLocks noChangeArrowheads="1"/>
          </p:cNvSpPr>
          <p:nvPr/>
        </p:nvSpPr>
        <p:spPr bwMode="auto">
          <a:xfrm rot="772613">
            <a:off x="2133601" y="2286000"/>
            <a:ext cx="663575" cy="1830388"/>
          </a:xfrm>
          <a:prstGeom prst="downArrow">
            <a:avLst>
              <a:gd name="adj1" fmla="val 50000"/>
              <a:gd name="adj2" fmla="val 68959"/>
            </a:avLst>
          </a:prstGeom>
          <a:noFill/>
          <a:ln w="9525" cmpd="sng">
            <a:solidFill>
              <a:srgbClr val="1A09F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grpSp>
        <p:nvGrpSpPr>
          <p:cNvPr id="10250" name="Group 10">
            <a:extLst>
              <a:ext uri="{FF2B5EF4-FFF2-40B4-BE49-F238E27FC236}">
                <a16:creationId xmlns:a16="http://schemas.microsoft.com/office/drawing/2014/main" id="{52B39123-8159-417D-93A2-25D8D6533659}"/>
              </a:ext>
            </a:extLst>
          </p:cNvPr>
          <p:cNvGrpSpPr>
            <a:grpSpLocks/>
          </p:cNvGrpSpPr>
          <p:nvPr/>
        </p:nvGrpSpPr>
        <p:grpSpPr bwMode="auto">
          <a:xfrm>
            <a:off x="4232275" y="1557339"/>
            <a:ext cx="1785938" cy="1303337"/>
            <a:chOff x="0" y="0"/>
            <a:chExt cx="992" cy="821"/>
          </a:xfrm>
        </p:grpSpPr>
        <p:sp>
          <p:nvSpPr>
            <p:cNvPr id="10251" name="AutoShape 11">
              <a:extLst>
                <a:ext uri="{FF2B5EF4-FFF2-40B4-BE49-F238E27FC236}">
                  <a16:creationId xmlns:a16="http://schemas.microsoft.com/office/drawing/2014/main" id="{2D861B86-6CC8-4A35-94A3-1E6179F9AAE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047333">
              <a:off x="-235" y="404"/>
              <a:ext cx="651" cy="182"/>
            </a:xfrm>
            <a:prstGeom prst="rightArrow">
              <a:avLst>
                <a:gd name="adj1" fmla="val 50000"/>
                <a:gd name="adj2" fmla="val 89423"/>
              </a:avLst>
            </a:prstGeom>
            <a:noFill/>
            <a:ln w="9525" cmpd="sng">
              <a:solidFill>
                <a:srgbClr val="3366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66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52" name="Text Box 12">
              <a:extLst>
                <a:ext uri="{FF2B5EF4-FFF2-40B4-BE49-F238E27FC236}">
                  <a16:creationId xmlns:a16="http://schemas.microsoft.com/office/drawing/2014/main" id="{7FB86745-777F-40FD-B55C-33150E50E2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0" y="0"/>
              <a:ext cx="8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2400" b="1">
                  <a:solidFill>
                    <a:srgbClr val="FF0000"/>
                  </a:solidFill>
                  <a:latin typeface="宋体" panose="02010600030101010101" pitchFamily="2" charset="-122"/>
                </a:rPr>
                <a:t>呼吸作用</a:t>
              </a:r>
            </a:p>
          </p:txBody>
        </p:sp>
      </p:grpSp>
      <p:sp>
        <p:nvSpPr>
          <p:cNvPr id="10253" name="Rectangle 13">
            <a:extLst>
              <a:ext uri="{FF2B5EF4-FFF2-40B4-BE49-F238E27FC236}">
                <a16:creationId xmlns:a16="http://schemas.microsoft.com/office/drawing/2014/main" id="{70AEDDE9-B824-453A-A737-E04D2BEAC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7964" y="2997201"/>
            <a:ext cx="1793875" cy="1008063"/>
          </a:xfrm>
          <a:prstGeom prst="rect">
            <a:avLst/>
          </a:prstGeom>
          <a:noFill/>
          <a:ln w="25400" cmpd="sng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zh-CN" sz="2400" b="1">
                <a:latin typeface="宋体" panose="02010600030101010101" pitchFamily="2" charset="-122"/>
              </a:rPr>
              <a:t>用于生长</a:t>
            </a:r>
          </a:p>
          <a:p>
            <a:pPr algn="ctr"/>
            <a:r>
              <a:rPr lang="zh-CN" altLang="zh-CN" sz="2400" b="1">
                <a:latin typeface="宋体" panose="02010600030101010101" pitchFamily="2" charset="-122"/>
              </a:rPr>
              <a:t>发育和繁殖</a:t>
            </a:r>
          </a:p>
        </p:txBody>
      </p:sp>
      <p:sp>
        <p:nvSpPr>
          <p:cNvPr id="10254" name="AutoShape 14">
            <a:extLst>
              <a:ext uri="{FF2B5EF4-FFF2-40B4-BE49-F238E27FC236}">
                <a16:creationId xmlns:a16="http://schemas.microsoft.com/office/drawing/2014/main" id="{512E6ACD-B858-4DB2-963F-1E178D7AA7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7914" y="3284539"/>
            <a:ext cx="331787" cy="288925"/>
          </a:xfrm>
          <a:prstGeom prst="rightArrow">
            <a:avLst>
              <a:gd name="adj1" fmla="val 50000"/>
              <a:gd name="adj2" fmla="val 28709"/>
            </a:avLst>
          </a:prstGeom>
          <a:noFill/>
          <a:ln w="9525" cmpd="sng">
            <a:solidFill>
              <a:srgbClr val="1A09F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0255" name="Rectangle 15">
            <a:extLst>
              <a:ext uri="{FF2B5EF4-FFF2-40B4-BE49-F238E27FC236}">
                <a16:creationId xmlns:a16="http://schemas.microsoft.com/office/drawing/2014/main" id="{8AD1D8AC-BAE0-48A6-9FD2-65871452A9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4664" y="5246689"/>
            <a:ext cx="1792287" cy="560387"/>
          </a:xfrm>
          <a:prstGeom prst="rect">
            <a:avLst/>
          </a:prstGeom>
          <a:noFill/>
          <a:ln w="31750" cmpd="sng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分 解 者</a:t>
            </a:r>
          </a:p>
        </p:txBody>
      </p:sp>
      <p:sp>
        <p:nvSpPr>
          <p:cNvPr id="10256" name="AutoShape 16">
            <a:extLst>
              <a:ext uri="{FF2B5EF4-FFF2-40B4-BE49-F238E27FC236}">
                <a16:creationId xmlns:a16="http://schemas.microsoft.com/office/drawing/2014/main" id="{5F546537-EA26-41AE-A6EB-80A3323D05C4}"/>
              </a:ext>
            </a:extLst>
          </p:cNvPr>
          <p:cNvSpPr>
            <a:spLocks noChangeArrowheads="1"/>
          </p:cNvSpPr>
          <p:nvPr/>
        </p:nvSpPr>
        <p:spPr bwMode="auto">
          <a:xfrm rot="4729361">
            <a:off x="5694363" y="4400551"/>
            <a:ext cx="1074738" cy="427037"/>
          </a:xfrm>
          <a:prstGeom prst="rightArrow">
            <a:avLst>
              <a:gd name="adj1" fmla="val 50000"/>
              <a:gd name="adj2" fmla="val 62918"/>
            </a:avLst>
          </a:prstGeom>
          <a:solidFill>
            <a:schemeClr val="hlink"/>
          </a:solidFill>
          <a:ln w="31750" cmpd="sng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7" name="Text Box 17">
            <a:extLst>
              <a:ext uri="{FF2B5EF4-FFF2-40B4-BE49-F238E27FC236}">
                <a16:creationId xmlns:a16="http://schemas.microsoft.com/office/drawing/2014/main" id="{787FD493-698E-4753-8CCB-CC7DE7A4DE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4588" y="4149726"/>
            <a:ext cx="2546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遗体   残骸</a:t>
            </a:r>
          </a:p>
        </p:txBody>
      </p:sp>
      <p:sp>
        <p:nvSpPr>
          <p:cNvPr id="10258" name="Rectangle 18">
            <a:extLst>
              <a:ext uri="{FF2B5EF4-FFF2-40B4-BE49-F238E27FC236}">
                <a16:creationId xmlns:a16="http://schemas.microsoft.com/office/drawing/2014/main" id="{605636EE-569B-4916-A2AA-B75DEDFE2A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365126"/>
            <a:ext cx="7315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>
                <a:solidFill>
                  <a:srgbClr val="1A09F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能量流经第一营养级示意图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3" grpId="0" animBg="1" autoUpdateAnimBg="0"/>
      <p:bldP spid="10255" grpId="0" animBg="1" autoUpdateAnimBg="0"/>
      <p:bldP spid="1025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9735ABAB-E1CE-4D33-AD44-C5B4A307E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81000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>
            <a:extLst>
              <a:ext uri="{FF2B5EF4-FFF2-40B4-BE49-F238E27FC236}">
                <a16:creationId xmlns:a16="http://schemas.microsoft.com/office/drawing/2014/main" id="{31C1EAB2-EA07-4899-8A11-7D7234B5A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304800"/>
            <a:ext cx="8001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3600" b="1">
                <a:latin typeface="宋体" panose="02010600030101010101" pitchFamily="2" charset="-122"/>
              </a:rPr>
              <a:t>1、小草的能量来自哪里?</a:t>
            </a:r>
          </a:p>
          <a:p>
            <a:endParaRPr lang="zh-CN" altLang="zh-CN" sz="3600" b="1">
              <a:latin typeface="宋体" panose="02010600030101010101" pitchFamily="2" charset="-122"/>
            </a:endParaRPr>
          </a:p>
          <a:p>
            <a:r>
              <a:rPr lang="zh-CN" altLang="zh-CN" sz="3600" b="1">
                <a:latin typeface="宋体" panose="02010600030101010101" pitchFamily="2" charset="-122"/>
              </a:rPr>
              <a:t>2、照射在草地上的太阳能如何被小草吸收?这些能量都被小草吸收了吗?</a:t>
            </a:r>
          </a:p>
          <a:p>
            <a:endParaRPr lang="zh-CN" altLang="zh-CN" sz="3600" b="1">
              <a:latin typeface="宋体" panose="02010600030101010101" pitchFamily="2" charset="-122"/>
            </a:endParaRPr>
          </a:p>
          <a:p>
            <a:r>
              <a:rPr lang="zh-CN" altLang="zh-CN" sz="3600" b="1">
                <a:latin typeface="宋体" panose="02010600030101010101" pitchFamily="2" charset="-122"/>
              </a:rPr>
              <a:t>3、小草吸收了太阳能后,这些能量有哪些去向?</a:t>
            </a:r>
          </a:p>
        </p:txBody>
      </p:sp>
      <p:sp>
        <p:nvSpPr>
          <p:cNvPr id="11268" name="Text Box 4">
            <a:extLst>
              <a:ext uri="{FF2B5EF4-FFF2-40B4-BE49-F238E27FC236}">
                <a16:creationId xmlns:a16="http://schemas.microsoft.com/office/drawing/2014/main" id="{5FC12CAB-6F6F-4CAC-AE2C-2810BEF781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914401"/>
            <a:ext cx="487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固定的太阳能</a:t>
            </a:r>
          </a:p>
        </p:txBody>
      </p:sp>
      <p:sp>
        <p:nvSpPr>
          <p:cNvPr id="11269" name="Text Box 5">
            <a:extLst>
              <a:ext uri="{FF2B5EF4-FFF2-40B4-BE49-F238E27FC236}">
                <a16:creationId xmlns:a16="http://schemas.microsoft.com/office/drawing/2014/main" id="{BA2CE4E8-C5A2-4B12-ACDE-34852140CD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2590801"/>
            <a:ext cx="487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光合作用，仅仅吸收1%左右。</a:t>
            </a:r>
          </a:p>
        </p:txBody>
      </p:sp>
      <p:grpSp>
        <p:nvGrpSpPr>
          <p:cNvPr id="11270" name="Group 6">
            <a:extLst>
              <a:ext uri="{FF2B5EF4-FFF2-40B4-BE49-F238E27FC236}">
                <a16:creationId xmlns:a16="http://schemas.microsoft.com/office/drawing/2014/main" id="{7FBFAD89-5EC8-4231-A1F4-0ABF404DA813}"/>
              </a:ext>
            </a:extLst>
          </p:cNvPr>
          <p:cNvGrpSpPr>
            <a:grpSpLocks/>
          </p:cNvGrpSpPr>
          <p:nvPr/>
        </p:nvGrpSpPr>
        <p:grpSpPr bwMode="auto">
          <a:xfrm>
            <a:off x="1729483" y="4529137"/>
            <a:ext cx="5334000" cy="2138363"/>
            <a:chOff x="0" y="0"/>
            <a:chExt cx="3072" cy="1347"/>
          </a:xfrm>
        </p:grpSpPr>
        <p:sp>
          <p:nvSpPr>
            <p:cNvPr id="11271" name="AutoShape 7">
              <a:extLst>
                <a:ext uri="{FF2B5EF4-FFF2-40B4-BE49-F238E27FC236}">
                  <a16:creationId xmlns:a16="http://schemas.microsoft.com/office/drawing/2014/main" id="{17A21639-5CAD-4141-A996-ED02612588B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83"/>
              <a:ext cx="137" cy="661"/>
            </a:xfrm>
            <a:prstGeom prst="leftBrace">
              <a:avLst>
                <a:gd name="adj1" fmla="val 111436"/>
                <a:gd name="adj2" fmla="val 50000"/>
              </a:avLst>
            </a:prstGeom>
            <a:noFill/>
            <a:ln w="25400" cap="sq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2" name="Text Box 8">
              <a:extLst>
                <a:ext uri="{FF2B5EF4-FFF2-40B4-BE49-F238E27FC236}">
                  <a16:creationId xmlns:a16="http://schemas.microsoft.com/office/drawing/2014/main" id="{623D8F59-A359-455F-A69C-92C5E585E3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" y="0"/>
              <a:ext cx="155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呼吸作用消耗；</a:t>
              </a:r>
            </a:p>
          </p:txBody>
        </p:sp>
        <p:sp>
          <p:nvSpPr>
            <p:cNvPr id="11273" name="Text Box 9">
              <a:extLst>
                <a:ext uri="{FF2B5EF4-FFF2-40B4-BE49-F238E27FC236}">
                  <a16:creationId xmlns:a16="http://schemas.microsoft.com/office/drawing/2014/main" id="{7B954882-9830-4218-A532-124D163CFD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" y="336"/>
              <a:ext cx="29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被下一营养级的生物所利用；</a:t>
              </a:r>
            </a:p>
          </p:txBody>
        </p:sp>
        <p:sp>
          <p:nvSpPr>
            <p:cNvPr id="11274" name="Text Box 10">
              <a:extLst>
                <a:ext uri="{FF2B5EF4-FFF2-40B4-BE49-F238E27FC236}">
                  <a16:creationId xmlns:a16="http://schemas.microsoft.com/office/drawing/2014/main" id="{762F594F-7921-4C82-94A0-E86ECF7BB5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" y="663"/>
              <a:ext cx="224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被分解者所利用；</a:t>
              </a:r>
            </a:p>
          </p:txBody>
        </p:sp>
        <p:sp>
          <p:nvSpPr>
            <p:cNvPr id="11275" name="Text Box 11">
              <a:extLst>
                <a:ext uri="{FF2B5EF4-FFF2-40B4-BE49-F238E27FC236}">
                  <a16:creationId xmlns:a16="http://schemas.microsoft.com/office/drawing/2014/main" id="{C499CDFA-4374-4ED2-9B5C-01B1D19568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" y="1017"/>
              <a:ext cx="267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6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094CD03F-BBD2-4C03-A06F-31C36FD73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5550" y="2205038"/>
            <a:ext cx="1079500" cy="1079500"/>
          </a:xfrm>
          <a:prstGeom prst="rect">
            <a:avLst/>
          </a:prstGeom>
          <a:solidFill>
            <a:srgbClr val="FFFF99"/>
          </a:solidFill>
          <a:ln w="25400" cmpd="sng">
            <a:solidFill>
              <a:srgbClr val="CC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AFA4A45B-5900-4376-B866-536E294A2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276475"/>
            <a:ext cx="1512888" cy="893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生产者</a:t>
            </a:r>
          </a:p>
          <a:p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（植物）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48711EE7-90D5-4414-BDBC-D8B099650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6988" y="836613"/>
            <a:ext cx="1727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zh-CN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呼吸作用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49375A38-0B87-4D46-B3D8-641FE29A1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438" y="2276475"/>
            <a:ext cx="1943100" cy="884238"/>
          </a:xfrm>
          <a:prstGeom prst="rect">
            <a:avLst/>
          </a:prstGeom>
          <a:solidFill>
            <a:srgbClr val="FFFF99"/>
          </a:solidFill>
          <a:ln w="25400" cmpd="sng">
            <a:solidFill>
              <a:srgbClr val="CC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初级消费者</a:t>
            </a:r>
          </a:p>
          <a:p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（植食动物</a:t>
            </a:r>
            <a:r>
              <a:rPr lang="zh-CN" altLang="zh-CN" sz="2400" b="1">
                <a:latin typeface="Times New Roman" panose="02020603050405020304" pitchFamily="18" charset="0"/>
              </a:rPr>
              <a:t>）</a:t>
            </a: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2BA155A5-FE45-427E-859B-6905E15A8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981076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zh-CN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呼吸作用</a:t>
            </a:r>
          </a:p>
        </p:txBody>
      </p:sp>
      <p:sp>
        <p:nvSpPr>
          <p:cNvPr id="16391" name="Rectangle 7">
            <a:extLst>
              <a:ext uri="{FF2B5EF4-FFF2-40B4-BE49-F238E27FC236}">
                <a16:creationId xmlns:a16="http://schemas.microsoft.com/office/drawing/2014/main" id="{2F81320F-E9FA-492F-8671-BADEAE1B4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8" y="2276475"/>
            <a:ext cx="1873250" cy="774700"/>
          </a:xfrm>
          <a:prstGeom prst="rect">
            <a:avLst/>
          </a:prstGeom>
          <a:solidFill>
            <a:srgbClr val="FFFF99"/>
          </a:solidFill>
          <a:ln w="25400" cmpd="sng">
            <a:solidFill>
              <a:srgbClr val="CC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次级消费者</a:t>
            </a:r>
          </a:p>
          <a:p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（肉食动物</a:t>
            </a:r>
            <a:r>
              <a:rPr lang="zh-CN" altLang="zh-CN" sz="2000" b="1">
                <a:latin typeface="Times New Roman" panose="02020603050405020304" pitchFamily="18" charset="0"/>
              </a:rPr>
              <a:t>）</a:t>
            </a:r>
          </a:p>
        </p:txBody>
      </p:sp>
      <p:sp>
        <p:nvSpPr>
          <p:cNvPr id="16392" name="Rectangle 8">
            <a:extLst>
              <a:ext uri="{FF2B5EF4-FFF2-40B4-BE49-F238E27FC236}">
                <a16:creationId xmlns:a16="http://schemas.microsoft.com/office/drawing/2014/main" id="{EC662934-C2C6-4A8A-B85F-59308CE66D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2488" y="2420939"/>
            <a:ext cx="1871662" cy="720725"/>
          </a:xfrm>
          <a:prstGeom prst="rect">
            <a:avLst/>
          </a:prstGeom>
          <a:solidFill>
            <a:srgbClr val="FFFF99"/>
          </a:solidFill>
          <a:ln w="25400" cmpd="sng">
            <a:solidFill>
              <a:srgbClr val="CC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三级消费者</a:t>
            </a:r>
          </a:p>
          <a:p>
            <a:r>
              <a:rPr lang="zh-CN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（肉食动物</a:t>
            </a:r>
            <a:r>
              <a:rPr lang="zh-CN" altLang="zh-CN" sz="2000" b="1">
                <a:latin typeface="Times New Roman" panose="02020603050405020304" pitchFamily="18" charset="0"/>
              </a:rPr>
              <a:t>）</a:t>
            </a:r>
          </a:p>
        </p:txBody>
      </p:sp>
      <p:sp>
        <p:nvSpPr>
          <p:cNvPr id="16393" name="Rectangle 9">
            <a:extLst>
              <a:ext uri="{FF2B5EF4-FFF2-40B4-BE49-F238E27FC236}">
                <a16:creationId xmlns:a16="http://schemas.microsoft.com/office/drawing/2014/main" id="{252117DC-6F6C-440A-9D3B-B1ECB6C8A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2264" y="1196976"/>
            <a:ext cx="19446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zh-CN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呼吸作用</a:t>
            </a:r>
          </a:p>
        </p:txBody>
      </p:sp>
      <p:sp>
        <p:nvSpPr>
          <p:cNvPr id="16394" name="Rectangle 10">
            <a:extLst>
              <a:ext uri="{FF2B5EF4-FFF2-40B4-BE49-F238E27FC236}">
                <a16:creationId xmlns:a16="http://schemas.microsoft.com/office/drawing/2014/main" id="{A165F435-D976-4BE6-AC05-9578DFE90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2850" y="1196976"/>
            <a:ext cx="183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zh-CN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呼吸作用</a:t>
            </a:r>
          </a:p>
        </p:txBody>
      </p:sp>
      <p:sp>
        <p:nvSpPr>
          <p:cNvPr id="16395" name="Rectangle 11">
            <a:extLst>
              <a:ext uri="{FF2B5EF4-FFF2-40B4-BE49-F238E27FC236}">
                <a16:creationId xmlns:a16="http://schemas.microsoft.com/office/drawing/2014/main" id="{C93D89B1-B85C-45D7-B6EB-04F1426E9E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0" y="4221163"/>
            <a:ext cx="6604000" cy="546100"/>
          </a:xfrm>
          <a:prstGeom prst="rect">
            <a:avLst/>
          </a:prstGeom>
          <a:solidFill>
            <a:srgbClr val="CCFFFF"/>
          </a:solidFill>
          <a:ln w="25400" cmpd="sng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algn="ctr"/>
            <a:r>
              <a:rPr lang="zh-CN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  解  者</a:t>
            </a:r>
          </a:p>
        </p:txBody>
      </p:sp>
      <p:sp>
        <p:nvSpPr>
          <p:cNvPr id="16396" name="Line 12">
            <a:extLst>
              <a:ext uri="{FF2B5EF4-FFF2-40B4-BE49-F238E27FC236}">
                <a16:creationId xmlns:a16="http://schemas.microsoft.com/office/drawing/2014/main" id="{83F1BB3E-2BD8-48FB-A051-55914D14D5F9}"/>
              </a:ext>
            </a:extLst>
          </p:cNvPr>
          <p:cNvSpPr>
            <a:spLocks noChangeShapeType="1"/>
          </p:cNvSpPr>
          <p:nvPr/>
        </p:nvSpPr>
        <p:spPr bwMode="auto">
          <a:xfrm>
            <a:off x="3287713" y="3357563"/>
            <a:ext cx="1066800" cy="762000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7" name="Line 13">
            <a:extLst>
              <a:ext uri="{FF2B5EF4-FFF2-40B4-BE49-F238E27FC236}">
                <a16:creationId xmlns:a16="http://schemas.microsoft.com/office/drawing/2014/main" id="{F0569131-2B74-425D-847F-9C80D7B27084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3352800"/>
            <a:ext cx="762000" cy="762000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8" name="Line 14">
            <a:extLst>
              <a:ext uri="{FF2B5EF4-FFF2-40B4-BE49-F238E27FC236}">
                <a16:creationId xmlns:a16="http://schemas.microsoft.com/office/drawing/2014/main" id="{08A72629-137E-4AAF-ACF1-9E3359010EC8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0" y="3200400"/>
            <a:ext cx="609600" cy="914400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9" name="Line 15">
            <a:extLst>
              <a:ext uri="{FF2B5EF4-FFF2-40B4-BE49-F238E27FC236}">
                <a16:creationId xmlns:a16="http://schemas.microsoft.com/office/drawing/2014/main" id="{F5E72FE6-B9EE-4536-B571-396FDCB0514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296400" y="3124200"/>
            <a:ext cx="228600" cy="990600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00" name="Line 16">
            <a:extLst>
              <a:ext uri="{FF2B5EF4-FFF2-40B4-BE49-F238E27FC236}">
                <a16:creationId xmlns:a16="http://schemas.microsoft.com/office/drawing/2014/main" id="{19C99F31-D6A5-42D2-9DF4-D1079691E0CC}"/>
              </a:ext>
            </a:extLst>
          </p:cNvPr>
          <p:cNvSpPr>
            <a:spLocks noChangeShapeType="1"/>
          </p:cNvSpPr>
          <p:nvPr/>
        </p:nvSpPr>
        <p:spPr bwMode="auto">
          <a:xfrm>
            <a:off x="6167438" y="4797425"/>
            <a:ext cx="609600" cy="609600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01" name="Rectangle 17">
            <a:extLst>
              <a:ext uri="{FF2B5EF4-FFF2-40B4-BE49-F238E27FC236}">
                <a16:creationId xmlns:a16="http://schemas.microsoft.com/office/drawing/2014/main" id="{6A1DD32B-4176-464D-9410-5A81F84E17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5638" y="5373688"/>
            <a:ext cx="23050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zh-CN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呼吸作用</a:t>
            </a:r>
          </a:p>
        </p:txBody>
      </p:sp>
      <p:sp>
        <p:nvSpPr>
          <p:cNvPr id="16402" name="AutoShape 18">
            <a:extLst>
              <a:ext uri="{FF2B5EF4-FFF2-40B4-BE49-F238E27FC236}">
                <a16:creationId xmlns:a16="http://schemas.microsoft.com/office/drawing/2014/main" id="{A824FC7D-6DB3-4A75-9519-23F389CE5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276476"/>
            <a:ext cx="971550" cy="936625"/>
          </a:xfrm>
          <a:prstGeom prst="rightArrow">
            <a:avLst>
              <a:gd name="adj1" fmla="val 50000"/>
              <a:gd name="adj2" fmla="val 25932"/>
            </a:avLst>
          </a:prstGeom>
          <a:solidFill>
            <a:srgbClr val="FF66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6403" name="AutoShape 19">
            <a:extLst>
              <a:ext uri="{FF2B5EF4-FFF2-40B4-BE49-F238E27FC236}">
                <a16:creationId xmlns:a16="http://schemas.microsoft.com/office/drawing/2014/main" id="{0E6D6C1C-BE89-466F-8DF1-D58075C4C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0" y="2492376"/>
            <a:ext cx="611188" cy="576263"/>
          </a:xfrm>
          <a:prstGeom prst="rightArrow">
            <a:avLst>
              <a:gd name="adj1" fmla="val 50000"/>
              <a:gd name="adj2" fmla="val 26515"/>
            </a:avLst>
          </a:prstGeom>
          <a:solidFill>
            <a:srgbClr val="FF66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6404" name="AutoShape 20">
            <a:extLst>
              <a:ext uri="{FF2B5EF4-FFF2-40B4-BE49-F238E27FC236}">
                <a16:creationId xmlns:a16="http://schemas.microsoft.com/office/drawing/2014/main" id="{A8F6E0F9-6E3F-4121-B00C-7B5B1CA70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8664" y="2563813"/>
            <a:ext cx="611187" cy="360362"/>
          </a:xfrm>
          <a:prstGeom prst="rightArrow">
            <a:avLst>
              <a:gd name="adj1" fmla="val 50000"/>
              <a:gd name="adj2" fmla="val 42401"/>
            </a:avLst>
          </a:prstGeom>
          <a:solidFill>
            <a:srgbClr val="FF66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6405" name="AutoShape 21">
            <a:extLst>
              <a:ext uri="{FF2B5EF4-FFF2-40B4-BE49-F238E27FC236}">
                <a16:creationId xmlns:a16="http://schemas.microsoft.com/office/drawing/2014/main" id="{527B1AC6-EA19-4FB8-A075-4784EDECD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2125" y="2636838"/>
            <a:ext cx="431800" cy="21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6406" name="AutoShape 22">
            <a:extLst>
              <a:ext uri="{FF2B5EF4-FFF2-40B4-BE49-F238E27FC236}">
                <a16:creationId xmlns:a16="http://schemas.microsoft.com/office/drawing/2014/main" id="{754EA566-7EA1-450B-B830-DBDFF349A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9688" y="2636838"/>
            <a:ext cx="468312" cy="144462"/>
          </a:xfrm>
          <a:prstGeom prst="rightArrow">
            <a:avLst>
              <a:gd name="adj1" fmla="val 50000"/>
              <a:gd name="adj2" fmla="val 81044"/>
            </a:avLst>
          </a:prstGeom>
          <a:solidFill>
            <a:srgbClr val="FF66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6407" name="Line 23">
            <a:extLst>
              <a:ext uri="{FF2B5EF4-FFF2-40B4-BE49-F238E27FC236}">
                <a16:creationId xmlns:a16="http://schemas.microsoft.com/office/drawing/2014/main" id="{DC993A20-9141-4698-9EC1-73FF5E14974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782889" y="1484314"/>
            <a:ext cx="288925" cy="720725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08" name="Line 24">
            <a:extLst>
              <a:ext uri="{FF2B5EF4-FFF2-40B4-BE49-F238E27FC236}">
                <a16:creationId xmlns:a16="http://schemas.microsoft.com/office/drawing/2014/main" id="{2528A853-EB3F-40BC-B094-97CE7598255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943476" y="1484313"/>
            <a:ext cx="288925" cy="792162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09" name="Line 25">
            <a:extLst>
              <a:ext uri="{FF2B5EF4-FFF2-40B4-BE49-F238E27FC236}">
                <a16:creationId xmlns:a16="http://schemas.microsoft.com/office/drawing/2014/main" id="{8BB1AEE3-556F-4BFB-A0A3-D9CE707C53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104063" y="1628776"/>
            <a:ext cx="360362" cy="792163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10" name="Line 26">
            <a:extLst>
              <a:ext uri="{FF2B5EF4-FFF2-40B4-BE49-F238E27FC236}">
                <a16:creationId xmlns:a16="http://schemas.microsoft.com/office/drawing/2014/main" id="{C9916827-3135-44AD-AF55-F7D346C8EC1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336088" y="1628776"/>
            <a:ext cx="360362" cy="792163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11" name="Rectangle 27">
            <a:extLst>
              <a:ext uri="{FF2B5EF4-FFF2-40B4-BE49-F238E27FC236}">
                <a16:creationId xmlns:a16="http://schemas.microsoft.com/office/drawing/2014/main" id="{CC81D338-68BB-4DF8-852D-2BCA42E24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6375" y="5873750"/>
            <a:ext cx="6040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生态系统能量流动传递的过程</a:t>
            </a:r>
          </a:p>
        </p:txBody>
      </p:sp>
      <p:sp>
        <p:nvSpPr>
          <p:cNvPr id="16412" name="Rectangle 28">
            <a:extLst>
              <a:ext uri="{FF2B5EF4-FFF2-40B4-BE49-F238E27FC236}">
                <a16:creationId xmlns:a16="http://schemas.microsoft.com/office/drawing/2014/main" id="{968B4A38-1A53-40F4-AAAA-4982C52B6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916113"/>
            <a:ext cx="12588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太阳能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  <p:bldP spid="16388" grpId="0" autoUpdateAnimBg="0"/>
      <p:bldP spid="16389" grpId="0" animBg="1" autoUpdateAnimBg="0"/>
      <p:bldP spid="16390" grpId="0" autoUpdateAnimBg="0"/>
      <p:bldP spid="16391" grpId="0" animBg="1" autoUpdateAnimBg="0"/>
      <p:bldP spid="16392" grpId="0" animBg="1" autoUpdateAnimBg="0"/>
      <p:bldP spid="16393" grpId="0" autoUpdateAnimBg="0"/>
      <p:bldP spid="16394" grpId="0" autoUpdateAnimBg="0"/>
      <p:bldP spid="16395" grpId="0" animBg="1" autoUpdateAnimBg="0"/>
      <p:bldP spid="16401" grpId="0" autoUpdateAnimBg="0"/>
      <p:bldP spid="1641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V40E`CUS%R9@)7UMY$}JI_C">
            <a:extLst>
              <a:ext uri="{FF2B5EF4-FFF2-40B4-BE49-F238E27FC236}">
                <a16:creationId xmlns:a16="http://schemas.microsoft.com/office/drawing/2014/main" id="{3383540F-CB39-4F83-898C-9F75F3393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134100"/>
            <a:ext cx="2362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 descr="V40E`CUS%R9@)7UMY$}JI_C">
            <a:extLst>
              <a:ext uri="{FF2B5EF4-FFF2-40B4-BE49-F238E27FC236}">
                <a16:creationId xmlns:a16="http://schemas.microsoft.com/office/drawing/2014/main" id="{C15B78A6-4E84-419F-AA6D-07217C874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134100"/>
            <a:ext cx="2362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4" descr="RB31P73{TZ{E3TYKI52]5AQ">
            <a:extLst>
              <a:ext uri="{FF2B5EF4-FFF2-40B4-BE49-F238E27FC236}">
                <a16:creationId xmlns:a16="http://schemas.microsoft.com/office/drawing/2014/main" id="{38F49B22-9E21-47FC-BC4B-0B1FE6569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838200"/>
            <a:ext cx="914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RB31P73{TZ{E3TYKI52]5AQ">
            <a:extLst>
              <a:ext uri="{FF2B5EF4-FFF2-40B4-BE49-F238E27FC236}">
                <a16:creationId xmlns:a16="http://schemas.microsoft.com/office/drawing/2014/main" id="{A4B311AB-FCA5-4E32-B36C-7DA159323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3200400"/>
            <a:ext cx="914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 descr="RB31P73{TZ{E3TYKI52]5AQ">
            <a:extLst>
              <a:ext uri="{FF2B5EF4-FFF2-40B4-BE49-F238E27FC236}">
                <a16:creationId xmlns:a16="http://schemas.microsoft.com/office/drawing/2014/main" id="{2F2AF2F9-A0E0-48EC-ABE5-7BA6ACE62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5715000"/>
            <a:ext cx="914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7" descr="V$RCZH$~F%7$)ZWLIIS88HF">
            <a:extLst>
              <a:ext uri="{FF2B5EF4-FFF2-40B4-BE49-F238E27FC236}">
                <a16:creationId xmlns:a16="http://schemas.microsoft.com/office/drawing/2014/main" id="{CE4D0308-2B0A-49EB-B6CF-FC83A0629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2362200"/>
            <a:ext cx="914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7" descr="AN02542_">
            <a:extLst>
              <a:ext uri="{FF2B5EF4-FFF2-40B4-BE49-F238E27FC236}">
                <a16:creationId xmlns:a16="http://schemas.microsoft.com/office/drawing/2014/main" id="{9B940583-B28B-4CB5-95D4-A1BAA95C0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2362200"/>
            <a:ext cx="914400" cy="1087438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7" name="Picture 9" descr="MJQ9G7`X[I3EUTZODTAKF96">
            <a:extLst>
              <a:ext uri="{FF2B5EF4-FFF2-40B4-BE49-F238E27FC236}">
                <a16:creationId xmlns:a16="http://schemas.microsoft.com/office/drawing/2014/main" id="{8498F543-53CD-4CBF-B477-0D1FF6450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10" descr="森林生态系统的食物网">
            <a:extLst>
              <a:ext uri="{FF2B5EF4-FFF2-40B4-BE49-F238E27FC236}">
                <a16:creationId xmlns:a16="http://schemas.microsoft.com/office/drawing/2014/main" id="{D870AC17-ED58-4E08-8DA6-110BB2614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00" b="39554"/>
          <a:stretch>
            <a:fillRect/>
          </a:stretch>
        </p:blipFill>
        <p:spPr bwMode="auto">
          <a:xfrm>
            <a:off x="6027738" y="0"/>
            <a:ext cx="4640262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9" name="Text Box 11">
            <a:extLst>
              <a:ext uri="{FF2B5EF4-FFF2-40B4-BE49-F238E27FC236}">
                <a16:creationId xmlns:a16="http://schemas.microsoft.com/office/drawing/2014/main" id="{EA6FF82C-B6DF-4905-8749-3C5BD414D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469" y="715053"/>
            <a:ext cx="454315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ea typeface="楷体_GB2312" pitchFamily="49" charset="-12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ea typeface="楷体_GB2312" pitchFamily="49" charset="-122"/>
              </a:rPr>
              <a:t>2</a:t>
            </a:r>
            <a:r>
              <a:rPr lang="zh-CN" altLang="en-US" sz="3600" b="1" dirty="0">
                <a:solidFill>
                  <a:srgbClr val="000000"/>
                </a:solidFill>
                <a:ea typeface="楷体_GB2312" pitchFamily="49" charset="-122"/>
              </a:rPr>
              <a:t>）如果植物体内有机物和固定的太阳能是相同的，你认为通过哪一条食物链，鹰获得的能量较多？</a:t>
            </a:r>
          </a:p>
        </p:txBody>
      </p:sp>
      <p:sp>
        <p:nvSpPr>
          <p:cNvPr id="29708" name="Text Box 12">
            <a:extLst>
              <a:ext uri="{FF2B5EF4-FFF2-40B4-BE49-F238E27FC236}">
                <a16:creationId xmlns:a16="http://schemas.microsoft.com/office/drawing/2014/main" id="{216C399A-6586-480B-A393-FF13A9C9CA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4876800"/>
            <a:ext cx="9144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33CC"/>
                </a:solidFill>
                <a:ea typeface="楷体_GB2312" pitchFamily="49" charset="-122"/>
              </a:rPr>
              <a:t>在食物链中，经历的环节越少，处于食物链最顶端的生物（如鹰），获得的能量就越多。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Administrator\桌面\cavemen\caveman_gerg_looking__a_ha.gif">
            <a:extLst>
              <a:ext uri="{FF2B5EF4-FFF2-40B4-BE49-F238E27FC236}">
                <a16:creationId xmlns:a16="http://schemas.microsoft.com/office/drawing/2014/main" id="{17366745-F983-44D2-8C82-88C4C8939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9" y="1341438"/>
            <a:ext cx="337502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图片 6" descr="20070713125310.jpg">
            <a:hlinkClick r:id="" action="ppaction://noaction"/>
            <a:extLst>
              <a:ext uri="{FF2B5EF4-FFF2-40B4-BE49-F238E27FC236}">
                <a16:creationId xmlns:a16="http://schemas.microsoft.com/office/drawing/2014/main" id="{097F9D84-9485-497E-8601-3CDB4ACAA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4" y="4149726"/>
            <a:ext cx="220662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AutoShape 4">
            <a:extLst>
              <a:ext uri="{FF2B5EF4-FFF2-40B4-BE49-F238E27FC236}">
                <a16:creationId xmlns:a16="http://schemas.microsoft.com/office/drawing/2014/main" id="{E0743163-4BB0-421C-8175-1EF03B34C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376" y="1694539"/>
            <a:ext cx="2232025" cy="733663"/>
          </a:xfrm>
          <a:prstGeom prst="leftArrow">
            <a:avLst>
              <a:gd name="adj1" fmla="val 50000"/>
              <a:gd name="adj2" fmla="val 386265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31749" name="AutoShape 5">
            <a:extLst>
              <a:ext uri="{FF2B5EF4-FFF2-40B4-BE49-F238E27FC236}">
                <a16:creationId xmlns:a16="http://schemas.microsoft.com/office/drawing/2014/main" id="{4210700D-432F-4FCB-BDA1-C726022F16B6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7644607" y="3314583"/>
            <a:ext cx="936625" cy="733663"/>
          </a:xfrm>
          <a:prstGeom prst="leftArrow">
            <a:avLst>
              <a:gd name="adj1" fmla="val 50000"/>
              <a:gd name="adj2" fmla="val 162088"/>
            </a:avLst>
          </a:prstGeom>
          <a:solidFill>
            <a:srgbClr val="FF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31750" name="AutoShape 6">
            <a:extLst>
              <a:ext uri="{FF2B5EF4-FFF2-40B4-BE49-F238E27FC236}">
                <a16:creationId xmlns:a16="http://schemas.microsoft.com/office/drawing/2014/main" id="{0F302C44-6D82-45F2-A53A-56825A6AE161}"/>
              </a:ext>
            </a:extLst>
          </p:cNvPr>
          <p:cNvSpPr>
            <a:spLocks noChangeArrowheads="1"/>
          </p:cNvSpPr>
          <p:nvPr/>
        </p:nvSpPr>
        <p:spPr bwMode="auto">
          <a:xfrm rot="2752885">
            <a:off x="4722019" y="3027245"/>
            <a:ext cx="2952750" cy="733663"/>
          </a:xfrm>
          <a:prstGeom prst="leftArrow">
            <a:avLst>
              <a:gd name="adj1" fmla="val 50000"/>
              <a:gd name="adj2" fmla="val 510991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pic>
        <p:nvPicPr>
          <p:cNvPr id="31751" name="Picture 7">
            <a:extLst>
              <a:ext uri="{FF2B5EF4-FFF2-40B4-BE49-F238E27FC236}">
                <a16:creationId xmlns:a16="http://schemas.microsoft.com/office/drawing/2014/main" id="{6E09DF33-7EA2-433F-869E-02DD81251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260351"/>
            <a:ext cx="2089150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2" name="Text Box 8">
            <a:extLst>
              <a:ext uri="{FF2B5EF4-FFF2-40B4-BE49-F238E27FC236}">
                <a16:creationId xmlns:a16="http://schemas.microsoft.com/office/drawing/2014/main" id="{1492F1C9-CF07-4CB5-9B00-46B13E3A5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188914"/>
            <a:ext cx="1655763" cy="466725"/>
          </a:xfrm>
          <a:prstGeom prst="rect">
            <a:avLst/>
          </a:prstGeom>
          <a:solidFill>
            <a:srgbClr val="FFFF00"/>
          </a:solidFill>
          <a:ln w="9525" cmpd="sng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zh-CN" sz="2400" b="1">
                <a:solidFill>
                  <a:srgbClr val="800080"/>
                </a:solidFill>
                <a:latin typeface="Times New Roman" panose="02020603050405020304" pitchFamily="18" charset="0"/>
                <a:ea typeface="全新硬笔楷书简" pitchFamily="2" charset="-122"/>
              </a:rPr>
              <a:t>七嘴八舌</a:t>
            </a:r>
          </a:p>
        </p:txBody>
      </p:sp>
      <p:pic>
        <p:nvPicPr>
          <p:cNvPr id="31753" name="Picture 9">
            <a:extLst>
              <a:ext uri="{FF2B5EF4-FFF2-40B4-BE49-F238E27FC236}">
                <a16:creationId xmlns:a16="http://schemas.microsoft.com/office/drawing/2014/main" id="{1B6B5335-C785-40D8-B021-798D7B096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836613"/>
            <a:ext cx="1403350" cy="217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10">
            <a:extLst>
              <a:ext uri="{FF2B5EF4-FFF2-40B4-BE49-F238E27FC236}">
                <a16:creationId xmlns:a16="http://schemas.microsoft.com/office/drawing/2014/main" id="{59564237-6BE0-459A-B895-572710C60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1844675"/>
            <a:ext cx="1655762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5" name="AutoShape 11">
            <a:extLst>
              <a:ext uri="{FF2B5EF4-FFF2-40B4-BE49-F238E27FC236}">
                <a16:creationId xmlns:a16="http://schemas.microsoft.com/office/drawing/2014/main" id="{BB735531-7261-4C93-ACE3-946DEEE72B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375" y="1478639"/>
            <a:ext cx="1944688" cy="733663"/>
          </a:xfrm>
          <a:prstGeom prst="leftArrow">
            <a:avLst>
              <a:gd name="adj1" fmla="val 50000"/>
              <a:gd name="adj2" fmla="val 336540"/>
            </a:avLst>
          </a:prstGeom>
          <a:solidFill>
            <a:srgbClr val="FF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31756" name="AutoShape 12">
            <a:extLst>
              <a:ext uri="{FF2B5EF4-FFF2-40B4-BE49-F238E27FC236}">
                <a16:creationId xmlns:a16="http://schemas.microsoft.com/office/drawing/2014/main" id="{59C26659-F5B8-4C5F-B627-0C1AF20C1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3475" y="836613"/>
            <a:ext cx="4103688" cy="2305050"/>
          </a:xfrm>
          <a:prstGeom prst="wedgeEllipseCallout">
            <a:avLst>
              <a:gd name="adj1" fmla="val -69069"/>
              <a:gd name="adj2" fmla="val -412"/>
            </a:avLst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食物链越短，能量到我体内的越多，我活的时间就越长呀！</a:t>
            </a:r>
          </a:p>
        </p:txBody>
      </p:sp>
      <p:sp>
        <p:nvSpPr>
          <p:cNvPr id="31757" name="AutoShape 13">
            <a:extLst>
              <a:ext uri="{FF2B5EF4-FFF2-40B4-BE49-F238E27FC236}">
                <a16:creationId xmlns:a16="http://schemas.microsoft.com/office/drawing/2014/main" id="{0122DED6-AA34-475E-95CE-C65566B8121A}"/>
              </a:ext>
            </a:extLst>
          </p:cNvPr>
          <p:cNvSpPr>
            <a:spLocks noChangeArrowheads="1"/>
          </p:cNvSpPr>
          <p:nvPr/>
        </p:nvSpPr>
        <p:spPr bwMode="auto">
          <a:xfrm rot="2752885">
            <a:off x="4547394" y="3170120"/>
            <a:ext cx="2952750" cy="733663"/>
          </a:xfrm>
          <a:prstGeom prst="leftArrow">
            <a:avLst>
              <a:gd name="adj1" fmla="val 50000"/>
              <a:gd name="adj2" fmla="val 510991"/>
            </a:avLst>
          </a:prstGeom>
          <a:solidFill>
            <a:srgbClr val="FF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6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某一个湖的能量金字塔">
            <a:extLst>
              <a:ext uri="{FF2B5EF4-FFF2-40B4-BE49-F238E27FC236}">
                <a16:creationId xmlns:a16="http://schemas.microsoft.com/office/drawing/2014/main" id="{5BA331E1-D9AF-490C-A1E6-17A784244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t="3334" r="10834" b="41333"/>
          <a:stretch>
            <a:fillRect/>
          </a:stretch>
        </p:blipFill>
        <p:spPr bwMode="auto">
          <a:xfrm>
            <a:off x="588963" y="1775619"/>
            <a:ext cx="4427538" cy="397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3">
            <a:extLst>
              <a:ext uri="{FF2B5EF4-FFF2-40B4-BE49-F238E27FC236}">
                <a16:creationId xmlns:a16="http://schemas.microsoft.com/office/drawing/2014/main" id="{7767E2F9-5065-437F-9B4D-43E5EE03F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49" y="184149"/>
            <a:ext cx="25733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能量金字塔</a:t>
            </a:r>
          </a:p>
        </p:txBody>
      </p:sp>
      <p:sp>
        <p:nvSpPr>
          <p:cNvPr id="32772" name="Text Box 4">
            <a:extLst>
              <a:ext uri="{FF2B5EF4-FFF2-40B4-BE49-F238E27FC236}">
                <a16:creationId xmlns:a16="http://schemas.microsoft.com/office/drawing/2014/main" id="{D68CAA61-D164-4E27-AD2A-CF939ED67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402" y="1000126"/>
            <a:ext cx="10211212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zh-CN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单位时间内各营养级所得到的</a:t>
            </a:r>
            <a:r>
              <a:rPr lang="zh-CN" altLang="zh-CN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能量</a:t>
            </a:r>
            <a:r>
              <a:rPr lang="zh-CN" altLang="zh-CN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数值，由低到高绘制的图形</a:t>
            </a:r>
          </a:p>
        </p:txBody>
      </p:sp>
      <p:sp>
        <p:nvSpPr>
          <p:cNvPr id="32773" name="Text Box 5">
            <a:extLst>
              <a:ext uri="{FF2B5EF4-FFF2-40B4-BE49-F238E27FC236}">
                <a16:creationId xmlns:a16="http://schemas.microsoft.com/office/drawing/2014/main" id="{B25A8986-8732-4CEB-9672-4F32721D2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3339" y="5275264"/>
            <a:ext cx="4105275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从能量金字塔可以看出：营养级越多，在能量流动中消耗的能量就</a:t>
            </a:r>
            <a:r>
              <a:rPr lang="zh-CN" altLang="zh-CN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_____。</a:t>
            </a:r>
          </a:p>
        </p:txBody>
      </p:sp>
      <p:sp>
        <p:nvSpPr>
          <p:cNvPr id="32774" name="Rectangle 6">
            <a:extLst>
              <a:ext uri="{FF2B5EF4-FFF2-40B4-BE49-F238E27FC236}">
                <a16:creationId xmlns:a16="http://schemas.microsoft.com/office/drawing/2014/main" id="{B25750C6-A3BE-4E4F-90AC-0A6A28CCA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3501" y="6092826"/>
            <a:ext cx="13684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越多</a:t>
            </a:r>
          </a:p>
        </p:txBody>
      </p:sp>
      <p:sp>
        <p:nvSpPr>
          <p:cNvPr id="32775" name="Text Box 7">
            <a:extLst>
              <a:ext uri="{FF2B5EF4-FFF2-40B4-BE49-F238E27FC236}">
                <a16:creationId xmlns:a16="http://schemas.microsoft.com/office/drawing/2014/main" id="{B28752B0-C630-4E8E-9F76-3A8463998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313" y="5878467"/>
            <a:ext cx="3554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湖泊生态系统能量金字塔</a:t>
            </a:r>
          </a:p>
        </p:txBody>
      </p:sp>
      <p:sp>
        <p:nvSpPr>
          <p:cNvPr id="32776" name="Text Box 8">
            <a:extLst>
              <a:ext uri="{FF2B5EF4-FFF2-40B4-BE49-F238E27FC236}">
                <a16:creationId xmlns:a16="http://schemas.microsoft.com/office/drawing/2014/main" id="{CF9C59DE-9DA9-4C22-9047-0B6B63005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7588" y="4556126"/>
            <a:ext cx="43926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生产者（第一营养级）</a:t>
            </a:r>
          </a:p>
        </p:txBody>
      </p:sp>
      <p:sp>
        <p:nvSpPr>
          <p:cNvPr id="32777" name="Text Box 9">
            <a:extLst>
              <a:ext uri="{FF2B5EF4-FFF2-40B4-BE49-F238E27FC236}">
                <a16:creationId xmlns:a16="http://schemas.microsoft.com/office/drawing/2014/main" id="{019F4671-3423-4A92-BCEC-DC02B0726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9889" y="3763963"/>
            <a:ext cx="51831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初级消费者（第二营养级）</a:t>
            </a:r>
          </a:p>
        </p:txBody>
      </p:sp>
      <p:sp>
        <p:nvSpPr>
          <p:cNvPr id="32778" name="Text Box 10">
            <a:extLst>
              <a:ext uri="{FF2B5EF4-FFF2-40B4-BE49-F238E27FC236}">
                <a16:creationId xmlns:a16="http://schemas.microsoft.com/office/drawing/2014/main" id="{5F7CC54C-9B86-46C8-98A7-A018D8814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1" y="3043238"/>
            <a:ext cx="56165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次级消费者（第三营养级）</a:t>
            </a:r>
          </a:p>
        </p:txBody>
      </p:sp>
      <p:sp>
        <p:nvSpPr>
          <p:cNvPr id="32779" name="Text Box 11">
            <a:extLst>
              <a:ext uri="{FF2B5EF4-FFF2-40B4-BE49-F238E27FC236}">
                <a16:creationId xmlns:a16="http://schemas.microsoft.com/office/drawing/2014/main" id="{CD2EA799-70BB-4468-98EC-679D090791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7726" y="2416176"/>
            <a:ext cx="54721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三级消费者（第四营养级）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  <p:bldP spid="32772" grpId="0" autoUpdateAnimBg="0"/>
      <p:bldP spid="32773" grpId="0" autoUpdateAnimBg="0"/>
      <p:bldP spid="32774" grpId="0" autoUpdateAnimBg="0"/>
      <p:bldP spid="32775" grpId="0" autoUpdateAnimBg="0"/>
      <p:bldP spid="32776" grpId="0" autoUpdateAnimBg="0"/>
      <p:bldP spid="32777" grpId="0" autoUpdateAnimBg="0"/>
      <p:bldP spid="32778" grpId="0" autoUpdateAnimBg="0"/>
      <p:bldP spid="3277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2">
            <a:extLst>
              <a:ext uri="{FF2B5EF4-FFF2-40B4-BE49-F238E27FC236}">
                <a16:creationId xmlns:a16="http://schemas.microsoft.com/office/drawing/2014/main" id="{742C27C4-47F0-4A08-AFB1-D599675ABC9A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908050"/>
            <a:ext cx="7704137" cy="3621088"/>
          </a:xfrm>
          <a:prstGeom prst="rect">
            <a:avLst/>
          </a:prstGeom>
          <a:noFill/>
          <a:ln w="28575" cap="flat" algn="ctr">
            <a:solidFill>
              <a:srgbClr val="99CC00"/>
            </a:solidFill>
            <a:prstDash val="lgDash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4" name="Text Box 3">
            <a:extLst>
              <a:ext uri="{FF2B5EF4-FFF2-40B4-BE49-F238E27FC236}">
                <a16:creationId xmlns:a16="http://schemas.microsoft.com/office/drawing/2014/main" id="{CA2D33DA-6CD3-496C-B28C-9645EFACF2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152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2400" i="1">
              <a:latin typeface="Times New Roman" panose="02020603050405020304" pitchFamily="18" charset="0"/>
            </a:endParaRPr>
          </a:p>
        </p:txBody>
      </p:sp>
      <p:sp>
        <p:nvSpPr>
          <p:cNvPr id="2065" name="Line 4">
            <a:extLst>
              <a:ext uri="{FF2B5EF4-FFF2-40B4-BE49-F238E27FC236}">
                <a16:creationId xmlns:a16="http://schemas.microsoft.com/office/drawing/2014/main" id="{FFAC3FCD-542C-419B-8E5D-13C8CCDF6E8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71814" y="2205039"/>
            <a:ext cx="71437" cy="541337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6" name="Line 5">
            <a:extLst>
              <a:ext uri="{FF2B5EF4-FFF2-40B4-BE49-F238E27FC236}">
                <a16:creationId xmlns:a16="http://schemas.microsoft.com/office/drawing/2014/main" id="{E4D11F7A-4CD6-48F8-AB47-C2498F013BA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32175" y="2133600"/>
            <a:ext cx="1752600" cy="13716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7" name="Line 6">
            <a:extLst>
              <a:ext uri="{FF2B5EF4-FFF2-40B4-BE49-F238E27FC236}">
                <a16:creationId xmlns:a16="http://schemas.microsoft.com/office/drawing/2014/main" id="{D8E70F2F-6934-49AA-819D-D8352D0F3CB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792538" y="2133600"/>
            <a:ext cx="457200" cy="11430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" name="Line 7">
            <a:extLst>
              <a:ext uri="{FF2B5EF4-FFF2-40B4-BE49-F238E27FC236}">
                <a16:creationId xmlns:a16="http://schemas.microsoft.com/office/drawing/2014/main" id="{83CFC389-5A8D-4B98-8D43-F7202731892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29200" y="2209800"/>
            <a:ext cx="2362200" cy="15240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9" name="Line 8">
            <a:extLst>
              <a:ext uri="{FF2B5EF4-FFF2-40B4-BE49-F238E27FC236}">
                <a16:creationId xmlns:a16="http://schemas.microsoft.com/office/drawing/2014/main" id="{457BEE53-04F6-49A5-9C16-3EEB35B8A5E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27575" y="2133600"/>
            <a:ext cx="838200" cy="12192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0" name="Line 9">
            <a:extLst>
              <a:ext uri="{FF2B5EF4-FFF2-40B4-BE49-F238E27FC236}">
                <a16:creationId xmlns:a16="http://schemas.microsoft.com/office/drawing/2014/main" id="{04719DDF-933F-4498-9A8C-DF06B7EE0E7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28025" y="3573463"/>
            <a:ext cx="228600" cy="3048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1" name="Line 10">
            <a:extLst>
              <a:ext uri="{FF2B5EF4-FFF2-40B4-BE49-F238E27FC236}">
                <a16:creationId xmlns:a16="http://schemas.microsoft.com/office/drawing/2014/main" id="{5DD25032-F5D2-4D50-9860-5C09B3015EE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975725" y="2852738"/>
            <a:ext cx="0" cy="8382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2" name="Line 11">
            <a:extLst>
              <a:ext uri="{FF2B5EF4-FFF2-40B4-BE49-F238E27FC236}">
                <a16:creationId xmlns:a16="http://schemas.microsoft.com/office/drawing/2014/main" id="{ACAE122B-E057-486C-9C7B-ED6DF9F707E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112126" y="1773238"/>
            <a:ext cx="288925" cy="360362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3" name="Line 12">
            <a:extLst>
              <a:ext uri="{FF2B5EF4-FFF2-40B4-BE49-F238E27FC236}">
                <a16:creationId xmlns:a16="http://schemas.microsoft.com/office/drawing/2014/main" id="{A76CD8A2-5D37-49E5-BA50-10FEFFA4915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959600" y="3284539"/>
            <a:ext cx="609600" cy="147637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4" name="Line 13">
            <a:extLst>
              <a:ext uri="{FF2B5EF4-FFF2-40B4-BE49-F238E27FC236}">
                <a16:creationId xmlns:a16="http://schemas.microsoft.com/office/drawing/2014/main" id="{1B3BE4C5-5674-4C03-8CE9-5ABABD39907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167438" y="2276475"/>
            <a:ext cx="304800" cy="6858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5" name="Line 14">
            <a:extLst>
              <a:ext uri="{FF2B5EF4-FFF2-40B4-BE49-F238E27FC236}">
                <a16:creationId xmlns:a16="http://schemas.microsoft.com/office/drawing/2014/main" id="{DEBE54A7-BE16-43D3-BB4F-22682960EF9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12126" y="2565401"/>
            <a:ext cx="233363" cy="358775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6" name="Line 15">
            <a:extLst>
              <a:ext uri="{FF2B5EF4-FFF2-40B4-BE49-F238E27FC236}">
                <a16:creationId xmlns:a16="http://schemas.microsoft.com/office/drawing/2014/main" id="{E6D0EC64-A9C7-4FD9-B9E1-24167F0BC44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816725" y="3573464"/>
            <a:ext cx="1371600" cy="752475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7" name="Line 16">
            <a:extLst>
              <a:ext uri="{FF2B5EF4-FFF2-40B4-BE49-F238E27FC236}">
                <a16:creationId xmlns:a16="http://schemas.microsoft.com/office/drawing/2014/main" id="{40536130-F209-4F91-AFDD-ED4A94E5C21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071813" y="3860801"/>
            <a:ext cx="215900" cy="504825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8" name="Line 17">
            <a:extLst>
              <a:ext uri="{FF2B5EF4-FFF2-40B4-BE49-F238E27FC236}">
                <a16:creationId xmlns:a16="http://schemas.microsoft.com/office/drawing/2014/main" id="{0727CCA3-12DF-4B11-B014-1A59B8F4BC2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24338" y="3933825"/>
            <a:ext cx="76200" cy="3048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79" name="Line 18">
            <a:extLst>
              <a:ext uri="{FF2B5EF4-FFF2-40B4-BE49-F238E27FC236}">
                <a16:creationId xmlns:a16="http://schemas.microsoft.com/office/drawing/2014/main" id="{6EDAD1D2-0E54-48C0-9574-EE6D87D00DC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975725" y="4005263"/>
            <a:ext cx="0" cy="22860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0" name="Line 19">
            <a:extLst>
              <a:ext uri="{FF2B5EF4-FFF2-40B4-BE49-F238E27FC236}">
                <a16:creationId xmlns:a16="http://schemas.microsoft.com/office/drawing/2014/main" id="{CAF24F83-D816-4D5F-B7EF-160E938AECB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456364" y="1557338"/>
            <a:ext cx="720725" cy="0"/>
          </a:xfrm>
          <a:prstGeom prst="line">
            <a:avLst/>
          </a:prstGeom>
          <a:noFill/>
          <a:ln w="19050" cap="flat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81" name="Text Box 20">
            <a:extLst>
              <a:ext uri="{FF2B5EF4-FFF2-40B4-BE49-F238E27FC236}">
                <a16:creationId xmlns:a16="http://schemas.microsoft.com/office/drawing/2014/main" id="{762093D8-C03A-4212-BF14-8BDD212A2B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157789"/>
            <a:ext cx="2520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CC0000"/>
                </a:solidFill>
                <a:ea typeface="华文彩云" panose="02010600030101010101" pitchFamily="2" charset="-122"/>
                <a:sym typeface="Arial" panose="020B0604020202020204" pitchFamily="34" charset="0"/>
              </a:rPr>
              <a:t>分析食物链</a:t>
            </a:r>
            <a:r>
              <a:rPr lang="en-US" altLang="zh-CN" sz="3200" b="1">
                <a:solidFill>
                  <a:srgbClr val="CC0000"/>
                </a:solidFill>
                <a:ea typeface="华文彩云" panose="02010600030101010101" pitchFamily="2" charset="-122"/>
                <a:sym typeface="Arial" panose="020B0604020202020204" pitchFamily="34" charset="0"/>
              </a:rPr>
              <a:t>:</a:t>
            </a:r>
          </a:p>
        </p:txBody>
      </p:sp>
      <p:grpSp>
        <p:nvGrpSpPr>
          <p:cNvPr id="2082" name="Group 21">
            <a:extLst>
              <a:ext uri="{FF2B5EF4-FFF2-40B4-BE49-F238E27FC236}">
                <a16:creationId xmlns:a16="http://schemas.microsoft.com/office/drawing/2014/main" id="{8BA4835B-8275-4435-BA03-5A736104A26D}"/>
              </a:ext>
            </a:extLst>
          </p:cNvPr>
          <p:cNvGrpSpPr>
            <a:grpSpLocks/>
          </p:cNvGrpSpPr>
          <p:nvPr/>
        </p:nvGrpSpPr>
        <p:grpSpPr bwMode="auto">
          <a:xfrm>
            <a:off x="4583113" y="5084764"/>
            <a:ext cx="6411912" cy="579437"/>
            <a:chOff x="0" y="0"/>
            <a:chExt cx="10098" cy="912"/>
          </a:xfrm>
        </p:grpSpPr>
        <p:sp>
          <p:nvSpPr>
            <p:cNvPr id="2083" name="Text Box 22">
              <a:extLst>
                <a:ext uri="{FF2B5EF4-FFF2-40B4-BE49-F238E27FC236}">
                  <a16:creationId xmlns:a16="http://schemas.microsoft.com/office/drawing/2014/main" id="{4AB40E4C-DE01-4413-8529-3BAF0E4587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0099" cy="9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草      鼠      鹰</a:t>
              </a:r>
            </a:p>
          </p:txBody>
        </p:sp>
        <p:sp>
          <p:nvSpPr>
            <p:cNvPr id="2084" name="AutoShape 23">
              <a:extLst>
                <a:ext uri="{FF2B5EF4-FFF2-40B4-BE49-F238E27FC236}">
                  <a16:creationId xmlns:a16="http://schemas.microsoft.com/office/drawing/2014/main" id="{3673AA5F-11CB-4C27-9D5F-4D9BEE45D42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515" y="400"/>
              <a:ext cx="1247" cy="255"/>
            </a:xfrm>
            <a:prstGeom prst="rightArrow">
              <a:avLst>
                <a:gd name="adj1" fmla="val 50000"/>
                <a:gd name="adj2" fmla="val 122391"/>
              </a:avLst>
            </a:prstGeom>
            <a:solidFill>
              <a:srgbClr val="330066"/>
            </a:solidFill>
            <a:ln w="9525" cap="flat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/>
            </a:p>
          </p:txBody>
        </p:sp>
        <p:sp>
          <p:nvSpPr>
            <p:cNvPr id="2085" name="AutoShape 24">
              <a:extLst>
                <a:ext uri="{FF2B5EF4-FFF2-40B4-BE49-F238E27FC236}">
                  <a16:creationId xmlns:a16="http://schemas.microsoft.com/office/drawing/2014/main" id="{17C8BCB8-CB2A-4135-8C43-BDDA08AF891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021" y="400"/>
              <a:ext cx="1247" cy="255"/>
            </a:xfrm>
            <a:prstGeom prst="rightArrow">
              <a:avLst>
                <a:gd name="adj1" fmla="val 50000"/>
                <a:gd name="adj2" fmla="val 122391"/>
              </a:avLst>
            </a:prstGeom>
            <a:solidFill>
              <a:srgbClr val="330066"/>
            </a:solidFill>
            <a:ln w="9525" cap="flat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1" dur="500" fill="hold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5" dur="500" fill="hold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9" dur="500" fill="hold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3" dur="500" fill="hold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7" dur="500" fill="hold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1" dur="500" fill="hold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5" dur="500" fill="hold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9" dur="500" fill="hold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3" dur="500" fill="hold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7" dur="500" fill="hold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51" dur="500" fill="hold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55" dur="500" fill="hold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59" dur="500" fill="hold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63" dur="500" fill="hold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67" dur="500" fill="hold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75" dur="500" fill="hold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2" name="Rectangle 2">
            <a:extLst>
              <a:ext uri="{FF2B5EF4-FFF2-40B4-BE49-F238E27FC236}">
                <a16:creationId xmlns:a16="http://schemas.microsoft.com/office/drawing/2014/main" id="{F15657E8-666F-4134-81A8-6CB885B6C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2308225"/>
            <a:ext cx="2590800" cy="762000"/>
          </a:xfrm>
          <a:prstGeom prst="rect">
            <a:avLst/>
          </a:prstGeom>
          <a:solidFill>
            <a:srgbClr val="FF9999"/>
          </a:solidFill>
          <a:ln w="9525" cap="flat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/>
              <a:t>鼠数量减少</a:t>
            </a:r>
          </a:p>
        </p:txBody>
      </p:sp>
      <p:sp>
        <p:nvSpPr>
          <p:cNvPr id="2093" name="Rectangle 3">
            <a:extLst>
              <a:ext uri="{FF2B5EF4-FFF2-40B4-BE49-F238E27FC236}">
                <a16:creationId xmlns:a16="http://schemas.microsoft.com/office/drawing/2014/main" id="{6C2BB20D-6648-4672-91EF-2F3B089DE1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4479925"/>
            <a:ext cx="2590800" cy="762000"/>
          </a:xfrm>
          <a:prstGeom prst="rect">
            <a:avLst/>
          </a:prstGeom>
          <a:solidFill>
            <a:srgbClr val="E7F753"/>
          </a:solidFill>
          <a:ln w="9525" cap="flat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/>
              <a:t>鼠数量增多</a:t>
            </a:r>
          </a:p>
        </p:txBody>
      </p:sp>
      <p:sp>
        <p:nvSpPr>
          <p:cNvPr id="2094" name="Rectangle 4">
            <a:extLst>
              <a:ext uri="{FF2B5EF4-FFF2-40B4-BE49-F238E27FC236}">
                <a16:creationId xmlns:a16="http://schemas.microsoft.com/office/drawing/2014/main" id="{8FE90BFB-6A2D-488A-90C3-3F433FD1FF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3505200"/>
            <a:ext cx="1905000" cy="609600"/>
          </a:xfrm>
          <a:prstGeom prst="rect">
            <a:avLst/>
          </a:prstGeom>
          <a:solidFill>
            <a:srgbClr val="E7F753"/>
          </a:solidFill>
          <a:ln w="9525" cap="flat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/>
              <a:t>草数量增多</a:t>
            </a:r>
          </a:p>
        </p:txBody>
      </p:sp>
      <p:sp>
        <p:nvSpPr>
          <p:cNvPr id="2095" name="Rectangle 5">
            <a:extLst>
              <a:ext uri="{FF2B5EF4-FFF2-40B4-BE49-F238E27FC236}">
                <a16:creationId xmlns:a16="http://schemas.microsoft.com/office/drawing/2014/main" id="{68C3A0A5-FFE4-463B-93CD-22BF92074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3505200"/>
            <a:ext cx="1905000" cy="609600"/>
          </a:xfrm>
          <a:prstGeom prst="rect">
            <a:avLst/>
          </a:prstGeom>
          <a:solidFill>
            <a:srgbClr val="FF9999"/>
          </a:solidFill>
          <a:ln w="9525" cap="flat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/>
              <a:t>鹰数量减少</a:t>
            </a:r>
          </a:p>
        </p:txBody>
      </p:sp>
      <p:sp>
        <p:nvSpPr>
          <p:cNvPr id="2096" name="Rectangle 6">
            <a:extLst>
              <a:ext uri="{FF2B5EF4-FFF2-40B4-BE49-F238E27FC236}">
                <a16:creationId xmlns:a16="http://schemas.microsoft.com/office/drawing/2014/main" id="{25A7AD0D-617D-445A-9E75-19DE99CB2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1371600"/>
            <a:ext cx="1905000" cy="609600"/>
          </a:xfrm>
          <a:prstGeom prst="rect">
            <a:avLst/>
          </a:prstGeom>
          <a:solidFill>
            <a:srgbClr val="E7F753"/>
          </a:solidFill>
          <a:ln w="9525" cap="flat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/>
              <a:t>鹰数量增多</a:t>
            </a:r>
          </a:p>
        </p:txBody>
      </p:sp>
      <p:sp>
        <p:nvSpPr>
          <p:cNvPr id="2097" name="Rectangle 7">
            <a:extLst>
              <a:ext uri="{FF2B5EF4-FFF2-40B4-BE49-F238E27FC236}">
                <a16:creationId xmlns:a16="http://schemas.microsoft.com/office/drawing/2014/main" id="{9369728B-6ED3-4F34-BBE5-B73ECEB78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1371600"/>
            <a:ext cx="1905000" cy="609600"/>
          </a:xfrm>
          <a:prstGeom prst="rect">
            <a:avLst/>
          </a:prstGeom>
          <a:solidFill>
            <a:srgbClr val="FF9999"/>
          </a:solidFill>
          <a:ln w="9525" cap="flat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/>
              <a:t>草数量减少</a:t>
            </a:r>
          </a:p>
        </p:txBody>
      </p:sp>
      <p:sp>
        <p:nvSpPr>
          <p:cNvPr id="2098" name="Line 8">
            <a:extLst>
              <a:ext uri="{FF2B5EF4-FFF2-40B4-BE49-F238E27FC236}">
                <a16:creationId xmlns:a16="http://schemas.microsoft.com/office/drawing/2014/main" id="{5516785B-DE0A-40D6-9D67-C648BC60FF21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2709863"/>
            <a:ext cx="1676400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99" name="Line 9">
            <a:extLst>
              <a:ext uri="{FF2B5EF4-FFF2-40B4-BE49-F238E27FC236}">
                <a16:creationId xmlns:a16="http://schemas.microsoft.com/office/drawing/2014/main" id="{BE7A6944-4C5C-4588-B33B-48D6073D5A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05200" y="2709863"/>
            <a:ext cx="1219200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0" name="Line 10">
            <a:extLst>
              <a:ext uri="{FF2B5EF4-FFF2-40B4-BE49-F238E27FC236}">
                <a16:creationId xmlns:a16="http://schemas.microsoft.com/office/drawing/2014/main" id="{EB28495F-C55F-4DA4-B633-4F5CD7FCCB5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47900" y="4797425"/>
            <a:ext cx="2514600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1" name="Line 11">
            <a:extLst>
              <a:ext uri="{FF2B5EF4-FFF2-40B4-BE49-F238E27FC236}">
                <a16:creationId xmlns:a16="http://schemas.microsoft.com/office/drawing/2014/main" id="{35977643-B175-4D69-AAD9-3617F24D737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209800" y="1676401"/>
            <a:ext cx="0" cy="3122613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2" name="Line 12">
            <a:extLst>
              <a:ext uri="{FF2B5EF4-FFF2-40B4-BE49-F238E27FC236}">
                <a16:creationId xmlns:a16="http://schemas.microsoft.com/office/drawing/2014/main" id="{F9248604-53D6-47F6-AC0A-27BAF937D32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1" y="4797425"/>
            <a:ext cx="2454275" cy="1588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3" name="Line 13">
            <a:extLst>
              <a:ext uri="{FF2B5EF4-FFF2-40B4-BE49-F238E27FC236}">
                <a16:creationId xmlns:a16="http://schemas.microsoft.com/office/drawing/2014/main" id="{D4284882-95A9-429D-9E1A-18AE8EA3EAB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769475" y="1676401"/>
            <a:ext cx="1588" cy="3122613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4" name="Line 14">
            <a:extLst>
              <a:ext uri="{FF2B5EF4-FFF2-40B4-BE49-F238E27FC236}">
                <a16:creationId xmlns:a16="http://schemas.microsoft.com/office/drawing/2014/main" id="{54EF3046-533D-4E3F-B9F2-C8E7CDA6331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00800" y="1676400"/>
            <a:ext cx="914400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5" name="Line 15">
            <a:extLst>
              <a:ext uri="{FF2B5EF4-FFF2-40B4-BE49-F238E27FC236}">
                <a16:creationId xmlns:a16="http://schemas.microsoft.com/office/drawing/2014/main" id="{332103AD-3D33-437C-B90A-A8CBA452DFCF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789363"/>
            <a:ext cx="1066800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6" name="Line 16">
            <a:extLst>
              <a:ext uri="{FF2B5EF4-FFF2-40B4-BE49-F238E27FC236}">
                <a16:creationId xmlns:a16="http://schemas.microsoft.com/office/drawing/2014/main" id="{05283F62-5675-49E6-A15D-3981E965F29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00800" y="3789363"/>
            <a:ext cx="1219200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7" name="Line 17">
            <a:extLst>
              <a:ext uri="{FF2B5EF4-FFF2-40B4-BE49-F238E27FC236}">
                <a16:creationId xmlns:a16="http://schemas.microsoft.com/office/drawing/2014/main" id="{00C89306-57D0-4C8C-B84E-9BFF1C7EB879}"/>
              </a:ext>
            </a:extLst>
          </p:cNvPr>
          <p:cNvSpPr>
            <a:spLocks noChangeShapeType="1"/>
          </p:cNvSpPr>
          <p:nvPr/>
        </p:nvSpPr>
        <p:spPr bwMode="auto">
          <a:xfrm>
            <a:off x="6397626" y="3770313"/>
            <a:ext cx="3175" cy="690562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8" name="Line 18">
            <a:extLst>
              <a:ext uri="{FF2B5EF4-FFF2-40B4-BE49-F238E27FC236}">
                <a16:creationId xmlns:a16="http://schemas.microsoft.com/office/drawing/2014/main" id="{EE2150F5-12A9-4604-9DC3-93DAF32FD5A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38800" y="3790951"/>
            <a:ext cx="0" cy="688975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09" name="Line 19">
            <a:extLst>
              <a:ext uri="{FF2B5EF4-FFF2-40B4-BE49-F238E27FC236}">
                <a16:creationId xmlns:a16="http://schemas.microsoft.com/office/drawing/2014/main" id="{A3AF1504-5D3E-4C2D-871D-391CB455E3C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220201" y="1677988"/>
            <a:ext cx="549275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0" name="Line 20">
            <a:extLst>
              <a:ext uri="{FF2B5EF4-FFF2-40B4-BE49-F238E27FC236}">
                <a16:creationId xmlns:a16="http://schemas.microsoft.com/office/drawing/2014/main" id="{274FEB9F-761A-4095-BA04-0A8110BE27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1676400"/>
            <a:ext cx="609600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1" name="Line 21">
            <a:extLst>
              <a:ext uri="{FF2B5EF4-FFF2-40B4-BE49-F238E27FC236}">
                <a16:creationId xmlns:a16="http://schemas.microsoft.com/office/drawing/2014/main" id="{859620C3-6061-4E2A-94C7-ABDB3D2192A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05200" y="2709864"/>
            <a:ext cx="0" cy="795337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2" name="Line 22">
            <a:extLst>
              <a:ext uri="{FF2B5EF4-FFF2-40B4-BE49-F238E27FC236}">
                <a16:creationId xmlns:a16="http://schemas.microsoft.com/office/drawing/2014/main" id="{986665C9-505A-4889-96F5-01257E438B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91600" y="2671764"/>
            <a:ext cx="0" cy="833437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3" name="Line 23">
            <a:extLst>
              <a:ext uri="{FF2B5EF4-FFF2-40B4-BE49-F238E27FC236}">
                <a16:creationId xmlns:a16="http://schemas.microsoft.com/office/drawing/2014/main" id="{9E5588A2-7CFA-4393-BEA6-D25B938FC746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1676400"/>
            <a:ext cx="915988" cy="0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4" name="Line 24">
            <a:extLst>
              <a:ext uri="{FF2B5EF4-FFF2-40B4-BE49-F238E27FC236}">
                <a16:creationId xmlns:a16="http://schemas.microsoft.com/office/drawing/2014/main" id="{5E993716-E022-47A9-880C-C6DE2B5ED199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7214" y="1676401"/>
            <a:ext cx="3175" cy="600075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15" name="Line 25">
            <a:extLst>
              <a:ext uri="{FF2B5EF4-FFF2-40B4-BE49-F238E27FC236}">
                <a16:creationId xmlns:a16="http://schemas.microsoft.com/office/drawing/2014/main" id="{FCFDD0DD-0EFD-466C-AF47-791918D098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03975" y="1677989"/>
            <a:ext cx="0" cy="600075"/>
          </a:xfrm>
          <a:prstGeom prst="line">
            <a:avLst/>
          </a:prstGeom>
          <a:noFill/>
          <a:ln w="38100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16" name="Group 26">
            <a:extLst>
              <a:ext uri="{FF2B5EF4-FFF2-40B4-BE49-F238E27FC236}">
                <a16:creationId xmlns:a16="http://schemas.microsoft.com/office/drawing/2014/main" id="{12C2ABE7-B7F2-4726-8640-E292E508B1AF}"/>
              </a:ext>
            </a:extLst>
          </p:cNvPr>
          <p:cNvGrpSpPr>
            <a:grpSpLocks/>
          </p:cNvGrpSpPr>
          <p:nvPr/>
        </p:nvGrpSpPr>
        <p:grpSpPr bwMode="auto">
          <a:xfrm>
            <a:off x="3195638" y="306389"/>
            <a:ext cx="6411912" cy="579437"/>
            <a:chOff x="0" y="0"/>
            <a:chExt cx="10098" cy="912"/>
          </a:xfrm>
        </p:grpSpPr>
        <p:sp>
          <p:nvSpPr>
            <p:cNvPr id="2117" name="Text Box 27">
              <a:extLst>
                <a:ext uri="{FF2B5EF4-FFF2-40B4-BE49-F238E27FC236}">
                  <a16:creationId xmlns:a16="http://schemas.microsoft.com/office/drawing/2014/main" id="{C7C125B6-774D-4A8F-9FC7-8EDA45B002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0099" cy="9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草      鼠      鹰</a:t>
              </a:r>
            </a:p>
          </p:txBody>
        </p:sp>
        <p:sp>
          <p:nvSpPr>
            <p:cNvPr id="2118" name="AutoShape 28">
              <a:extLst>
                <a:ext uri="{FF2B5EF4-FFF2-40B4-BE49-F238E27FC236}">
                  <a16:creationId xmlns:a16="http://schemas.microsoft.com/office/drawing/2014/main" id="{2F08F720-A47C-40C4-AAFD-FDC7D7267C8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515" y="400"/>
              <a:ext cx="1247" cy="255"/>
            </a:xfrm>
            <a:prstGeom prst="rightArrow">
              <a:avLst>
                <a:gd name="adj1" fmla="val 50000"/>
                <a:gd name="adj2" fmla="val 122391"/>
              </a:avLst>
            </a:prstGeom>
            <a:solidFill>
              <a:srgbClr val="330066"/>
            </a:solidFill>
            <a:ln w="9525" cap="flat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/>
            </a:p>
          </p:txBody>
        </p:sp>
        <p:sp>
          <p:nvSpPr>
            <p:cNvPr id="2119" name="AutoShape 29">
              <a:extLst>
                <a:ext uri="{FF2B5EF4-FFF2-40B4-BE49-F238E27FC236}">
                  <a16:creationId xmlns:a16="http://schemas.microsoft.com/office/drawing/2014/main" id="{B69FFA06-A23A-4246-A3C4-29217D87A78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021" y="400"/>
              <a:ext cx="1247" cy="255"/>
            </a:xfrm>
            <a:prstGeom prst="rightArrow">
              <a:avLst>
                <a:gd name="adj1" fmla="val 50000"/>
                <a:gd name="adj2" fmla="val 122391"/>
              </a:avLst>
            </a:prstGeom>
            <a:solidFill>
              <a:srgbClr val="330066"/>
            </a:solidFill>
            <a:ln w="9525" cap="flat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/>
            </a:p>
          </p:txBody>
        </p:sp>
      </p:grpSp>
      <p:sp>
        <p:nvSpPr>
          <p:cNvPr id="2120" name="Text Box 30">
            <a:extLst>
              <a:ext uri="{FF2B5EF4-FFF2-40B4-BE49-F238E27FC236}">
                <a16:creationId xmlns:a16="http://schemas.microsoft.com/office/drawing/2014/main" id="{25956443-2FEB-4B8E-B1C4-B32E1389D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9489" y="306388"/>
            <a:ext cx="7521575" cy="608012"/>
          </a:xfrm>
          <a:prstGeom prst="rect">
            <a:avLst/>
          </a:prstGeom>
          <a:solidFill>
            <a:srgbClr val="FFFFFF"/>
          </a:solidFill>
          <a:ln w="28575" cap="flat" algn="ctr">
            <a:solidFill>
              <a:srgbClr val="99CC00"/>
            </a:solidFill>
            <a:prstDash val="lgDash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Clr>
                <a:srgbClr val="CC0000"/>
              </a:buClr>
              <a:buFont typeface="Wingdings" panose="05000000000000000000" pitchFamily="2" charset="2"/>
              <a:buChar char="Ø"/>
            </a:pPr>
            <a:r>
              <a:rPr lang="zh-CN" altLang="en-US" sz="3200" b="1">
                <a:ea typeface="楷体_GB2312" pitchFamily="49" charset="-122"/>
              </a:rPr>
              <a:t>生物个体数量是会发生波动变化的</a:t>
            </a:r>
          </a:p>
        </p:txBody>
      </p:sp>
      <p:sp>
        <p:nvSpPr>
          <p:cNvPr id="2121" name="Text Box 31">
            <a:extLst>
              <a:ext uri="{FF2B5EF4-FFF2-40B4-BE49-F238E27FC236}">
                <a16:creationId xmlns:a16="http://schemas.microsoft.com/office/drawing/2014/main" id="{3F5264C0-F6EE-421E-BC0D-E4B785749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5589588"/>
            <a:ext cx="7753350" cy="1066800"/>
          </a:xfrm>
          <a:prstGeom prst="rect">
            <a:avLst/>
          </a:prstGeom>
          <a:solidFill>
            <a:srgbClr val="CCFFFF"/>
          </a:solidFill>
          <a:ln w="9525" cap="flat" algn="ctr">
            <a:solidFill>
              <a:srgbClr val="00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/>
              <a:t>（</a:t>
            </a:r>
            <a:r>
              <a:rPr lang="en-US" altLang="zh-CN" sz="3200" b="1"/>
              <a:t>2</a:t>
            </a:r>
            <a:r>
              <a:rPr lang="zh-CN" altLang="en-US" sz="3200" b="1"/>
              <a:t>）这个生态系统被破坏了吗？为什么？</a:t>
            </a:r>
          </a:p>
          <a:p>
            <a:pPr eaLnBrk="1" hangingPunct="1"/>
            <a:r>
              <a:rPr lang="zh-CN" altLang="en-US" sz="3200" b="1"/>
              <a:t>（</a:t>
            </a:r>
            <a:r>
              <a:rPr lang="en-US" altLang="zh-CN" sz="3200" b="1"/>
              <a:t>3</a:t>
            </a:r>
            <a:r>
              <a:rPr lang="zh-CN" altLang="en-US" sz="3200" b="1"/>
              <a:t>）这说明生态系统具有什么特点？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2" grpId="0" animBg="1"/>
      <p:bldP spid="2093" grpId="0" animBg="1"/>
      <p:bldP spid="2094" grpId="0" animBg="1"/>
      <p:bldP spid="2095" grpId="0" animBg="1"/>
      <p:bldP spid="2096" grpId="0" animBg="1"/>
      <p:bldP spid="21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4" name="Line 4">
            <a:extLst>
              <a:ext uri="{FF2B5EF4-FFF2-40B4-BE49-F238E27FC236}">
                <a16:creationId xmlns:a16="http://schemas.microsoft.com/office/drawing/2014/main" id="{8555BBBA-2709-43D0-888C-2A7DDE73690E}"/>
              </a:ext>
            </a:extLst>
          </p:cNvPr>
          <p:cNvSpPr>
            <a:spLocks noChangeShapeType="1"/>
          </p:cNvSpPr>
          <p:nvPr/>
        </p:nvSpPr>
        <p:spPr bwMode="auto">
          <a:xfrm>
            <a:off x="3073400" y="4549775"/>
            <a:ext cx="5899150" cy="1588"/>
          </a:xfrm>
          <a:prstGeom prst="line">
            <a:avLst/>
          </a:prstGeom>
          <a:noFill/>
          <a:ln w="9525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5" name="Line 5">
            <a:extLst>
              <a:ext uri="{FF2B5EF4-FFF2-40B4-BE49-F238E27FC236}">
                <a16:creationId xmlns:a16="http://schemas.microsoft.com/office/drawing/2014/main" id="{F2FDEE47-2543-4FF9-98AA-CCC331ADFE9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73400" y="1341439"/>
            <a:ext cx="1588" cy="3222625"/>
          </a:xfrm>
          <a:prstGeom prst="line">
            <a:avLst/>
          </a:prstGeom>
          <a:noFill/>
          <a:ln w="9525" cap="flat" algn="ctr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6" name="Line 6">
            <a:extLst>
              <a:ext uri="{FF2B5EF4-FFF2-40B4-BE49-F238E27FC236}">
                <a16:creationId xmlns:a16="http://schemas.microsoft.com/office/drawing/2014/main" id="{926CC17E-7317-4FC2-B19B-C01F77A07E8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073400" y="3717925"/>
            <a:ext cx="0" cy="0"/>
          </a:xfrm>
          <a:prstGeom prst="line">
            <a:avLst/>
          </a:prstGeom>
          <a:noFill/>
          <a:ln w="9525" cap="flat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27" name="Text Box 8">
            <a:extLst>
              <a:ext uri="{FF2B5EF4-FFF2-40B4-BE49-F238E27FC236}">
                <a16:creationId xmlns:a16="http://schemas.microsoft.com/office/drawing/2014/main" id="{7CB82161-6B4F-412B-954D-9709D7001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3714" y="2062164"/>
            <a:ext cx="854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>
                <a:latin typeface="Garamond" panose="02020404030301010803" pitchFamily="18" charset="0"/>
              </a:rPr>
              <a:t>草</a:t>
            </a:r>
          </a:p>
        </p:txBody>
      </p:sp>
      <p:sp>
        <p:nvSpPr>
          <p:cNvPr id="2128" name="Text Box 9">
            <a:extLst>
              <a:ext uri="{FF2B5EF4-FFF2-40B4-BE49-F238E27FC236}">
                <a16:creationId xmlns:a16="http://schemas.microsoft.com/office/drawing/2014/main" id="{5062CE98-E28F-40C4-85A2-E240407F7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7664" y="4581526"/>
            <a:ext cx="1366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latin typeface="Garamond" panose="02020404030301010803" pitchFamily="18" charset="0"/>
              </a:rPr>
              <a:t>时间</a:t>
            </a:r>
          </a:p>
        </p:txBody>
      </p:sp>
      <p:sp>
        <p:nvSpPr>
          <p:cNvPr id="2129" name="Text Box 10">
            <a:extLst>
              <a:ext uri="{FF2B5EF4-FFF2-40B4-BE49-F238E27FC236}">
                <a16:creationId xmlns:a16="http://schemas.microsoft.com/office/drawing/2014/main" id="{5C40FCF5-4283-44D5-8C1A-42C992A91C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12876"/>
            <a:ext cx="941388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0066FF"/>
                </a:solidFill>
                <a:latin typeface="Garamond" panose="02020404030301010803" pitchFamily="18" charset="0"/>
              </a:rPr>
              <a:t>生物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0066FF"/>
                </a:solidFill>
                <a:latin typeface="Garamond" panose="02020404030301010803" pitchFamily="18" charset="0"/>
              </a:rPr>
              <a:t>数量</a:t>
            </a:r>
          </a:p>
        </p:txBody>
      </p:sp>
      <p:sp>
        <p:nvSpPr>
          <p:cNvPr id="2130" name="Freeform 12">
            <a:extLst>
              <a:ext uri="{FF2B5EF4-FFF2-40B4-BE49-F238E27FC236}">
                <a16:creationId xmlns:a16="http://schemas.microsoft.com/office/drawing/2014/main" id="{08CE3A82-5EC4-481D-83CE-E659842FE5AA}"/>
              </a:ext>
            </a:extLst>
          </p:cNvPr>
          <p:cNvSpPr>
            <a:spLocks/>
          </p:cNvSpPr>
          <p:nvPr/>
        </p:nvSpPr>
        <p:spPr bwMode="auto">
          <a:xfrm>
            <a:off x="3073400" y="1485900"/>
            <a:ext cx="5899150" cy="1582738"/>
          </a:xfrm>
          <a:custGeom>
            <a:avLst/>
            <a:gdLst>
              <a:gd name="T0" fmla="*/ 0 w 3402"/>
              <a:gd name="T1" fmla="*/ 189 h 846"/>
              <a:gd name="T2" fmla="*/ 907 w 3402"/>
              <a:gd name="T3" fmla="*/ 824 h 846"/>
              <a:gd name="T4" fmla="*/ 2540 w 3402"/>
              <a:gd name="T5" fmla="*/ 53 h 846"/>
              <a:gd name="T6" fmla="*/ 3402 w 3402"/>
              <a:gd name="T7" fmla="*/ 507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02" h="846">
                <a:moveTo>
                  <a:pt x="0" y="189"/>
                </a:moveTo>
                <a:cubicBezTo>
                  <a:pt x="242" y="518"/>
                  <a:pt x="484" y="847"/>
                  <a:pt x="907" y="824"/>
                </a:cubicBezTo>
                <a:cubicBezTo>
                  <a:pt x="1330" y="801"/>
                  <a:pt x="2124" y="106"/>
                  <a:pt x="2540" y="53"/>
                </a:cubicBezTo>
                <a:cubicBezTo>
                  <a:pt x="2956" y="0"/>
                  <a:pt x="3179" y="253"/>
                  <a:pt x="3402" y="507"/>
                </a:cubicBezTo>
              </a:path>
            </a:pathLst>
          </a:custGeom>
          <a:noFill/>
          <a:ln w="38100" cap="flat" algn="ctr">
            <a:solidFill>
              <a:srgbClr val="000000"/>
            </a:solidFill>
            <a:prstDash val="solid"/>
            <a:miter lim="10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hangingPunct="0"/>
            <a:endParaRPr lang="zh-CN" altLang="zh-CN"/>
          </a:p>
        </p:txBody>
      </p:sp>
      <p:sp>
        <p:nvSpPr>
          <p:cNvPr id="2131" name="Text Box 13">
            <a:extLst>
              <a:ext uri="{FF2B5EF4-FFF2-40B4-BE49-F238E27FC236}">
                <a16:creationId xmlns:a16="http://schemas.microsoft.com/office/drawing/2014/main" id="{6F66B4AD-B96E-45C6-803A-82DFCE8B7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5229225"/>
            <a:ext cx="84248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Garamond" panose="02020404030301010803" pitchFamily="18" charset="0"/>
              </a:rPr>
              <a:t>分析</a:t>
            </a:r>
            <a:r>
              <a:rPr lang="en-US" altLang="zh-CN" sz="3200" b="1">
                <a:latin typeface="Garamond" panose="02020404030301010803" pitchFamily="18" charset="0"/>
              </a:rPr>
              <a:t>:1.</a:t>
            </a:r>
            <a:r>
              <a:rPr lang="zh-CN" altLang="en-US" sz="3200" b="1">
                <a:latin typeface="Garamond" panose="02020404030301010803" pitchFamily="18" charset="0"/>
              </a:rPr>
              <a:t>比较草、鼠、鹰的数量。</a:t>
            </a:r>
          </a:p>
          <a:p>
            <a:pPr eaLnBrk="1" hangingPunct="1"/>
            <a:r>
              <a:rPr lang="zh-CN" altLang="en-US" sz="3200" b="1">
                <a:latin typeface="Garamond" panose="02020404030301010803" pitchFamily="18" charset="0"/>
              </a:rPr>
              <a:t>   </a:t>
            </a:r>
            <a:r>
              <a:rPr lang="en-US" altLang="zh-CN" sz="3200" b="1">
                <a:latin typeface="Garamond" panose="02020404030301010803" pitchFamily="18" charset="0"/>
              </a:rPr>
              <a:t>2.</a:t>
            </a:r>
            <a:r>
              <a:rPr lang="zh-CN" altLang="en-US" sz="3200" b="1">
                <a:latin typeface="Garamond" panose="02020404030301010803" pitchFamily="18" charset="0"/>
              </a:rPr>
              <a:t>鼠与鹰哪一种生物先增大到最大值？</a:t>
            </a:r>
          </a:p>
        </p:txBody>
      </p:sp>
      <p:sp>
        <p:nvSpPr>
          <p:cNvPr id="2132" name="Rectangle 14">
            <a:extLst>
              <a:ext uri="{FF2B5EF4-FFF2-40B4-BE49-F238E27FC236}">
                <a16:creationId xmlns:a16="http://schemas.microsoft.com/office/drawing/2014/main" id="{96DD416B-7A51-4940-BCAC-7052F9A4B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04814"/>
            <a:ext cx="760095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Garamond" panose="02020404030301010803" pitchFamily="18" charset="0"/>
              </a:rPr>
              <a:t>尝试用坐标轴表示出草、鼠、鹰三种生物</a:t>
            </a:r>
          </a:p>
          <a:p>
            <a:pPr eaLnBrk="1" hangingPunct="1"/>
            <a:r>
              <a:rPr lang="zh-CN" altLang="en-US" sz="3200" b="1">
                <a:latin typeface="Garamond" panose="02020404030301010803" pitchFamily="18" charset="0"/>
              </a:rPr>
              <a:t>的数量变化关系。</a:t>
            </a:r>
          </a:p>
        </p:txBody>
      </p:sp>
      <p:grpSp>
        <p:nvGrpSpPr>
          <p:cNvPr id="2133" name="Group 11">
            <a:extLst>
              <a:ext uri="{FF2B5EF4-FFF2-40B4-BE49-F238E27FC236}">
                <a16:creationId xmlns:a16="http://schemas.microsoft.com/office/drawing/2014/main" id="{89BD073F-8601-4732-863E-74BC59E6C839}"/>
              </a:ext>
            </a:extLst>
          </p:cNvPr>
          <p:cNvGrpSpPr>
            <a:grpSpLocks/>
          </p:cNvGrpSpPr>
          <p:nvPr/>
        </p:nvGrpSpPr>
        <p:grpSpPr bwMode="auto">
          <a:xfrm>
            <a:off x="2927351" y="3789364"/>
            <a:ext cx="6265863" cy="1296987"/>
            <a:chOff x="0" y="0"/>
            <a:chExt cx="4536" cy="799"/>
          </a:xfrm>
        </p:grpSpPr>
        <p:sp>
          <p:nvSpPr>
            <p:cNvPr id="2134" name="AutoShape 12">
              <a:extLst>
                <a:ext uri="{FF2B5EF4-FFF2-40B4-BE49-F238E27FC236}">
                  <a16:creationId xmlns:a16="http://schemas.microsoft.com/office/drawing/2014/main" id="{9D7B717B-8C11-4BBC-B7E9-9889B50E5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" y="0"/>
              <a:ext cx="4310" cy="799"/>
            </a:xfrm>
            <a:prstGeom prst="wedgeRoundRectCallout">
              <a:avLst>
                <a:gd name="adj1" fmla="val -51556"/>
                <a:gd name="adj2" fmla="val 110449"/>
                <a:gd name="adj3" fmla="val 16667"/>
              </a:avLst>
            </a:prstGeom>
            <a:solidFill>
              <a:srgbClr val="CCFFFF"/>
            </a:solidFill>
            <a:ln w="9525" cap="flat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latin typeface="Garamond" panose="02020404030301010803" pitchFamily="18" charset="0"/>
              </a:endParaRPr>
            </a:p>
          </p:txBody>
        </p:sp>
        <p:sp>
          <p:nvSpPr>
            <p:cNvPr id="2135" name="Text Box 10">
              <a:extLst>
                <a:ext uri="{FF2B5EF4-FFF2-40B4-BE49-F238E27FC236}">
                  <a16:creationId xmlns:a16="http://schemas.microsoft.com/office/drawing/2014/main" id="{A88AA233-E39B-42EC-90E4-6DED93FC86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91"/>
              <a:ext cx="4536" cy="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chemeClr val="accent1"/>
                  </a:solidFill>
                  <a:latin typeface="Garamond" panose="02020404030301010803" pitchFamily="18" charset="0"/>
                </a:rPr>
                <a:t>  </a:t>
              </a:r>
              <a:r>
                <a:rPr lang="en-US" altLang="zh-CN" sz="2800" b="1">
                  <a:solidFill>
                    <a:srgbClr val="0066FF"/>
                  </a:solidFill>
                  <a:latin typeface="Garamond" panose="02020404030301010803" pitchFamily="18" charset="0"/>
                </a:rPr>
                <a:t>1. </a:t>
              </a:r>
              <a:r>
                <a:rPr lang="zh-CN" altLang="en-US" sz="2800" b="1">
                  <a:solidFill>
                    <a:srgbClr val="0066FF"/>
                  </a:solidFill>
                  <a:latin typeface="Garamond" panose="02020404030301010803" pitchFamily="18" charset="0"/>
                </a:rPr>
                <a:t>草的数量</a:t>
              </a:r>
              <a:r>
                <a:rPr lang="en-US" altLang="zh-CN" sz="2800" b="1">
                  <a:solidFill>
                    <a:srgbClr val="0066FF"/>
                  </a:solidFill>
                  <a:latin typeface="宋体" panose="02010600030101010101" pitchFamily="2" charset="-122"/>
                </a:rPr>
                <a:t>&gt;</a:t>
              </a:r>
              <a:r>
                <a:rPr lang="zh-CN" altLang="en-US" sz="2800" b="1">
                  <a:solidFill>
                    <a:srgbClr val="0066FF"/>
                  </a:solidFill>
                  <a:latin typeface="Garamond" panose="02020404030301010803" pitchFamily="18" charset="0"/>
                </a:rPr>
                <a:t>鼠的数量</a:t>
              </a:r>
              <a:r>
                <a:rPr lang="en-US" altLang="zh-CN" sz="2800" b="1">
                  <a:solidFill>
                    <a:srgbClr val="0066FF"/>
                  </a:solidFill>
                  <a:latin typeface="宋体" panose="02010600030101010101" pitchFamily="2" charset="-122"/>
                </a:rPr>
                <a:t>&gt;</a:t>
              </a:r>
              <a:r>
                <a:rPr lang="zh-CN" altLang="en-US" sz="2800" b="1">
                  <a:solidFill>
                    <a:srgbClr val="0066FF"/>
                  </a:solidFill>
                  <a:latin typeface="Garamond" panose="02020404030301010803" pitchFamily="18" charset="0"/>
                </a:rPr>
                <a:t>鹰的数量。</a:t>
              </a:r>
            </a:p>
            <a:p>
              <a:pPr eaLnBrk="1" hangingPunct="1"/>
              <a:r>
                <a:rPr lang="zh-CN" altLang="en-US" sz="2800" b="1">
                  <a:solidFill>
                    <a:srgbClr val="0066FF"/>
                  </a:solidFill>
                  <a:latin typeface="Garamond" panose="02020404030301010803" pitchFamily="18" charset="0"/>
                </a:rPr>
                <a:t>   </a:t>
              </a:r>
              <a:r>
                <a:rPr lang="en-US" altLang="zh-CN" sz="2800" b="1">
                  <a:solidFill>
                    <a:srgbClr val="0066FF"/>
                  </a:solidFill>
                  <a:latin typeface="Garamond" panose="02020404030301010803" pitchFamily="18" charset="0"/>
                </a:rPr>
                <a:t>2.</a:t>
              </a:r>
              <a:r>
                <a:rPr lang="zh-CN" altLang="en-US" sz="2800" b="1">
                  <a:solidFill>
                    <a:srgbClr val="0066FF"/>
                  </a:solidFill>
                  <a:latin typeface="Garamond" panose="02020404030301010803" pitchFamily="18" charset="0"/>
                </a:rPr>
                <a:t>鼠比鹰先增大到最大值。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4" dur="500" fill="hold"/>
                                        <p:tgtEl>
                                          <p:spTgt spid="2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8" name="Rectangle 52">
            <a:extLst>
              <a:ext uri="{FF2B5EF4-FFF2-40B4-BE49-F238E27FC236}">
                <a16:creationId xmlns:a16="http://schemas.microsoft.com/office/drawing/2014/main" id="{0041C333-57C0-468F-94D0-3958AED93A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692150"/>
            <a:ext cx="86058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>
                <a:solidFill>
                  <a:schemeClr val="accent2"/>
                </a:solidFill>
                <a:latin typeface="Garamond" panose="02020404030301010803" pitchFamily="18" charset="0"/>
              </a:rPr>
              <a:t>草、鼠、鹰三种生物的数量变化关系</a:t>
            </a:r>
          </a:p>
        </p:txBody>
      </p:sp>
      <p:pic>
        <p:nvPicPr>
          <p:cNvPr id="2139" name="Picture 3" descr="QQ截图未命名">
            <a:extLst>
              <a:ext uri="{FF2B5EF4-FFF2-40B4-BE49-F238E27FC236}">
                <a16:creationId xmlns:a16="http://schemas.microsoft.com/office/drawing/2014/main" id="{D1976899-FCE7-435A-9F7D-D1F428AA4AE3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1268414"/>
            <a:ext cx="7416800" cy="527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4" name="Text Box 4">
            <a:extLst>
              <a:ext uri="{FF2B5EF4-FFF2-40B4-BE49-F238E27FC236}">
                <a16:creationId xmlns:a16="http://schemas.microsoft.com/office/drawing/2014/main" id="{FDF96061-1B55-4B16-A3AA-4E8D4934F1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2987" y="1815524"/>
            <a:ext cx="8863435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宋体" panose="02010600030101010101" pitchFamily="2" charset="-122"/>
              </a:rPr>
              <a:t>    生态系统中，各种生物之间既存在着竞争，又存在相互依存、相互制约的关系，共同维持生态系统的</a:t>
            </a:r>
            <a:r>
              <a:rPr lang="zh-CN" altLang="en-US" sz="3200" b="1">
                <a:solidFill>
                  <a:srgbClr val="FF0066"/>
                </a:solidFill>
                <a:latin typeface="宋体" panose="02010600030101010101" pitchFamily="2" charset="-122"/>
              </a:rPr>
              <a:t>动态平衡</a:t>
            </a:r>
            <a:r>
              <a:rPr lang="zh-CN" altLang="en-US" sz="3200" b="1">
                <a:latin typeface="宋体" panose="02010600030101010101" pitchFamily="2" charset="-122"/>
              </a:rPr>
              <a:t>。</a:t>
            </a:r>
          </a:p>
          <a:p>
            <a:pPr eaLnBrk="1" hangingPunct="1"/>
            <a:endParaRPr lang="en-US" altLang="en-US" sz="3200" b="1">
              <a:latin typeface="Garamond" panose="02020404030301010803" pitchFamily="18" charset="0"/>
            </a:endParaRPr>
          </a:p>
          <a:p>
            <a:pPr eaLnBrk="1" hangingPunct="1"/>
            <a:r>
              <a:rPr lang="zh-CN" altLang="en-US" sz="3200" b="1">
                <a:latin typeface="宋体" panose="02010600030101010101" pitchFamily="2" charset="-122"/>
              </a:rPr>
              <a:t>    生态系统的相对稳定，首先是生物</a:t>
            </a:r>
            <a:r>
              <a:rPr lang="zh-CN" altLang="en-US" sz="3200" b="1">
                <a:solidFill>
                  <a:srgbClr val="FF0066"/>
                </a:solidFill>
                <a:latin typeface="宋体" panose="02010600030101010101" pitchFamily="2" charset="-122"/>
              </a:rPr>
              <a:t>物种</a:t>
            </a:r>
            <a:r>
              <a:rPr lang="zh-CN" altLang="en-US" sz="3200" b="1">
                <a:latin typeface="宋体" panose="02010600030101010101" pitchFamily="2" charset="-122"/>
              </a:rPr>
              <a:t>和</a:t>
            </a:r>
            <a:r>
              <a:rPr lang="zh-CN" altLang="en-US" sz="3200" b="1">
                <a:solidFill>
                  <a:srgbClr val="FF0066"/>
                </a:solidFill>
                <a:latin typeface="宋体" panose="02010600030101010101" pitchFamily="2" charset="-122"/>
              </a:rPr>
              <a:t>数量</a:t>
            </a:r>
            <a:r>
              <a:rPr lang="zh-CN" altLang="en-US" sz="3200" b="1">
                <a:latin typeface="宋体" panose="02010600030101010101" pitchFamily="2" charset="-122"/>
              </a:rPr>
              <a:t>上的相对稳定！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V40E`CUS%R9@)7UMY$}JI_C">
            <a:extLst>
              <a:ext uri="{FF2B5EF4-FFF2-40B4-BE49-F238E27FC236}">
                <a16:creationId xmlns:a16="http://schemas.microsoft.com/office/drawing/2014/main" id="{6C134AB8-F3F4-4809-89A0-234EA768B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446713"/>
            <a:ext cx="2362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V40E`CUS%R9@)7UMY$}JI_C">
            <a:extLst>
              <a:ext uri="{FF2B5EF4-FFF2-40B4-BE49-F238E27FC236}">
                <a16:creationId xmlns:a16="http://schemas.microsoft.com/office/drawing/2014/main" id="{F04FC69F-F90E-4BB9-A90F-3BEA898A0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446713"/>
            <a:ext cx="2362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 descr="RB31P73{TZ{E3TYKI52]5AQ">
            <a:extLst>
              <a:ext uri="{FF2B5EF4-FFF2-40B4-BE49-F238E27FC236}">
                <a16:creationId xmlns:a16="http://schemas.microsoft.com/office/drawing/2014/main" id="{B17B415F-646D-4BED-9F8C-905F9F050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655638"/>
            <a:ext cx="914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5" descr="RB31P73{TZ{E3TYKI52]5AQ">
            <a:extLst>
              <a:ext uri="{FF2B5EF4-FFF2-40B4-BE49-F238E27FC236}">
                <a16:creationId xmlns:a16="http://schemas.microsoft.com/office/drawing/2014/main" id="{C5D5BDB6-EC98-41B2-9E4C-AD35BBC32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3017838"/>
            <a:ext cx="914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6" descr="RB31P73{TZ{E3TYKI52]5AQ">
            <a:extLst>
              <a:ext uri="{FF2B5EF4-FFF2-40B4-BE49-F238E27FC236}">
                <a16:creationId xmlns:a16="http://schemas.microsoft.com/office/drawing/2014/main" id="{8B64FC4A-9A03-4A67-ACBF-D89045023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5027613"/>
            <a:ext cx="914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7" descr="V$RCZH$~F%7$)ZWLIIS88HF">
            <a:extLst>
              <a:ext uri="{FF2B5EF4-FFF2-40B4-BE49-F238E27FC236}">
                <a16:creationId xmlns:a16="http://schemas.microsoft.com/office/drawing/2014/main" id="{A199731C-9329-48D2-BCCB-B8F74E539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2179638"/>
            <a:ext cx="914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7" descr="AN02542_">
            <a:extLst>
              <a:ext uri="{FF2B5EF4-FFF2-40B4-BE49-F238E27FC236}">
                <a16:creationId xmlns:a16="http://schemas.microsoft.com/office/drawing/2014/main" id="{64A45249-74BB-4C2A-A597-9CCB3918F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2179639"/>
            <a:ext cx="914400" cy="1087437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3" name="Picture 9" descr="MJQ9G7`X[I3EUTZODTAKF96">
            <a:extLst>
              <a:ext uri="{FF2B5EF4-FFF2-40B4-BE49-F238E27FC236}">
                <a16:creationId xmlns:a16="http://schemas.microsoft.com/office/drawing/2014/main" id="{D31003EC-BA5A-4157-BE2F-A16C0F938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2" name="Text Box 10">
            <a:extLst>
              <a:ext uri="{FF2B5EF4-FFF2-40B4-BE49-F238E27FC236}">
                <a16:creationId xmlns:a16="http://schemas.microsoft.com/office/drawing/2014/main" id="{616C7E75-2332-41C4-832D-FF8856332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476250"/>
            <a:ext cx="37449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endParaRPr lang="zh-CN" altLang="zh-CN" b="1">
              <a:effectLst>
                <a:outerShdw blurRad="38100" dist="38100" dir="2700000" algn="tl">
                  <a:srgbClr val="C0C0C0"/>
                </a:outerShdw>
              </a:effectLst>
              <a:ea typeface="楷体_GB2312" pitchFamily="49" charset="-122"/>
            </a:endParaRPr>
          </a:p>
        </p:txBody>
      </p:sp>
      <p:sp>
        <p:nvSpPr>
          <p:cNvPr id="33803" name="Text Box 11">
            <a:extLst>
              <a:ext uri="{FF2B5EF4-FFF2-40B4-BE49-F238E27FC236}">
                <a16:creationId xmlns:a16="http://schemas.microsoft.com/office/drawing/2014/main" id="{2D26E9A0-3566-4DAA-996E-EF5C7F4ED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6" y="355601"/>
            <a:ext cx="79930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6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生态系统具有一定的自动调节能力</a:t>
            </a:r>
          </a:p>
        </p:txBody>
      </p:sp>
      <p:pic>
        <p:nvPicPr>
          <p:cNvPr id="33804" name="Picture 4" descr="草">
            <a:extLst>
              <a:ext uri="{FF2B5EF4-FFF2-40B4-BE49-F238E27FC236}">
                <a16:creationId xmlns:a16="http://schemas.microsoft.com/office/drawing/2014/main" id="{1945143D-15A4-48FB-BA41-CFC1A949E6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868863"/>
            <a:ext cx="2411412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5" name="Picture 5" descr="狐">
            <a:extLst>
              <a:ext uri="{FF2B5EF4-FFF2-40B4-BE49-F238E27FC236}">
                <a16:creationId xmlns:a16="http://schemas.microsoft.com/office/drawing/2014/main" id="{FE26F664-FCE7-4133-B0FA-CA4134989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388" y="4437064"/>
            <a:ext cx="1439862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6" name="Picture 6" descr="兔">
            <a:extLst>
              <a:ext uri="{FF2B5EF4-FFF2-40B4-BE49-F238E27FC236}">
                <a16:creationId xmlns:a16="http://schemas.microsoft.com/office/drawing/2014/main" id="{072D26F4-60A2-44DC-83CA-CD6AC48C5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4508501"/>
            <a:ext cx="102235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7" name="Line 7">
            <a:extLst>
              <a:ext uri="{FF2B5EF4-FFF2-40B4-BE49-F238E27FC236}">
                <a16:creationId xmlns:a16="http://schemas.microsoft.com/office/drawing/2014/main" id="{A590F2B2-B481-4194-A62F-7B044D27DE7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64426" y="5156200"/>
            <a:ext cx="720725" cy="1905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3808" name="Line 8">
            <a:extLst>
              <a:ext uri="{FF2B5EF4-FFF2-40B4-BE49-F238E27FC236}">
                <a16:creationId xmlns:a16="http://schemas.microsoft.com/office/drawing/2014/main" id="{800CD12F-FCA3-4499-A182-70FE417766A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95776" y="5229225"/>
            <a:ext cx="792163" cy="1588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33809" name="Text Box 10">
            <a:extLst>
              <a:ext uri="{FF2B5EF4-FFF2-40B4-BE49-F238E27FC236}">
                <a16:creationId xmlns:a16="http://schemas.microsoft.com/office/drawing/2014/main" id="{D1EAB85A-4928-48B0-8055-5D8A0E3CEA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530" y="1268414"/>
            <a:ext cx="958372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10004"/>
              </a:solidFill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10004"/>
                </a:solidFill>
                <a:ea typeface="楷体_GB2312" pitchFamily="49" charset="-122"/>
              </a:rPr>
              <a:t>生态系统具有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一定</a:t>
            </a:r>
            <a:r>
              <a:rPr lang="zh-CN" altLang="en-US" sz="3600" b="1" dirty="0">
                <a:solidFill>
                  <a:srgbClr val="010004"/>
                </a:solidFill>
                <a:ea typeface="楷体_GB2312" pitchFamily="49" charset="-122"/>
              </a:rPr>
              <a:t>的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自动调节能力</a:t>
            </a:r>
            <a:r>
              <a:rPr lang="zh-CN" altLang="en-US" sz="3600" b="1" dirty="0">
                <a:solidFill>
                  <a:srgbClr val="010004"/>
                </a:solidFill>
                <a:ea typeface="楷体_GB2312" pitchFamily="49" charset="-122"/>
              </a:rPr>
              <a:t>，使得生态系统中的各种生物的数量和所占比例相对稳定。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b="1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V40E`CUS%R9@)7UMY$}JI_C">
            <a:extLst>
              <a:ext uri="{FF2B5EF4-FFF2-40B4-BE49-F238E27FC236}">
                <a16:creationId xmlns:a16="http://schemas.microsoft.com/office/drawing/2014/main" id="{9507E24B-3754-4E44-B150-147A0B430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134100"/>
            <a:ext cx="2362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3" descr="V40E`CUS%R9@)7UMY$}JI_C">
            <a:extLst>
              <a:ext uri="{FF2B5EF4-FFF2-40B4-BE49-F238E27FC236}">
                <a16:creationId xmlns:a16="http://schemas.microsoft.com/office/drawing/2014/main" id="{42AF4142-51D4-4116-8730-488C87239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134100"/>
            <a:ext cx="2362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4" descr="RB31P73{TZ{E3TYKI52]5AQ">
            <a:extLst>
              <a:ext uri="{FF2B5EF4-FFF2-40B4-BE49-F238E27FC236}">
                <a16:creationId xmlns:a16="http://schemas.microsoft.com/office/drawing/2014/main" id="{9EFAD5F1-8482-4422-8865-F16F9751D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838200"/>
            <a:ext cx="914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5" descr="RB31P73{TZ{E3TYKI52]5AQ">
            <a:extLst>
              <a:ext uri="{FF2B5EF4-FFF2-40B4-BE49-F238E27FC236}">
                <a16:creationId xmlns:a16="http://schemas.microsoft.com/office/drawing/2014/main" id="{AA1F9351-CD93-41EB-8D35-DEE2E28D5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3200400"/>
            <a:ext cx="914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6" descr="RB31P73{TZ{E3TYKI52]5AQ">
            <a:extLst>
              <a:ext uri="{FF2B5EF4-FFF2-40B4-BE49-F238E27FC236}">
                <a16:creationId xmlns:a16="http://schemas.microsoft.com/office/drawing/2014/main" id="{D956D362-C44B-49D4-8542-D16B7051F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5715000"/>
            <a:ext cx="914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7" descr="V$RCZH$~F%7$)ZWLIIS88HF">
            <a:extLst>
              <a:ext uri="{FF2B5EF4-FFF2-40B4-BE49-F238E27FC236}">
                <a16:creationId xmlns:a16="http://schemas.microsoft.com/office/drawing/2014/main" id="{8E5A5316-E5BD-4746-94E5-25ABB04EE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2362200"/>
            <a:ext cx="914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7" descr="AN02542_">
            <a:extLst>
              <a:ext uri="{FF2B5EF4-FFF2-40B4-BE49-F238E27FC236}">
                <a16:creationId xmlns:a16="http://schemas.microsoft.com/office/drawing/2014/main" id="{C41E8554-1898-435F-98B8-A76BD0AED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2362200"/>
            <a:ext cx="914400" cy="1087438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9" name="Picture 9" descr="MJQ9G7`X[I3EUTZODTAKF96">
            <a:extLst>
              <a:ext uri="{FF2B5EF4-FFF2-40B4-BE49-F238E27FC236}">
                <a16:creationId xmlns:a16="http://schemas.microsoft.com/office/drawing/2014/main" id="{D8B84F8C-C277-4C8C-9C02-3DD98738B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10" descr="森林生态系统的食物网">
            <a:extLst>
              <a:ext uri="{FF2B5EF4-FFF2-40B4-BE49-F238E27FC236}">
                <a16:creationId xmlns:a16="http://schemas.microsoft.com/office/drawing/2014/main" id="{403421B8-D487-43D8-B608-ABF5332C0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00" b="39554"/>
          <a:stretch>
            <a:fillRect/>
          </a:stretch>
        </p:blipFill>
        <p:spPr bwMode="auto">
          <a:xfrm>
            <a:off x="6629400" y="76201"/>
            <a:ext cx="3962400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1" name="Rectangle 11">
            <a:extLst>
              <a:ext uri="{FF2B5EF4-FFF2-40B4-BE49-F238E27FC236}">
                <a16:creationId xmlns:a16="http://schemas.microsoft.com/office/drawing/2014/main" id="{3F20370E-5B22-4672-B4F4-AF2A6D672A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828" y="0"/>
            <a:ext cx="4284663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30732" name="Picture 12" descr="12">
            <a:extLst>
              <a:ext uri="{FF2B5EF4-FFF2-40B4-BE49-F238E27FC236}">
                <a16:creationId xmlns:a16="http://schemas.microsoft.com/office/drawing/2014/main" id="{4DCE219B-0FDC-4917-A776-91C28CB9C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677" y="2565400"/>
            <a:ext cx="152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3" name="Picture 13" descr="12">
            <a:extLst>
              <a:ext uri="{FF2B5EF4-FFF2-40B4-BE49-F238E27FC236}">
                <a16:creationId xmlns:a16="http://schemas.microsoft.com/office/drawing/2014/main" id="{FC7FDFD7-8B71-440D-8FFC-DFA8FC7EB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477" y="2565400"/>
            <a:ext cx="152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4" name="Picture 14" descr="1589728-04-embed">
            <a:extLst>
              <a:ext uri="{FF2B5EF4-FFF2-40B4-BE49-F238E27FC236}">
                <a16:creationId xmlns:a16="http://schemas.microsoft.com/office/drawing/2014/main" id="{08E84834-0A62-4100-9B0B-F3A2257AB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366" y="1412876"/>
            <a:ext cx="1550987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AutoShape 15">
            <a:extLst>
              <a:ext uri="{FF2B5EF4-FFF2-40B4-BE49-F238E27FC236}">
                <a16:creationId xmlns:a16="http://schemas.microsoft.com/office/drawing/2014/main" id="{860113F5-8F53-4D0B-AAF4-4EEFCA675604}"/>
              </a:ext>
            </a:extLst>
          </p:cNvPr>
          <p:cNvSpPr>
            <a:spLocks noChangeArrowheads="1"/>
          </p:cNvSpPr>
          <p:nvPr/>
        </p:nvSpPr>
        <p:spPr bwMode="auto">
          <a:xfrm rot="19837163">
            <a:off x="2714877" y="2700339"/>
            <a:ext cx="776288" cy="236537"/>
          </a:xfrm>
          <a:prstGeom prst="notchedRightArrow">
            <a:avLst>
              <a:gd name="adj1" fmla="val 50000"/>
              <a:gd name="adj2" fmla="val 82047"/>
            </a:avLst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2784" name="AutoShape 16">
            <a:extLst>
              <a:ext uri="{FF2B5EF4-FFF2-40B4-BE49-F238E27FC236}">
                <a16:creationId xmlns:a16="http://schemas.microsoft.com/office/drawing/2014/main" id="{02255589-427C-433E-AEBD-22E3295DE28F}"/>
              </a:ext>
            </a:extLst>
          </p:cNvPr>
          <p:cNvSpPr>
            <a:spLocks noChangeArrowheads="1"/>
          </p:cNvSpPr>
          <p:nvPr/>
        </p:nvSpPr>
        <p:spPr bwMode="auto">
          <a:xfrm rot="12601572">
            <a:off x="2897441" y="1125539"/>
            <a:ext cx="776287" cy="236537"/>
          </a:xfrm>
          <a:prstGeom prst="notchedRightArrow">
            <a:avLst>
              <a:gd name="adj1" fmla="val 50000"/>
              <a:gd name="adj2" fmla="val 82047"/>
            </a:avLst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pic>
        <p:nvPicPr>
          <p:cNvPr id="30737" name="Picture 17" descr="200899115227768_2">
            <a:extLst>
              <a:ext uri="{FF2B5EF4-FFF2-40B4-BE49-F238E27FC236}">
                <a16:creationId xmlns:a16="http://schemas.microsoft.com/office/drawing/2014/main" id="{D55F0131-C105-4A85-9394-0504EF7FF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016" y="1"/>
            <a:ext cx="1246187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8" name="Rectangle 18">
            <a:extLst>
              <a:ext uri="{FF2B5EF4-FFF2-40B4-BE49-F238E27FC236}">
                <a16:creationId xmlns:a16="http://schemas.microsoft.com/office/drawing/2014/main" id="{2E4C2806-E282-458D-BBBF-F4BB1EDB7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683" y="3860800"/>
            <a:ext cx="975449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ea typeface="楷体_GB2312" pitchFamily="49" charset="-122"/>
              </a:rPr>
              <a:t>4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</a:rPr>
              <a:t>）如果这两个生态系统中兔子同时被猎杀，又发生怎样的变化？</a:t>
            </a:r>
          </a:p>
        </p:txBody>
      </p:sp>
      <p:sp>
        <p:nvSpPr>
          <p:cNvPr id="32787" name="Text Box 19">
            <a:extLst>
              <a:ext uri="{FF2B5EF4-FFF2-40B4-BE49-F238E27FC236}">
                <a16:creationId xmlns:a16="http://schemas.microsoft.com/office/drawing/2014/main" id="{328B3263-6223-404F-B0B5-A626D644B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953" y="4971028"/>
            <a:ext cx="96422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 typeface="Arial" pitchFamily="34" charset="0"/>
              <a:buNone/>
              <a:defRPr/>
            </a:pPr>
            <a:r>
              <a:rPr lang="zh-CN" altLang="en-US" sz="3200" b="1" dirty="0">
                <a:solidFill>
                  <a:srgbClr val="0033CC"/>
                </a:solidFill>
                <a:ea typeface="楷体_GB2312" pitchFamily="49" charset="-122"/>
              </a:rPr>
              <a:t>食物关系越错综复杂，各种生物的数量就越稳定，抗破坏能力就越强。生态系统具有一定自动调节能力，但这种调节能力是有一定限度的。</a:t>
            </a:r>
            <a:endParaRPr lang="zh-CN" altLang="en-US" sz="3600" b="1" dirty="0">
              <a:effectLst>
                <a:outerShdw blurRad="38100" dist="38100" dir="2700000" algn="tl">
                  <a:srgbClr val="C0C0C0"/>
                </a:outerShdw>
              </a:effectLst>
              <a:ea typeface="楷体_GB2312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7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>
            <a:extLst>
              <a:ext uri="{FF2B5EF4-FFF2-40B4-BE49-F238E27FC236}">
                <a16:creationId xmlns:a16="http://schemas.microsoft.com/office/drawing/2014/main" id="{D1DACE9F-C9C1-419E-B6D1-69169B5067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2401" y="188914"/>
            <a:ext cx="288732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33">
                    <a:alpha val="7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60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“</a:t>
            </a:r>
            <a:r>
              <a:rPr kumimoji="1" lang="zh-CN" altLang="en-US" sz="6000" b="1" dirty="0">
                <a:solidFill>
                  <a:srgbClr val="00B050"/>
                </a:solidFill>
                <a:latin typeface="宋体" panose="02010600030101010101" pitchFamily="2" charset="-122"/>
              </a:rPr>
              <a:t>打狼</a:t>
            </a:r>
            <a:r>
              <a:rPr kumimoji="1" lang="zh-CN" altLang="en-US" sz="60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”</a:t>
            </a:r>
            <a:endParaRPr kumimoji="1" lang="zh-CN" altLang="en-US" sz="6000" b="1" dirty="0">
              <a:solidFill>
                <a:srgbClr val="00B050"/>
              </a:solidFill>
              <a:latin typeface="宋体" panose="02010600030101010101" pitchFamily="2" charset="-122"/>
            </a:endParaRP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378111C7-0004-4546-89DE-2365DF7A0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89138"/>
            <a:ext cx="4572000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8" name="Text Box 4">
            <a:extLst>
              <a:ext uri="{FF2B5EF4-FFF2-40B4-BE49-F238E27FC236}">
                <a16:creationId xmlns:a16="http://schemas.microsoft.com/office/drawing/2014/main" id="{D8779C56-4697-4705-B5F0-B3D7725B3A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1" y="1083960"/>
            <a:ext cx="4643437" cy="393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>
                <a:latin typeface="宋体" panose="02010600030101010101" pitchFamily="2" charset="-122"/>
              </a:rPr>
              <a:t>   20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世纪初，因为狼是鹿的天敌，美国的一个州为了</a:t>
            </a:r>
          </a:p>
          <a:p>
            <a:pPr eaLnBrk="1" hangingPunct="1"/>
            <a:r>
              <a:rPr kumimoji="1" lang="zh-CN" altLang="en-US" sz="2800" b="1" dirty="0">
                <a:latin typeface="宋体" panose="02010600030101010101" pitchFamily="2" charset="-122"/>
              </a:rPr>
              <a:t>保护鹿群，曾对狼进行大</a:t>
            </a:r>
          </a:p>
          <a:p>
            <a:pPr eaLnBrk="1" hangingPunct="1"/>
            <a:r>
              <a:rPr kumimoji="1" lang="zh-CN" altLang="en-US" sz="2800" b="1" dirty="0">
                <a:latin typeface="宋体" panose="02010600030101010101" pitchFamily="2" charset="-122"/>
              </a:rPr>
              <a:t>量捕杀。一开始，得到保</a:t>
            </a:r>
          </a:p>
          <a:p>
            <a:pPr eaLnBrk="1" hangingPunct="1"/>
            <a:r>
              <a:rPr kumimoji="1" lang="zh-CN" altLang="en-US" sz="2800" b="1" dirty="0">
                <a:latin typeface="宋体" panose="02010600030101010101" pitchFamily="2" charset="-122"/>
              </a:rPr>
              <a:t>护的鹿迅速繁殖，在短时</a:t>
            </a:r>
          </a:p>
          <a:p>
            <a:pPr eaLnBrk="1" hangingPunct="1"/>
            <a:r>
              <a:rPr kumimoji="1" lang="zh-CN" altLang="en-US" sz="2800" b="1" dirty="0">
                <a:latin typeface="宋体" panose="02010600030101010101" pitchFamily="2" charset="-122"/>
              </a:rPr>
              <a:t>间内总数超过</a:t>
            </a:r>
            <a:r>
              <a:rPr kumimoji="1" lang="en-US" altLang="zh-CN" sz="2800" b="1" dirty="0">
                <a:latin typeface="宋体" panose="02010600030101010101" pitchFamily="2" charset="-122"/>
              </a:rPr>
              <a:t>10</a:t>
            </a:r>
            <a:r>
              <a:rPr kumimoji="1" lang="zh-CN" altLang="en-US" sz="2800" b="1" dirty="0">
                <a:latin typeface="宋体" panose="02010600030101010101" pitchFamily="2" charset="-122"/>
              </a:rPr>
              <a:t>万只。但</a:t>
            </a:r>
          </a:p>
          <a:p>
            <a:pPr eaLnBrk="1" hangingPunct="1"/>
            <a:r>
              <a:rPr kumimoji="1" lang="zh-CN" altLang="en-US" sz="2800" b="1" dirty="0">
                <a:latin typeface="宋体" panose="02010600030101010101" pitchFamily="2" charset="-122"/>
              </a:rPr>
              <a:t>好景不长，森林中的树木</a:t>
            </a:r>
          </a:p>
          <a:p>
            <a:pPr eaLnBrk="1" hangingPunct="1"/>
            <a:r>
              <a:rPr kumimoji="1" lang="zh-CN" altLang="en-US" sz="2800" b="1" dirty="0">
                <a:latin typeface="宋体" panose="02010600030101010101" pitchFamily="2" charset="-122"/>
              </a:rPr>
              <a:t>草地遭到极大破坏，鹿的</a:t>
            </a:r>
          </a:p>
          <a:p>
            <a:pPr eaLnBrk="1" hangingPunct="1"/>
            <a:r>
              <a:rPr kumimoji="1" lang="zh-CN" altLang="en-US" sz="2800" b="1" dirty="0">
                <a:latin typeface="宋体" panose="02010600030101010101" pitchFamily="2" charset="-122"/>
              </a:rPr>
              <a:t>数量大减。</a:t>
            </a:r>
          </a:p>
        </p:txBody>
      </p:sp>
      <p:sp>
        <p:nvSpPr>
          <p:cNvPr id="28677" name="Text Box 5">
            <a:extLst>
              <a:ext uri="{FF2B5EF4-FFF2-40B4-BE49-F238E27FC236}">
                <a16:creationId xmlns:a16="http://schemas.microsoft.com/office/drawing/2014/main" id="{F50BB9D7-E21F-4394-80BC-1C0033235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5084763"/>
            <a:ext cx="87518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你认为狼对这个生态系统的稳定具有什么作用？</a:t>
            </a:r>
          </a:p>
          <a:p>
            <a:pPr eaLnBrk="1" hangingPunct="1"/>
            <a:r>
              <a:rPr kumimoji="1" lang="zh-CN" altLang="en-US" sz="32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捕杀狼与保护鹿有矛盾吗？</a:t>
            </a:r>
          </a:p>
        </p:txBody>
      </p:sp>
      <p:sp>
        <p:nvSpPr>
          <p:cNvPr id="28678" name="Text Box 6">
            <a:extLst>
              <a:ext uri="{FF2B5EF4-FFF2-40B4-BE49-F238E27FC236}">
                <a16:creationId xmlns:a16="http://schemas.microsoft.com/office/drawing/2014/main" id="{B7089811-E0F1-436F-8112-298EE2CFA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6092825"/>
            <a:ext cx="71199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接下来，你认为这个州的人应怎么做？</a:t>
            </a:r>
          </a:p>
        </p:txBody>
      </p:sp>
      <p:sp>
        <p:nvSpPr>
          <p:cNvPr id="28680" name="WordArt 8">
            <a:extLst>
              <a:ext uri="{FF2B5EF4-FFF2-40B4-BE49-F238E27FC236}">
                <a16:creationId xmlns:a16="http://schemas.microsoft.com/office/drawing/2014/main" id="{F4A165AB-4380-4309-94A8-B9BB1A82AB8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25639" y="476107"/>
            <a:ext cx="2843212" cy="9080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eaLnBrk="1" hangingPunct="1">
              <a:defRPr/>
            </a:pPr>
            <a:r>
              <a:rPr lang="zh-CN" altLang="en-US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资料分析  </a:t>
            </a:r>
            <a:r>
              <a:rPr lang="en-US" altLang="zh-CN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4</a:t>
            </a:r>
            <a:endParaRPr lang="zh-CN" altLang="en-US" sz="3600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autoUpdateAnimBg="0"/>
      <p:bldP spid="2867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V40E`CUS%R9@)7UMY$}JI_C">
            <a:extLst>
              <a:ext uri="{FF2B5EF4-FFF2-40B4-BE49-F238E27FC236}">
                <a16:creationId xmlns:a16="http://schemas.microsoft.com/office/drawing/2014/main" id="{7D4634EE-C7B9-48FF-A29E-E3658239E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134100"/>
            <a:ext cx="2362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V40E`CUS%R9@)7UMY$}JI_C">
            <a:extLst>
              <a:ext uri="{FF2B5EF4-FFF2-40B4-BE49-F238E27FC236}">
                <a16:creationId xmlns:a16="http://schemas.microsoft.com/office/drawing/2014/main" id="{012341BF-EE5C-42B0-BD3E-D555BAD45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134100"/>
            <a:ext cx="2362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7" descr="V$RCZH$~F%7$)ZWLIIS88HF">
            <a:extLst>
              <a:ext uri="{FF2B5EF4-FFF2-40B4-BE49-F238E27FC236}">
                <a16:creationId xmlns:a16="http://schemas.microsoft.com/office/drawing/2014/main" id="{D8C2E493-65B5-4984-A8A5-85686C864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2362200"/>
            <a:ext cx="914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6" name="Text Box 2">
            <a:extLst>
              <a:ext uri="{FF2B5EF4-FFF2-40B4-BE49-F238E27FC236}">
                <a16:creationId xmlns:a16="http://schemas.microsoft.com/office/drawing/2014/main" id="{F31D85CA-4BDE-46A4-8DA9-358F5BE74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5300663"/>
            <a:ext cx="3816350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b="1" i="1">
                <a:solidFill>
                  <a:srgbClr val="000066"/>
                </a:solidFill>
              </a:rPr>
              <a:t>    </a:t>
            </a:r>
            <a:r>
              <a:rPr lang="zh-CN" altLang="en-US" sz="2800" b="1">
                <a:solidFill>
                  <a:srgbClr val="FF3300"/>
                </a:solidFill>
              </a:rPr>
              <a:t>人类应该爱护生态系统，合理利用资源。</a:t>
            </a:r>
          </a:p>
        </p:txBody>
      </p:sp>
      <p:pic>
        <p:nvPicPr>
          <p:cNvPr id="34827" name="WordArt 3">
            <a:extLst>
              <a:ext uri="{FF2B5EF4-FFF2-40B4-BE49-F238E27FC236}">
                <a16:creationId xmlns:a16="http://schemas.microsoft.com/office/drawing/2014/main" id="{5BF0F134-8979-4D9B-8C16-217AC0BEC98D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149726"/>
            <a:ext cx="2700338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0" name="Text Box 4">
            <a:extLst>
              <a:ext uri="{FF2B5EF4-FFF2-40B4-BE49-F238E27FC236}">
                <a16:creationId xmlns:a16="http://schemas.microsoft.com/office/drawing/2014/main" id="{D187BA50-4B20-433C-A0EB-1F72C1FA6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33376"/>
            <a:ext cx="73802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10004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10004"/>
                </a:solidFill>
                <a:latin typeface="宋体" panose="02010600030101010101" pitchFamily="2" charset="-122"/>
              </a:rPr>
              <a:t>、如果在草原上过度放牧，会有哪些后果？</a:t>
            </a:r>
          </a:p>
        </p:txBody>
      </p:sp>
      <p:sp>
        <p:nvSpPr>
          <p:cNvPr id="34829" name="Text Box 6">
            <a:extLst>
              <a:ext uri="{FF2B5EF4-FFF2-40B4-BE49-F238E27FC236}">
                <a16:creationId xmlns:a16="http://schemas.microsoft.com/office/drawing/2014/main" id="{4631FFD5-0EDF-4796-83CD-C053EFC1C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2636839"/>
            <a:ext cx="8569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en-US" altLang="zh-CN" sz="4000" b="1">
                <a:solidFill>
                  <a:srgbClr val="FF3300"/>
                </a:solidFill>
                <a:latin typeface="华文隶书" pitchFamily="2" charset="-122"/>
                <a:ea typeface="华文隶书" pitchFamily="2" charset="-122"/>
              </a:rPr>
              <a:t>   </a:t>
            </a:r>
            <a:r>
              <a:rPr lang="zh-CN" altLang="en-US"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生态系统的自动调节能力是有限度的。</a:t>
            </a:r>
          </a:p>
        </p:txBody>
      </p:sp>
      <p:sp>
        <p:nvSpPr>
          <p:cNvPr id="34830" name="Text Box 7">
            <a:extLst>
              <a:ext uri="{FF2B5EF4-FFF2-40B4-BE49-F238E27FC236}">
                <a16:creationId xmlns:a16="http://schemas.microsoft.com/office/drawing/2014/main" id="{9D715EEC-4A37-4D6B-A105-6718E3BB6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125538"/>
            <a:ext cx="8280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    </a:t>
            </a:r>
            <a:r>
              <a:rPr lang="zh-CN" altLang="en-US" sz="2800" b="1">
                <a:solidFill>
                  <a:srgbClr val="FF0000"/>
                </a:solidFill>
              </a:rPr>
              <a:t>如果草场上放养的牲畜太多，就会严重破坏草场植被，造成土地沙化，草场就很难恢复原样。</a:t>
            </a:r>
          </a:p>
        </p:txBody>
      </p:sp>
      <p:pic>
        <p:nvPicPr>
          <p:cNvPr id="32783" name="Picture 9" descr="内蒙古草原牧群">
            <a:extLst>
              <a:ext uri="{FF2B5EF4-FFF2-40B4-BE49-F238E27FC236}">
                <a16:creationId xmlns:a16="http://schemas.microsoft.com/office/drawing/2014/main" id="{A9616AE5-E630-4ADE-AFF9-689E487C7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" t="40810" b="9641"/>
          <a:stretch>
            <a:fillRect/>
          </a:stretch>
        </p:blipFill>
        <p:spPr bwMode="auto">
          <a:xfrm>
            <a:off x="6096000" y="3954963"/>
            <a:ext cx="43561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6" grpId="0" bldLvl="0"/>
      <p:bldP spid="34829" grpId="0" autoUpdateAnimBg="0"/>
      <p:bldP spid="34830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黄土高原1">
            <a:extLst>
              <a:ext uri="{FF2B5EF4-FFF2-40B4-BE49-F238E27FC236}">
                <a16:creationId xmlns:a16="http://schemas.microsoft.com/office/drawing/2014/main" id="{53DBF35D-FC84-4C3B-A219-F423DD2C5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0" y="3689352"/>
            <a:ext cx="5994400" cy="3168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>
            <a:extLst>
              <a:ext uri="{FF2B5EF4-FFF2-40B4-BE49-F238E27FC236}">
                <a16:creationId xmlns:a16="http://schemas.microsoft.com/office/drawing/2014/main" id="{AD0CC708-79F4-4126-B605-B53A9CF7F0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600" y="381000"/>
            <a:ext cx="5181600" cy="5538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733" b="1">
                <a:solidFill>
                  <a:srgbClr val="3333FF"/>
                </a:solidFill>
              </a:rPr>
              <a:t> </a:t>
            </a:r>
            <a:r>
              <a:rPr lang="zh-CN" altLang="en-US" sz="3733" b="1">
                <a:solidFill>
                  <a:srgbClr val="0000CC"/>
                </a:solidFill>
              </a:rPr>
              <a:t>黄土高原过去不仅有茂密的森林，还有茂密的草原。</a:t>
            </a:r>
            <a:r>
              <a:rPr lang="zh-CN" altLang="en-US" sz="3733" b="1"/>
              <a:t>但是，经过几百年的掠夺式开发，盲目砍伐森林和滥垦草原，</a:t>
            </a:r>
            <a:r>
              <a:rPr lang="zh-CN" altLang="en-US" sz="3733" b="1">
                <a:solidFill>
                  <a:srgbClr val="0000CC"/>
                </a:solidFill>
              </a:rPr>
              <a:t>结果植被破坏殆尽，引起水土流失，因而成为一片荒山秃岭。</a:t>
            </a:r>
          </a:p>
        </p:txBody>
      </p:sp>
      <p:pic>
        <p:nvPicPr>
          <p:cNvPr id="20484" name="Picture 4" descr="鹿">
            <a:extLst>
              <a:ext uri="{FF2B5EF4-FFF2-40B4-BE49-F238E27FC236}">
                <a16:creationId xmlns:a16="http://schemas.microsoft.com/office/drawing/2014/main" id="{5C5B8095-C210-469C-9CA2-16A0BCDDE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21166"/>
            <a:ext cx="6096000" cy="3297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>
            <a:extLst>
              <a:ext uri="{FF2B5EF4-FFF2-40B4-BE49-F238E27FC236}">
                <a16:creationId xmlns:a16="http://schemas.microsoft.com/office/drawing/2014/main" id="{E2AB4FF5-51C6-4BF0-8D78-2D77FB65CF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7922" y="548218"/>
            <a:ext cx="923330" cy="323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青山绿水</a:t>
            </a:r>
          </a:p>
        </p:txBody>
      </p:sp>
      <p:sp>
        <p:nvSpPr>
          <p:cNvPr id="11270" name="Text Box 6">
            <a:extLst>
              <a:ext uri="{FF2B5EF4-FFF2-40B4-BE49-F238E27FC236}">
                <a16:creationId xmlns:a16="http://schemas.microsoft.com/office/drawing/2014/main" id="{7AE2B43B-F3FA-4BB6-8117-7BD1D49B06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7922" y="3748618"/>
            <a:ext cx="923330" cy="3337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穷山恶水</a:t>
            </a:r>
          </a:p>
        </p:txBody>
      </p:sp>
      <p:sp>
        <p:nvSpPr>
          <p:cNvPr id="20487" name="Text Box 7">
            <a:extLst>
              <a:ext uri="{FF2B5EF4-FFF2-40B4-BE49-F238E27FC236}">
                <a16:creationId xmlns:a16="http://schemas.microsoft.com/office/drawing/2014/main" id="{112D874C-3DFB-4DFB-91BC-6F78E9ECD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6217" y="3124201"/>
            <a:ext cx="57246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黄土高原的历史变迁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11269" grpId="0" autoUpdateAnimBg="0"/>
      <p:bldP spid="11270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>
            <a:extLst>
              <a:ext uri="{FF2B5EF4-FFF2-40B4-BE49-F238E27FC236}">
                <a16:creationId xmlns:a16="http://schemas.microsoft.com/office/drawing/2014/main" id="{87B0BDDC-FD1C-48FC-B271-9AA769FB2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1" y="1699684"/>
            <a:ext cx="11330516" cy="3693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>
                <a:solidFill>
                  <a:schemeClr val="tx1"/>
                </a:solidFill>
                <a:miter lim="800000"/>
                <a:headEnd/>
                <a:tailEnd type="none" w="lg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5333" b="1">
                <a:latin typeface="楷体_GB2312" pitchFamily="49" charset="-122"/>
                <a:ea typeface="楷体_GB2312" pitchFamily="49" charset="-122"/>
              </a:rPr>
              <a:t>如果外界的干扰强度超过了其自我调节能力范围，生态系统的稳定性将遭到严重破坏而无法恢复！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5333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例如：我国西北的黄土高原！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912AAE48-0B53-48A4-BCAE-7D9131EEAC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667" y="643467"/>
            <a:ext cx="10936007" cy="748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267" b="1"/>
              <a:t>2</a:t>
            </a:r>
            <a:r>
              <a:rPr lang="zh-CN" altLang="en-US" sz="4267" b="1"/>
              <a:t>、生态系统的自我调节能力是有一定限度的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1">
            <a:extLst>
              <a:ext uri="{FF2B5EF4-FFF2-40B4-BE49-F238E27FC236}">
                <a16:creationId xmlns:a16="http://schemas.microsoft.com/office/drawing/2014/main" id="{9082C704-7E6F-45FD-9263-33363A122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334" y="983787"/>
            <a:ext cx="4392612" cy="5732463"/>
          </a:xfrm>
          <a:prstGeom prst="rect">
            <a:avLst/>
          </a:prstGeom>
          <a:noFill/>
          <a:ln w="38100" cap="rnd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2">
            <a:extLst>
              <a:ext uri="{FF2B5EF4-FFF2-40B4-BE49-F238E27FC236}">
                <a16:creationId xmlns:a16="http://schemas.microsoft.com/office/drawing/2014/main" id="{8C9AA640-138C-4EE0-BC25-0B63CAC24B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3925" y="1730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kumimoji="1" lang="zh-CN" altLang="zh-CN" sz="2400" u="sng">
              <a:latin typeface="Times New Roman" panose="02020603050405020304" pitchFamily="18" charset="0"/>
            </a:endParaRPr>
          </a:p>
        </p:txBody>
      </p:sp>
      <p:sp>
        <p:nvSpPr>
          <p:cNvPr id="12292" name="Text Box 3">
            <a:extLst>
              <a:ext uri="{FF2B5EF4-FFF2-40B4-BE49-F238E27FC236}">
                <a16:creationId xmlns:a16="http://schemas.microsoft.com/office/drawing/2014/main" id="{598659B6-C34E-4070-9E97-E21DA08A1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3476" y="260350"/>
            <a:ext cx="5724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33">
                    <a:alpha val="59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chemeClr val="bg1"/>
                </a:solidFill>
                <a:latin typeface="宋体" panose="02010600030101010101" pitchFamily="2" charset="-122"/>
              </a:rPr>
              <a:t>有害物质通过食物链</a:t>
            </a:r>
            <a:r>
              <a:rPr kumimoji="1" lang="zh-CN" altLang="en-US" sz="24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endParaRPr kumimoji="1" lang="zh-CN" altLang="en-US" sz="32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00" name="Text Box 4">
            <a:extLst>
              <a:ext uri="{FF2B5EF4-FFF2-40B4-BE49-F238E27FC236}">
                <a16:creationId xmlns:a16="http://schemas.microsoft.com/office/drawing/2014/main" id="{B9E6B0A7-B7B5-413F-83B3-35644C8A7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0189" y="188913"/>
            <a:ext cx="13049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400" b="1">
                <a:solidFill>
                  <a:srgbClr val="FF0000"/>
                </a:solidFill>
                <a:latin typeface="Times New Roman" panose="02020603050405020304" pitchFamily="18" charset="0"/>
              </a:rPr>
              <a:t>富集</a:t>
            </a:r>
          </a:p>
        </p:txBody>
      </p:sp>
      <p:sp>
        <p:nvSpPr>
          <p:cNvPr id="29704" name="Line 8">
            <a:extLst>
              <a:ext uri="{FF2B5EF4-FFF2-40B4-BE49-F238E27FC236}">
                <a16:creationId xmlns:a16="http://schemas.microsoft.com/office/drawing/2014/main" id="{40B55B59-D77B-461B-A62F-A2D3B7CBF37E}"/>
              </a:ext>
            </a:extLst>
          </p:cNvPr>
          <p:cNvSpPr>
            <a:spLocks noChangeShapeType="1"/>
          </p:cNvSpPr>
          <p:nvPr/>
        </p:nvSpPr>
        <p:spPr bwMode="auto">
          <a:xfrm>
            <a:off x="8904288" y="908050"/>
            <a:ext cx="14398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706" name="WordArt 10">
            <a:extLst>
              <a:ext uri="{FF2B5EF4-FFF2-40B4-BE49-F238E27FC236}">
                <a16:creationId xmlns:a16="http://schemas.microsoft.com/office/drawing/2014/main" id="{4D253C00-3032-47B1-96E9-557B9ED571E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06401" y="65087"/>
            <a:ext cx="2952750" cy="83661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eaLnBrk="1" hangingPunct="1">
              <a:defRPr/>
            </a:pPr>
            <a:r>
              <a:rPr lang="zh-CN" altLang="en-US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资 料 分 析  </a:t>
            </a:r>
          </a:p>
        </p:txBody>
      </p:sp>
      <p:sp>
        <p:nvSpPr>
          <p:cNvPr id="29708" name="Text Box 12">
            <a:extLst>
              <a:ext uri="{FF2B5EF4-FFF2-40B4-BE49-F238E27FC236}">
                <a16:creationId xmlns:a16="http://schemas.microsoft.com/office/drawing/2014/main" id="{C161F070-E790-45F3-A9F2-BD7899B414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63" y="1628775"/>
            <a:ext cx="3715053" cy="33861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3600" b="1" dirty="0">
                <a:solidFill>
                  <a:srgbClr val="00B050"/>
                </a:solidFill>
              </a:rPr>
              <a:t>A </a:t>
            </a:r>
            <a:r>
              <a:rPr lang="zh-CN" altLang="en-US" sz="3600" b="1" dirty="0">
                <a:solidFill>
                  <a:srgbClr val="00B050"/>
                </a:solidFill>
              </a:rPr>
              <a:t>水生植物</a:t>
            </a:r>
            <a:r>
              <a:rPr lang="zh-CN" altLang="en-US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→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US" altLang="zh-CN" sz="3600" b="1" dirty="0">
                <a:solidFill>
                  <a:srgbClr val="00B050"/>
                </a:solidFill>
              </a:rPr>
              <a:t>B </a:t>
            </a:r>
            <a:r>
              <a:rPr lang="zh-CN" altLang="en-US" sz="3600" b="1" dirty="0">
                <a:solidFill>
                  <a:srgbClr val="00B050"/>
                </a:solidFill>
              </a:rPr>
              <a:t>剑水蚤</a:t>
            </a:r>
            <a:r>
              <a:rPr lang="zh-CN" altLang="en-US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→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US" altLang="zh-CN" sz="3600" b="1" dirty="0">
                <a:solidFill>
                  <a:srgbClr val="00B050"/>
                </a:solidFill>
              </a:rPr>
              <a:t>C </a:t>
            </a:r>
            <a:r>
              <a:rPr lang="zh-CN" altLang="en-US" sz="3600" b="1" dirty="0">
                <a:solidFill>
                  <a:srgbClr val="00B050"/>
                </a:solidFill>
              </a:rPr>
              <a:t>蜻蜓幼虫</a:t>
            </a:r>
            <a:r>
              <a:rPr lang="zh-CN" altLang="en-US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→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US" altLang="zh-CN" sz="3600" b="1" dirty="0">
                <a:solidFill>
                  <a:srgbClr val="00B050"/>
                </a:solidFill>
              </a:rPr>
              <a:t>D </a:t>
            </a:r>
            <a:r>
              <a:rPr lang="zh-CN" altLang="en-US" sz="3600" b="1" dirty="0">
                <a:solidFill>
                  <a:srgbClr val="00B050"/>
                </a:solidFill>
              </a:rPr>
              <a:t>小鱼</a:t>
            </a:r>
            <a:r>
              <a:rPr lang="zh-CN" altLang="en-US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→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US" altLang="zh-CN" sz="3600" b="1" dirty="0">
                <a:solidFill>
                  <a:srgbClr val="00B050"/>
                </a:solidFill>
              </a:rPr>
              <a:t>E </a:t>
            </a:r>
            <a:r>
              <a:rPr lang="zh-CN" altLang="en-US" sz="3600" b="1" dirty="0">
                <a:solidFill>
                  <a:srgbClr val="00B050"/>
                </a:solidFill>
              </a:rPr>
              <a:t>大鱼</a:t>
            </a:r>
          </a:p>
        </p:txBody>
      </p:sp>
      <p:sp>
        <p:nvSpPr>
          <p:cNvPr id="12297" name="Rectangle 13">
            <a:extLst>
              <a:ext uri="{FF2B5EF4-FFF2-40B4-BE49-F238E27FC236}">
                <a16:creationId xmlns:a16="http://schemas.microsoft.com/office/drawing/2014/main" id="{4E04E846-D25A-4B2F-9AB9-268E564894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825" y="5734050"/>
            <a:ext cx="3854450" cy="40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>
                <a:solidFill>
                  <a:srgbClr val="FF5050"/>
                </a:solidFill>
              </a:rPr>
              <a:t>红点代表有毒物质</a:t>
            </a:r>
          </a:p>
        </p:txBody>
      </p:sp>
      <p:sp>
        <p:nvSpPr>
          <p:cNvPr id="29703" name="Text Box 7">
            <a:extLst>
              <a:ext uri="{FF2B5EF4-FFF2-40B4-BE49-F238E27FC236}">
                <a16:creationId xmlns:a16="http://schemas.microsoft.com/office/drawing/2014/main" id="{5CCB5F12-D342-4E35-934B-997FD52A64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5081" y="983787"/>
            <a:ext cx="4325937" cy="563231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b="1"/>
              <a:t>            </a:t>
            </a:r>
            <a:r>
              <a:rPr lang="zh-CN" altLang="en-US" sz="3200" b="1">
                <a:solidFill>
                  <a:schemeClr val="bg1"/>
                </a:solidFill>
              </a:rPr>
              <a:t>日本于</a:t>
            </a:r>
            <a:r>
              <a:rPr lang="en-US" altLang="zh-CN" sz="3200" b="1">
                <a:solidFill>
                  <a:schemeClr val="bg1"/>
                </a:solidFill>
              </a:rPr>
              <a:t>20</a:t>
            </a:r>
            <a:r>
              <a:rPr lang="zh-CN" altLang="en-US" sz="3200" b="1">
                <a:solidFill>
                  <a:schemeClr val="bg1"/>
                </a:solidFill>
              </a:rPr>
              <a:t>世纪</a:t>
            </a:r>
            <a:r>
              <a:rPr lang="en-US" altLang="zh-CN" sz="3200" b="1">
                <a:solidFill>
                  <a:schemeClr val="bg1"/>
                </a:solidFill>
              </a:rPr>
              <a:t>50</a:t>
            </a:r>
            <a:r>
              <a:rPr lang="zh-CN" altLang="en-US" sz="3200" b="1">
                <a:solidFill>
                  <a:schemeClr val="bg1"/>
                </a:solidFill>
              </a:rPr>
              <a:t>年代发生的</a:t>
            </a:r>
            <a:r>
              <a:rPr lang="zh-CN" altLang="en-US" sz="4000" b="1">
                <a:solidFill>
                  <a:srgbClr val="FFFF00"/>
                </a:solidFill>
              </a:rPr>
              <a:t>水俣病</a:t>
            </a:r>
            <a:r>
              <a:rPr lang="zh-CN" altLang="en-US" sz="3200" b="1">
                <a:solidFill>
                  <a:schemeClr val="bg1"/>
                </a:solidFill>
              </a:rPr>
              <a:t>，就是当地居民长期食用富含</a:t>
            </a:r>
            <a:r>
              <a:rPr lang="zh-CN" altLang="en-US" sz="3200" b="1">
                <a:solidFill>
                  <a:srgbClr val="FF3300"/>
                </a:solidFill>
              </a:rPr>
              <a:t>汞</a:t>
            </a:r>
            <a:r>
              <a:rPr lang="zh-CN" altLang="en-US" sz="3200" b="1">
                <a:solidFill>
                  <a:schemeClr val="bg1"/>
                </a:solidFill>
              </a:rPr>
              <a:t>（有毒物质）的鱼虾造成的，患者手脚麻木、运动失灵，甚至呈疯癫状态。</a:t>
            </a:r>
            <a:r>
              <a:rPr kumimoji="1" lang="zh-CN" altLang="en-US" sz="3200" b="1">
                <a:solidFill>
                  <a:schemeClr val="bg1"/>
                </a:solidFill>
              </a:rPr>
              <a:t>猫也吃了</a:t>
            </a:r>
            <a:r>
              <a:rPr lang="zh-CN" altLang="en-US" sz="3200" b="1">
                <a:solidFill>
                  <a:schemeClr val="bg1"/>
                </a:solidFill>
              </a:rPr>
              <a:t>富含</a:t>
            </a:r>
            <a:r>
              <a:rPr lang="zh-CN" altLang="en-US" sz="3200" b="1">
                <a:solidFill>
                  <a:srgbClr val="FF3300"/>
                </a:solidFill>
              </a:rPr>
              <a:t>汞</a:t>
            </a:r>
            <a:r>
              <a:rPr lang="zh-CN" altLang="en-US" sz="3200" b="1">
                <a:solidFill>
                  <a:schemeClr val="bg1"/>
                </a:solidFill>
              </a:rPr>
              <a:t>的</a:t>
            </a:r>
            <a:r>
              <a:rPr kumimoji="1" lang="zh-CN" altLang="en-US" sz="3200" b="1">
                <a:solidFill>
                  <a:schemeClr val="bg1"/>
                </a:solidFill>
              </a:rPr>
              <a:t>鲶鱼（比原来含汞废水中的汞浓度高</a:t>
            </a:r>
            <a:r>
              <a:rPr kumimoji="1" lang="en-US" altLang="zh-CN" sz="3200" b="1">
                <a:solidFill>
                  <a:schemeClr val="bg1"/>
                </a:solidFill>
              </a:rPr>
              <a:t>1</a:t>
            </a:r>
            <a:r>
              <a:rPr kumimoji="1" lang="zh-CN" altLang="en-US" sz="3200" b="1">
                <a:solidFill>
                  <a:schemeClr val="bg1"/>
                </a:solidFill>
              </a:rPr>
              <a:t>万～</a:t>
            </a:r>
            <a:r>
              <a:rPr kumimoji="1" lang="en-US" altLang="zh-CN" sz="3200" b="1">
                <a:solidFill>
                  <a:schemeClr val="bg1"/>
                </a:solidFill>
              </a:rPr>
              <a:t>10</a:t>
            </a:r>
            <a:r>
              <a:rPr kumimoji="1" lang="zh-CN" altLang="en-US" sz="3200" b="1">
                <a:solidFill>
                  <a:schemeClr val="bg1"/>
                </a:solidFill>
              </a:rPr>
              <a:t>万倍），出现了“狂猫症” 。</a:t>
            </a:r>
            <a:endParaRPr lang="zh-CN" altLang="en-US" sz="3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85" decel="100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385" decel="100000"/>
                                        <p:tgtEl>
                                          <p:spTgt spid="297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385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utoUpdateAnimBg="0"/>
      <p:bldP spid="29708" grpId="0"/>
      <p:bldP spid="29703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1195</Words>
  <Application>Microsoft Office PowerPoint</Application>
  <PresentationFormat>宽屏</PresentationFormat>
  <Paragraphs>135</Paragraphs>
  <Slides>23</Slides>
  <Notes>1</Notes>
  <HiddenSlides>4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等线</vt:lpstr>
      <vt:lpstr>等线 Light</vt:lpstr>
      <vt:lpstr>黑体</vt:lpstr>
      <vt:lpstr>华文行楷</vt:lpstr>
      <vt:lpstr>华文隶书</vt:lpstr>
      <vt:lpstr>华文中宋</vt:lpstr>
      <vt:lpstr>楷体_GB2312</vt:lpstr>
      <vt:lpstr>全新硬笔楷书简</vt:lpstr>
      <vt:lpstr>宋体</vt:lpstr>
      <vt:lpstr>Arial</vt:lpstr>
      <vt:lpstr>Garamond</vt:lpstr>
      <vt:lpstr>Times New Roman</vt:lpstr>
      <vt:lpstr>Wingdings</vt:lpstr>
      <vt:lpstr>Office 主题​​</vt:lpstr>
      <vt:lpstr>PowerPoint 演示文稿</vt:lpstr>
      <vt:lpstr>1、未加网罩的天然草原牧草生长良好，为什么？        2、这个实例说明了什么？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生态系统具有一定的自我调节能力</dc:title>
  <dc:creator>chen hui</dc:creator>
  <cp:lastModifiedBy>chen hui</cp:lastModifiedBy>
  <cp:revision>10</cp:revision>
  <dcterms:created xsi:type="dcterms:W3CDTF">2020-09-21T01:35:05Z</dcterms:created>
  <dcterms:modified xsi:type="dcterms:W3CDTF">2020-09-22T03:08:41Z</dcterms:modified>
</cp:coreProperties>
</file>