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61" r:id="rId4"/>
    <p:sldId id="262" r:id="rId5"/>
    <p:sldId id="263" r:id="rId6"/>
    <p:sldId id="264" r:id="rId7"/>
    <p:sldId id="288" r:id="rId8"/>
    <p:sldId id="287" r:id="rId9"/>
    <p:sldId id="265" r:id="rId10"/>
    <p:sldId id="291" r:id="rId11"/>
    <p:sldId id="290" r:id="rId12"/>
    <p:sldId id="289" r:id="rId13"/>
    <p:sldId id="307" r:id="rId14"/>
    <p:sldId id="298" r:id="rId15"/>
    <p:sldId id="267" r:id="rId16"/>
    <p:sldId id="300" r:id="rId17"/>
    <p:sldId id="301" r:id="rId18"/>
    <p:sldId id="302" r:id="rId19"/>
    <p:sldId id="303" r:id="rId20"/>
    <p:sldId id="304" r:id="rId21"/>
    <p:sldId id="305" r:id="rId22"/>
    <p:sldId id="292" r:id="rId23"/>
    <p:sldId id="306" r:id="rId24"/>
    <p:sldId id="309" r:id="rId25"/>
    <p:sldId id="310" r:id="rId26"/>
    <p:sldId id="311" r:id="rId27"/>
    <p:sldId id="312" r:id="rId28"/>
    <p:sldId id="308" r:id="rId29"/>
    <p:sldId id="293" r:id="rId30"/>
    <p:sldId id="294" r:id="rId31"/>
    <p:sldId id="295" r:id="rId32"/>
    <p:sldId id="296" r:id="rId33"/>
    <p:sldId id="297" r:id="rId3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CC1826-3712-4E82-BEA7-BD34C04EAF1C}"/>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DB4A8B4-F409-4F3C-B1E1-E78182CDBB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id="{B07EB1E5-104A-4878-8471-07931BDA4F58}"/>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5" name="页脚占位符 4">
            <a:extLst>
              <a:ext uri="{FF2B5EF4-FFF2-40B4-BE49-F238E27FC236}">
                <a16:creationId xmlns:a16="http://schemas.microsoft.com/office/drawing/2014/main" id="{98D0B2BC-43C8-4996-9C92-2883673CB72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E63ED3B-47A3-4ED5-BBB6-EE9C3BB2E7C3}"/>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2547765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DF9C229-A7E6-4243-9843-649AE254955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2ABB6C8-9FE9-4A78-B673-25E5A96D622C}"/>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6878B449-A31C-4930-985E-A6020DFF1390}"/>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5" name="页脚占位符 4">
            <a:extLst>
              <a:ext uri="{FF2B5EF4-FFF2-40B4-BE49-F238E27FC236}">
                <a16:creationId xmlns:a16="http://schemas.microsoft.com/office/drawing/2014/main" id="{A1C2E69B-5CD0-4835-8AC2-A240526AC7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441A6DC-4F63-4191-8B3D-30E59718E205}"/>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2072377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55E96B-0CE4-47D8-9A9E-62CFF0445DB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03AFB5C9-5131-4B84-8E23-E13FF1915F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B65C9EBE-CF90-436D-9B03-ECA2DC3364CE}"/>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5" name="页脚占位符 4">
            <a:extLst>
              <a:ext uri="{FF2B5EF4-FFF2-40B4-BE49-F238E27FC236}">
                <a16:creationId xmlns:a16="http://schemas.microsoft.com/office/drawing/2014/main" id="{B5277E7B-9DCE-473C-87FF-E0C3C635CEA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DB83175-BC5C-4148-9BD2-BE3B3BFA4DFE}"/>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424029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59EA58D-BC4F-4003-9628-4C061B7150D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14CA44E-360C-4ECA-AC47-98B2F9530D5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A56D2CD2-F1F8-4AC7-9592-094CCEE36CA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ADA23161-F85C-46DF-BCB1-D44727B4CF17}"/>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6" name="页脚占位符 5">
            <a:extLst>
              <a:ext uri="{FF2B5EF4-FFF2-40B4-BE49-F238E27FC236}">
                <a16:creationId xmlns:a16="http://schemas.microsoft.com/office/drawing/2014/main" id="{74FCDF47-8139-4F7A-8510-227E4879981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91775E1-FF68-4877-B9BB-6E594D1E0B9F}"/>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2354748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2F8209-B697-4793-A056-94BF56C2A3C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C5B01A41-E14A-4E0E-B936-FBDD46EFE7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B24C08B3-F0F3-42AA-B1CB-4966D4F6811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705C9E37-6FA9-4373-8EC0-0CD2596EE5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475E3BBD-74E4-442E-95D7-44FC5032FDCE}"/>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63F7F6B8-AFE5-4806-B302-7E4A0544DB06}"/>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8" name="页脚占位符 7">
            <a:extLst>
              <a:ext uri="{FF2B5EF4-FFF2-40B4-BE49-F238E27FC236}">
                <a16:creationId xmlns:a16="http://schemas.microsoft.com/office/drawing/2014/main" id="{2BD03819-CF9C-421B-A2C3-73129F3C27F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C9EE050-BB9D-4C86-8045-B732666C3BB0}"/>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811146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A98F43-43A4-4869-B4E9-703994626C7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4FF13402-4EE9-4AC8-A724-E82B5B98D240}"/>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4" name="页脚占位符 3">
            <a:extLst>
              <a:ext uri="{FF2B5EF4-FFF2-40B4-BE49-F238E27FC236}">
                <a16:creationId xmlns:a16="http://schemas.microsoft.com/office/drawing/2014/main" id="{A7CC04B3-D7BE-4677-B4EE-653AF3C23B0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E4B84060-F529-4708-B6DA-0401D49B859F}"/>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139311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C343C3A-5091-4630-9F4F-6C4208A2C8F6}"/>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3" name="页脚占位符 2">
            <a:extLst>
              <a:ext uri="{FF2B5EF4-FFF2-40B4-BE49-F238E27FC236}">
                <a16:creationId xmlns:a16="http://schemas.microsoft.com/office/drawing/2014/main" id="{ABE01690-777D-4725-8D65-E2B4577560F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4595217-037D-40BD-ABA6-C6FD9E77F3FD}"/>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054622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B83D5AD-0E8E-425D-AA4C-B05D31CE55F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8B515DE6-5307-4322-80BD-77E6F2AB3D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15A8CAE5-FF0B-40CF-BCDA-1B7D2DE90B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3DCBDC2-E9D1-4144-9641-10C6F17CB705}"/>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6" name="页脚占位符 5">
            <a:extLst>
              <a:ext uri="{FF2B5EF4-FFF2-40B4-BE49-F238E27FC236}">
                <a16:creationId xmlns:a16="http://schemas.microsoft.com/office/drawing/2014/main" id="{140E720A-37EA-4F24-8A21-96CAE378CA1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D87169D-AC81-42F1-85AB-974D944856CE}"/>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1628362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A8F0767-6141-4B73-949B-FB0465E27A9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8B379ED8-7EF4-4644-BC7E-126D7C90A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F1588FE4-F412-48B5-A984-2B63CCBB6F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05C243DE-BEE0-4EE0-9F50-30B6472A8DEA}"/>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6" name="页脚占位符 5">
            <a:extLst>
              <a:ext uri="{FF2B5EF4-FFF2-40B4-BE49-F238E27FC236}">
                <a16:creationId xmlns:a16="http://schemas.microsoft.com/office/drawing/2014/main" id="{CC8A37D6-4F85-4FC2-BE23-C776E240AA5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7C91D9F-62F3-4E00-9946-C9EED82B5588}"/>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925487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BC4C67B-023F-425A-ADAC-4EB02ABB23C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D82F7E29-BEDA-4033-9871-1E0C940B650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5698718E-D88B-444B-9CEC-708386113A5D}"/>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5" name="页脚占位符 4">
            <a:extLst>
              <a:ext uri="{FF2B5EF4-FFF2-40B4-BE49-F238E27FC236}">
                <a16:creationId xmlns:a16="http://schemas.microsoft.com/office/drawing/2014/main" id="{E689F06E-D03B-49B6-B913-B5EEB2C555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805348C-4A64-45F7-ABD4-747945395BDF}"/>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1971097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D95C142F-8AFB-41F8-A58B-DF210FA9010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4581C0F-2471-400F-B039-2FD8A65B1652}"/>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15834C4-2B70-41D5-8BCB-EEB1EF6449E8}"/>
              </a:ext>
            </a:extLst>
          </p:cNvPr>
          <p:cNvSpPr>
            <a:spLocks noGrp="1"/>
          </p:cNvSpPr>
          <p:nvPr>
            <p:ph type="dt" sz="half" idx="10"/>
          </p:nvPr>
        </p:nvSpPr>
        <p:spPr/>
        <p:txBody>
          <a:bodyPr/>
          <a:lstStyle/>
          <a:p>
            <a:fld id="{7973E2F3-D2EA-41DB-95A1-7C7C1108387F}" type="datetimeFigureOut">
              <a:rPr lang="zh-CN" altLang="en-US" smtClean="0"/>
              <a:t>2017/6/22</a:t>
            </a:fld>
            <a:endParaRPr lang="zh-CN" altLang="en-US"/>
          </a:p>
        </p:txBody>
      </p:sp>
      <p:sp>
        <p:nvSpPr>
          <p:cNvPr id="5" name="页脚占位符 4">
            <a:extLst>
              <a:ext uri="{FF2B5EF4-FFF2-40B4-BE49-F238E27FC236}">
                <a16:creationId xmlns:a16="http://schemas.microsoft.com/office/drawing/2014/main" id="{F1B7B87E-9D63-49E0-8A0A-5A2062E15CD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23EF4D1-D7DD-4893-9673-50CA5A949517}"/>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4277793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2755DDD4-700C-447D-BEEB-9736510707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F65456A3-7FC9-4EE8-9E19-1FAC22B703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1695DA2-555C-4EED-8D7F-9AA75E4C4D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73E2F3-D2EA-41DB-95A1-7C7C1108387F}" type="datetimeFigureOut">
              <a:rPr lang="zh-CN" altLang="en-US" smtClean="0"/>
              <a:t>2017/6/22</a:t>
            </a:fld>
            <a:endParaRPr lang="zh-CN" altLang="en-US"/>
          </a:p>
        </p:txBody>
      </p:sp>
      <p:sp>
        <p:nvSpPr>
          <p:cNvPr id="5" name="页脚占位符 4">
            <a:extLst>
              <a:ext uri="{FF2B5EF4-FFF2-40B4-BE49-F238E27FC236}">
                <a16:creationId xmlns:a16="http://schemas.microsoft.com/office/drawing/2014/main" id="{96B838A9-F23B-472D-AB62-C3CE6345DA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B9B3BEE6-B65F-4CB4-8029-92ACA526E9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122118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期末小说阅读训练</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614046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桥畔的老人</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948359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11.</a:t>
            </a:r>
            <a:r>
              <a:rPr lang="zh-CN" altLang="en-US" dirty="0"/>
              <a:t>面对战争带来的灾难，人们纷纷逃离故土，为什么老人却一直坐在桥畔？请分点概括。（</a:t>
            </a:r>
            <a:r>
              <a:rPr lang="en-US" altLang="zh-CN" dirty="0"/>
              <a:t>6</a:t>
            </a:r>
            <a:r>
              <a:rPr lang="zh-CN" altLang="en-US" dirty="0"/>
              <a:t>分）</a:t>
            </a:r>
            <a:endParaRPr lang="en-US" altLang="zh-CN" dirty="0"/>
          </a:p>
          <a:p>
            <a:pPr marL="0" indent="0">
              <a:buNone/>
            </a:pPr>
            <a:endParaRPr lang="en-US" altLang="zh-CN" dirty="0"/>
          </a:p>
          <a:p>
            <a:pPr marL="0" indent="0">
              <a:buNone/>
            </a:pPr>
            <a:r>
              <a:rPr lang="zh-CN" altLang="en-US" dirty="0">
                <a:solidFill>
                  <a:srgbClr val="0000FF"/>
                </a:solidFill>
                <a:latin typeface="等线" panose="02010600030101010101" pitchFamily="2" charset="-122"/>
              </a:rPr>
              <a:t>①</a:t>
            </a:r>
            <a:r>
              <a:rPr lang="zh-CN" altLang="zh-CN" dirty="0">
                <a:solidFill>
                  <a:srgbClr val="0000FF"/>
                </a:solidFill>
              </a:rPr>
              <a:t>老人饱受故争摧残后的</a:t>
            </a:r>
            <a:r>
              <a:rPr lang="zh-CN" altLang="zh-CN" dirty="0">
                <a:solidFill>
                  <a:srgbClr val="FF0000"/>
                </a:solidFill>
              </a:rPr>
              <a:t>筋疲力尽、体力不支、疲惫不堪</a:t>
            </a:r>
            <a:endParaRPr lang="en-US" altLang="zh-CN" dirty="0">
              <a:solidFill>
                <a:srgbClr val="FF0000"/>
              </a:solidFill>
            </a:endParaRPr>
          </a:p>
          <a:p>
            <a:pPr marL="0" indent="0">
              <a:buNone/>
            </a:pPr>
            <a:r>
              <a:rPr lang="en-US" altLang="zh-CN" dirty="0">
                <a:solidFill>
                  <a:srgbClr val="0000FF"/>
                </a:solidFill>
              </a:rPr>
              <a:t>②</a:t>
            </a:r>
            <a:r>
              <a:rPr lang="zh-CN" altLang="zh-CN" dirty="0">
                <a:solidFill>
                  <a:srgbClr val="0000FF"/>
                </a:solidFill>
              </a:rPr>
              <a:t>老人</a:t>
            </a:r>
            <a:r>
              <a:rPr lang="zh-CN" altLang="zh-CN" dirty="0">
                <a:solidFill>
                  <a:srgbClr val="FF0000"/>
                </a:solidFill>
              </a:rPr>
              <a:t>对故园的留恋</a:t>
            </a:r>
            <a:r>
              <a:rPr lang="zh-CN" altLang="zh-CN" dirty="0">
                <a:solidFill>
                  <a:srgbClr val="0000FF"/>
                </a:solidFill>
              </a:rPr>
              <a:t>；</a:t>
            </a:r>
            <a:endParaRPr lang="en-US" altLang="zh-CN" dirty="0">
              <a:solidFill>
                <a:srgbClr val="0000FF"/>
              </a:solidFill>
            </a:endParaRPr>
          </a:p>
          <a:p>
            <a:pPr marL="0" indent="0">
              <a:buNone/>
            </a:pPr>
            <a:r>
              <a:rPr lang="en-US" altLang="zh-CN" dirty="0">
                <a:solidFill>
                  <a:srgbClr val="0000FF"/>
                </a:solidFill>
              </a:rPr>
              <a:t>③</a:t>
            </a:r>
            <a:r>
              <a:rPr lang="zh-CN" altLang="zh-CN" dirty="0">
                <a:solidFill>
                  <a:srgbClr val="0000FF"/>
                </a:solidFill>
              </a:rPr>
              <a:t>老人</a:t>
            </a:r>
            <a:r>
              <a:rPr lang="zh-CN" altLang="zh-CN" dirty="0">
                <a:solidFill>
                  <a:srgbClr val="FF0000"/>
                </a:solidFill>
              </a:rPr>
              <a:t>对未来的茫然</a:t>
            </a:r>
            <a:r>
              <a:rPr lang="zh-CN" altLang="zh-CN" dirty="0">
                <a:solidFill>
                  <a:srgbClr val="0000FF"/>
                </a:solidFill>
              </a:rPr>
              <a:t>，失去了生活的依靠和希望，求生的欲望减退。（意思相近即可，每答对一点得</a:t>
            </a:r>
            <a:r>
              <a:rPr lang="en-US" altLang="zh-CN" dirty="0">
                <a:solidFill>
                  <a:srgbClr val="0000FF"/>
                </a:solidFill>
              </a:rPr>
              <a:t>2</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178157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12.</a:t>
            </a:r>
            <a:r>
              <a:rPr lang="zh-CN" altLang="en-US" dirty="0"/>
              <a:t> “我一直在照管那些家畜”在全文中多次出现，这样写有什么表达作用？</a:t>
            </a:r>
            <a:endParaRPr lang="en-US" altLang="zh-CN" dirty="0"/>
          </a:p>
          <a:p>
            <a:pPr marL="0" indent="0">
              <a:buNone/>
            </a:pPr>
            <a:endParaRPr lang="en-US" altLang="zh-CN" dirty="0"/>
          </a:p>
          <a:p>
            <a:pPr marL="0" indent="0">
              <a:buNone/>
            </a:pPr>
            <a:r>
              <a:rPr lang="zh-CN" altLang="en-US" dirty="0">
                <a:solidFill>
                  <a:srgbClr val="0000FF"/>
                </a:solidFill>
                <a:latin typeface="等线" panose="02010600030101010101" pitchFamily="2" charset="-122"/>
                <a:ea typeface="等线" panose="02010600030101010101" pitchFamily="2" charset="-122"/>
              </a:rPr>
              <a:t>①</a:t>
            </a:r>
            <a:r>
              <a:rPr lang="zh-CN" altLang="zh-CN" dirty="0">
                <a:solidFill>
                  <a:srgbClr val="0000FF"/>
                </a:solidFill>
              </a:rPr>
              <a:t>运用了</a:t>
            </a:r>
            <a:r>
              <a:rPr lang="zh-CN" altLang="zh-CN" dirty="0">
                <a:solidFill>
                  <a:srgbClr val="FF0000"/>
                </a:solidFill>
              </a:rPr>
              <a:t>反复</a:t>
            </a:r>
            <a:r>
              <a:rPr lang="zh-CN" altLang="zh-CN" dirty="0">
                <a:solidFill>
                  <a:srgbClr val="0000FF"/>
                </a:solidFill>
              </a:rPr>
              <a:t>的修辞手法（</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②</a:t>
            </a:r>
            <a:r>
              <a:rPr lang="zh-CN" altLang="zh-CN" dirty="0">
                <a:solidFill>
                  <a:srgbClr val="0000FF"/>
                </a:solidFill>
              </a:rPr>
              <a:t>突出了老人</a:t>
            </a:r>
            <a:r>
              <a:rPr lang="zh-CN" altLang="zh-CN" dirty="0">
                <a:solidFill>
                  <a:srgbClr val="FF0000"/>
                </a:solidFill>
              </a:rPr>
              <a:t>无奈（焦虑、痛心、愤懑等</a:t>
            </a:r>
            <a:r>
              <a:rPr lang="zh-CN" altLang="zh-CN" dirty="0">
                <a:solidFill>
                  <a:srgbClr val="0000FF"/>
                </a:solidFill>
              </a:rPr>
              <a:t>）的心情（</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③</a:t>
            </a:r>
            <a:r>
              <a:rPr lang="zh-CN" altLang="zh-CN" dirty="0">
                <a:solidFill>
                  <a:srgbClr val="0000FF"/>
                </a:solidFill>
              </a:rPr>
              <a:t>表达了</a:t>
            </a:r>
            <a:r>
              <a:rPr lang="zh-CN" altLang="zh-CN" dirty="0">
                <a:solidFill>
                  <a:srgbClr val="FF0000"/>
                </a:solidFill>
              </a:rPr>
              <a:t>对战争无声的控诉</a:t>
            </a:r>
            <a:r>
              <a:rPr lang="zh-CN" altLang="zh-CN" dirty="0">
                <a:solidFill>
                  <a:srgbClr val="0000FF"/>
                </a:solidFill>
              </a:rPr>
              <a:t>，突出了文章主题，使小说充满了力量。（</a:t>
            </a:r>
            <a:r>
              <a:rPr lang="en-US" altLang="zh-CN" dirty="0">
                <a:solidFill>
                  <a:srgbClr val="0000FF"/>
                </a:solidFill>
              </a:rPr>
              <a:t>2</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144875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13</a:t>
            </a:r>
            <a:r>
              <a:rPr lang="zh-CN" altLang="zh-CN" dirty="0"/>
              <a:t>．</a:t>
            </a:r>
            <a:r>
              <a:rPr lang="zh-CN" altLang="en-US" dirty="0"/>
              <a:t>你怎样理解文末“猫儿会照管自己，飞机没有上天，这就是那个老人能碰上的全部好运了”这句话的含义？（</a:t>
            </a:r>
            <a:r>
              <a:rPr lang="en-US" altLang="zh-CN" dirty="0"/>
              <a:t>3</a:t>
            </a:r>
            <a:r>
              <a:rPr lang="zh-CN" altLang="en-US" dirty="0"/>
              <a:t>分）</a:t>
            </a:r>
            <a:endParaRPr lang="en-US" altLang="zh-CN" dirty="0"/>
          </a:p>
          <a:p>
            <a:pPr marL="0" indent="0">
              <a:buNone/>
            </a:pPr>
            <a:endParaRPr lang="en-US" altLang="zh-CN" dirty="0"/>
          </a:p>
          <a:p>
            <a:pPr marL="0" indent="0">
              <a:buNone/>
            </a:pPr>
            <a:endParaRPr lang="en-US" altLang="zh-CN" dirty="0"/>
          </a:p>
          <a:p>
            <a:pPr marL="0" indent="0">
              <a:buNone/>
            </a:pPr>
            <a:r>
              <a:rPr lang="zh-CN" altLang="en-US" dirty="0">
                <a:solidFill>
                  <a:srgbClr val="0000FF"/>
                </a:solidFill>
              </a:rPr>
              <a:t>①</a:t>
            </a:r>
            <a:r>
              <a:rPr lang="zh-CN" altLang="zh-CN" dirty="0">
                <a:solidFill>
                  <a:srgbClr val="0000FF"/>
                </a:solidFill>
              </a:rPr>
              <a:t>老人的最大愿望就是没有战争发生，人畜都能安享和平生活，没有别的奢望，可是现在这么个</a:t>
            </a:r>
            <a:r>
              <a:rPr lang="zh-CN" altLang="zh-CN" dirty="0">
                <a:solidFill>
                  <a:srgbClr val="FF0000"/>
                </a:solidFill>
              </a:rPr>
              <a:t>微小的愿望都难以满足</a:t>
            </a:r>
            <a:r>
              <a:rPr lang="zh-CN" altLang="zh-CN" dirty="0">
                <a:solidFill>
                  <a:srgbClr val="0000FF"/>
                </a:solidFill>
              </a:rPr>
              <a:t>，（</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②</a:t>
            </a:r>
            <a:r>
              <a:rPr lang="zh-CN" altLang="zh-CN" dirty="0">
                <a:solidFill>
                  <a:srgbClr val="0000FF"/>
                </a:solidFill>
              </a:rPr>
              <a:t>表达了老人对战争来临时的</a:t>
            </a:r>
            <a:r>
              <a:rPr lang="zh-CN" altLang="zh-CN" dirty="0">
                <a:solidFill>
                  <a:srgbClr val="FF0000"/>
                </a:solidFill>
              </a:rPr>
              <a:t>无奈和无助以及对和平的渴望</a:t>
            </a:r>
            <a:r>
              <a:rPr lang="zh-CN" altLang="zh-CN" dirty="0">
                <a:solidFill>
                  <a:srgbClr val="0000FF"/>
                </a:solidFill>
              </a:rPr>
              <a:t>，（</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③</a:t>
            </a:r>
            <a:r>
              <a:rPr lang="zh-CN" altLang="zh-CN" dirty="0">
                <a:solidFill>
                  <a:srgbClr val="0000FF"/>
                </a:solidFill>
              </a:rPr>
              <a:t>也反映了作者</a:t>
            </a:r>
            <a:r>
              <a:rPr lang="zh-CN" altLang="zh-CN" dirty="0">
                <a:solidFill>
                  <a:srgbClr val="FF0000"/>
                </a:solidFill>
              </a:rPr>
              <a:t>对战争的控诉</a:t>
            </a:r>
            <a:r>
              <a:rPr lang="zh-CN" altLang="zh-CN" dirty="0">
                <a:solidFill>
                  <a:srgbClr val="0000FF"/>
                </a:solidFill>
              </a:rPr>
              <a:t>（</a:t>
            </a:r>
            <a:r>
              <a:rPr lang="en-US" altLang="zh-CN" dirty="0">
                <a:solidFill>
                  <a:srgbClr val="0000FF"/>
                </a:solidFill>
              </a:rPr>
              <a:t>1</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349025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14</a:t>
            </a:r>
            <a:r>
              <a:rPr lang="zh-CN" altLang="zh-CN" dirty="0"/>
              <a:t>．</a:t>
            </a:r>
            <a:r>
              <a:rPr lang="zh-CN" altLang="en-US" dirty="0"/>
              <a:t>文中画线句子的景物描写有什么作用？请简要分析。（</a:t>
            </a:r>
            <a:r>
              <a:rPr lang="en-US" altLang="zh-CN" dirty="0"/>
              <a:t>4</a:t>
            </a:r>
            <a:r>
              <a:rPr lang="zh-CN" altLang="en-US" dirty="0"/>
              <a:t>分）</a:t>
            </a:r>
            <a:endParaRPr lang="en-US" altLang="zh-CN" dirty="0"/>
          </a:p>
          <a:p>
            <a:pPr marL="0" indent="0">
              <a:buNone/>
            </a:pPr>
            <a:endParaRPr lang="en-US" altLang="zh-CN" dirty="0"/>
          </a:p>
          <a:p>
            <a:pPr marL="0" indent="0">
              <a:buNone/>
            </a:pPr>
            <a:endParaRPr lang="en-US" altLang="zh-CN" dirty="0"/>
          </a:p>
          <a:p>
            <a:pPr marL="0" indent="0">
              <a:buNone/>
            </a:pPr>
            <a:r>
              <a:rPr lang="zh-CN" altLang="en-US" dirty="0">
                <a:solidFill>
                  <a:srgbClr val="0000FF"/>
                </a:solidFill>
              </a:rPr>
              <a:t>①</a:t>
            </a:r>
            <a:r>
              <a:rPr lang="zh-CN" altLang="en-US" dirty="0">
                <a:solidFill>
                  <a:srgbClr val="FF0000"/>
                </a:solidFill>
              </a:rPr>
              <a:t>环境描写</a:t>
            </a:r>
            <a:endParaRPr lang="en-US" altLang="zh-CN" dirty="0">
              <a:solidFill>
                <a:srgbClr val="FF0000"/>
              </a:solidFill>
            </a:endParaRPr>
          </a:p>
          <a:p>
            <a:pPr marL="0" indent="0">
              <a:buNone/>
            </a:pPr>
            <a:r>
              <a:rPr lang="zh-CN" altLang="en-US" dirty="0">
                <a:solidFill>
                  <a:srgbClr val="0000FF"/>
                </a:solidFill>
              </a:rPr>
              <a:t>②</a:t>
            </a:r>
            <a:r>
              <a:rPr lang="zh-CN" altLang="zh-CN" dirty="0">
                <a:solidFill>
                  <a:srgbClr val="0000FF"/>
                </a:solidFill>
              </a:rPr>
              <a:t>真实地描绘出了大敌将临、人们</a:t>
            </a:r>
            <a:r>
              <a:rPr lang="zh-CN" altLang="zh-CN" dirty="0">
                <a:solidFill>
                  <a:srgbClr val="FF0000"/>
                </a:solidFill>
              </a:rPr>
              <a:t>仓皇逃命的纷乱而又喧闹的景象</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rPr>
              <a:t>③</a:t>
            </a:r>
            <a:r>
              <a:rPr lang="zh-CN" altLang="zh-CN" dirty="0">
                <a:solidFill>
                  <a:srgbClr val="FF0000"/>
                </a:solidFill>
              </a:rPr>
              <a:t>渲染了紧张慌乱的气氛</a:t>
            </a:r>
            <a:r>
              <a:rPr lang="zh-CN" altLang="zh-CN" dirty="0">
                <a:solidFill>
                  <a:srgbClr val="0000FF"/>
                </a:solidFill>
              </a:rPr>
              <a:t>，也凸显了战争给人们带来的苦难；</a:t>
            </a:r>
            <a:endParaRPr lang="en-US" altLang="zh-CN" dirty="0">
              <a:solidFill>
                <a:srgbClr val="0000FF"/>
              </a:solidFill>
            </a:endParaRPr>
          </a:p>
          <a:p>
            <a:pPr marL="0" indent="0">
              <a:buNone/>
            </a:pPr>
            <a:r>
              <a:rPr lang="zh-CN" altLang="en-US" dirty="0">
                <a:solidFill>
                  <a:srgbClr val="0000FF"/>
                </a:solidFill>
              </a:rPr>
              <a:t>④</a:t>
            </a:r>
            <a:r>
              <a:rPr lang="zh-CN" altLang="zh-CN" dirty="0">
                <a:solidFill>
                  <a:srgbClr val="0000FF"/>
                </a:solidFill>
              </a:rPr>
              <a:t>勾画出了这个</a:t>
            </a:r>
            <a:r>
              <a:rPr lang="zh-CN" altLang="zh-CN" dirty="0">
                <a:solidFill>
                  <a:srgbClr val="FF0000"/>
                </a:solidFill>
              </a:rPr>
              <a:t>满身尘土、疲惫不堪</a:t>
            </a:r>
            <a:r>
              <a:rPr lang="zh-CN" altLang="zh-CN" dirty="0">
                <a:solidFill>
                  <a:srgbClr val="0000FF"/>
                </a:solidFill>
              </a:rPr>
              <a:t>的</a:t>
            </a:r>
            <a:r>
              <a:rPr lang="zh-CN" altLang="zh-CN" dirty="0">
                <a:solidFill>
                  <a:srgbClr val="FF0000"/>
                </a:solidFill>
              </a:rPr>
              <a:t>孤老头形象</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ea typeface="等线" panose="02010600030101010101" pitchFamily="2" charset="-122"/>
              </a:rPr>
              <a:t>⑤</a:t>
            </a:r>
            <a:r>
              <a:rPr lang="zh-CN" altLang="zh-CN" dirty="0">
                <a:solidFill>
                  <a:srgbClr val="FF0000"/>
                </a:solidFill>
              </a:rPr>
              <a:t>与一直坐在桥畔的老人形成了鲜明的对比</a:t>
            </a:r>
            <a:r>
              <a:rPr lang="zh-CN" altLang="zh-CN" dirty="0">
                <a:solidFill>
                  <a:srgbClr val="0000FF"/>
                </a:solidFill>
              </a:rPr>
              <a:t>，衬托出了老人的孤独。（意思相近即可，每答对一点得</a:t>
            </a:r>
            <a:r>
              <a:rPr lang="en-US" altLang="zh-CN" dirty="0">
                <a:solidFill>
                  <a:srgbClr val="0000FF"/>
                </a:solidFill>
              </a:rPr>
              <a:t>1</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91367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15</a:t>
            </a:r>
            <a:r>
              <a:rPr lang="zh-CN" altLang="zh-CN" dirty="0"/>
              <a:t>．</a:t>
            </a:r>
            <a:r>
              <a:rPr lang="zh-CN" altLang="en-US" dirty="0"/>
              <a:t>小说中桥畔的老人是一位怎样的人物形象？请你简要分析，分点概括。（</a:t>
            </a:r>
            <a:r>
              <a:rPr lang="en-US" altLang="zh-CN" dirty="0"/>
              <a:t>3</a:t>
            </a:r>
            <a:r>
              <a:rPr lang="zh-CN" altLang="en-US" dirty="0"/>
              <a:t>分）</a:t>
            </a:r>
            <a:endParaRPr lang="en-US" altLang="zh-CN" dirty="0"/>
          </a:p>
          <a:p>
            <a:pPr marL="0" indent="0">
              <a:buNone/>
            </a:pPr>
            <a:endParaRPr lang="en-US" altLang="zh-CN" dirty="0"/>
          </a:p>
          <a:p>
            <a:pPr marL="0" indent="0">
              <a:buNone/>
            </a:pPr>
            <a:endParaRPr lang="en-US" altLang="zh-CN" dirty="0">
              <a:solidFill>
                <a:srgbClr val="0000FF"/>
              </a:solidFill>
            </a:endParaRPr>
          </a:p>
          <a:p>
            <a:pPr marL="0" indent="0">
              <a:buNone/>
            </a:pPr>
            <a:r>
              <a:rPr lang="zh-CN" altLang="en-US" dirty="0">
                <a:solidFill>
                  <a:srgbClr val="0000FF"/>
                </a:solidFill>
              </a:rPr>
              <a:t>①</a:t>
            </a:r>
            <a:r>
              <a:rPr lang="zh-CN" altLang="zh-CN" dirty="0">
                <a:solidFill>
                  <a:srgbClr val="0000FF"/>
                </a:solidFill>
              </a:rPr>
              <a:t>老人对另外几只牲畜的担心，表明他是是一位</a:t>
            </a:r>
            <a:r>
              <a:rPr lang="zh-CN" altLang="zh-CN" dirty="0">
                <a:solidFill>
                  <a:srgbClr val="FF0000"/>
                </a:solidFill>
              </a:rPr>
              <a:t>充满爱心（或朴实、善良）</a:t>
            </a:r>
            <a:r>
              <a:rPr lang="zh-CN" altLang="zh-CN" dirty="0">
                <a:solidFill>
                  <a:srgbClr val="0000FF"/>
                </a:solidFill>
              </a:rPr>
              <a:t>的人；</a:t>
            </a:r>
            <a:endParaRPr lang="en-US" altLang="zh-CN" dirty="0">
              <a:solidFill>
                <a:srgbClr val="0000FF"/>
              </a:solidFill>
            </a:endParaRPr>
          </a:p>
          <a:p>
            <a:pPr marL="0" indent="0">
              <a:buNone/>
            </a:pPr>
            <a:r>
              <a:rPr lang="zh-CN" altLang="en-US" dirty="0">
                <a:solidFill>
                  <a:srgbClr val="0000FF"/>
                </a:solidFill>
              </a:rPr>
              <a:t>②</a:t>
            </a:r>
            <a:r>
              <a:rPr lang="zh-CN" altLang="zh-CN" dirty="0">
                <a:solidFill>
                  <a:srgbClr val="0000FF"/>
                </a:solidFill>
              </a:rPr>
              <a:t>老人最后一个离开家乡，表明他</a:t>
            </a:r>
            <a:r>
              <a:rPr lang="zh-CN" altLang="zh-CN" dirty="0">
                <a:solidFill>
                  <a:srgbClr val="FF0000"/>
                </a:solidFill>
              </a:rPr>
              <a:t>对家乡的留念与热爱</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rPr>
              <a:t>③</a:t>
            </a:r>
            <a:r>
              <a:rPr lang="zh-CN" altLang="zh-CN" dirty="0">
                <a:solidFill>
                  <a:srgbClr val="0000FF"/>
                </a:solidFill>
              </a:rPr>
              <a:t>老人没有家，一直照管牲畜，表明他</a:t>
            </a:r>
            <a:r>
              <a:rPr lang="zh-CN" altLang="zh-CN" dirty="0">
                <a:solidFill>
                  <a:srgbClr val="FF0000"/>
                </a:solidFill>
              </a:rPr>
              <a:t>孤苦伶仃（孤独、孤单）</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rPr>
              <a:t>④</a:t>
            </a:r>
            <a:r>
              <a:rPr lang="zh-CN" altLang="zh-CN" dirty="0">
                <a:solidFill>
                  <a:srgbClr val="0000FF"/>
                </a:solidFill>
              </a:rPr>
              <a:t>老人毫无政见，战争中被迫离开家乡，表明他</a:t>
            </a:r>
            <a:r>
              <a:rPr lang="zh-CN" altLang="zh-CN" dirty="0">
                <a:solidFill>
                  <a:srgbClr val="FF0000"/>
                </a:solidFill>
              </a:rPr>
              <a:t>渴望过简单平静（向往和平）</a:t>
            </a:r>
            <a:r>
              <a:rPr lang="zh-CN" altLang="zh-CN" dirty="0">
                <a:solidFill>
                  <a:srgbClr val="0000FF"/>
                </a:solidFill>
              </a:rPr>
              <a:t>的生活。（意思相近即可，每答对一点得</a:t>
            </a:r>
            <a:r>
              <a:rPr lang="en-US" altLang="zh-CN" dirty="0">
                <a:solidFill>
                  <a:srgbClr val="0000FF"/>
                </a:solidFill>
              </a:rPr>
              <a:t>1</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187674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为谁</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3680281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16. </a:t>
            </a:r>
            <a:r>
              <a:rPr lang="zh-CN" altLang="en-US" dirty="0">
                <a:latin typeface="等线" panose="02010600030101010101" pitchFamily="2" charset="-122"/>
              </a:rPr>
              <a:t>作者多次写到“做菜”，在文中起到了怎样的作用？（</a:t>
            </a:r>
            <a:r>
              <a:rPr lang="en-US" altLang="zh-CN" dirty="0">
                <a:latin typeface="等线" panose="02010600030101010101" pitchFamily="2" charset="-122"/>
              </a:rPr>
              <a:t>3</a:t>
            </a:r>
            <a:r>
              <a:rPr lang="zh-CN" altLang="en-US" dirty="0">
                <a:latin typeface="等线" panose="02010600030101010101" pitchFamily="2" charset="-122"/>
              </a:rPr>
              <a:t>分）</a:t>
            </a: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① “做菜”是全文线索</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②贯穿全文，</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③使文章脉络清晰，并推动情节发展。</a:t>
            </a:r>
            <a:endParaRPr lang="zh-CN" altLang="en-US" dirty="0">
              <a:solidFill>
                <a:srgbClr val="0000FF"/>
              </a:solidFill>
            </a:endParaRPr>
          </a:p>
        </p:txBody>
      </p:sp>
    </p:spTree>
    <p:extLst>
      <p:ext uri="{BB962C8B-B14F-4D97-AF65-F5344CB8AC3E}">
        <p14:creationId xmlns:p14="http://schemas.microsoft.com/office/powerpoint/2010/main" val="3760507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17. </a:t>
            </a:r>
            <a:r>
              <a:rPr lang="zh-CN" altLang="en-US" dirty="0">
                <a:latin typeface="等线" panose="02010600030101010101" pitchFamily="2" charset="-122"/>
              </a:rPr>
              <a:t>从</a:t>
            </a:r>
            <a:r>
              <a:rPr lang="en-US" altLang="zh-CN" dirty="0">
                <a:latin typeface="等线" panose="02010600030101010101" pitchFamily="2" charset="-122"/>
              </a:rPr>
              <a:t>4—6</a:t>
            </a:r>
            <a:r>
              <a:rPr lang="zh-CN" altLang="en-US" dirty="0">
                <a:latin typeface="等线" panose="02010600030101010101" pitchFamily="2" charset="-122"/>
              </a:rPr>
              <a:t>段概括“我”的“能干”具体体现在哪几个方面？（</a:t>
            </a:r>
            <a:r>
              <a:rPr lang="en-US" altLang="zh-CN" dirty="0">
                <a:latin typeface="等线" panose="02010600030101010101" pitchFamily="2" charset="-122"/>
              </a:rPr>
              <a:t>3</a:t>
            </a:r>
            <a:r>
              <a:rPr lang="zh-CN" altLang="en-US" dirty="0">
                <a:latin typeface="等线" panose="02010600030101010101" pitchFamily="2" charset="-122"/>
              </a:rPr>
              <a:t>分）</a:t>
            </a: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①做菜、照管孩子两不误，</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②做菜效率高，</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③家务事安排有条不紊。 </a:t>
            </a:r>
            <a:endParaRPr lang="en-US" altLang="zh-CN" dirty="0">
              <a:solidFill>
                <a:srgbClr val="0000FF"/>
              </a:solidFill>
              <a:latin typeface="等线" panose="02010600030101010101" pitchFamily="2" charset="-122"/>
            </a:endParaRPr>
          </a:p>
          <a:p>
            <a:pPr marL="0" indent="0">
              <a:buNone/>
            </a:pPr>
            <a:endParaRPr lang="en-US" altLang="zh-CN" dirty="0">
              <a:solidFill>
                <a:srgbClr val="0000FF"/>
              </a:solidFill>
              <a:latin typeface="等线" panose="02010600030101010101" pitchFamily="2" charset="-122"/>
            </a:endParaRPr>
          </a:p>
          <a:p>
            <a:pPr marL="0" indent="0">
              <a:buNone/>
            </a:pPr>
            <a:endParaRPr lang="en-US" altLang="zh-CN" dirty="0">
              <a:solidFill>
                <a:srgbClr val="0000FF"/>
              </a:solidFill>
              <a:latin typeface="等线" panose="02010600030101010101" pitchFamily="2" charset="-122"/>
            </a:endParaRPr>
          </a:p>
          <a:p>
            <a:pPr marL="0" indent="0">
              <a:buNone/>
            </a:pPr>
            <a:r>
              <a:rPr lang="en-US" altLang="zh-CN" dirty="0">
                <a:solidFill>
                  <a:srgbClr val="0000FF"/>
                </a:solidFill>
                <a:latin typeface="等线" panose="02010600030101010101" pitchFamily="2" charset="-122"/>
              </a:rPr>
              <a:t>18. </a:t>
            </a:r>
            <a:r>
              <a:rPr lang="zh-CN" altLang="en-US" dirty="0">
                <a:solidFill>
                  <a:srgbClr val="0000FF"/>
                </a:solidFill>
                <a:latin typeface="等线" panose="02010600030101010101" pitchFamily="2" charset="-122"/>
              </a:rPr>
              <a:t>第</a:t>
            </a:r>
            <a:r>
              <a:rPr lang="en-US" altLang="zh-CN" dirty="0">
                <a:solidFill>
                  <a:srgbClr val="0000FF"/>
                </a:solidFill>
                <a:latin typeface="等线" panose="02010600030101010101" pitchFamily="2" charset="-122"/>
              </a:rPr>
              <a:t>6</a:t>
            </a:r>
            <a:r>
              <a:rPr lang="zh-CN" altLang="en-US" dirty="0">
                <a:solidFill>
                  <a:srgbClr val="0000FF"/>
                </a:solidFill>
                <a:latin typeface="等线" panose="02010600030101010101" pitchFamily="2" charset="-122"/>
              </a:rPr>
              <a:t>段甲乙丙丁处依次填入的词语是：（</a:t>
            </a:r>
            <a:r>
              <a:rPr lang="en-US" altLang="zh-CN" dirty="0">
                <a:solidFill>
                  <a:srgbClr val="0000FF"/>
                </a:solidFill>
                <a:latin typeface="等线" panose="02010600030101010101" pitchFamily="2" charset="-122"/>
              </a:rPr>
              <a:t>2</a:t>
            </a:r>
            <a:r>
              <a:rPr lang="zh-CN" altLang="en-US" dirty="0">
                <a:solidFill>
                  <a:srgbClr val="0000FF"/>
                </a:solidFill>
                <a:latin typeface="等线" panose="02010600030101010101" pitchFamily="2" charset="-122"/>
              </a:rPr>
              <a:t>分）</a:t>
            </a:r>
          </a:p>
          <a:p>
            <a:pPr marL="0" indent="0">
              <a:buNone/>
            </a:pPr>
            <a:r>
              <a:rPr lang="zh-CN" altLang="en-US" dirty="0">
                <a:solidFill>
                  <a:srgbClr val="0000FF"/>
                </a:solidFill>
                <a:latin typeface="等线" panose="02010600030101010101" pitchFamily="2" charset="-122"/>
              </a:rPr>
              <a:t>跑   </a:t>
            </a:r>
            <a:r>
              <a:rPr lang="zh-CN" altLang="en-US" dirty="0">
                <a:solidFill>
                  <a:srgbClr val="FF0000"/>
                </a:solidFill>
                <a:latin typeface="等线" panose="02010600030101010101" pitchFamily="2" charset="-122"/>
              </a:rPr>
              <a:t>塞</a:t>
            </a:r>
            <a:r>
              <a:rPr lang="zh-CN" altLang="en-US" dirty="0">
                <a:solidFill>
                  <a:srgbClr val="0000FF"/>
                </a:solidFill>
                <a:latin typeface="等线" panose="02010600030101010101" pitchFamily="2" charset="-122"/>
              </a:rPr>
              <a:t>   载   </a:t>
            </a:r>
            <a:r>
              <a:rPr lang="zh-CN" altLang="en-US" dirty="0">
                <a:solidFill>
                  <a:srgbClr val="FF0000"/>
                </a:solidFill>
                <a:latin typeface="等线" panose="02010600030101010101" pitchFamily="2" charset="-122"/>
              </a:rPr>
              <a:t>送</a:t>
            </a:r>
            <a:r>
              <a:rPr lang="zh-CN" altLang="en-US" dirty="0">
                <a:solidFill>
                  <a:srgbClr val="0000FF"/>
                </a:solidFill>
                <a:latin typeface="等线" panose="02010600030101010101" pitchFamily="2" charset="-122"/>
              </a:rPr>
              <a:t>   放   返   </a:t>
            </a:r>
            <a:r>
              <a:rPr lang="zh-CN" altLang="en-US" dirty="0">
                <a:solidFill>
                  <a:srgbClr val="FF0000"/>
                </a:solidFill>
                <a:latin typeface="等线" panose="02010600030101010101" pitchFamily="2" charset="-122"/>
              </a:rPr>
              <a:t>折   冲</a:t>
            </a:r>
            <a:r>
              <a:rPr lang="zh-CN" altLang="en-US" dirty="0">
                <a:solidFill>
                  <a:srgbClr val="0000FF"/>
                </a:solidFill>
                <a:latin typeface="等线" panose="02010600030101010101" pitchFamily="2" charset="-122"/>
              </a:rPr>
              <a:t>  </a:t>
            </a:r>
          </a:p>
          <a:p>
            <a:pPr marL="0" indent="0">
              <a:buNone/>
            </a:pPr>
            <a:r>
              <a:rPr lang="zh-CN" altLang="en-US" dirty="0">
                <a:solidFill>
                  <a:srgbClr val="0000FF"/>
                </a:solidFill>
                <a:latin typeface="等线" panose="02010600030101010101" pitchFamily="2" charset="-122"/>
              </a:rPr>
              <a:t>甲：       乙：        丙：        丁： </a:t>
            </a:r>
            <a:endParaRPr lang="en-US" altLang="zh-CN" dirty="0">
              <a:solidFill>
                <a:srgbClr val="0000FF"/>
              </a:solidFill>
              <a:latin typeface="等线" panose="02010600030101010101" pitchFamily="2" charset="-122"/>
            </a:endParaRPr>
          </a:p>
          <a:p>
            <a:pPr marL="0" indent="0">
              <a:buNone/>
            </a:pPr>
            <a:endParaRPr lang="zh-CN" altLang="en-US" dirty="0"/>
          </a:p>
        </p:txBody>
      </p:sp>
    </p:spTree>
    <p:extLst>
      <p:ext uri="{BB962C8B-B14F-4D97-AF65-F5344CB8AC3E}">
        <p14:creationId xmlns:p14="http://schemas.microsoft.com/office/powerpoint/2010/main" val="788830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19. </a:t>
            </a:r>
            <a:r>
              <a:rPr lang="zh-CN" altLang="en-US" dirty="0">
                <a:latin typeface="等线" panose="02010600030101010101" pitchFamily="2" charset="-122"/>
              </a:rPr>
              <a:t>品析下面的句子。（</a:t>
            </a:r>
            <a:r>
              <a:rPr lang="en-US" altLang="zh-CN" dirty="0">
                <a:latin typeface="等线" panose="02010600030101010101" pitchFamily="2" charset="-122"/>
              </a:rPr>
              <a:t>4</a:t>
            </a:r>
            <a:r>
              <a:rPr lang="zh-CN" altLang="en-US" dirty="0">
                <a:latin typeface="等线" panose="02010600030101010101" pitchFamily="2" charset="-122"/>
              </a:rPr>
              <a:t>分）</a:t>
            </a:r>
          </a:p>
          <a:p>
            <a:pPr marL="0" indent="0">
              <a:buNone/>
            </a:pPr>
            <a:r>
              <a:rPr lang="zh-CN" altLang="en-US" dirty="0">
                <a:latin typeface="等线" panose="02010600030101010101" pitchFamily="2" charset="-122"/>
              </a:rPr>
              <a:t>  ①看得出，他心中有大布局，以一定的时间顺序在走好几个平行的程序，像一个乐团指挥，眼观八方，一环紧扣一环。</a:t>
            </a:r>
          </a:p>
          <a:p>
            <a:pPr marL="0" indent="0">
              <a:buNone/>
            </a:pP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①运用“大”“好几个”“紧扣”这一连串的词语</a:t>
            </a:r>
            <a:r>
              <a:rPr lang="zh-CN" altLang="en-US" u="sng" dirty="0">
                <a:solidFill>
                  <a:srgbClr val="0000FF"/>
                </a:solidFill>
                <a:latin typeface="等线" panose="02010600030101010101" pitchFamily="2" charset="-122"/>
              </a:rPr>
              <a:t>（比喻，把做菜的儿子比作乐团指挥）</a:t>
            </a:r>
            <a:endParaRPr lang="en-US" altLang="zh-CN" u="sng" dirty="0">
              <a:solidFill>
                <a:srgbClr val="0000FF"/>
              </a:solidFill>
              <a:latin typeface="等线" panose="02010600030101010101" pitchFamily="2" charset="-122"/>
            </a:endParaRPr>
          </a:p>
          <a:p>
            <a:pPr marL="0" indent="0">
              <a:buNone/>
            </a:pPr>
            <a:r>
              <a:rPr lang="zh-CN" altLang="en-US" dirty="0">
                <a:solidFill>
                  <a:srgbClr val="FF0000"/>
                </a:solidFill>
                <a:latin typeface="等线" panose="02010600030101010101" pitchFamily="2" charset="-122"/>
              </a:rPr>
              <a:t>②生动形象</a:t>
            </a:r>
            <a:r>
              <a:rPr lang="zh-CN" altLang="en-US" dirty="0">
                <a:solidFill>
                  <a:srgbClr val="0000FF"/>
                </a:solidFill>
                <a:latin typeface="等线" panose="02010600030101010101" pitchFamily="2" charset="-122"/>
              </a:rPr>
              <a:t>地表现了儿子做菜时的</a:t>
            </a:r>
            <a:r>
              <a:rPr lang="zh-CN" altLang="en-US" dirty="0">
                <a:solidFill>
                  <a:srgbClr val="FF0000"/>
                </a:solidFill>
                <a:latin typeface="等线" panose="02010600030101010101" pitchFamily="2" charset="-122"/>
              </a:rPr>
              <a:t>从容不迫、有条不紊</a:t>
            </a:r>
            <a:r>
              <a:rPr lang="zh-CN" altLang="en-US" dirty="0">
                <a:solidFill>
                  <a:srgbClr val="0000FF"/>
                </a:solidFill>
                <a:latin typeface="等线" panose="02010600030101010101" pitchFamily="2" charset="-122"/>
              </a:rPr>
              <a:t>，</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③突出了做菜</a:t>
            </a:r>
            <a:r>
              <a:rPr lang="zh-CN" altLang="en-US" dirty="0">
                <a:solidFill>
                  <a:srgbClr val="FF0000"/>
                </a:solidFill>
                <a:latin typeface="等线" panose="02010600030101010101" pitchFamily="2" charset="-122"/>
              </a:rPr>
              <a:t>动作的娴熟和做菜的乐趣</a:t>
            </a:r>
            <a:r>
              <a:rPr lang="zh-CN" altLang="en-US" dirty="0">
                <a:solidFill>
                  <a:srgbClr val="0000FF"/>
                </a:solidFill>
                <a:latin typeface="等线" panose="02010600030101010101" pitchFamily="2" charset="-122"/>
              </a:rPr>
              <a:t>，</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④同时也饱含了</a:t>
            </a:r>
            <a:r>
              <a:rPr lang="zh-CN" altLang="en-US" dirty="0">
                <a:solidFill>
                  <a:srgbClr val="FF0000"/>
                </a:solidFill>
                <a:latin typeface="等线" panose="02010600030101010101" pitchFamily="2" charset="-122"/>
              </a:rPr>
              <a:t>母亲对儿子的欣赏。    </a:t>
            </a:r>
            <a:endParaRPr lang="en-US" altLang="zh-CN" dirty="0">
              <a:solidFill>
                <a:srgbClr val="FF0000"/>
              </a:solidFill>
              <a:latin typeface="等线" panose="02010600030101010101" pitchFamily="2" charset="-122"/>
            </a:endParaRPr>
          </a:p>
          <a:p>
            <a:pPr marL="0" indent="0">
              <a:buNone/>
            </a:pPr>
            <a:endParaRPr lang="zh-CN" altLang="en-US" dirty="0">
              <a:solidFill>
                <a:srgbClr val="0000FF"/>
              </a:solidFill>
              <a:latin typeface="等线" panose="02010600030101010101" pitchFamily="2" charset="-122"/>
            </a:endParaRPr>
          </a:p>
          <a:p>
            <a:pPr marL="0" indent="0">
              <a:buNone/>
            </a:pPr>
            <a:r>
              <a:rPr lang="zh-CN" altLang="en-US" dirty="0">
                <a:latin typeface="等线" panose="02010600030101010101" pitchFamily="2" charset="-122"/>
              </a:rPr>
              <a:t>  ②是秋天，海风徐徐地吹，一枚浓稠蛋黄似的月亮在海面上升起。</a:t>
            </a:r>
          </a:p>
          <a:p>
            <a:pPr marL="0" indent="0">
              <a:buNone/>
            </a:pPr>
            <a:r>
              <a:rPr lang="zh-CN" altLang="en-US" dirty="0">
                <a:solidFill>
                  <a:srgbClr val="0000FF"/>
                </a:solidFill>
                <a:latin typeface="等线" panose="02010600030101010101" pitchFamily="2" charset="-122"/>
                <a:ea typeface="等线" panose="02010600030101010101" pitchFamily="2" charset="-122"/>
              </a:rPr>
              <a:t>①</a:t>
            </a:r>
            <a:r>
              <a:rPr lang="zh-CN" altLang="en-US" dirty="0">
                <a:solidFill>
                  <a:srgbClr val="0000FF"/>
                </a:solidFill>
                <a:latin typeface="等线" panose="02010600030101010101" pitchFamily="2" charset="-122"/>
              </a:rPr>
              <a:t>比喻，把月亮比作浓稠的蛋黄，</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ea typeface="等线" panose="02010600030101010101" pitchFamily="2" charset="-122"/>
              </a:rPr>
              <a:t>②</a:t>
            </a:r>
            <a:r>
              <a:rPr lang="zh-CN" altLang="en-US" dirty="0">
                <a:solidFill>
                  <a:srgbClr val="0000FF"/>
                </a:solidFill>
                <a:latin typeface="等线" panose="02010600030101010101" pitchFamily="2" charset="-122"/>
              </a:rPr>
              <a:t>突出了月亮的美好，③传达出“我”观看儿子做菜时的</a:t>
            </a:r>
            <a:r>
              <a:rPr lang="zh-CN" altLang="en-US" dirty="0">
                <a:solidFill>
                  <a:srgbClr val="FF0000"/>
                </a:solidFill>
                <a:latin typeface="等线" panose="02010600030101010101" pitchFamily="2" charset="-122"/>
              </a:rPr>
              <a:t>愉悦</a:t>
            </a:r>
            <a:r>
              <a:rPr lang="zh-CN" altLang="en-US" dirty="0">
                <a:solidFill>
                  <a:srgbClr val="0000FF"/>
                </a:solidFill>
                <a:latin typeface="等线" panose="02010600030101010101" pitchFamily="2" charset="-122"/>
              </a:rPr>
              <a:t>之情。 </a:t>
            </a:r>
            <a:endParaRPr lang="en-US" altLang="zh-CN" dirty="0">
              <a:solidFill>
                <a:srgbClr val="0000FF"/>
              </a:solidFill>
              <a:latin typeface="等线" panose="02010600030101010101" pitchFamily="2" charset="-122"/>
            </a:endParaRPr>
          </a:p>
          <a:p>
            <a:pPr marL="0" indent="0">
              <a:buNone/>
            </a:pPr>
            <a:endParaRPr lang="en-US" altLang="zh-CN" dirty="0">
              <a:solidFill>
                <a:srgbClr val="0000FF"/>
              </a:solidFill>
              <a:latin typeface="等线" panose="02010600030101010101" pitchFamily="2" charset="-122"/>
            </a:endParaRPr>
          </a:p>
          <a:p>
            <a:pPr marL="0" indent="0">
              <a:buNone/>
            </a:pPr>
            <a:endParaRPr lang="zh-CN" altLang="en-US" dirty="0"/>
          </a:p>
        </p:txBody>
      </p:sp>
    </p:spTree>
    <p:extLst>
      <p:ext uri="{BB962C8B-B14F-4D97-AF65-F5344CB8AC3E}">
        <p14:creationId xmlns:p14="http://schemas.microsoft.com/office/powerpoint/2010/main" val="83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20. </a:t>
            </a:r>
            <a:r>
              <a:rPr lang="zh-CN" altLang="en-US" dirty="0">
                <a:latin typeface="等线" panose="02010600030101010101" pitchFamily="2" charset="-122"/>
              </a:rPr>
              <a:t>结合文末两段，谈谈你从中受到的启发。（</a:t>
            </a:r>
            <a:r>
              <a:rPr lang="en-US" altLang="zh-CN" dirty="0">
                <a:latin typeface="等线" panose="02010600030101010101" pitchFamily="2" charset="-122"/>
              </a:rPr>
              <a:t>4</a:t>
            </a:r>
            <a:r>
              <a:rPr lang="zh-CN" altLang="en-US" dirty="0">
                <a:latin typeface="等线" panose="02010600030101010101" pitchFamily="2" charset="-122"/>
              </a:rPr>
              <a:t>分）</a:t>
            </a:r>
            <a:endParaRPr lang="en-US" altLang="zh-CN" dirty="0">
              <a:latin typeface="等线" panose="02010600030101010101" pitchFamily="2" charset="-122"/>
            </a:endParaRPr>
          </a:p>
          <a:p>
            <a:pPr marL="0" indent="0">
              <a:buNone/>
            </a:pPr>
            <a:r>
              <a:rPr lang="zh-CN" altLang="en-US" dirty="0">
                <a:latin typeface="等线" panose="02010600030101010101" pitchFamily="2" charset="-122"/>
              </a:rPr>
              <a:t>作为父母，爱孩子的同时，也要学会爱自己，爱生活；作为儿女，要感恩父母，关爱父母，回报父母。 </a:t>
            </a: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r>
              <a:rPr lang="zh-CN" altLang="en-US" dirty="0">
                <a:latin typeface="等线" panose="02010600030101010101" pitchFamily="2" charset="-122"/>
              </a:rPr>
              <a:t>①②③④</a:t>
            </a:r>
            <a:endParaRPr lang="en-US" altLang="zh-CN" dirty="0">
              <a:latin typeface="等线" panose="02010600030101010101" pitchFamily="2" charset="-122"/>
            </a:endParaRPr>
          </a:p>
          <a:p>
            <a:pPr marL="0" indent="0">
              <a:buNone/>
            </a:pPr>
            <a:endParaRPr lang="zh-CN" altLang="en-US" dirty="0"/>
          </a:p>
        </p:txBody>
      </p:sp>
    </p:spTree>
    <p:extLst>
      <p:ext uri="{BB962C8B-B14F-4D97-AF65-F5344CB8AC3E}">
        <p14:creationId xmlns:p14="http://schemas.microsoft.com/office/powerpoint/2010/main" val="266040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初二期末语文试卷</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070023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82B3025E-5C4C-4A5A-A357-DB2C9A4EA17A}"/>
              </a:ext>
            </a:extLst>
          </p:cNvPr>
          <p:cNvGraphicFramePr>
            <a:graphicFrameLocks noGrp="1"/>
          </p:cNvGraphicFramePr>
          <p:nvPr>
            <p:ph idx="1"/>
            <p:extLst>
              <p:ext uri="{D42A27DB-BD31-4B8C-83A1-F6EECF244321}">
                <p14:modId xmlns:p14="http://schemas.microsoft.com/office/powerpoint/2010/main" val="1015070205"/>
              </p:ext>
            </p:extLst>
          </p:nvPr>
        </p:nvGraphicFramePr>
        <p:xfrm>
          <a:off x="426878" y="341312"/>
          <a:ext cx="5862160" cy="1548447"/>
        </p:xfrm>
        <a:graphic>
          <a:graphicData uri="http://schemas.openxmlformats.org/drawingml/2006/table">
            <a:tbl>
              <a:tblPr/>
              <a:tblGrid>
                <a:gridCol w="1021465">
                  <a:extLst>
                    <a:ext uri="{9D8B030D-6E8A-4147-A177-3AD203B41FA5}">
                      <a16:colId xmlns:a16="http://schemas.microsoft.com/office/drawing/2014/main" val="3222562493"/>
                    </a:ext>
                  </a:extLst>
                </a:gridCol>
                <a:gridCol w="992963">
                  <a:extLst>
                    <a:ext uri="{9D8B030D-6E8A-4147-A177-3AD203B41FA5}">
                      <a16:colId xmlns:a16="http://schemas.microsoft.com/office/drawing/2014/main" val="2973991777"/>
                    </a:ext>
                  </a:extLst>
                </a:gridCol>
                <a:gridCol w="896425">
                  <a:extLst>
                    <a:ext uri="{9D8B030D-6E8A-4147-A177-3AD203B41FA5}">
                      <a16:colId xmlns:a16="http://schemas.microsoft.com/office/drawing/2014/main" val="3748031692"/>
                    </a:ext>
                  </a:extLst>
                </a:gridCol>
                <a:gridCol w="951590">
                  <a:extLst>
                    <a:ext uri="{9D8B030D-6E8A-4147-A177-3AD203B41FA5}">
                      <a16:colId xmlns:a16="http://schemas.microsoft.com/office/drawing/2014/main" val="3792601334"/>
                    </a:ext>
                  </a:extLst>
                </a:gridCol>
                <a:gridCol w="1006754">
                  <a:extLst>
                    <a:ext uri="{9D8B030D-6E8A-4147-A177-3AD203B41FA5}">
                      <a16:colId xmlns:a16="http://schemas.microsoft.com/office/drawing/2014/main" val="2400024729"/>
                    </a:ext>
                  </a:extLst>
                </a:gridCol>
                <a:gridCol w="992963">
                  <a:extLst>
                    <a:ext uri="{9D8B030D-6E8A-4147-A177-3AD203B41FA5}">
                      <a16:colId xmlns:a16="http://schemas.microsoft.com/office/drawing/2014/main" val="3560738620"/>
                    </a:ext>
                  </a:extLst>
                </a:gridCol>
              </a:tblGrid>
              <a:tr h="747526">
                <a:tc>
                  <a:txBody>
                    <a:bodyPr/>
                    <a:lstStyle/>
                    <a:p>
                      <a:pPr algn="just">
                        <a:spcAft>
                          <a:spcPts val="0"/>
                        </a:spcAft>
                      </a:pPr>
                      <a:r>
                        <a:rPr lang="zh-CN" sz="2800" kern="100">
                          <a:effectLst/>
                          <a:latin typeface="Calibri" panose="020F0502020204030204" pitchFamily="34" charset="0"/>
                          <a:ea typeface="宋体" panose="02010600030101010101" pitchFamily="2" charset="-122"/>
                          <a:cs typeface="宋体" panose="02010600030101010101" pitchFamily="2" charset="-122"/>
                        </a:rPr>
                        <a:t>题号</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1</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2</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3</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4</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5</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3000918"/>
                  </a:ext>
                </a:extLst>
              </a:tr>
              <a:tr h="800921">
                <a:tc>
                  <a:txBody>
                    <a:bodyPr/>
                    <a:lstStyle/>
                    <a:p>
                      <a:pPr algn="just">
                        <a:spcAft>
                          <a:spcPts val="0"/>
                        </a:spcAft>
                      </a:pPr>
                      <a:r>
                        <a:rPr lang="zh-CN" sz="2800" kern="100">
                          <a:effectLst/>
                          <a:latin typeface="Calibri" panose="020F0502020204030204" pitchFamily="34" charset="0"/>
                          <a:ea typeface="宋体" panose="02010600030101010101" pitchFamily="2" charset="-122"/>
                          <a:cs typeface="宋体" panose="02010600030101010101" pitchFamily="2" charset="-122"/>
                        </a:rPr>
                        <a:t>答案</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B</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B</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A</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D</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C</a:t>
                      </a:r>
                      <a:endParaRPr lang="zh-CN" sz="280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7514615"/>
                  </a:ext>
                </a:extLst>
              </a:tr>
            </a:tbl>
          </a:graphicData>
        </a:graphic>
      </p:graphicFrame>
    </p:spTree>
    <p:extLst>
      <p:ext uri="{BB962C8B-B14F-4D97-AF65-F5344CB8AC3E}">
        <p14:creationId xmlns:p14="http://schemas.microsoft.com/office/powerpoint/2010/main" val="1994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7</a:t>
            </a:r>
            <a:r>
              <a:rPr lang="zh-CN" altLang="zh-CN" kern="100" dirty="0">
                <a:latin typeface="Calibri" panose="020F0502020204030204" pitchFamily="34" charset="0"/>
                <a:ea typeface="宋体" panose="02010600030101010101" pitchFamily="2" charset="-122"/>
                <a:cs typeface="宋体" panose="02010600030101010101" pitchFamily="2" charset="-122"/>
              </a:rPr>
              <a:t>．古诗文默写</a:t>
            </a:r>
            <a:r>
              <a:rPr lang="en-US" altLang="zh-CN" kern="100" dirty="0">
                <a:latin typeface="Calibri" panose="020F0502020204030204" pitchFamily="34" charset="0"/>
                <a:ea typeface="宋体" panose="02010600030101010101" pitchFamily="2" charset="-122"/>
                <a:cs typeface="宋体" panose="02010600030101010101" pitchFamily="2" charset="-122"/>
              </a:rPr>
              <a:t>(10</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r>
              <a:rPr lang="en-US" altLang="zh-CN" kern="100" dirty="0">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r>
              <a:rPr lang="en-US" altLang="zh-CN" kern="100" dirty="0">
                <a:latin typeface="宋体" panose="02010600030101010101" pitchFamily="2" charset="-122"/>
                <a:ea typeface="宋体" panose="02010600030101010101" pitchFamily="2" charset="-122"/>
                <a:cs typeface="宋体" panose="02010600030101010101" pitchFamily="2" charset="-122"/>
              </a:rPr>
              <a:t>(2)</a:t>
            </a:r>
            <a:r>
              <a:rPr lang="zh-CN" altLang="zh-CN" kern="100" dirty="0">
                <a:latin typeface="Calibri" panose="020F0502020204030204" pitchFamily="34" charset="0"/>
                <a:ea typeface="宋体" panose="02010600030101010101" pitchFamily="2" charset="-122"/>
                <a:cs typeface="宋体" panose="02010600030101010101" pitchFamily="2" charset="-122"/>
              </a:rPr>
              <a:t>根据课本，补写出下列名篇名句中的空缺部分。（</a:t>
            </a:r>
            <a:r>
              <a:rPr lang="en-US" altLang="zh-CN" kern="100" dirty="0">
                <a:latin typeface="Calibri" panose="020F0502020204030204" pitchFamily="34" charset="0"/>
                <a:ea typeface="宋体" panose="02010600030101010101" pitchFamily="2" charset="-122"/>
                <a:cs typeface="宋体" panose="02010600030101010101" pitchFamily="2" charset="-122"/>
              </a:rPr>
              <a:t>4</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spcBef>
                <a:spcPts val="1350"/>
              </a:spcBef>
            </a:pP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①</a:t>
            </a:r>
            <a:r>
              <a:rPr lang="zh-CN" altLang="zh-CN" sz="3600" b="1" u="sng" kern="0" dirty="0">
                <a:solidFill>
                  <a:srgbClr val="FF0000"/>
                </a:solidFill>
                <a:latin typeface="Calibri" panose="020F0502020204030204" pitchFamily="34" charset="0"/>
                <a:ea typeface="宋体" panose="02010600030101010101" pitchFamily="2" charset="-122"/>
                <a:cs typeface="宋体" panose="02010600030101010101" pitchFamily="2" charset="-122"/>
              </a:rPr>
              <a:t>槲叶落山路</a:t>
            </a:r>
            <a:r>
              <a:rPr lang="en-US" altLang="zh-CN" sz="3600" kern="0" dirty="0">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zh-CN" sz="3600" kern="0" dirty="0">
                <a:latin typeface="Calibri" panose="020F0502020204030204" pitchFamily="34" charset="0"/>
                <a:ea typeface="宋体" panose="02010600030101010101" pitchFamily="2" charset="-122"/>
                <a:cs typeface="宋体" panose="02010600030101010101" pitchFamily="2" charset="-122"/>
              </a:rPr>
              <a:t>枳花照驿墙</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spcBef>
                <a:spcPts val="1350"/>
              </a:spcBef>
            </a:pP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②</a:t>
            </a:r>
            <a:r>
              <a:rPr lang="zh-CN" altLang="zh-CN" sz="3600" kern="0" dirty="0">
                <a:latin typeface="Calibri" panose="020F0502020204030204" pitchFamily="34" charset="0"/>
                <a:ea typeface="宋体" panose="02010600030101010101" pitchFamily="2" charset="-122"/>
                <a:cs typeface="宋体" panose="02010600030101010101" pitchFamily="2" charset="-122"/>
              </a:rPr>
              <a:t>天街小雨润如酥</a:t>
            </a:r>
            <a:r>
              <a:rPr lang="en-US"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r>
              <a:rPr lang="zh-CN" altLang="zh-CN" sz="3600" b="1" u="sng" kern="0" dirty="0">
                <a:solidFill>
                  <a:srgbClr val="FF0000"/>
                </a:solidFill>
                <a:latin typeface="Calibri" panose="020F0502020204030204" pitchFamily="34" charset="0"/>
                <a:ea typeface="宋体" panose="02010600030101010101" pitchFamily="2" charset="-122"/>
                <a:cs typeface="宋体" panose="02010600030101010101" pitchFamily="2" charset="-122"/>
              </a:rPr>
              <a:t>草色遥看近却无</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③</a:t>
            </a:r>
            <a:r>
              <a:rPr lang="zh-CN" altLang="zh-CN" sz="3600" b="1"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布衾多年冷似铁</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3600" kern="100" dirty="0">
                <a:latin typeface="Calibri" panose="020F0502020204030204" pitchFamily="34" charset="0"/>
                <a:ea typeface="宋体" panose="02010600030101010101" pitchFamily="2" charset="-122"/>
                <a:cs typeface="Times New Roman" panose="02020603050405020304" pitchFamily="18" charset="0"/>
              </a:rPr>
              <a:t>娇儿恶卧踏里裂</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④</a:t>
            </a:r>
            <a:r>
              <a:rPr lang="zh-CN" altLang="zh-CN" sz="3600" kern="100" dirty="0">
                <a:latin typeface="Calibri" panose="020F0502020204030204" pitchFamily="34" charset="0"/>
                <a:ea typeface="宋体" panose="02010600030101010101" pitchFamily="2" charset="-122"/>
                <a:cs typeface="Times New Roman" panose="02020603050405020304" pitchFamily="18" charset="0"/>
              </a:rPr>
              <a:t>闲来垂钓碧溪上</a:t>
            </a: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3600" b="1"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忽复乘舟梦日边</a:t>
            </a:r>
            <a:r>
              <a:rPr lang="zh-CN" altLang="zh-CN" sz="3600"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⑤</a:t>
            </a:r>
            <a:r>
              <a:rPr lang="zh-CN" altLang="zh-CN" sz="3600" b="1" u="sng" kern="0" dirty="0">
                <a:solidFill>
                  <a:srgbClr val="FF0000"/>
                </a:solidFill>
                <a:latin typeface="Calibri" panose="020F0502020204030204" pitchFamily="34" charset="0"/>
                <a:ea typeface="宋体" panose="02010600030101010101" pitchFamily="2" charset="-122"/>
                <a:cs typeface="宋体" panose="02010600030101010101" pitchFamily="2" charset="-122"/>
              </a:rPr>
              <a:t>年少万兜鍪</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r>
              <a:rPr lang="zh-CN" altLang="zh-CN" sz="3600" kern="0" dirty="0">
                <a:latin typeface="Calibri" panose="020F0502020204030204" pitchFamily="34" charset="0"/>
                <a:ea typeface="宋体" panose="02010600030101010101" pitchFamily="2" charset="-122"/>
                <a:cs typeface="宋体" panose="02010600030101010101" pitchFamily="2" charset="-122"/>
              </a:rPr>
              <a:t>坐断东南战未休</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⑥</a:t>
            </a:r>
            <a:r>
              <a:rPr lang="zh-CN" altLang="zh-CN" sz="3600" kern="100" dirty="0">
                <a:latin typeface="Calibri" panose="020F0502020204030204" pitchFamily="34" charset="0"/>
                <a:ea typeface="宋体" panose="02010600030101010101" pitchFamily="2" charset="-122"/>
                <a:cs typeface="Times New Roman" panose="02020603050405020304" pitchFamily="18" charset="0"/>
              </a:rPr>
              <a:t>晓镜但愁云鬓改</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3600" b="1"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夜吟应觉月光寒</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b="1" u="sng" kern="100" dirty="0">
                <a:solidFill>
                  <a:srgbClr val="FF0000"/>
                </a:solidFill>
                <a:ea typeface="宋体" panose="02010600030101010101" pitchFamily="2" charset="-122"/>
                <a:cs typeface="宋体" panose="02010600030101010101" pitchFamily="2" charset="-122"/>
              </a:rPr>
              <a:t>山回路转不见君，雪上空留马行处</a:t>
            </a:r>
            <a:r>
              <a:rPr lang="zh-CN" altLang="zh-CN" b="1" kern="100" dirty="0">
                <a:ea typeface="宋体" panose="02010600030101010101" pitchFamily="2" charset="-122"/>
                <a:cs typeface="宋体" panose="02010600030101010101" pitchFamily="2" charset="-122"/>
              </a:rPr>
              <a:t>。</a:t>
            </a:r>
            <a:endParaRPr lang="en-US" altLang="zh-CN" b="1" kern="100" dirty="0">
              <a:ea typeface="宋体" panose="02010600030101010101" pitchFamily="2" charset="-122"/>
              <a:cs typeface="宋体" panose="02010600030101010101" pitchFamily="2" charset="-122"/>
            </a:endParaRPr>
          </a:p>
          <a:p>
            <a:pPr algn="just">
              <a:spcAft>
                <a:spcPts val="0"/>
              </a:spcAft>
              <a:tabLst>
                <a:tab pos="914400" algn="l"/>
              </a:tabLst>
            </a:pPr>
            <a:r>
              <a:rPr lang="zh-CN" altLang="zh-CN" b="1" u="sng" kern="100" dirty="0">
                <a:solidFill>
                  <a:srgbClr val="FF0000"/>
                </a:solidFill>
                <a:ea typeface="宋体" panose="02010600030101010101" pitchFamily="2" charset="-122"/>
                <a:cs typeface="宋体" panose="02010600030101010101" pitchFamily="2" charset="-122"/>
              </a:rPr>
              <a:t>鸢飞戾天者，望峰息心；经纶世务者，窥谷忘反</a:t>
            </a:r>
            <a:r>
              <a:rPr lang="zh-CN" altLang="zh-CN" kern="100" dirty="0">
                <a:ea typeface="宋体" panose="02010600030101010101" pitchFamily="2" charset="-122"/>
                <a:cs typeface="宋体" panose="02010600030101010101" pitchFamily="2" charset="-122"/>
              </a:rPr>
              <a:t>。</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4148571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a:bodyPr>
          <a:lstStyle/>
          <a:p>
            <a:pPr algn="just">
              <a:lnSpc>
                <a:spcPct val="100000"/>
              </a:lnSpc>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8</a:t>
            </a:r>
            <a:r>
              <a:rPr lang="zh-CN" altLang="zh-CN" kern="100" dirty="0">
                <a:latin typeface="Calibri" panose="020F0502020204030204" pitchFamily="34" charset="0"/>
                <a:ea typeface="宋体" panose="02010600030101010101" pitchFamily="2" charset="-122"/>
                <a:cs typeface="宋体" panose="02010600030101010101" pitchFamily="2" charset="-122"/>
              </a:rPr>
              <a:t>．根据课本，解释下面文言句子中加点词的意义。（</a:t>
            </a:r>
            <a:r>
              <a:rPr lang="en-US" altLang="zh-CN" kern="100" dirty="0">
                <a:latin typeface="Calibri" panose="020F0502020204030204" pitchFamily="34" charset="0"/>
                <a:ea typeface="宋体" panose="02010600030101010101" pitchFamily="2" charset="-122"/>
                <a:cs typeface="宋体" panose="02010600030101010101" pitchFamily="2" charset="-122"/>
              </a:rPr>
              <a:t>5</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1</a:t>
            </a:r>
            <a:r>
              <a:rPr lang="zh-CN" altLang="zh-CN" kern="100" dirty="0">
                <a:latin typeface="Calibri" panose="020F0502020204030204" pitchFamily="34" charset="0"/>
                <a:ea typeface="宋体" panose="02010600030101010101" pitchFamily="2" charset="-122"/>
                <a:cs typeface="宋体" panose="02010600030101010101" pitchFamily="2" charset="-122"/>
              </a:rPr>
              <a:t>）猛浪若</a:t>
            </a:r>
            <a:r>
              <a:rPr lang="zh-CN" altLang="zh-CN" b="1" kern="100" dirty="0">
                <a:latin typeface="Calibri" panose="020F0502020204030204" pitchFamily="34" charset="0"/>
                <a:ea typeface="宋体" panose="02010600030101010101" pitchFamily="2" charset="-122"/>
                <a:cs typeface="宋体" panose="02010600030101010101" pitchFamily="2" charset="-122"/>
              </a:rPr>
              <a:t>奔</a:t>
            </a:r>
            <a:r>
              <a:rPr lang="zh-CN" altLang="zh-CN" kern="100" dirty="0">
                <a:latin typeface="Calibri" panose="020F0502020204030204" pitchFamily="34" charset="0"/>
                <a:ea typeface="宋体" panose="02010600030101010101" pitchFamily="2" charset="-122"/>
                <a:cs typeface="宋体" panose="02010600030101010101" pitchFamily="2" charset="-122"/>
              </a:rPr>
              <a:t>。（《与朱元思书》）</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奔：</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飞奔的马</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2</a:t>
            </a:r>
            <a:r>
              <a:rPr lang="zh-CN" altLang="zh-CN" kern="100" dirty="0">
                <a:latin typeface="Calibri" panose="020F0502020204030204" pitchFamily="34" charset="0"/>
                <a:ea typeface="宋体" panose="02010600030101010101" pitchFamily="2" charset="-122"/>
                <a:cs typeface="宋体" panose="02010600030101010101" pitchFamily="2" charset="-122"/>
              </a:rPr>
              <a:t>）同舍生皆</a:t>
            </a:r>
            <a:r>
              <a:rPr lang="zh-CN" altLang="zh-CN" b="1" kern="100" dirty="0">
                <a:latin typeface="Calibri" panose="020F0502020204030204" pitchFamily="34" charset="0"/>
                <a:ea typeface="宋体" panose="02010600030101010101" pitchFamily="2" charset="-122"/>
                <a:cs typeface="宋体" panose="02010600030101010101" pitchFamily="2" charset="-122"/>
              </a:rPr>
              <a:t>被</a:t>
            </a:r>
            <a:r>
              <a:rPr lang="zh-CN" altLang="zh-CN" kern="100" dirty="0">
                <a:latin typeface="Calibri" panose="020F0502020204030204" pitchFamily="34" charset="0"/>
                <a:ea typeface="宋体" panose="02010600030101010101" pitchFamily="2" charset="-122"/>
                <a:cs typeface="宋体" panose="02010600030101010101" pitchFamily="2" charset="-122"/>
              </a:rPr>
              <a:t>绮绣。（《送东阳马生序》）</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被：</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通“披”，穿。</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3</a:t>
            </a:r>
            <a:r>
              <a:rPr lang="zh-CN" altLang="zh-CN" kern="100" dirty="0">
                <a:latin typeface="Calibri" panose="020F0502020204030204" pitchFamily="34" charset="0"/>
                <a:ea typeface="宋体" panose="02010600030101010101" pitchFamily="2" charset="-122"/>
                <a:cs typeface="宋体" panose="02010600030101010101" pitchFamily="2" charset="-122"/>
              </a:rPr>
              <a:t>）凄神寒骨，</a:t>
            </a:r>
            <a:r>
              <a:rPr lang="zh-CN" altLang="zh-CN" b="1" kern="100" dirty="0">
                <a:latin typeface="Calibri" panose="020F0502020204030204" pitchFamily="34" charset="0"/>
                <a:ea typeface="宋体" panose="02010600030101010101" pitchFamily="2" charset="-122"/>
                <a:cs typeface="宋体" panose="02010600030101010101" pitchFamily="2" charset="-122"/>
              </a:rPr>
              <a:t>悄怆</a:t>
            </a:r>
            <a:r>
              <a:rPr lang="zh-CN" altLang="zh-CN" kern="100" dirty="0">
                <a:latin typeface="Calibri" panose="020F0502020204030204" pitchFamily="34" charset="0"/>
                <a:ea typeface="宋体" panose="02010600030101010101" pitchFamily="2" charset="-122"/>
                <a:cs typeface="宋体" panose="02010600030101010101" pitchFamily="2" charset="-122"/>
              </a:rPr>
              <a:t>幽邃。（《小石潭记》）</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悄怆：</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忧伤的样子</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4</a:t>
            </a:r>
            <a:r>
              <a:rPr lang="zh-CN" altLang="zh-CN" kern="100" dirty="0">
                <a:latin typeface="Calibri" panose="020F0502020204030204" pitchFamily="34" charset="0"/>
                <a:ea typeface="宋体" panose="02010600030101010101" pitchFamily="2" charset="-122"/>
                <a:cs typeface="宋体" panose="02010600030101010101" pitchFamily="2" charset="-122"/>
              </a:rPr>
              <a:t>）而或长烟</a:t>
            </a:r>
            <a:r>
              <a:rPr lang="zh-CN" altLang="zh-CN" b="1" kern="100" dirty="0">
                <a:latin typeface="Calibri" panose="020F0502020204030204" pitchFamily="34" charset="0"/>
                <a:ea typeface="宋体" panose="02010600030101010101" pitchFamily="2" charset="-122"/>
                <a:cs typeface="宋体" panose="02010600030101010101" pitchFamily="2" charset="-122"/>
              </a:rPr>
              <a:t>一</a:t>
            </a:r>
            <a:r>
              <a:rPr lang="zh-CN" altLang="zh-CN" kern="100" dirty="0">
                <a:latin typeface="Calibri" panose="020F0502020204030204" pitchFamily="34" charset="0"/>
                <a:ea typeface="宋体" panose="02010600030101010101" pitchFamily="2" charset="-122"/>
                <a:cs typeface="宋体" panose="02010600030101010101" pitchFamily="2" charset="-122"/>
              </a:rPr>
              <a:t>空。（《岳阳楼记》）</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一：</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全</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5</a:t>
            </a:r>
            <a:r>
              <a:rPr lang="zh-CN" altLang="zh-CN" kern="100" dirty="0">
                <a:latin typeface="Calibri" panose="020F0502020204030204" pitchFamily="34" charset="0"/>
                <a:ea typeface="宋体" panose="02010600030101010101" pitchFamily="2" charset="-122"/>
                <a:cs typeface="宋体" panose="02010600030101010101" pitchFamily="2" charset="-122"/>
              </a:rPr>
              <a:t>）游人虽未盛，泉而</a:t>
            </a:r>
            <a:r>
              <a:rPr lang="zh-CN" altLang="zh-CN" b="1" kern="100" dirty="0">
                <a:latin typeface="Calibri" panose="020F0502020204030204" pitchFamily="34" charset="0"/>
                <a:ea typeface="宋体" panose="02010600030101010101" pitchFamily="2" charset="-122"/>
                <a:cs typeface="宋体" panose="02010600030101010101" pitchFamily="2" charset="-122"/>
              </a:rPr>
              <a:t>茗</a:t>
            </a:r>
            <a:r>
              <a:rPr lang="zh-CN" altLang="zh-CN" kern="100" dirty="0">
                <a:latin typeface="Calibri" panose="020F0502020204030204" pitchFamily="34" charset="0"/>
                <a:ea typeface="宋体" panose="02010600030101010101" pitchFamily="2" charset="-122"/>
                <a:cs typeface="宋体" panose="02010600030101010101" pitchFamily="2" charset="-122"/>
              </a:rPr>
              <a:t>者。（《满井游记》） 茗：</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茶，这里是煮茶喝。</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2418853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9340909-4788-4C4B-AEAA-6826941EDF78}"/>
              </a:ext>
            </a:extLst>
          </p:cNvPr>
          <p:cNvSpPr>
            <a:spLocks noGrp="1" noChangeArrowheads="1"/>
          </p:cNvSpPr>
          <p:nvPr>
            <p:ph idx="1"/>
          </p:nvPr>
        </p:nvSpPr>
        <p:spPr bwMode="auto">
          <a:xfrm>
            <a:off x="76200" y="1249895"/>
            <a:ext cx="11365612" cy="4355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lvl1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en-US" altLang="zh-CN"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9.</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下列句子中，加点词的意义相同的一项是 （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C.</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中间</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a:t>
            </a:r>
            <a:r>
              <a:rPr kumimoji="0" lang="en-US" altLang="zh-CN"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3</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分）</a:t>
            </a:r>
            <a:endParaRPr kumimoji="0" lang="en-US" altLang="zh-CN"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断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极；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B.</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却</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连词，表承接；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D.</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的</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代词，代马）</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       </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10.</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用现代汉语翻译下面的句子。（</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4</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分）           </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1</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）有亭翼然临于泉上者，醉翁亭也。</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有一个亭子四角翘起、像鸟张开翅膀一样座落（高踞）在泉水上边的，</a:t>
            </a:r>
            <a:endParaRPr kumimoji="0" lang="en-US" altLang="zh-CN"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是醉翁亭啊。</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180975" algn="l"/>
                <a:tab pos="269875" algn="l"/>
              </a:tabLst>
            </a:pP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山水之乐，得之心而寓之酒也。</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欣赏山水的乐趣，领会在心里，寄托在喝酒上。</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180975" algn="l"/>
                <a:tab pos="269875" algn="l"/>
              </a:tabLst>
            </a:pP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下列对文章内容的理解与分析，不正确的一项是 </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  </a:t>
            </a:r>
            <a:r>
              <a:rPr kumimoji="0" lang="en-US" altLang="zh-CN" b="0"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 </a:t>
            </a:r>
            <a:r>
              <a:rPr kumimoji="0" lang="en-US" altLang="zh-CN"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B</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 )</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3</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分）	</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0"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没有跟智仙一起建醉翁亭。</a:t>
            </a:r>
            <a:r>
              <a:rPr kumimoji="0" lang="zh-CN" altLang="en-US" b="0"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  </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  </a:t>
            </a:r>
            <a:endParaRPr kumimoji="0" lang="zh-CN"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80073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342900" lvl="0" indent="-342900" algn="just">
              <a:spcAft>
                <a:spcPts val="0"/>
              </a:spcAft>
              <a:buFont typeface="+mj-lt"/>
              <a:buAutoNum type="arabicPeriod" startAt="12"/>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1</a:t>
            </a:r>
            <a:r>
              <a:rPr lang="zh-CN" altLang="zh-CN" kern="100" dirty="0">
                <a:latin typeface="Calibri" panose="020F0502020204030204" pitchFamily="34" charset="0"/>
                <a:ea typeface="宋体" panose="02010600030101010101" pitchFamily="2" charset="-122"/>
                <a:cs typeface="宋体" panose="02010600030101010101" pitchFamily="2" charset="-122"/>
              </a:rPr>
              <a:t>）“偶然值林叟”中的“值</a:t>
            </a:r>
            <a:r>
              <a:rPr lang="en-US" altLang="zh-CN" kern="100" dirty="0">
                <a:latin typeface="Calibri" panose="020F0502020204030204" pitchFamily="34" charset="0"/>
                <a:ea typeface="宋体" panose="02010600030101010101" pitchFamily="2" charset="-122"/>
                <a:cs typeface="宋体" panose="02010600030101010101" pitchFamily="2" charset="-122"/>
              </a:rPr>
              <a:t>”</a:t>
            </a:r>
            <a:r>
              <a:rPr lang="zh-CN" altLang="zh-CN" kern="100" dirty="0">
                <a:latin typeface="Calibri" panose="020F0502020204030204" pitchFamily="34" charset="0"/>
                <a:ea typeface="宋体" panose="02010600030101010101" pitchFamily="2" charset="-122"/>
                <a:cs typeface="宋体" panose="02010600030101010101" pitchFamily="2" charset="-122"/>
              </a:rPr>
              <a:t>是什么意思？在诗中找出诗人“晚家南山陲”的原因？（</a:t>
            </a:r>
            <a:r>
              <a:rPr lang="en-US" altLang="zh-CN" kern="100" dirty="0">
                <a:latin typeface="Calibri" panose="020F0502020204030204" pitchFamily="34" charset="0"/>
                <a:ea typeface="宋体" panose="02010600030101010101" pitchFamily="2" charset="-122"/>
                <a:cs typeface="宋体" panose="02010600030101010101" pitchFamily="2" charset="-122"/>
              </a:rPr>
              <a:t>2</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 </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“值”，遇见。</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诗人“晚家南山陲”是因为“中岁颇好道”。（完整翻译出这一句的意思，表达准确也可得</a:t>
            </a:r>
            <a:r>
              <a:rPr lang="en-US"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 </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
            </a:pPr>
            <a:r>
              <a:rPr lang="zh-CN" altLang="zh-CN" kern="100" dirty="0">
                <a:latin typeface="Calibri" panose="020F0502020204030204" pitchFamily="34" charset="0"/>
                <a:ea typeface="宋体" panose="02010600030101010101" pitchFamily="2" charset="-122"/>
                <a:cs typeface="宋体" panose="02010600030101010101" pitchFamily="2" charset="-122"/>
              </a:rPr>
              <a:t>这首诗表现了诗人怎样的心境？结合颔联和颈联谈谈你的理解。（</a:t>
            </a:r>
            <a:r>
              <a:rPr lang="en-US" altLang="zh-CN" kern="100" dirty="0">
                <a:latin typeface="Calibri" panose="020F0502020204030204" pitchFamily="34" charset="0"/>
                <a:ea typeface="宋体" panose="02010600030101010101" pitchFamily="2" charset="-122"/>
                <a:cs typeface="宋体" panose="02010600030101010101" pitchFamily="2" charset="-122"/>
              </a:rPr>
              <a:t>3</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spcAft>
                <a:spcPts val="0"/>
              </a:spcAft>
            </a:pP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这首诗表现了诗人隐居山间时悠闲自得的心境。（</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分）诗人兴致来了就独自信步漫游，走到水的尽头就坐看行云变幻，这生动地刻画了一位隐居者的形象。他不问世事，视山间生活为乐，不刻意探幽寻胜，而能随时随处领略到大自然的美好。（</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2</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分，找对颔联和颈联</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分，结合诗句内容描述出作者心境</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269561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fontScale="92500" lnSpcReduction="10000"/>
          </a:bodyPr>
          <a:lstStyle/>
          <a:p>
            <a:pPr marL="0" indent="0">
              <a:buNone/>
            </a:pPr>
            <a:r>
              <a:rPr lang="zh-CN" altLang="zh-CN" b="1" dirty="0"/>
              <a:t>《移动互联网时代的新宠——</a:t>
            </a:r>
            <a:r>
              <a:rPr lang="en-US" altLang="zh-CN" b="1" dirty="0"/>
              <a:t>APP</a:t>
            </a:r>
            <a:r>
              <a:rPr lang="zh-CN" altLang="zh-CN" b="1" dirty="0"/>
              <a:t>》</a:t>
            </a:r>
            <a:endParaRPr lang="en-US" altLang="zh-CN" b="1" dirty="0"/>
          </a:p>
          <a:p>
            <a:pPr marL="342900" lvl="0" indent="-342900" algn="just">
              <a:spcAft>
                <a:spcPts val="0"/>
              </a:spcAft>
              <a:buFont typeface="+mj-lt"/>
              <a:buAutoNum type="arabicPeriod" startAt="13"/>
            </a:pP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通读全文，说说</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为什么成为移动互联网时代的新宠？（</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3</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 </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①从诞生背景看。</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在市场环境下应运而生，来解决企业及开发者双方的问题。</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②</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 </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应用功能广泛，因其便捷性，实用性，娱乐性而受宠。</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③</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 </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改变生意，一些商家看到其价值，甚至可以改变经营模式，所以称为新宠。</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582930" indent="-44958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分。每个要点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 </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13"/>
            </a:pP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本文开头段落从“嘀嘀打车”谈起，有什么作用？（</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 </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开头写了“嘀嘀打车”的例子，从大家熟知的事物说起，点击热点话题，引出本文的说明对象</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，激发读者的阅读兴趣。</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30099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分。两个要点，答出</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个要点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开头写了“嘀嘀打车”的例子，从大家熟知的事物说起，点击热点话题，引出本文的说明对象</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，激发读者的阅读兴趣。</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30099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分。两个要点，答出</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个要点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66361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10" end="1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11" end="1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2" end="1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15</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．请从说明方法的角度，简要说说第⑥段中画线句的表达作用。（</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266700" algn="just">
              <a:lnSpc>
                <a:spcPts val="1200"/>
              </a:lnSpc>
              <a:spcAft>
                <a:spcPts val="0"/>
              </a:spcAft>
            </a:pP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如今，奔驰、宝马、凡客诚品、京东商城以及香奈儿、欧莱雅等各行业的知名品牌都拥有了属于自己的企业</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举例子。</a:t>
            </a:r>
            <a:endPar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列举了奔驰、宝马等企业拥有自己的</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的例子，真实具体地说明了一些敏锐的企业看到了利用</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应用进行品牌、产品等信息展示和发布，以及维护商品营销的价值。从而说明了</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在改变生意，成为互联网时代的新宠。增强文章说服力。</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36703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分。指明方法</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分，真实具体（增强文章说服力）</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分，说明内容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en-US" altLang="zh-CN" dirty="0"/>
          </a:p>
          <a:p>
            <a:pPr algn="just">
              <a:spcAft>
                <a:spcPts val="0"/>
              </a:spcAft>
            </a:pPr>
            <a:r>
              <a:rPr lang="en-US" altLang="zh-CN" kern="100" dirty="0">
                <a:latin typeface="Calibri" panose="020F0502020204030204" pitchFamily="34" charset="0"/>
                <a:ea typeface="宋体" panose="02010600030101010101" pitchFamily="2" charset="-122"/>
                <a:cs typeface="Times New Roman" panose="02020603050405020304" pitchFamily="18" charset="0"/>
              </a:rPr>
              <a:t>16</a:t>
            </a:r>
            <a:r>
              <a:rPr lang="zh-CN" altLang="zh-CN" kern="100" dirty="0">
                <a:latin typeface="Calibri" panose="020F0502020204030204" pitchFamily="34" charset="0"/>
                <a:ea typeface="宋体" panose="02010600030101010101" pitchFamily="2" charset="-122"/>
                <a:cs typeface="Times New Roman" panose="02020603050405020304" pitchFamily="18" charset="0"/>
              </a:rPr>
              <a:t>．下列关于文章的理解正确的一项是（</a:t>
            </a:r>
            <a:r>
              <a:rPr lang="en-US" altLang="zh-CN" kern="100" dirty="0">
                <a:latin typeface="Calibri" panose="020F0502020204030204" pitchFamily="34" charset="0"/>
                <a:ea typeface="宋体" panose="02010600030101010101" pitchFamily="2" charset="-122"/>
                <a:cs typeface="Times New Roman" panose="02020603050405020304" pitchFamily="18" charset="0"/>
              </a:rPr>
              <a:t>  </a:t>
            </a:r>
            <a:r>
              <a:rPr lang="en-US" altLang="zh-CN"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C </a:t>
            </a:r>
            <a:r>
              <a:rPr lang="en-US" altLang="zh-CN" kern="100" dirty="0">
                <a:latin typeface="Calibri" panose="020F0502020204030204" pitchFamily="34" charset="0"/>
                <a:ea typeface="宋体" panose="02010600030101010101" pitchFamily="2" charset="-122"/>
                <a:cs typeface="Times New Roman" panose="02020603050405020304" pitchFamily="18" charset="0"/>
              </a:rPr>
              <a:t>     </a:t>
            </a:r>
            <a:r>
              <a:rPr lang="zh-CN" altLang="zh-CN" kern="100" dirty="0">
                <a:latin typeface="Calibri" panose="020F0502020204030204" pitchFamily="34" charset="0"/>
                <a:ea typeface="宋体" panose="02010600030101010101" pitchFamily="2" charset="-122"/>
                <a:cs typeface="Times New Roman" panose="02020603050405020304" pitchFamily="18" charset="0"/>
              </a:rPr>
              <a:t>）（</a:t>
            </a:r>
            <a:r>
              <a:rPr lang="en-US" altLang="zh-CN" kern="100" dirty="0">
                <a:latin typeface="Calibri" panose="020F0502020204030204" pitchFamily="34" charset="0"/>
                <a:ea typeface="宋体" panose="02010600030101010101" pitchFamily="2" charset="-122"/>
                <a:cs typeface="Times New Roman" panose="02020603050405020304" pitchFamily="18" charset="0"/>
              </a:rPr>
              <a:t>3</a:t>
            </a:r>
            <a:r>
              <a:rPr lang="zh-CN" altLang="zh-CN"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192218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spcAft>
                <a:spcPts val="0"/>
              </a:spcAft>
            </a:pPr>
            <a:r>
              <a:rPr lang="en-US" altLang="zh-CN" kern="100" dirty="0">
                <a:latin typeface="Calibri" panose="020F0502020204030204" pitchFamily="34" charset="0"/>
                <a:ea typeface="宋体" panose="02010600030101010101" pitchFamily="2" charset="-122"/>
                <a:cs typeface="Times New Roman" panose="02020603050405020304" pitchFamily="18" charset="0"/>
              </a:rPr>
              <a:t>17</a:t>
            </a:r>
            <a:r>
              <a:rPr lang="zh-CN" altLang="zh-CN" kern="100" dirty="0">
                <a:latin typeface="Calibri" panose="020F0502020204030204" pitchFamily="34" charset="0"/>
                <a:ea typeface="宋体" panose="02010600030101010101" pitchFamily="2" charset="-122"/>
                <a:cs typeface="Times New Roman" panose="02020603050405020304" pitchFamily="18" charset="0"/>
              </a:rPr>
              <a:t>．本文结尾说“相信</a:t>
            </a:r>
            <a:r>
              <a:rPr lang="en-US" altLang="zh-CN"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kern="100" dirty="0">
                <a:latin typeface="Calibri" panose="020F0502020204030204" pitchFamily="34" charset="0"/>
                <a:ea typeface="宋体" panose="02010600030101010101" pitchFamily="2" charset="-122"/>
                <a:cs typeface="Times New Roman" panose="02020603050405020304" pitchFamily="18" charset="0"/>
              </a:rPr>
              <a:t>的开发，会越来越成熟，越来越具有创新性。”如果你就是我国</a:t>
            </a:r>
            <a:r>
              <a:rPr lang="en-US" altLang="zh-CN"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kern="100" dirty="0">
                <a:latin typeface="Calibri" panose="020F0502020204030204" pitchFamily="34" charset="0"/>
                <a:ea typeface="宋体" panose="02010600030101010101" pitchFamily="2" charset="-122"/>
                <a:cs typeface="Times New Roman" panose="02020603050405020304" pitchFamily="18" charset="0"/>
              </a:rPr>
              <a:t>程序研发者，针对于“如何让生活更美好”这个话题，结合选文内容，说说你会开发一个什么样的</a:t>
            </a:r>
            <a:r>
              <a:rPr lang="en-US" altLang="zh-CN"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kern="100" dirty="0">
                <a:latin typeface="Calibri" panose="020F0502020204030204" pitchFamily="34" charset="0"/>
                <a:ea typeface="宋体" panose="02010600030101010101" pitchFamily="2" charset="-122"/>
                <a:cs typeface="Times New Roman" panose="02020603050405020304" pitchFamily="18" charset="0"/>
              </a:rPr>
              <a:t>软件，会有哪些“创新”？（</a:t>
            </a:r>
            <a:r>
              <a:rPr lang="en-US" altLang="zh-CN"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答案示例：我想设计一个有关保护眼睛的</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软件，人们下载后可以通过扫描书籍中的二维码，根据当前环境设计三维立体图，从而调节眼部肌肉，缓解视疲劳，保护视力。</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分示例</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分，解说合理</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indent="200025"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评价要点：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、自己设计的</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应符合选文内容基本特征。</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、应该针对“改善生活”方面，而非单纯针对于如何盈利等方面。</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、设计要有所“创新”，不能是上文提及的功用。</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359490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牛皮纸包着的月饼</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241319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18</a:t>
            </a:r>
            <a:r>
              <a:rPr lang="zh-CN" altLang="en-US" dirty="0"/>
              <a:t>．梳理情节：本文以“牛皮纸包着的月饼”为叙事线索，文章可以这样概括：（</a:t>
            </a:r>
            <a:r>
              <a:rPr lang="en-US" altLang="zh-CN" dirty="0"/>
              <a:t>2</a:t>
            </a:r>
            <a:r>
              <a:rPr lang="zh-CN" altLang="en-US" dirty="0"/>
              <a:t>分）</a:t>
            </a:r>
          </a:p>
          <a:p>
            <a:pPr marL="0" indent="0">
              <a:buNone/>
            </a:pPr>
            <a:r>
              <a:rPr lang="zh-CN" altLang="en-US" dirty="0"/>
              <a:t>店主包月饼</a:t>
            </a:r>
            <a:r>
              <a:rPr lang="en-US" altLang="zh-CN" dirty="0"/>
              <a:t>——</a:t>
            </a:r>
            <a:r>
              <a:rPr lang="zh-CN" altLang="en-US" dirty="0"/>
              <a:t>（  </a:t>
            </a:r>
            <a:r>
              <a:rPr lang="zh-CN" altLang="en-US" dirty="0">
                <a:solidFill>
                  <a:srgbClr val="FF0000"/>
                </a:solidFill>
              </a:rPr>
              <a:t>祖父买月饼   </a:t>
            </a:r>
            <a:r>
              <a:rPr lang="zh-CN" altLang="en-US" dirty="0"/>
              <a:t>）</a:t>
            </a:r>
            <a:r>
              <a:rPr lang="en-US" altLang="zh-CN" dirty="0"/>
              <a:t>——</a:t>
            </a:r>
            <a:r>
              <a:rPr lang="zh-CN" altLang="en-US" dirty="0"/>
              <a:t>祖父分月饼</a:t>
            </a:r>
            <a:r>
              <a:rPr lang="en-US" altLang="zh-CN" dirty="0"/>
              <a:t>——</a:t>
            </a:r>
          </a:p>
          <a:p>
            <a:pPr marL="0" indent="0">
              <a:buNone/>
            </a:pPr>
            <a:r>
              <a:rPr lang="zh-CN" altLang="en-US" dirty="0"/>
              <a:t>大家吃月饼</a:t>
            </a:r>
            <a:r>
              <a:rPr lang="en-US" altLang="zh-CN" dirty="0"/>
              <a:t>——</a:t>
            </a:r>
            <a:r>
              <a:rPr lang="zh-CN" altLang="en-US" dirty="0"/>
              <a:t>（  </a:t>
            </a:r>
            <a:r>
              <a:rPr lang="zh-CN" altLang="en-US" dirty="0">
                <a:solidFill>
                  <a:srgbClr val="FF0000"/>
                </a:solidFill>
              </a:rPr>
              <a:t>祖母送月饼     </a:t>
            </a:r>
            <a:r>
              <a:rPr lang="zh-CN" altLang="en-US" dirty="0"/>
              <a:t>）</a:t>
            </a:r>
            <a:endParaRPr lang="en-US" altLang="zh-CN" dirty="0"/>
          </a:p>
          <a:p>
            <a:pPr marL="0" indent="0">
              <a:buNone/>
            </a:pPr>
            <a:endParaRPr lang="zh-CN" altLang="en-US" dirty="0"/>
          </a:p>
          <a:p>
            <a:pPr marL="0" indent="0">
              <a:buNone/>
            </a:pPr>
            <a:r>
              <a:rPr lang="en-US" altLang="zh-CN" dirty="0"/>
              <a:t>19</a:t>
            </a:r>
            <a:r>
              <a:rPr lang="zh-CN" altLang="en-US" dirty="0"/>
              <a:t>．把握情感：作者说牛皮纸包着的月饼看着就让人垂涎欲滴，除此之外，这月饼里到底还包含了什么“滋味”让作者难以忘怀。（</a:t>
            </a:r>
            <a:r>
              <a:rPr lang="en-US" altLang="zh-CN" dirty="0"/>
              <a:t>4</a:t>
            </a:r>
            <a:r>
              <a:rPr lang="zh-CN" altLang="en-US" dirty="0"/>
              <a:t>分）</a:t>
            </a:r>
          </a:p>
          <a:p>
            <a:pPr marL="0" indent="0">
              <a:buNone/>
            </a:pPr>
            <a:endParaRPr lang="zh-CN" altLang="en-US" dirty="0"/>
          </a:p>
          <a:p>
            <a:pPr marL="0" indent="0">
              <a:buNone/>
            </a:pPr>
            <a:r>
              <a:rPr lang="zh-CN" altLang="en-US" dirty="0">
                <a:solidFill>
                  <a:srgbClr val="0000FF"/>
                </a:solidFill>
                <a:latin typeface="等线" panose="02010600030101010101" pitchFamily="2" charset="-122"/>
                <a:ea typeface="等线" panose="02010600030101010101" pitchFamily="2" charset="-122"/>
              </a:rPr>
              <a:t>①</a:t>
            </a:r>
            <a:r>
              <a:rPr lang="zh-CN" altLang="en-US" dirty="0">
                <a:solidFill>
                  <a:srgbClr val="0000FF"/>
                </a:solidFill>
              </a:rPr>
              <a:t>牛皮纸里包着的月饼，这是</a:t>
            </a:r>
            <a:r>
              <a:rPr lang="zh-CN" altLang="en-US" dirty="0">
                <a:solidFill>
                  <a:srgbClr val="FF0000"/>
                </a:solidFill>
              </a:rPr>
              <a:t>童年中的一个甜甜的回忆</a:t>
            </a:r>
            <a:r>
              <a:rPr lang="zh-CN" altLang="en-US" dirty="0">
                <a:solidFill>
                  <a:srgbClr val="0000FF"/>
                </a:solidFill>
              </a:rPr>
              <a:t>。</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rPr>
              <a:t>②</a:t>
            </a:r>
            <a:r>
              <a:rPr lang="zh-CN" altLang="en-US" dirty="0">
                <a:solidFill>
                  <a:srgbClr val="0000FF"/>
                </a:solidFill>
              </a:rPr>
              <a:t>这里包含着</a:t>
            </a:r>
            <a:r>
              <a:rPr lang="zh-CN" altLang="en-US" dirty="0">
                <a:solidFill>
                  <a:srgbClr val="FF0000"/>
                </a:solidFill>
              </a:rPr>
              <a:t>一家人的幸福与快乐</a:t>
            </a:r>
            <a:r>
              <a:rPr lang="zh-CN" altLang="en-US" dirty="0">
                <a:solidFill>
                  <a:srgbClr val="0000FF"/>
                </a:solidFill>
              </a:rPr>
              <a:t>，有童年的天真与顽皮；</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rPr>
              <a:t>③</a:t>
            </a:r>
            <a:r>
              <a:rPr lang="zh-CN" altLang="en-US" dirty="0">
                <a:solidFill>
                  <a:srgbClr val="0000FF"/>
                </a:solidFill>
              </a:rPr>
              <a:t>也有</a:t>
            </a:r>
            <a:r>
              <a:rPr lang="zh-CN" altLang="en-US" dirty="0">
                <a:solidFill>
                  <a:srgbClr val="FF0000"/>
                </a:solidFill>
              </a:rPr>
              <a:t>家人的善良与淳朴</a:t>
            </a:r>
            <a:r>
              <a:rPr lang="zh-CN" altLang="en-US" dirty="0">
                <a:solidFill>
                  <a:srgbClr val="0000FF"/>
                </a:solidFill>
              </a:rPr>
              <a:t>；</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rPr>
              <a:t>④</a:t>
            </a:r>
            <a:r>
              <a:rPr lang="zh-CN" altLang="en-US" dirty="0">
                <a:solidFill>
                  <a:srgbClr val="0000FF"/>
                </a:solidFill>
              </a:rPr>
              <a:t>也有着</a:t>
            </a:r>
            <a:r>
              <a:rPr lang="zh-CN" altLang="en-US" dirty="0">
                <a:solidFill>
                  <a:srgbClr val="FF0000"/>
                </a:solidFill>
              </a:rPr>
              <a:t>浓厚的乡村情谊</a:t>
            </a:r>
            <a:r>
              <a:rPr lang="zh-CN" altLang="en-US" dirty="0">
                <a:solidFill>
                  <a:srgbClr val="0000FF"/>
                </a:solidFill>
              </a:rPr>
              <a:t>。</a:t>
            </a:r>
          </a:p>
          <a:p>
            <a:pPr marL="0" indent="0">
              <a:buNone/>
            </a:pPr>
            <a:r>
              <a:rPr lang="zh-CN" altLang="en-US" dirty="0">
                <a:solidFill>
                  <a:srgbClr val="0000FF"/>
                </a:solidFill>
              </a:rPr>
              <a:t>评分意见：本题共</a:t>
            </a:r>
            <a:r>
              <a:rPr lang="en-US" altLang="zh-CN" dirty="0">
                <a:solidFill>
                  <a:srgbClr val="0000FF"/>
                </a:solidFill>
              </a:rPr>
              <a:t>4</a:t>
            </a:r>
            <a:r>
              <a:rPr lang="zh-CN" altLang="en-US" dirty="0">
                <a:solidFill>
                  <a:srgbClr val="0000FF"/>
                </a:solidFill>
              </a:rPr>
              <a:t>分。答出三个要点即可得</a:t>
            </a:r>
            <a:r>
              <a:rPr lang="en-US" altLang="zh-CN" dirty="0">
                <a:solidFill>
                  <a:srgbClr val="0000FF"/>
                </a:solidFill>
              </a:rPr>
              <a:t>4</a:t>
            </a:r>
            <a:r>
              <a:rPr lang="zh-CN" altLang="en-US"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313302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a:bodyPr>
          <a:lstStyle/>
          <a:p>
            <a:pPr marL="0" indent="0">
              <a:buNone/>
            </a:pPr>
            <a:r>
              <a:rPr lang="en-US" altLang="zh-CN" sz="2400" dirty="0"/>
              <a:t>20</a:t>
            </a:r>
            <a:r>
              <a:rPr lang="zh-CN" altLang="en-US" sz="2400" dirty="0"/>
              <a:t>．品味语言，回答下面的问题。（</a:t>
            </a:r>
            <a:r>
              <a:rPr lang="en-US" altLang="zh-CN" sz="2400" dirty="0"/>
              <a:t>8</a:t>
            </a:r>
            <a:r>
              <a:rPr lang="zh-CN" altLang="en-US" sz="2400" dirty="0"/>
              <a:t>分）</a:t>
            </a:r>
          </a:p>
          <a:p>
            <a:pPr marL="0" indent="0">
              <a:buNone/>
            </a:pPr>
            <a:r>
              <a:rPr lang="en-US" altLang="zh-CN" sz="2400" dirty="0"/>
              <a:t>A</a:t>
            </a:r>
            <a:r>
              <a:rPr lang="zh-CN" altLang="en-US" sz="2400" dirty="0"/>
              <a:t>．请比较第⑤段画线句子与改句在表达效果上的不同。</a:t>
            </a:r>
          </a:p>
          <a:p>
            <a:pPr marL="0" indent="0">
              <a:buNone/>
            </a:pPr>
            <a:r>
              <a:rPr lang="zh-CN" altLang="en-US" sz="2400" dirty="0"/>
              <a:t>原句：我们放学时从商店门口过，可以闻得见空气里的月饼味，香甜香甜的，很浓。</a:t>
            </a:r>
          </a:p>
          <a:p>
            <a:pPr marL="0" indent="0">
              <a:buNone/>
            </a:pPr>
            <a:r>
              <a:rPr lang="zh-CN" altLang="en-US" sz="2400" dirty="0"/>
              <a:t>改句：我们放学时从商店门口过，可以闻得见空气里很浓的香甜香甜的月饼味。</a:t>
            </a:r>
          </a:p>
          <a:p>
            <a:pPr marL="0" indent="0">
              <a:buNone/>
            </a:pPr>
            <a:endParaRPr lang="zh-CN" altLang="en-US" sz="2400" dirty="0"/>
          </a:p>
          <a:p>
            <a:pPr marL="0" indent="0">
              <a:buNone/>
            </a:pPr>
            <a:r>
              <a:rPr lang="en-US" altLang="zh-CN" sz="2400" dirty="0">
                <a:solidFill>
                  <a:srgbClr val="0000FF"/>
                </a:solidFill>
              </a:rPr>
              <a:t>A</a:t>
            </a:r>
            <a:r>
              <a:rPr lang="zh-CN" altLang="en-US" sz="2400" dirty="0">
                <a:solidFill>
                  <a:srgbClr val="0000FF"/>
                </a:solidFill>
              </a:rPr>
              <a:t>处</a:t>
            </a:r>
          </a:p>
          <a:p>
            <a:pPr marL="0" indent="0">
              <a:buNone/>
            </a:pPr>
            <a:r>
              <a:rPr lang="zh-CN" altLang="en-US" sz="2400" dirty="0">
                <a:solidFill>
                  <a:srgbClr val="0000FF"/>
                </a:solidFill>
              </a:rPr>
              <a:t>示例</a:t>
            </a:r>
            <a:r>
              <a:rPr lang="en-US" altLang="zh-CN" sz="2400" dirty="0">
                <a:solidFill>
                  <a:srgbClr val="0000FF"/>
                </a:solidFill>
              </a:rPr>
              <a:t>1——</a:t>
            </a:r>
            <a:r>
              <a:rPr lang="zh-CN" altLang="en-US" sz="2400" dirty="0">
                <a:solidFill>
                  <a:srgbClr val="FF0000"/>
                </a:solidFill>
              </a:rPr>
              <a:t>原句突出强调了月饼使空气里充满浓浓的香甜味</a:t>
            </a:r>
            <a:r>
              <a:rPr lang="zh-CN" altLang="en-US" sz="2400" dirty="0">
                <a:solidFill>
                  <a:srgbClr val="0000FF"/>
                </a:solidFill>
              </a:rPr>
              <a:t>，表现了儿时的我们对月饼的渴望，表现了童年的天真。而改后的句子语言顺序和原句不用，语气平淡，不能充分地表达这种感情。</a:t>
            </a:r>
          </a:p>
          <a:p>
            <a:pPr marL="0" indent="0">
              <a:buNone/>
            </a:pPr>
            <a:r>
              <a:rPr lang="zh-CN" altLang="en-US" sz="2400" dirty="0">
                <a:solidFill>
                  <a:srgbClr val="0000FF"/>
                </a:solidFill>
              </a:rPr>
              <a:t>示例</a:t>
            </a:r>
            <a:r>
              <a:rPr lang="en-US" altLang="zh-CN" sz="2400" dirty="0">
                <a:solidFill>
                  <a:srgbClr val="0000FF"/>
                </a:solidFill>
              </a:rPr>
              <a:t>2——</a:t>
            </a:r>
            <a:r>
              <a:rPr lang="zh-CN" altLang="en-US" sz="2400" dirty="0">
                <a:solidFill>
                  <a:srgbClr val="FF0000"/>
                </a:solidFill>
              </a:rPr>
              <a:t>原句运用短句，突出强调了月饼使空气里充满浓浓的香甜味，</a:t>
            </a:r>
            <a:r>
              <a:rPr lang="zh-CN" altLang="en-US" sz="2400" dirty="0">
                <a:solidFill>
                  <a:srgbClr val="0000FF"/>
                </a:solidFill>
              </a:rPr>
              <a:t>变现了儿时的我们对月饼的渴望，变现了童年的天真。而改后的句子为长句，语气平淡，不能充分地表达这种感情。</a:t>
            </a:r>
          </a:p>
          <a:p>
            <a:pPr marL="0" indent="0">
              <a:buNone/>
            </a:pPr>
            <a:r>
              <a:rPr lang="zh-CN" altLang="en-US" sz="2400" dirty="0">
                <a:solidFill>
                  <a:srgbClr val="0000FF"/>
                </a:solidFill>
              </a:rPr>
              <a:t>评分意见：能答出强调或突出占</a:t>
            </a:r>
            <a:r>
              <a:rPr lang="en-US" altLang="zh-CN" sz="2400" dirty="0">
                <a:solidFill>
                  <a:srgbClr val="0000FF"/>
                </a:solidFill>
              </a:rPr>
              <a:t>1</a:t>
            </a:r>
            <a:r>
              <a:rPr lang="zh-CN" altLang="en-US" sz="2400" dirty="0">
                <a:solidFill>
                  <a:srgbClr val="0000FF"/>
                </a:solidFill>
              </a:rPr>
              <a:t>分，作者的感情占</a:t>
            </a:r>
            <a:r>
              <a:rPr lang="en-US" altLang="zh-CN" sz="2400" dirty="0">
                <a:solidFill>
                  <a:srgbClr val="0000FF"/>
                </a:solidFill>
              </a:rPr>
              <a:t>2</a:t>
            </a:r>
            <a:r>
              <a:rPr lang="zh-CN" altLang="en-US" sz="2400" dirty="0">
                <a:solidFill>
                  <a:srgbClr val="0000FF"/>
                </a:solidFill>
              </a:rPr>
              <a:t>分，改句的不同占</a:t>
            </a:r>
            <a:r>
              <a:rPr lang="en-US" altLang="zh-CN" sz="2400" dirty="0">
                <a:solidFill>
                  <a:srgbClr val="0000FF"/>
                </a:solidFill>
              </a:rPr>
              <a:t>1</a:t>
            </a:r>
            <a:r>
              <a:rPr lang="zh-CN" altLang="en-US" sz="2400" dirty="0">
                <a:solidFill>
                  <a:srgbClr val="0000FF"/>
                </a:solidFill>
              </a:rPr>
              <a:t>分；意思对即可得分。</a:t>
            </a:r>
          </a:p>
          <a:p>
            <a:pPr marL="0" indent="0">
              <a:buNone/>
            </a:pPr>
            <a:endParaRPr lang="zh-CN" altLang="en-US" dirty="0"/>
          </a:p>
        </p:txBody>
      </p:sp>
    </p:spTree>
    <p:extLst>
      <p:ext uri="{BB962C8B-B14F-4D97-AF65-F5344CB8AC3E}">
        <p14:creationId xmlns:p14="http://schemas.microsoft.com/office/powerpoint/2010/main" val="1392119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r>
              <a:rPr lang="en-US" altLang="zh-CN" dirty="0"/>
              <a:t>B</a:t>
            </a:r>
            <a:r>
              <a:rPr lang="zh-CN" altLang="zh-CN" dirty="0"/>
              <a:t>．请赏析文章第⑦段中加点词语“</a:t>
            </a:r>
            <a:r>
              <a:rPr lang="zh-CN" altLang="zh-CN" b="1" dirty="0"/>
              <a:t>舔</a:t>
            </a:r>
            <a:r>
              <a:rPr lang="zh-CN" altLang="zh-CN" dirty="0"/>
              <a:t>”的表达效果。</a:t>
            </a:r>
          </a:p>
          <a:p>
            <a:endParaRPr lang="zh-CN" altLang="zh-CN" dirty="0"/>
          </a:p>
          <a:p>
            <a:pPr marL="0" indent="0">
              <a:buNone/>
            </a:pPr>
            <a:r>
              <a:rPr lang="zh-CN" altLang="en-US" b="1" dirty="0">
                <a:solidFill>
                  <a:srgbClr val="0000FF"/>
                </a:solidFill>
                <a:latin typeface="等线" panose="02010600030101010101" pitchFamily="2" charset="-122"/>
                <a:ea typeface="等线" panose="02010600030101010101" pitchFamily="2" charset="-122"/>
              </a:rPr>
              <a:t>①</a:t>
            </a:r>
            <a:r>
              <a:rPr lang="zh-CN" altLang="zh-CN" b="1" dirty="0">
                <a:solidFill>
                  <a:srgbClr val="FF0000"/>
                </a:solidFill>
              </a:rPr>
              <a:t>舔，用舌头接触东西或取东西。</a:t>
            </a:r>
            <a:endParaRPr lang="en-US" altLang="zh-CN" b="1" dirty="0">
              <a:solidFill>
                <a:srgbClr val="FF0000"/>
              </a:solidFill>
            </a:endParaRPr>
          </a:p>
          <a:p>
            <a:pPr marL="0" indent="0">
              <a:buNone/>
            </a:pPr>
            <a:r>
              <a:rPr lang="zh-CN" altLang="en-US" b="1" dirty="0">
                <a:solidFill>
                  <a:srgbClr val="0000FF"/>
                </a:solidFill>
                <a:latin typeface="等线" panose="02010600030101010101" pitchFamily="2" charset="-122"/>
                <a:ea typeface="等线" panose="02010600030101010101" pitchFamily="2" charset="-122"/>
              </a:rPr>
              <a:t>②</a:t>
            </a:r>
            <a:r>
              <a:rPr lang="zh-CN" altLang="zh-CN" b="1" dirty="0">
                <a:solidFill>
                  <a:srgbClr val="0000FF"/>
                </a:solidFill>
              </a:rPr>
              <a:t>写出了我们把月饼分成碎屑，用舌头舔着吃的动作，说明在祖母的教育与影响下下，我们将好东西留着慢慢吃，</a:t>
            </a:r>
            <a:r>
              <a:rPr lang="zh-CN" altLang="en-US" b="1" dirty="0">
                <a:solidFill>
                  <a:srgbClr val="FF0000"/>
                </a:solidFill>
              </a:rPr>
              <a:t>表</a:t>
            </a:r>
            <a:r>
              <a:rPr lang="zh-CN" altLang="zh-CN" b="1" dirty="0">
                <a:solidFill>
                  <a:srgbClr val="FF0000"/>
                </a:solidFill>
              </a:rPr>
              <a:t>现了舍不得一下子吃掉月饼的心情</a:t>
            </a:r>
            <a:r>
              <a:rPr lang="zh-CN" altLang="zh-CN" b="1" dirty="0">
                <a:solidFill>
                  <a:srgbClr val="0000FF"/>
                </a:solidFill>
              </a:rPr>
              <a:t>，</a:t>
            </a:r>
            <a:endParaRPr lang="en-US" altLang="zh-CN" b="1" dirty="0">
              <a:solidFill>
                <a:srgbClr val="0000FF"/>
              </a:solidFill>
            </a:endParaRPr>
          </a:p>
          <a:p>
            <a:pPr marL="0" indent="0">
              <a:buNone/>
            </a:pPr>
            <a:r>
              <a:rPr lang="zh-CN" altLang="en-US" b="1" dirty="0">
                <a:solidFill>
                  <a:srgbClr val="0000FF"/>
                </a:solidFill>
                <a:latin typeface="等线" panose="02010600030101010101" pitchFamily="2" charset="-122"/>
                <a:ea typeface="等线" panose="02010600030101010101" pitchFamily="2" charset="-122"/>
              </a:rPr>
              <a:t>③</a:t>
            </a:r>
            <a:r>
              <a:rPr lang="zh-CN" altLang="zh-CN" b="1" dirty="0">
                <a:solidFill>
                  <a:srgbClr val="0000FF"/>
                </a:solidFill>
              </a:rPr>
              <a:t>突出了月饼的美味以及儿时的</a:t>
            </a:r>
            <a:r>
              <a:rPr lang="zh-CN" altLang="zh-CN" b="1" dirty="0">
                <a:solidFill>
                  <a:srgbClr val="FF0000"/>
                </a:solidFill>
              </a:rPr>
              <a:t>我们对月饼的喜爱，表现童真童趣</a:t>
            </a:r>
            <a:r>
              <a:rPr lang="zh-CN" altLang="zh-CN" b="1" dirty="0">
                <a:solidFill>
                  <a:srgbClr val="0000FF"/>
                </a:solidFill>
              </a:rPr>
              <a:t>。评分意见：本题共</a:t>
            </a:r>
            <a:r>
              <a:rPr lang="en-US" altLang="zh-CN" b="1" dirty="0">
                <a:solidFill>
                  <a:srgbClr val="0000FF"/>
                </a:solidFill>
              </a:rPr>
              <a:t>3</a:t>
            </a:r>
            <a:r>
              <a:rPr lang="zh-CN" altLang="zh-CN" b="1" dirty="0">
                <a:solidFill>
                  <a:srgbClr val="0000FF"/>
                </a:solidFill>
              </a:rPr>
              <a:t>分 词语的含义</a:t>
            </a:r>
            <a:r>
              <a:rPr lang="en-US" altLang="zh-CN" b="1" dirty="0">
                <a:solidFill>
                  <a:srgbClr val="0000FF"/>
                </a:solidFill>
              </a:rPr>
              <a:t>1</a:t>
            </a:r>
            <a:r>
              <a:rPr lang="zh-CN" altLang="zh-CN" b="1" dirty="0">
                <a:solidFill>
                  <a:srgbClr val="0000FF"/>
                </a:solidFill>
              </a:rPr>
              <a:t>分，作用</a:t>
            </a:r>
            <a:r>
              <a:rPr lang="en-US" altLang="zh-CN" b="1" dirty="0">
                <a:solidFill>
                  <a:srgbClr val="0000FF"/>
                </a:solidFill>
              </a:rPr>
              <a:t>3</a:t>
            </a:r>
            <a:r>
              <a:rPr lang="zh-CN" altLang="zh-CN" b="1" dirty="0">
                <a:solidFill>
                  <a:srgbClr val="0000FF"/>
                </a:solidFill>
              </a:rPr>
              <a:t>分，意思对即可。</a:t>
            </a:r>
            <a:endParaRPr lang="zh-CN" altLang="zh-CN" dirty="0">
              <a:solidFill>
                <a:srgbClr val="0000FF"/>
              </a:solidFill>
            </a:endParaRPr>
          </a:p>
          <a:p>
            <a:pPr marL="0" indent="0">
              <a:buNone/>
            </a:pPr>
            <a:endParaRPr lang="zh-CN" altLang="en-US" dirty="0"/>
          </a:p>
        </p:txBody>
      </p:sp>
    </p:spTree>
    <p:extLst>
      <p:ext uri="{BB962C8B-B14F-4D97-AF65-F5344CB8AC3E}">
        <p14:creationId xmlns:p14="http://schemas.microsoft.com/office/powerpoint/2010/main" val="343552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342900" lvl="0" indent="-342900" algn="just">
              <a:lnSpc>
                <a:spcPts val="1200"/>
              </a:lnSpc>
              <a:spcAft>
                <a:spcPts val="0"/>
              </a:spcAft>
              <a:buFont typeface="+mj-lt"/>
              <a:buAutoNum type="arabicPeriod" startAt="21"/>
            </a:pPr>
            <a:r>
              <a:rPr lang="zh-CN" altLang="zh-CN" sz="2400" b="1" kern="100" dirty="0">
                <a:latin typeface="Calibri" panose="020F0502020204030204" pitchFamily="34" charset="0"/>
                <a:ea typeface="宋体" panose="02010600030101010101" pitchFamily="2" charset="-122"/>
                <a:cs typeface="Times New Roman" panose="02020603050405020304" pitchFamily="18" charset="0"/>
              </a:rPr>
              <a:t>题目写的是“牛皮纸包着的月饼”，那开篇为何先从包装精美的月饼说起？（</a:t>
            </a:r>
            <a:r>
              <a:rPr lang="en-US" altLang="zh-CN" sz="2400" b="1"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sz="2400" b="1" kern="100" dirty="0">
                <a:latin typeface="Calibri" panose="020F0502020204030204" pitchFamily="34" charset="0"/>
                <a:ea typeface="宋体" panose="02010600030101010101" pitchFamily="2" charset="-122"/>
                <a:cs typeface="Times New Roman" panose="02020603050405020304" pitchFamily="18" charset="0"/>
              </a:rPr>
              <a:t>分）</a:t>
            </a:r>
            <a:endParaRPr lang="en-US" altLang="zh-CN" sz="2400" b="1"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1"/>
            </a:pPr>
            <a:endParaRPr lang="en-US"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1"/>
            </a:pPr>
            <a:endParaRPr lang="en-US"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1"/>
            </a:pPr>
            <a:endParaRPr lang="en-US"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开篇先写包装精美的月饼，由此</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引出下文对儿时牛皮纸报的月饼的回忆</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marL="266700" algn="just">
              <a:spcAft>
                <a:spcPts val="0"/>
              </a:spcAft>
            </a:pP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包装精美的月饼，虽然包装精良，却不合家人口味，最终被扔掉，</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与儿时的牛皮纸的月饼的令人垂涎形成对比</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marL="26670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突出对牛皮纸月饼的怀念之情。</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分，引出下文内容</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分，指出对比的写法</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分，对比的作用</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319795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lnSpc>
                <a:spcPts val="1200"/>
              </a:lnSpc>
              <a:spcAft>
                <a:spcPts val="0"/>
              </a:spcAft>
            </a:pPr>
            <a:r>
              <a:rPr lang="en-US" altLang="zh-CN" sz="1600" kern="100" dirty="0">
                <a:latin typeface="Calibri" panose="020F0502020204030204" pitchFamily="34" charset="0"/>
                <a:ea typeface="宋体" panose="02010600030101010101" pitchFamily="2" charset="-122"/>
                <a:cs typeface="Times New Roman" panose="02020603050405020304" pitchFamily="18" charset="0"/>
              </a:rPr>
              <a:t>22</a:t>
            </a:r>
            <a:r>
              <a:rPr lang="zh-CN" altLang="zh-CN" sz="1600" kern="100" dirty="0">
                <a:latin typeface="Calibri" panose="020F0502020204030204" pitchFamily="34" charset="0"/>
                <a:ea typeface="宋体" panose="02010600030101010101" pitchFamily="2" charset="-122"/>
                <a:cs typeface="Times New Roman" panose="02020603050405020304" pitchFamily="18" charset="0"/>
              </a:rPr>
              <a:t>．结尾处邻家的两个孩子“忘不了小时候用牛皮纸包着的月饼”，如果你就是这两个孩子其中一员，回到家乡，见到“祖母”，你会说些什么呢？</a:t>
            </a:r>
          </a:p>
          <a:p>
            <a:pPr indent="267970">
              <a:lnSpc>
                <a:spcPts val="1200"/>
              </a:lnSpc>
            </a:pPr>
            <a:r>
              <a:rPr lang="zh-CN" altLang="zh-CN" sz="1600" kern="100" dirty="0">
                <a:latin typeface="Calibri" panose="020F0502020204030204" pitchFamily="34" charset="0"/>
                <a:ea typeface="宋体" panose="02010600030101010101" pitchFamily="2" charset="-122"/>
                <a:cs typeface="Times New Roman" panose="02020603050405020304" pitchFamily="18" charset="0"/>
              </a:rPr>
              <a:t>要求：①品读结尾语句，结合上文展开想象；②</a:t>
            </a:r>
            <a:r>
              <a:rPr lang="en-US" altLang="zh-CN" sz="1600" kern="0" dirty="0">
                <a:latin typeface="Calibri" panose="020F0502020204030204" pitchFamily="34" charset="0"/>
                <a:ea typeface="宋体" panose="02010600030101010101" pitchFamily="2" charset="-122"/>
                <a:cs typeface="Times New Roman" panose="02020603050405020304" pitchFamily="18" charset="0"/>
              </a:rPr>
              <a:t>60</a:t>
            </a:r>
            <a:r>
              <a:rPr lang="zh-CN" altLang="zh-CN" sz="1600" kern="0" dirty="0">
                <a:latin typeface="Calibri" panose="020F0502020204030204" pitchFamily="34" charset="0"/>
                <a:ea typeface="宋体" panose="02010600030101010101" pitchFamily="2" charset="-122"/>
                <a:cs typeface="Times New Roman" panose="02020603050405020304" pitchFamily="18" charset="0"/>
              </a:rPr>
              <a:t>字左右。（</a:t>
            </a:r>
            <a:r>
              <a:rPr lang="en-US" altLang="zh-CN" sz="1600" kern="0" dirty="0">
                <a:latin typeface="Calibri" panose="020F0502020204030204" pitchFamily="34" charset="0"/>
                <a:ea typeface="宋体" panose="02010600030101010101" pitchFamily="2" charset="-122"/>
                <a:cs typeface="Times New Roman" panose="02020603050405020304" pitchFamily="18" charset="0"/>
              </a:rPr>
              <a:t>4</a:t>
            </a:r>
            <a:r>
              <a:rPr lang="zh-CN" altLang="zh-CN" sz="1600" kern="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答案示例：阿婆，我们忘不了儿时的月饼，在那段贫寒的岁月里，是您把对自己孩子的爱分给别人，感谢您让我们像其他孩子一样快乐过节，快乐长大。</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24862022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酒酿王</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164695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fontScale="92500" lnSpcReduction="10000"/>
          </a:bodyPr>
          <a:lstStyle/>
          <a:p>
            <a:pPr marL="0" indent="0">
              <a:buNone/>
            </a:pPr>
            <a:r>
              <a:rPr lang="zh-CN" altLang="en-US" dirty="0"/>
              <a:t>初二小说阅读训练 答案：</a:t>
            </a:r>
          </a:p>
          <a:p>
            <a:pPr marL="0" indent="0">
              <a:buNone/>
            </a:pPr>
            <a:r>
              <a:rPr lang="zh-CN" altLang="en-US" dirty="0"/>
              <a:t> </a:t>
            </a:r>
          </a:p>
          <a:p>
            <a:pPr marL="0" indent="0">
              <a:buNone/>
            </a:pPr>
            <a:r>
              <a:rPr lang="en-US" altLang="zh-CN" dirty="0"/>
              <a:t>【</a:t>
            </a:r>
            <a:r>
              <a:rPr lang="zh-CN" altLang="en-US" dirty="0"/>
              <a:t>答案</a:t>
            </a:r>
            <a:r>
              <a:rPr lang="en-US" altLang="zh-CN" dirty="0"/>
              <a:t>】1</a:t>
            </a:r>
            <a:r>
              <a:rPr lang="zh-CN" altLang="en-US" dirty="0"/>
              <a:t>、答：⑴他的酒酿难度高，都用别人难做的小钵头做；⑵他吆喝的嗓音浑厚，极有韵味和穿透力；⑶他的酒酿上得台面，老吃客大多认准他的酒酿；⑷他的酒酿销量好，从来没有卖不掉的日子；⑸他的酒酿信誉高，无需挑拣；⑹每天只做三十小钵头，从无例外。</a:t>
            </a:r>
          </a:p>
          <a:p>
            <a:pPr marL="0" indent="0">
              <a:buNone/>
            </a:pPr>
            <a:r>
              <a:rPr lang="en-US" altLang="zh-CN" dirty="0"/>
              <a:t>2</a:t>
            </a:r>
            <a:r>
              <a:rPr lang="zh-CN" altLang="en-US" dirty="0"/>
              <a:t>、答：他的吆喝声已经融进古庙镇人的生活，成为他们生活中不可缺少的一部分；他的极具韵味的吆喝声富有美感，成为古庙镇崇尚信誉和文化传统的文化象征。</a:t>
            </a:r>
          </a:p>
          <a:p>
            <a:pPr marL="0" indent="0">
              <a:buNone/>
            </a:pPr>
            <a:r>
              <a:rPr lang="en-US" altLang="zh-CN" dirty="0"/>
              <a:t>3</a:t>
            </a:r>
            <a:r>
              <a:rPr lang="zh-CN" altLang="en-US" dirty="0"/>
              <a:t>、答：（选文略）①讲诚信，卖的酒酿既质量好，又不会短斤缺两。②做事有原则，既坚持自己亲手做酒酿，也不为了赚钱而多做酒酿。③勤劳质朴，自己不动手做酒酿就感觉比死还难受。④易满足，听到吃客对酒酿肯定的评价，感觉比吃人参还补。</a:t>
            </a:r>
          </a:p>
          <a:p>
            <a:pPr marL="0" indent="0">
              <a:buNone/>
            </a:pPr>
            <a:r>
              <a:rPr lang="en-US" altLang="zh-CN" dirty="0"/>
              <a:t>4</a:t>
            </a:r>
            <a:r>
              <a:rPr lang="zh-CN" altLang="en-US" dirty="0"/>
              <a:t>、答：老茶友、老浴友等古庙镇人，一公司经理。从正面和侧面衬托出黄阿二坚持质量和信誉、保持传统手艺和文化的执着的精神品格，丰富了人物形象；推动了情节的发展，突出表现了小说的主题。</a:t>
            </a:r>
          </a:p>
          <a:p>
            <a:pPr marL="0" indent="0">
              <a:buNone/>
            </a:pPr>
            <a:r>
              <a:rPr lang="en-US" altLang="zh-CN" dirty="0"/>
              <a:t>5</a:t>
            </a:r>
            <a:r>
              <a:rPr lang="zh-CN" altLang="en-US" dirty="0"/>
              <a:t>、要点：⑴科技在进步，时代在发展，但坚持质量和信誉的经商理念不能变；⑵坚守文化传统，弘扬中华文化，重视构筑人类精神的家园；⑶保持内心的满足和安定，去除名利带来的浮躁。</a:t>
            </a:r>
          </a:p>
          <a:p>
            <a:pPr marL="0" indent="0">
              <a:buNone/>
            </a:pPr>
            <a:endParaRPr lang="zh-CN" altLang="en-US" dirty="0"/>
          </a:p>
        </p:txBody>
      </p:sp>
    </p:spTree>
    <p:extLst>
      <p:ext uri="{BB962C8B-B14F-4D97-AF65-F5344CB8AC3E}">
        <p14:creationId xmlns:p14="http://schemas.microsoft.com/office/powerpoint/2010/main" val="1707831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西塘上的水上清洁工</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2813133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6</a:t>
            </a:r>
            <a:r>
              <a:rPr lang="zh-CN" altLang="en-US" dirty="0"/>
              <a:t>．本题考查文章人物特点关键词提取能力。可以根据提示信息直接摘出文章的词语进行解答。</a:t>
            </a:r>
          </a:p>
          <a:p>
            <a:pPr marL="0" indent="0">
              <a:buNone/>
            </a:pPr>
            <a:r>
              <a:rPr lang="en-US" altLang="zh-CN" dirty="0"/>
              <a:t>7</a:t>
            </a:r>
            <a:r>
              <a:rPr lang="zh-CN" altLang="en-US" dirty="0"/>
              <a:t>．本题考查关键字词表达效果分析。首先可以指出加点词的字面意思，根据字面意思结合作者想表达的情感进行分析。文章作者想表达的主题是：享受工作，能享受工作才能感受到工作的乐趣，工作会很轻松，若对工作敷衍的心态疲于应对，那么任何一件小事做起来都会很吃力。①中的“漂”字字面意思可知写出了“轻盈”之意，同时也写出了人的轻松悠闲；②中“驱驭”有“驱使，驱赶”之意，明显写出人的费劲和不轻松。</a:t>
            </a:r>
          </a:p>
          <a:p>
            <a:pPr marL="0" indent="0">
              <a:buNone/>
            </a:pPr>
            <a:r>
              <a:rPr lang="en-US" altLang="zh-CN" dirty="0"/>
              <a:t>8</a:t>
            </a:r>
            <a:r>
              <a:rPr lang="zh-CN" altLang="en-US" dirty="0"/>
              <a:t>．本题考查文章段落中环境描写的作用。环境描写在这里明显是用来衬托突出人物性格，环境的喧嚣反衬人物的内心平静，无欲无求。</a:t>
            </a:r>
          </a:p>
          <a:p>
            <a:pPr marL="0" indent="0">
              <a:buNone/>
            </a:pPr>
            <a:r>
              <a:rPr lang="en-US" altLang="zh-CN" dirty="0"/>
              <a:t>9</a:t>
            </a:r>
            <a:r>
              <a:rPr lang="zh-CN" altLang="en-US" dirty="0"/>
              <a:t>．本题考查人物心理活动的描述。可以假设自己就是作者，对于眼前看到的一幕内心有何感想，但重要的是结合主题，不能偏离主题。根据文章可知当时的作者应该是对第一位清洁工的羡慕之情，羡慕他工作时的悠闲自得。</a:t>
            </a:r>
          </a:p>
          <a:p>
            <a:pPr marL="0" indent="0">
              <a:buNone/>
            </a:pPr>
            <a:endParaRPr lang="zh-CN" altLang="en-US" dirty="0"/>
          </a:p>
        </p:txBody>
      </p:sp>
    </p:spTree>
    <p:extLst>
      <p:ext uri="{BB962C8B-B14F-4D97-AF65-F5344CB8AC3E}">
        <p14:creationId xmlns:p14="http://schemas.microsoft.com/office/powerpoint/2010/main" val="900141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a:bodyPr>
          <a:lstStyle/>
          <a:p>
            <a:pPr marL="0" indent="0">
              <a:buNone/>
            </a:pPr>
            <a:r>
              <a:rPr lang="en-US" altLang="zh-CN" dirty="0"/>
              <a:t>10</a:t>
            </a:r>
            <a:r>
              <a:rPr lang="zh-CN" altLang="en-US" dirty="0"/>
              <a:t>．本题同样考查人物心理活动的描述．文章结尾的心理活动主要是作者对两位清洁工不同工作状态产生的感悟，需要理解深刻，能延伸到人生态度角度。</a:t>
            </a:r>
          </a:p>
          <a:p>
            <a:pPr marL="0" indent="0">
              <a:buNone/>
            </a:pPr>
            <a:r>
              <a:rPr lang="zh-CN" altLang="en-US" dirty="0"/>
              <a:t>答案：</a:t>
            </a:r>
          </a:p>
          <a:p>
            <a:pPr marL="0" indent="0">
              <a:buNone/>
            </a:pPr>
            <a:r>
              <a:rPr lang="en-US" altLang="zh-CN" dirty="0"/>
              <a:t>6</a:t>
            </a:r>
            <a:r>
              <a:rPr lang="zh-CN" altLang="en-US" dirty="0"/>
              <a:t>．①身如铁塔，头大颈粗；②大手掌着橹把；③漫不经心。</a:t>
            </a:r>
          </a:p>
          <a:p>
            <a:pPr marL="0" indent="0">
              <a:buNone/>
            </a:pPr>
            <a:r>
              <a:rPr lang="en-US" altLang="zh-CN" dirty="0"/>
              <a:t>7</a:t>
            </a:r>
            <a:r>
              <a:rPr lang="zh-CN" altLang="en-US" dirty="0"/>
              <a:t>．①“漂”写出了小船顺水而行的缓慢轻盈的情态和清洁工的悠闲自在。</a:t>
            </a:r>
          </a:p>
          <a:p>
            <a:pPr marL="0" indent="0">
              <a:buNone/>
            </a:pPr>
            <a:r>
              <a:rPr lang="zh-CN" altLang="en-US" dirty="0"/>
              <a:t>②“驱驭”即“驱赶”，写出清洁工驾船之用力。</a:t>
            </a:r>
          </a:p>
          <a:p>
            <a:pPr marL="0" indent="0">
              <a:buNone/>
            </a:pPr>
            <a:r>
              <a:rPr lang="en-US" altLang="zh-CN" dirty="0"/>
              <a:t>8</a:t>
            </a:r>
            <a:r>
              <a:rPr lang="zh-CN" altLang="en-US" dirty="0"/>
              <a:t>．写出了外界的喧嚣，反衬清洁工内心的宁静。</a:t>
            </a:r>
          </a:p>
          <a:p>
            <a:pPr marL="0" indent="0">
              <a:buNone/>
            </a:pPr>
            <a:r>
              <a:rPr lang="en-US" altLang="zh-CN" dirty="0"/>
              <a:t>9</a:t>
            </a:r>
            <a:r>
              <a:rPr lang="zh-CN" altLang="en-US" dirty="0"/>
              <a:t>．符合语境即可。示例：要是我能成为这条小船的主人，飘然来去，逍遥自在，那该多好啊！</a:t>
            </a:r>
          </a:p>
          <a:p>
            <a:pPr marL="0" indent="0">
              <a:buNone/>
            </a:pPr>
            <a:endParaRPr lang="zh-CN" altLang="en-US" dirty="0"/>
          </a:p>
        </p:txBody>
      </p:sp>
    </p:spTree>
    <p:extLst>
      <p:ext uri="{BB962C8B-B14F-4D97-AF65-F5344CB8AC3E}">
        <p14:creationId xmlns:p14="http://schemas.microsoft.com/office/powerpoint/2010/main" val="2908726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10</a:t>
            </a:r>
            <a:r>
              <a:rPr lang="zh-CN" altLang="en-US" dirty="0"/>
              <a:t>．第一层：只关注莲花灯的命运等文章表层内容，理解肤浅或有偏差。</a:t>
            </a:r>
          </a:p>
          <a:p>
            <a:pPr marL="0" indent="0">
              <a:buNone/>
            </a:pPr>
            <a:r>
              <a:rPr lang="zh-CN" altLang="en-US" dirty="0"/>
              <a:t>示例：那些莲花灯，被扑灭捞走，真是可惜。</a:t>
            </a:r>
          </a:p>
          <a:p>
            <a:pPr marL="0" indent="0">
              <a:buNone/>
            </a:pPr>
            <a:r>
              <a:rPr lang="zh-CN" altLang="en-US" dirty="0"/>
              <a:t>第二层：只关注其中一位清洁工的工作方式，理解欠深刻，表达清楚。</a:t>
            </a:r>
          </a:p>
          <a:p>
            <a:pPr marL="0" indent="0">
              <a:buNone/>
            </a:pPr>
            <a:r>
              <a:rPr lang="zh-CN" altLang="en-US" dirty="0"/>
              <a:t>示例一：第一位清洁工工作轻松，悠闲自在。</a:t>
            </a:r>
          </a:p>
          <a:p>
            <a:pPr marL="0" indent="0">
              <a:buNone/>
            </a:pPr>
            <a:r>
              <a:rPr lang="zh-CN" altLang="en-US" dirty="0"/>
              <a:t>示例二：第二位清洁工工作方式粗鲁，不近人情。</a:t>
            </a:r>
          </a:p>
          <a:p>
            <a:pPr marL="0" indent="0">
              <a:buNone/>
            </a:pPr>
            <a:r>
              <a:rPr lang="zh-CN" altLang="en-US" dirty="0"/>
              <a:t>第三层：能关注文章整体内容，综合分析两位清洁工的行为，具有较鲜明的感情倾向，理解较深刻，表达清楚。</a:t>
            </a:r>
          </a:p>
          <a:p>
            <a:pPr marL="0" indent="0">
              <a:buNone/>
            </a:pPr>
            <a:r>
              <a:rPr lang="zh-CN" altLang="en-US" dirty="0"/>
              <a:t>示例：文章的两位清洁工从事同样的工作，但工作方式却截然不同，第一位自在从容，第二位急躁粗鲁，对比鲜明。</a:t>
            </a:r>
          </a:p>
          <a:p>
            <a:pPr marL="0" indent="0">
              <a:buNone/>
            </a:pPr>
            <a:r>
              <a:rPr lang="zh-CN" altLang="en-US" dirty="0"/>
              <a:t>第四层：从文章写作意图和表现主题角度阐发，能上升到两种不同人生态度的对比，理解深刻，阐述全面，表达简明。</a:t>
            </a:r>
          </a:p>
          <a:p>
            <a:pPr marL="0" indent="0">
              <a:buNone/>
            </a:pPr>
            <a:r>
              <a:rPr lang="zh-CN" altLang="en-US" dirty="0"/>
              <a:t>示例：文中两位清洁工的两种工作方式，体现了两种不同的人生态度：一种享受工作，感受生活的乐趣，悠然自得、逍遥洒脱；另一种功利死板、疲于应对，感受不到生活的诗意。</a:t>
            </a:r>
          </a:p>
          <a:p>
            <a:pPr marL="0" indent="0">
              <a:buNone/>
            </a:pPr>
            <a:endParaRPr lang="zh-CN" altLang="en-US" dirty="0"/>
          </a:p>
        </p:txBody>
      </p:sp>
    </p:spTree>
    <p:extLst>
      <p:ext uri="{BB962C8B-B14F-4D97-AF65-F5344CB8AC3E}">
        <p14:creationId xmlns:p14="http://schemas.microsoft.com/office/powerpoint/2010/main" val="19199612"/>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CAEACE"/>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3317</Words>
  <Application>Microsoft Office PowerPoint</Application>
  <PresentationFormat>宽屏</PresentationFormat>
  <Paragraphs>205</Paragraphs>
  <Slides>33</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33</vt:i4>
      </vt:variant>
    </vt:vector>
  </HeadingPairs>
  <TitlesOfParts>
    <vt:vector size="41" baseType="lpstr">
      <vt:lpstr>Arial Unicode MS</vt:lpstr>
      <vt:lpstr>等线</vt:lpstr>
      <vt:lpstr>等线 Light</vt:lpstr>
      <vt:lpstr>宋体</vt:lpstr>
      <vt:lpstr>Arial</vt:lpstr>
      <vt:lpstr>Calibri</vt:lpstr>
      <vt:lpstr>Times New Roman</vt:lpstr>
      <vt:lpstr>Office 主题​​</vt:lpstr>
      <vt:lpstr>期末小说阅读训练</vt:lpstr>
      <vt:lpstr>桥畔的老人</vt:lpstr>
      <vt:lpstr>PowerPoint 演示文稿</vt:lpstr>
      <vt:lpstr>PowerPoint 演示文稿</vt:lpstr>
      <vt:lpstr>PowerPoint 演示文稿</vt:lpstr>
      <vt:lpstr>PowerPoint 演示文稿</vt:lpstr>
      <vt:lpstr>PowerPoint 演示文稿</vt:lpstr>
      <vt:lpstr>为谁</vt:lpstr>
      <vt:lpstr>PowerPoint 演示文稿</vt:lpstr>
      <vt:lpstr>PowerPoint 演示文稿</vt:lpstr>
      <vt:lpstr>PowerPoint 演示文稿</vt:lpstr>
      <vt:lpstr>PowerPoint 演示文稿</vt:lpstr>
      <vt:lpstr>初二期末语文试卷</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牛皮纸包着的月饼</vt:lpstr>
      <vt:lpstr>PowerPoint 演示文稿</vt:lpstr>
      <vt:lpstr>PowerPoint 演示文稿</vt:lpstr>
      <vt:lpstr>PowerPoint 演示文稿</vt:lpstr>
      <vt:lpstr>PowerPoint 演示文稿</vt:lpstr>
      <vt:lpstr>PowerPoint 演示文稿</vt:lpstr>
      <vt:lpstr>酒酿王</vt:lpstr>
      <vt:lpstr>PowerPoint 演示文稿</vt:lpstr>
      <vt:lpstr>西塘上的水上清洁工</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期末小说阅读训练</dc:title>
  <dc:creator>胡优优</dc:creator>
  <cp:lastModifiedBy>胡优优</cp:lastModifiedBy>
  <cp:revision>41</cp:revision>
  <dcterms:created xsi:type="dcterms:W3CDTF">2017-06-21T08:07:23Z</dcterms:created>
  <dcterms:modified xsi:type="dcterms:W3CDTF">2017-06-22T02:06:17Z</dcterms:modified>
</cp:coreProperties>
</file>