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7"/>
  </p:notesMasterIdLst>
  <p:sldIdLst>
    <p:sldId id="256" r:id="rId4"/>
    <p:sldId id="257" r:id="rId5"/>
    <p:sldId id="259" r:id="rId6"/>
    <p:sldId id="260" r:id="rId8"/>
    <p:sldId id="262" r:id="rId9"/>
    <p:sldId id="263" r:id="rId10"/>
    <p:sldId id="267" r:id="rId11"/>
    <p:sldId id="264" r:id="rId12"/>
    <p:sldId id="281" r:id="rId13"/>
    <p:sldId id="269" r:id="rId14"/>
    <p:sldId id="279" r:id="rId15"/>
    <p:sldId id="278" r:id="rId16"/>
    <p:sldId id="283" r:id="rId17"/>
    <p:sldId id="284" r:id="rId18"/>
    <p:sldId id="293" r:id="rId19"/>
    <p:sldId id="294" r:id="rId20"/>
    <p:sldId id="295" r:id="rId21"/>
    <p:sldId id="292" r:id="rId22"/>
    <p:sldId id="266" r:id="rId23"/>
    <p:sldId id="258" r:id="rId2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59"/>
        <p:guide pos="2880"/>
      </p:guideLst>
    </p:cSldViewPr>
  </p:slideViewPr>
  <p:gridSpacing cx="36003" cy="36003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2.xml"/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7170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>
              <a:lnSpc>
                <a:spcPct val="80000"/>
              </a:lnSpc>
            </a:pPr>
            <a:r>
              <a:rPr lang="zh-CN" altLang="en-US"/>
              <a:t>探访地下森林所产生的疑问；</a:t>
            </a:r>
            <a:endParaRPr lang="zh-CN" altLang="en-US"/>
          </a:p>
          <a:p>
            <a:pPr lvl="0">
              <a:lnSpc>
                <a:spcPct val="80000"/>
              </a:lnSpc>
            </a:pPr>
            <a:endParaRPr lang="zh-CN" altLang="en-US"/>
          </a:p>
          <a:p>
            <a:pPr lvl="0">
              <a:lnSpc>
                <a:spcPct val="80000"/>
              </a:lnSpc>
            </a:pPr>
            <a:r>
              <a:rPr lang="zh-CN" altLang="en-US"/>
              <a:t>地下森林形成的历史过程；</a:t>
            </a:r>
            <a:endParaRPr lang="zh-CN" altLang="en-US"/>
          </a:p>
          <a:p>
            <a:pPr lvl="0">
              <a:lnSpc>
                <a:spcPct val="80000"/>
              </a:lnSpc>
            </a:pPr>
            <a:endParaRPr lang="zh-CN" altLang="en-US"/>
          </a:p>
          <a:p>
            <a:pPr lvl="0">
              <a:lnSpc>
                <a:spcPct val="80000"/>
              </a:lnSpc>
            </a:pPr>
            <a:r>
              <a:rPr lang="zh-CN" altLang="en-US"/>
              <a:t>地下森林的蔚为壮观。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9218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r>
              <a:rPr lang="zh-CN" altLang="en-US" b="1" dirty="0"/>
              <a:t>长在阴森森、黑黝黝的幽深的峡谷。</a:t>
            </a:r>
            <a:endParaRPr lang="en-US" altLang="x-none" b="1" dirty="0"/>
          </a:p>
          <a:p>
            <a:pPr lvl="0"/>
            <a:r>
              <a:rPr lang="zh-CN" altLang="en-US" b="1" dirty="0"/>
              <a:t>以设问的形式，提醒读者注意；引出下文，揭示地下森林的形成历史。</a:t>
            </a:r>
            <a:endParaRPr lang="en-US" altLang="x-none" b="1" dirty="0"/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11266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r>
              <a:rPr lang="zh-CN" altLang="en-US" b="1" dirty="0"/>
              <a:t>地下森林经历了这样一个过程：</a:t>
            </a:r>
            <a:endParaRPr lang="zh-CN" altLang="en-US" b="1" dirty="0"/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毁灭、沉寂、没有生命；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山顶上有了泥土和种子、有了生命；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峡谷里有了泥土和种子、发出了小苗；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最后长成了参天大树。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/>
            <a:endParaRPr lang="zh-CN" altLang="en-US"/>
          </a:p>
          <a:p>
            <a:pPr lvl="0"/>
            <a:r>
              <a:rPr lang="zh-CN" altLang="en-US" b="1" dirty="0">
                <a:latin typeface="Times New Roman" panose="02020603050405020304" pitchFamily="2" charset="0"/>
              </a:rPr>
              <a:t>生命萌发繁盛的过程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13314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r>
              <a:rPr lang="zh-CN" altLang="en-US" b="1" dirty="0"/>
              <a:t>火山爆发前和火山爆发后的地理景观恰成对比；</a:t>
            </a:r>
            <a:endParaRPr lang="en-US" altLang="x-none" b="1" dirty="0"/>
          </a:p>
          <a:p>
            <a:pPr lvl="0"/>
            <a:r>
              <a:rPr lang="zh-CN" altLang="en-US" b="1" dirty="0"/>
              <a:t>悬崖、山岭的郁郁葱葱与峡谷的黑黝黝、光秃秃、阴森森、静悄悄恰成对比；</a:t>
            </a:r>
            <a:endParaRPr lang="en-US" altLang="x-none" b="1" dirty="0"/>
          </a:p>
          <a:p>
            <a:pPr lvl="0"/>
            <a:r>
              <a:rPr lang="zh-CN" altLang="en-US" b="1" dirty="0"/>
              <a:t>阳光的无情和不公，与“长空的大风”、“洁净的山泉”、“山顶的鱼鳞松”对幽谷的友好相助，情感态度恰成对比。</a:t>
            </a:r>
            <a:endParaRPr lang="en-US" altLang="x-none" b="1" dirty="0"/>
          </a:p>
          <a:p>
            <a:pPr lvl="0"/>
            <a:endParaRPr lang="zh-CN" altLang="en-US"/>
          </a:p>
          <a:p>
            <a:pPr lvl="0"/>
            <a:endParaRPr lang="zh-CN" altLang="en-US"/>
          </a:p>
          <a:p>
            <a:pPr lvl="0"/>
            <a:r>
              <a:rPr lang="zh-CN" altLang="en-US" b="1">
                <a:solidFill>
                  <a:srgbClr val="7030A0"/>
                </a:solidFill>
              </a:rPr>
              <a:t>环境的恶劣和生长的艰辛，更加表现出地下森林生命力的神奇伟大，突出其不屈不挠坚忍顽强的品质特点。</a:t>
            </a:r>
            <a:endParaRPr lang="zh-CN" altLang="en-US" b="1">
              <a:solidFill>
                <a:srgbClr val="7030A0"/>
              </a:solidFill>
            </a:endParaRPr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r>
              <a:rPr lang="zh-CN" altLang="en-US" b="1" dirty="0">
                <a:solidFill>
                  <a:srgbClr val="FF0000"/>
                </a:solidFill>
              </a:rPr>
              <a:t>小草：</a:t>
            </a:r>
            <a:endParaRPr lang="en-US" altLang="x-none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dirty="0"/>
              <a:t>没有才能，只是凭借“地势”而得意的人。</a:t>
            </a:r>
            <a:endParaRPr lang="zh-CN" altLang="en-US" b="1" dirty="0"/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森林→地下森林的品格</a:t>
            </a:r>
            <a:endParaRPr lang="en-US" altLang="x-none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dirty="0"/>
              <a:t>文中可参考的语句</a:t>
            </a:r>
            <a:endParaRPr lang="zh-CN" altLang="en-US" b="1" dirty="0"/>
          </a:p>
          <a:p>
            <a:pPr lvl="0"/>
            <a:r>
              <a:rPr lang="zh-CN" altLang="en-US" b="1" dirty="0"/>
              <a:t>虽然你拥有珍贵的树木，这大自然无价的财富，然而你沉默寡言，与世无争</a:t>
            </a:r>
            <a:r>
              <a:rPr lang="en-US" altLang="x-none" b="1" dirty="0">
                <a:latin typeface="Times New Roman" panose="02020603050405020304" pitchFamily="2" charset="0"/>
              </a:rPr>
              <a:t>——</a:t>
            </a:r>
            <a:r>
              <a:rPr lang="zh-CN" altLang="en-US" b="1" dirty="0"/>
              <a:t>多么不公平啊，你这个世上罕见的地下森林。</a:t>
            </a:r>
            <a:endParaRPr lang="en-US" altLang="x-none" b="1" dirty="0"/>
          </a:p>
          <a:p>
            <a:pPr lvl="0"/>
            <a:r>
              <a:rPr lang="zh-CN" altLang="en-US" b="1" dirty="0"/>
              <a:t>它悄然无声地躺在这断壁底下，并不急于到世上去炫耀自己，它隐姓埋名，安于这荒僻的大山之间，总好像在期待着什么，希望着什么。</a:t>
            </a:r>
            <a:endParaRPr lang="en-US" altLang="x-none" b="1" dirty="0"/>
          </a:p>
          <a:p>
            <a:pPr lvl="0"/>
            <a:r>
              <a:rPr lang="zh-CN" altLang="en-US" b="1" dirty="0"/>
              <a:t>它在黑暗中苦苦挣扎向上，爱生命竟爱得那样热烈真挚。尽管阳光一千次对它背过脸去，它却终于把粗壮的双臂伸向了光明的天顶，把伟岸的成材无私奉献给人们，得到了自己期待和希望已久的荣光。</a:t>
            </a:r>
            <a:endParaRPr lang="zh-CN" altLang="en-US" b="1" dirty="0"/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17410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r>
              <a:rPr lang="zh-CN" altLang="en-US" b="1" dirty="0">
                <a:solidFill>
                  <a:srgbClr val="FF0000"/>
                </a:solidFill>
              </a:rPr>
              <a:t>小草：</a:t>
            </a:r>
            <a:endParaRPr lang="en-US" altLang="x-none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dirty="0"/>
              <a:t>没有才能，只是凭借“地势”而得意的人。</a:t>
            </a:r>
            <a:endParaRPr lang="zh-CN" altLang="en-US" b="1" dirty="0"/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森林→地下森林的品格</a:t>
            </a:r>
            <a:endParaRPr lang="en-US" altLang="x-none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dirty="0"/>
              <a:t>文中可参考的语句</a:t>
            </a:r>
            <a:endParaRPr lang="zh-CN" altLang="en-US" b="1" dirty="0"/>
          </a:p>
          <a:p>
            <a:pPr lvl="0"/>
            <a:r>
              <a:rPr lang="zh-CN" altLang="en-US" b="1" dirty="0"/>
              <a:t>虽然你拥有珍贵的树木，这大自然无价的财富，然而你沉默寡言，与世无争</a:t>
            </a:r>
            <a:r>
              <a:rPr lang="en-US" altLang="x-none" b="1" dirty="0">
                <a:latin typeface="Times New Roman" panose="02020603050405020304" pitchFamily="2" charset="0"/>
              </a:rPr>
              <a:t>——</a:t>
            </a:r>
            <a:r>
              <a:rPr lang="zh-CN" altLang="en-US" b="1" dirty="0"/>
              <a:t>多么不公平啊，你这个世上罕见的地下森林。</a:t>
            </a:r>
            <a:endParaRPr lang="en-US" altLang="x-none" b="1" dirty="0"/>
          </a:p>
          <a:p>
            <a:pPr lvl="0"/>
            <a:r>
              <a:rPr lang="zh-CN" altLang="en-US" b="1" dirty="0"/>
              <a:t>它悄然无声地躺在这断壁底下，并不急于到世上去炫耀自己，它隐姓埋名，安于这荒僻的大山之间，总好像在期待着什么，希望着什么。</a:t>
            </a:r>
            <a:endParaRPr lang="en-US" altLang="x-none" b="1" dirty="0"/>
          </a:p>
          <a:p>
            <a:pPr lvl="0"/>
            <a:r>
              <a:rPr lang="zh-CN" altLang="en-US" b="1" dirty="0"/>
              <a:t>它在黑暗中苦苦挣扎向上，爱生命竟爱得那样热烈真挚。尽管阳光一千次对它背过脸去，它却终于把粗壮的双臂伸向了光明的天顶，把伟岸的成材无私奉献给人们，得到了自己期待和希望已久的荣光。</a:t>
            </a:r>
            <a:endParaRPr lang="zh-CN" altLang="en-US" b="1" dirty="0"/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3" name="文本占位符 2"/>
          <p:cNvSpPr/>
          <p:nvPr>
            <p:ph type="body" idx="3"/>
          </p:nvPr>
        </p:nvSpPr>
        <p:spPr/>
        <p:txBody>
          <a:bodyPr vert="horz" lIns="91440" tIns="45720" rIns="91440" bIns="45720" rtlCol="0"/>
          <a:p>
            <a:pPr marL="342900" lvl="0" indent="-342900" eaLnBrk="1" fontAlgn="auto" hangingPunct="1"/>
            <a:r>
              <a:rPr lang="zh-CN" altLang="en-US" b="1" strike="noStrike" noProof="1">
                <a:solidFill>
                  <a:srgbClr val="FF0000"/>
                </a:solidFill>
                <a:sym typeface="+mn-ea"/>
              </a:rPr>
              <a:t>坚忍顽强</a:t>
            </a:r>
            <a:r>
              <a:rPr lang="zh-CN" altLang="en-US" b="1" strike="noStrike" noProof="1">
                <a:sym typeface="+mn-ea"/>
              </a:rPr>
              <a:t>，不怕艰难险阻，不怕黑暗，忍受漫长的生长过程的煎熬；</a:t>
            </a:r>
            <a:endParaRPr lang="zh-CN" altLang="en-US" b="1" strike="noStrike" noProof="1"/>
          </a:p>
          <a:p>
            <a:pPr marL="342900" lvl="0" indent="-342900" eaLnBrk="1" fontAlgn="auto" hangingPunct="1"/>
            <a:r>
              <a:rPr lang="zh-CN" altLang="en-US" b="1" strike="noStrike" noProof="1">
                <a:solidFill>
                  <a:srgbClr val="FF0000"/>
                </a:solidFill>
                <a:sym typeface="+mn-ea"/>
              </a:rPr>
              <a:t>沉着谦逊</a:t>
            </a:r>
            <a:r>
              <a:rPr lang="zh-CN" altLang="en-US" b="1" strike="noStrike" noProof="1">
                <a:sym typeface="+mn-ea"/>
              </a:rPr>
              <a:t>，拥有丰富的财富，却与世无争，沉默寡言；</a:t>
            </a:r>
            <a:endParaRPr lang="zh-CN" altLang="en-US" b="1" strike="noStrike" noProof="1"/>
          </a:p>
          <a:p>
            <a:pPr marL="342900" lvl="0" indent="-342900" eaLnBrk="1" fontAlgn="auto" hangingPunct="1"/>
            <a:r>
              <a:rPr lang="zh-CN" altLang="en-US" b="1" strike="noStrike" noProof="1">
                <a:solidFill>
                  <a:srgbClr val="FF0000"/>
                </a:solidFill>
                <a:sym typeface="+mn-ea"/>
              </a:rPr>
              <a:t>乐观豪迈</a:t>
            </a:r>
            <a:r>
              <a:rPr lang="zh-CN" altLang="en-US" b="1" strike="noStrike" noProof="1">
                <a:sym typeface="+mn-ea"/>
              </a:rPr>
              <a:t>，面对逆境决不悲伤或消沉；</a:t>
            </a:r>
            <a:endParaRPr lang="zh-CN" altLang="en-US" b="1" strike="noStrike" noProof="1"/>
          </a:p>
          <a:p>
            <a:pPr marL="342900" lvl="0" indent="-342900" eaLnBrk="1" fontAlgn="auto" hangingPunct="1"/>
            <a:r>
              <a:rPr lang="zh-CN" altLang="en-US" b="1" strike="noStrike" noProof="1">
                <a:solidFill>
                  <a:srgbClr val="FF0000"/>
                </a:solidFill>
                <a:sym typeface="+mn-ea"/>
              </a:rPr>
              <a:t>绝不放弃</a:t>
            </a:r>
            <a:r>
              <a:rPr lang="zh-CN" altLang="en-US" b="1" strike="noStrike" noProof="1">
                <a:sym typeface="+mn-ea"/>
              </a:rPr>
              <a:t>，生在不见阳光的环境，却从未放弃对生命的追求。</a:t>
            </a:r>
            <a:endParaRPr lang="zh-CN" altLang="en-US" b="1" strike="noStrike" noProof="1"/>
          </a:p>
          <a:p>
            <a:pPr marL="342900" lvl="0" indent="-342900" eaLnBrk="1" fontAlgn="auto" hangingPunct="1"/>
            <a:r>
              <a:rPr lang="en-US" altLang="zh-CN" b="1" strike="noStrike" noProof="1">
                <a:latin typeface="Times New Roman" panose="02020603050405020304" pitchFamily="2" charset="0"/>
                <a:sym typeface="+mn-ea"/>
              </a:rPr>
              <a:t>……</a:t>
            </a:r>
            <a:endParaRPr lang="en-US" altLang="zh-CN" b="1" strike="noStrike" noProof="1"/>
          </a:p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3" name="文本占位符 2"/>
          <p:cNvSpPr/>
          <p:nvPr>
            <p:ph type="body" idx="3"/>
          </p:nvPr>
        </p:nvSpPr>
        <p:spPr/>
        <p:txBody>
          <a:bodyPr vert="horz" lIns="91440" tIns="45720" rIns="91440" bIns="45720" rtlCol="0"/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大自然→</a:t>
            </a:r>
            <a:r>
              <a:rPr lang="zh-CN" altLang="en-US" b="1" strike="noStrike" noProof="1" dirty="0">
                <a:sym typeface="+mn-ea"/>
                <a:hlinkClick r:id="rId3" action="ppaction://hlinksldjump"/>
              </a:rPr>
              <a:t>中华民族</a:t>
            </a:r>
            <a:r>
              <a:rPr lang="zh-CN" altLang="en-US" b="1" strike="noStrike" noProof="1" dirty="0">
                <a:sym typeface="+mn-ea"/>
              </a:rPr>
              <a:t>→人类社会</a:t>
            </a:r>
            <a:endParaRPr lang="en-US" altLang="x-none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人类社会的发展也常常会堕入低谷，像大自然的风云变幻、地质变迁考验森林、禽兽的生命适应性一样，考验人群的品质、适应性、耐力，锤炼人群的意志、生命力。沧海横流，天地翻覆，方显英雄本色；火尽烟灭，劫后余生，更知生命可贵。历史与现实，个体与群体，莫不如此。</a:t>
            </a:r>
            <a:endParaRPr lang="en-US" altLang="x-none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地下森林→</a:t>
            </a:r>
            <a:r>
              <a:rPr lang="zh-CN" altLang="en-US" b="1" strike="noStrike" noProof="1" dirty="0">
                <a:sym typeface="+mn-ea"/>
                <a:hlinkClick r:id="rId4" action="ppaction://hlinksldjump"/>
              </a:rPr>
              <a:t>作者自己</a:t>
            </a:r>
            <a:r>
              <a:rPr lang="zh-CN" altLang="en-US" b="1" strike="noStrike" noProof="1" dirty="0">
                <a:sym typeface="+mn-ea"/>
              </a:rPr>
              <a:t>→与自己相似的一类人</a:t>
            </a:r>
            <a:endParaRPr lang="en-US" altLang="x-none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一切景语皆情语，作者在写地下森林，也是在写自己。“你”中有“我”，“我”中有“你”，两个形象，一个灵魂。</a:t>
            </a:r>
            <a:endParaRPr lang="zh-CN" altLang="en-US" b="1" strike="noStrike" noProof="1" dirty="0"/>
          </a:p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3" name="文本占位符 2"/>
          <p:cNvSpPr/>
          <p:nvPr>
            <p:ph type="body" idx="3"/>
          </p:nvPr>
        </p:nvSpPr>
        <p:spPr/>
        <p:txBody>
          <a:bodyPr vert="horz" lIns="91440" tIns="45720" rIns="91440" bIns="45720" rtlCol="0"/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课文充分运用</a:t>
            </a:r>
            <a:r>
              <a:rPr lang="zh-CN" altLang="en-US" b="1" strike="noStrike" noProof="1" dirty="0">
                <a:solidFill>
                  <a:srgbClr val="FF0000"/>
                </a:solidFill>
                <a:sym typeface="+mn-ea"/>
              </a:rPr>
              <a:t>想像</a:t>
            </a:r>
            <a:r>
              <a:rPr lang="zh-CN" altLang="en-US" b="1" strike="noStrike" noProof="1" dirty="0">
                <a:sym typeface="+mn-ea"/>
              </a:rPr>
              <a:t>，描写了几万年之前和几万年之中发生的事情，其中大都是作者的“断想”，未必有事实依据，而且</a:t>
            </a:r>
            <a:r>
              <a:rPr lang="zh-CN" altLang="en-US" b="1" strike="noStrike" noProof="1" dirty="0">
                <a:solidFill>
                  <a:srgbClr val="FF0000"/>
                </a:solidFill>
                <a:sym typeface="+mn-ea"/>
              </a:rPr>
              <a:t>语言生动形象</a:t>
            </a:r>
            <a:r>
              <a:rPr lang="zh-CN" altLang="en-US" b="1" strike="noStrike" noProof="1" dirty="0">
                <a:sym typeface="+mn-ea"/>
              </a:rPr>
              <a:t>，</a:t>
            </a:r>
            <a:r>
              <a:rPr lang="zh-CN" altLang="en-US" b="1" strike="noStrike" noProof="1" dirty="0">
                <a:solidFill>
                  <a:srgbClr val="FF0000"/>
                </a:solidFill>
                <a:sym typeface="+mn-ea"/>
              </a:rPr>
              <a:t>充满激情</a:t>
            </a:r>
            <a:r>
              <a:rPr lang="zh-CN" altLang="en-US" b="1" strike="noStrike" noProof="1" dirty="0">
                <a:sym typeface="+mn-ea"/>
              </a:rPr>
              <a:t>。作者长于描写，工于描绘。多用叠字和对称句等。</a:t>
            </a:r>
            <a:endParaRPr lang="en-US" altLang="x-none" b="1" strike="noStrike" noProof="1" dirty="0"/>
          </a:p>
          <a:p>
            <a:pPr marL="342900" lvl="0" indent="-342900" eaLnBrk="1" fontAlgn="auto" hangingPunct="1"/>
            <a:endParaRPr lang="zh-CN" altLang="en-US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而所附短文则是</a:t>
            </a:r>
            <a:r>
              <a:rPr lang="zh-CN" altLang="en-US" b="1" strike="noStrike" noProof="1" dirty="0">
                <a:solidFill>
                  <a:srgbClr val="FF0000"/>
                </a:solidFill>
                <a:sym typeface="+mn-ea"/>
              </a:rPr>
              <a:t>平实</a:t>
            </a:r>
            <a:r>
              <a:rPr lang="zh-CN" altLang="en-US" b="1" strike="noStrike" noProof="1" dirty="0">
                <a:sym typeface="+mn-ea"/>
              </a:rPr>
              <a:t>写来，不带什么感情色彩，句式也没有什么变化，都是</a:t>
            </a:r>
            <a:r>
              <a:rPr lang="zh-CN" altLang="en-US" b="1" strike="noStrike" noProof="1" dirty="0">
                <a:solidFill>
                  <a:srgbClr val="FF0000"/>
                </a:solidFill>
                <a:sym typeface="+mn-ea"/>
              </a:rPr>
              <a:t>陈述句、判断句</a:t>
            </a:r>
            <a:r>
              <a:rPr lang="zh-CN" altLang="en-US" b="1" strike="noStrike" noProof="1" dirty="0">
                <a:sym typeface="+mn-ea"/>
              </a:rPr>
              <a:t>。</a:t>
            </a:r>
            <a:endParaRPr lang="zh-CN" altLang="en-US" b="1" strike="noStrike" noProof="1" dirty="0"/>
          </a:p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27650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29698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marL="342900" lvl="0" indent="-342900"/>
            <a:r>
              <a:rPr lang="zh-CN" altLang="en-US" b="1"/>
              <a:t>为了突出地下森林在黑暗中艰辛、险恶的经历；</a:t>
            </a:r>
            <a:endParaRPr lang="zh-CN" altLang="en-US" b="1"/>
          </a:p>
          <a:p>
            <a:pPr marL="342900" lvl="0" indent="-342900"/>
            <a:r>
              <a:rPr lang="zh-CN" altLang="en-US" b="1"/>
              <a:t>更能突出它的“品格”，读者读来也更觉新奇。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31746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marL="342900" lvl="0" indent="-342900"/>
            <a:r>
              <a:rPr lang="zh-CN" altLang="en-US" b="1"/>
              <a:t>抒发情感更为强烈；</a:t>
            </a:r>
            <a:endParaRPr lang="zh-CN" altLang="en-US" b="1"/>
          </a:p>
          <a:p>
            <a:pPr marL="342900" lvl="0" indent="-342900"/>
            <a:r>
              <a:rPr lang="zh-CN" altLang="en-US" b="1"/>
              <a:t>表达对地下森林的敬仰和热情，对读者更具有感染力。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3" name="文本占位符 2"/>
          <p:cNvSpPr/>
          <p:nvPr>
            <p:ph type="body" idx="3"/>
          </p:nvPr>
        </p:nvSpPr>
        <p:spPr/>
        <p:txBody>
          <a:bodyPr vert="horz" lIns="91440" tIns="45720" rIns="91440" bIns="45720" rtlCol="0"/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课文主要采用的</a:t>
            </a:r>
            <a:r>
              <a:rPr lang="zh-CN" altLang="en-US" b="1" strike="noStrike" noProof="1" dirty="0">
                <a:solidFill>
                  <a:srgbClr val="FF0000"/>
                </a:solidFill>
                <a:sym typeface="+mn-ea"/>
              </a:rPr>
              <a:t>表达方式</a:t>
            </a:r>
            <a:r>
              <a:rPr lang="zh-CN" altLang="en-US" b="1" strike="noStrike" noProof="1" dirty="0">
                <a:sym typeface="+mn-ea"/>
              </a:rPr>
              <a:t>：</a:t>
            </a:r>
            <a:endParaRPr lang="zh-CN" altLang="en-US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第一部分：抒情，表达主观感受即观览地下森林的心情。</a:t>
            </a:r>
            <a:endParaRPr lang="zh-CN" altLang="en-US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第二部分：纯粹描写，作者将主观倾向掩饰暗藏；</a:t>
            </a:r>
            <a:endParaRPr lang="zh-CN" altLang="en-US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第三部分：复又抒情，毫不掩饰地表达对地下森林的赞叹和讴歌。</a:t>
            </a:r>
            <a:endParaRPr lang="en-US" altLang="x-none" b="1" strike="noStrike" noProof="1" dirty="0"/>
          </a:p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3" name="文本占位符 2"/>
          <p:cNvSpPr/>
          <p:nvPr>
            <p:ph type="body" idx="3"/>
          </p:nvPr>
        </p:nvSpPr>
        <p:spPr/>
        <p:txBody>
          <a:bodyPr vert="horz" lIns="91440" tIns="45720" rIns="91440" bIns="45720" rtlCol="0"/>
          <a:p>
            <a:pPr marL="342900" lvl="0" indent="-342900" eaLnBrk="1" fontAlgn="auto" hangingPunct="1"/>
            <a:r>
              <a:rPr lang="zh-CN" altLang="en-US" b="1" strike="noStrike" noProof="1" dirty="0">
                <a:solidFill>
                  <a:srgbClr val="FF0000"/>
                </a:solidFill>
                <a:sym typeface="+mn-ea"/>
              </a:rPr>
              <a:t>衬托</a:t>
            </a:r>
            <a:endParaRPr lang="en-US" altLang="x-none" b="1" strike="noStrike" noProof="1" dirty="0">
              <a:solidFill>
                <a:srgbClr val="0070C0"/>
              </a:solidFill>
            </a:endParaRPr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火山爆发所形成的艰难困苦生存条件对地下森林是一种衬托（反衬）；</a:t>
            </a:r>
            <a:endParaRPr lang="en-US" altLang="x-none" b="1" strike="noStrike" noProof="1" dirty="0"/>
          </a:p>
          <a:p>
            <a:pPr marL="342900" lvl="0" indent="-342900" eaLnBrk="1" fontAlgn="auto" hangingPunct="1"/>
            <a:r>
              <a:rPr lang="zh-CN" altLang="en-US" b="1" strike="noStrike" noProof="1" dirty="0">
                <a:sym typeface="+mn-ea"/>
              </a:rPr>
              <a:t>阳光的不公对地下森林也是一种衬托（反衬）</a:t>
            </a:r>
            <a:endParaRPr lang="en-US" altLang="x-none" b="1" strike="noStrike" noProof="1" dirty="0"/>
          </a:p>
          <a:p>
            <a:pPr fontAlgn="auto"/>
            <a:endParaRPr lang="zh-CN" altLang="en-US" strike="noStrike" noProof="1"/>
          </a:p>
          <a:p>
            <a:pPr fontAlgn="auto"/>
            <a:endParaRPr lang="zh-CN" altLang="en-US" strike="noStrike" noProof="1"/>
          </a:p>
          <a:p>
            <a:pPr fontAlgn="auto"/>
            <a:r>
              <a:rPr lang="zh-CN" altLang="en-US" b="1" strike="noStrike" noProof="1">
                <a:solidFill>
                  <a:srgbClr val="7030A0"/>
                </a:solidFill>
                <a:sym typeface="+mn-ea"/>
              </a:rPr>
              <a:t>环境的恶劣和生长的艰辛，更加表现出地下森林生命力的神奇伟大，突出其不屈不挠坚忍顽强的品质特点。</a:t>
            </a:r>
            <a:endParaRPr lang="zh-CN" altLang="en-US" b="1" strike="noStrike" noProof="1">
              <a:solidFill>
                <a:srgbClr val="7030A0"/>
              </a:solidFill>
            </a:endParaRPr>
          </a:p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/>
          </p:cNvSpPr>
          <p:nvPr>
            <p:ph type="sldImg"/>
          </p:nvPr>
        </p:nvSpPr>
        <p:spPr>
          <a:ln/>
        </p:spPr>
      </p:sp>
      <p:sp>
        <p:nvSpPr>
          <p:cNvPr id="37890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lIns="91440" tIns="45720" rIns="91440" bIns="45720" anchor="t"/>
          <a:p>
            <a:pPr lvl="0"/>
            <a:r>
              <a:rPr lang="zh-CN" altLang="en-US" b="1"/>
              <a:t>不同。第二段的问句是“设问”，这三个问句是“反问”。</a:t>
            </a:r>
            <a:endParaRPr lang="zh-CN" altLang="en-US" b="1"/>
          </a:p>
          <a:p>
            <a:pPr lvl="0"/>
            <a:endParaRPr lang="zh-CN" altLang="en-US"/>
          </a:p>
          <a:p>
            <a:pPr lvl="0"/>
            <a:endParaRPr lang="zh-CN" altLang="en-US"/>
          </a:p>
          <a:p>
            <a:pPr lvl="0"/>
            <a:r>
              <a:rPr lang="zh-CN" altLang="en-US" b="1">
                <a:solidFill>
                  <a:srgbClr val="7030A0"/>
                </a:solidFill>
              </a:rPr>
              <a:t>进一步揭示阳光的无情与不公，更加凸显地下森林生长的艰辛和沉着、隐忍、顽强的品格。</a:t>
            </a:r>
            <a:endParaRPr lang="zh-CN" altLang="en-US" b="1">
              <a:solidFill>
                <a:srgbClr val="7030A0"/>
              </a:solidFill>
            </a:endParaRPr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6975"/>
            <a:ext cx="4032504" cy="49291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196975"/>
            <a:ext cx="4032504" cy="49291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7463"/>
            <a:ext cx="2057400" cy="61087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7463"/>
            <a:ext cx="6052930" cy="61087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17463"/>
            <a:ext cx="8229600" cy="89058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196975"/>
            <a:ext cx="8229600" cy="492918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  <a:ea typeface="MS PMincho" pitchFamily="2" charset="-128"/>
              </a:defRPr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  <a:ea typeface="MS PMincho" pitchFamily="2" charset="-128"/>
              </a:defRPr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  <a:ea typeface="MS PMincho" pitchFamily="2" charset="-128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MS PMincho" pitchFamily="2" charset="-128"/>
                <a:cs typeface="+mn-cs"/>
                <a:sym typeface="Times New Roman" panose="02020603050405020304" pitchFamily="2" charset="0"/>
              </a:rPr>
            </a:fld>
            <a:endParaRPr lang="zh-CN" altLang="en-US" strike="noStrike" noProof="1" dirty="0">
              <a:latin typeface="Times New Roman" panose="02020603050405020304" pitchFamily="2" charset="0"/>
              <a:sym typeface="Times New Roman" panose="02020603050405020304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u="none" kern="1200" baseline="0">
          <a:solidFill>
            <a:schemeClr val="tx1"/>
          </a:solidFill>
          <a:latin typeface="+mj-lt"/>
          <a:ea typeface="+mj-ea"/>
          <a:cs typeface="+mj-cs"/>
          <a:sym typeface="Impact" panose="020B0806030902050204" pitchFamily="2" charset="0"/>
        </a:defRPr>
      </a:lvl1pPr>
    </p:titleStyle>
    <p:bodyStyle>
      <a:lvl1pPr marL="342900" lvl="0" indent="-3429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1pPr>
      <a:lvl2pPr marL="742950" lvl="1" indent="-28575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–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2pPr>
      <a:lvl3pPr marL="1143000" lvl="2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•"/>
        <a:defRPr sz="16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3pPr>
      <a:lvl4pPr marL="1600200" lvl="3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–"/>
        <a:defRPr sz="14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4pPr>
      <a:lvl5pPr marL="2057400" lvl="4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»"/>
        <a:defRPr sz="14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5pPr>
      <a:lvl6pPr marL="2514600" lvl="5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»"/>
        <a:defRPr sz="14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6pPr>
      <a:lvl7pPr marL="2971800" lvl="6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»"/>
        <a:defRPr sz="14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7pPr>
      <a:lvl8pPr marL="3429000" lvl="7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»"/>
        <a:defRPr sz="14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8pPr>
      <a:lvl9pPr marL="3886200" lvl="8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»"/>
        <a:defRPr sz="1400" u="none" kern="1200" baseline="0">
          <a:solidFill>
            <a:schemeClr val="tx1"/>
          </a:solidFill>
          <a:latin typeface="+mn-lt"/>
          <a:ea typeface="+mn-ea"/>
          <a:cs typeface="+mn-cs"/>
          <a:sym typeface="Times New Roman" panose="02020603050405020304" pitchFamily="2" charset="0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2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2053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2054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32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10.xml"/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hyperlink" Target="http://news.xinhuanet.com/newscenter/2005-04/11/content_2812806.ht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ctrTitle"/>
          </p:nvPr>
        </p:nvSpPr>
        <p:spPr>
          <a:xfrm>
            <a:off x="204788" y="5054600"/>
            <a:ext cx="7772400" cy="750888"/>
          </a:xfrm>
          <a:ln/>
        </p:spPr>
        <p:txBody>
          <a:bodyPr wrap="square" anchor="ctr"/>
          <a:lstStyle>
            <a:lvl1pPr lvl="0">
              <a:defRPr/>
            </a:lvl1pPr>
          </a:lstStyle>
          <a:p>
            <a:pPr lvl="0" indent="0" eaLnBrk="1" hangingPunct="1"/>
            <a:r>
              <a:rPr lang="zh-CN" altLang="en-US" sz="4800" b="1">
                <a:ea typeface="华文新魏" panose="02010800040101010101" pitchFamily="2" charset="-122"/>
              </a:rPr>
              <a:t>地下森林断想</a:t>
            </a:r>
            <a:endParaRPr lang="zh-CN" altLang="en-US" sz="4800" b="1">
              <a:ea typeface="华文新魏" panose="02010800040101010101" pitchFamily="2" charset="-122"/>
            </a:endParaRPr>
          </a:p>
        </p:txBody>
      </p:sp>
      <p:sp>
        <p:nvSpPr>
          <p:cNvPr id="4099" name="副标题 2"/>
          <p:cNvSpPr>
            <a:spLocks noGrp="1"/>
          </p:cNvSpPr>
          <p:nvPr>
            <p:ph type="subTitle"/>
          </p:nvPr>
        </p:nvSpPr>
        <p:spPr>
          <a:xfrm>
            <a:off x="1754188" y="5929313"/>
            <a:ext cx="5140325" cy="661987"/>
          </a:xfrm>
          <a:ln/>
        </p:spPr>
        <p:txBody>
          <a:bodyPr wrap="square" anchor="t"/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buClr>
                <a:srgbClr val="3163CA"/>
              </a:buClr>
              <a:buNone/>
            </a:pPr>
            <a:r>
              <a:rPr lang="zh-CN" altLang="en-US" sz="3600" b="1">
                <a:latin typeface="微软雅黑" panose="020B0503020204020204" pitchFamily="2" charset="-122"/>
                <a:ea typeface="华文行楷" panose="02010800040101010101" pitchFamily="2" charset="-122"/>
              </a:rPr>
              <a:t>张抗抗</a:t>
            </a:r>
            <a:endParaRPr lang="zh-CN" altLang="en-US" sz="3600" b="1">
              <a:latin typeface="微软雅黑" panose="020B0503020204020204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350" y="1112838"/>
            <a:ext cx="8943975" cy="5335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2" name="标题 1"/>
          <p:cNvSpPr>
            <a:spLocks noGrp="1"/>
          </p:cNvSpPr>
          <p:nvPr>
            <p:ph type="title"/>
          </p:nvPr>
        </p:nvSpPr>
        <p:spPr>
          <a:xfrm>
            <a:off x="469900" y="215900"/>
            <a:ext cx="8229600" cy="890588"/>
          </a:xfrm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解题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pic>
        <p:nvPicPr>
          <p:cNvPr id="5124" name="WordArt 4" descr="weave"/>
          <p:cNvPicPr/>
          <p:nvPr/>
        </p:nvPicPr>
        <p:blipFill>
          <a:blip r:embed="rId2"/>
          <a:stretch>
            <a:fillRect/>
          </a:stretch>
        </p:blipFill>
        <p:spPr>
          <a:xfrm>
            <a:off x="2298700" y="1584325"/>
            <a:ext cx="4503738" cy="1274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Line 5"/>
          <p:cNvSpPr/>
          <p:nvPr/>
        </p:nvSpPr>
        <p:spPr>
          <a:xfrm>
            <a:off x="2406650" y="3032125"/>
            <a:ext cx="27940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</p:spPr>
      </p:sp>
      <p:sp>
        <p:nvSpPr>
          <p:cNvPr id="5126" name="Line 6"/>
          <p:cNvSpPr/>
          <p:nvPr/>
        </p:nvSpPr>
        <p:spPr>
          <a:xfrm flipV="1">
            <a:off x="5373688" y="2994025"/>
            <a:ext cx="1389062" cy="25400"/>
          </a:xfrm>
          <a:prstGeom prst="line">
            <a:avLst/>
          </a:prstGeom>
          <a:ln w="57150" cap="flat" cmpd="sng">
            <a:solidFill>
              <a:schemeClr val="folHlink"/>
            </a:solidFill>
            <a:prstDash val="solid"/>
            <a:round/>
            <a:headEnd type="oval" w="med" len="med"/>
            <a:tailEnd type="oval" w="med" len="med"/>
          </a:ln>
        </p:spPr>
      </p:sp>
      <p:sp>
        <p:nvSpPr>
          <p:cNvPr id="5127" name="AutoShape 7"/>
          <p:cNvSpPr/>
          <p:nvPr/>
        </p:nvSpPr>
        <p:spPr>
          <a:xfrm>
            <a:off x="5864225" y="3097213"/>
            <a:ext cx="395288" cy="439737"/>
          </a:xfrm>
          <a:prstGeom prst="downArrow">
            <a:avLst>
              <a:gd name="adj1" fmla="val 50000"/>
              <a:gd name="adj2" fmla="val 3101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p>
            <a:pPr defTabSz="914400" eaLnBrk="0" hangingPunct="0"/>
            <a:endParaRPr lang="zh-CN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5128" name="Text Box 8"/>
          <p:cNvSpPr txBox="1"/>
          <p:nvPr/>
        </p:nvSpPr>
        <p:spPr>
          <a:xfrm>
            <a:off x="5362575" y="3629025"/>
            <a:ext cx="3613150" cy="18161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anchor="t">
            <a:spAutoFit/>
          </a:bodyPr>
          <a:p>
            <a:pPr defTabSz="914400" eaLnBrk="0" hangingPunct="0"/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片断感想。</a:t>
            </a:r>
            <a:endParaRPr lang="zh-CN" altLang="en-US" sz="2800" b="1">
              <a:solidFill>
                <a:srgbClr val="000099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defTabSz="914400" eaLnBrk="0" hangingPunct="0"/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在本文中，作者由眼前之地下森林，展开丰富的想像。</a:t>
            </a:r>
            <a:endParaRPr lang="zh-CN" altLang="en-US" sz="2800" b="1">
              <a:solidFill>
                <a:srgbClr val="000099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5129" name="WordArt 9"/>
          <p:cNvSpPr/>
          <p:nvPr/>
        </p:nvSpPr>
        <p:spPr>
          <a:xfrm>
            <a:off x="950913" y="2017713"/>
            <a:ext cx="1177925" cy="830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99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实写</a:t>
            </a:r>
            <a:endParaRPr lang="zh-CN" altLang="en-US" sz="3600" b="1">
              <a:ln w="9525" cap="flat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99"/>
              </a:soli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30" name="WordArt 10"/>
          <p:cNvSpPr/>
          <p:nvPr/>
        </p:nvSpPr>
        <p:spPr>
          <a:xfrm>
            <a:off x="6943725" y="1931988"/>
            <a:ext cx="1177925" cy="830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99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虚写</a:t>
            </a:r>
            <a:endParaRPr lang="zh-CN" altLang="en-US" sz="3600" b="1">
              <a:ln w="9525" cap="flat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99"/>
              </a:soli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31" name="Text Box 11"/>
          <p:cNvSpPr txBox="1"/>
          <p:nvPr/>
        </p:nvSpPr>
        <p:spPr>
          <a:xfrm>
            <a:off x="133350" y="5068888"/>
            <a:ext cx="4978400" cy="13843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anchor="t">
            <a:spAutoFit/>
          </a:bodyPr>
          <a:p>
            <a:pPr algn="ctr" defTabSz="914400" eaLnBrk="0" hangingPunct="0"/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默读课文，理清文章脉络。</a:t>
            </a:r>
            <a:endParaRPr lang="zh-CN" altLang="en-US" sz="2800" b="1">
              <a:solidFill>
                <a:srgbClr val="000099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algn="ctr" defTabSz="914400" eaLnBrk="0" hangingPunct="0"/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文中哪些部分是实写地下森林，哪些部分是虚写“断想”？</a:t>
            </a:r>
            <a:endParaRPr lang="zh-CN" altLang="en-US" sz="2800" b="1">
              <a:solidFill>
                <a:srgbClr val="000099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nimBg="1"/>
      <p:bldP spid="5128" grpId="0" animBg="1"/>
      <p:bldP spid="51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pic>
        <p:nvPicPr>
          <p:cNvPr id="614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00" y="981075"/>
            <a:ext cx="8990013" cy="5610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Rectangle 3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文章脉络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sp>
        <p:nvSpPr>
          <p:cNvPr id="6149" name="Rectangle 4"/>
          <p:cNvSpPr>
            <a:spLocks noGrp="1"/>
          </p:cNvSpPr>
          <p:nvPr>
            <p:ph type="body"/>
          </p:nvPr>
        </p:nvSpPr>
        <p:spPr>
          <a:xfrm>
            <a:off x="4181475" y="3271838"/>
            <a:ext cx="4833938" cy="3268662"/>
          </a:xfrm>
          <a:solidFill>
            <a:schemeClr val="bg2"/>
          </a:solidFill>
          <a:ln/>
        </p:spPr>
        <p:txBody>
          <a:bodyPr wrap="square" anchor="t"/>
          <a:p>
            <a:pPr eaLnBrk="1" hangingPunct="1">
              <a:lnSpc>
                <a:spcPct val="80000"/>
              </a:lnSpc>
            </a:pPr>
            <a:r>
              <a:rPr lang="zh-CN" altLang="en-US" sz="2800" b="1">
                <a:solidFill>
                  <a:srgbClr val="FF9900"/>
                </a:solidFill>
              </a:rPr>
              <a:t>默读课文，按照提示理清文章脉络。</a:t>
            </a:r>
            <a:endParaRPr lang="zh-CN" altLang="en-US" sz="2800" b="1">
              <a:solidFill>
                <a:srgbClr val="FF99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sz="2800"/>
              <a:t>探访地下森林所产生的疑问；</a:t>
            </a:r>
            <a:endParaRPr lang="zh-CN" altLang="en-US" sz="2800"/>
          </a:p>
          <a:p>
            <a:pPr eaLnBrk="1" hangingPunct="1">
              <a:lnSpc>
                <a:spcPct val="80000"/>
              </a:lnSpc>
            </a:pPr>
            <a:endParaRPr lang="zh-CN" altLang="en-US" sz="2800"/>
          </a:p>
          <a:p>
            <a:pPr eaLnBrk="1" hangingPunct="1">
              <a:lnSpc>
                <a:spcPct val="80000"/>
              </a:lnSpc>
            </a:pPr>
            <a:r>
              <a:rPr lang="zh-CN" altLang="en-US" sz="2800"/>
              <a:t>地下森林形成的历史过程；</a:t>
            </a:r>
            <a:endParaRPr lang="zh-CN" altLang="en-US" sz="2800"/>
          </a:p>
          <a:p>
            <a:pPr eaLnBrk="1" hangingPunct="1">
              <a:lnSpc>
                <a:spcPct val="80000"/>
              </a:lnSpc>
            </a:pPr>
            <a:endParaRPr lang="zh-CN" altLang="en-US" sz="2800"/>
          </a:p>
          <a:p>
            <a:pPr eaLnBrk="1" hangingPunct="1">
              <a:lnSpc>
                <a:spcPct val="80000"/>
              </a:lnSpc>
            </a:pPr>
            <a:r>
              <a:rPr lang="zh-CN" altLang="en-US" sz="2800"/>
              <a:t>地下森林的蔚为壮观。</a:t>
            </a:r>
            <a:endParaRPr lang="zh-CN" altLang="en-US" sz="2800"/>
          </a:p>
        </p:txBody>
      </p:sp>
      <p:pic>
        <p:nvPicPr>
          <p:cNvPr id="6150" name="WordArt 5"/>
          <p:cNvPicPr/>
          <p:nvPr/>
        </p:nvPicPr>
        <p:blipFill>
          <a:blip r:embed="rId2"/>
          <a:stretch>
            <a:fillRect/>
          </a:stretch>
        </p:blipFill>
        <p:spPr>
          <a:xfrm>
            <a:off x="7967663" y="6029325"/>
            <a:ext cx="1030287" cy="530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1" name="WordArt 6"/>
          <p:cNvPicPr/>
          <p:nvPr/>
        </p:nvPicPr>
        <p:blipFill>
          <a:blip r:embed="rId3"/>
          <a:stretch>
            <a:fillRect/>
          </a:stretch>
        </p:blipFill>
        <p:spPr>
          <a:xfrm>
            <a:off x="6272213" y="5268913"/>
            <a:ext cx="1090612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2" name="WordArt 7"/>
          <p:cNvPicPr/>
          <p:nvPr/>
        </p:nvPicPr>
        <p:blipFill>
          <a:blip r:embed="rId4"/>
          <a:stretch>
            <a:fillRect/>
          </a:stretch>
        </p:blipFill>
        <p:spPr>
          <a:xfrm>
            <a:off x="5314950" y="4438650"/>
            <a:ext cx="957263" cy="481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3" name="AutoShape 8"/>
          <p:cNvSpPr/>
          <p:nvPr/>
        </p:nvSpPr>
        <p:spPr>
          <a:xfrm>
            <a:off x="3836988" y="5216525"/>
            <a:ext cx="754062" cy="485775"/>
          </a:xfrm>
          <a:prstGeom prst="leftArrow">
            <a:avLst>
              <a:gd name="adj1" fmla="val 50000"/>
              <a:gd name="adj2" fmla="val 3879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defTabSz="914400" eaLnBrk="0" hangingPunct="0"/>
            <a:endParaRPr lang="zh-CN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6154" name="WordArt 9"/>
          <p:cNvSpPr/>
          <p:nvPr/>
        </p:nvSpPr>
        <p:spPr>
          <a:xfrm>
            <a:off x="2706688" y="5016500"/>
            <a:ext cx="1177925" cy="830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chemeClr val="hlink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hlink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虚写</a:t>
            </a:r>
            <a:endParaRPr lang="zh-CN" altLang="en-US" sz="3600" b="1">
              <a:ln w="9525" cap="flat" cmpd="sng">
                <a:solidFill>
                  <a:schemeClr val="hlink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hlink"/>
              </a:soli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7" end="3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32" end="4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46" end="5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 build="p"/>
      <p:bldP spid="61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分层理解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171" name="内容占位符 1"/>
          <p:cNvSpPr>
            <a:spLocks noGrp="1"/>
          </p:cNvSpPr>
          <p:nvPr>
            <p:ph idx="4294967295"/>
          </p:nvPr>
        </p:nvSpPr>
        <p:spPr>
          <a:xfrm>
            <a:off x="427038" y="3311525"/>
            <a:ext cx="8324850" cy="3003550"/>
          </a:xfrm>
          <a:ln/>
        </p:spPr>
        <p:txBody>
          <a:bodyPr wrap="square" anchor="t"/>
          <a:p>
            <a:pPr eaLnBrk="1" hangingPunct="1"/>
            <a:r>
              <a:rPr lang="zh-CN" altLang="en-US" sz="3200" b="1" dirty="0"/>
              <a:t>第</a:t>
            </a:r>
            <a:r>
              <a:rPr lang="en-US" altLang="x-none" sz="3200" b="1" dirty="0"/>
              <a:t>2</a:t>
            </a:r>
            <a:r>
              <a:rPr lang="zh-CN" altLang="en-US" sz="3200" b="1" dirty="0"/>
              <a:t>自然段，地下森林生长的地点是？段末的二个问句有什么作用？</a:t>
            </a:r>
            <a:endParaRPr lang="en-US" altLang="x-none" sz="3200" b="1" dirty="0"/>
          </a:p>
          <a:p>
            <a:pPr eaLnBrk="1" hangingPunct="1"/>
            <a:r>
              <a:rPr lang="zh-CN" altLang="en-US" sz="3200" b="1" dirty="0"/>
              <a:t>长在阴森森、黑黝黝的幽深的峡谷。</a:t>
            </a:r>
            <a:endParaRPr lang="en-US" altLang="x-none" sz="3200" b="1" dirty="0"/>
          </a:p>
          <a:p>
            <a:pPr eaLnBrk="1" hangingPunct="1"/>
            <a:r>
              <a:rPr lang="zh-CN" altLang="en-US" sz="3200" b="1" dirty="0"/>
              <a:t>以设问的形式，提醒读者注意；引出下文，揭示地下森林的形成历史。</a:t>
            </a:r>
            <a:endParaRPr lang="en-US" altLang="x-none" sz="3200" b="1" dirty="0"/>
          </a:p>
        </p:txBody>
      </p:sp>
      <p:sp>
        <p:nvSpPr>
          <p:cNvPr id="8195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8196" name="Text Box 3"/>
          <p:cNvSpPr txBox="1"/>
          <p:nvPr/>
        </p:nvSpPr>
        <p:spPr>
          <a:xfrm>
            <a:off x="131763" y="1462088"/>
            <a:ext cx="20113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 eaLnBrk="0" hangingPunct="0"/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第</a:t>
            </a:r>
            <a:r>
              <a:rPr lang="en-US" altLang="zh-CN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1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自然段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8197" name="Text Box 4"/>
          <p:cNvSpPr txBox="1"/>
          <p:nvPr/>
        </p:nvSpPr>
        <p:spPr>
          <a:xfrm>
            <a:off x="139700" y="2543175"/>
            <a:ext cx="20113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 eaLnBrk="0" hangingPunct="0"/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第</a:t>
            </a:r>
            <a:r>
              <a:rPr lang="en-US" altLang="zh-CN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2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自然段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7175" name="AutoShape 5"/>
          <p:cNvSpPr/>
          <p:nvPr/>
        </p:nvSpPr>
        <p:spPr>
          <a:xfrm>
            <a:off x="2409825" y="1501775"/>
            <a:ext cx="976313" cy="485775"/>
          </a:xfrm>
          <a:prstGeom prst="rightArrow">
            <a:avLst>
              <a:gd name="adj1" fmla="val 50000"/>
              <a:gd name="adj2" fmla="val 5023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defTabSz="914400" eaLnBrk="0" hangingPunct="0"/>
            <a:endParaRPr lang="zh-CN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7176" name="AutoShape 6"/>
          <p:cNvSpPr/>
          <p:nvPr/>
        </p:nvSpPr>
        <p:spPr>
          <a:xfrm>
            <a:off x="2403475" y="2595563"/>
            <a:ext cx="976313" cy="485775"/>
          </a:xfrm>
          <a:prstGeom prst="rightArrow">
            <a:avLst>
              <a:gd name="adj1" fmla="val 50000"/>
              <a:gd name="adj2" fmla="val 5023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defTabSz="914400" eaLnBrk="0" hangingPunct="0"/>
            <a:endParaRPr lang="zh-CN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7177" name="Text Box 7"/>
          <p:cNvSpPr txBox="1"/>
          <p:nvPr/>
        </p:nvSpPr>
        <p:spPr>
          <a:xfrm>
            <a:off x="3476625" y="1497013"/>
            <a:ext cx="22145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 eaLnBrk="0" hangingPunct="0"/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一般的森林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7178" name="Text Box 8"/>
          <p:cNvSpPr txBox="1"/>
          <p:nvPr/>
        </p:nvSpPr>
        <p:spPr>
          <a:xfrm>
            <a:off x="3695700" y="2538413"/>
            <a:ext cx="1809750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 eaLnBrk="0" hangingPunct="0"/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地下森林</a:t>
            </a:r>
            <a:endParaRPr lang="zh-CN" altLang="en-US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7179" name="AutoShape 9"/>
          <p:cNvSpPr/>
          <p:nvPr/>
        </p:nvSpPr>
        <p:spPr>
          <a:xfrm>
            <a:off x="3813175" y="2020888"/>
            <a:ext cx="1865313" cy="635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p>
            <a:pPr defTabSz="914400" eaLnBrk="0" hangingPunct="0"/>
            <a:endParaRPr lang="zh-CN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7180" name="WordArt 10"/>
          <p:cNvSpPr/>
          <p:nvPr/>
        </p:nvSpPr>
        <p:spPr>
          <a:xfrm>
            <a:off x="4275138" y="2049463"/>
            <a:ext cx="914400" cy="520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衬托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1" name="Text Box 11"/>
          <p:cNvSpPr txBox="1"/>
          <p:nvPr/>
        </p:nvSpPr>
        <p:spPr>
          <a:xfrm>
            <a:off x="5892800" y="1301750"/>
            <a:ext cx="3060700" cy="1077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 eaLnBrk="0" hangingPunct="0"/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植物世界骄傲的代表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8205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7171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charRg st="3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7171">
                                            <p:txEl>
                                              <p:charRg st="31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charRg st="48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7171">
                                            <p:txEl>
                                              <p:charRg st="48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5" grpId="0" animBg="1"/>
      <p:bldP spid="7176" grpId="0" animBg="1"/>
      <p:bldP spid="7177" grpId="0"/>
      <p:bldP spid="7178" grpId="0"/>
      <p:bldP spid="7179" grpId="0" animBg="1"/>
      <p:bldP spid="718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分层理解</a:t>
            </a:r>
            <a:r>
              <a:rPr lang="zh-CN" altLang="en-US">
                <a:solidFill>
                  <a:srgbClr val="000000"/>
                </a:solidFill>
              </a:rPr>
              <a:t> </a:t>
            </a:r>
            <a:endParaRPr lang="zh-CN" altLang="en-US"/>
          </a:p>
        </p:txBody>
      </p:sp>
      <p:sp>
        <p:nvSpPr>
          <p:cNvPr id="8195" name="内容占位符 2"/>
          <p:cNvSpPr>
            <a:spLocks noGrp="1"/>
          </p:cNvSpPr>
          <p:nvPr>
            <p:ph idx="4294967295"/>
          </p:nvPr>
        </p:nvSpPr>
        <p:spPr>
          <a:ln/>
        </p:spPr>
        <p:txBody>
          <a:bodyPr wrap="square" anchor="t"/>
          <a:p>
            <a:pPr eaLnBrk="1" hangingPunct="1"/>
            <a:r>
              <a:rPr lang="zh-CN" altLang="en-US" sz="3200" b="1" dirty="0"/>
              <a:t>阅读第二部分，归纳一下地下森林的形成经历了怎样的历史过程？</a:t>
            </a:r>
            <a:endParaRPr lang="en-US" altLang="x-none" sz="3200" b="1" dirty="0"/>
          </a:p>
          <a:p>
            <a:pPr eaLnBrk="1" hangingPunct="1"/>
            <a:r>
              <a:rPr lang="zh-CN" altLang="en-US" sz="3200" b="1" dirty="0"/>
              <a:t>地下森林经历了这样一个过程：</a:t>
            </a:r>
            <a:endParaRPr lang="zh-CN" altLang="en-US" sz="3200" b="1" dirty="0"/>
          </a:p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</a:rPr>
              <a:t>毁灭、沉寂、没有生命；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</a:rPr>
              <a:t>山顶上有了泥土和种子、有了生命；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</a:rPr>
              <a:t>峡谷里有了泥土和种子、发出了小苗；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</a:rPr>
              <a:t>最后长成了参天大树。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243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8197" name="AutoShape 5"/>
          <p:cNvSpPr/>
          <p:nvPr/>
        </p:nvSpPr>
        <p:spPr>
          <a:xfrm>
            <a:off x="755650" y="5553075"/>
            <a:ext cx="976313" cy="485775"/>
          </a:xfrm>
          <a:prstGeom prst="rightArrow">
            <a:avLst>
              <a:gd name="adj1" fmla="val 50000"/>
              <a:gd name="adj2" fmla="val 5023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eaLnBrk="0" hangingPunct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2146300" y="5391150"/>
            <a:ext cx="52117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4400" b="1" dirty="0">
                <a:latin typeface="Times New Roman" panose="02020603050405020304" pitchFamily="2" charset="0"/>
                <a:ea typeface="宋体" panose="02010600030101010101" pitchFamily="2" charset="-122"/>
              </a:rPr>
              <a:t>生命萌发繁盛的过程</a:t>
            </a:r>
            <a:endParaRPr lang="zh-CN" altLang="en-US" sz="44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0246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45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charRg st="45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charRg st="45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charRg st="45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57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charRg st="57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charRg st="57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charRg st="57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7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charRg st="7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charRg st="7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charRg st="74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92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95">
                                            <p:txEl>
                                              <p:charRg st="92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charRg st="92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95">
                                            <p:txEl>
                                              <p:charRg st="92" end="1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8197" grpId="0" animBg="1"/>
      <p:bldP spid="81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12290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分层理解</a:t>
            </a:r>
            <a:r>
              <a:rPr lang="zh-CN" altLang="en-US">
                <a:solidFill>
                  <a:srgbClr val="000000"/>
                </a:solidFill>
              </a:rPr>
              <a:t> </a:t>
            </a:r>
            <a:endParaRPr lang="zh-CN" altLang="en-US"/>
          </a:p>
        </p:txBody>
      </p:sp>
      <p:sp>
        <p:nvSpPr>
          <p:cNvPr id="9220" name="内容占位符 2"/>
          <p:cNvSpPr>
            <a:spLocks noGrp="1"/>
          </p:cNvSpPr>
          <p:nvPr>
            <p:ph idx="4294967295"/>
          </p:nvPr>
        </p:nvSpPr>
        <p:spPr>
          <a:xfrm>
            <a:off x="34925" y="965200"/>
            <a:ext cx="9036050" cy="4371975"/>
          </a:xfrm>
          <a:ln/>
        </p:spPr>
        <p:txBody>
          <a:bodyPr wrap="square" anchor="t"/>
          <a:p>
            <a:pPr eaLnBrk="1" hangingPunct="1"/>
            <a:r>
              <a:rPr lang="zh-CN" altLang="en-US" sz="3200" b="1" dirty="0"/>
              <a:t>课文第二部分在想象地下森林的形成过程时，采用了对比的写法，你能在文中找出例证吗？</a:t>
            </a:r>
            <a:endParaRPr lang="en-US" altLang="x-none" sz="3600" b="1" dirty="0"/>
          </a:p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</a:rPr>
              <a:t>对比</a:t>
            </a:r>
            <a:endParaRPr lang="en-US" altLang="x-none" sz="3600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2800" b="1" dirty="0"/>
              <a:t>火山爆发前和火山爆发后的地理景观恰成对比；</a:t>
            </a:r>
            <a:endParaRPr lang="en-US" altLang="x-none" sz="2400" b="1" dirty="0"/>
          </a:p>
          <a:p>
            <a:pPr eaLnBrk="1" hangingPunct="1"/>
            <a:r>
              <a:rPr lang="zh-CN" altLang="en-US" sz="2800" b="1" dirty="0"/>
              <a:t>悬崖、山岭的郁郁葱葱与峡谷的黑黝黝、光秃秃、阴森森、静悄悄恰成对比；</a:t>
            </a:r>
            <a:endParaRPr lang="en-US" altLang="x-none" sz="2400" b="1" dirty="0"/>
          </a:p>
          <a:p>
            <a:pPr eaLnBrk="1" hangingPunct="1"/>
            <a:r>
              <a:rPr lang="zh-CN" altLang="en-US" sz="2800" b="1" dirty="0"/>
              <a:t>阳光的无情和不公，与“长空的大风”、“洁净的山泉”、“山顶的鱼鳞松”对幽谷的友好相助，情感态度恰成对比。</a:t>
            </a:r>
            <a:endParaRPr lang="en-US" altLang="x-none" sz="2800" b="1" dirty="0"/>
          </a:p>
        </p:txBody>
      </p:sp>
      <p:pic>
        <p:nvPicPr>
          <p:cNvPr id="9221" name="矩形 1"/>
          <p:cNvPicPr/>
          <p:nvPr/>
        </p:nvPicPr>
        <p:blipFill>
          <a:blip r:embed="rId1"/>
          <a:stretch>
            <a:fillRect/>
          </a:stretch>
        </p:blipFill>
        <p:spPr>
          <a:xfrm>
            <a:off x="-69850" y="5230813"/>
            <a:ext cx="2368550" cy="1606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TextBox 2"/>
          <p:cNvSpPr txBox="1"/>
          <p:nvPr/>
        </p:nvSpPr>
        <p:spPr>
          <a:xfrm>
            <a:off x="1905000" y="5194300"/>
            <a:ext cx="71374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 eaLnBrk="0" hangingPunct="0"/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环境的恶劣和生长的艰辛，更加表现出地下森林生命力的神奇伟大，突出其不屈不挠坚忍顽强的品质特点。</a:t>
            </a:r>
            <a:endParaRPr lang="zh-CN" altLang="en-US" sz="3200" b="1">
              <a:solidFill>
                <a:srgbClr val="7030A0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12294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20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41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20">
                                            <p:txEl>
                                              <p:charRg st="41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44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20">
                                            <p:txEl>
                                              <p:charRg st="44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66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20">
                                            <p:txEl>
                                              <p:charRg st="66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charRg st="101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220">
                                            <p:txEl>
                                              <p:charRg st="101" end="1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/>
      <p:bldP spid="9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14338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分层理解</a:t>
            </a:r>
            <a:r>
              <a:rPr lang="zh-CN" altLang="en-US">
                <a:solidFill>
                  <a:srgbClr val="000000"/>
                </a:solidFill>
              </a:rPr>
              <a:t> </a:t>
            </a:r>
            <a:endParaRPr lang="zh-CN" altLang="en-US"/>
          </a:p>
        </p:txBody>
      </p:sp>
      <p:sp>
        <p:nvSpPr>
          <p:cNvPr id="14339" name="内容占位符 2"/>
          <p:cNvSpPr>
            <a:spLocks noGrp="1"/>
          </p:cNvSpPr>
          <p:nvPr>
            <p:ph idx="4294967295"/>
          </p:nvPr>
        </p:nvSpPr>
        <p:spPr>
          <a:xfrm>
            <a:off x="36513" y="1027113"/>
            <a:ext cx="8856662" cy="5694362"/>
          </a:xfrm>
          <a:ln/>
        </p:spPr>
        <p:txBody>
          <a:bodyPr wrap="square" anchor="t"/>
          <a:p>
            <a:pPr eaLnBrk="1" hangingPunct="1">
              <a:lnSpc>
                <a:spcPct val="80000"/>
              </a:lnSpc>
            </a:pPr>
            <a:r>
              <a:rPr lang="zh-CN" altLang="en-US" sz="2800" b="1" dirty="0"/>
              <a:t>课文第三部分，</a:t>
            </a:r>
            <a:r>
              <a:rPr lang="en-US" altLang="x-none" sz="2800" b="1" dirty="0"/>
              <a:t>24</a:t>
            </a:r>
            <a:r>
              <a:rPr lang="zh-CN" altLang="en-US" sz="2800" b="1" dirty="0"/>
              <a:t>段：</a:t>
            </a:r>
            <a:endParaRPr lang="zh-CN" altLang="en-US" sz="2800" b="1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b="1" dirty="0"/>
              <a:t>        </a:t>
            </a:r>
            <a:r>
              <a:rPr lang="zh-CN" altLang="en-US" sz="2800" b="1" dirty="0"/>
              <a:t>干枯的小草儿在我脚下发出簌簌的响声，似乎在提醒我注意它。它确实比你这地下森林要高出好几分呢，这得意的小草儿。然而我却想攀着古藤下去，下到深深的谷底去。那儿的树木虽然远不如山上的小草高，但它却可以自豪地宣布：我是森林!</a:t>
            </a:r>
            <a:endParaRPr lang="zh-CN" altLang="en-US" sz="2800" b="1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/>
              <a:t>小草、森林</a:t>
            </a:r>
            <a:r>
              <a:rPr lang="zh-CN" altLang="en-US" sz="2800" b="1" dirty="0">
                <a:solidFill>
                  <a:srgbClr val="7030A0"/>
                </a:solidFill>
              </a:rPr>
              <a:t>“得意”、“自豪”</a:t>
            </a:r>
            <a:r>
              <a:rPr lang="zh-CN" altLang="en-US" sz="2800" b="1" dirty="0"/>
              <a:t>，这两个词的含义相同吗？体现了它们什么样的</a:t>
            </a:r>
            <a:r>
              <a:rPr lang="zh-CN" altLang="en-US" sz="2800" b="1" dirty="0">
                <a:solidFill>
                  <a:srgbClr val="FF0000"/>
                </a:solidFill>
              </a:rPr>
              <a:t>特点</a:t>
            </a:r>
            <a:r>
              <a:rPr lang="zh-CN" altLang="en-US" sz="2800" b="1" dirty="0"/>
              <a:t>？这里的“小草”、“森林”各有什么</a:t>
            </a:r>
            <a:r>
              <a:rPr lang="zh-CN" altLang="en-US" sz="2800" b="1" dirty="0">
                <a:solidFill>
                  <a:srgbClr val="FF0000"/>
                </a:solidFill>
              </a:rPr>
              <a:t>象征意义</a:t>
            </a:r>
            <a:r>
              <a:rPr lang="zh-CN" altLang="en-US" sz="2800" b="1" dirty="0"/>
              <a:t>？</a:t>
            </a:r>
            <a:endParaRPr lang="zh-CN" altLang="en-US" sz="2800" b="1" dirty="0"/>
          </a:p>
        </p:txBody>
      </p:sp>
      <p:sp>
        <p:nvSpPr>
          <p:cNvPr id="14340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内容占位符 2"/>
          <p:cNvSpPr>
            <a:spLocks noGrp="1"/>
          </p:cNvSpPr>
          <p:nvPr>
            <p:ph idx="4294967295"/>
          </p:nvPr>
        </p:nvSpPr>
        <p:spPr>
          <a:xfrm>
            <a:off x="144463" y="476250"/>
            <a:ext cx="8747125" cy="5880100"/>
          </a:xfrm>
          <a:ln/>
        </p:spPr>
        <p:txBody>
          <a:bodyPr wrap="square" anchor="t"/>
          <a:p>
            <a:r>
              <a:rPr lang="zh-CN" altLang="en-US" sz="2800" b="1" dirty="0">
                <a:solidFill>
                  <a:srgbClr val="FF0000"/>
                </a:solidFill>
              </a:rPr>
              <a:t>小草：</a:t>
            </a:r>
            <a:endParaRPr lang="en-US" altLang="x-none" sz="2800" b="1" dirty="0">
              <a:solidFill>
                <a:srgbClr val="FF0000"/>
              </a:solidFill>
            </a:endParaRPr>
          </a:p>
          <a:p>
            <a:r>
              <a:rPr lang="zh-CN" altLang="en-US" sz="2400" b="1" dirty="0"/>
              <a:t>没有才能，只是凭借“地势”而得意的人。</a:t>
            </a:r>
            <a:endParaRPr lang="zh-CN" altLang="en-US" sz="2400" b="1" dirty="0"/>
          </a:p>
          <a:p>
            <a:r>
              <a:rPr lang="zh-CN" altLang="en-US" sz="2800" b="1" dirty="0">
                <a:solidFill>
                  <a:srgbClr val="FF0000"/>
                </a:solidFill>
              </a:rPr>
              <a:t>森林→地下森林的品格</a:t>
            </a:r>
            <a:endParaRPr lang="en-US" altLang="x-none" sz="2800" b="1" dirty="0">
              <a:solidFill>
                <a:srgbClr val="FF0000"/>
              </a:solidFill>
            </a:endParaRPr>
          </a:p>
          <a:p>
            <a:r>
              <a:rPr lang="zh-CN" altLang="en-US" sz="2400" b="1" dirty="0"/>
              <a:t>文中可参考的语句</a:t>
            </a:r>
            <a:endParaRPr lang="zh-CN" altLang="en-US" sz="2400" b="1" dirty="0"/>
          </a:p>
          <a:p>
            <a:r>
              <a:rPr lang="zh-CN" altLang="en-US" sz="2400" b="1" dirty="0"/>
              <a:t>虽然你拥有珍贵的树木，这大自然无价的财富，然而你沉默寡言，与世无争</a:t>
            </a:r>
            <a:r>
              <a:rPr lang="en-US" altLang="x-none" sz="2400" b="1" dirty="0"/>
              <a:t>——</a:t>
            </a:r>
            <a:r>
              <a:rPr lang="zh-CN" altLang="en-US" sz="2400" b="1" dirty="0"/>
              <a:t>多么不公平啊，你这个世上罕见的地下森林。</a:t>
            </a:r>
            <a:endParaRPr lang="en-US" altLang="x-none" sz="2400" b="1" dirty="0"/>
          </a:p>
          <a:p>
            <a:r>
              <a:rPr lang="zh-CN" altLang="en-US" sz="2400" b="1" dirty="0"/>
              <a:t>它悄然无声地躺在这断壁底下，并不急于到世上去炫耀自己，它隐姓埋名，安于这荒僻的大山之间，总好像在期待着什么，希望着什么。</a:t>
            </a:r>
            <a:endParaRPr lang="en-US" altLang="x-none" sz="2400" b="1" dirty="0"/>
          </a:p>
          <a:p>
            <a:r>
              <a:rPr lang="zh-CN" altLang="en-US" sz="2400" b="1" dirty="0"/>
              <a:t>它在黑暗中苦苦挣扎向上，爱生命竟爱得那样热烈真挚。尽管阳光一千次对它背过脸去，它却终于把粗壮的双臂伸向了光明的天顶，把伟岸的成材无私奉献给人们，得到了自己期待和希望已久的荣光。</a:t>
            </a:r>
            <a:endParaRPr lang="zh-CN" altLang="en-US" sz="2400" b="1" dirty="0"/>
          </a:p>
        </p:txBody>
      </p:sp>
      <p:sp>
        <p:nvSpPr>
          <p:cNvPr id="16386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16387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charRg st="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6">
                                            <p:txEl>
                                              <p:charRg st="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66">
                                            <p:txEl>
                                              <p:charRg st="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6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6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66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6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6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266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44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66">
                                            <p:txEl>
                                              <p:charRg st="44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66">
                                            <p:txEl>
                                              <p:charRg st="44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66">
                                            <p:txEl>
                                              <p:charRg st="44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00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66">
                                            <p:txEl>
                                              <p:charRg st="100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66">
                                            <p:txEl>
                                              <p:charRg st="100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66">
                                            <p:txEl>
                                              <p:charRg st="100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61" end="2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66">
                                            <p:txEl>
                                              <p:charRg st="161" end="25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66">
                                            <p:txEl>
                                              <p:charRg st="161" end="25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66">
                                            <p:txEl>
                                              <p:charRg st="161" end="2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12291" name="内容占位符 2"/>
          <p:cNvSpPr txBox="1"/>
          <p:nvPr/>
        </p:nvSpPr>
        <p:spPr>
          <a:xfrm>
            <a:off x="468313" y="1089025"/>
            <a:ext cx="8172450" cy="52673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600" b="1">
                <a:solidFill>
                  <a:srgbClr val="7030A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地下森林的品格：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12292" name="内容占位符 2"/>
          <p:cNvSpPr txBox="1"/>
          <p:nvPr/>
        </p:nvSpPr>
        <p:spPr>
          <a:xfrm>
            <a:off x="431800" y="1917700"/>
            <a:ext cx="8208963" cy="48958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坚忍顽强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，不怕艰难险阻，不怕黑暗，忍受漫长的生长过程的煎熬；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沉着谦逊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，拥有丰富的财富，却与世无争，沉默寡言；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乐观豪迈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，面对逆境决不悲伤或消沉；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绝不放弃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，生在不见阳光的环境，却从未放弃对生命的追求。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en-US" altLang="zh-CN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……</a:t>
            </a:r>
            <a:endParaRPr lang="en-US" altLang="zh-CN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18436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2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2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2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292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31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2">
                                            <p:txEl>
                                              <p:charRg st="31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2">
                                            <p:txEl>
                                              <p:charRg st="31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2">
                                            <p:txEl>
                                              <p:charRg st="31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292">
                                            <p:txEl>
                                              <p:charRg st="31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5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2">
                                            <p:txEl>
                                              <p:charRg st="5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92">
                                            <p:txEl>
                                              <p:charRg st="5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2">
                                            <p:txEl>
                                              <p:charRg st="5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292">
                                            <p:txEl>
                                              <p:charRg st="56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7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2">
                                            <p:txEl>
                                              <p:charRg st="7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92">
                                            <p:txEl>
                                              <p:charRg st="7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292">
                                            <p:txEl>
                                              <p:charRg st="7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292">
                                            <p:txEl>
                                              <p:charRg st="74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292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292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292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292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20482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分层理解</a:t>
            </a:r>
            <a:r>
              <a:rPr lang="zh-CN" altLang="en-US">
                <a:solidFill>
                  <a:srgbClr val="000000"/>
                </a:solidFill>
              </a:rPr>
              <a:t> </a:t>
            </a:r>
            <a:endParaRPr lang="zh-CN" altLang="en-US"/>
          </a:p>
        </p:txBody>
      </p:sp>
      <p:sp>
        <p:nvSpPr>
          <p:cNvPr id="13316" name="内容占位符 2"/>
          <p:cNvSpPr txBox="1"/>
          <p:nvPr/>
        </p:nvSpPr>
        <p:spPr>
          <a:xfrm>
            <a:off x="287338" y="2892425"/>
            <a:ext cx="8993187" cy="364648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大自然→</a:t>
            </a: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  <a:hlinkClick r:id="rId1" action="ppaction://hlinksldjump"/>
              </a:rPr>
              <a:t>中华民族</a:t>
            </a: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→人类社会</a:t>
            </a:r>
            <a:endParaRPr lang="en-US" altLang="x-none" sz="24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人类社会的发展也常常会堕入低谷，像大自然的风云变幻、地质变迁考验森林、禽兽的生命适应性一样，考验人群的品质、适应性、耐力，锤炼人群的意志、生命力。沧海横流，天地翻覆，方显英雄本色；火尽烟灭，劫后余生，更知生命可贵。历史与现实，个体与群体，莫不如此。</a:t>
            </a:r>
            <a:endParaRPr lang="en-US" altLang="x-none" sz="24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地下森林→</a:t>
            </a: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  <a:hlinkClick r:id="rId2" action="ppaction://hlinksldjump"/>
              </a:rPr>
              <a:t>作者自己</a:t>
            </a: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→与自己相似的一类人</a:t>
            </a:r>
            <a:endParaRPr lang="en-US" altLang="x-none" sz="24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一切景语皆情语，作者在写地下森林，也是在写自己。“你”中有“我”，“我”中有“你”，两个形象，一个灵魂。</a:t>
            </a:r>
            <a:endParaRPr lang="zh-CN" altLang="en-US" sz="24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179388" y="1052513"/>
            <a:ext cx="8569325" cy="1754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 eaLnBrk="0" hangingPunct="0"/>
            <a:r>
              <a:rPr lang="zh-CN" altLang="en-US" sz="2800" b="1" dirty="0">
                <a:latin typeface="Times New Roman" panose="02020603050405020304" pitchFamily="2" charset="0"/>
                <a:ea typeface="华文行楷" panose="02010800040101010101" pitchFamily="2" charset="-122"/>
                <a:sym typeface="Times New Roman" panose="02020603050405020304" pitchFamily="2" charset="0"/>
              </a:rPr>
              <a:t>地下森林，我们古老的地球生命中新崛起的骄子，谢谢你的启迪。</a:t>
            </a:r>
            <a:endParaRPr lang="en-US" altLang="x-none" sz="28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defTabSz="914400" eaLnBrk="0" hangingPunct="0"/>
            <a:r>
              <a:rPr lang="en-US" altLang="x-none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地下森林给了作者什么“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启迪</a:t>
            </a:r>
            <a:r>
              <a:rPr lang="zh-CN" altLang="en-US" sz="24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”？这个启迪仅限于自然界吗？本文作者只是在写地下森林吗？</a:t>
            </a:r>
            <a:endParaRPr lang="zh-CN" altLang="en-US" sz="2400" b="1" dirty="0">
              <a:solidFill>
                <a:schemeClr val="hlink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20485" name="下箭头 1">
            <a:hlinkClick r:id="rId3" action="ppaction://hlinksldjump"/>
          </p:cNvPr>
          <p:cNvSpPr/>
          <p:nvPr/>
        </p:nvSpPr>
        <p:spPr>
          <a:xfrm>
            <a:off x="8459788" y="6119813"/>
            <a:ext cx="484187" cy="693737"/>
          </a:xfrm>
          <a:prstGeom prst="downArrow">
            <a:avLst>
              <a:gd name="adj1" fmla="val 50000"/>
              <a:gd name="adj2" fmla="val 5010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0486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charRg st="3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7">
                                            <p:txEl>
                                              <p:charRg st="3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7">
                                            <p:txEl>
                                              <p:charRg st="3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17">
                                            <p:txEl>
                                              <p:charRg st="30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charRg st="1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6">
                                            <p:txEl>
                                              <p:charRg st="14" end="1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16">
                                            <p:txEl>
                                              <p:charRg st="1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6">
                                            <p:txEl>
                                              <p:charRg st="1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charRg st="139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316">
                                            <p:txEl>
                                              <p:charRg st="139" end="1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16">
                                            <p:txEl>
                                              <p:charRg st="139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16">
                                            <p:txEl>
                                              <p:charRg st="139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charRg st="159" end="2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316">
                                            <p:txEl>
                                              <p:charRg st="159" end="2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16">
                                            <p:txEl>
                                              <p:charRg st="159" end="2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6">
                                            <p:txEl>
                                              <p:charRg st="159" end="2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uild="p"/>
      <p:bldP spid="1331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endParaRPr lang="zh-CN"/>
          </a:p>
        </p:txBody>
      </p:sp>
      <p:sp>
        <p:nvSpPr>
          <p:cNvPr id="14339" name="Rectangle 3"/>
          <p:cNvSpPr>
            <a:spLocks noGrp="1"/>
          </p:cNvSpPr>
          <p:nvPr>
            <p:ph type="body" sz="half"/>
          </p:nvPr>
        </p:nvSpPr>
        <p:spPr>
          <a:xfrm>
            <a:off x="107950" y="993775"/>
            <a:ext cx="8928100" cy="4929188"/>
          </a:xfrm>
          <a:ln/>
        </p:spPr>
        <p:txBody>
          <a:bodyPr wrap="square" anchor="t"/>
          <a:lstStyle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 indent="-342900">
              <a:lnSpc>
                <a:spcPct val="150000"/>
              </a:lnSpc>
            </a:pPr>
            <a:r>
              <a:rPr lang="zh-CN" altLang="en-US" sz="2800" b="1"/>
              <a:t>本文写于</a:t>
            </a:r>
            <a:r>
              <a:rPr lang="en-US" altLang="zh-CN" sz="2800" b="1">
                <a:solidFill>
                  <a:srgbClr val="FF3300"/>
                </a:solidFill>
              </a:rPr>
              <a:t>80</a:t>
            </a:r>
            <a:r>
              <a:rPr lang="zh-CN" altLang="en-US" sz="2800" b="1">
                <a:solidFill>
                  <a:srgbClr val="FF3300"/>
                </a:solidFill>
              </a:rPr>
              <a:t>年代初</a:t>
            </a:r>
            <a:r>
              <a:rPr lang="zh-CN" altLang="en-US" sz="2800" b="1"/>
              <a:t>，正是</a:t>
            </a:r>
            <a:r>
              <a:rPr lang="zh-CN" altLang="en-US" sz="2800" b="1">
                <a:solidFill>
                  <a:srgbClr val="FF3300"/>
                </a:solidFill>
              </a:rPr>
              <a:t>“文革”结束不久</a:t>
            </a:r>
            <a:r>
              <a:rPr lang="zh-CN" altLang="en-US" sz="2800" b="1"/>
              <a:t>，我们国家经历过一场巨大的浩劫。</a:t>
            </a:r>
            <a:endParaRPr lang="zh-CN" altLang="en-US" sz="2800" b="1"/>
          </a:p>
          <a:p>
            <a:pPr lvl="0" indent="-342900" eaLnBrk="1" hangingPunct="1">
              <a:lnSpc>
                <a:spcPct val="150000"/>
              </a:lnSpc>
            </a:pPr>
            <a:r>
              <a:rPr lang="zh-CN" altLang="en-US" sz="2800" b="1"/>
              <a:t>在这样的时代背景下，本文体现了当时的一种</a:t>
            </a:r>
            <a:r>
              <a:rPr lang="zh-CN" altLang="en-US" sz="2800" b="1">
                <a:solidFill>
                  <a:srgbClr val="FF3300"/>
                </a:solidFill>
              </a:rPr>
              <a:t>时代精神</a:t>
            </a:r>
            <a:r>
              <a:rPr lang="zh-CN" altLang="en-US" sz="2800" b="1"/>
              <a:t>：历经浩劫而大难不死，重获新生而百业待兴，这种社会变迁与本文中的地下森林的历史和现状具有很大的相似性。</a:t>
            </a:r>
            <a:endParaRPr lang="zh-CN" altLang="en-US" sz="2800" b="1"/>
          </a:p>
          <a:p>
            <a:pPr lvl="0" indent="-342900" eaLnBrk="1" hangingPunct="1">
              <a:lnSpc>
                <a:spcPct val="150000"/>
              </a:lnSpc>
            </a:pPr>
            <a:r>
              <a:rPr lang="zh-CN" altLang="en-US" sz="2800" b="1"/>
              <a:t>大自然现象，让人</a:t>
            </a:r>
            <a:r>
              <a:rPr lang="zh-CN" altLang="en-US" sz="2800" b="1">
                <a:solidFill>
                  <a:srgbClr val="FF3300"/>
                </a:solidFill>
              </a:rPr>
              <a:t>联想到</a:t>
            </a:r>
            <a:r>
              <a:rPr lang="zh-CN" altLang="en-US" sz="2800" b="1"/>
              <a:t>我们</a:t>
            </a:r>
            <a:r>
              <a:rPr lang="zh-CN" altLang="en-US" sz="2800" b="1">
                <a:solidFill>
                  <a:srgbClr val="FF3300"/>
                </a:solidFill>
              </a:rPr>
              <a:t>中华民族</a:t>
            </a:r>
            <a:r>
              <a:rPr lang="zh-CN" altLang="en-US" sz="2800" b="1"/>
              <a:t>经历浩劫，损伤了肌体，却保留和锻炼了灵魂和精神。</a:t>
            </a:r>
            <a:endParaRPr lang="zh-CN" altLang="en-US" sz="1600"/>
          </a:p>
        </p:txBody>
      </p:sp>
      <p:sp>
        <p:nvSpPr>
          <p:cNvPr id="22531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22532" name="标题 1"/>
          <p:cNvSpPr>
            <a:spLocks noGrp="1"/>
          </p:cNvSpPr>
          <p:nvPr/>
        </p:nvSpPr>
        <p:spPr>
          <a:xfrm>
            <a:off x="457200" y="88900"/>
            <a:ext cx="8229600" cy="8905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 defTabSz="914400"/>
            <a:r>
              <a:rPr lang="zh-CN" altLang="en-US" sz="4800" b="1">
                <a:solidFill>
                  <a:srgbClr val="FF0000"/>
                </a:solidFill>
                <a:latin typeface="Impact" panose="020B0806030902050204" pitchFamily="2" charset="0"/>
                <a:ea typeface="微软雅黑" panose="020B0503020204020204" pitchFamily="2" charset="-122"/>
                <a:sym typeface="Impact" panose="020B0806030902050204" pitchFamily="2" charset="0"/>
              </a:rPr>
              <a:t>写作背景</a:t>
            </a:r>
            <a:endParaRPr lang="zh-CN" altLang="en-US" sz="3200">
              <a:latin typeface="Impact" panose="020B0806030902050204" pitchFamily="2" charset="0"/>
              <a:ea typeface="微软雅黑" panose="020B0503020204020204" pitchFamily="2" charset="-122"/>
              <a:sym typeface="Impact" panose="020B0806030902050204" pitchFamily="2" charset="0"/>
            </a:endParaRPr>
          </a:p>
        </p:txBody>
      </p:sp>
      <p:sp>
        <p:nvSpPr>
          <p:cNvPr id="22533" name="上箭头 1">
            <a:hlinkClick r:id="rId1" action="ppaction://hlinksldjump"/>
          </p:cNvPr>
          <p:cNvSpPr/>
          <p:nvPr/>
        </p:nvSpPr>
        <p:spPr>
          <a:xfrm>
            <a:off x="7272338" y="5743575"/>
            <a:ext cx="684212" cy="977900"/>
          </a:xfrm>
          <a:prstGeom prst="upArrow">
            <a:avLst>
              <a:gd name="adj1" fmla="val 50000"/>
              <a:gd name="adj2" fmla="val 4995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defTabSz="914400" eaLnBrk="0" hangingPunct="0"/>
            <a:endParaRPr lang="zh-CN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22534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37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charRg st="37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13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charRg st="113" end="1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23554" name="标题 1"/>
          <p:cNvSpPr>
            <a:spLocks noGrp="1"/>
          </p:cNvSpPr>
          <p:nvPr/>
        </p:nvSpPr>
        <p:spPr>
          <a:xfrm>
            <a:off x="457200" y="88900"/>
            <a:ext cx="8229600" cy="8905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 defTabSz="914400"/>
            <a:r>
              <a:rPr lang="zh-CN" altLang="en-US" sz="4800" b="1">
                <a:solidFill>
                  <a:srgbClr val="FF0000"/>
                </a:solidFill>
                <a:latin typeface="Impact" panose="020B0806030902050204" pitchFamily="2" charset="0"/>
                <a:ea typeface="微软雅黑" panose="020B0503020204020204" pitchFamily="2" charset="-122"/>
                <a:sym typeface="Impact" panose="020B0806030902050204" pitchFamily="2" charset="0"/>
              </a:rPr>
              <a:t>作者简介</a:t>
            </a:r>
            <a:r>
              <a:rPr lang="zh-CN" altLang="en-US" sz="3200">
                <a:solidFill>
                  <a:srgbClr val="000000"/>
                </a:solidFill>
                <a:latin typeface="Impact" panose="020B0806030902050204" pitchFamily="2" charset="0"/>
                <a:ea typeface="微软雅黑" panose="020B0503020204020204" pitchFamily="2" charset="-122"/>
                <a:sym typeface="Impact" panose="020B0806030902050204" pitchFamily="2" charset="0"/>
              </a:rPr>
              <a:t> </a:t>
            </a:r>
            <a:endParaRPr lang="zh-CN" altLang="en-US" sz="3200">
              <a:latin typeface="Impact" panose="020B0806030902050204" pitchFamily="2" charset="0"/>
              <a:ea typeface="微软雅黑" panose="020B0503020204020204" pitchFamily="2" charset="-122"/>
              <a:sym typeface="Impact" panose="020B0806030902050204" pitchFamily="2" charset="0"/>
            </a:endParaRPr>
          </a:p>
        </p:txBody>
      </p:sp>
      <p:pic>
        <p:nvPicPr>
          <p:cNvPr id="23555" name="Picture 4" descr="xinsrc_3220402110935671161757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688" y="3575050"/>
            <a:ext cx="2627312" cy="3282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6" name="Picture 5" descr="抗抗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688" y="0"/>
            <a:ext cx="2627312" cy="3575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Rectangle 6"/>
          <p:cNvSpPr/>
          <p:nvPr/>
        </p:nvSpPr>
        <p:spPr>
          <a:xfrm>
            <a:off x="252413" y="1017588"/>
            <a:ext cx="6119812" cy="576103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1950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年出生于浙江杭州；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1963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年考入杭州一中；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1969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年赴北大荒上山下乡；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1972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年发表第一篇小说</a:t>
            </a:r>
            <a:r>
              <a:rPr lang="en-US" altLang="x-none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灯</a:t>
            </a:r>
            <a:r>
              <a:rPr lang="en-US" altLang="x-none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；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197</a:t>
            </a:r>
            <a:r>
              <a:rPr lang="zh-CN" altLang="en-US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年出版反映边疆农场建设和知青生活的长篇小说《分界线》；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1977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年考入黑龙江省艺术学校编剧班学习；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1979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年调入黑龙江省作家协会，从事专业创作至今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x-none" sz="2400" b="1" dirty="0">
                <a:solidFill>
                  <a:srgbClr val="33CC33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1988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年英国剑桥大学国际名人传记中将其收入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  <a:sym typeface="Times New Roman" panose="02020603050405020304" pitchFamily="2" charset="0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世界名人录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  <a:sym typeface="Times New Roman" panose="02020603050405020304" pitchFamily="2" charset="0"/>
              </a:rPr>
              <a:t>”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。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现任黑龙江作家协会副主席，国家一级作家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  <a:p>
            <a:pPr marL="274955" indent="-274955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主要作品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：</a:t>
            </a:r>
            <a:r>
              <a:rPr lang="en-US" altLang="x-none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爱的权利</a:t>
            </a:r>
            <a:r>
              <a:rPr lang="en-US" altLang="x-none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（1979），</a:t>
            </a:r>
            <a:r>
              <a:rPr lang="en-US" altLang="x-none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隐形伴侣</a:t>
            </a:r>
            <a:r>
              <a:rPr lang="en-US" altLang="x-none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Times New Roman" panose="02020603050405020304" pitchFamily="2" charset="0"/>
              </a:rPr>
              <a:t>（1986）。</a:t>
            </a:r>
            <a:endParaRPr lang="zh-CN" altLang="en-US" sz="24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  <a:sym typeface="Times New Roman" panose="02020603050405020304" pitchFamily="2" charset="0"/>
            </a:endParaRPr>
          </a:p>
        </p:txBody>
      </p:sp>
      <p:sp>
        <p:nvSpPr>
          <p:cNvPr id="23558" name="右箭头 1">
            <a:hlinkClick r:id="rId4" action="ppaction://hlinksldjump"/>
          </p:cNvPr>
          <p:cNvSpPr/>
          <p:nvPr/>
        </p:nvSpPr>
        <p:spPr>
          <a:xfrm>
            <a:off x="452438" y="292100"/>
            <a:ext cx="977900" cy="687388"/>
          </a:xfrm>
          <a:prstGeom prst="rightArrow">
            <a:avLst>
              <a:gd name="adj1" fmla="val 50000"/>
              <a:gd name="adj2" fmla="val 4998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defTabSz="914400" eaLnBrk="0" hangingPunct="0"/>
            <a:endParaRPr lang="zh-CN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23559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536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1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5366">
                                            <p:txEl>
                                              <p:charRg st="14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27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5366">
                                            <p:txEl>
                                              <p:charRg st="27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42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5366">
                                            <p:txEl>
                                              <p:charRg st="42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59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5366">
                                            <p:txEl>
                                              <p:charRg st="59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91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5366">
                                            <p:txEl>
                                              <p:charRg st="91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113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5366">
                                            <p:txEl>
                                              <p:charRg st="113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138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5366">
                                            <p:txEl>
                                              <p:charRg st="138" end="1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169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5366">
                                            <p:txEl>
                                              <p:charRg st="169" end="1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charRg st="190" end="2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366">
                                            <p:txEl>
                                              <p:charRg st="190" end="2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nimBg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内容占位符 2"/>
          <p:cNvSpPr txBox="1"/>
          <p:nvPr/>
        </p:nvSpPr>
        <p:spPr>
          <a:xfrm>
            <a:off x="19050" y="873125"/>
            <a:ext cx="8909050" cy="54721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将本文与课后练习三的短文比较一下，想一想：同是写地下森林，表现手法和语言运用上有什么不同特点？由此可看出文学思维和科学思维、描写和说明有什么不同？</a:t>
            </a:r>
            <a:endParaRPr lang="zh-CN" altLang="en-US" sz="3200" b="1" dirty="0">
              <a:solidFill>
                <a:srgbClr val="7030A0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课文充分运用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想象</a:t>
            </a:r>
            <a:r>
              <a:rPr lang="zh-CN" altLang="en-US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，描写了几万年之前和几万年之中发生的事情，其中大都是作者的“断想”，未必有事实依据，而且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语言生动形象</a:t>
            </a:r>
            <a:r>
              <a:rPr lang="zh-CN" altLang="en-US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充满激情</a:t>
            </a:r>
            <a:r>
              <a:rPr lang="zh-CN" altLang="en-US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。作者长于描写，工于描绘。多用叠字和对称句等。</a:t>
            </a:r>
            <a:endParaRPr lang="en-US" altLang="x-none" sz="28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endParaRPr lang="zh-CN" altLang="en-US" sz="28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而所附短文则是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平实</a:t>
            </a:r>
            <a:r>
              <a:rPr lang="zh-CN" altLang="en-US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写来，不带什么感情色彩，句式也没有什么变化，都是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陈述句、判断句</a:t>
            </a:r>
            <a:r>
              <a:rPr lang="zh-CN" altLang="en-US" sz="28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。</a:t>
            </a:r>
            <a:endParaRPr lang="zh-CN" altLang="en-US" sz="28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24578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charRg st="0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74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6">
                                            <p:txEl>
                                              <p:charRg st="74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162" end="2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86">
                                            <p:txEl>
                                              <p:charRg st="162" end="2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74613"/>
            <a:ext cx="8532813" cy="1085850"/>
          </a:xfrm>
          <a:prstGeom prst="rect">
            <a:avLst/>
          </a:prstGeom>
          <a:solidFill>
            <a:srgbClr val="134434"/>
          </a:solidFill>
          <a:ln w="9525">
            <a:noFill/>
          </a:ln>
        </p:spPr>
      </p:pic>
      <p:sp>
        <p:nvSpPr>
          <p:cNvPr id="26626" name="内容占位符 2"/>
          <p:cNvSpPr>
            <a:spLocks noGrp="1"/>
          </p:cNvSpPr>
          <p:nvPr>
            <p:ph idx="4294967295"/>
          </p:nvPr>
        </p:nvSpPr>
        <p:spPr>
          <a:xfrm>
            <a:off x="482600" y="1416050"/>
            <a:ext cx="8229600" cy="4929188"/>
          </a:xfrm>
          <a:ln/>
        </p:spPr>
        <p:txBody>
          <a:bodyPr wrap="square" anchor="t"/>
          <a:p>
            <a:r>
              <a:rPr lang="zh-CN" altLang="en-US" sz="2800" b="1"/>
              <a:t>抒情散文，是用</a:t>
            </a:r>
            <a:r>
              <a:rPr lang="zh-CN" altLang="en-US" sz="2800" b="1">
                <a:solidFill>
                  <a:srgbClr val="FF0000"/>
                </a:solidFill>
              </a:rPr>
              <a:t>感情的主观的笔调</a:t>
            </a:r>
            <a:r>
              <a:rPr lang="zh-CN" altLang="en-US" sz="2800" b="1"/>
              <a:t>写成；说明性文章是用</a:t>
            </a:r>
            <a:r>
              <a:rPr lang="zh-CN" altLang="en-US" sz="2800" b="1">
                <a:solidFill>
                  <a:srgbClr val="7030A0"/>
                </a:solidFill>
              </a:rPr>
              <a:t>理性的客观的笔调</a:t>
            </a:r>
            <a:r>
              <a:rPr lang="zh-CN" altLang="en-US" sz="2800" b="1"/>
              <a:t>写成。</a:t>
            </a:r>
            <a:endParaRPr lang="zh-CN" altLang="en-US" sz="2800" b="1"/>
          </a:p>
          <a:p>
            <a:r>
              <a:rPr lang="zh-CN" altLang="en-US" sz="2800" b="1"/>
              <a:t>抒情散文中处处</a:t>
            </a:r>
            <a:r>
              <a:rPr lang="zh-CN" altLang="en-US" sz="2800" b="1">
                <a:solidFill>
                  <a:srgbClr val="FF0000"/>
                </a:solidFill>
              </a:rPr>
              <a:t>充满鲜活的生动的形象</a:t>
            </a:r>
            <a:r>
              <a:rPr lang="zh-CN" altLang="en-US" sz="2800" b="1"/>
              <a:t>；说明性文章</a:t>
            </a:r>
            <a:r>
              <a:rPr lang="zh-CN" altLang="en-US" sz="2800" b="1">
                <a:solidFill>
                  <a:srgbClr val="7030A0"/>
                </a:solidFill>
              </a:rPr>
              <a:t>无须执著于描写生动的形象</a:t>
            </a:r>
            <a:r>
              <a:rPr lang="zh-CN" altLang="en-US" sz="2800" b="1"/>
              <a:t>。</a:t>
            </a:r>
            <a:endParaRPr lang="zh-CN" altLang="en-US" sz="2800" b="1"/>
          </a:p>
          <a:p>
            <a:r>
              <a:rPr lang="zh-CN" altLang="en-US" sz="2800" b="1"/>
              <a:t>抒情散文采用“</a:t>
            </a:r>
            <a:r>
              <a:rPr lang="zh-CN" altLang="en-US" sz="2800" b="1">
                <a:solidFill>
                  <a:srgbClr val="FF0000"/>
                </a:solidFill>
              </a:rPr>
              <a:t>焦点关注</a:t>
            </a:r>
            <a:r>
              <a:rPr lang="zh-CN" altLang="en-US" sz="2800" b="1"/>
              <a:t>”，即突出重点不及其余；说明性文章要</a:t>
            </a:r>
            <a:r>
              <a:rPr lang="zh-CN" altLang="en-US" sz="2800" b="1">
                <a:solidFill>
                  <a:srgbClr val="7030A0"/>
                </a:solidFill>
              </a:rPr>
              <a:t>全面介绍</a:t>
            </a:r>
            <a:r>
              <a:rPr lang="zh-CN" altLang="en-US" sz="2800" b="1"/>
              <a:t>。</a:t>
            </a:r>
            <a:endParaRPr lang="zh-CN" altLang="en-US" sz="2800" b="1"/>
          </a:p>
          <a:p>
            <a:r>
              <a:rPr lang="zh-CN" altLang="en-US" sz="2800" b="1"/>
              <a:t>抒情散文的语言是</a:t>
            </a:r>
            <a:r>
              <a:rPr lang="zh-CN" altLang="en-US" sz="2800" b="1">
                <a:solidFill>
                  <a:srgbClr val="FF0000"/>
                </a:solidFill>
              </a:rPr>
              <a:t>富有文采</a:t>
            </a:r>
            <a:r>
              <a:rPr lang="zh-CN" altLang="en-US" sz="2800" b="1"/>
              <a:t>的，</a:t>
            </a:r>
            <a:r>
              <a:rPr lang="zh-CN" altLang="en-US" sz="2800" b="1">
                <a:solidFill>
                  <a:srgbClr val="FF0000"/>
                </a:solidFill>
              </a:rPr>
              <a:t>句式富于变化</a:t>
            </a:r>
            <a:r>
              <a:rPr lang="zh-CN" altLang="en-US" sz="2800" b="1"/>
              <a:t>；说明性文章要求</a:t>
            </a:r>
            <a:r>
              <a:rPr lang="zh-CN" altLang="en-US" sz="2800" b="1">
                <a:solidFill>
                  <a:srgbClr val="7030A0"/>
                </a:solidFill>
              </a:rPr>
              <a:t>平实、准确</a:t>
            </a:r>
            <a:r>
              <a:rPr lang="zh-CN" altLang="en-US" sz="2800" b="1"/>
              <a:t>。</a:t>
            </a:r>
            <a:endParaRPr lang="zh-CN" altLang="en-US" sz="2800" b="1"/>
          </a:p>
          <a:p>
            <a:r>
              <a:rPr lang="zh-CN" altLang="en-US" sz="2800" b="1"/>
              <a:t>抒情散文描写时</a:t>
            </a:r>
            <a:r>
              <a:rPr lang="zh-CN" altLang="en-US" sz="2800" b="1">
                <a:solidFill>
                  <a:srgbClr val="FF0000"/>
                </a:solidFill>
              </a:rPr>
              <a:t>不要求准确无误</a:t>
            </a:r>
            <a:r>
              <a:rPr lang="zh-CN" altLang="en-US" sz="2800" b="1"/>
              <a:t>；说明性文章要求</a:t>
            </a:r>
            <a:r>
              <a:rPr lang="zh-CN" altLang="en-US" sz="2800" b="1">
                <a:solidFill>
                  <a:srgbClr val="7030A0"/>
                </a:solidFill>
              </a:rPr>
              <a:t>准确地说明，常使用数据</a:t>
            </a:r>
            <a:r>
              <a:rPr lang="zh-CN" altLang="en-US" sz="2800" b="1"/>
              <a:t>。</a:t>
            </a:r>
            <a:endParaRPr lang="zh-CN" altLang="en-US" sz="2800" b="1"/>
          </a:p>
        </p:txBody>
      </p:sp>
      <p:sp>
        <p:nvSpPr>
          <p:cNvPr id="26627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28674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分层理解</a:t>
            </a:r>
            <a:r>
              <a:rPr lang="zh-CN" altLang="en-US">
                <a:solidFill>
                  <a:srgbClr val="000000"/>
                </a:solidFill>
              </a:rPr>
              <a:t> </a:t>
            </a:r>
            <a:endParaRPr lang="zh-CN" altLang="en-US"/>
          </a:p>
        </p:txBody>
      </p:sp>
      <p:sp>
        <p:nvSpPr>
          <p:cNvPr id="18436" name="内容占位符 2"/>
          <p:cNvSpPr txBox="1"/>
          <p:nvPr/>
        </p:nvSpPr>
        <p:spPr>
          <a:xfrm>
            <a:off x="719138" y="1446213"/>
            <a:ext cx="7597775" cy="1366837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600" b="1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为什么行将结束才描写地下森林的蔚为壮观？</a:t>
            </a:r>
            <a:endParaRPr lang="zh-CN" altLang="en-US" sz="3600" b="1">
              <a:solidFill>
                <a:schemeClr val="bg1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18437" name="内容占位符 2"/>
          <p:cNvSpPr txBox="1"/>
          <p:nvPr/>
        </p:nvSpPr>
        <p:spPr>
          <a:xfrm>
            <a:off x="828675" y="3286125"/>
            <a:ext cx="7272338" cy="24844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为了突出地下森林在黑暗中艰辛、险恶的经历；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更能突出它的“品格”，读者读来也更觉新奇。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28677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charRg st="22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7">
                                            <p:txEl>
                                              <p:charRg st="22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>
                                            <p:txEl>
                                              <p:charRg st="22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19459" name="内容占位符 2"/>
          <p:cNvSpPr txBox="1"/>
          <p:nvPr/>
        </p:nvSpPr>
        <p:spPr>
          <a:xfrm>
            <a:off x="828675" y="1593850"/>
            <a:ext cx="7488238" cy="3708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作者用第二人称“你”来称呼地下森林，具有怎样的表达效果？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抒发情感更为强烈；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表达对地下森林的敬仰和热情，对读者更具有感染力。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30723" name="标题 1"/>
          <p:cNvSpPr>
            <a:spLocks noGrp="1"/>
          </p:cNvSpPr>
          <p:nvPr/>
        </p:nvSpPr>
        <p:spPr>
          <a:xfrm>
            <a:off x="457200" y="88900"/>
            <a:ext cx="8229600" cy="8905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 defTabSz="914400"/>
            <a:r>
              <a:rPr lang="zh-CN" altLang="en-US" sz="4800" b="1">
                <a:solidFill>
                  <a:srgbClr val="FF0000"/>
                </a:solidFill>
                <a:latin typeface="Impact" panose="020B0806030902050204" pitchFamily="2" charset="0"/>
                <a:ea typeface="微软雅黑" panose="020B0503020204020204" pitchFamily="2" charset="-122"/>
                <a:sym typeface="Impact" panose="020B0806030902050204" pitchFamily="2" charset="0"/>
              </a:rPr>
              <a:t>整体把握</a:t>
            </a:r>
            <a:r>
              <a:rPr lang="zh-CN" altLang="en-US" sz="3200">
                <a:solidFill>
                  <a:srgbClr val="000000"/>
                </a:solidFill>
                <a:latin typeface="Impact" panose="020B0806030902050204" pitchFamily="2" charset="0"/>
                <a:ea typeface="微软雅黑" panose="020B0503020204020204" pitchFamily="2" charset="-122"/>
                <a:sym typeface="Impact" panose="020B0806030902050204" pitchFamily="2" charset="0"/>
              </a:rPr>
              <a:t> </a:t>
            </a:r>
            <a:endParaRPr lang="zh-CN" altLang="en-US" sz="3200">
              <a:latin typeface="Impact" panose="020B0806030902050204" pitchFamily="2" charset="0"/>
              <a:ea typeface="微软雅黑" panose="020B0503020204020204" pitchFamily="2" charset="-122"/>
              <a:sym typeface="Impact" panose="020B0806030902050204" pitchFamily="2" charset="0"/>
            </a:endParaRPr>
          </a:p>
        </p:txBody>
      </p:sp>
      <p:sp>
        <p:nvSpPr>
          <p:cNvPr id="30724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9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9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59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3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59">
                                            <p:txEl>
                                              <p:charRg st="3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59">
                                            <p:txEl>
                                              <p:charRg st="3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59">
                                            <p:txEl>
                                              <p:charRg st="3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4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459">
                                            <p:txEl>
                                              <p:charRg st="40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459">
                                            <p:txEl>
                                              <p:charRg st="4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459">
                                            <p:txEl>
                                              <p:charRg st="4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20483" name="内容占位符 2"/>
          <p:cNvSpPr txBox="1"/>
          <p:nvPr/>
        </p:nvSpPr>
        <p:spPr>
          <a:xfrm>
            <a:off x="19050" y="981075"/>
            <a:ext cx="8909050" cy="388778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6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课文主要采用的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表达方式</a:t>
            </a:r>
            <a:r>
              <a:rPr lang="zh-CN" altLang="en-US" sz="36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：</a:t>
            </a:r>
            <a:endParaRPr lang="zh-CN" altLang="en-US" sz="36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第一部分：抒情，表达主观感受即观览地下森林的心情。</a:t>
            </a:r>
            <a:endParaRPr lang="zh-CN" altLang="en-US" sz="32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第二部分：纯粹描写，作者将主观倾向掩饰暗藏；</a:t>
            </a:r>
            <a:endParaRPr lang="zh-CN" altLang="en-US" sz="32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第三部分：复又抒情，毫不掩饰地表达对地下森林的赞叹和讴歌。</a:t>
            </a:r>
            <a:endParaRPr lang="en-US" altLang="x-none" sz="32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32771" name="标题 1"/>
          <p:cNvSpPr>
            <a:spLocks noGrp="1"/>
          </p:cNvSpPr>
          <p:nvPr/>
        </p:nvSpPr>
        <p:spPr>
          <a:xfrm>
            <a:off x="457200" y="88900"/>
            <a:ext cx="8229600" cy="8905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 defTabSz="914400"/>
            <a:r>
              <a:rPr lang="zh-CN" altLang="en-US" sz="4800" b="1">
                <a:solidFill>
                  <a:srgbClr val="FF0000"/>
                </a:solidFill>
                <a:latin typeface="Impact" panose="020B0806030902050204" pitchFamily="2" charset="0"/>
                <a:ea typeface="微软雅黑" panose="020B0503020204020204" pitchFamily="2" charset="-122"/>
                <a:sym typeface="Impact" panose="020B0806030902050204" pitchFamily="2" charset="0"/>
              </a:rPr>
              <a:t>整体把握</a:t>
            </a:r>
            <a:r>
              <a:rPr lang="zh-CN" altLang="en-US" sz="3200">
                <a:solidFill>
                  <a:srgbClr val="000000"/>
                </a:solidFill>
                <a:latin typeface="Impact" panose="020B0806030902050204" pitchFamily="2" charset="0"/>
                <a:ea typeface="微软雅黑" panose="020B0503020204020204" pitchFamily="2" charset="-122"/>
                <a:sym typeface="Impact" panose="020B0806030902050204" pitchFamily="2" charset="0"/>
              </a:rPr>
              <a:t> </a:t>
            </a:r>
            <a:endParaRPr lang="zh-CN" altLang="en-US" sz="3200">
              <a:latin typeface="Impact" panose="020B0806030902050204" pitchFamily="2" charset="0"/>
              <a:ea typeface="微软雅黑" panose="020B0503020204020204" pitchFamily="2" charset="-122"/>
              <a:sym typeface="Impact" panose="020B0806030902050204" pitchFamily="2" charset="0"/>
            </a:endParaRPr>
          </a:p>
        </p:txBody>
      </p:sp>
      <p:sp>
        <p:nvSpPr>
          <p:cNvPr id="20485" name="WordArt 5"/>
          <p:cNvSpPr/>
          <p:nvPr/>
        </p:nvSpPr>
        <p:spPr>
          <a:xfrm>
            <a:off x="2195513" y="5608638"/>
            <a:ext cx="2305050" cy="989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99"/>
                </a:solidFill>
                <a:effectLst>
                  <a:outerShdw dist="35921" dir="2699999" algn="ctr" rotWithShape="0">
                    <a:srgbClr val="C0C0C0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本文文体：</a:t>
            </a:r>
            <a:endParaRPr lang="zh-CN" altLang="en-US" sz="3600">
              <a:ln w="9525" cap="flat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99"/>
              </a:solidFill>
              <a:effectLst>
                <a:outerShdw dist="35921" dir="2699999" algn="ctr" rotWithShape="0">
                  <a:srgbClr val="C0C0C0">
                    <a:alpha val="78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6" name="WordArt 6"/>
          <p:cNvSpPr/>
          <p:nvPr/>
        </p:nvSpPr>
        <p:spPr>
          <a:xfrm>
            <a:off x="4498975" y="5610225"/>
            <a:ext cx="2268538" cy="952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散文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4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1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charRg st="13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39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charRg st="39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6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charRg st="62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endParaRPr lang="zh-CN"/>
          </a:p>
        </p:txBody>
      </p:sp>
      <p:sp>
        <p:nvSpPr>
          <p:cNvPr id="34818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anchor="t"/>
          <a:p>
            <a:endParaRPr lang="zh-CN"/>
          </a:p>
        </p:txBody>
      </p:sp>
      <p:sp>
        <p:nvSpPr>
          <p:cNvPr id="21508" name="内容占位符 2"/>
          <p:cNvSpPr>
            <a:spLocks noGrp="1"/>
          </p:cNvSpPr>
          <p:nvPr/>
        </p:nvSpPr>
        <p:spPr>
          <a:xfrm>
            <a:off x="576263" y="1216025"/>
            <a:ext cx="8064500" cy="27511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衬托</a:t>
            </a:r>
            <a:endParaRPr lang="en-US" altLang="x-none" sz="2800" b="1" dirty="0">
              <a:solidFill>
                <a:srgbClr val="0070C0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火山爆发所形成的艰难困苦生存条件对地下森林是一种衬托（反衬）；</a:t>
            </a:r>
            <a:endParaRPr lang="en-US" altLang="x-none" sz="32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阳光的不公对地下森林也是一种衬托（反衬）</a:t>
            </a:r>
            <a:endParaRPr lang="en-US" altLang="x-none" sz="3200" b="1" dirty="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pic>
        <p:nvPicPr>
          <p:cNvPr id="21509" name="矩形 1"/>
          <p:cNvPicPr/>
          <p:nvPr/>
        </p:nvPicPr>
        <p:blipFill>
          <a:blip r:embed="rId1"/>
          <a:stretch>
            <a:fillRect/>
          </a:stretch>
        </p:blipFill>
        <p:spPr>
          <a:xfrm>
            <a:off x="-103187" y="4305300"/>
            <a:ext cx="2370137" cy="1606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TextBox 2"/>
          <p:cNvSpPr txBox="1"/>
          <p:nvPr/>
        </p:nvSpPr>
        <p:spPr>
          <a:xfrm>
            <a:off x="1871663" y="4340225"/>
            <a:ext cx="71374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 eaLnBrk="0" hangingPunct="0"/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环境的恶劣和生长的艰辛，更加表现出地下森林生命力的神奇伟大，突出其不屈不挠坚忍顽强的品质特点。</a:t>
            </a:r>
            <a:endParaRPr lang="zh-CN" altLang="en-US" sz="3200" b="1">
              <a:solidFill>
                <a:srgbClr val="7030A0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34822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8">
                                            <p:txEl>
                                              <p:charRg st="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8">
                                            <p:txEl>
                                              <p:charRg st="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8">
                                            <p:txEl>
                                              <p:charRg st="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08">
                                            <p:txEl>
                                              <p:charRg st="3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35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8">
                                            <p:txEl>
                                              <p:charRg st="35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8">
                                            <p:txEl>
                                              <p:charRg st="35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8">
                                            <p:txEl>
                                              <p:charRg st="35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508">
                                            <p:txEl>
                                              <p:charRg st="35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p"/>
      <p:bldP spid="215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日期占位符 3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defTabSz="914400" eaLnBrk="0" hangingPunct="0"/>
            <a:fld id="{BB962C8B-B14F-4D97-AF65-F5344CB8AC3E}" type="datetime1">
              <a:rPr lang="zh-CN" altLang="en-US" sz="1200">
                <a:solidFill>
                  <a:srgbClr val="898989"/>
                </a:solidFill>
                <a:latin typeface="Times New Roman" panose="02020603050405020304" pitchFamily="2" charset="0"/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>
              <a:solidFill>
                <a:srgbClr val="898989"/>
              </a:solidFill>
              <a:latin typeface="Times New Roman" panose="02020603050405020304" pitchFamily="2" charset="0"/>
              <a:ea typeface="MS PMincho" pitchFamily="2" charset="-128"/>
              <a:sym typeface="Times New Roman" panose="02020603050405020304" pitchFamily="2" charset="0"/>
            </a:endParaRPr>
          </a:p>
        </p:txBody>
      </p:sp>
      <p:sp>
        <p:nvSpPr>
          <p:cNvPr id="36866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wrap="square" anchor="ctr"/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分层理解</a:t>
            </a:r>
            <a:r>
              <a:rPr lang="zh-CN" altLang="en-US">
                <a:solidFill>
                  <a:srgbClr val="000000"/>
                </a:solidFill>
              </a:rPr>
              <a:t> </a:t>
            </a:r>
            <a:endParaRPr lang="zh-CN" altLang="en-US"/>
          </a:p>
        </p:txBody>
      </p:sp>
      <p:sp>
        <p:nvSpPr>
          <p:cNvPr id="36867" name="内容占位符 2"/>
          <p:cNvSpPr>
            <a:spLocks noGrp="1"/>
          </p:cNvSpPr>
          <p:nvPr>
            <p:ph idx="4294967295"/>
          </p:nvPr>
        </p:nvSpPr>
        <p:spPr>
          <a:xfrm>
            <a:off x="36513" y="1027113"/>
            <a:ext cx="8856662" cy="2273300"/>
          </a:xfrm>
          <a:ln/>
        </p:spPr>
        <p:txBody>
          <a:bodyPr wrap="square" anchor="t"/>
          <a:p>
            <a:pPr eaLnBrk="1" hangingPunct="1"/>
            <a:r>
              <a:rPr lang="zh-CN" altLang="en-US" sz="3200" b="1" dirty="0"/>
              <a:t>课文</a:t>
            </a:r>
            <a:r>
              <a:rPr lang="en-US" altLang="x-none" sz="3200" b="1" dirty="0"/>
              <a:t>11</a:t>
            </a:r>
            <a:r>
              <a:rPr lang="zh-CN" altLang="en-US" sz="3200" b="1" dirty="0"/>
              <a:t>、</a:t>
            </a:r>
            <a:r>
              <a:rPr lang="en-US" altLang="x-none" sz="3200" b="1" dirty="0"/>
              <a:t>12</a:t>
            </a:r>
            <a:r>
              <a:rPr lang="zh-CN" altLang="en-US" sz="3200" b="1" dirty="0"/>
              <a:t>段：</a:t>
            </a:r>
            <a:endParaRPr lang="zh-CN" altLang="en-US" sz="3200" b="1" dirty="0"/>
          </a:p>
        </p:txBody>
      </p:sp>
      <p:pic>
        <p:nvPicPr>
          <p:cNvPr id="22533" name="矩形 1"/>
          <p:cNvPicPr/>
          <p:nvPr/>
        </p:nvPicPr>
        <p:blipFill>
          <a:blip r:embed="rId1"/>
          <a:stretch>
            <a:fillRect/>
          </a:stretch>
        </p:blipFill>
        <p:spPr>
          <a:xfrm>
            <a:off x="-31750" y="5130800"/>
            <a:ext cx="2371725" cy="160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TextBox 2"/>
          <p:cNvSpPr txBox="1"/>
          <p:nvPr/>
        </p:nvSpPr>
        <p:spPr>
          <a:xfrm>
            <a:off x="1871663" y="5121275"/>
            <a:ext cx="7137400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 eaLnBrk="0" hangingPunct="0"/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进一步揭示阳光的无情与不公，更加凸显地下森林生长的艰辛和沉着、隐忍、顽强的品格。</a:t>
            </a:r>
            <a:endParaRPr lang="zh-CN" altLang="en-US" sz="3200" b="1">
              <a:solidFill>
                <a:srgbClr val="7030A0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pic>
        <p:nvPicPr>
          <p:cNvPr id="225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" y="1700213"/>
            <a:ext cx="7980363" cy="1743075"/>
          </a:xfrm>
          <a:prstGeom prst="rect">
            <a:avLst/>
          </a:prstGeom>
          <a:solidFill>
            <a:srgbClr val="001830"/>
          </a:solidFill>
          <a:ln w="9525">
            <a:noFill/>
          </a:ln>
        </p:spPr>
      </p:pic>
      <p:sp>
        <p:nvSpPr>
          <p:cNvPr id="22536" name="内容占位符 2"/>
          <p:cNvSpPr txBox="1"/>
          <p:nvPr/>
        </p:nvSpPr>
        <p:spPr>
          <a:xfrm>
            <a:off x="177800" y="3860800"/>
            <a:ext cx="8955088" cy="1136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</a:pP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不同。第二段的问句是“设问”，这三个问句是“反问”。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36872" name="日期占位符 1"/>
          <p:cNvSpPr/>
          <p:nvPr>
            <p:ph type="dt" sz="half" idx="10"/>
          </p:nvPr>
        </p:nvSpPr>
        <p:spPr>
          <a:ln/>
        </p:spPr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u="none" kern="1200" baseline="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dirty="0">
                <a:solidFill>
                  <a:srgbClr val="898989"/>
                </a:solidFill>
                <a:ea typeface="MS PMincho" pitchFamily="2" charset="-128"/>
                <a:sym typeface="Times New Roman" panose="02020603050405020304" pitchFamily="2" charset="0"/>
              </a:rPr>
            </a:fld>
            <a:endParaRPr lang="zh-CN" altLang="en-US" sz="1200" dirty="0">
              <a:solidFill>
                <a:srgbClr val="898989"/>
              </a:solidFill>
              <a:ea typeface="MS PMincho" pitchFamily="2" charset="-128"/>
              <a:sym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Rectangle 2"/>
          <p:cNvSpPr/>
          <p:nvPr/>
        </p:nvSpPr>
        <p:spPr>
          <a:xfrm>
            <a:off x="0" y="4078288"/>
            <a:ext cx="9131300" cy="2781300"/>
          </a:xfrm>
          <a:prstGeom prst="rect">
            <a:avLst/>
          </a:prstGeom>
          <a:solidFill>
            <a:srgbClr val="339966">
              <a:alpha val="79999"/>
            </a:srgbClr>
          </a:solidFill>
          <a:ln w="9525">
            <a:noFill/>
          </a:ln>
        </p:spPr>
        <p:txBody>
          <a:bodyPr wrap="none" anchor="ctr"/>
          <a:p>
            <a:pPr algn="ctr"/>
            <a:endParaRPr lang="zh-CN">
              <a:solidFill>
                <a:schemeClr val="bg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2424113" y="1412875"/>
            <a:ext cx="5762625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6000" b="1" i="1">
                <a:solidFill>
                  <a:srgbClr val="5F5F5F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谢谢</a:t>
            </a:r>
            <a:r>
              <a:rPr lang="zh-CN" altLang="en-US" sz="6000" b="1" i="1">
                <a:solidFill>
                  <a:schemeClr val="hlink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！</a:t>
            </a:r>
            <a:endParaRPr lang="zh-CN" altLang="en-US" sz="6000" b="1" i="1">
              <a:solidFill>
                <a:schemeClr val="hlink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theme/theme1.xml><?xml version="1.0" encoding="utf-8"?>
<a:theme xmlns:a="http://schemas.openxmlformats.org/drawingml/2006/main" name="果因PPT 春天5">
  <a:themeElements>
    <a:clrScheme name="">
      <a:dk1>
        <a:srgbClr val="000000"/>
      </a:dk1>
      <a:lt1>
        <a:srgbClr val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FFFFFF"/>
      </a:accent3>
      <a:accent4>
        <a:srgbClr val="000000"/>
      </a:accent4>
      <a:accent5>
        <a:srgbClr val="B3BDAD"/>
      </a:accent5>
      <a:accent6>
        <a:srgbClr val="21795D"/>
      </a:accent6>
      <a:hlink>
        <a:srgbClr val="D9BE02"/>
      </a:hlink>
      <a:folHlink>
        <a:srgbClr val="F900F9"/>
      </a:folHlink>
    </a:clrScheme>
    <a:fontScheme name="">
      <a:majorFont>
        <a:latin typeface="Impact"/>
        <a:ea typeface="微软雅黑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4646"/>
        </a:dk2>
        <a:lt2>
          <a:srgbClr val="E1F0FF"/>
        </a:lt2>
        <a:accent1>
          <a:srgbClr val="50742F"/>
        </a:accent1>
        <a:accent2>
          <a:srgbClr val="268868"/>
        </a:accent2>
        <a:accent3>
          <a:srgbClr val="FFFFFF"/>
        </a:accent3>
        <a:accent4>
          <a:srgbClr val="000000"/>
        </a:accent4>
        <a:accent5>
          <a:srgbClr val="B3BDAD"/>
        </a:accent5>
        <a:accent6>
          <a:srgbClr val="21795D"/>
        </a:accent6>
        <a:hlink>
          <a:srgbClr val="D9BE02"/>
        </a:hlink>
        <a:folHlink>
          <a:srgbClr val="F900F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2589</Words>
  <Application>WPS 演示</Application>
  <PresentationFormat>全屏显示(4:3)</PresentationFormat>
  <Paragraphs>232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6" baseType="lpstr">
      <vt:lpstr>Arial</vt:lpstr>
      <vt:lpstr>宋体</vt:lpstr>
      <vt:lpstr>Wingdings</vt:lpstr>
      <vt:lpstr>Times New Roman</vt:lpstr>
      <vt:lpstr>Impact</vt:lpstr>
      <vt:lpstr>微软雅黑</vt:lpstr>
      <vt:lpstr>Calibri</vt:lpstr>
      <vt:lpstr>MS PMincho</vt:lpstr>
      <vt:lpstr>华文新魏</vt:lpstr>
      <vt:lpstr>华文行楷</vt:lpstr>
      <vt:lpstr>楷体_GB2312</vt:lpstr>
      <vt:lpstr>新宋体</vt:lpstr>
      <vt:lpstr>Yu Gothic</vt:lpstr>
      <vt:lpstr>Arial Unicode MS</vt:lpstr>
      <vt:lpstr>果因PPT 春天5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果因PPT工作室</dc:creator>
  <cp:keywords>XS-普屏 4：3;SC-淡绿色;BG-浅色;DH-静态</cp:keywords>
  <dc:subject>TP-植物动物</dc:subject>
  <cp:category>UDi-主题模板</cp:category>
  <cp:lastModifiedBy>577570579</cp:lastModifiedBy>
  <cp:revision>36</cp:revision>
  <dcterms:created xsi:type="dcterms:W3CDTF">2012-02-27T22:02:00Z</dcterms:created>
  <dcterms:modified xsi:type="dcterms:W3CDTF">2018-03-19T06:37:57Z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