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notesMasterIdLst>
    <p:notesMasterId r:id="rId9"/>
  </p:notesMasterIdLst>
  <p:handoutMasterIdLst>
    <p:handoutMasterId r:id="rId19"/>
  </p:handoutMasterIdLst>
  <p:sldIdLst>
    <p:sldId id="261" r:id="rId4"/>
    <p:sldId id="281" r:id="rId5"/>
    <p:sldId id="267" r:id="rId6"/>
    <p:sldId id="268" r:id="rId7"/>
    <p:sldId id="266" r:id="rId8"/>
    <p:sldId id="265" r:id="rId10"/>
    <p:sldId id="257" r:id="rId11"/>
    <p:sldId id="262" r:id="rId12"/>
    <p:sldId id="258" r:id="rId13"/>
    <p:sldId id="280" r:id="rId14"/>
    <p:sldId id="264" r:id="rId15"/>
    <p:sldId id="259" r:id="rId16"/>
    <p:sldId id="278" r:id="rId17"/>
    <p:sldId id="277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z" initials="w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23C3"/>
    <a:srgbClr val="FFFFFF"/>
    <a:srgbClr val="E7EBEA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96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3" Type="http://schemas.openxmlformats.org/officeDocument/2006/relationships/commentAuthors" Target="commentAuthors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handoutMaster" Target="handoutMasters/handoutMaster1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威信：威望与信誉。   威严：释义：（1）指威势，威信。（2）指严厉。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C7B5-B505-4080-B5DF-5DBC78E1210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7"/>
          <p:cNvSpPr>
            <a:spLocks noChangeArrowheads="1"/>
          </p:cNvSpPr>
          <p:nvPr/>
        </p:nvSpPr>
        <p:spPr bwMode="auto">
          <a:xfrm>
            <a:off x="914400" y="2393950"/>
            <a:ext cx="10363200" cy="109538"/>
          </a:xfrm>
          <a:custGeom>
            <a:avLst/>
            <a:gdLst>
              <a:gd name="G0" fmla="+- 618 0 0"/>
            </a:gdLst>
            <a:ahLst/>
            <a:cxnLst>
              <a:cxn ang="0">
                <a:pos x="0" y="0"/>
              </a:cxn>
              <a:cxn ang="0">
                <a:pos x="618" y="0"/>
              </a:cxn>
              <a:cxn ang="0">
                <a:pos x="618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6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990600"/>
            <a:ext cx="103632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30400" y="3429000"/>
            <a:ext cx="9347200" cy="16002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 sz="2800"/>
            </a:lvl1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1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1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1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en-US" altLang="zh-CN">
                <a:ea typeface="宋体" panose="02010600030101010101" pitchFamily="2" charset="-122"/>
              </a:rPr>
            </a:fld>
            <a:endParaRPr lang="en-US" altLang="zh-CN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Verdana" panose="020B0604030504040204" pitchFamily="34" charset="0"/>
              </a:rPr>
            </a:fld>
            <a:endParaRPr lang="en-US" altLang="zh-CN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 spd="slow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Verdana" panose="020B0604030504040204" pitchFamily="34" charset="0"/>
              </a:rPr>
            </a:fld>
            <a:endParaRPr lang="en-US" altLang="zh-CN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 spd="slow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55651" y="1752600"/>
            <a:ext cx="5232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1251" y="1752600"/>
            <a:ext cx="5232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Verdana" panose="020B0604030504040204" pitchFamily="34" charset="0"/>
              </a:rPr>
            </a:fld>
            <a:endParaRPr lang="en-US" altLang="zh-CN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 spd="slow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Verdana" panose="020B0604030504040204" pitchFamily="34" charset="0"/>
              </a:rPr>
            </a:fld>
            <a:endParaRPr lang="en-US" altLang="zh-CN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 spd="slow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Verdana" panose="020B0604030504040204" pitchFamily="34" charset="0"/>
              </a:rPr>
            </a:fld>
            <a:endParaRPr lang="en-US" altLang="zh-CN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 spd="slow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Verdana" panose="020B0604030504040204" pitchFamily="34" charset="0"/>
              </a:rPr>
            </a:fld>
            <a:endParaRPr lang="en-US" altLang="zh-CN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 spd="slow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Verdana" panose="020B0604030504040204" pitchFamily="34" charset="0"/>
              </a:rPr>
            </a:fld>
            <a:endParaRPr lang="en-US" altLang="zh-CN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 spd="slow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Verdana" panose="020B0604030504040204" pitchFamily="34" charset="0"/>
              </a:rPr>
            </a:fld>
            <a:endParaRPr lang="en-US" altLang="zh-CN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 spd="slow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Verdana" panose="020B0604030504040204" pitchFamily="34" charset="0"/>
              </a:rPr>
            </a:fld>
            <a:endParaRPr lang="en-US" altLang="zh-CN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 spd="slow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65117" y="304800"/>
            <a:ext cx="2669116" cy="5715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55651" y="304800"/>
            <a:ext cx="7806267" cy="5715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Verdana" panose="020B0604030504040204" pitchFamily="34" charset="0"/>
              </a:rPr>
            </a:fld>
            <a:endParaRPr lang="en-US" altLang="zh-CN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 spd="slow">
    <p:strips dir="r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66233" y="304800"/>
            <a:ext cx="10668000" cy="1216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755651" y="1752600"/>
            <a:ext cx="5232400" cy="4267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1251" y="1752600"/>
            <a:ext cx="5232400" cy="4267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>
                <a:latin typeface="Verdana" panose="020B0604030504040204" pitchFamily="34" charset="0"/>
              </a:rPr>
            </a:fld>
            <a:endParaRPr lang="en-US" altLang="zh-CN"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 spd="slow">
    <p:strips dir="r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/>
      <p:sp>
        <p:nvSpPr>
          <p:cNvPr id="3074" name="Rectangle 2"/>
          <p:cNvSpPr>
            <a:spLocks noGrp="1"/>
          </p:cNvSpPr>
          <p:nvPr>
            <p:ph type="title"/>
          </p:nvPr>
        </p:nvSpPr>
        <p:spPr>
          <a:xfrm>
            <a:off x="766233" y="304800"/>
            <a:ext cx="10668000" cy="1216025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075" name="Rectangle 3"/>
          <p:cNvSpPr>
            <a:spLocks noGrp="1"/>
          </p:cNvSpPr>
          <p:nvPr>
            <p:ph type="body" idx="1"/>
          </p:nvPr>
        </p:nvSpPr>
        <p:spPr>
          <a:xfrm>
            <a:off x="755651" y="1752600"/>
            <a:ext cx="10668000" cy="426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0660" name="AutoShape 4"/>
          <p:cNvSpPr>
            <a:spLocks noChangeArrowheads="1"/>
          </p:cNvSpPr>
          <p:nvPr/>
        </p:nvSpPr>
        <p:spPr bwMode="auto">
          <a:xfrm>
            <a:off x="711200" y="914400"/>
            <a:ext cx="10610851" cy="109538"/>
          </a:xfrm>
          <a:custGeom>
            <a:avLst/>
            <a:gdLst>
              <a:gd name="G0" fmla="+- 585 0 0"/>
            </a:gdLst>
            <a:ahLst/>
            <a:cxnLst>
              <a:cxn ang="0">
                <a:pos x="0" y="0"/>
              </a:cxn>
              <a:cxn ang="0">
                <a:pos x="585" y="0"/>
              </a:cxn>
              <a:cxn ang="0">
                <a:pos x="585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0661" name="Line 5"/>
          <p:cNvSpPr>
            <a:spLocks noChangeShapeType="1"/>
          </p:cNvSpPr>
          <p:nvPr/>
        </p:nvSpPr>
        <p:spPr bwMode="auto">
          <a:xfrm flipV="1">
            <a:off x="812800" y="6172200"/>
            <a:ext cx="105664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Verdana" panose="020B0604030504040204" pitchFamily="34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7066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12800" y="6245225"/>
            <a:ext cx="2641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 b="0">
                <a:solidFill>
                  <a:schemeClr val="tx1"/>
                </a:solidFill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7066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200" b="0">
                <a:solidFill>
                  <a:schemeClr val="tx1"/>
                </a:solidFill>
                <a:ea typeface="+mn-ea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7066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641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 b="0">
                <a:solidFill>
                  <a:schemeClr val="tx1"/>
                </a:solidFill>
                <a:ea typeface="宋体" panose="02010600030101010101" pitchFamily="2" charset="-122"/>
              </a:defRPr>
            </a:lvl1pPr>
          </a:lstStyle>
          <a:p>
            <a:pPr lvl="0" eaLnBrk="1" hangingPunct="1"/>
            <a:fld id="{9A0DB2DC-4C9A-4742-B13C-FB6460FD3503}" type="slidenum">
              <a:rPr lang="en-US" altLang="zh-CN">
                <a:latin typeface="Verdana" panose="020B0604030504040204" pitchFamily="34" charset="0"/>
              </a:rPr>
            </a:fld>
            <a:endParaRPr lang="en-US" altLang="zh-CN">
              <a:latin typeface="Verdana" panose="020B060403050404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>
    <p:strips dir="rd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9pPr>
    </p:titleStyle>
    <p:bodyStyle>
      <a:lvl1pPr marL="469900" indent="-4699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88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n"/>
        <a:defRPr sz="2600">
          <a:solidFill>
            <a:schemeClr val="tx1"/>
          </a:solidFill>
          <a:latin typeface="+mn-lt"/>
          <a:ea typeface="+mn-ea"/>
        </a:defRPr>
      </a:lvl2pPr>
      <a:lvl3pPr marL="1304925" indent="-395605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o"/>
        <a:defRPr sz="2300">
          <a:solidFill>
            <a:schemeClr val="tx1"/>
          </a:solidFill>
          <a:latin typeface="+mn-lt"/>
          <a:ea typeface="+mn-ea"/>
        </a:defRPr>
      </a:lvl3pPr>
      <a:lvl4pPr marL="1694180" indent="-3873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94230" indent="-398780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551430" indent="-398780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3008630" indent="-398780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465830" indent="-398780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923030" indent="-398780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7" Type="http://schemas.openxmlformats.org/officeDocument/2006/relationships/slideLayout" Target="../slideLayouts/slideLayout14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 noChangeArrowheads="1"/>
          </p:cNvSpPr>
          <p:nvPr>
            <p:ph type="ctrTitle"/>
          </p:nvPr>
        </p:nvSpPr>
        <p:spPr/>
        <p:txBody>
          <a:bodyPr/>
          <a:p>
            <a:r>
              <a:rPr lang="zh-CN" altLang="en-US" sz="4400">
                <a:latin typeface="叶根友刀锋黑草1.01" panose="02010601030101010101" charset="-122"/>
                <a:ea typeface="叶根友刀锋黑草1.01" panose="02010601030101010101" charset="-122"/>
                <a:cs typeface="叶根友刀锋黑草1.01" panose="02010601030101010101" charset="-122"/>
              </a:rPr>
              <a:t>第二单元   综合探究</a:t>
            </a:r>
            <a:endParaRPr lang="zh-CN" altLang="en-US" sz="4400">
              <a:latin typeface="叶根友刀锋黑草1.01" panose="02010601030101010101" charset="-122"/>
              <a:ea typeface="叶根友刀锋黑草1.01" panose="02010601030101010101" charset="-122"/>
              <a:cs typeface="叶根友刀锋黑草1.01" panose="02010601030101010101" charset="-122"/>
            </a:endParaRPr>
          </a:p>
        </p:txBody>
      </p:sp>
      <p:sp>
        <p:nvSpPr>
          <p:cNvPr id="6" name="TextBox 25"/>
          <p:cNvSpPr txBox="1"/>
          <p:nvPr/>
        </p:nvSpPr>
        <p:spPr>
          <a:xfrm>
            <a:off x="2923540" y="3136265"/>
            <a:ext cx="7426325" cy="173037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p>
            <a:r>
              <a:rPr lang="zh-CN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蒂黑板报底字" panose="03000600000000000000" charset="-122"/>
                <a:ea typeface="新蒂黑板报底字" panose="03000600000000000000" charset="-122"/>
                <a:cs typeface="新蒂黑板报底字" panose="03000600000000000000" charset="-122"/>
                <a:sym typeface="微软雅黑" panose="020B0503020204020204" charset="-122"/>
              </a:rPr>
              <a:t>政府的权威</a:t>
            </a:r>
            <a:endParaRPr lang="en-US" altLang="zh-CN" sz="5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新蒂黑板报底字" panose="03000600000000000000" charset="-122"/>
              <a:ea typeface="新蒂黑板报底字" panose="03000600000000000000" charset="-122"/>
              <a:cs typeface="新蒂黑板报底字" panose="03000600000000000000" charset="-122"/>
              <a:sym typeface="微软雅黑" panose="020B0503020204020204" charset="-122"/>
            </a:endParaRPr>
          </a:p>
          <a:p>
            <a:r>
              <a:rPr lang="en-US" altLang="zh-CN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蒂黑板报底字" panose="03000600000000000000" charset="-122"/>
                <a:ea typeface="新蒂黑板报底字" panose="03000600000000000000" charset="-122"/>
                <a:cs typeface="新蒂黑板报底字" panose="03000600000000000000" charset="-122"/>
                <a:sym typeface="微软雅黑" panose="020B0503020204020204" charset="-122"/>
              </a:rPr>
              <a:t>             </a:t>
            </a:r>
            <a:r>
              <a:rPr lang="zh-CN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蒂黑板报底字" panose="03000600000000000000" charset="-122"/>
                <a:ea typeface="新蒂黑板报底字" panose="03000600000000000000" charset="-122"/>
                <a:cs typeface="新蒂黑板报底字" panose="03000600000000000000" charset="-122"/>
                <a:sym typeface="微软雅黑" panose="020B0503020204020204" charset="-122"/>
              </a:rPr>
              <a:t>从何而来</a:t>
            </a:r>
            <a:endParaRPr lang="zh-CN" altLang="en-US" sz="5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新蒂黑板报底字" panose="03000600000000000000" charset="-122"/>
              <a:ea typeface="新蒂黑板报底字" panose="03000600000000000000" charset="-122"/>
              <a:cs typeface="新蒂黑板报底字" panose="03000600000000000000" charset="-122"/>
              <a:sym typeface="微软雅黑" panose="020B0503020204020204" charset="-122"/>
            </a:endParaRPr>
          </a:p>
        </p:txBody>
      </p:sp>
    </p:spTree>
  </p:cSld>
  <p:clrMapOvr>
    <a:masterClrMapping/>
  </p:clrMapOvr>
  <p:transition spd="slow">
    <p:strips dir="r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6760" y="2819400"/>
            <a:ext cx="4876800" cy="292608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80085" y="1231265"/>
            <a:ext cx="4943475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latin typeface="华文行楷" panose="02010800040101010101" charset="-122"/>
                <a:ea typeface="华文行楷" panose="02010800040101010101" charset="-122"/>
              </a:rPr>
              <a:t>无论你身在何方，如果你遇到困难，不要害怕，因为我们背后有一个强大的祖国！</a:t>
            </a:r>
            <a:endParaRPr lang="zh-CN" altLang="en-US" sz="2800"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98805" y="266700"/>
            <a:ext cx="7766050" cy="521970"/>
          </a:xfrm>
          <a:prstGeom prst="rect">
            <a:avLst/>
          </a:prstGeom>
          <a:noFill/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28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新蒂黑板报底字" panose="03000600000000000000" charset="-122"/>
                <a:ea typeface="新蒂黑板报底字" panose="03000600000000000000" charset="-122"/>
                <a:cs typeface="新蒂黑板报底字" panose="03000600000000000000" charset="-122"/>
              </a:rPr>
              <a:t>撤侨、救援:：汇聚民族力量 彰显大国形象</a:t>
            </a:r>
            <a:endParaRPr lang="zh-CN" altLang="en-US" sz="28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新蒂黑板报底字" panose="03000600000000000000" charset="-122"/>
              <a:ea typeface="新蒂黑板报底字" panose="03000600000000000000" charset="-122"/>
              <a:cs typeface="新蒂黑板报底字" panose="03000600000000000000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927725" y="1231265"/>
            <a:ext cx="6215380" cy="53543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类似的中国政府大规模救援事件还有很多很多。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1、2006年4月所罗门骚乱，撤出</a:t>
            </a:r>
            <a:r>
              <a:rPr lang="zh-CN" altLang="en-US" b="1">
                <a:solidFill>
                  <a:srgbClr val="2723C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310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名侨胞;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2、2006年4月东帝汶骚乱，撤出</a:t>
            </a:r>
            <a:r>
              <a:rPr lang="zh-CN" altLang="en-US" b="1">
                <a:solidFill>
                  <a:srgbClr val="2723C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243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名侨胞;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3、2006年7月黎以冲突，撤出</a:t>
            </a:r>
            <a:r>
              <a:rPr lang="zh-CN" altLang="en-US" b="1">
                <a:solidFill>
                  <a:srgbClr val="2723C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167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名中国公民;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4、2006年11月汤加骚乱，撤出</a:t>
            </a:r>
            <a:r>
              <a:rPr lang="zh-CN" altLang="en-US" b="1">
                <a:solidFill>
                  <a:srgbClr val="2723C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193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名侨胞;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5、2008年1月乍得战乱，撤出</a:t>
            </a:r>
            <a:r>
              <a:rPr lang="zh-CN" altLang="en-US" b="1">
                <a:solidFill>
                  <a:srgbClr val="2723C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300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名中资机构人员;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6、2009年1月海地地震，撤出</a:t>
            </a:r>
            <a:r>
              <a:rPr lang="zh-CN" altLang="en-US" b="1">
                <a:solidFill>
                  <a:srgbClr val="2723C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48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名中国公民;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7、2010年6月吉尔吉斯斯坦骚乱，撤出</a:t>
            </a:r>
            <a:r>
              <a:rPr lang="zh-CN" altLang="en-US" b="1">
                <a:solidFill>
                  <a:srgbClr val="2723C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1299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名中国公民;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8、2011年2月埃及局势紧张，撤出</a:t>
            </a:r>
            <a:r>
              <a:rPr lang="zh-CN" altLang="en-US" b="1">
                <a:solidFill>
                  <a:srgbClr val="2723C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500</a:t>
            </a:r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名中国公民;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……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7725" y="1597025"/>
            <a:ext cx="5502275" cy="3127375"/>
          </a:xfrm>
          <a:prstGeom prst="rect">
            <a:avLst/>
          </a:prstGeom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矩形 4"/>
          <p:cNvSpPr/>
          <p:nvPr/>
        </p:nvSpPr>
        <p:spPr>
          <a:xfrm>
            <a:off x="6128385" y="1865630"/>
            <a:ext cx="5488940" cy="3692525"/>
          </a:xfrm>
          <a:prstGeom prst="rect">
            <a:avLst/>
          </a:prstGeom>
        </p:spPr>
        <p:txBody>
          <a:bodyPr wrap="square">
            <a:spAutoFit/>
          </a:bodyPr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600" b="1" i="0" u="none" strike="noStrike" kern="100" cap="none" spc="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</a:t>
            </a:r>
            <a:r>
              <a:rPr kumimoji="0" lang="zh-CN" altLang="zh-CN" sz="2600" b="1" i="0" u="none" strike="noStrike" kern="100" cap="none" spc="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“这是一场国际大搜救，要</a:t>
            </a:r>
            <a:endParaRPr kumimoji="0" lang="en-US" altLang="zh-CN" sz="2600" b="1" i="0" u="none" strike="noStrike" kern="100" cap="none" spc="4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600" b="1" i="0" u="none" strike="noStrike" kern="100" cap="none" spc="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求有关各方要加强协调，一定要</a:t>
            </a:r>
            <a:endParaRPr kumimoji="0" lang="en-US" altLang="zh-CN" sz="2600" b="1" i="0" u="none" strike="noStrike" kern="100" cap="none" spc="4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600" b="1" i="0" u="none" strike="noStrike" kern="100" cap="none" spc="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查明原因，尽快找到失联飞机，</a:t>
            </a:r>
            <a:endParaRPr kumimoji="0" lang="en-US" altLang="zh-CN" sz="2600" b="1" i="0" u="none" strike="noStrike" kern="100" cap="none" spc="4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600" b="1" i="0" u="none" strike="noStrike" kern="100" cap="none" spc="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妥善处理相关事宜。</a:t>
            </a:r>
            <a:r>
              <a:rPr kumimoji="0" lang="zh-CN" altLang="zh-CN" sz="2600" b="1" i="0" u="none" strike="noStrike" kern="100" cap="none" spc="4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有一丝希望</a:t>
            </a:r>
            <a:endParaRPr kumimoji="0" lang="en-US" altLang="zh-CN" sz="2600" b="1" i="0" u="none" strike="noStrike" kern="100" cap="none" spc="4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600" b="1" i="0" u="none" strike="noStrike" kern="100" cap="none" spc="4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，决不放弃搜救</a:t>
            </a:r>
            <a:r>
              <a:rPr kumimoji="0" lang="zh-CN" altLang="zh-CN" sz="2600" b="1" i="0" u="none" strike="noStrike" kern="100" cap="none" spc="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。”</a:t>
            </a:r>
            <a:r>
              <a:rPr kumimoji="0" lang="en-US" altLang="zh-CN" sz="2600" b="1" i="0" u="none" strike="noStrike" kern="100" cap="none" spc="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                              </a:t>
            </a:r>
            <a:endParaRPr kumimoji="0" lang="en-US" altLang="zh-CN" sz="2600" b="1" i="0" u="none" strike="noStrike" kern="100" cap="none" spc="4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600" b="1" i="0" u="none" strike="noStrike" kern="100" cap="none" spc="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      ——</a:t>
            </a:r>
            <a:r>
              <a:rPr kumimoji="0" lang="zh-CN" altLang="en-US" sz="2600" b="1" i="0" u="none" strike="noStrike" kern="100" cap="none" spc="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李克强</a:t>
            </a:r>
            <a:endParaRPr kumimoji="0" lang="zh-CN" altLang="en-US" sz="2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7171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7860" y="1567815"/>
            <a:ext cx="4988560" cy="42881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5856605" y="1662430"/>
            <a:ext cx="5760720" cy="44075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127000" algn="l" eaLnBrk="0" fontAlgn="base" hangingPunct="0">
              <a:lnSpc>
                <a:spcPct val="130000"/>
              </a:lnSpc>
              <a:buClrTx/>
              <a:buSzTx/>
              <a:buFontTx/>
              <a:defRPr/>
            </a:pPr>
            <a:r>
              <a:rPr lang="zh-CN" sz="2400" b="1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习近平总书记和李克强总理，分别对失联事件作出批示，交通运输部南海救助局，中国海警指挥中心均派出船只开展搜救工作。</a:t>
            </a:r>
            <a:r>
              <a:rPr lang="en-US" altLang="zh-CN" sz="2400" b="1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</a:t>
            </a:r>
            <a:r>
              <a:rPr lang="zh-CN" altLang="en-US" sz="2400" b="1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月</a:t>
            </a:r>
            <a:r>
              <a:rPr lang="en-US" altLang="zh-CN" sz="2400" b="1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8</a:t>
            </a:r>
            <a:r>
              <a:rPr lang="zh-CN" altLang="en-US" sz="2400" b="1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日，中国的“海巡</a:t>
            </a:r>
            <a:r>
              <a:rPr lang="en-US" altLang="zh-CN" sz="2400" b="1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31”</a:t>
            </a:r>
            <a:r>
              <a:rPr lang="zh-CN" altLang="en-US" sz="2400" b="1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、“南海救</a:t>
            </a:r>
            <a:r>
              <a:rPr lang="en-US" altLang="zh-CN" sz="2400" b="1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101”</a:t>
            </a:r>
            <a:r>
              <a:rPr lang="zh-CN" altLang="en-US" sz="2400" b="1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、“南海救</a:t>
            </a:r>
            <a:r>
              <a:rPr lang="en-US" altLang="zh-CN" sz="2400" b="1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115”</a:t>
            </a:r>
            <a:r>
              <a:rPr lang="zh-CN" altLang="en-US" sz="2400" b="1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、中国海警</a:t>
            </a:r>
            <a:r>
              <a:rPr lang="en-US" altLang="zh-CN" sz="2400" b="1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3411</a:t>
            </a:r>
            <a:r>
              <a:rPr lang="zh-CN" altLang="en-US" sz="2400" b="1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、海军</a:t>
            </a:r>
            <a:r>
              <a:rPr lang="en-US" altLang="zh-CN" sz="2400" b="1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528</a:t>
            </a:r>
            <a:r>
              <a:rPr lang="zh-CN" altLang="en-US" sz="2400" b="1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和</a:t>
            </a:r>
            <a:r>
              <a:rPr lang="en-US" altLang="zh-CN" sz="2400" b="1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999</a:t>
            </a:r>
            <a:r>
              <a:rPr lang="zh-CN" altLang="en-US" sz="2400" b="1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舰、海口舰、昆山舰等</a:t>
            </a:r>
            <a:r>
              <a:rPr lang="en-US" altLang="zh-CN" sz="2400" b="1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9</a:t>
            </a:r>
            <a:r>
              <a:rPr lang="zh-CN" altLang="en-US" sz="2400" b="1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艘中国搜救船舶已开至疑似失联区域，南海舰队航空兵</a:t>
            </a:r>
            <a:r>
              <a:rPr lang="en-US" altLang="zh-CN" sz="2400" b="1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</a:t>
            </a:r>
            <a:r>
              <a:rPr lang="zh-CN" altLang="en-US" sz="2400" b="1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架舰载直升机也与昆仑山舰会合参加救援。 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  <p:bldP spid="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754380" y="1138555"/>
            <a:ext cx="10947400" cy="2491740"/>
          </a:xfrm>
          <a:prstGeom prst="rect">
            <a:avLst/>
          </a:prstGeom>
        </p:spPr>
        <p:txBody>
          <a:bodyPr wrap="square">
            <a:spAutoFit/>
          </a:bodyPr>
          <a:p>
            <a:pPr marL="0" marR="0" lvl="0" indent="3048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</a:t>
            </a:r>
            <a:r>
              <a:rPr kumimoji="0" lang="zh-CN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为及时发现失联客机，中国政府</a:t>
            </a:r>
            <a:r>
              <a:rPr kumimoji="0" lang="zh-CN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2723C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前所未有的动用了几十颗卫星</a:t>
            </a:r>
            <a:r>
              <a:rPr kumimoji="0" lang="zh-CN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，专家指出，卫星在并轨过程中将极大消耗自身能量，造成设计寿命的缩短。对此，</a:t>
            </a:r>
            <a:r>
              <a:rPr kumimoji="0" lang="zh-CN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2723C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有人认为，动用卫星，搜救成本过高，</a:t>
            </a:r>
            <a:r>
              <a:rPr kumimoji="0" lang="zh-CN" altLang="zh-CN" sz="26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生命固然可贵，但是政府在组织搜救的过程中也应考虑搜救成本，毕竟这是一场旷日持久的搜救。</a:t>
            </a:r>
            <a:endParaRPr kumimoji="0" lang="zh-CN" altLang="zh-CN" sz="2600" b="1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28675" y="3790315"/>
            <a:ext cx="10614660" cy="12915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306070" algn="just" eaLnBrk="0" fontAlgn="base" hangingPunct="0">
              <a:lnSpc>
                <a:spcPct val="150000"/>
              </a:lnSpc>
              <a:spcAft>
                <a:spcPts val="0"/>
              </a:spcAft>
              <a:buClrTx/>
              <a:buSzTx/>
              <a:buFontTx/>
              <a:defRPr/>
            </a:pPr>
            <a:r>
              <a:rPr lang="en-US" altLang="zh-CN" sz="2600" b="1" kern="1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北魏楷书简体" panose="03000509000000000000" charset="-122"/>
                <a:ea typeface="方正北魏楷书简体" panose="03000509000000000000" charset="-122"/>
                <a:cs typeface="方正北魏楷书简体" panose="03000509000000000000" charset="-122"/>
                <a:sym typeface="+mn-ea"/>
              </a:rPr>
              <a:t>    </a:t>
            </a:r>
            <a:r>
              <a:rPr lang="zh-CN" altLang="zh-CN" sz="2600" b="1" kern="1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北魏楷书简体" panose="03000509000000000000" charset="-122"/>
                <a:ea typeface="方正北魏楷书简体" panose="03000509000000000000" charset="-122"/>
                <a:cs typeface="方正北魏楷书简体" panose="03000509000000000000" charset="-122"/>
                <a:sym typeface="+mn-ea"/>
              </a:rPr>
              <a:t>探究一：请结合马航客机失联事件中，中国政府的所作所为，说一说中国政府有无威信</a:t>
            </a:r>
            <a:r>
              <a:rPr lang="en-US" altLang="zh-CN" sz="2600" b="1" kern="1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北魏楷书简体" panose="03000509000000000000" charset="-122"/>
                <a:ea typeface="方正北魏楷书简体" panose="03000509000000000000" charset="-122"/>
                <a:cs typeface="方正北魏楷书简体" panose="03000509000000000000" charset="-122"/>
                <a:sym typeface="+mn-ea"/>
              </a:rPr>
              <a:t>? </a:t>
            </a:r>
            <a:r>
              <a:rPr lang="zh-CN" altLang="en-US" sz="2600" b="1" kern="1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北魏楷书简体" panose="03000509000000000000" charset="-122"/>
                <a:ea typeface="方正北魏楷书简体" panose="03000509000000000000" charset="-122"/>
                <a:cs typeface="方正北魏楷书简体" panose="03000509000000000000" charset="-122"/>
                <a:sym typeface="+mn-ea"/>
              </a:rPr>
              <a:t>理由是什么</a:t>
            </a:r>
            <a:r>
              <a:rPr lang="en-US" altLang="zh-CN" sz="2600" b="1" kern="1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北魏楷书简体" panose="03000509000000000000" charset="-122"/>
                <a:ea typeface="方正北魏楷书简体" panose="03000509000000000000" charset="-122"/>
                <a:cs typeface="方正北魏楷书简体" panose="03000509000000000000" charset="-122"/>
                <a:sym typeface="+mn-ea"/>
              </a:rPr>
              <a:t>?</a:t>
            </a:r>
            <a:endParaRPr lang="en-US" altLang="zh-CN" sz="2600" b="1" kern="10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方正北魏楷书简体" panose="03000509000000000000" charset="-122"/>
              <a:ea typeface="方正北魏楷书简体" panose="03000509000000000000" charset="-122"/>
              <a:cs typeface="方正北魏楷书简体" panose="03000509000000000000" charset="-122"/>
              <a:sym typeface="+mn-ea"/>
            </a:endParaRPr>
          </a:p>
        </p:txBody>
      </p:sp>
      <p:pic>
        <p:nvPicPr>
          <p:cNvPr id="8195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99220" y="4665028"/>
            <a:ext cx="3143250" cy="2095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文本框 5"/>
          <p:cNvSpPr txBox="1"/>
          <p:nvPr/>
        </p:nvSpPr>
        <p:spPr>
          <a:xfrm>
            <a:off x="564515" y="5187950"/>
            <a:ext cx="9037955" cy="105029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p>
            <a:pPr>
              <a:lnSpc>
                <a:spcPct val="120000"/>
              </a:lnSpc>
            </a:pPr>
            <a:r>
              <a:rPr lang="en-US" altLang="zh-CN" sz="2600" b="1" kern="1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水柱简体" panose="03000509000000000000" charset="-122"/>
                <a:ea typeface="方正水柱简体" panose="03000509000000000000" charset="-122"/>
                <a:cs typeface="方正水柱简体" panose="03000509000000000000" charset="-122"/>
                <a:sym typeface="+mn-ea"/>
              </a:rPr>
              <a:t>   </a:t>
            </a:r>
            <a:r>
              <a:rPr lang="zh-CN" altLang="zh-CN" sz="2600" b="1" kern="1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水柱简体" panose="03000509000000000000" charset="-122"/>
                <a:ea typeface="方正水柱简体" panose="03000509000000000000" charset="-122"/>
                <a:cs typeface="方正水柱简体" panose="03000509000000000000" charset="-122"/>
                <a:sym typeface="+mn-ea"/>
              </a:rPr>
              <a:t>中国政府在飞机失联之后积极营救，体现了高度的责任感，</a:t>
            </a:r>
            <a:r>
              <a:rPr lang="zh-CN" altLang="zh-CN" sz="2600" b="1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水柱简体" panose="03000509000000000000" charset="-122"/>
                <a:ea typeface="方正水柱简体" panose="03000509000000000000" charset="-122"/>
                <a:cs typeface="方正水柱简体" panose="03000509000000000000" charset="-122"/>
                <a:sym typeface="+mn-ea"/>
              </a:rPr>
              <a:t>赢得了世界的尊敬和人民的认可</a:t>
            </a:r>
            <a:r>
              <a:rPr lang="zh-CN" altLang="zh-CN" sz="2600" b="1" kern="1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水柱简体" panose="03000509000000000000" charset="-122"/>
                <a:ea typeface="方正水柱简体" panose="03000509000000000000" charset="-122"/>
                <a:cs typeface="方正水柱简体" panose="03000509000000000000" charset="-122"/>
                <a:sym typeface="+mn-ea"/>
              </a:rPr>
              <a:t>，树立了政府的威信。</a:t>
            </a:r>
            <a:endParaRPr lang="zh-CN" altLang="en-US">
              <a:latin typeface="方正水柱简体" panose="03000509000000000000" charset="-122"/>
              <a:ea typeface="方正水柱简体" panose="03000509000000000000" charset="-122"/>
              <a:cs typeface="方正水柱简体" panose="03000509000000000000" charset="-122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85" name="Text Box 4"/>
          <p:cNvSpPr txBox="1"/>
          <p:nvPr/>
        </p:nvSpPr>
        <p:spPr>
          <a:xfrm>
            <a:off x="1006475" y="301625"/>
            <a:ext cx="4495800" cy="706755"/>
          </a:xfrm>
          <a:prstGeom prst="rect">
            <a:avLst/>
          </a:prstGeom>
          <a:noFill/>
          <a:ln w="508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chemeClr val="tx1"/>
                </a:solidFill>
                <a:latin typeface="华文行楷" panose="02010800040101010101" charset="-122"/>
                <a:ea typeface="华文行楷" panose="02010800040101010101" charset="-122"/>
              </a:rPr>
              <a:t>政府的威信</a:t>
            </a:r>
            <a:endParaRPr lang="zh-CN" altLang="en-US" sz="4000" dirty="0">
              <a:solidFill>
                <a:schemeClr val="tx1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36887" name="左大括号 36886"/>
          <p:cNvSpPr/>
          <p:nvPr/>
        </p:nvSpPr>
        <p:spPr>
          <a:xfrm>
            <a:off x="2771140" y="1824990"/>
            <a:ext cx="228600" cy="2133600"/>
          </a:xfrm>
          <a:prstGeom prst="leftBrace">
            <a:avLst>
              <a:gd name="adj1" fmla="val 77777"/>
              <a:gd name="adj2" fmla="val 50000"/>
            </a:avLst>
          </a:prstGeom>
          <a:noFill/>
          <a:ln w="9525">
            <a:noFill/>
          </a:ln>
        </p:spPr>
        <p:txBody>
          <a:bodyPr/>
          <a:p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897" name="文本框 36896"/>
          <p:cNvSpPr txBox="1"/>
          <p:nvPr/>
        </p:nvSpPr>
        <p:spPr>
          <a:xfrm>
            <a:off x="4067175" y="1644015"/>
            <a:ext cx="699389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b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政府在</a:t>
            </a:r>
            <a:r>
              <a:rPr lang="zh-CN" altLang="en-US" sz="3200" b="1" dirty="0">
                <a:solidFill>
                  <a:srgbClr val="2723C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社会管理和公共服务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过程中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形成的，得到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人民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认可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的</a:t>
            </a:r>
            <a:r>
              <a:rPr lang="zh-CN" altLang="en-US" sz="3200" b="1" dirty="0">
                <a:solidFill>
                  <a:srgbClr val="2723C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威望和影响力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。 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6900" name="圆角矩形 36899"/>
          <p:cNvSpPr/>
          <p:nvPr/>
        </p:nvSpPr>
        <p:spPr>
          <a:xfrm>
            <a:off x="1094740" y="1672590"/>
            <a:ext cx="2362200" cy="608013"/>
          </a:xfrm>
          <a:prstGeom prst="roundRect">
            <a:avLst>
              <a:gd name="adj" fmla="val 16667"/>
            </a:avLst>
          </a:prstGeom>
          <a:solidFill>
            <a:srgbClr val="FFFF00">
              <a:alpha val="22000"/>
            </a:srgbClr>
          </a:solidFill>
          <a:ln w="38100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l"/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 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含    义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矩形 1"/>
          <p:cNvSpPr/>
          <p:nvPr/>
        </p:nvSpPr>
        <p:spPr>
          <a:xfrm>
            <a:off x="1038860" y="1162685"/>
            <a:ext cx="10114915" cy="2676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190500" indent="304800" algn="just"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</a:t>
            </a:r>
            <a:r>
              <a:rPr lang="zh-CN" altLang="zh-CN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中国政府工作组：针对失联飞机任何搜救都不为过，不存在成本问题。</a:t>
            </a:r>
            <a:endParaRPr lang="en-US" altLang="zh-CN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90500" indent="304800" algn="just"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</a:t>
            </a:r>
            <a:r>
              <a:rPr lang="zh-CN" altLang="zh-CN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探究二：结合中国政府的言行，思考，</a:t>
            </a:r>
            <a:r>
              <a:rPr lang="zh-CN" altLang="zh-CN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是不是我国历史上任何一个政府都是有威信的政府呢？</a:t>
            </a:r>
            <a:r>
              <a:rPr lang="zh-CN" altLang="zh-CN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你能否举出事例。</a:t>
            </a:r>
            <a:endParaRPr lang="zh-CN" altLang="zh-CN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11630" y="3956050"/>
            <a:ext cx="3465830" cy="231203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5875" y="3982085"/>
            <a:ext cx="3649980" cy="2286000"/>
          </a:xfrm>
          <a:prstGeom prst="rect">
            <a:avLst/>
          </a:prstGeom>
        </p:spPr>
      </p:pic>
      <p:sp>
        <p:nvSpPr>
          <p:cNvPr id="4" name="矩形 1"/>
          <p:cNvSpPr/>
          <p:nvPr/>
        </p:nvSpPr>
        <p:spPr>
          <a:xfrm>
            <a:off x="1717040" y="6112510"/>
            <a:ext cx="297180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190500" indent="304800" algn="just"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北洋政府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矩形 1"/>
          <p:cNvSpPr/>
          <p:nvPr/>
        </p:nvSpPr>
        <p:spPr>
          <a:xfrm>
            <a:off x="6156325" y="6081395"/>
            <a:ext cx="406908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190500" indent="304800" algn="just"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</a:t>
            </a:r>
            <a:r>
              <a:rPr lang="zh-CN" altLang="zh-CN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南京国民党</a:t>
            </a:r>
            <a:r>
              <a:rPr lang="zh-CN" altLang="en-US" sz="28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政府</a:t>
            </a:r>
            <a:endParaRPr lang="zh-CN" altLang="en-US" sz="28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85" name="Text Box 4"/>
          <p:cNvSpPr txBox="1"/>
          <p:nvPr/>
        </p:nvSpPr>
        <p:spPr>
          <a:xfrm>
            <a:off x="1006475" y="301625"/>
            <a:ext cx="4495800" cy="706755"/>
          </a:xfrm>
          <a:prstGeom prst="rect">
            <a:avLst/>
          </a:prstGeom>
          <a:noFill/>
          <a:ln w="508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chemeClr val="tx1"/>
                </a:solidFill>
                <a:latin typeface="华文行楷" panose="02010800040101010101" charset="-122"/>
                <a:ea typeface="华文行楷" panose="02010800040101010101" charset="-122"/>
              </a:rPr>
              <a:t>政府的威信</a:t>
            </a:r>
            <a:endParaRPr lang="zh-CN" altLang="en-US" sz="4000" dirty="0">
              <a:solidFill>
                <a:schemeClr val="tx1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36887" name="左大括号 36886"/>
          <p:cNvSpPr/>
          <p:nvPr/>
        </p:nvSpPr>
        <p:spPr>
          <a:xfrm>
            <a:off x="2771140" y="1824990"/>
            <a:ext cx="228600" cy="2133600"/>
          </a:xfrm>
          <a:prstGeom prst="leftBrace">
            <a:avLst>
              <a:gd name="adj1" fmla="val 77777"/>
              <a:gd name="adj2" fmla="val 50000"/>
            </a:avLst>
          </a:prstGeom>
          <a:noFill/>
          <a:ln w="9525">
            <a:noFill/>
          </a:ln>
        </p:spPr>
        <p:txBody>
          <a:bodyPr/>
          <a:p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897" name="文本框 36896"/>
          <p:cNvSpPr txBox="1"/>
          <p:nvPr/>
        </p:nvSpPr>
        <p:spPr>
          <a:xfrm>
            <a:off x="4067175" y="1644015"/>
            <a:ext cx="699389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b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政府在</a:t>
            </a:r>
            <a:r>
              <a:rPr lang="zh-CN" altLang="en-US" sz="3200" b="1" dirty="0">
                <a:solidFill>
                  <a:srgbClr val="2723C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社会管理和公共服务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过程中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形成的，得到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人民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认可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的</a:t>
            </a:r>
            <a:r>
              <a:rPr lang="zh-CN" altLang="en-US" sz="3200" b="1" dirty="0">
                <a:solidFill>
                  <a:srgbClr val="2723C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威望和影响力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。 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6898" name="文本框 36897"/>
          <p:cNvSpPr txBox="1"/>
          <p:nvPr/>
        </p:nvSpPr>
        <p:spPr>
          <a:xfrm>
            <a:off x="4135755" y="3218180"/>
            <a:ext cx="663702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b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从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根本上讲，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国家性质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决定其政府的权威。</a:t>
            </a:r>
            <a:endParaRPr lang="zh-CN" altLang="en-US" sz="32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899" name="文本框 36898"/>
          <p:cNvSpPr txBox="1"/>
          <p:nvPr/>
        </p:nvSpPr>
        <p:spPr>
          <a:xfrm>
            <a:off x="4067175" y="4720590"/>
            <a:ext cx="677418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b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政府的管理和服务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是否被人民认可和接受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。</a:t>
            </a:r>
            <a:endParaRPr lang="en-US" altLang="zh-CN" sz="32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900" name="圆角矩形 36899"/>
          <p:cNvSpPr/>
          <p:nvPr/>
        </p:nvSpPr>
        <p:spPr>
          <a:xfrm>
            <a:off x="1094740" y="1672590"/>
            <a:ext cx="2362200" cy="608013"/>
          </a:xfrm>
          <a:prstGeom prst="roundRect">
            <a:avLst>
              <a:gd name="adj" fmla="val 16667"/>
            </a:avLst>
          </a:prstGeom>
          <a:solidFill>
            <a:srgbClr val="FFFF00">
              <a:alpha val="22000"/>
            </a:srgbClr>
          </a:solidFill>
          <a:ln w="38100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l"/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 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含    义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6901" name="圆角矩形 36900"/>
          <p:cNvSpPr/>
          <p:nvPr/>
        </p:nvSpPr>
        <p:spPr>
          <a:xfrm>
            <a:off x="1094740" y="3272790"/>
            <a:ext cx="2489200" cy="608013"/>
          </a:xfrm>
          <a:prstGeom prst="roundRect">
            <a:avLst>
              <a:gd name="adj" fmla="val 16667"/>
            </a:avLst>
          </a:prstGeom>
          <a:solidFill>
            <a:srgbClr val="FFFF00">
              <a:alpha val="22000"/>
            </a:srgbClr>
          </a:solidFill>
          <a:ln w="38100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l"/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 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决定因素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6902" name="圆角矩形 36901"/>
          <p:cNvSpPr/>
          <p:nvPr/>
        </p:nvSpPr>
        <p:spPr>
          <a:xfrm>
            <a:off x="1094740" y="4720590"/>
            <a:ext cx="2425700" cy="608013"/>
          </a:xfrm>
          <a:prstGeom prst="roundRect">
            <a:avLst>
              <a:gd name="adj" fmla="val 16667"/>
            </a:avLst>
          </a:prstGeom>
          <a:solidFill>
            <a:srgbClr val="FFFF00">
              <a:alpha val="22000"/>
            </a:srgbClr>
          </a:solidFill>
          <a:ln w="38100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l"/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3. 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区分标志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6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98" grpId="0"/>
      <p:bldP spid="36899" grpId="0"/>
      <p:bldP spid="36902" grpId="0" animBg="1"/>
      <p:bldP spid="3690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271250" y="6002020"/>
            <a:ext cx="1076960" cy="922020"/>
          </a:xfrm>
          <a:prstGeom prst="rect">
            <a:avLst/>
          </a:prstGeom>
          <a:solidFill>
            <a:srgbClr val="E7EBEA"/>
          </a:solidFill>
        </p:spPr>
        <p:txBody>
          <a:bodyPr wrap="square" rtlCol="0">
            <a:spAutoFit/>
          </a:bodyPr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87730" y="1744980"/>
            <a:ext cx="10675620" cy="2676525"/>
          </a:xfrm>
          <a:prstGeom prst="rect">
            <a:avLst/>
          </a:prstGeom>
          <a:ln w="28575"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古罗马历史学家塔西佗提出了一个理论，说当公权力失去公信力时，无论发表什么言论、无论做什么事，社会都会给以负面评价。这就是“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塔西佗陷阱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”。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我们当然没有走到这一步，但存在的问题也不谓不严重，必须下大气力加以解决。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如果真的到了那一天，就会危及党执政基础和执政地位。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——2014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月习近平兰考县委常委扩大会议上的讲话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384300" y="680254"/>
            <a:ext cx="9144000" cy="706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习近平原声</a:t>
            </a:r>
            <a:endParaRPr lang="zh-CN" altLang="en-US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028" name="Picture 4" descr="https://timgsa.baidu.com/timg?image&amp;quality=80&amp;size=b9999_10000&amp;sec=1492320880&amp;di=3d64371d1656bc8ea2c695db5e51e0de&amp;imgtype=jpg&amp;er=1&amp;src=http%3A%2F%2Fimg.zcool.cn%2Fcommunity%2F012bbf5798698a0000012e7e155aa4.jpg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47528" y="260648"/>
            <a:ext cx="1113588" cy="1484784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828040" y="4768215"/>
            <a:ext cx="11127105" cy="181483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塔西佗陷阱</a:t>
            </a:r>
            <a:r>
              <a:rPr lang="zh-CN" altLang="en-US" sz="28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”：</a:t>
            </a:r>
            <a:endParaRPr lang="en-US" altLang="zh-CN" sz="2800" b="1" dirty="0">
              <a:solidFill>
                <a:srgbClr val="00206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8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得名于古罗马时代的历史学家塔西佗。通俗说来指当公权力遭遇公信力危机时，无论说真话还是假话，做好事还是坏事，都会被认为是说假话、做坏事。</a:t>
            </a:r>
            <a:endParaRPr lang="zh-CN" altLang="en-US" sz="2400" b="1" dirty="0">
              <a:solidFill>
                <a:srgbClr val="00206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 rot="21120000">
            <a:off x="4163060" y="3251835"/>
            <a:ext cx="4314190" cy="5835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p>
            <a:pPr algn="ctr" fontAlgn="base">
              <a:spcBef>
                <a:spcPct val="20000"/>
              </a:spcBef>
              <a:buClr>
                <a:srgbClr val="CC0000"/>
              </a:buClr>
              <a:buSzTx/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Verdana" panose="020B0604030504040204" pitchFamily="34" charset="0"/>
                <a:ea typeface="黑体" panose="02010609060101010101" pitchFamily="2" charset="-122"/>
                <a:cs typeface="+mn-ea"/>
                <a:sym typeface="+mn-ea"/>
              </a:rPr>
              <a:t>有令不行，有禁不止</a:t>
            </a:r>
            <a:endParaRPr lang="zh-CN" altLang="en-US" sz="3200" b="1" dirty="0">
              <a:solidFill>
                <a:schemeClr val="bg1"/>
              </a:solidFill>
              <a:latin typeface="Verdana" panose="020B0604030504040204" pitchFamily="34" charset="0"/>
              <a:ea typeface="黑体" panose="02010609060101010101" pitchFamily="2" charset="-122"/>
              <a:cs typeface="+mn-ea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10" grpId="0" bldLvl="0" animBg="1"/>
      <p:bldP spid="3" grpId="0" animBg="1"/>
      <p:bldP spid="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04506" name="表格 104505"/>
          <p:cNvGraphicFramePr/>
          <p:nvPr/>
        </p:nvGraphicFramePr>
        <p:xfrm>
          <a:off x="1752600" y="2322195"/>
          <a:ext cx="9674225" cy="3922395"/>
        </p:xfrm>
        <a:graphic>
          <a:graphicData uri="http://schemas.openxmlformats.org/drawingml/2006/table">
            <a:tbl>
              <a:tblPr/>
              <a:tblGrid>
                <a:gridCol w="5012055"/>
                <a:gridCol w="4662170"/>
              </a:tblGrid>
              <a:tr h="645160">
                <a:tc>
                  <a:txBody>
                    <a:bodyPr/>
                    <a:lstStyle>
                      <a:lvl1pPr marL="469900" lvl="0" indent="-4699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o"/>
                        <a:defRPr sz="2600" b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08050" lvl="1" indent="-43688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2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304925" lvl="2" indent="-395605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o"/>
                        <a:defRPr sz="21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94180" lvl="3" indent="-38735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94230" lvl="4" indent="-398780" algn="l" rtl="0" fontAlgn="base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§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ea typeface="黑体" panose="02010609060101010101" pitchFamily="2" charset="-122"/>
                        </a:rPr>
                        <a:t>无威信</a:t>
                      </a:r>
                      <a:endParaRPr lang="zh-CN" altLang="en-US" sz="3200" b="1" dirty="0">
                        <a:ea typeface="黑体" panose="02010609060101010101" pitchFamily="2" charset="-122"/>
                      </a:endParaRPr>
                    </a:p>
                  </a:txBody>
                  <a:tcPr>
                    <a:lnL cap="flat">
                      <a:noFill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469900" lvl="0" indent="-4699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o"/>
                        <a:defRPr sz="2600" b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08050" lvl="1" indent="-43688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2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304925" lvl="2" indent="-395605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o"/>
                        <a:defRPr sz="21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94180" lvl="3" indent="-38735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94230" lvl="4" indent="-398780" algn="l" rtl="0" fontAlgn="base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§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ea typeface="黑体" panose="02010609060101010101" pitchFamily="2" charset="-122"/>
                        </a:rPr>
                        <a:t>有威信</a:t>
                      </a:r>
                      <a:endParaRPr lang="zh-CN" altLang="en-US" sz="3200" b="1" dirty="0"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>
                        <a:alpha val="50000"/>
                      </a:srgbClr>
                    </a:solidFill>
                  </a:tcPr>
                </a:tc>
              </a:tr>
              <a:tr h="683895">
                <a:tc>
                  <a:txBody>
                    <a:bodyPr/>
                    <a:lstStyle>
                      <a:lvl1pPr marL="469900" lvl="0" indent="-4699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o"/>
                        <a:defRPr sz="2600" b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08050" lvl="1" indent="-43688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2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304925" lvl="2" indent="-395605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o"/>
                        <a:defRPr sz="21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94180" lvl="3" indent="-38735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94230" lvl="4" indent="-398780" algn="l" rtl="0" fontAlgn="base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§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黑体" panose="02010609060101010101" pitchFamily="2" charset="-122"/>
                        </a:rPr>
                        <a:t>与群众有隔阂</a:t>
                      </a:r>
                      <a:endParaRPr lang="zh-CN" altLang="en-US" b="1" dirty="0">
                        <a:ea typeface="黑体" panose="02010609060101010101" pitchFamily="2" charset="-122"/>
                      </a:endParaRPr>
                    </a:p>
                  </a:txBody>
                  <a:tcPr>
                    <a:lnL cap="flat">
                      <a:noFill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o"/>
                        <a:defRPr sz="2600" b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08050" lvl="1" indent="-43688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2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304925" lvl="2" indent="-395605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o"/>
                        <a:defRPr sz="21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94180" lvl="3" indent="-38735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94230" lvl="4" indent="-398780" algn="l" rtl="0" fontAlgn="base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§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黑体" panose="02010609060101010101" pitchFamily="2" charset="-122"/>
                        </a:rPr>
                        <a:t>得到人民的信任</a:t>
                      </a:r>
                      <a:endParaRPr lang="zh-CN" altLang="en-US" b="1" dirty="0"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9925">
                <a:tc>
                  <a:txBody>
                    <a:bodyPr/>
                    <a:lstStyle>
                      <a:lvl1pPr marL="469900" lvl="0" indent="-4699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o"/>
                        <a:defRPr sz="2600" b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08050" lvl="1" indent="-43688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2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304925" lvl="2" indent="-395605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o"/>
                        <a:defRPr sz="21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94180" lvl="3" indent="-38735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94230" lvl="4" indent="-398780" algn="l" rtl="0" fontAlgn="base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§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黑体" panose="02010609060101010101" pitchFamily="2" charset="-122"/>
                        </a:rPr>
                        <a:t>有令不行，有禁不止</a:t>
                      </a:r>
                      <a:endParaRPr lang="zh-CN" altLang="en-US" b="1" dirty="0">
                        <a:ea typeface="黑体" panose="02010609060101010101" pitchFamily="2" charset="-122"/>
                      </a:endParaRPr>
                    </a:p>
                  </a:txBody>
                  <a:tcPr>
                    <a:lnL cap="flat">
                      <a:noFill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o"/>
                        <a:defRPr sz="2600" b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08050" lvl="1" indent="-43688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2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304925" lvl="2" indent="-395605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o"/>
                        <a:defRPr sz="21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94180" lvl="3" indent="-38735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94230" lvl="4" indent="-398780" algn="l" rtl="0" fontAlgn="base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§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黑体" panose="02010609060101010101" pitchFamily="2" charset="-122"/>
                        </a:rPr>
                        <a:t>有令必行，有禁必止</a:t>
                      </a:r>
                      <a:endParaRPr lang="zh-CN" altLang="en-US" b="1"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1195">
                <a:tc>
                  <a:txBody>
                    <a:bodyPr/>
                    <a:lstStyle>
                      <a:lvl1pPr marL="469900" lvl="0" indent="-4699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o"/>
                        <a:defRPr sz="2600" b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08050" lvl="1" indent="-43688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2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304925" lvl="2" indent="-395605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o"/>
                        <a:defRPr sz="21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94180" lvl="3" indent="-38735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94230" lvl="4" indent="-398780" algn="l" rtl="0" fontAlgn="base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§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黑体" panose="02010609060101010101" pitchFamily="2" charset="-122"/>
                        </a:rPr>
                        <a:t>为己谋利</a:t>
                      </a:r>
                      <a:endParaRPr lang="zh-CN" altLang="en-US" b="1" dirty="0">
                        <a:ea typeface="黑体" panose="02010609060101010101" pitchFamily="2" charset="-122"/>
                      </a:endParaRPr>
                    </a:p>
                  </a:txBody>
                  <a:tcPr>
                    <a:lnL cap="flat">
                      <a:noFill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o"/>
                        <a:defRPr sz="2600" b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08050" lvl="1" indent="-43688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2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304925" lvl="2" indent="-395605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o"/>
                        <a:defRPr sz="21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94180" lvl="3" indent="-38735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94230" lvl="4" indent="-398780" algn="l" rtl="0" fontAlgn="base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§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ea typeface="黑体" panose="02010609060101010101" pitchFamily="2" charset="-122"/>
                        </a:rPr>
                        <a:t>造福于民</a:t>
                      </a:r>
                      <a:endParaRPr lang="zh-CN" altLang="en-US" b="1" dirty="0"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2220">
                <a:tc>
                  <a:txBody>
                    <a:bodyPr/>
                    <a:lstStyle>
                      <a:lvl1pPr marL="469900" lvl="0" indent="-4699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o"/>
                        <a:defRPr sz="2600" b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08050" lvl="1" indent="-43688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2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304925" lvl="2" indent="-395605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o"/>
                        <a:defRPr sz="21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94180" lvl="3" indent="-38735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94230" lvl="4" indent="-398780" algn="l" rtl="0" fontAlgn="base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§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ea typeface="黑体" panose="02010609060101010101" pitchFamily="2" charset="-122"/>
                        </a:rPr>
                        <a:t>人民群众的根本利益得不到保障</a:t>
                      </a:r>
                      <a:endParaRPr lang="zh-CN" altLang="en-US" sz="2400" b="1" dirty="0">
                        <a:ea typeface="黑体" panose="02010609060101010101" pitchFamily="2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……</a:t>
                      </a:r>
                      <a:endParaRPr lang="en-US" altLang="zh-CN" sz="2400" b="1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cap="flat">
                      <a:noFill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69900" lvl="0" indent="-46990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o"/>
                        <a:defRPr sz="2600" b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908050" lvl="1" indent="-43688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22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304925" lvl="2" indent="-395605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o"/>
                        <a:defRPr sz="21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94180" lvl="3" indent="-387350" algn="l" rtl="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94230" lvl="4" indent="-398780" algn="l" rtl="0" fontAlgn="base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§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ea typeface="黑体" panose="02010609060101010101" pitchFamily="2" charset="-122"/>
                        </a:rPr>
                        <a:t>人民群众根本利益得到切实保障</a:t>
                      </a:r>
                      <a:endParaRPr lang="zh-CN" altLang="en-US" sz="2400" b="1" dirty="0">
                        <a:ea typeface="黑体" panose="02010609060101010101" pitchFamily="2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……</a:t>
                      </a:r>
                      <a:endParaRPr lang="en-US" altLang="zh-CN" sz="2400" b="1" dirty="0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4474" name="Text Box 4"/>
          <p:cNvSpPr txBox="1"/>
          <p:nvPr/>
        </p:nvSpPr>
        <p:spPr>
          <a:xfrm>
            <a:off x="1905000" y="152400"/>
            <a:ext cx="4495800" cy="706755"/>
          </a:xfrm>
          <a:prstGeom prst="rect">
            <a:avLst/>
          </a:prstGeom>
          <a:noFill/>
          <a:ln w="508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chemeClr val="tx1"/>
                </a:solidFill>
                <a:latin typeface="新蒂黑板报底字" panose="03000600000000000000" charset="-122"/>
                <a:ea typeface="新蒂黑板报底字" panose="03000600000000000000" charset="-122"/>
              </a:rPr>
              <a:t>政府的威信</a:t>
            </a:r>
            <a:endParaRPr lang="zh-CN" altLang="en-US" sz="4000" dirty="0">
              <a:solidFill>
                <a:schemeClr val="tx1"/>
              </a:solidFill>
              <a:latin typeface="新蒂黑板报底字" panose="03000600000000000000" charset="-122"/>
              <a:ea typeface="新蒂黑板报底字" panose="03000600000000000000" charset="-122"/>
            </a:endParaRPr>
          </a:p>
        </p:txBody>
      </p:sp>
      <p:sp>
        <p:nvSpPr>
          <p:cNvPr id="104507" name="圆角矩形 104506"/>
          <p:cNvSpPr/>
          <p:nvPr/>
        </p:nvSpPr>
        <p:spPr>
          <a:xfrm>
            <a:off x="1653540" y="1456690"/>
            <a:ext cx="6706235" cy="608330"/>
          </a:xfrm>
          <a:prstGeom prst="roundRect">
            <a:avLst>
              <a:gd name="adj" fmla="val 16667"/>
            </a:avLst>
          </a:prstGeom>
          <a:solidFill>
            <a:srgbClr val="FFFF00">
              <a:alpha val="22000"/>
            </a:srgbClr>
          </a:solidFill>
          <a:ln w="38100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l"/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 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政府有无威信的不同结果：</a:t>
            </a: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P50</a:t>
            </a:r>
            <a:endParaRPr lang="en-US" altLang="zh-CN" sz="32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974725" y="2507615"/>
            <a:ext cx="10242550" cy="31051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40000"/>
              </a:lnSpc>
            </a:pPr>
            <a:r>
              <a:rPr 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 政府及其工作人员</a:t>
            </a:r>
            <a:r>
              <a:rPr lang="zh-CN" sz="2800" b="1">
                <a:solidFill>
                  <a:srgbClr val="2723C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决策科学、执行顺畅、廉洁高效、业绩卓著</a:t>
            </a:r>
            <a:r>
              <a:rPr 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2. 政府</a:t>
            </a:r>
            <a:r>
              <a:rPr lang="zh-CN" sz="2800" b="1">
                <a:solidFill>
                  <a:srgbClr val="2723C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决策</a:t>
            </a:r>
            <a:r>
              <a:rPr 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的科学性、依法决策水平3. 政府切实履行有效管理社会、提供优质公共服务的</a:t>
            </a:r>
            <a:r>
              <a:rPr lang="zh-CN" sz="2800" b="1">
                <a:solidFill>
                  <a:srgbClr val="2723C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职能</a:t>
            </a:r>
            <a:r>
              <a:rPr 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，树立起</a:t>
            </a:r>
            <a:r>
              <a:rPr lang="zh-CN" sz="2800" b="1" u="sng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高效、廉洁和负责任</a:t>
            </a:r>
            <a:r>
              <a:rPr 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</a:t>
            </a:r>
            <a:r>
              <a:rPr lang="zh-CN" sz="2800" b="1">
                <a:solidFill>
                  <a:srgbClr val="2723C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政府形象</a:t>
            </a:r>
            <a:r>
              <a:rPr 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4. 政府工作人员的</a:t>
            </a:r>
            <a:r>
              <a:rPr lang="zh-CN" sz="2800" b="1">
                <a:solidFill>
                  <a:srgbClr val="2723C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德行操守</a:t>
            </a:r>
            <a:r>
              <a:rPr lang="zh-CN" sz="28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是一种无形的影响力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4507" name="圆角矩形 104506"/>
          <p:cNvSpPr/>
          <p:nvPr/>
        </p:nvSpPr>
        <p:spPr>
          <a:xfrm>
            <a:off x="1075055" y="1600835"/>
            <a:ext cx="7085330" cy="608330"/>
          </a:xfrm>
          <a:prstGeom prst="roundRect">
            <a:avLst>
              <a:gd name="adj" fmla="val 16667"/>
            </a:avLst>
          </a:prstGeom>
          <a:solidFill>
            <a:srgbClr val="FFFF00">
              <a:alpha val="22000"/>
            </a:srgbClr>
          </a:solidFill>
          <a:ln w="38100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l"/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5. 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政府有无威信的</a:t>
            </a:r>
            <a:r>
              <a:rPr lang="zh-CN" alt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影响因素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</a:t>
            </a: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P50</a:t>
            </a:r>
            <a:endParaRPr lang="en-US" altLang="zh-CN" sz="32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 spd="slow">
    <p:strips dir="r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hlinkClick r:id="" action="ppaction://noaction"/>
          </p:cNvPr>
          <p:cNvSpPr/>
          <p:nvPr/>
        </p:nvSpPr>
        <p:spPr>
          <a:xfrm>
            <a:off x="1916430" y="1033805"/>
            <a:ext cx="9144000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思考讨论</a:t>
            </a:r>
            <a:r>
              <a:rPr lang="en-US" altLang="zh-CN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endParaRPr lang="en-US" altLang="zh-CN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/>
            <a:r>
              <a:rPr lang="zh-CN" altLang="zh-CN" sz="3600" b="1" dirty="0" smtClean="0">
                <a:solidFill>
                  <a:srgbClr val="1D1913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“</a:t>
            </a:r>
            <a:r>
              <a:rPr lang="zh-CN" altLang="en-US" sz="3600" b="1" dirty="0" smtClean="0">
                <a:solidFill>
                  <a:srgbClr val="1D1913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假如我是执法者</a:t>
            </a:r>
            <a:r>
              <a:rPr lang="zh-CN" altLang="zh-CN" sz="3600" b="1" dirty="0" smtClean="0">
                <a:solidFill>
                  <a:srgbClr val="1D1913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”</a:t>
            </a:r>
            <a:r>
              <a:rPr lang="en-US" altLang="zh-CN" sz="3600" b="1" dirty="0" smtClean="0">
                <a:solidFill>
                  <a:srgbClr val="1D1913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,</a:t>
            </a:r>
            <a:r>
              <a:rPr lang="zh-CN" altLang="en-US" sz="3600" b="1" dirty="0" smtClean="0">
                <a:solidFill>
                  <a:srgbClr val="1D1913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你会如何</a:t>
            </a:r>
            <a:r>
              <a:rPr lang="zh-CN" altLang="zh-CN" sz="3600" b="1" dirty="0" smtClean="0">
                <a:solidFill>
                  <a:srgbClr val="1D1913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为</a:t>
            </a:r>
            <a:r>
              <a:rPr lang="zh-CN" altLang="en-US" sz="3600" b="1" dirty="0" smtClean="0">
                <a:solidFill>
                  <a:srgbClr val="1D1913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城管部门树立权威献计献策</a:t>
            </a:r>
            <a:r>
              <a:rPr lang="en-US" altLang="zh-CN" sz="3600" b="1" dirty="0" smtClean="0">
                <a:solidFill>
                  <a:srgbClr val="1D1913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.</a:t>
            </a:r>
            <a:r>
              <a:rPr lang="zh-CN" altLang="zh-CN" sz="3600" b="1" dirty="0" smtClean="0">
                <a:solidFill>
                  <a:srgbClr val="1D1913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。</a:t>
            </a:r>
            <a:endParaRPr lang="en-US" altLang="zh-CN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endParaRPr lang="en-US" altLang="zh-CN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032" name="Picture 8" descr="http://q.115.com/imgload?r=PDLC88BAFCDDB6DDB91036AB66613CE34DE&amp;u=RbVCMF&amp;s=niTYqlxR5g70DDg-w0z7RQ&amp;e=5&amp;st=0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81739"/>
          <a:stretch>
            <a:fillRect/>
          </a:stretch>
        </p:blipFill>
        <p:spPr bwMode="auto">
          <a:xfrm>
            <a:off x="2540" y="-935990"/>
            <a:ext cx="1521460" cy="4276725"/>
          </a:xfrm>
          <a:prstGeom prst="rect">
            <a:avLst/>
          </a:prstGeom>
          <a:noFill/>
        </p:spPr>
      </p:pic>
      <p:pic>
        <p:nvPicPr>
          <p:cNvPr id="9" name="Picture 8" descr="http://q.115.com/imgload?r=PDLC88BAFCDDB6DDB91036AB66613CE34DE&amp;u=RbVCMF&amp;s=niTYqlxR5g70DDg-w0z7RQ&amp;e=5&amp;st=0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2999" t="21888"/>
          <a:stretch>
            <a:fillRect/>
          </a:stretch>
        </p:blipFill>
        <p:spPr bwMode="auto">
          <a:xfrm>
            <a:off x="10737850" y="-238760"/>
            <a:ext cx="1460500" cy="3340735"/>
          </a:xfrm>
          <a:prstGeom prst="rect">
            <a:avLst/>
          </a:prstGeom>
          <a:noFill/>
        </p:spPr>
      </p:pic>
      <p:pic>
        <p:nvPicPr>
          <p:cNvPr id="11" name="Picture 8" descr="http://q.115.com/imgload?r=PDLC88BAFCDDB6DDB91036AB66613CE34DE&amp;u=RbVCMF&amp;s=niTYqlxR5g70DDg-w0z7RQ&amp;e=5&amp;st=0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261" t="8439" r="18740" b="24212"/>
          <a:stretch>
            <a:fillRect/>
          </a:stretch>
        </p:blipFill>
        <p:spPr bwMode="auto">
          <a:xfrm>
            <a:off x="1656715" y="170180"/>
            <a:ext cx="1444625" cy="1155700"/>
          </a:xfrm>
          <a:prstGeom prst="rect">
            <a:avLst/>
          </a:prstGeom>
          <a:noFill/>
        </p:spPr>
      </p:pic>
      <p:pic>
        <p:nvPicPr>
          <p:cNvPr id="2052" name="Picture 4" descr="https://timgsa.baidu.com/timg?image&amp;quality=80&amp;size=b9999_10000&amp;sec=1491890857092&amp;di=7bbbf110cdadad738e14d97040612f28&amp;imgtype=0&amp;src=http%3A%2F%2Fs8.sinaimg.cn%2Fmiddle%2F7a55cf1chc331a0c31b47%2669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93707" y="3251716"/>
            <a:ext cx="2192210" cy="2592288"/>
          </a:xfrm>
          <a:prstGeom prst="rect">
            <a:avLst/>
          </a:prstGeom>
          <a:noFill/>
        </p:spPr>
      </p:pic>
      <p:pic>
        <p:nvPicPr>
          <p:cNvPr id="2054" name="Picture 6" descr="https://timgsa.baidu.com/timg?image&amp;quality=80&amp;size=b9999_10000&amp;sec=1491911947028&amp;di=9ce8f7be086b139762f1e4244e4be57b&amp;imgtype=0&amp;src=http%3A%2F%2Fs7.sinaimg.cn%2Fmiddle%2F74d41ca9ta237f8652e76%26690%2669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5560" y="2924944"/>
            <a:ext cx="2603606" cy="1728191"/>
          </a:xfrm>
          <a:prstGeom prst="rect">
            <a:avLst/>
          </a:prstGeom>
          <a:noFill/>
        </p:spPr>
      </p:pic>
      <p:pic>
        <p:nvPicPr>
          <p:cNvPr id="2056" name="Picture 8" descr="https://timgsa.baidu.com/timg?image&amp;quality=80&amp;size=b9999_10000&amp;sec=1491912118243&amp;di=0ed82bf93de83c9a929b9da2cf050d6d&amp;imgtype=0&amp;src=http%3A%2F%2Fphotocdn.sohu.com%2F20150507%2FImg41254898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35560" y="4797152"/>
            <a:ext cx="2598784" cy="1728192"/>
          </a:xfrm>
          <a:prstGeom prst="rect">
            <a:avLst/>
          </a:prstGeom>
          <a:noFill/>
        </p:spPr>
      </p:pic>
      <p:pic>
        <p:nvPicPr>
          <p:cNvPr id="2058" name="Picture 10" descr="http://pic.jschina.com.cn/0/13/05/65/13056580_01963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20136" y="2842651"/>
            <a:ext cx="2664296" cy="1776198"/>
          </a:xfrm>
          <a:prstGeom prst="rect">
            <a:avLst/>
          </a:prstGeom>
          <a:noFill/>
        </p:spPr>
      </p:pic>
      <p:pic>
        <p:nvPicPr>
          <p:cNvPr id="2060" name="Picture 12" descr="在天坛医院南侧一处烧烤摊，面对执法，很多食客不愿离开。京华时报通讯员张文侠摄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92144" y="4742834"/>
            <a:ext cx="2592288" cy="1723872"/>
          </a:xfrm>
          <a:prstGeom prst="rect">
            <a:avLst/>
          </a:prstGeom>
          <a:noFill/>
        </p:spPr>
      </p:pic>
      <p:sp>
        <p:nvSpPr>
          <p:cNvPr id="2" name="文本框 1"/>
          <p:cNvSpPr txBox="1"/>
          <p:nvPr/>
        </p:nvSpPr>
        <p:spPr>
          <a:xfrm>
            <a:off x="11271250" y="6002020"/>
            <a:ext cx="1076960" cy="922020"/>
          </a:xfrm>
          <a:prstGeom prst="rect">
            <a:avLst/>
          </a:prstGeom>
          <a:solidFill>
            <a:srgbClr val="E7EBEA"/>
          </a:solidFill>
        </p:spPr>
        <p:txBody>
          <a:bodyPr wrap="square" rtlCol="0">
            <a:spAutoFit/>
          </a:bodyPr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9467" y="2063211"/>
            <a:ext cx="11362266" cy="4500594"/>
          </a:xfrm>
          <a:solidFill>
            <a:schemeClr val="bg2"/>
          </a:solidFill>
          <a:ln w="254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>
              <a:lnSpc>
                <a:spcPct val="140000"/>
              </a:lnSpc>
              <a:buNone/>
            </a:pPr>
            <a:r>
              <a:rPr lang="en-US" sz="3200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(1)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政府及其工作人员要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科学决策、依法行政、审慎用权、完善社会管理、优化公共服务，自觉接受人民监督，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与人民群众保持和谐关系。</a:t>
            </a:r>
            <a:endParaRPr lang="zh-CN" altLang="en-US" sz="3200" b="1" dirty="0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40000"/>
              </a:lnSpc>
              <a:buNone/>
            </a:pPr>
            <a:r>
              <a:rPr lang="en-US" sz="3200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(2)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政府及其工作人员要有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良好的业绩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zh-CN" altLang="en-US" sz="3200" b="1" dirty="0" smtClean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40000"/>
              </a:lnSpc>
              <a:buNone/>
            </a:pPr>
            <a:r>
              <a:rPr lang="en-US" sz="3200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(3)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政府工作人员要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重品行、作表率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，牢记</a:t>
            </a:r>
            <a:r>
              <a:rPr lang="zh-CN" altLang="en-US" sz="3200" b="1" dirty="0" smtClean="0">
                <a:solidFill>
                  <a:srgbClr val="2723C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权为民所赋，坚持权为民所用、情为民所系、利为民所谋</a:t>
            </a:r>
            <a:r>
              <a:rPr lang="zh-CN" altLang="en-US" sz="3200" b="1" dirty="0" smtClean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8194" name="Picture 2" descr="https://timgsa.baidu.com/timg?image&amp;quality=80&amp;size=b9999_10000&amp;sec=1522303460335&amp;di=70623dadce08084ad75b52562aec3c72&amp;imgtype=0&amp;src=http%3A%2F%2Fwww.tieling.gov.cn%2Fimages%2Fup%2F20144281403420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732195" y="337587"/>
            <a:ext cx="4087272" cy="1714512"/>
          </a:xfrm>
          <a:prstGeom prst="rect">
            <a:avLst/>
          </a:prstGeom>
          <a:noFill/>
        </p:spPr>
      </p:pic>
      <p:sp>
        <p:nvSpPr>
          <p:cNvPr id="97287" name="圆角矩形 97286"/>
          <p:cNvSpPr/>
          <p:nvPr/>
        </p:nvSpPr>
        <p:spPr>
          <a:xfrm>
            <a:off x="729615" y="1156970"/>
            <a:ext cx="6196330" cy="608330"/>
          </a:xfrm>
          <a:prstGeom prst="roundRect">
            <a:avLst>
              <a:gd name="adj" fmla="val 16667"/>
            </a:avLst>
          </a:prstGeom>
          <a:solidFill>
            <a:srgbClr val="FFFF00">
              <a:alpha val="22000"/>
            </a:srgbClr>
          </a:solidFill>
          <a:ln w="38100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l"/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 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如何树立政府的威信：</a:t>
            </a: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P50</a:t>
            </a:r>
            <a:endParaRPr lang="en-US" altLang="zh-CN" sz="32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97286" name="Text Box 4"/>
          <p:cNvSpPr txBox="1"/>
          <p:nvPr/>
        </p:nvSpPr>
        <p:spPr>
          <a:xfrm>
            <a:off x="567690" y="152400"/>
            <a:ext cx="4495800" cy="706755"/>
          </a:xfrm>
          <a:prstGeom prst="rect">
            <a:avLst/>
          </a:prstGeom>
          <a:noFill/>
          <a:ln w="508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chemeClr val="tx1"/>
                </a:solidFill>
                <a:latin typeface="新蒂黑板报底字" panose="03000600000000000000" charset="-122"/>
                <a:ea typeface="新蒂黑板报底字" panose="03000600000000000000" charset="-122"/>
              </a:rPr>
              <a:t>政府的威信</a:t>
            </a:r>
            <a:endParaRPr lang="zh-CN" altLang="en-US" sz="4000" b="1" dirty="0">
              <a:solidFill>
                <a:schemeClr val="tx1"/>
              </a:solidFill>
              <a:latin typeface="新蒂黑板报底字" panose="03000600000000000000" charset="-122"/>
              <a:ea typeface="新蒂黑板报底字" panose="03000600000000000000" charset="-122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18.</a:t>
            </a:r>
            <a:endParaRPr lang="en-US" altLang="zh-CN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46355" y="2000885"/>
            <a:ext cx="12388215" cy="2573020"/>
          </a:xfrm>
          <a:prstGeom prst="rect">
            <a:avLst/>
          </a:prstGeom>
        </p:spPr>
      </p:pic>
    </p:spTree>
  </p:cSld>
  <p:clrMapOvr>
    <a:masterClrMapping/>
  </p:clrMapOvr>
  <p:transition spd="slow">
    <p:strips dir="r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21.</a:t>
            </a:r>
            <a:endParaRPr lang="en-US" altLang="zh-CN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>
                <a:solidFill>
                  <a:schemeClr val="accent2">
                    <a:lumMod val="75000"/>
                  </a:schemeClr>
                </a:solidFill>
              </a:rPr>
              <a:t>公共安全</a:t>
            </a:r>
            <a:r>
              <a:rPr lang="zh-CN" altLang="en-US"/>
              <a:t>是指人们从事和进行正常的生活、工作、学习、娱乐、交往所需要的稳定的外部环境和秩序，包含生产安全、食品安全、公共卫生安全、交通安全、建筑安全、公共活动场所安全、信息安全等。</a:t>
            </a:r>
            <a:endParaRPr lang="zh-CN" altLang="en-US"/>
          </a:p>
        </p:txBody>
      </p:sp>
    </p:spTree>
  </p:cSld>
  <p:clrMapOvr>
    <a:masterClrMapping/>
  </p:clrMapOvr>
  <p:transition spd="slow">
    <p:strips dir="rd"/>
  </p:transition>
</p:sld>
</file>

<file path=ppt/theme/theme1.xml><?xml version="1.0" encoding="utf-8"?>
<a:theme xmlns:a="http://schemas.openxmlformats.org/drawingml/2006/main" name="Profile">
  <a:themeElements>
    <a:clrScheme name="Profile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Profile">
      <a:majorFont>
        <a:latin typeface="Verdana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b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Verdana" panose="020B0604030504040204" pitchFamily="34" charset="0"/>
            <a:ea typeface="黑体" panose="0201060906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b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Verdana" panose="020B0604030504040204" pitchFamily="34" charset="0"/>
            <a:ea typeface="黑体" panose="02010609060101010101" pitchFamily="2" charset="-122"/>
          </a:defRPr>
        </a:defPPr>
      </a:lstStyle>
    </a:lnDef>
  </a:objectDefaults>
  <a:extraClrSchemeLst>
    <a:extraClrScheme>
      <a:clrScheme name="Profile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file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1882</Words>
  <Application>WPS 演示</Application>
  <PresentationFormat>宽屏</PresentationFormat>
  <Paragraphs>138</Paragraphs>
  <Slides>14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31" baseType="lpstr">
      <vt:lpstr>Arial</vt:lpstr>
      <vt:lpstr>宋体</vt:lpstr>
      <vt:lpstr>Wingdings</vt:lpstr>
      <vt:lpstr>Verdana</vt:lpstr>
      <vt:lpstr>黑体</vt:lpstr>
      <vt:lpstr>Times New Roman</vt:lpstr>
      <vt:lpstr>微软雅黑</vt:lpstr>
      <vt:lpstr>叶根友刀锋黑草1.01</vt:lpstr>
      <vt:lpstr>新蒂黑板报底字</vt:lpstr>
      <vt:lpstr>方正北魏楷书简体</vt:lpstr>
      <vt:lpstr>方正水柱简体</vt:lpstr>
      <vt:lpstr>华文行楷</vt:lpstr>
      <vt:lpstr>楷体</vt:lpstr>
      <vt:lpstr>Arial Unicode MS</vt:lpstr>
      <vt:lpstr>Calibri</vt:lpstr>
      <vt:lpstr>Profile</vt:lpstr>
      <vt:lpstr>Office 主题</vt:lpstr>
      <vt:lpstr>第二单元   综合探究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18.</vt:lpstr>
      <vt:lpstr>21.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Administrator</cp:lastModifiedBy>
  <cp:revision>12</cp:revision>
  <dcterms:created xsi:type="dcterms:W3CDTF">2019-04-08T16:15:00Z</dcterms:created>
  <dcterms:modified xsi:type="dcterms:W3CDTF">2019-04-10T07:24:46Z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2052-11.1.0.8573</vt:lpwstr>
  </property>
</Properties>
</file>