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89" r:id="rId4"/>
    <p:sldId id="261" r:id="rId5"/>
    <p:sldId id="291" r:id="rId6"/>
    <p:sldId id="262" r:id="rId7"/>
    <p:sldId id="265" r:id="rId8"/>
    <p:sldId id="266" r:id="rId9"/>
    <p:sldId id="264" r:id="rId10"/>
    <p:sldId id="267" r:id="rId11"/>
    <p:sldId id="268" r:id="rId12"/>
    <p:sldId id="263" r:id="rId13"/>
    <p:sldId id="270" r:id="rId14"/>
    <p:sldId id="271" r:id="rId15"/>
    <p:sldId id="278" r:id="rId16"/>
    <p:sldId id="279" r:id="rId17"/>
    <p:sldId id="280" r:id="rId18"/>
    <p:sldId id="281" r:id="rId19"/>
    <p:sldId id="282" r:id="rId20"/>
    <p:sldId id="272" r:id="rId21"/>
    <p:sldId id="273" r:id="rId22"/>
    <p:sldId id="274" r:id="rId23"/>
    <p:sldId id="275" r:id="rId24"/>
    <p:sldId id="276" r:id="rId25"/>
  </p:sldIdLst>
  <p:sldSz cx="9144000" cy="6858000" type="screen4x3"/>
  <p:notesSz cx="6858000" cy="9144000"/>
  <p:custShowLst>
    <p:custShow name="自定义放映 1" id="0">
      <p:sldLst>
        <p:sld r:id="rId3"/>
      </p:sldLst>
    </p:custShow>
  </p:custShow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116" y="-180"/>
      </p:cViewPr>
      <p:guideLst>
        <p:guide orient="horz" pos="2116"/>
        <p:guide pos="277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A8638-A3F1-45BB-A122-1786F95977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E51DA-B233-438B-9249-5F38C90EDD2C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2.xml"/><Relationship Id="rId2" Type="http://schemas.openxmlformats.org/officeDocument/2006/relationships/image" Target="../media/image3.GIF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3.xml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4.xml"/><Relationship Id="rId4" Type="http://schemas.openxmlformats.org/officeDocument/2006/relationships/image" Target="../media/image6.png"/><Relationship Id="rId3" Type="http://schemas.openxmlformats.org/officeDocument/2006/relationships/image" Target="../media/image5.wmf"/><Relationship Id="rId2" Type="http://schemas.openxmlformats.org/officeDocument/2006/relationships/oleObject" Target="../embeddings/oleObject3.bin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5.xml"/><Relationship Id="rId3" Type="http://schemas.openxmlformats.org/officeDocument/2006/relationships/image" Target="../media/image7.wmf"/><Relationship Id="rId2" Type="http://schemas.openxmlformats.org/officeDocument/2006/relationships/oleObject" Target="../embeddings/oleObject4.bin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6.xml"/><Relationship Id="rId7" Type="http://schemas.openxmlformats.org/officeDocument/2006/relationships/oleObject" Target="../embeddings/oleObject9.bin"/><Relationship Id="rId6" Type="http://schemas.openxmlformats.org/officeDocument/2006/relationships/oleObject" Target="../embeddings/oleObject8.bin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Relationship Id="rId3" Type="http://schemas.openxmlformats.org/officeDocument/2006/relationships/image" Target="../media/image9.wmf"/><Relationship Id="rId2" Type="http://schemas.openxmlformats.org/officeDocument/2006/relationships/oleObject" Target="../embeddings/oleObject5.bin"/><Relationship Id="rId10" Type="http://schemas.openxmlformats.org/officeDocument/2006/relationships/vmlDrawing" Target="../drawings/vmlDrawing4.v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oleObject" Target="../embeddings/oleObject14.bin"/><Relationship Id="rId7" Type="http://schemas.openxmlformats.org/officeDocument/2006/relationships/oleObject" Target="../embeddings/oleObject13.bin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0.jpeg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9.xml"/><Relationship Id="rId2" Type="http://schemas.openxmlformats.org/officeDocument/2006/relationships/image" Target="../media/image11.jpe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0.xml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1.xml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12.xml"/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8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622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1785918" y="2428868"/>
            <a:ext cx="5976937" cy="707886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事半功倍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714412" y="3643314"/>
            <a:ext cx="966724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60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72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线段与角</a:t>
            </a:r>
            <a:r>
              <a:rPr lang="en-US" altLang="zh-CN" sz="7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72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手牵手</a:t>
            </a:r>
            <a:r>
              <a:rPr lang="en-US" altLang="zh-CN" sz="72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zh-CN" altLang="en-US" sz="7200" b="1" dirty="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66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</a:t>
            </a:r>
            <a:r>
              <a:rPr lang="en-US" altLang="zh-CN" sz="66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--</a:t>
            </a:r>
            <a:r>
              <a:rPr lang="zh-CN" altLang="en-US" sz="4400" b="1" dirty="0" smtClean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线段与角的类比复习</a:t>
            </a:r>
            <a:endParaRPr lang="zh-CN" altLang="en-US" sz="4400" b="1" dirty="0" smtClean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642918"/>
            <a:ext cx="851979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类比     转化</a:t>
            </a:r>
            <a:endParaRPr lang="zh-CN" altLang="en-US" sz="3600" dirty="0"/>
          </a:p>
          <a:p>
            <a:r>
              <a:rPr lang="zh-CN" altLang="en-US" sz="4000" dirty="0"/>
              <a:t>                   </a:t>
            </a:r>
            <a:r>
              <a:rPr lang="zh-CN" altLang="en-US" sz="36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举一反三、触类旁通</a:t>
            </a:r>
            <a:endParaRPr lang="zh-CN" altLang="en-US" sz="3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zh-CN" altLang="en-US" sz="4000" dirty="0"/>
              <a:t>       </a:t>
            </a:r>
            <a:endParaRPr lang="zh-CN" altLang="en-US" sz="4000" dirty="0"/>
          </a:p>
        </p:txBody>
      </p:sp>
      <p:sp>
        <p:nvSpPr>
          <p:cNvPr id="159" name=" 159"/>
          <p:cNvSpPr/>
          <p:nvPr/>
        </p:nvSpPr>
        <p:spPr>
          <a:xfrm>
            <a:off x="928662" y="857232"/>
            <a:ext cx="581660" cy="200025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" name="右弧形箭头 4"/>
          <p:cNvSpPr/>
          <p:nvPr/>
        </p:nvSpPr>
        <p:spPr>
          <a:xfrm rot="16800000">
            <a:off x="2892661" y="456562"/>
            <a:ext cx="376573" cy="1245615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下箭头 5"/>
          <p:cNvSpPr/>
          <p:nvPr/>
        </p:nvSpPr>
        <p:spPr>
          <a:xfrm>
            <a:off x="3214678" y="1857364"/>
            <a:ext cx="789619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 7"/>
          <p:cNvSpPr/>
          <p:nvPr/>
        </p:nvSpPr>
        <p:spPr>
          <a:xfrm>
            <a:off x="4071934" y="2571744"/>
            <a:ext cx="1143008" cy="361950"/>
          </a:xfrm>
          <a:custGeom>
            <a:avLst/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286380" y="2428868"/>
            <a:ext cx="3307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</a:rPr>
              <a:t>高效学习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  <p:pic>
        <p:nvPicPr>
          <p:cNvPr id="6145" name="Picture 1" descr="306746548498917548"/>
          <p:cNvPicPr>
            <a:picLocks noChangeAspect="1" noChangeArrowheads="1"/>
          </p:cNvPicPr>
          <p:nvPr/>
        </p:nvPicPr>
        <p:blipFill>
          <a:blip r:embed="rId2" cstate="print"/>
          <a:srcRect l="16200" t="42609" r="21867" b="24088"/>
          <a:stretch>
            <a:fillRect/>
          </a:stretch>
        </p:blipFill>
        <p:spPr bwMode="auto">
          <a:xfrm>
            <a:off x="7075479" y="-142900"/>
            <a:ext cx="2068521" cy="1977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" grpId="0" bldLvl="0" animBg="1"/>
      <p:bldP spid="5" grpId="0" bldLvl="0" animBg="1"/>
      <p:bldP spid="6" grpId="0" bldLvl="0" animBg="1"/>
      <p:bldP spid="7" grpId="0" animBg="1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-142908" y="785794"/>
            <a:ext cx="9618345" cy="579916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6600" b="1" dirty="0">
                <a:solidFill>
                  <a:srgbClr val="FF0000"/>
                </a:solidFill>
              </a:rPr>
              <a:t>本节课学习内容：</a:t>
            </a:r>
            <a:endParaRPr lang="zh-CN" altLang="en-US" sz="6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4400" dirty="0"/>
              <a:t>1</a:t>
            </a:r>
            <a:r>
              <a:rPr lang="en-US" altLang="zh-CN" sz="4400" b="1" dirty="0"/>
              <a:t>.“</a:t>
            </a:r>
            <a:r>
              <a:rPr lang="zh-CN" altLang="en-US" sz="4400" b="1" dirty="0"/>
              <a:t>握手公式</a:t>
            </a:r>
            <a:r>
              <a:rPr lang="en-US" altLang="zh-CN" sz="4400" b="1" dirty="0"/>
              <a:t>”</a:t>
            </a:r>
            <a:r>
              <a:rPr lang="zh-CN" altLang="en-US" sz="4400" b="1" dirty="0"/>
              <a:t>的复习与应用</a:t>
            </a:r>
            <a:r>
              <a:rPr lang="zh-CN" altLang="en-US" sz="4400" dirty="0"/>
              <a:t>；</a:t>
            </a:r>
            <a:endParaRPr lang="zh-CN" altLang="en-US" sz="4400" dirty="0"/>
          </a:p>
          <a:p>
            <a:pPr marL="0" indent="0">
              <a:buNone/>
            </a:pPr>
            <a:r>
              <a:rPr lang="en-US" altLang="zh-CN" sz="4400" dirty="0"/>
              <a:t>2.</a:t>
            </a:r>
            <a:r>
              <a:rPr lang="zh-CN" altLang="en-US" sz="4400" b="1" dirty="0"/>
              <a:t>线段中点与角平分线在解决问题</a:t>
            </a:r>
            <a:endParaRPr lang="zh-CN" altLang="en-US" sz="4400" b="1" dirty="0"/>
          </a:p>
          <a:p>
            <a:pPr marL="0" indent="0">
              <a:buNone/>
            </a:pPr>
            <a:r>
              <a:rPr lang="zh-CN" altLang="en-US" sz="4400" b="1" dirty="0"/>
              <a:t>   中的应用</a:t>
            </a:r>
            <a:r>
              <a:rPr lang="zh-CN" altLang="en-US" sz="4400" dirty="0"/>
              <a:t>；</a:t>
            </a:r>
            <a:endParaRPr lang="zh-CN" altLang="en-US" sz="4400" dirty="0"/>
          </a:p>
          <a:p>
            <a:pPr marL="0" indent="0">
              <a:buNone/>
            </a:pPr>
            <a:r>
              <a:rPr lang="en-US" altLang="zh-CN" sz="4400" dirty="0"/>
              <a:t>3.</a:t>
            </a:r>
            <a:r>
              <a:rPr lang="zh-CN" altLang="en-US" sz="4400" b="1" dirty="0"/>
              <a:t>线段与角的和、差及</a:t>
            </a:r>
            <a:r>
              <a:rPr lang="zh-CN" altLang="en-US" sz="4400" b="1" dirty="0" smtClean="0"/>
              <a:t>应用</a:t>
            </a:r>
            <a:r>
              <a:rPr lang="en-US" altLang="zh-CN" sz="4400" b="1" dirty="0" smtClean="0"/>
              <a:t>; </a:t>
            </a:r>
            <a:endParaRPr lang="en-US" altLang="zh-CN" sz="4400" b="1" dirty="0" smtClean="0"/>
          </a:p>
          <a:p>
            <a:pPr marL="0" indent="0">
              <a:buNone/>
            </a:pPr>
            <a:r>
              <a:rPr lang="en-US" altLang="zh-CN" sz="4400" b="1" dirty="0" smtClean="0"/>
              <a:t>4.</a:t>
            </a:r>
            <a:r>
              <a:rPr lang="zh-CN" altLang="en-US" sz="4400" b="1" dirty="0" smtClean="0"/>
              <a:t>用类比的方法</a:t>
            </a:r>
            <a:r>
              <a:rPr lang="en-US" altLang="zh-CN" sz="4400" b="1" dirty="0" smtClean="0"/>
              <a:t>,</a:t>
            </a:r>
            <a:r>
              <a:rPr lang="zh-CN" altLang="en-US" sz="4400" b="1" dirty="0" smtClean="0"/>
              <a:t>把线段与角的</a:t>
            </a:r>
            <a:endParaRPr lang="en-US" altLang="zh-CN" sz="4400" b="1" dirty="0" smtClean="0"/>
          </a:p>
          <a:p>
            <a:pPr marL="0" indent="0">
              <a:buNone/>
            </a:pPr>
            <a:r>
              <a:rPr lang="en-US" altLang="zh-CN" sz="4400" b="1" dirty="0" smtClean="0"/>
              <a:t>  </a:t>
            </a:r>
            <a:r>
              <a:rPr lang="zh-CN" altLang="en-US" sz="4400" b="1" dirty="0" smtClean="0"/>
              <a:t>有关问题互相转化</a:t>
            </a:r>
            <a:r>
              <a:rPr lang="en-US" altLang="zh-CN" sz="4400" b="1" dirty="0" smtClean="0"/>
              <a:t>.</a:t>
            </a:r>
            <a:endParaRPr lang="zh-CN" altLang="en-US" sz="4400" dirty="0"/>
          </a:p>
        </p:txBody>
      </p:sp>
      <p:pic>
        <p:nvPicPr>
          <p:cNvPr id="5" name="Picture 7" descr="米老鼠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240" y="3286124"/>
            <a:ext cx="2905760" cy="316484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13081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6" name="文本框 34823">
            <a:hlinkClick r:id="" action="ppaction://noaction"/>
          </p:cNvPr>
          <p:cNvSpPr txBox="1"/>
          <p:nvPr/>
        </p:nvSpPr>
        <p:spPr>
          <a:xfrm>
            <a:off x="24765" y="808654"/>
            <a:ext cx="8064500" cy="132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5pPr>
            <a:lvl6pPr marL="2286000" lvl="5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6pPr>
            <a:lvl7pPr marL="2743200" lvl="6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7pPr>
            <a:lvl8pPr marL="3200400" lvl="7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8pPr>
            <a:lvl9pPr marL="3657600" lvl="8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Garamond" panose="02020404030301010803" pitchFamily="18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dirty="0">
                <a:latin typeface="华文中宋" panose="02010600040101010101" pitchFamily="2" charset="-122"/>
                <a:ea typeface="华文中宋" panose="02010600040101010101" pitchFamily="2" charset="-122"/>
              </a:rPr>
              <a:t>一、</a:t>
            </a:r>
            <a:r>
              <a:rPr lang="zh-CN" altLang="en-US" sz="3200" dirty="0" smtClean="0">
                <a:latin typeface="华文中宋" panose="02010600040101010101" pitchFamily="2" charset="-122"/>
                <a:ea typeface="华文中宋" panose="02010600040101010101" pitchFamily="2" charset="-122"/>
              </a:rPr>
              <a:t>数线段和角</a:t>
            </a:r>
            <a:endParaRPr lang="zh-CN" altLang="en-US" sz="3200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2844" y="2143116"/>
            <a:ext cx="8496944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   </a:t>
            </a:r>
            <a:r>
              <a:rPr lang="zh-CN" altLang="en-US" sz="2800" b="1" dirty="0" smtClean="0"/>
              <a:t>例</a:t>
            </a:r>
            <a:r>
              <a:rPr lang="en-US" altLang="zh-CN" sz="2800" b="1" dirty="0" smtClean="0"/>
              <a:t>1  </a:t>
            </a:r>
            <a:r>
              <a:rPr lang="zh-CN" altLang="en-US" sz="2800" b="1" dirty="0" smtClean="0"/>
              <a:t>如果一条直线上有两个点，则有（     ）条线段，三个点有（    ）条线段，四个点有（     ）条线段，五个点有（      ）条线段</a:t>
            </a:r>
            <a:r>
              <a:rPr lang="en-US" altLang="zh-CN" sz="2800" b="1" dirty="0" smtClean="0"/>
              <a:t>,</a:t>
            </a:r>
            <a:r>
              <a:rPr lang="zh-CN" altLang="en-US" sz="2800" b="1" dirty="0" smtClean="0"/>
              <a:t>十个点有（     ）条线段，</a:t>
            </a:r>
            <a:r>
              <a:rPr lang="en-US" altLang="zh-CN" sz="2800" b="1" dirty="0" smtClean="0"/>
              <a:t>n</a:t>
            </a:r>
            <a:r>
              <a:rPr lang="zh-CN" altLang="en-US" sz="2800" b="1" dirty="0" smtClean="0"/>
              <a:t>个</a:t>
            </a:r>
            <a:endParaRPr lang="zh-CN" altLang="en-US" sz="2800" b="1" dirty="0" smtClean="0"/>
          </a:p>
          <a:p>
            <a:r>
              <a:rPr lang="zh-CN" altLang="en-US" sz="2800" b="1" dirty="0" smtClean="0"/>
              <a:t>点有（                   ）线段。</a:t>
            </a:r>
            <a:endParaRPr lang="en-US" altLang="zh-CN"/>
          </a:p>
          <a:p>
            <a:endParaRPr lang="en-US" altLang="zh-CN" sz="2800" b="1" dirty="0"/>
          </a:p>
        </p:txBody>
      </p:sp>
      <p:sp>
        <p:nvSpPr>
          <p:cNvPr id="3" name="矩形 2"/>
          <p:cNvSpPr/>
          <p:nvPr/>
        </p:nvSpPr>
        <p:spPr>
          <a:xfrm>
            <a:off x="0" y="3929066"/>
            <a:ext cx="8487484" cy="2245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/>
              <a:t>  </a:t>
            </a:r>
            <a:endParaRPr lang="en-US" altLang="zh-CN" sz="2800" dirty="0"/>
          </a:p>
          <a:p>
            <a:r>
              <a:rPr lang="en-US" altLang="zh-CN" sz="2800" dirty="0"/>
              <a:t>    </a:t>
            </a:r>
            <a:r>
              <a:rPr lang="zh-CN" altLang="en-US" sz="2800" b="1" dirty="0" smtClean="0"/>
              <a:t>变</a:t>
            </a:r>
            <a:r>
              <a:rPr lang="zh-CN" altLang="en-US" sz="2800" b="1" dirty="0"/>
              <a:t>式</a:t>
            </a:r>
            <a:r>
              <a:rPr lang="en-US" altLang="zh-CN" sz="2800" b="1" dirty="0"/>
              <a:t>1  </a:t>
            </a:r>
            <a:r>
              <a:rPr lang="zh-CN" altLang="en-US" sz="2800" b="1" dirty="0"/>
              <a:t>从一个端点引两条射线，则有（     ）个角，三条射线有（     ）个角，四条射线有（      ）个角，五条射线有（      ）个角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十条射线有（      ）个角，</a:t>
            </a:r>
            <a:r>
              <a:rPr lang="en-US" altLang="zh-CN" sz="2800" b="1" dirty="0"/>
              <a:t>n</a:t>
            </a:r>
            <a:r>
              <a:rPr lang="zh-CN" altLang="en-US" sz="2800" b="1" dirty="0"/>
              <a:t>射线有（                 ）个</a:t>
            </a:r>
            <a:r>
              <a:rPr lang="zh-CN" altLang="en-US" sz="2800" b="1" dirty="0" smtClean="0"/>
              <a:t>角</a:t>
            </a:r>
            <a:r>
              <a:rPr lang="en-US" altLang="zh-CN" sz="2800" b="1" dirty="0" smtClean="0"/>
              <a:t>.</a:t>
            </a:r>
            <a:endParaRPr lang="zh-CN" altLang="en-US" sz="2800" b="1" dirty="0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24765" y="864870"/>
            <a:ext cx="4724400" cy="708025"/>
          </a:xfrm>
          <a:prstGeom prst="rect">
            <a:avLst/>
          </a:prstGeom>
          <a:solidFill>
            <a:schemeClr val="accent6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我在</a:t>
            </a:r>
            <a:r>
              <a:rPr kumimoji="0" lang="en-US" altLang="zh-CN" sz="4000" b="1" kern="120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(</a:t>
            </a:r>
            <a:r>
              <a:rPr kumimoji="0" lang="zh-CN" altLang="en-US" sz="4000" b="1" kern="120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学</a:t>
            </a:r>
            <a:r>
              <a:rPr kumimoji="0" lang="en-US" altLang="zh-CN" sz="4000" b="1" kern="120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)</a:t>
            </a:r>
            <a:r>
              <a:rPr kumimoji="0" lang="zh-CN" altLang="en-US" sz="4000" b="1" kern="120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故我思</a:t>
            </a:r>
            <a:r>
              <a:rPr kumimoji="0" lang="zh-CN" altLang="en-US" sz="4000" b="1" kern="1200" cap="none" spc="0" normalizeH="0" baseline="0" noProof="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－－</a:t>
            </a:r>
            <a:endParaRPr kumimoji="0" lang="zh-CN" altLang="en-US" sz="4000" b="1" kern="1200" cap="none" spc="0" normalizeH="0" baseline="0" noProof="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WordArt 11"/>
          <p:cNvSpPr>
            <a:spLocks noTextEdit="1"/>
          </p:cNvSpPr>
          <p:nvPr/>
        </p:nvSpPr>
        <p:spPr>
          <a:xfrm>
            <a:off x="4643438" y="857232"/>
            <a:ext cx="37338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FF6699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温故知新再登高</a:t>
            </a:r>
            <a:endParaRPr lang="zh-CN" altLang="en-US" sz="3600" b="1" dirty="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FF6699"/>
                  </a:gs>
                  <a:gs pos="100000">
                    <a:schemeClr val="accent2"/>
                  </a:gs>
                </a:gsLst>
                <a:lin ang="5400000" scaled="1"/>
                <a:tileRect/>
              </a:gra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Picture 14" descr="pic-2"/>
          <p:cNvPicPr>
            <a:picLocks noChangeAspect="1"/>
          </p:cNvPicPr>
          <p:nvPr/>
        </p:nvPicPr>
        <p:blipFill>
          <a:blip r:embed="rId2"/>
          <a:srcRect l="62240" t="3309"/>
          <a:stretch>
            <a:fillRect/>
          </a:stretch>
        </p:blipFill>
        <p:spPr>
          <a:xfrm>
            <a:off x="8347710" y="5573395"/>
            <a:ext cx="796290" cy="10204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578600" y="2187575"/>
            <a:ext cx="29845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/>
              <a:t>1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1939290" y="2555875"/>
            <a:ext cx="4845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3</a:t>
            </a:r>
            <a:endParaRPr lang="en-US" altLang="zh-CN" sz="2800"/>
          </a:p>
        </p:txBody>
      </p:sp>
      <p:sp>
        <p:nvSpPr>
          <p:cNvPr id="7" name="文本框 6"/>
          <p:cNvSpPr txBox="1"/>
          <p:nvPr/>
        </p:nvSpPr>
        <p:spPr>
          <a:xfrm>
            <a:off x="5995670" y="2559050"/>
            <a:ext cx="3632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/>
              <a:t>6</a:t>
            </a:r>
            <a:endParaRPr lang="en-US" altLang="zh-CN" sz="2800"/>
          </a:p>
        </p:txBody>
      </p:sp>
      <p:sp>
        <p:nvSpPr>
          <p:cNvPr id="10" name="文本框 9"/>
          <p:cNvSpPr txBox="1"/>
          <p:nvPr/>
        </p:nvSpPr>
        <p:spPr>
          <a:xfrm>
            <a:off x="1670050" y="2995930"/>
            <a:ext cx="5670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10</a:t>
            </a:r>
            <a:endParaRPr lang="en-US" altLang="zh-CN" sz="2800"/>
          </a:p>
        </p:txBody>
      </p:sp>
      <p:sp>
        <p:nvSpPr>
          <p:cNvPr id="13" name="文本框 12"/>
          <p:cNvSpPr txBox="1"/>
          <p:nvPr/>
        </p:nvSpPr>
        <p:spPr>
          <a:xfrm>
            <a:off x="5375275" y="2995930"/>
            <a:ext cx="6851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45</a:t>
            </a:r>
            <a:endParaRPr lang="en-US" altLang="zh-CN" sz="2800"/>
          </a:p>
        </p:txBody>
      </p:sp>
      <p:sp>
        <p:nvSpPr>
          <p:cNvPr id="15" name="文本框 14"/>
          <p:cNvSpPr txBox="1"/>
          <p:nvPr/>
        </p:nvSpPr>
        <p:spPr>
          <a:xfrm>
            <a:off x="6578600" y="4380230"/>
            <a:ext cx="4038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</a:t>
            </a:r>
            <a:endParaRPr lang="en-US" altLang="zh-CN" sz="2800"/>
          </a:p>
        </p:txBody>
      </p:sp>
      <p:sp>
        <p:nvSpPr>
          <p:cNvPr id="16" name="文本框 15"/>
          <p:cNvSpPr txBox="1"/>
          <p:nvPr/>
        </p:nvSpPr>
        <p:spPr>
          <a:xfrm>
            <a:off x="2258060" y="4748530"/>
            <a:ext cx="4527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3</a:t>
            </a:r>
            <a:endParaRPr lang="en-US" altLang="zh-CN" sz="2800"/>
          </a:p>
        </p:txBody>
      </p:sp>
      <p:sp>
        <p:nvSpPr>
          <p:cNvPr id="18" name="文本框 17"/>
          <p:cNvSpPr txBox="1"/>
          <p:nvPr/>
        </p:nvSpPr>
        <p:spPr>
          <a:xfrm>
            <a:off x="2237105" y="5270500"/>
            <a:ext cx="7232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10</a:t>
            </a:r>
            <a:endParaRPr lang="en-US" altLang="zh-CN" sz="2800"/>
          </a:p>
        </p:txBody>
      </p:sp>
      <p:graphicFrame>
        <p:nvGraphicFramePr>
          <p:cNvPr id="1073742850" name="对象 1073742849" descr="21世纪教育网 -- 中国最大型、最专业的中小学教育资源门户网站"/>
          <p:cNvGraphicFramePr/>
          <p:nvPr/>
        </p:nvGraphicFramePr>
        <p:xfrm>
          <a:off x="1487170" y="3392805"/>
          <a:ext cx="1388745" cy="726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11277600" imgH="8534400" progId="Equation.DSMT4">
                  <p:embed/>
                </p:oleObj>
              </mc:Choice>
              <mc:Fallback>
                <p:oleObj name="" r:id="rId3" imgW="11277600" imgH="85344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87170" y="3392805"/>
                        <a:ext cx="1388745" cy="7264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文本框 18"/>
          <p:cNvSpPr txBox="1"/>
          <p:nvPr/>
        </p:nvSpPr>
        <p:spPr>
          <a:xfrm>
            <a:off x="6283960" y="4791075"/>
            <a:ext cx="4527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6</a:t>
            </a:r>
            <a:endParaRPr lang="en-US" altLang="zh-CN" sz="2800"/>
          </a:p>
        </p:txBody>
      </p:sp>
      <p:sp>
        <p:nvSpPr>
          <p:cNvPr id="22" name="文本框 21"/>
          <p:cNvSpPr txBox="1"/>
          <p:nvPr/>
        </p:nvSpPr>
        <p:spPr>
          <a:xfrm>
            <a:off x="6060440" y="5270500"/>
            <a:ext cx="5829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45</a:t>
            </a:r>
            <a:endParaRPr lang="en-US" altLang="zh-CN" sz="2800"/>
          </a:p>
        </p:txBody>
      </p:sp>
      <p:graphicFrame>
        <p:nvGraphicFramePr>
          <p:cNvPr id="23" name="对象 22" descr="21世纪教育网 -- 中国最大型、最专业的中小学教育资源门户网站"/>
          <p:cNvGraphicFramePr/>
          <p:nvPr/>
        </p:nvGraphicFramePr>
        <p:xfrm>
          <a:off x="1571625" y="5638800"/>
          <a:ext cx="1388745" cy="726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" name="" r:id="rId5" imgW="11277600" imgH="8534400" progId="Equation.DSMT4">
                  <p:embed/>
                </p:oleObj>
              </mc:Choice>
              <mc:Fallback>
                <p:oleObj name="" r:id="rId5" imgW="11277600" imgH="85344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71625" y="5638800"/>
                        <a:ext cx="1388745" cy="7264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7374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1" grpId="1" animBg="1"/>
      <p:bldP spid="11" grpId="0"/>
      <p:bldP spid="6" grpId="0"/>
      <p:bldP spid="2" grpId="0"/>
      <p:bldP spid="4" grpId="0"/>
      <p:bldP spid="5" grpId="0"/>
      <p:bldP spid="7" grpId="0"/>
      <p:bldP spid="10" grpId="0"/>
      <p:bldP spid="13" grpId="0"/>
      <p:bldP spid="3" grpId="0"/>
      <p:bldP spid="15" grpId="0"/>
      <p:bldP spid="16" grpId="0"/>
      <p:bldP spid="19" grpId="0"/>
      <p:bldP spid="18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571472" y="2143116"/>
            <a:ext cx="755840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800" dirty="0">
                <a:latin typeface="Arial" panose="020B0604020202020204" pitchFamily="34" charset="0"/>
              </a:rPr>
              <a:t>    n</a:t>
            </a:r>
            <a:r>
              <a:rPr lang="zh-CN" altLang="en-US" sz="4800" dirty="0">
                <a:latin typeface="Arial" panose="020B0604020202020204" pitchFamily="34" charset="0"/>
              </a:rPr>
              <a:t>个</a:t>
            </a:r>
            <a:r>
              <a:rPr lang="en-US" altLang="zh-CN" sz="4800" dirty="0">
                <a:latin typeface="Arial" panose="020B0604020202020204" pitchFamily="34" charset="0"/>
              </a:rPr>
              <a:t>“</a:t>
            </a:r>
            <a:r>
              <a:rPr lang="zh-CN" altLang="en-US" sz="4800" dirty="0">
                <a:latin typeface="Arial" panose="020B0604020202020204" pitchFamily="34" charset="0"/>
              </a:rPr>
              <a:t>同学</a:t>
            </a:r>
            <a:r>
              <a:rPr lang="en-US" altLang="zh-CN" sz="4800" dirty="0">
                <a:latin typeface="Arial" panose="020B0604020202020204" pitchFamily="34" charset="0"/>
              </a:rPr>
              <a:t>”</a:t>
            </a:r>
            <a:r>
              <a:rPr lang="zh-CN" altLang="en-US" sz="4800" dirty="0">
                <a:latin typeface="Arial" panose="020B0604020202020204" pitchFamily="34" charset="0"/>
              </a:rPr>
              <a:t>两两握手，则一共要</a:t>
            </a:r>
            <a:r>
              <a:rPr lang="en-US" altLang="zh-CN" sz="4800" dirty="0">
                <a:latin typeface="Arial" panose="020B0604020202020204" pitchFamily="34" charset="0"/>
              </a:rPr>
              <a:t>“</a:t>
            </a:r>
            <a:r>
              <a:rPr lang="zh-CN" altLang="en-US" sz="4800" dirty="0">
                <a:latin typeface="Arial" panose="020B0604020202020204" pitchFamily="34" charset="0"/>
              </a:rPr>
              <a:t>握手</a:t>
            </a:r>
            <a:r>
              <a:rPr lang="en-US" altLang="zh-CN" sz="4800" dirty="0">
                <a:latin typeface="Arial" panose="020B0604020202020204" pitchFamily="34" charset="0"/>
              </a:rPr>
              <a:t>”</a:t>
            </a:r>
            <a:r>
              <a:rPr lang="zh-CN" altLang="en-US" sz="4800" dirty="0">
                <a:latin typeface="Arial" panose="020B0604020202020204" pitchFamily="34" charset="0"/>
              </a:rPr>
              <a:t>的次数为：</a:t>
            </a:r>
            <a:endParaRPr lang="zh-CN" altLang="en-US" sz="4800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4800" dirty="0">
                <a:latin typeface="Arial" panose="020B0604020202020204" pitchFamily="34" charset="0"/>
              </a:rPr>
              <a:t>                          </a:t>
            </a:r>
            <a:endParaRPr lang="en-US" altLang="zh-CN" sz="4800" dirty="0">
              <a:latin typeface="Arial" panose="020B0604020202020204" pitchFamily="34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49860" y="931545"/>
            <a:ext cx="65049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小结一下</a:t>
            </a:r>
            <a:endParaRPr lang="zh-CN" altLang="en-US" sz="3600" b="1" dirty="0"/>
          </a:p>
          <a:p>
            <a:r>
              <a:rPr lang="zh-CN" altLang="en-US" sz="3600" b="1" dirty="0"/>
              <a:t>                     </a:t>
            </a:r>
            <a:r>
              <a:rPr lang="en-US" altLang="zh-CN" sz="3600" b="1" dirty="0"/>
              <a:t>----</a:t>
            </a:r>
            <a:r>
              <a:rPr lang="zh-CN" altLang="en-US" sz="3600" b="1" dirty="0"/>
              <a:t>握手公式</a:t>
            </a:r>
            <a:endParaRPr lang="zh-CN" altLang="en-US" sz="3600" b="1" dirty="0"/>
          </a:p>
        </p:txBody>
      </p:sp>
      <p:graphicFrame>
        <p:nvGraphicFramePr>
          <p:cNvPr id="1073742850" name="对象 1073742849" descr="21世纪教育网 -- 中国最大型、最专业的中小学教育资源门户网站"/>
          <p:cNvGraphicFramePr/>
          <p:nvPr/>
        </p:nvGraphicFramePr>
        <p:xfrm>
          <a:off x="1578285" y="3600137"/>
          <a:ext cx="2632075" cy="192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11277600" imgH="8534400" progId="Equation.DSMT4">
                  <p:embed/>
                </p:oleObj>
              </mc:Choice>
              <mc:Fallback>
                <p:oleObj name="" r:id="rId2" imgW="11277600" imgH="85344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78285" y="3600137"/>
                        <a:ext cx="2632075" cy="1927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9" name="Picture 7" descr="306746548498917548"/>
          <p:cNvPicPr>
            <a:picLocks noChangeAspect="1" noChangeArrowheads="1"/>
          </p:cNvPicPr>
          <p:nvPr/>
        </p:nvPicPr>
        <p:blipFill>
          <a:blip r:embed="rId4"/>
          <a:srcRect l="26892" t="4294" r="13527" b="66902"/>
          <a:stretch>
            <a:fillRect/>
          </a:stretch>
        </p:blipFill>
        <p:spPr bwMode="auto">
          <a:xfrm>
            <a:off x="5819107" y="3600135"/>
            <a:ext cx="3324759" cy="2857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7374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3286124"/>
            <a:ext cx="8929718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/>
              <a:t>2</a:t>
            </a:r>
            <a:r>
              <a:rPr lang="en-US" altLang="zh-CN" sz="2800" dirty="0"/>
              <a:t>.</a:t>
            </a:r>
            <a:r>
              <a:rPr lang="zh-CN" altLang="en-US" sz="2800" b="1" dirty="0"/>
              <a:t>中大附中初一年级</a:t>
            </a:r>
            <a:r>
              <a:rPr lang="en-US" altLang="zh-CN" sz="2800" b="1" dirty="0"/>
              <a:t>9</a:t>
            </a:r>
            <a:r>
              <a:rPr lang="zh-CN" altLang="en-US" sz="2800" b="1" dirty="0"/>
              <a:t>个班组织单循环排球赛（每两个</a:t>
            </a:r>
            <a:r>
              <a:rPr lang="zh-CN" altLang="en-US" sz="2800" b="1" dirty="0" smtClean="0"/>
              <a:t>班    进行</a:t>
            </a:r>
            <a:r>
              <a:rPr lang="zh-CN" altLang="en-US" sz="2800" b="1" dirty="0"/>
              <a:t>一次），则共需要打（        ）场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-125128" y="915334"/>
            <a:ext cx="721523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学以致用，问题解决</a:t>
            </a:r>
            <a:r>
              <a:rPr lang="en-US" altLang="zh-CN" sz="3200" b="1" dirty="0" smtClean="0">
                <a:solidFill>
                  <a:srgbClr val="FF0000"/>
                </a:solidFill>
              </a:rPr>
              <a:t>---</a:t>
            </a:r>
            <a:r>
              <a:rPr lang="zh-CN" altLang="en-US" sz="3200" b="1" i="1" dirty="0" smtClean="0">
                <a:solidFill>
                  <a:srgbClr val="002060"/>
                </a:solidFill>
              </a:rPr>
              <a:t>会用了才真懂了</a:t>
            </a:r>
            <a:endParaRPr lang="zh-CN" altLang="en-US" sz="3200" b="1" i="1" dirty="0" smtClean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770" y="1499870"/>
            <a:ext cx="9014460" cy="59391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．两条直线相交有（     ）个交点，三条直线相交最多有（       ）个交点，四条直线相交最多有（       ）个交点，五条直线相交最多有（       ）个交点，十条直线最多有（       ）个交点，</a:t>
            </a:r>
            <a:r>
              <a:rPr lang="en-US" altLang="zh-CN" sz="2800" b="1" dirty="0" smtClean="0"/>
              <a:t>n</a:t>
            </a:r>
            <a:r>
              <a:rPr lang="zh-CN" altLang="en-US" sz="2800" b="1" dirty="0" smtClean="0"/>
              <a:t>条直线相交最多有（               ）个交点。</a:t>
            </a:r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sz="2800" b="1" dirty="0" smtClean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71755" y="5675325"/>
            <a:ext cx="700092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关键找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“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手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”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，然后看是怎么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“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握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”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的</a:t>
            </a:r>
            <a:r>
              <a:rPr lang="en-US" altLang="zh-CN" sz="3600" b="1" dirty="0" smtClean="0">
                <a:solidFill>
                  <a:srgbClr val="FF0000"/>
                </a:solidFill>
              </a:rPr>
              <a:t>!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755" y="4685353"/>
            <a:ext cx="7992888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某趟高铁广州至武汉共有</a:t>
            </a:r>
            <a:r>
              <a:rPr lang="en-US" altLang="zh-CN" sz="2800" b="1" dirty="0" smtClean="0"/>
              <a:t>10</a:t>
            </a:r>
            <a:r>
              <a:rPr lang="zh-CN" altLang="en-US" sz="2800" b="1" dirty="0" smtClean="0"/>
              <a:t>个站，则这列车往返共需要（        ）个不同的车票设置</a:t>
            </a:r>
            <a:r>
              <a:rPr lang="zh-CN" altLang="en-US" sz="2800" dirty="0" smtClean="0"/>
              <a:t>。</a:t>
            </a:r>
            <a:endParaRPr lang="zh-CN" altLang="en-US" sz="2800" dirty="0" smtClean="0"/>
          </a:p>
        </p:txBody>
      </p:sp>
      <p:sp>
        <p:nvSpPr>
          <p:cNvPr id="5" name="文本框 4"/>
          <p:cNvSpPr txBox="1"/>
          <p:nvPr/>
        </p:nvSpPr>
        <p:spPr>
          <a:xfrm>
            <a:off x="3505835" y="1577340"/>
            <a:ext cx="3371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1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03090" y="3696970"/>
            <a:ext cx="5473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36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5775" y="2825750"/>
            <a:ext cx="4914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45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642995" y="2370455"/>
            <a:ext cx="49149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10</a:t>
            </a:r>
            <a:endParaRPr lang="en-US" altLang="zh-CN" sz="24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461125" y="1910080"/>
            <a:ext cx="36322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6</a:t>
            </a:r>
            <a:endParaRPr lang="en-US" altLang="zh-CN" sz="280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5775" y="1910080"/>
            <a:ext cx="4908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</a:rPr>
              <a:t>3</a:t>
            </a:r>
            <a:endParaRPr lang="en-US" altLang="zh-CN" sz="2800">
              <a:solidFill>
                <a:srgbClr val="FF0000"/>
              </a:solidFill>
            </a:endParaRPr>
          </a:p>
        </p:txBody>
      </p:sp>
      <p:graphicFrame>
        <p:nvGraphicFramePr>
          <p:cNvPr id="1073742850" name="对象 1073742849" descr="21世纪教育网 -- 中国最大型、最专业的中小学教育资源门户网站"/>
          <p:cNvGraphicFramePr/>
          <p:nvPr/>
        </p:nvGraphicFramePr>
        <p:xfrm>
          <a:off x="6214745" y="2797175"/>
          <a:ext cx="1236980" cy="5283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2" imgW="469900" imgH="355600" progId="Equation.DSMT4">
                  <p:embed/>
                </p:oleObj>
              </mc:Choice>
              <mc:Fallback>
                <p:oleObj name="" r:id="rId2" imgW="469900" imgH="3556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214745" y="2797175"/>
                        <a:ext cx="1236980" cy="5283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文本框 15"/>
          <p:cNvSpPr txBox="1"/>
          <p:nvPr/>
        </p:nvSpPr>
        <p:spPr>
          <a:xfrm>
            <a:off x="1634490" y="5178425"/>
            <a:ext cx="5473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>
                <a:solidFill>
                  <a:srgbClr val="FF0000"/>
                </a:solidFill>
              </a:rPr>
              <a:t>90</a:t>
            </a:r>
            <a:endParaRPr lang="en-US" altLang="zh-CN" sz="2400">
              <a:solidFill>
                <a:srgbClr val="FF0000"/>
              </a:solidFill>
            </a:endParaRPr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73742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2" grpId="0"/>
      <p:bldP spid="12" grpId="0"/>
      <p:bldP spid="5" grpId="0"/>
      <p:bldP spid="13" grpId="0"/>
      <p:bldP spid="11" grpId="0"/>
      <p:bldP spid="9" grpId="0"/>
      <p:bldP spid="7" grpId="0"/>
      <p:bldP spid="16" grpId="0"/>
      <p:bldP spid="10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857232"/>
            <a:ext cx="67762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二、线段</a:t>
            </a:r>
            <a:r>
              <a:rPr lang="zh-CN" altLang="en-US" sz="3200" b="1" dirty="0">
                <a:solidFill>
                  <a:srgbClr val="FF0000"/>
                </a:solidFill>
              </a:rPr>
              <a:t>的中点、与角平分线的类比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1357298"/>
            <a:ext cx="84296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   例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  </a:t>
            </a:r>
            <a:r>
              <a:rPr lang="zh-CN" altLang="en-US" sz="2800" dirty="0" smtClean="0"/>
              <a:t>如</a:t>
            </a:r>
            <a:r>
              <a:rPr lang="zh-CN" altLang="en-US" sz="2800" dirty="0"/>
              <a:t>图，</a:t>
            </a:r>
            <a:r>
              <a:rPr lang="en-US" altLang="zh-CN" sz="2800" i="1" dirty="0"/>
              <a:t>C</a:t>
            </a:r>
            <a:r>
              <a:rPr lang="zh-CN" altLang="en-US" sz="2800" dirty="0"/>
              <a:t>是线段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上一点</a:t>
            </a:r>
            <a:r>
              <a:rPr lang="zh-CN" altLang="en-US" sz="2800" i="1" dirty="0"/>
              <a:t>，</a:t>
            </a:r>
            <a:r>
              <a:rPr lang="en-US" altLang="zh-CN" sz="2800" i="1" dirty="0"/>
              <a:t>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E</a:t>
            </a:r>
            <a:r>
              <a:rPr lang="zh-CN" altLang="en-US" sz="2800" dirty="0"/>
              <a:t>分别是</a:t>
            </a:r>
            <a:r>
              <a:rPr lang="en-US" altLang="zh-CN" sz="2800" i="1" dirty="0" smtClean="0"/>
              <a:t>AC</a:t>
            </a:r>
            <a:endParaRPr lang="en-US" altLang="zh-CN" sz="2800" i="1" dirty="0" smtClean="0"/>
          </a:p>
          <a:p>
            <a:r>
              <a:rPr lang="zh-CN" altLang="en-US" sz="2800" dirty="0" smtClean="0"/>
              <a:t> 和</a:t>
            </a:r>
            <a:r>
              <a:rPr lang="en-US" altLang="zh-CN" sz="2800" i="1" dirty="0"/>
              <a:t>BC</a:t>
            </a:r>
            <a:r>
              <a:rPr lang="zh-CN" altLang="en-US" sz="2800" dirty="0"/>
              <a:t>的中点，若</a:t>
            </a:r>
            <a:r>
              <a:rPr lang="en-US" altLang="zh-CN" sz="2800" i="1" dirty="0"/>
              <a:t>AB</a:t>
            </a:r>
            <a:r>
              <a:rPr lang="zh-CN" altLang="en-US" sz="2800" dirty="0"/>
              <a:t>＝</a:t>
            </a:r>
            <a:r>
              <a:rPr lang="en-US" altLang="zh-CN" sz="2800" i="1" dirty="0"/>
              <a:t>a</a:t>
            </a:r>
            <a:r>
              <a:rPr lang="zh-CN" altLang="en-US" sz="2800" dirty="0"/>
              <a:t>，求</a:t>
            </a:r>
            <a:r>
              <a:rPr lang="en-US" altLang="zh-CN" sz="2800" i="1" dirty="0" smtClean="0"/>
              <a:t>DE</a:t>
            </a:r>
            <a:r>
              <a:rPr lang="zh-CN" altLang="en-US" sz="2800" dirty="0" smtClean="0"/>
              <a:t>的长（用</a:t>
            </a:r>
            <a:r>
              <a:rPr lang="en-US" altLang="zh-CN" sz="2800" i="1" dirty="0" smtClean="0"/>
              <a:t>a </a:t>
            </a:r>
            <a:r>
              <a:rPr lang="zh-CN" altLang="en-US" sz="2800" i="1" dirty="0" smtClean="0"/>
              <a:t>表示</a:t>
            </a:r>
            <a:r>
              <a:rPr lang="zh-CN" altLang="en-US" sz="2800" dirty="0" smtClean="0"/>
              <a:t>）</a:t>
            </a:r>
            <a:r>
              <a:rPr lang="zh-CN" altLang="en-US" sz="2800" i="1" dirty="0" smtClean="0"/>
              <a:t>．</a:t>
            </a:r>
            <a:endParaRPr lang="zh-CN" altLang="en-US" sz="2800" dirty="0"/>
          </a:p>
        </p:txBody>
      </p:sp>
      <p:pic>
        <p:nvPicPr>
          <p:cNvPr id="8" name="图片 7" descr="C:\Users\ADMINI~1\AppData\Local\Temp\ksohtml\wpsE8F8.tmp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7158" y="2357430"/>
            <a:ext cx="4871013" cy="500066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0" y="2887682"/>
            <a:ext cx="492922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解：</a:t>
            </a:r>
            <a:r>
              <a:rPr lang="en-US" sz="2800" dirty="0" smtClean="0"/>
              <a:t> ∵D、E</a:t>
            </a:r>
            <a:r>
              <a:rPr lang="zh-CN" altLang="en-US" sz="2800" dirty="0" smtClean="0"/>
              <a:t>分别是线段</a:t>
            </a:r>
            <a:r>
              <a:rPr lang="en-US" altLang="zh-CN" sz="2800" dirty="0" smtClean="0"/>
              <a:t>AC</a:t>
            </a:r>
            <a:r>
              <a:rPr lang="zh-CN" altLang="en-US" sz="2800" dirty="0" smtClean="0"/>
              <a:t>和</a:t>
            </a:r>
            <a:r>
              <a:rPr lang="en-US" altLang="zh-CN" sz="2800" dirty="0" smtClean="0"/>
              <a:t>BC</a:t>
            </a:r>
            <a:r>
              <a:rPr lang="zh-CN" altLang="en-US" sz="2800" dirty="0" smtClean="0"/>
              <a:t>的中点</a:t>
            </a:r>
            <a:endParaRPr lang="en-US" altLang="zh-CN" sz="2800" dirty="0" smtClean="0"/>
          </a:p>
          <a:p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∴</a:t>
            </a:r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CD=  AC，CE=  CB</a:t>
            </a:r>
            <a:endParaRPr lang="en-US" altLang="zh-CN" sz="2800" b="1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   </a:t>
            </a:r>
            <a:endParaRPr lang="en-US" altLang="zh-CN" sz="2800" b="1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  故</a:t>
            </a:r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DE= CD+CB=  （AC+CB）</a:t>
            </a:r>
            <a:endParaRPr lang="en-US" altLang="zh-CN" sz="2800" b="1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        </a:t>
            </a:r>
            <a:endParaRPr lang="en-US" altLang="zh-CN" sz="2800" b="1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       =  AB =  a</a:t>
            </a:r>
            <a:endParaRPr lang="en-US" altLang="zh-CN" sz="2800" b="1" dirty="0" smtClean="0">
              <a:latin typeface="新宋体" panose="02010609030101010101" pitchFamily="49" charset="-122"/>
              <a:ea typeface="新宋体" panose="0201060903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800" dirty="0" smtClean="0"/>
              <a:t>          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</a:t>
            </a:r>
            <a:endParaRPr lang="zh-CN" altLang="en-US" sz="2800" dirty="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zh-CN" altLang="en-US"/>
          </a:p>
        </p:txBody>
      </p:sp>
      <p:graphicFrame>
        <p:nvGraphicFramePr>
          <p:cNvPr id="38914" name="Picture 13"/>
          <p:cNvGraphicFramePr>
            <a:graphicFrameLocks noChangeAspect="1"/>
          </p:cNvGraphicFramePr>
          <p:nvPr/>
        </p:nvGraphicFramePr>
        <p:xfrm>
          <a:off x="1785918" y="3714752"/>
          <a:ext cx="285752" cy="732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Equation" r:id="rId2" imgW="3657600" imgH="9448800" progId="Equation.DSMT4">
                  <p:embed/>
                </p:oleObj>
              </mc:Choice>
              <mc:Fallback>
                <p:oleObj name="Equation" r:id="rId2" imgW="3657600" imgH="9448800" progId="Equation.DSMT4">
                  <p:embed/>
                  <p:pic>
                    <p:nvPicPr>
                      <p:cNvPr id="0" name="Picture 13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85918" y="3714752"/>
                        <a:ext cx="285752" cy="73224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6" name="Picture 13"/>
          <p:cNvGraphicFramePr>
            <a:graphicFrameLocks noChangeAspect="1"/>
          </p:cNvGraphicFramePr>
          <p:nvPr/>
        </p:nvGraphicFramePr>
        <p:xfrm>
          <a:off x="3000364" y="4500570"/>
          <a:ext cx="357190" cy="9152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name="Equation" r:id="rId4" imgW="3657600" imgH="9448800" progId="Equation.DSMT4">
                  <p:embed/>
                </p:oleObj>
              </mc:Choice>
              <mc:Fallback>
                <p:oleObj name="Equation" r:id="rId4" imgW="3657600" imgH="9448800" progId="Equation.DSMT4">
                  <p:embed/>
                  <p:pic>
                    <p:nvPicPr>
                      <p:cNvPr id="0" name="图片 2051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64" y="4500570"/>
                        <a:ext cx="357190" cy="915299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7" name="Picture 13"/>
          <p:cNvGraphicFramePr>
            <a:graphicFrameLocks noChangeAspect="1"/>
          </p:cNvGraphicFramePr>
          <p:nvPr/>
        </p:nvGraphicFramePr>
        <p:xfrm>
          <a:off x="3357554" y="3714752"/>
          <a:ext cx="285752" cy="7322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Equation" r:id="rId5" imgW="3657600" imgH="9448800" progId="Equation.DSMT4">
                  <p:embed/>
                </p:oleObj>
              </mc:Choice>
              <mc:Fallback>
                <p:oleObj name="Equation" r:id="rId5" imgW="3657600" imgH="9448800" progId="Equation.DSMT4">
                  <p:embed/>
                  <p:pic>
                    <p:nvPicPr>
                      <p:cNvPr id="0" name="图片 2052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57554" y="3714752"/>
                        <a:ext cx="285752" cy="73224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8" name="Picture 13"/>
          <p:cNvGraphicFramePr>
            <a:graphicFrameLocks noChangeAspect="1"/>
          </p:cNvGraphicFramePr>
          <p:nvPr/>
        </p:nvGraphicFramePr>
        <p:xfrm>
          <a:off x="1643042" y="5500702"/>
          <a:ext cx="214314" cy="549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Equation" r:id="rId6" imgW="3657600" imgH="9448800" progId="Equation.DSMT4">
                  <p:embed/>
                </p:oleObj>
              </mc:Choice>
              <mc:Fallback>
                <p:oleObj name="Equation" r:id="rId6" imgW="3657600" imgH="9448800" progId="Equation.DSMT4">
                  <p:embed/>
                  <p:pic>
                    <p:nvPicPr>
                      <p:cNvPr id="0" name="图片 2053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43042" y="5500702"/>
                        <a:ext cx="214314" cy="5491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919" name="Picture 13"/>
          <p:cNvGraphicFramePr>
            <a:graphicFrameLocks noChangeAspect="1"/>
          </p:cNvGraphicFramePr>
          <p:nvPr/>
        </p:nvGraphicFramePr>
        <p:xfrm>
          <a:off x="2714612" y="5500702"/>
          <a:ext cx="214314" cy="549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7" imgW="3657600" imgH="9448800" progId="Equation.DSMT4">
                  <p:embed/>
                </p:oleObj>
              </mc:Choice>
              <mc:Fallback>
                <p:oleObj name="Equation" r:id="rId7" imgW="3657600" imgH="9448800" progId="Equation.DSMT4">
                  <p:embed/>
                  <p:pic>
                    <p:nvPicPr>
                      <p:cNvPr id="0" name="图片 2054"/>
                      <p:cNvPicPr>
                        <a:picLocks noChangeAspect="1"/>
                      </p:cNvPicPr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714612" y="5500702"/>
                        <a:ext cx="214314" cy="549180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387738" y="571480"/>
            <a:ext cx="1415772" cy="6007831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3200" b="1" dirty="0" smtClean="0"/>
              <a:t>画龙点睛  方法点播</a:t>
            </a:r>
            <a:r>
              <a:rPr lang="zh-CN" altLang="en-US" b="1" dirty="0" smtClean="0">
                <a:solidFill>
                  <a:srgbClr val="FF0000"/>
                </a:solidFill>
              </a:rPr>
              <a:t>：  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r>
              <a:rPr lang="en-US" altLang="zh-CN" sz="4400" b="1" dirty="0" smtClean="0">
                <a:solidFill>
                  <a:srgbClr val="FF0000"/>
                </a:solidFill>
              </a:rPr>
              <a:t>                      </a:t>
            </a:r>
            <a:r>
              <a:rPr lang="zh-CN" altLang="en-US" sz="4800" b="1" dirty="0" smtClean="0">
                <a:solidFill>
                  <a:srgbClr val="FF0000"/>
                </a:solidFill>
              </a:rPr>
              <a:t>类比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     </a:t>
            </a:r>
            <a:r>
              <a:rPr lang="zh-CN" altLang="en-US" sz="4800" b="1" dirty="0" smtClean="0">
                <a:solidFill>
                  <a:srgbClr val="FF0000"/>
                </a:solidFill>
              </a:rPr>
              <a:t>转化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20" name="下箭头 19"/>
          <p:cNvSpPr/>
          <p:nvPr/>
        </p:nvSpPr>
        <p:spPr>
          <a:xfrm flipH="1">
            <a:off x="7643834" y="4572008"/>
            <a:ext cx="357190" cy="571504"/>
          </a:xfrm>
          <a:prstGeom prst="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2844" y="142852"/>
            <a:ext cx="39821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7030A0"/>
                </a:solidFill>
              </a:rPr>
              <a:t>复习巩固 夯实基础</a:t>
            </a:r>
            <a:endParaRPr lang="zh-CN" altLang="en-US" sz="3600" b="1" dirty="0">
              <a:solidFill>
                <a:srgbClr val="7030A0"/>
              </a:solidFill>
            </a:endParaRPr>
          </a:p>
        </p:txBody>
      </p:sp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0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622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980728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   变式</a:t>
            </a:r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   </a:t>
            </a:r>
            <a:r>
              <a:rPr lang="zh-CN" altLang="en-US" sz="2800" dirty="0" smtClean="0"/>
              <a:t>如</a:t>
            </a:r>
            <a:r>
              <a:rPr lang="zh-CN" altLang="en-US" sz="2800" dirty="0"/>
              <a:t>图，</a:t>
            </a:r>
            <a:r>
              <a:rPr lang="en-US" altLang="zh-CN" sz="2800" i="1" dirty="0"/>
              <a:t>OD</a:t>
            </a:r>
            <a:r>
              <a:rPr lang="zh-CN" altLang="en-US" sz="2800" dirty="0"/>
              <a:t>、</a:t>
            </a:r>
            <a:r>
              <a:rPr lang="en-US" altLang="zh-CN" sz="2800" i="1" dirty="0"/>
              <a:t>OE</a:t>
            </a:r>
            <a:r>
              <a:rPr lang="zh-CN" altLang="en-US" sz="2800" dirty="0"/>
              <a:t>分别是∠</a:t>
            </a:r>
            <a:r>
              <a:rPr lang="en-US" altLang="zh-CN" sz="2800" i="1" dirty="0"/>
              <a:t>AOC</a:t>
            </a:r>
            <a:r>
              <a:rPr lang="zh-CN" altLang="en-US" sz="2800" dirty="0"/>
              <a:t>和∠</a:t>
            </a:r>
            <a:r>
              <a:rPr lang="en-US" altLang="zh-CN" sz="2800" i="1" dirty="0"/>
              <a:t>BOC</a:t>
            </a:r>
            <a:r>
              <a:rPr lang="zh-CN" altLang="en-US" sz="2800" dirty="0"/>
              <a:t>的平分线，若∠</a:t>
            </a:r>
            <a:r>
              <a:rPr lang="en-US" altLang="zh-CN" sz="2800" i="1" dirty="0"/>
              <a:t>AOB</a:t>
            </a:r>
            <a:r>
              <a:rPr lang="zh-CN" altLang="en-US" sz="2800" dirty="0" smtClean="0"/>
              <a:t>＝</a:t>
            </a:r>
            <a:r>
              <a:rPr lang="el-GR" altLang="zh-CN" sz="2800" dirty="0" smtClean="0">
                <a:latin typeface="Calibri" panose="020F0502020204030204"/>
              </a:rPr>
              <a:t>α</a:t>
            </a:r>
            <a:r>
              <a:rPr lang="zh-CN" altLang="en-US" sz="2800" dirty="0" smtClean="0"/>
              <a:t>，</a:t>
            </a:r>
            <a:r>
              <a:rPr lang="zh-CN" altLang="en-US" sz="2800" dirty="0"/>
              <a:t>求∠</a:t>
            </a:r>
            <a:r>
              <a:rPr lang="en-US" altLang="zh-CN" sz="2800" i="1" dirty="0"/>
              <a:t>DOE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  <p:pic>
        <p:nvPicPr>
          <p:cNvPr id="7" name="图片 6" descr="C:\Users\ADMINI~1\AppData\Local\Temp\ksohtml\wpsE928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0694" y="1571612"/>
            <a:ext cx="2876206" cy="183031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571472" y="2143116"/>
            <a:ext cx="563378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解：</a:t>
            </a:r>
            <a:r>
              <a:rPr lang="en-US" dirty="0" smtClean="0"/>
              <a:t> ∵OE、OD</a:t>
            </a:r>
            <a:r>
              <a:rPr lang="zh-CN" altLang="en-US" dirty="0" smtClean="0"/>
              <a:t>分别是∠</a:t>
            </a:r>
            <a:r>
              <a:rPr lang="en-US" altLang="zh-CN" dirty="0" smtClean="0"/>
              <a:t>AOC、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COB</a:t>
            </a:r>
            <a:endParaRPr lang="en-US" altLang="zh-CN" dirty="0" smtClean="0"/>
          </a:p>
          <a:p>
            <a:r>
              <a:rPr lang="en-US" altLang="zh-CN" dirty="0" smtClean="0"/>
              <a:t>           </a:t>
            </a:r>
            <a:r>
              <a:rPr lang="zh-CN" altLang="en-US" dirty="0" smtClean="0"/>
              <a:t>的角平分线</a:t>
            </a:r>
            <a:endParaRPr lang="en-US" altLang="zh-CN" dirty="0" smtClean="0"/>
          </a:p>
          <a:p>
            <a:r>
              <a:rPr lang="en-US" altLang="zh-CN" dirty="0" smtClean="0"/>
              <a:t>     </a:t>
            </a:r>
            <a:r>
              <a:rPr lang="zh-CN" altLang="en-US" b="1" dirty="0" smtClean="0">
                <a:latin typeface="新宋体" panose="02010609030101010101" pitchFamily="49" charset="-122"/>
                <a:ea typeface="新宋体" panose="02010609030101010101" pitchFamily="49" charset="-122"/>
                <a:cs typeface="Times New Roman" panose="02020603050405020304" pitchFamily="18" charset="0"/>
              </a:rPr>
              <a:t>∴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COD=    </a:t>
            </a:r>
            <a:r>
              <a:rPr lang="zh-CN" altLang="en-US" dirty="0" smtClean="0"/>
              <a:t>∠</a:t>
            </a:r>
            <a:r>
              <a:rPr lang="en-US" altLang="zh-CN" dirty="0" smtClean="0"/>
              <a:t>COA，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COE=  </a:t>
            </a:r>
            <a:r>
              <a:rPr lang="zh-CN" altLang="en-US" dirty="0" smtClean="0"/>
              <a:t>∠</a:t>
            </a:r>
            <a:r>
              <a:rPr lang="en-US" altLang="zh-CN" dirty="0" smtClean="0"/>
              <a:t>COB</a:t>
            </a:r>
            <a:endParaRPr lang="en-US" altLang="zh-CN" dirty="0" smtClean="0"/>
          </a:p>
          <a:p>
            <a:r>
              <a:rPr lang="en-US" altLang="zh-CN" dirty="0" smtClean="0"/>
              <a:t>      </a:t>
            </a:r>
            <a:endParaRPr lang="en-US" altLang="zh-CN" dirty="0" smtClean="0"/>
          </a:p>
          <a:p>
            <a:r>
              <a:rPr lang="en-US" altLang="zh-CN" dirty="0" smtClean="0"/>
              <a:t>     </a:t>
            </a:r>
            <a:r>
              <a:rPr lang="zh-CN" altLang="en-US" dirty="0" smtClean="0"/>
              <a:t>因此∠</a:t>
            </a:r>
            <a:r>
              <a:rPr lang="en-US" altLang="zh-CN" dirty="0" smtClean="0"/>
              <a:t>EOD=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COE+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COD=      （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COB+</a:t>
            </a:r>
            <a:r>
              <a:rPr lang="zh-CN" altLang="en-US" dirty="0" smtClean="0"/>
              <a:t> ∠</a:t>
            </a:r>
            <a:r>
              <a:rPr lang="en-US" altLang="zh-CN" dirty="0" smtClean="0"/>
              <a:t>AOC ） </a:t>
            </a:r>
            <a:endParaRPr lang="en-US" altLang="zh-CN" dirty="0" smtClean="0"/>
          </a:p>
          <a:p>
            <a:r>
              <a:rPr lang="en-US" altLang="zh-CN" dirty="0" smtClean="0"/>
              <a:t>                          </a:t>
            </a:r>
            <a:endParaRPr lang="en-US" altLang="zh-CN" dirty="0" smtClean="0"/>
          </a:p>
          <a:p>
            <a:r>
              <a:rPr lang="en-US" altLang="zh-CN" dirty="0" smtClean="0"/>
              <a:t>                          =    </a:t>
            </a:r>
            <a:r>
              <a:rPr lang="zh-CN" altLang="en-US" dirty="0" smtClean="0"/>
              <a:t>∠</a:t>
            </a:r>
            <a:r>
              <a:rPr lang="en-US" altLang="zh-CN" dirty="0" smtClean="0"/>
              <a:t>AOB=    </a:t>
            </a:r>
            <a:r>
              <a:rPr lang="el-GR" altLang="zh-CN" dirty="0" smtClean="0"/>
              <a:t>α</a:t>
            </a:r>
            <a:endParaRPr lang="en-US" altLang="zh-CN" dirty="0" smtClean="0"/>
          </a:p>
          <a:p>
            <a:r>
              <a:rPr lang="en-US" altLang="zh-CN" dirty="0" smtClean="0"/>
              <a:t>         </a:t>
            </a:r>
            <a:endParaRPr lang="zh-CN" altLang="en-US" dirty="0"/>
          </a:p>
        </p:txBody>
      </p:sp>
      <p:graphicFrame>
        <p:nvGraphicFramePr>
          <p:cNvPr id="37889" name="Picture 13"/>
          <p:cNvGraphicFramePr>
            <a:graphicFrameLocks noChangeAspect="1"/>
          </p:cNvGraphicFramePr>
          <p:nvPr/>
        </p:nvGraphicFramePr>
        <p:xfrm>
          <a:off x="2000232" y="2643182"/>
          <a:ext cx="21431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Equation" r:id="rId3" imgW="3657600" imgH="9448800" progId="Equation.DSMT4">
                  <p:embed/>
                </p:oleObj>
              </mc:Choice>
              <mc:Fallback>
                <p:oleObj name="Equation" r:id="rId3" imgW="3657600" imgH="9448800" progId="Equation.DSMT4">
                  <p:embed/>
                  <p:pic>
                    <p:nvPicPr>
                      <p:cNvPr id="0" name="Picture 13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00232" y="2643182"/>
                        <a:ext cx="214313" cy="5492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0" name="Picture 13"/>
          <p:cNvGraphicFramePr>
            <a:graphicFrameLocks noChangeAspect="1"/>
          </p:cNvGraphicFramePr>
          <p:nvPr/>
        </p:nvGraphicFramePr>
        <p:xfrm>
          <a:off x="3786182" y="2571744"/>
          <a:ext cx="21431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" name="Equation" r:id="rId5" imgW="3657600" imgH="9448800" progId="Equation.DSMT4">
                  <p:embed/>
                </p:oleObj>
              </mc:Choice>
              <mc:Fallback>
                <p:oleObj name="Equation" r:id="rId5" imgW="3657600" imgH="9448800" progId="Equation.DSMT4">
                  <p:embed/>
                  <p:pic>
                    <p:nvPicPr>
                      <p:cNvPr id="0" name="图片 3073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86182" y="2571744"/>
                        <a:ext cx="214313" cy="5492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Picture 13"/>
          <p:cNvGraphicFramePr>
            <a:graphicFrameLocks noChangeAspect="1"/>
          </p:cNvGraphicFramePr>
          <p:nvPr/>
        </p:nvGraphicFramePr>
        <p:xfrm>
          <a:off x="3714744" y="3143248"/>
          <a:ext cx="21431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Equation" r:id="rId6" imgW="3657600" imgH="9448800" progId="Equation.DSMT4">
                  <p:embed/>
                </p:oleObj>
              </mc:Choice>
              <mc:Fallback>
                <p:oleObj name="Equation" r:id="rId6" imgW="3657600" imgH="9448800" progId="Equation.DSMT4">
                  <p:embed/>
                  <p:pic>
                    <p:nvPicPr>
                      <p:cNvPr id="0" name="图片 3074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714744" y="3143248"/>
                        <a:ext cx="214313" cy="5492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Picture 13"/>
          <p:cNvGraphicFramePr>
            <a:graphicFrameLocks noChangeAspect="1"/>
          </p:cNvGraphicFramePr>
          <p:nvPr/>
        </p:nvGraphicFramePr>
        <p:xfrm>
          <a:off x="2143108" y="3714752"/>
          <a:ext cx="21431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Equation" r:id="rId7" imgW="3657600" imgH="9448800" progId="Equation.DSMT4">
                  <p:embed/>
                </p:oleObj>
              </mc:Choice>
              <mc:Fallback>
                <p:oleObj name="Equation" r:id="rId7" imgW="3657600" imgH="9448800" progId="Equation.DSMT4">
                  <p:embed/>
                  <p:pic>
                    <p:nvPicPr>
                      <p:cNvPr id="0" name="图片 3075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43108" y="3714752"/>
                        <a:ext cx="214313" cy="5492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3" name="Picture 13"/>
          <p:cNvGraphicFramePr>
            <a:graphicFrameLocks noChangeAspect="1"/>
          </p:cNvGraphicFramePr>
          <p:nvPr/>
        </p:nvGraphicFramePr>
        <p:xfrm>
          <a:off x="3071802" y="3714752"/>
          <a:ext cx="214313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Equation" r:id="rId8" imgW="3657600" imgH="9448800" progId="Equation.DSMT4">
                  <p:embed/>
                </p:oleObj>
              </mc:Choice>
              <mc:Fallback>
                <p:oleObj name="Equation" r:id="rId8" imgW="3657600" imgH="9448800" progId="Equation.DSMT4">
                  <p:embed/>
                  <p:pic>
                    <p:nvPicPr>
                      <p:cNvPr id="0" name="图片 3076"/>
                      <p:cNvPicPr>
                        <a:picLocks noChangeAspect="1"/>
                      </p:cNvPicPr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71802" y="3714752"/>
                        <a:ext cx="214313" cy="54927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14282" y="4214818"/>
            <a:ext cx="2868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线段      角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71670" y="5357826"/>
            <a:ext cx="60853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 smtClean="0">
                <a:solidFill>
                  <a:srgbClr val="FF0000"/>
                </a:solidFill>
              </a:rPr>
              <a:t>线段中点       角平分线</a:t>
            </a:r>
            <a:endParaRPr lang="zh-CN" altLang="en-US" sz="4800" b="1" dirty="0">
              <a:solidFill>
                <a:srgbClr val="FF0000"/>
              </a:solidFill>
            </a:endParaRPr>
          </a:p>
        </p:txBody>
      </p:sp>
      <p:sp>
        <p:nvSpPr>
          <p:cNvPr id="16" name="右箭头 15"/>
          <p:cNvSpPr/>
          <p:nvPr/>
        </p:nvSpPr>
        <p:spPr>
          <a:xfrm>
            <a:off x="1500166" y="4429132"/>
            <a:ext cx="857256" cy="3571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右箭头 16"/>
          <p:cNvSpPr/>
          <p:nvPr/>
        </p:nvSpPr>
        <p:spPr>
          <a:xfrm>
            <a:off x="4572000" y="5643578"/>
            <a:ext cx="928694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929190" y="3857628"/>
            <a:ext cx="3589444" cy="923330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zh-CN" altLang="en-US" sz="5400" b="1" dirty="0" smtClean="0">
                <a:solidFill>
                  <a:srgbClr val="FFFF00"/>
                </a:solidFill>
              </a:rPr>
              <a:t>类比</a:t>
            </a:r>
            <a:r>
              <a:rPr lang="en-US" altLang="zh-CN" sz="5400" b="1" dirty="0" smtClean="0">
                <a:solidFill>
                  <a:srgbClr val="FFFF00"/>
                </a:solidFill>
              </a:rPr>
              <a:t>---</a:t>
            </a:r>
            <a:r>
              <a:rPr lang="zh-CN" altLang="en-US" sz="5400" b="1" dirty="0" smtClean="0">
                <a:solidFill>
                  <a:srgbClr val="FFFF00"/>
                </a:solidFill>
              </a:rPr>
              <a:t>转化</a:t>
            </a:r>
            <a:endParaRPr lang="zh-CN" altLang="en-US" sz="5400" b="1" dirty="0">
              <a:solidFill>
                <a:srgbClr val="FFFF00"/>
              </a:solidFill>
            </a:endParaRPr>
          </a:p>
        </p:txBody>
      </p:sp>
    </p:spTree>
    <p:custDataLst>
      <p:tags r:id="rId9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6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42852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10840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857232"/>
            <a:ext cx="8446770" cy="645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 smtClean="0"/>
              <a:t>三、线段、</a:t>
            </a:r>
            <a:r>
              <a:rPr lang="zh-CN" altLang="en-US" sz="3600" b="1" dirty="0"/>
              <a:t>角问题的相互转化及分类</a:t>
            </a:r>
            <a:r>
              <a:rPr lang="zh-CN" altLang="en-US" sz="3600" b="1" dirty="0" smtClean="0"/>
              <a:t>讨论</a:t>
            </a:r>
            <a:endParaRPr lang="zh-CN" altLang="en-US" sz="3600" dirty="0"/>
          </a:p>
        </p:txBody>
      </p:sp>
      <p:sp>
        <p:nvSpPr>
          <p:cNvPr id="3" name="矩形 2"/>
          <p:cNvSpPr/>
          <p:nvPr/>
        </p:nvSpPr>
        <p:spPr>
          <a:xfrm>
            <a:off x="142844" y="1571612"/>
            <a:ext cx="80648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例</a:t>
            </a:r>
            <a:r>
              <a:rPr lang="en-US" altLang="zh-CN" sz="2800" dirty="0" smtClean="0"/>
              <a:t>3  </a:t>
            </a:r>
            <a:r>
              <a:rPr lang="zh-CN" altLang="en-US" sz="2800" dirty="0" smtClean="0"/>
              <a:t>已知</a:t>
            </a:r>
            <a:r>
              <a:rPr lang="zh-CN" altLang="en-US" sz="2800" dirty="0"/>
              <a:t>线段</a:t>
            </a:r>
            <a:r>
              <a:rPr lang="en-US" altLang="zh-CN" sz="2800" i="1" dirty="0"/>
              <a:t>AB</a:t>
            </a:r>
            <a:r>
              <a:rPr lang="en-US" altLang="zh-CN" sz="2800" dirty="0"/>
              <a:t>=10</a:t>
            </a:r>
            <a:r>
              <a:rPr lang="zh-CN" altLang="en-US" sz="2800" dirty="0"/>
              <a:t>厘米，在直线</a:t>
            </a:r>
            <a:r>
              <a:rPr lang="en-US" altLang="zh-CN" sz="2800" i="1" dirty="0"/>
              <a:t>AB</a:t>
            </a:r>
            <a:r>
              <a:rPr lang="zh-CN" altLang="en-US" sz="2800" dirty="0"/>
              <a:t>上取一点</a:t>
            </a:r>
            <a:r>
              <a:rPr lang="en-US" altLang="zh-CN" sz="2800" i="1" dirty="0"/>
              <a:t>C</a:t>
            </a:r>
            <a:r>
              <a:rPr lang="zh-CN" altLang="en-US" sz="2800" dirty="0"/>
              <a:t>，使</a:t>
            </a:r>
            <a:r>
              <a:rPr lang="en-US" altLang="zh-CN" sz="2800" i="1" dirty="0"/>
              <a:t>BC</a:t>
            </a:r>
            <a:r>
              <a:rPr lang="en-US" altLang="zh-CN" sz="2800" dirty="0"/>
              <a:t>=2</a:t>
            </a:r>
            <a:r>
              <a:rPr lang="zh-CN" altLang="en-US" sz="2800" dirty="0"/>
              <a:t>厘米，</a:t>
            </a:r>
            <a:r>
              <a:rPr lang="en-US" altLang="zh-CN" sz="2800" i="1" dirty="0"/>
              <a:t>M</a:t>
            </a:r>
            <a:r>
              <a:rPr lang="zh-CN" altLang="en-US" sz="2800" dirty="0"/>
              <a:t>是</a:t>
            </a:r>
            <a:r>
              <a:rPr lang="en-US" altLang="zh-CN" sz="2800" i="1" dirty="0"/>
              <a:t>AC</a:t>
            </a:r>
            <a:r>
              <a:rPr lang="zh-CN" altLang="en-US" sz="2800" dirty="0" smtClean="0"/>
              <a:t>中点，求</a:t>
            </a:r>
            <a:r>
              <a:rPr lang="en-US" altLang="zh-CN" sz="2800" i="1" dirty="0"/>
              <a:t>AM</a:t>
            </a:r>
            <a:r>
              <a:rPr lang="zh-CN" altLang="en-US" sz="2800" dirty="0"/>
              <a:t>．</a:t>
            </a:r>
            <a:endParaRPr lang="zh-CN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142844" y="3429000"/>
            <a:ext cx="82506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</a:t>
            </a:r>
            <a:r>
              <a:rPr lang="zh-CN" altLang="en-US" sz="2800" b="1" dirty="0" smtClean="0"/>
              <a:t>式</a:t>
            </a:r>
            <a:r>
              <a:rPr lang="en-US" altLang="zh-CN" sz="2800" b="1" dirty="0" smtClean="0"/>
              <a:t>3  </a:t>
            </a:r>
            <a:r>
              <a:rPr lang="zh-CN" altLang="en-US" sz="2800" b="1" dirty="0" smtClean="0"/>
              <a:t>若</a:t>
            </a:r>
            <a:r>
              <a:rPr lang="zh-CN" altLang="en-US" sz="2800" b="1" dirty="0"/>
              <a:t>∠</a:t>
            </a:r>
            <a:r>
              <a:rPr lang="en-US" altLang="zh-CN" sz="2800" b="1" i="1" dirty="0"/>
              <a:t>AOB</a:t>
            </a:r>
            <a:r>
              <a:rPr lang="zh-CN" altLang="en-US" sz="2800" b="1" dirty="0"/>
              <a:t>＝</a:t>
            </a:r>
            <a:r>
              <a:rPr lang="en-US" altLang="zh-CN" sz="2800" b="1" dirty="0"/>
              <a:t>100°</a:t>
            </a:r>
            <a:r>
              <a:rPr lang="zh-CN" altLang="en-US" sz="2800" b="1" dirty="0"/>
              <a:t>，在∠</a:t>
            </a:r>
            <a:r>
              <a:rPr lang="en-US" altLang="zh-CN" sz="2800" b="1" i="1" dirty="0"/>
              <a:t>AOB</a:t>
            </a:r>
            <a:r>
              <a:rPr lang="zh-CN" altLang="en-US" sz="2800" b="1" dirty="0"/>
              <a:t>所在平面画射线</a:t>
            </a:r>
            <a:r>
              <a:rPr lang="en-US" altLang="zh-CN" sz="2800" b="1" i="1" dirty="0"/>
              <a:t>OC</a:t>
            </a:r>
            <a:r>
              <a:rPr lang="zh-CN" altLang="en-US" sz="2800" b="1" dirty="0"/>
              <a:t>，使∠</a:t>
            </a:r>
            <a:r>
              <a:rPr lang="en-US" altLang="zh-CN" sz="2800" b="1" i="1" dirty="0"/>
              <a:t>BOC</a:t>
            </a:r>
            <a:r>
              <a:rPr lang="zh-CN" altLang="en-US" sz="2800" b="1" dirty="0"/>
              <a:t>＝</a:t>
            </a:r>
            <a:r>
              <a:rPr lang="en-US" altLang="zh-CN" sz="2800" b="1" dirty="0"/>
              <a:t>20°,</a:t>
            </a:r>
            <a:r>
              <a:rPr lang="en-US" altLang="zh-CN" sz="2800" b="1" i="1" dirty="0"/>
              <a:t>OM</a:t>
            </a:r>
            <a:r>
              <a:rPr lang="zh-CN" altLang="en-US" sz="2800" b="1" dirty="0"/>
              <a:t>是∠</a:t>
            </a:r>
            <a:r>
              <a:rPr lang="en-US" altLang="zh-CN" sz="2800" b="1" i="1" dirty="0"/>
              <a:t>AOC</a:t>
            </a:r>
            <a:r>
              <a:rPr lang="zh-CN" altLang="en-US" sz="2800" b="1" dirty="0"/>
              <a:t>的平分线，求∠</a:t>
            </a:r>
            <a:r>
              <a:rPr lang="en-US" altLang="zh-CN" sz="2800" b="1" i="1" dirty="0"/>
              <a:t>AOM</a:t>
            </a:r>
            <a:r>
              <a:rPr lang="zh-CN" altLang="en-US" sz="2800" b="1" dirty="0"/>
              <a:t>．</a:t>
            </a:r>
            <a:endParaRPr lang="zh-CN" alt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429652" y="928646"/>
            <a:ext cx="800219" cy="5929354"/>
          </a:xfrm>
          <a:prstGeom prst="rect">
            <a:avLst/>
          </a:prstGeom>
          <a:solidFill>
            <a:srgbClr val="FF0000"/>
          </a:solidFill>
        </p:spPr>
        <p:txBody>
          <a:bodyPr vert="eaVert"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</a:rPr>
              <a:t>学而思，思而明，明而乐</a:t>
            </a:r>
            <a:endParaRPr lang="zh-CN" altLang="en-US" sz="4000" b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5842337"/>
            <a:ext cx="8001056" cy="1015663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FF00"/>
                </a:solidFill>
              </a:rPr>
              <a:t>重要的数学思想</a:t>
            </a:r>
            <a:r>
              <a:rPr lang="en-US" altLang="zh-CN" sz="4400" b="1" dirty="0" smtClean="0">
                <a:solidFill>
                  <a:srgbClr val="FFFF00"/>
                </a:solidFill>
              </a:rPr>
              <a:t>:</a:t>
            </a:r>
            <a:r>
              <a:rPr lang="zh-CN" altLang="en-US" sz="6000" b="1" dirty="0" smtClean="0">
                <a:solidFill>
                  <a:srgbClr val="FFFF00"/>
                </a:solidFill>
              </a:rPr>
              <a:t>分类讨论</a:t>
            </a:r>
            <a:endParaRPr lang="zh-CN" altLang="en-US" sz="6000" b="1" dirty="0" smtClean="0">
              <a:solidFill>
                <a:srgbClr val="FFFF00"/>
              </a:solidFill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  <p:bldP spid="12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3088" y="963885"/>
            <a:ext cx="901757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en-US" altLang="zh-CN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如图，点E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分别是线段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AC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BC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的中点，若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AB=8cm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求线段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EF</a:t>
            </a: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的长</a:t>
            </a:r>
            <a:r>
              <a:rPr kumimoji="0" lang="en-US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kumimoji="0" lang="zh-CN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kumimoji="0" lang="zh-CN" altLang="zh-CN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ADMINI~1\AppData\Local\Temp\ksohtml\wpsE040.tm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0" y="2071678"/>
            <a:ext cx="4797975" cy="57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214282" y="2857496"/>
            <a:ext cx="8071485" cy="5219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/>
              <a:t>变式</a:t>
            </a:r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   </a:t>
            </a:r>
            <a:r>
              <a:rPr lang="zh-CN" altLang="en-US" sz="2800" dirty="0" smtClean="0"/>
              <a:t>请</a:t>
            </a:r>
            <a:r>
              <a:rPr lang="zh-CN" altLang="en-US" sz="2800" dirty="0"/>
              <a:t>同学们把例</a:t>
            </a:r>
            <a:r>
              <a:rPr lang="en-US" altLang="zh-CN" sz="2800" dirty="0"/>
              <a:t>4 </a:t>
            </a:r>
            <a:r>
              <a:rPr lang="zh-CN" altLang="en-US" sz="2800" dirty="0"/>
              <a:t>转化为相应角的问</a:t>
            </a:r>
            <a:r>
              <a:rPr lang="zh-CN" altLang="en-US" sz="2800" dirty="0" smtClean="0"/>
              <a:t>题并解答</a:t>
            </a:r>
            <a:r>
              <a:rPr lang="en-US" altLang="zh-CN" sz="2800" dirty="0" smtClean="0"/>
              <a:t>.</a:t>
            </a:r>
            <a:endParaRPr lang="zh-CN" altLang="en-US" sz="2800" dirty="0"/>
          </a:p>
        </p:txBody>
      </p:sp>
      <p:sp>
        <p:nvSpPr>
          <p:cNvPr id="9" name="TextBox 50"/>
          <p:cNvSpPr txBox="1"/>
          <p:nvPr/>
        </p:nvSpPr>
        <p:spPr>
          <a:xfrm>
            <a:off x="0" y="4214818"/>
            <a:ext cx="9144000" cy="1262063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</a:rPr>
              <a:t>做一做</a:t>
            </a:r>
            <a:endParaRPr lang="en-US" altLang="zh-CN" sz="4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</a:rPr>
              <a:t>　　　　　</a:t>
            </a: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</a:rPr>
              <a:t>－－纸上得来终觉浅，绝知此事要躬行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5842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214346" y="826920"/>
            <a:ext cx="9106826" cy="199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indent="152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9pPr>
          </a:lstStyle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例题5</a:t>
            </a:r>
            <a:r>
              <a:rPr kumimoji="0" lang="en-US" altLang="zh-CN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如图，已知点C在直线AB上，点M,N分别是AC,BC的中点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    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如图1所示，已知AB=20厘米,BC=8厘米，求MN的长度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 .</a:t>
            </a:r>
            <a:endParaRPr lang="en-US" altLang="zh-CN" sz="2400" dirty="0" smtClean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zh-CN" altLang="en-US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如图2所示，已知AB=  米,BC=b厘米，求MN的长度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3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如图3所示，已知AB=  厘米,BC=b厘米，求MN的长</a:t>
            </a:r>
            <a:r>
              <a:rPr lang="en-US" altLang="zh-CN" sz="2400" dirty="0" smtClean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dirty="0"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0" marR="0" lvl="0" indent="1524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4</a:t>
            </a:r>
            <a:r>
              <a:rPr kumimoji="0" lang="zh-CN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）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你能用一句简洁的话，描述你发现的规律吗</a:t>
            </a:r>
            <a:r>
              <a:rPr kumimoji="0" lang="zh-CN" altLang="zh-CN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？</a:t>
            </a:r>
            <a:endParaRPr kumimoji="0" lang="zh-CN" altLang="zh-CN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057" name="Picture 9" descr="C:\Users\ADMINI~1\AppData\Local\Temp\ksohtml\wps16CE.tmp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3214686"/>
            <a:ext cx="986185" cy="61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ADMINI~1\AppData\Local\Temp\ksohtml\wps16DF.tmp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6058"/>
            <a:ext cx="4694497" cy="714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ADMINI~1\AppData\Local\Temp\ksohtml\wps16E0.tmp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2" y="2714620"/>
            <a:ext cx="4286280" cy="643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ADMINI~1\AppData\Local\Temp\ksohtml\wps16E1.tm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3571876"/>
            <a:ext cx="4405564" cy="609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ADMINI~1\AppData\Local\Temp\ksohtml\wps16E2.tmp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46" y="4000504"/>
            <a:ext cx="1033143" cy="64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矩形 12"/>
          <p:cNvSpPr/>
          <p:nvPr/>
        </p:nvSpPr>
        <p:spPr>
          <a:xfrm>
            <a:off x="0" y="4429132"/>
            <a:ext cx="860619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变式</a:t>
            </a:r>
            <a:r>
              <a:rPr lang="en-US" altLang="zh-CN" sz="2800" b="1" dirty="0" smtClean="0"/>
              <a:t>5  </a:t>
            </a:r>
            <a:r>
              <a:rPr lang="zh-CN" altLang="zh-CN" sz="2800" b="1" dirty="0" smtClean="0"/>
              <a:t>把例题</a:t>
            </a:r>
            <a:r>
              <a:rPr lang="en-US" altLang="zh-CN" sz="2800" b="1" dirty="0" smtClean="0"/>
              <a:t>5</a:t>
            </a:r>
            <a:r>
              <a:rPr lang="zh-CN" altLang="en-US" sz="2800" b="1" dirty="0" smtClean="0"/>
              <a:t>转化为相应</a:t>
            </a:r>
            <a:r>
              <a:rPr lang="zh-CN" altLang="en-US" sz="2800" b="1" dirty="0"/>
              <a:t>角有关的问题</a:t>
            </a:r>
            <a:r>
              <a:rPr lang="zh-CN" altLang="en-US" sz="2800" b="1" dirty="0" smtClean="0"/>
              <a:t>并解答</a:t>
            </a:r>
            <a:endParaRPr lang="zh-CN" alt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535680" y="58420"/>
            <a:ext cx="5608320" cy="76835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挑战自我</a:t>
            </a:r>
            <a:r>
              <a:rPr lang="en-US" altLang="zh-CN" sz="4400" b="1" dirty="0" smtClean="0">
                <a:solidFill>
                  <a:srgbClr val="FF0000"/>
                </a:solidFill>
              </a:rPr>
              <a:t>----</a:t>
            </a:r>
            <a:r>
              <a:rPr lang="zh-CN" altLang="en-US" sz="4400" b="1" dirty="0" smtClean="0">
                <a:solidFill>
                  <a:srgbClr val="FF0000"/>
                </a:solidFill>
              </a:rPr>
              <a:t>更上一层楼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  <p:sp>
        <p:nvSpPr>
          <p:cNvPr id="15" name="TextBox 50"/>
          <p:cNvSpPr txBox="1"/>
          <p:nvPr/>
        </p:nvSpPr>
        <p:spPr>
          <a:xfrm>
            <a:off x="-214663" y="5595950"/>
            <a:ext cx="9286908" cy="1261884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solidFill>
                  <a:srgbClr val="FFFF00"/>
                </a:solidFill>
                <a:latin typeface="Arial" panose="020B0604020202020204" pitchFamily="34" charset="0"/>
              </a:rPr>
              <a:t>做一做</a:t>
            </a:r>
            <a:endParaRPr lang="en-US" altLang="zh-CN" sz="4000" b="1" dirty="0">
              <a:solidFill>
                <a:srgbClr val="FFFF00"/>
              </a:solidFill>
              <a:latin typeface="Arial" panose="020B0604020202020204" pitchFamily="34" charset="0"/>
            </a:endParaRPr>
          </a:p>
          <a:p>
            <a:r>
              <a:rPr lang="zh-CN" altLang="en-US" dirty="0">
                <a:solidFill>
                  <a:srgbClr val="FFFF00"/>
                </a:solidFill>
                <a:latin typeface="Arial" panose="020B0604020202020204" pitchFamily="34" charset="0"/>
              </a:rPr>
              <a:t>　　　　　</a:t>
            </a:r>
            <a:r>
              <a:rPr lang="zh-CN" altLang="en-US" sz="3600" b="1" dirty="0">
                <a:solidFill>
                  <a:srgbClr val="FFFF00"/>
                </a:solidFill>
                <a:latin typeface="Arial" panose="020B0604020202020204" pitchFamily="34" charset="0"/>
              </a:rPr>
              <a:t>－－纸上得来终觉浅，绝知此事要躬行</a:t>
            </a:r>
            <a:endParaRPr lang="zh-CN" altLang="en-US" sz="36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8" name="Picture 8" descr="C:\Users\ADMINI~1\AppData\Local\Temp\ksohtml\wps16BE.tmp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2" y="3214686"/>
            <a:ext cx="1062013" cy="66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8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3" grpId="0"/>
      <p:bldP spid="14" grpId="0" bldLvl="0" animBg="1"/>
      <p:bldP spid="15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1270" y="767080"/>
            <a:ext cx="901192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一、知识与能力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dirty="0" smtClean="0"/>
              <a:t>     </a:t>
            </a:r>
            <a:r>
              <a:rPr lang="en-US" altLang="zh-CN" sz="2400" dirty="0" smtClean="0"/>
              <a:t>1.</a:t>
            </a:r>
            <a:r>
              <a:rPr lang="zh-CN" altLang="en-US" sz="2400" dirty="0" smtClean="0"/>
              <a:t>知识 </a:t>
            </a:r>
            <a:r>
              <a:rPr lang="en-US" altLang="zh-CN" sz="2400" dirty="0" smtClean="0"/>
              <a:t>:(1)“</a:t>
            </a:r>
            <a:r>
              <a:rPr lang="zh-CN" altLang="en-US" sz="2400" dirty="0" smtClean="0"/>
              <a:t>握手公式</a:t>
            </a:r>
            <a:r>
              <a:rPr lang="en-US" altLang="zh-CN" sz="2400" dirty="0" smtClean="0"/>
              <a:t>”; </a:t>
            </a:r>
            <a:r>
              <a:rPr lang="zh-CN" altLang="en-US" sz="2400" dirty="0" smtClean="0"/>
              <a:t>（</a:t>
            </a:r>
            <a:r>
              <a:rPr lang="en-US" altLang="zh-CN" sz="2400" dirty="0" smtClean="0"/>
              <a:t>2</a:t>
            </a:r>
            <a:r>
              <a:rPr lang="zh-CN" altLang="en-US" sz="2400" dirty="0" smtClean="0"/>
              <a:t>）</a:t>
            </a:r>
            <a:r>
              <a:rPr lang="zh-CN" altLang="en-US" sz="2400" smtClean="0"/>
              <a:t>线段</a:t>
            </a:r>
            <a:r>
              <a:rPr lang="zh-CN" altLang="en-US" sz="2400" dirty="0" smtClean="0"/>
              <a:t>中点和角平分线的概念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2.</a:t>
            </a:r>
            <a:r>
              <a:rPr lang="zh-CN" altLang="en-US" sz="2400" dirty="0" smtClean="0"/>
              <a:t>能力</a:t>
            </a:r>
            <a:r>
              <a:rPr lang="en-US" altLang="zh-CN" sz="2400" dirty="0" smtClean="0"/>
              <a:t>:</a:t>
            </a:r>
            <a:r>
              <a:rPr lang="zh-CN" altLang="en-US" sz="2400" dirty="0" smtClean="0"/>
              <a:t>（</a:t>
            </a:r>
            <a:r>
              <a:rPr lang="en-US" altLang="zh-CN" sz="2400" dirty="0" smtClean="0"/>
              <a:t>1</a:t>
            </a:r>
            <a:r>
              <a:rPr lang="zh-CN" altLang="en-US" sz="2400" dirty="0" smtClean="0"/>
              <a:t>）会运用</a:t>
            </a:r>
            <a:r>
              <a:rPr lang="en-US" altLang="zh-CN" sz="2400" dirty="0" smtClean="0"/>
              <a:t>“</a:t>
            </a:r>
            <a:r>
              <a:rPr lang="zh-CN" altLang="en-US" sz="2400" dirty="0" smtClean="0"/>
              <a:t>握手公式</a:t>
            </a:r>
            <a:r>
              <a:rPr lang="en-US" altLang="zh-CN" sz="2400" dirty="0" smtClean="0"/>
              <a:t>”</a:t>
            </a:r>
            <a:r>
              <a:rPr lang="zh-CN" altLang="en-US" sz="2400" dirty="0" smtClean="0"/>
              <a:t>解决相应问题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             </a:t>
            </a:r>
            <a:r>
              <a:rPr lang="zh-CN" altLang="en-US" sz="2400" dirty="0" smtClean="0"/>
              <a:t>（</a:t>
            </a:r>
            <a:r>
              <a:rPr lang="en-US" altLang="zh-CN" sz="2400" dirty="0" smtClean="0"/>
              <a:t>2)</a:t>
            </a:r>
            <a:r>
              <a:rPr lang="zh-CN" altLang="en-US" sz="2400" dirty="0" smtClean="0"/>
              <a:t>几何问题规范书写、表达，以及分析与解决的能力</a:t>
            </a:r>
            <a:r>
              <a:rPr lang="en-US" altLang="zh-CN" dirty="0" smtClean="0"/>
              <a:t>.</a:t>
            </a:r>
            <a:endParaRPr lang="en-US" altLang="zh-CN" dirty="0" smtClean="0"/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二、思想与方法</a:t>
            </a:r>
            <a:endParaRPr lang="en-US" altLang="zh-CN" sz="28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dirty="0" smtClean="0"/>
              <a:t>    </a:t>
            </a:r>
            <a:r>
              <a:rPr lang="en-US" altLang="zh-CN" sz="2400" dirty="0" smtClean="0"/>
              <a:t>  1.</a:t>
            </a:r>
            <a:r>
              <a:rPr lang="zh-CN" altLang="en-US" sz="2400" dirty="0" smtClean="0"/>
              <a:t>思想</a:t>
            </a:r>
            <a:r>
              <a:rPr lang="en-US" altLang="zh-CN" sz="2400" dirty="0" smtClean="0"/>
              <a:t>:(1)</a:t>
            </a:r>
            <a:r>
              <a:rPr lang="zh-CN" altLang="en-US" sz="2400" dirty="0" smtClean="0"/>
              <a:t>转化</a:t>
            </a:r>
            <a:r>
              <a:rPr lang="en-US" altLang="zh-CN" sz="2400" dirty="0" smtClean="0"/>
              <a:t>;(2)</a:t>
            </a:r>
            <a:r>
              <a:rPr lang="zh-CN" altLang="en-US" sz="2400" dirty="0" smtClean="0"/>
              <a:t>分类讨论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 2.</a:t>
            </a:r>
            <a:r>
              <a:rPr lang="zh-CN" altLang="en-US" sz="2400" dirty="0" smtClean="0"/>
              <a:t>方法</a:t>
            </a:r>
            <a:r>
              <a:rPr lang="en-US" altLang="zh-CN" sz="2400" dirty="0" smtClean="0"/>
              <a:t>:(1)</a:t>
            </a:r>
            <a:r>
              <a:rPr lang="zh-CN" altLang="en-US" sz="2400" dirty="0" smtClean="0"/>
              <a:t>由特殊到一般而归纳</a:t>
            </a:r>
            <a:r>
              <a:rPr lang="en-US" altLang="zh-CN" sz="2400" dirty="0" smtClean="0"/>
              <a:t>,</a:t>
            </a:r>
            <a:r>
              <a:rPr lang="zh-CN" altLang="en-US" sz="2400" dirty="0" smtClean="0"/>
              <a:t>学会</a:t>
            </a:r>
            <a:r>
              <a:rPr lang="en-US" altLang="zh-CN" sz="2400" dirty="0" smtClean="0"/>
              <a:t>“</a:t>
            </a:r>
            <a:r>
              <a:rPr lang="zh-CN" altLang="en-US" sz="2400" dirty="0" smtClean="0"/>
              <a:t>说</a:t>
            </a:r>
            <a:r>
              <a:rPr lang="en-US" altLang="zh-CN" sz="2400" dirty="0" smtClean="0"/>
              <a:t>”</a:t>
            </a:r>
            <a:r>
              <a:rPr lang="zh-CN" altLang="en-US" sz="2400" dirty="0" smtClean="0"/>
              <a:t>数学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               (2)</a:t>
            </a:r>
            <a:r>
              <a:rPr lang="zh-CN" altLang="en-US" sz="2400" dirty="0" smtClean="0">
                <a:sym typeface="+mn-ea"/>
              </a:rPr>
              <a:t>类比与对比</a:t>
            </a:r>
            <a:r>
              <a:rPr lang="en-US" altLang="zh-CN" sz="2400" dirty="0" smtClean="0">
                <a:sym typeface="+mn-ea"/>
              </a:rPr>
              <a:t>,</a:t>
            </a:r>
            <a:r>
              <a:rPr lang="zh-CN" altLang="en-US" sz="2400" dirty="0" smtClean="0">
                <a:sym typeface="+mn-ea"/>
              </a:rPr>
              <a:t>转化与迁移</a:t>
            </a:r>
            <a:r>
              <a:rPr lang="en-US" altLang="zh-CN" sz="2400" dirty="0" smtClean="0">
                <a:sym typeface="+mn-ea"/>
              </a:rPr>
              <a:t>.</a:t>
            </a:r>
            <a:endParaRPr lang="en-US" altLang="zh-CN" sz="2400" dirty="0" smtClean="0"/>
          </a:p>
          <a:p>
            <a:r>
              <a:rPr lang="en-US" altLang="zh-CN" dirty="0" smtClean="0"/>
              <a:t> </a:t>
            </a:r>
            <a:r>
              <a:rPr lang="zh-CN" altLang="en-US" sz="24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、人生态度与价值观</a:t>
            </a:r>
            <a:endParaRPr lang="zh-CN" altLang="en-US" sz="2800" b="1" dirty="0" smtClean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dirty="0" smtClean="0"/>
              <a:t>      </a:t>
            </a:r>
            <a:r>
              <a:rPr lang="en-US" altLang="zh-CN" sz="2400" dirty="0" smtClean="0"/>
              <a:t>1.</a:t>
            </a:r>
            <a:r>
              <a:rPr lang="zh-CN" altLang="en-US" sz="2400" dirty="0" smtClean="0"/>
              <a:t>要擅于用类比和对比的方法发去现事物的共性和个性</a:t>
            </a:r>
            <a:r>
              <a:rPr lang="en-US" altLang="zh-CN" sz="2400" dirty="0" smtClean="0"/>
              <a:t>,</a:t>
            </a:r>
            <a:r>
              <a:rPr lang="zh-CN" altLang="en-US" sz="2400" dirty="0" smtClean="0"/>
              <a:t>相同点和不同点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 2.</a:t>
            </a:r>
            <a:r>
              <a:rPr lang="zh-CN" altLang="en-US" sz="2400" dirty="0" smtClean="0"/>
              <a:t>要学会从不同的角度看世界</a:t>
            </a:r>
            <a:r>
              <a:rPr lang="en-US" altLang="zh-CN" sz="2400" dirty="0" smtClean="0"/>
              <a:t>;</a:t>
            </a:r>
            <a:endParaRPr lang="en-US" altLang="zh-CN" sz="2400" dirty="0" smtClean="0"/>
          </a:p>
          <a:p>
            <a:r>
              <a:rPr lang="en-US" altLang="zh-CN" sz="2400" dirty="0" smtClean="0"/>
              <a:t>     3.</a:t>
            </a:r>
            <a:r>
              <a:rPr lang="zh-CN" altLang="en-US" sz="2400" dirty="0" smtClean="0"/>
              <a:t>对事情不但要会</a:t>
            </a:r>
            <a:r>
              <a:rPr lang="en-US" altLang="zh-CN" sz="2400" dirty="0" smtClean="0"/>
              <a:t>“</a:t>
            </a:r>
            <a:r>
              <a:rPr lang="zh-CN" altLang="en-US" sz="2400" dirty="0" smtClean="0"/>
              <a:t>看</a:t>
            </a:r>
            <a:r>
              <a:rPr lang="en-US" altLang="zh-CN" sz="2400" dirty="0" smtClean="0"/>
              <a:t>”,</a:t>
            </a:r>
            <a:r>
              <a:rPr lang="zh-CN" altLang="en-US" sz="2400" dirty="0" smtClean="0"/>
              <a:t>还要会</a:t>
            </a:r>
            <a:r>
              <a:rPr lang="en-US" altLang="zh-CN" sz="2400" dirty="0" smtClean="0"/>
              <a:t>“</a:t>
            </a:r>
            <a:r>
              <a:rPr lang="zh-CN" altLang="en-US" sz="2400" dirty="0" smtClean="0"/>
              <a:t>说</a:t>
            </a:r>
            <a:r>
              <a:rPr lang="en-US" altLang="zh-CN" sz="2400" dirty="0" smtClean="0"/>
              <a:t>”</a:t>
            </a:r>
            <a:r>
              <a:rPr lang="en-US" altLang="zh-CN" dirty="0" smtClean="0"/>
              <a:t>.</a:t>
            </a:r>
            <a:endParaRPr lang="zh-CN" altLang="en-US" dirty="0"/>
          </a:p>
        </p:txBody>
      </p:sp>
      <p:sp>
        <p:nvSpPr>
          <p:cNvPr id="18438" name="Rectangle 6"/>
          <p:cNvSpPr/>
          <p:nvPr/>
        </p:nvSpPr>
        <p:spPr>
          <a:xfrm>
            <a:off x="774700" y="59055"/>
            <a:ext cx="4572000" cy="708025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FFFF"/>
              </a:gs>
            </a:gsLst>
            <a:path path="shape">
              <a:fillToRect l="50000" t="50000" r="50000" b="50000"/>
            </a:path>
            <a:tileRect/>
          </a:gradFill>
          <a:ln w="38100" cap="flat" cmpd="sng">
            <a:solidFill>
              <a:srgbClr val="CC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eaLnBrk="0" hangingPunct="0"/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归纳提升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数学人生</a:t>
            </a:r>
            <a:endParaRPr lang="zh-CN" altLang="en-US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230" y="-96520"/>
            <a:ext cx="9269095" cy="712025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32025" y="-45720"/>
            <a:ext cx="3313430" cy="101473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p>
            <a:r>
              <a:rPr lang="zh-CN" altLang="en-US" sz="6000"/>
              <a:t>人生几何</a:t>
            </a:r>
            <a:endParaRPr lang="zh-CN" altLang="en-US" sz="6000"/>
          </a:p>
        </p:txBody>
      </p:sp>
      <p:sp>
        <p:nvSpPr>
          <p:cNvPr id="5" name="TextBox 4"/>
          <p:cNvSpPr txBox="1"/>
          <p:nvPr/>
        </p:nvSpPr>
        <p:spPr>
          <a:xfrm>
            <a:off x="5930265" y="69850"/>
            <a:ext cx="736600" cy="67881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未来道路，分门别类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行行出状元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4"/>
          <p:cNvSpPr txBox="1"/>
          <p:nvPr/>
        </p:nvSpPr>
        <p:spPr>
          <a:xfrm>
            <a:off x="1295400" y="-45720"/>
            <a:ext cx="736600" cy="690372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 wrap="squar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今日学习，类比迁移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天天有进步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AutoShape 6"/>
          <p:cNvSpPr/>
          <p:nvPr/>
        </p:nvSpPr>
        <p:spPr>
          <a:xfrm>
            <a:off x="2707640" y="1779905"/>
            <a:ext cx="2362200" cy="1295400"/>
          </a:xfrm>
          <a:prstGeom prst="horizontalScroll">
            <a:avLst>
              <a:gd name="adj" fmla="val 12500"/>
            </a:avLst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800" b="1" dirty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latin typeface="Arial" panose="020B0604020202020204" pitchFamily="34" charset="0"/>
              </a:rPr>
              <a:t>下课啦</a:t>
            </a:r>
            <a:endParaRPr lang="zh-CN" altLang="en-US" sz="4800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pic>
        <p:nvPicPr>
          <p:cNvPr id="9" name="Picture 5" descr="3163223212009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6245" y="3416935"/>
            <a:ext cx="1524000" cy="1524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50" y="188595"/>
            <a:ext cx="2197735" cy="1941830"/>
          </a:xfrm>
          <a:prstGeom prst="rect">
            <a:avLst/>
          </a:prstGeom>
          <a:noFill/>
          <a:ln w="12700">
            <a:noFill/>
          </a:ln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bldLvl="0" animBg="1"/>
      <p:bldP spid="3" grpId="0" bldLvl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" y="-130810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 rot="20400000">
            <a:off x="448945" y="1710690"/>
            <a:ext cx="7141210" cy="19380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我在</a:t>
            </a:r>
            <a:r>
              <a:rPr lang="en-US" altLang="zh-CN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,</a:t>
            </a:r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我学</a:t>
            </a:r>
            <a:r>
              <a:rPr lang="en-US" altLang="zh-CN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,</a:t>
            </a:r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我思</a:t>
            </a:r>
            <a:r>
              <a:rPr lang="en-US" altLang="zh-CN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,</a:t>
            </a:r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我明</a:t>
            </a:r>
            <a:r>
              <a:rPr lang="en-US" altLang="zh-CN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!</a:t>
            </a:r>
            <a:endParaRPr lang="en-US" altLang="zh-CN" sz="6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zh-CN" altLang="en-US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我进步</a:t>
            </a:r>
            <a:r>
              <a:rPr lang="en-US" altLang="zh-CN" sz="60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!</a:t>
            </a:r>
            <a:endParaRPr lang="en-US" altLang="zh-CN" sz="60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849120" y="4218305"/>
            <a:ext cx="5131435" cy="15684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9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谢谢大家</a:t>
            </a:r>
            <a:r>
              <a:rPr lang="zh-CN" altLang="en-US"/>
              <a:t> </a:t>
            </a:r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/>
        <p:txBody>
          <a:bodyPr vert="horz" wrap="square" lIns="91440" tIns="45720" rIns="91440" bIns="45720" anchor="ctr"/>
          <a:lstStyle/>
          <a:p>
            <a:pPr eaLnBrk="1" hangingPunct="1"/>
            <a:endParaRPr lang="zh-CN" altLang="zh-CN" dirty="0"/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/>
        <p:txBody>
          <a:bodyPr vert="horz" wrap="square" lIns="91440" tIns="45720" rIns="91440" bIns="45720" anchor="t"/>
          <a:lstStyle/>
          <a:p>
            <a:pPr eaLnBrk="1" hangingPunct="1"/>
            <a:endParaRPr lang="zh-CN" altLang="zh-CN" dirty="0">
              <a:latin typeface="+mn-lt"/>
              <a:ea typeface="+mn-ea"/>
              <a:cs typeface="+mn-cs"/>
            </a:endParaRPr>
          </a:p>
        </p:txBody>
      </p:sp>
      <p:pic>
        <p:nvPicPr>
          <p:cNvPr id="205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095" y="-46355"/>
            <a:ext cx="9269095" cy="71202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6" name="文本框 2055"/>
          <p:cNvSpPr txBox="1"/>
          <p:nvPr/>
        </p:nvSpPr>
        <p:spPr>
          <a:xfrm>
            <a:off x="900113" y="2924175"/>
            <a:ext cx="5976937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 dirty="0">
              <a:latin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2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3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4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5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6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7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8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9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0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1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2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3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4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5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6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7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ags/tag18.xml><?xml version="1.0" encoding="utf-8"?>
<p:tagLst xmlns:p="http://schemas.openxmlformats.org/presentationml/2006/main">
  <p:tag name="KSO_WM_TEMPLATE_TOPIC_ID" val="2806177"/>
  <p:tag name="KSO_WM_TEMPLATE_OUTLINE_ID" val="15"/>
  <p:tag name="KSO_WM_TEMPLATE_SCENE_ID" val="1"/>
  <p:tag name="KSO_WM_TEMPLATE_JOB_ID" val="2"/>
  <p:tag name="KSO_WM_TEMPLATE_TOPIC_DEFAULT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2175</Words>
  <Application>WPS 演示</Application>
  <PresentationFormat>全屏显示(4:3)</PresentationFormat>
  <Paragraphs>188</Paragraphs>
  <Slides>23</Slides>
  <Notes>0</Notes>
  <HiddenSlides>0</HiddenSlides>
  <MMClips>0</MMClips>
  <ScaleCrop>false</ScaleCrop>
  <HeadingPairs>
    <vt:vector size="10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14</vt:i4>
      </vt:variant>
      <vt:variant>
        <vt:lpstr>幻灯片标题</vt:lpstr>
      </vt:variant>
      <vt:variant>
        <vt:i4>23</vt:i4>
      </vt:variant>
      <vt:variant>
        <vt:lpstr>自定义放映</vt:lpstr>
      </vt:variant>
      <vt:variant>
        <vt:i4>1</vt:i4>
      </vt:variant>
    </vt:vector>
  </HeadingPairs>
  <TitlesOfParts>
    <vt:vector size="52" baseType="lpstr">
      <vt:lpstr>Arial</vt:lpstr>
      <vt:lpstr>宋体</vt:lpstr>
      <vt:lpstr>Wingdings</vt:lpstr>
      <vt:lpstr>Garamond</vt:lpstr>
      <vt:lpstr>华文中宋</vt:lpstr>
      <vt:lpstr>黑体</vt:lpstr>
      <vt:lpstr>新宋体</vt:lpstr>
      <vt:lpstr>Times New Roman</vt:lpstr>
      <vt:lpstr>Calibri</vt:lpstr>
      <vt:lpstr>Calibri</vt:lpstr>
      <vt:lpstr>华文楷体</vt:lpstr>
      <vt:lpstr>微软雅黑</vt:lpstr>
      <vt:lpstr>Arial Unicode MS</vt:lpstr>
      <vt:lpstr>Office 主题​​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一二三</cp:lastModifiedBy>
  <cp:revision>16</cp:revision>
  <dcterms:created xsi:type="dcterms:W3CDTF">2017-12-27T06:53:00Z</dcterms:created>
  <dcterms:modified xsi:type="dcterms:W3CDTF">2017-12-30T00:24:36Z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