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79" r:id="rId3"/>
    <p:sldId id="280" r:id="rId4"/>
    <p:sldId id="281" r:id="rId5"/>
    <p:sldId id="282" r:id="rId6"/>
    <p:sldId id="292" r:id="rId7"/>
    <p:sldId id="283" r:id="rId8"/>
    <p:sldId id="284" r:id="rId9"/>
    <p:sldId id="286" r:id="rId10"/>
    <p:sldId id="288" r:id="rId11"/>
    <p:sldId id="289" r:id="rId12"/>
    <p:sldId id="290" r:id="rId13"/>
    <p:sldId id="291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E0A5BF-F457-471E-B58B-2D5F1E9612B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4AB02-F698-4D1F-94E4-30298C3DFD8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9FE95-6DE4-44E2-9269-7F2BC6D960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C6E4B-8758-472F-9B90-4132B3284E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EF64A-7805-4577-9926-634DF1A758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157B3-8784-4881-AA36-6667456ABF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6975D-9EBA-4A74-9C89-8250137DF8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813EF-2E53-43EC-A1F5-0A80129782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E2A8A-18B9-4050-8528-6578672ABA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5A666E-1487-4842-8291-B9BADBFE535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DB8E9-F0C4-4B79-8718-0AAED81F8F2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468835A1-0572-4189-BEC0-13F47CE87BD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38081;&#38025;&#33104;&#34432;&#26465;&#20214;&#30340;&#27979;&#35797;.rm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pic>
        <p:nvPicPr>
          <p:cNvPr id="3079" name="Picture 7" descr="IMG_20120302_0753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3631" y="1857364"/>
            <a:ext cx="3598567" cy="479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187450" y="1125538"/>
            <a:ext cx="3448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/>
              <a:t>二、金属资源保护</a:t>
            </a:r>
          </a:p>
        </p:txBody>
      </p:sp>
      <p:pic>
        <p:nvPicPr>
          <p:cNvPr id="35844" name="Picture 4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714620"/>
            <a:ext cx="3743325" cy="2297113"/>
          </a:xfrm>
          <a:prstGeom prst="rect">
            <a:avLst/>
          </a:prstGeom>
          <a:noFill/>
        </p:spPr>
      </p:pic>
      <p:pic>
        <p:nvPicPr>
          <p:cNvPr id="35845" name="Picture 5" descr="铁制品表面喷漆"/>
          <p:cNvPicPr>
            <a:picLocks noChangeAspect="1" noChangeArrowheads="1"/>
          </p:cNvPicPr>
          <p:nvPr/>
        </p:nvPicPr>
        <p:blipFill>
          <a:blip r:embed="rId3"/>
          <a:srcRect l="18314" t="7176" r="8319" b="22812"/>
          <a:stretch>
            <a:fillRect/>
          </a:stretch>
        </p:blipFill>
        <p:spPr bwMode="auto">
          <a:xfrm>
            <a:off x="4929190" y="2111394"/>
            <a:ext cx="3311525" cy="4032250"/>
          </a:xfrm>
          <a:prstGeom prst="rect">
            <a:avLst/>
          </a:prstGeom>
          <a:noFill/>
        </p:spPr>
      </p:pic>
      <p:grpSp>
        <p:nvGrpSpPr>
          <p:cNvPr id="7" name="组合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图片 8" descr="IMG_20170131_141157.jpg"/>
            <p:cNvPicPr>
              <a:picLocks noChangeAspect="1"/>
            </p:cNvPicPr>
            <p:nvPr/>
          </p:nvPicPr>
          <p:blipFill>
            <a:blip r:embed="rId4" cstate="print"/>
            <a:srcRect l="3906" t="7291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357950" y="5786454"/>
              <a:ext cx="24817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2017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31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日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042988" y="1196975"/>
            <a:ext cx="312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、金属的腐蚀和防护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55650" y="5099070"/>
            <a:ext cx="7804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现有</a:t>
            </a:r>
            <a:r>
              <a:rPr lang="zh-CN" altLang="en-US" dirty="0">
                <a:solidFill>
                  <a:schemeClr val="hlink"/>
                </a:solidFill>
              </a:rPr>
              <a:t>洁净无锈</a:t>
            </a:r>
            <a:r>
              <a:rPr lang="zh-CN" altLang="en-US" dirty="0"/>
              <a:t>的铁钉、试管、</a:t>
            </a:r>
            <a:r>
              <a:rPr lang="zh-CN" altLang="en-US" dirty="0">
                <a:solidFill>
                  <a:srgbClr val="0000FF"/>
                </a:solidFill>
              </a:rPr>
              <a:t>经煮沸迅速冷却</a:t>
            </a:r>
            <a:r>
              <a:rPr lang="zh-CN" altLang="en-US" dirty="0"/>
              <a:t>的蒸馏水、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植物油</a:t>
            </a:r>
            <a:r>
              <a:rPr lang="zh-CN" altLang="en-US" dirty="0"/>
              <a:t>、棉花和</a:t>
            </a:r>
            <a:r>
              <a:rPr lang="zh-CN" altLang="en-US" dirty="0">
                <a:solidFill>
                  <a:srgbClr val="0000FF"/>
                </a:solidFill>
              </a:rPr>
              <a:t>干燥剂氯化钙</a:t>
            </a:r>
            <a:r>
              <a:rPr lang="zh-CN" altLang="en-US" dirty="0"/>
              <a:t>，设计实验探究铁制品锈蚀</a:t>
            </a:r>
          </a:p>
          <a:p>
            <a:r>
              <a:rPr lang="zh-CN" altLang="en-US" dirty="0"/>
              <a:t>的条件。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468313" y="4400560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【</a:t>
            </a:r>
            <a:r>
              <a:rPr lang="zh-CN" altLang="en-US">
                <a:solidFill>
                  <a:schemeClr val="hlink"/>
                </a:solidFill>
              </a:rPr>
              <a:t>活动与探究</a:t>
            </a:r>
            <a:r>
              <a:rPr lang="en-US" altLang="zh-CN">
                <a:solidFill>
                  <a:schemeClr val="hlink"/>
                </a:solidFill>
              </a:rPr>
              <a:t>】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71488" y="2144713"/>
            <a:ext cx="2587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生活常识</a:t>
            </a:r>
            <a:r>
              <a:rPr lang="en-US" altLang="zh-CN"/>
              <a:t>】P</a:t>
            </a:r>
            <a:r>
              <a:rPr lang="en-US" altLang="zh-CN" baseline="-25000"/>
              <a:t>17</a:t>
            </a:r>
            <a:endParaRPr lang="en-US" altLang="zh-CN"/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611188" y="2746375"/>
            <a:ext cx="4825360" cy="830997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铁制品在干燥的空气中不易生锈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但</a:t>
            </a:r>
            <a:r>
              <a:rPr lang="zh-CN" altLang="en-US" dirty="0">
                <a:solidFill>
                  <a:schemeClr val="bg1"/>
                </a:solidFill>
              </a:rPr>
              <a:t>在潮湿的空气中易生锈。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68313" y="3757618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思考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  <a:r>
              <a:rPr lang="zh-CN" altLang="en-US" dirty="0">
                <a:solidFill>
                  <a:srgbClr val="0000FF"/>
                </a:solidFill>
              </a:rPr>
              <a:t>铁锈蚀的因素有哪些？</a:t>
            </a:r>
          </a:p>
        </p:txBody>
      </p:sp>
      <p:pic>
        <p:nvPicPr>
          <p:cNvPr id="9" name="Picture 7" descr="IMG_20120302_075301"/>
          <p:cNvPicPr>
            <a:picLocks noChangeAspect="1" noChangeArrowheads="1"/>
          </p:cNvPicPr>
          <p:nvPr/>
        </p:nvPicPr>
        <p:blipFill>
          <a:blip r:embed="rId2" cstate="print"/>
          <a:srcRect l="4445" t="5001" r="22221"/>
          <a:stretch>
            <a:fillRect/>
          </a:stretch>
        </p:blipFill>
        <p:spPr bwMode="auto">
          <a:xfrm>
            <a:off x="5857885" y="214289"/>
            <a:ext cx="2786082" cy="48115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  <p:bldP spid="36871" grpId="0"/>
      <p:bldP spid="36872" grpId="0"/>
      <p:bldP spid="36873" grpId="0" animBg="1"/>
      <p:bldP spid="368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187450" y="950913"/>
            <a:ext cx="7902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设计实验证明铁生锈</a:t>
            </a:r>
            <a:r>
              <a:rPr kumimoji="1" lang="zh-CN" altLang="en-US">
                <a:solidFill>
                  <a:schemeClr val="hlink"/>
                </a:solidFill>
              </a:rPr>
              <a:t>的过程，实际上是</a:t>
            </a:r>
            <a:r>
              <a:rPr kumimoji="1" lang="zh-CN" altLang="en-US">
                <a:solidFill>
                  <a:srgbClr val="0000FF"/>
                </a:solidFill>
              </a:rPr>
              <a:t>铁与空气中的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、</a:t>
            </a:r>
          </a:p>
          <a:p>
            <a:r>
              <a:rPr kumimoji="1" lang="en-US" altLang="zh-CN">
                <a:solidFill>
                  <a:srgbClr val="0000FF"/>
                </a:solidFill>
              </a:rPr>
              <a:t>H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zh-CN" altLang="en-US">
                <a:solidFill>
                  <a:schemeClr val="hlink"/>
                </a:solidFill>
              </a:rPr>
              <a:t>发生化学反应的过程。</a:t>
            </a:r>
            <a:endParaRPr lang="zh-CN" altLang="en-US">
              <a:solidFill>
                <a:schemeClr val="hlink"/>
              </a:solidFill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实验设计</a:t>
            </a:r>
            <a:r>
              <a:rPr lang="en-US" altLang="zh-CN"/>
              <a:t>】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11188" y="1989138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、取三根</a:t>
            </a:r>
            <a:r>
              <a:rPr lang="zh-CN" altLang="en-US">
                <a:solidFill>
                  <a:schemeClr val="hlink"/>
                </a:solidFill>
              </a:rPr>
              <a:t>洁净无锈</a:t>
            </a:r>
            <a:r>
              <a:rPr lang="zh-CN" altLang="en-US"/>
              <a:t>的铁钉分别放在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三支试管中，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611188" y="3355975"/>
            <a:ext cx="84248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、在</a:t>
            </a:r>
            <a:r>
              <a:rPr lang="en-US" altLang="zh-CN"/>
              <a:t>B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完全浸没在水中</a:t>
            </a:r>
            <a:r>
              <a:rPr lang="zh-CN" altLang="en-US"/>
              <a:t>，并</a:t>
            </a:r>
            <a:r>
              <a:rPr lang="zh-CN" altLang="en-US">
                <a:solidFill>
                  <a:schemeClr val="hlink"/>
                </a:solidFill>
              </a:rPr>
              <a:t>滴加少量的植物油</a:t>
            </a:r>
            <a:r>
              <a:rPr lang="zh-CN" altLang="en-US"/>
              <a:t>；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50875" y="4292600"/>
            <a:ext cx="809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、在</a:t>
            </a:r>
            <a:r>
              <a:rPr lang="en-US" altLang="zh-CN"/>
              <a:t>C</a:t>
            </a:r>
            <a:r>
              <a:rPr lang="zh-CN" altLang="en-US"/>
              <a:t>试管口塞上棉花，加入</a:t>
            </a:r>
            <a:r>
              <a:rPr lang="zh-CN" altLang="en-US">
                <a:solidFill>
                  <a:schemeClr val="hlink"/>
                </a:solidFill>
              </a:rPr>
              <a:t>少量的</a:t>
            </a:r>
            <a:r>
              <a:rPr lang="en-US" altLang="zh-CN">
                <a:solidFill>
                  <a:schemeClr val="hlink"/>
                </a:solidFill>
              </a:rPr>
              <a:t>CaCl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/>
              <a:t>，并</a:t>
            </a:r>
            <a:r>
              <a:rPr lang="zh-CN" altLang="en-US">
                <a:solidFill>
                  <a:srgbClr val="0000FF"/>
                </a:solidFill>
              </a:rPr>
              <a:t>塞紧胶塞</a:t>
            </a:r>
            <a:r>
              <a:rPr lang="zh-CN" altLang="en-US"/>
              <a:t>。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361950" y="4749800"/>
            <a:ext cx="828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现象：第一支试管中的铁钉被锈蚀，而第二、三支试管中的</a:t>
            </a:r>
          </a:p>
          <a:p>
            <a:r>
              <a:rPr lang="zh-CN" altLang="en-US"/>
              <a:t>          铁钉没有被锈蚀。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11188" y="2492375"/>
            <a:ext cx="7900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、在</a:t>
            </a:r>
            <a:r>
              <a:rPr lang="en-US" altLang="zh-CN"/>
              <a:t>A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稍露出水面</a:t>
            </a:r>
            <a:r>
              <a:rPr lang="zh-CN" altLang="en-US"/>
              <a:t>；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395288" y="5589588"/>
            <a:ext cx="82804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结论：铁制品锈蚀的过程，实际上是铁与空气中的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氧气</a:t>
            </a:r>
            <a:r>
              <a:rPr kumimoji="1" lang="zh-CN" altLang="en-US">
                <a:latin typeface="宋体" pitchFamily="2" charset="-122"/>
              </a:rPr>
              <a:t>、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   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水蒸气</a:t>
            </a:r>
            <a:r>
              <a:rPr kumimoji="1" lang="zh-CN" altLang="en-US">
                <a:latin typeface="宋体" pitchFamily="2" charset="-122"/>
              </a:rPr>
              <a:t>发生化学反应的过程，</a:t>
            </a:r>
          </a:p>
        </p:txBody>
      </p:sp>
      <p:sp>
        <p:nvSpPr>
          <p:cNvPr id="37900" name="AutoShape 1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339975" y="477838"/>
            <a:ext cx="865188" cy="358775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  <p:bldP spid="37896" grpId="0"/>
      <p:bldP spid="37897" grpId="0"/>
      <p:bldP spid="378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5288" y="5667375"/>
            <a:ext cx="65532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200">
                <a:latin typeface="Arial Narrow" pitchFamily="34" charset="0"/>
              </a:rPr>
              <a:t>⑤ </a:t>
            </a:r>
            <a:r>
              <a:rPr kumimoji="1" lang="zh-CN" altLang="en-US" sz="2200">
                <a:latin typeface="Arial Narrow" pitchFamily="34" charset="0"/>
              </a:rPr>
              <a:t>在钢铁里加入金属或非金属形成耐腐蚀合金：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2200">
                <a:latin typeface="Arial Narrow" pitchFamily="34" charset="0"/>
              </a:rPr>
              <a:t>                                        如不锈钢（加</a:t>
            </a:r>
            <a:r>
              <a:rPr kumimoji="1" lang="en-US" altLang="zh-CN" sz="2200">
                <a:latin typeface="Arial Narrow" pitchFamily="34" charset="0"/>
              </a:rPr>
              <a:t>Cr</a:t>
            </a:r>
            <a:r>
              <a:rPr kumimoji="1" lang="zh-CN" altLang="en-US" sz="2200">
                <a:latin typeface="Arial Narrow" pitchFamily="34" charset="0"/>
              </a:rPr>
              <a:t>、</a:t>
            </a:r>
            <a:r>
              <a:rPr kumimoji="1" lang="en-US" altLang="zh-CN" sz="2200">
                <a:latin typeface="Arial Narrow" pitchFamily="34" charset="0"/>
              </a:rPr>
              <a:t>Ni</a:t>
            </a:r>
            <a:r>
              <a:rPr kumimoji="1" lang="zh-CN" altLang="en-US" sz="2200">
                <a:latin typeface="Arial Narrow" pitchFamily="34" charset="0"/>
              </a:rPr>
              <a:t>）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3850" y="242728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具体措施主要有：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187450" y="112395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怎样防止铁制品锈蚀，其原理是什么？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971550" y="189230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原理是：破坏铁制品锈蚀的条件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395288" y="2941638"/>
            <a:ext cx="4481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200">
                <a:solidFill>
                  <a:schemeClr val="hlink"/>
                </a:solidFill>
              </a:rPr>
              <a:t>① </a:t>
            </a:r>
            <a:r>
              <a:rPr kumimoji="1" lang="zh-CN" altLang="en-US" sz="2200">
                <a:solidFill>
                  <a:schemeClr val="hlink"/>
                </a:solidFill>
              </a:rPr>
              <a:t>保持铁制品表面的清洁、干燥；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395288" y="3435350"/>
            <a:ext cx="84248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/>
              <a:t>② </a:t>
            </a:r>
            <a:r>
              <a:rPr kumimoji="1" lang="zh-CN" altLang="en-US" sz="2200"/>
              <a:t>涂非金属保护层：如喷</a:t>
            </a:r>
            <a:r>
              <a:rPr kumimoji="1" lang="zh-CN" altLang="en-US" sz="2200">
                <a:solidFill>
                  <a:srgbClr val="0000FF"/>
                </a:solidFill>
              </a:rPr>
              <a:t>涂油漆</a:t>
            </a:r>
            <a:r>
              <a:rPr kumimoji="1" lang="zh-CN" altLang="en-US" sz="2200"/>
              <a:t>、</a:t>
            </a:r>
            <a:r>
              <a:rPr kumimoji="1" lang="zh-CN" altLang="en-US" sz="2200">
                <a:solidFill>
                  <a:schemeClr val="hlink"/>
                </a:solidFill>
              </a:rPr>
              <a:t>涂防锈油</a:t>
            </a:r>
            <a:r>
              <a:rPr kumimoji="1" lang="zh-CN" altLang="en-US" sz="2200"/>
              <a:t>、在脸盆、杯子表面</a:t>
            </a:r>
          </a:p>
          <a:p>
            <a:r>
              <a:rPr kumimoji="1" lang="zh-CN" altLang="en-US" sz="2200"/>
              <a:t>                                烧涂搪瓷、用橡胶或塑料包在钢铁表面；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438150" y="4273550"/>
            <a:ext cx="838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/>
              <a:t>③ </a:t>
            </a:r>
            <a:r>
              <a:rPr kumimoji="1" lang="zh-CN" altLang="en-US" sz="2200"/>
              <a:t>镀金属保护层：如镀锡、镀锌、镀铬等；白铁皮镀锌，马口铁</a:t>
            </a:r>
          </a:p>
          <a:p>
            <a:r>
              <a:rPr kumimoji="1" lang="zh-CN" altLang="en-US" sz="2200"/>
              <a:t>                             镀锡，钢圈镀铬、镍；</a:t>
            </a:r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395288" y="5092700"/>
            <a:ext cx="82169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/>
              <a:t>④ </a:t>
            </a:r>
            <a:r>
              <a:rPr kumimoji="1" lang="zh-CN" altLang="en-US" sz="2200"/>
              <a:t>形成氧化膜保护层：枪套上形成四氧化三铁、 锯条上的烤蓝。</a:t>
            </a:r>
          </a:p>
        </p:txBody>
      </p:sp>
      <p:pic>
        <p:nvPicPr>
          <p:cNvPr id="38924" name="Picture 12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75" y="1876425"/>
            <a:ext cx="2449513" cy="1503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  <p:bldP spid="38918" grpId="0"/>
      <p:bldP spid="38919" grpId="0"/>
      <p:bldP spid="38921" grpId="0"/>
      <p:bldP spid="38922" grpId="0"/>
      <p:bldP spid="389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00100" y="428604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**</a:t>
            </a:r>
            <a:r>
              <a:rPr lang="zh-CN" altLang="en-US" dirty="0" smtClean="0">
                <a:latin typeface="+mn-ea"/>
                <a:ea typeface="+mn-ea"/>
              </a:rPr>
              <a:t>长期露置于空气中的铜表面会有一层铜绿，经检测，铜绿中除含有</a:t>
            </a:r>
            <a:r>
              <a:rPr lang="en-US" dirty="0" smtClean="0">
                <a:latin typeface="+mn-ea"/>
                <a:ea typeface="+mn-ea"/>
              </a:rPr>
              <a:t>Cu</a:t>
            </a:r>
            <a:r>
              <a:rPr lang="zh-CN" altLang="en-US" dirty="0" smtClean="0">
                <a:latin typeface="+mn-ea"/>
                <a:ea typeface="+mn-ea"/>
              </a:rPr>
              <a:t>元素外，还含有</a:t>
            </a:r>
            <a:r>
              <a:rPr lang="en-US" dirty="0" smtClean="0">
                <a:latin typeface="+mn-ea"/>
                <a:ea typeface="+mn-ea"/>
              </a:rPr>
              <a:t>C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en-US" dirty="0" smtClean="0">
                <a:latin typeface="+mn-ea"/>
                <a:ea typeface="+mn-ea"/>
              </a:rPr>
              <a:t>H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en-US" dirty="0" smtClean="0">
                <a:latin typeface="+mn-ea"/>
                <a:ea typeface="+mn-ea"/>
              </a:rPr>
              <a:t>O</a:t>
            </a:r>
            <a:r>
              <a:rPr lang="zh-CN" altLang="en-US" dirty="0" smtClean="0">
                <a:latin typeface="+mn-ea"/>
                <a:ea typeface="+mn-ea"/>
              </a:rPr>
              <a:t>三种元素。根据质量守恒定律，推测与铜发生反应生成铜绿的物质。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55322" y="1857364"/>
            <a:ext cx="87030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  </a:t>
            </a:r>
            <a:r>
              <a:rPr kumimoji="0" lang="en-US" altLang="zh-CN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为了验证空气中的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2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是否参加了反应，设计了如下系列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实验，你认为其中必须要做的实验是</a:t>
            </a:r>
            <a:r>
              <a:rPr kumimoji="0" lang="zh-CN" altLang="en-US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      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 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(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填实验编号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)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714620"/>
            <a:ext cx="6000792" cy="19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643446"/>
            <a:ext cx="5715040" cy="2111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5969012" y="2214554"/>
            <a:ext cx="8890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chemeClr val="hlink"/>
                </a:solidFill>
                <a:latin typeface="+mn-ea"/>
                <a:ea typeface="+mn-ea"/>
              </a:rPr>
              <a:t>AF</a:t>
            </a:r>
            <a:endParaRPr lang="zh-CN" altLang="en-US" dirty="0">
              <a:solidFill>
                <a:schemeClr val="hlink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pic_217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913" y="1844675"/>
            <a:ext cx="8412162" cy="4392613"/>
          </a:xfrm>
          <a:prstGeom prst="rect">
            <a:avLst/>
          </a:prstGeom>
          <a:noFill/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258888" y="1196975"/>
            <a:ext cx="3529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、金属资源的保护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404938" y="2049463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1</a:t>
            </a:r>
            <a:r>
              <a:rPr kumimoji="1" lang="zh-CN" altLang="en-US">
                <a:latin typeface="Arial Narrow" pitchFamily="34" charset="0"/>
              </a:rPr>
              <a:t>、有计划、合理地开采矿物，          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258888" y="1268413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怎样保护金属资源？</a:t>
            </a:r>
          </a:p>
        </p:txBody>
      </p:sp>
      <p:pic>
        <p:nvPicPr>
          <p:cNvPr id="40964" name="Picture 4" descr="图8-26 金属的回收利用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233863"/>
            <a:ext cx="6092825" cy="1716087"/>
          </a:xfrm>
          <a:prstGeom prst="rect">
            <a:avLst/>
          </a:prstGeom>
          <a:noFill/>
        </p:spPr>
      </p:pic>
      <p:pic>
        <p:nvPicPr>
          <p:cNvPr id="40965" name="Picture 5" descr="图8-24 自行车的防锈措施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2303462" cy="141287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403350" y="25241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2</a:t>
            </a:r>
            <a:r>
              <a:rPr kumimoji="1" lang="zh-CN" altLang="en-US">
                <a:latin typeface="Arial Narrow" pitchFamily="34" charset="0"/>
              </a:rPr>
              <a:t>、防止金属的腐蚀，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403350" y="3068638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3</a:t>
            </a:r>
            <a:r>
              <a:rPr kumimoji="1" lang="zh-CN" altLang="en-US">
                <a:latin typeface="Arial Narrow" pitchFamily="34" charset="0"/>
              </a:rPr>
              <a:t>、金属的回收利用，        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404938" y="3619500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、寻找金属的代用品。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6" grpId="0"/>
      <p:bldP spid="40967" grpId="0"/>
      <p:bldP spid="409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044575" y="2225675"/>
            <a:ext cx="74152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为什么日常生活中，铝器不用涂油漆，而铁器常常需</a:t>
            </a:r>
          </a:p>
          <a:p>
            <a:r>
              <a:rPr lang="zh-CN" altLang="en-US">
                <a:latin typeface="Times New Roman" pitchFamily="18" charset="0"/>
              </a:rPr>
              <a:t>要涂油漆来防锈？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6725" y="3221038"/>
            <a:ext cx="8461375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答：铝在与氧气反应生成的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致密</a:t>
            </a:r>
            <a:r>
              <a:rPr lang="zh-CN" altLang="en-US" sz="2200">
                <a:latin typeface="Times New Roman" pitchFamily="18" charset="0"/>
              </a:rPr>
              <a:t>的氧化铝薄膜，能覆盖在铝表面，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        从而阻止里层的铝不再被氧化，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所以铝器本身有良好的抗腐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        蚀性能</a:t>
            </a:r>
            <a:r>
              <a:rPr lang="zh-CN" altLang="en-US" sz="2200">
                <a:latin typeface="Times New Roman" pitchFamily="18" charset="0"/>
              </a:rPr>
              <a:t>；</a:t>
            </a:r>
            <a:r>
              <a:rPr lang="zh-CN" altLang="en-US" sz="2200">
                <a:solidFill>
                  <a:schemeClr val="hlink"/>
                </a:solidFill>
                <a:latin typeface="Times New Roman" pitchFamily="18" charset="0"/>
              </a:rPr>
              <a:t>而</a:t>
            </a:r>
            <a:r>
              <a:rPr lang="zh-CN" altLang="en-US" sz="2200">
                <a:latin typeface="Times New Roman" pitchFamily="18" charset="0"/>
              </a:rPr>
              <a:t>铁在潮湿的空气中生成的铁锈很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疏松、且易吸水，   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200">
                <a:latin typeface="Times New Roman" pitchFamily="18" charset="0"/>
              </a:rPr>
              <a:t>不能阻止里层的铁继续被氧化，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所以铁器需要涂油漆来防锈</a:t>
            </a:r>
            <a:r>
              <a:rPr lang="zh-CN" altLang="en-US" sz="2200">
                <a:latin typeface="Times New Roman" pitchFamily="18" charset="0"/>
              </a:rPr>
              <a:t>。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095375" y="5300663"/>
            <a:ext cx="60689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作业：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、阅读</a:t>
            </a:r>
            <a:r>
              <a:rPr lang="en-US" altLang="zh-CN" dirty="0">
                <a:solidFill>
                  <a:srgbClr val="0000FF"/>
                </a:solidFill>
              </a:rPr>
              <a:t>P</a:t>
            </a:r>
            <a:r>
              <a:rPr lang="en-US" altLang="zh-CN" baseline="-25000" dirty="0">
                <a:solidFill>
                  <a:srgbClr val="0000FF"/>
                </a:solidFill>
              </a:rPr>
              <a:t>19</a:t>
            </a:r>
            <a:r>
              <a:rPr lang="en-US" altLang="zh-CN" dirty="0">
                <a:solidFill>
                  <a:srgbClr val="0000FF"/>
                </a:solidFill>
              </a:rPr>
              <a:t> 【</a:t>
            </a:r>
            <a:r>
              <a:rPr lang="zh-CN" altLang="en-US" dirty="0">
                <a:solidFill>
                  <a:srgbClr val="0000FF"/>
                </a:solidFill>
              </a:rPr>
              <a:t>讨论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</a:p>
          <a:p>
            <a:r>
              <a:rPr lang="en-US" altLang="zh-CN" dirty="0">
                <a:solidFill>
                  <a:srgbClr val="0000FF"/>
                </a:solidFill>
              </a:rPr>
              <a:t>          2</a:t>
            </a:r>
            <a:r>
              <a:rPr lang="zh-CN" altLang="en-US" dirty="0">
                <a:solidFill>
                  <a:srgbClr val="0000FF"/>
                </a:solidFill>
              </a:rPr>
              <a:t>、完成</a:t>
            </a:r>
            <a:r>
              <a:rPr lang="en-US" altLang="zh-CN" dirty="0">
                <a:solidFill>
                  <a:srgbClr val="0000FF"/>
                </a:solidFill>
              </a:rPr>
              <a:t>P</a:t>
            </a:r>
            <a:r>
              <a:rPr lang="en-US" altLang="zh-CN" baseline="-25000" dirty="0">
                <a:solidFill>
                  <a:srgbClr val="0000FF"/>
                </a:solidFill>
              </a:rPr>
              <a:t>21</a:t>
            </a:r>
            <a:r>
              <a:rPr lang="zh-CN" altLang="en-US" dirty="0">
                <a:solidFill>
                  <a:srgbClr val="0000FF"/>
                </a:solidFill>
              </a:rPr>
              <a:t>课后练习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          </a:t>
            </a:r>
            <a:r>
              <a:rPr lang="en-US" altLang="zh-CN" dirty="0">
                <a:solidFill>
                  <a:srgbClr val="0000FF"/>
                </a:solidFill>
              </a:rPr>
              <a:t>3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《100</a:t>
            </a:r>
            <a:r>
              <a:rPr lang="zh-CN" altLang="en-US" dirty="0" smtClean="0">
                <a:solidFill>
                  <a:srgbClr val="0000FF"/>
                </a:solidFill>
              </a:rPr>
              <a:t>分</a:t>
            </a:r>
            <a:r>
              <a:rPr lang="en-US" altLang="zh-CN" dirty="0" smtClean="0">
                <a:solidFill>
                  <a:srgbClr val="0000FF"/>
                </a:solidFill>
              </a:rPr>
              <a:t>》</a:t>
            </a:r>
            <a:r>
              <a:rPr lang="zh-CN" altLang="en-US" dirty="0">
                <a:solidFill>
                  <a:srgbClr val="0000FF"/>
                </a:solidFill>
              </a:rPr>
              <a:t>课题</a:t>
            </a:r>
            <a:r>
              <a:rPr lang="en-US" altLang="zh-CN" dirty="0" smtClean="0">
                <a:solidFill>
                  <a:srgbClr val="0000FF"/>
                </a:solidFill>
              </a:rPr>
              <a:t>3 </a:t>
            </a:r>
            <a:r>
              <a:rPr lang="zh-CN" altLang="en-US" dirty="0" smtClean="0">
                <a:solidFill>
                  <a:srgbClr val="0000FF"/>
                </a:solidFill>
              </a:rPr>
              <a:t>第</a:t>
            </a:r>
            <a:r>
              <a:rPr lang="en-US" altLang="zh-CN" dirty="0" smtClean="0">
                <a:solidFill>
                  <a:srgbClr val="00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课时</a:t>
            </a:r>
            <a:endParaRPr lang="en-US" altLang="zh-CN" dirty="0">
              <a:solidFill>
                <a:srgbClr val="0000FF"/>
              </a:solidFill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348038" y="682601"/>
            <a:ext cx="278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2007</a:t>
            </a:r>
            <a:r>
              <a:rPr lang="zh-CN" altLang="en-US">
                <a:solidFill>
                  <a:schemeClr val="hlink"/>
                </a:solidFill>
              </a:rPr>
              <a:t>年中考试题：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95288" y="1274994"/>
            <a:ext cx="8424101" cy="510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/>
              <a:t>23</a:t>
            </a:r>
            <a:r>
              <a:rPr lang="zh-CN" altLang="en-US" sz="2000" dirty="0"/>
              <a:t>、（</a:t>
            </a:r>
            <a:r>
              <a:rPr lang="en-US" altLang="zh-CN" sz="2000" dirty="0"/>
              <a:t>9</a:t>
            </a:r>
            <a:r>
              <a:rPr lang="zh-CN" altLang="en-US" sz="2000" dirty="0"/>
              <a:t>分）工业炼铁是把铁矿石和焦炭等原料一起加入高炉，在高温下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         通入空气进行一系列反应把铁还原出来。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（</a:t>
            </a:r>
            <a:r>
              <a:rPr lang="en-US" altLang="zh-CN" sz="2000" dirty="0"/>
              <a:t>1</a:t>
            </a:r>
            <a:r>
              <a:rPr lang="zh-CN" altLang="en-US" sz="2000" dirty="0"/>
              <a:t>）通入空气使固态的焦炭转化为具有还原性的气态物质，转化过程中 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         涉及的反应的化学反应方程式是：</a:t>
            </a:r>
            <a:r>
              <a:rPr lang="en-US" altLang="zh-CN" sz="2000" dirty="0"/>
              <a:t>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000" dirty="0"/>
              <a:t>         _________________________</a:t>
            </a:r>
            <a:r>
              <a:rPr lang="zh-CN" altLang="en-US" sz="2000" dirty="0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（</a:t>
            </a:r>
            <a:r>
              <a:rPr lang="en-US" altLang="zh-CN" sz="2000" dirty="0"/>
              <a:t>2</a:t>
            </a:r>
            <a:r>
              <a:rPr lang="zh-CN" altLang="en-US" sz="2000" dirty="0"/>
              <a:t>）赤铁矿（主要成分为</a:t>
            </a:r>
            <a:r>
              <a:rPr lang="en-US" altLang="zh-CN" sz="2000" dirty="0"/>
              <a:t>Fe</a:t>
            </a:r>
            <a:r>
              <a:rPr lang="en-US" altLang="zh-CN" sz="2000" baseline="-25000" dirty="0"/>
              <a:t>2</a:t>
            </a:r>
            <a:r>
              <a:rPr lang="en-US" altLang="zh-CN" sz="2000" dirty="0"/>
              <a:t>O</a:t>
            </a:r>
            <a:r>
              <a:rPr lang="en-US" altLang="zh-CN" sz="2000" baseline="-25000" dirty="0"/>
              <a:t>3</a:t>
            </a:r>
            <a:r>
              <a:rPr lang="zh-CN" altLang="en-US" sz="2000" dirty="0"/>
              <a:t>）在高炉里反应生成单质铁的化学方程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         式是</a:t>
            </a:r>
            <a:r>
              <a:rPr lang="en-US" altLang="zh-CN" sz="2000" dirty="0"/>
              <a:t>_____________________________</a:t>
            </a:r>
            <a:r>
              <a:rPr lang="zh-CN" altLang="en-US" sz="2000" dirty="0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（</a:t>
            </a:r>
            <a:r>
              <a:rPr lang="en-US" altLang="zh-CN" sz="2000" dirty="0"/>
              <a:t>3</a:t>
            </a:r>
            <a:r>
              <a:rPr lang="zh-CN" altLang="en-US" sz="2000" dirty="0"/>
              <a:t>）计算：</a:t>
            </a:r>
          </a:p>
          <a:p>
            <a:pPr>
              <a:lnSpc>
                <a:spcPct val="150000"/>
              </a:lnSpc>
            </a:pPr>
            <a:r>
              <a:rPr lang="zh-CN" altLang="en-US" sz="2000" dirty="0"/>
              <a:t>         ① 氧化铁（ </a:t>
            </a:r>
            <a:r>
              <a:rPr lang="en-US" altLang="zh-CN" sz="2000" dirty="0"/>
              <a:t>Fe</a:t>
            </a:r>
            <a:r>
              <a:rPr lang="en-US" altLang="zh-CN" sz="2000" baseline="-25000" dirty="0"/>
              <a:t>2</a:t>
            </a:r>
            <a:r>
              <a:rPr lang="en-US" altLang="zh-CN" sz="2000" dirty="0"/>
              <a:t>O</a:t>
            </a:r>
            <a:r>
              <a:rPr lang="en-US" altLang="zh-CN" sz="2000" baseline="-25000" dirty="0"/>
              <a:t>3</a:t>
            </a:r>
            <a:r>
              <a:rPr lang="zh-CN" altLang="en-US" sz="2000" dirty="0"/>
              <a:t>）的相对分子质量是</a:t>
            </a:r>
            <a:r>
              <a:rPr lang="en-US" altLang="zh-CN" sz="2000" dirty="0"/>
              <a:t>_______;</a:t>
            </a:r>
          </a:p>
          <a:p>
            <a:pPr>
              <a:lnSpc>
                <a:spcPct val="150000"/>
              </a:lnSpc>
            </a:pPr>
            <a:r>
              <a:rPr lang="en-US" altLang="zh-CN" sz="2000" dirty="0"/>
              <a:t>         ② 5000t</a:t>
            </a:r>
            <a:r>
              <a:rPr lang="zh-CN" altLang="en-US" sz="2000" dirty="0"/>
              <a:t>含氧化铁</a:t>
            </a:r>
            <a:r>
              <a:rPr lang="en-US" altLang="zh-CN" sz="2000" dirty="0"/>
              <a:t>84</a:t>
            </a:r>
            <a:r>
              <a:rPr lang="zh-CN" altLang="en-US" sz="2000" dirty="0"/>
              <a:t>％的赤铁矿中，氧化铁的质量是</a:t>
            </a:r>
            <a:r>
              <a:rPr lang="en-US" altLang="zh-CN" sz="2000" dirty="0"/>
              <a:t>_______t;</a:t>
            </a:r>
          </a:p>
          <a:p>
            <a:pPr>
              <a:lnSpc>
                <a:spcPct val="150000"/>
              </a:lnSpc>
            </a:pPr>
            <a:r>
              <a:rPr lang="en-US" altLang="zh-CN" sz="2000" dirty="0"/>
              <a:t>         ③ </a:t>
            </a:r>
            <a:r>
              <a:rPr lang="zh-CN" altLang="en-US" sz="2000" dirty="0"/>
              <a:t>上述赤铁矿理论上可以炼铁得含铁</a:t>
            </a:r>
            <a:r>
              <a:rPr lang="en-US" altLang="zh-CN" sz="2000" dirty="0"/>
              <a:t>98</a:t>
            </a:r>
            <a:r>
              <a:rPr lang="zh-CN" altLang="en-US" sz="2000" dirty="0"/>
              <a:t>％的生铁</a:t>
            </a:r>
            <a:r>
              <a:rPr lang="en-US" altLang="zh-CN" sz="2000" dirty="0"/>
              <a:t>__________t</a:t>
            </a:r>
          </a:p>
        </p:txBody>
      </p:sp>
      <p:grpSp>
        <p:nvGrpSpPr>
          <p:cNvPr id="47108" name="Group 4"/>
          <p:cNvGrpSpPr>
            <a:grpSpLocks/>
          </p:cNvGrpSpPr>
          <p:nvPr/>
        </p:nvGrpSpPr>
        <p:grpSpPr bwMode="auto">
          <a:xfrm>
            <a:off x="5360988" y="2599631"/>
            <a:ext cx="2163762" cy="541337"/>
            <a:chOff x="3185" y="1933"/>
            <a:chExt cx="1363" cy="341"/>
          </a:xfrm>
        </p:grpSpPr>
        <p:sp>
          <p:nvSpPr>
            <p:cNvPr id="47109" name="Text Box 5"/>
            <p:cNvSpPr txBox="1">
              <a:spLocks noChangeArrowheads="1"/>
            </p:cNvSpPr>
            <p:nvPr/>
          </p:nvSpPr>
          <p:spPr bwMode="auto">
            <a:xfrm>
              <a:off x="3185" y="2024"/>
              <a:ext cx="136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endParaRPr lang="en-US" altLang="zh-CN" sz="2000">
                <a:solidFill>
                  <a:schemeClr val="hlink"/>
                </a:solidFill>
              </a:endParaRPr>
            </a:p>
          </p:txBody>
        </p:sp>
        <p:sp>
          <p:nvSpPr>
            <p:cNvPr id="47110" name="Text Box 6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1476375" y="3031679"/>
            <a:ext cx="2390775" cy="541337"/>
            <a:chOff x="3185" y="1933"/>
            <a:chExt cx="1506" cy="341"/>
          </a:xfrm>
        </p:grpSpPr>
        <p:sp>
          <p:nvSpPr>
            <p:cNvPr id="47112" name="Text Box 8"/>
            <p:cNvSpPr txBox="1">
              <a:spLocks noChangeArrowheads="1"/>
            </p:cNvSpPr>
            <p:nvPr/>
          </p:nvSpPr>
          <p:spPr bwMode="auto">
            <a:xfrm>
              <a:off x="3185" y="2024"/>
              <a:ext cx="150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dirty="0">
                  <a:solidFill>
                    <a:schemeClr val="hlink"/>
                  </a:solidFill>
                </a:rPr>
                <a:t>C+CO</a:t>
              </a:r>
              <a:r>
                <a:rPr lang="en-US" altLang="zh-CN" sz="2000" baseline="-25000" dirty="0">
                  <a:solidFill>
                    <a:schemeClr val="hlink"/>
                  </a:solidFill>
                </a:rPr>
                <a:t>2</a:t>
              </a:r>
              <a:r>
                <a:rPr lang="en-US" altLang="zh-CN" sz="2000" dirty="0">
                  <a:solidFill>
                    <a:schemeClr val="hlink"/>
                  </a:solidFill>
                </a:rPr>
                <a:t>====2CO</a:t>
              </a:r>
            </a:p>
          </p:txBody>
        </p:sp>
        <p:sp>
          <p:nvSpPr>
            <p:cNvPr id="47113" name="Text Box 9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4" name="Group 10"/>
          <p:cNvGrpSpPr>
            <a:grpSpLocks/>
          </p:cNvGrpSpPr>
          <p:nvPr/>
        </p:nvGrpSpPr>
        <p:grpSpPr bwMode="auto">
          <a:xfrm>
            <a:off x="2124075" y="3960813"/>
            <a:ext cx="3917950" cy="547687"/>
            <a:chOff x="1714" y="1570"/>
            <a:chExt cx="2468" cy="345"/>
          </a:xfrm>
        </p:grpSpPr>
        <p:grpSp>
          <p:nvGrpSpPr>
            <p:cNvPr id="47115" name="Group 11"/>
            <p:cNvGrpSpPr>
              <a:grpSpLocks/>
            </p:cNvGrpSpPr>
            <p:nvPr/>
          </p:nvGrpSpPr>
          <p:grpSpPr bwMode="auto">
            <a:xfrm>
              <a:off x="1714" y="1570"/>
              <a:ext cx="2468" cy="336"/>
              <a:chOff x="1098" y="3607"/>
              <a:chExt cx="2468" cy="336"/>
            </a:xfrm>
          </p:grpSpPr>
          <p:sp>
            <p:nvSpPr>
              <p:cNvPr id="47116" name="Text Box 1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46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>
                    <a:solidFill>
                      <a:schemeClr val="hlink"/>
                    </a:solidFill>
                  </a:rPr>
                  <a:t>Fe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3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CO ===     CO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 Fe</a:t>
                </a:r>
              </a:p>
            </p:txBody>
          </p:sp>
          <p:sp>
            <p:nvSpPr>
              <p:cNvPr id="47117" name="Text Box 1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5867400" y="5011638"/>
            <a:ext cx="669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160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7308850" y="5408389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4200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6948488" y="5912445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hlink"/>
                </a:solidFill>
              </a:rPr>
              <a:t>3000</a:t>
            </a:r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1187450" y="620688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</a:rPr>
              <a:t>课堂练习</a:t>
            </a:r>
            <a:r>
              <a:rPr lang="en-US" altLang="zh-CN" sz="2800" dirty="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/>
      <p:bldP spid="47120" grpId="0"/>
      <p:bldP spid="471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661988" y="2205038"/>
            <a:ext cx="8101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11188" y="4191000"/>
            <a:ext cx="7675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067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98%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5000t×76</a:t>
            </a:r>
            <a:r>
              <a:rPr lang="zh-CN" altLang="en-US" sz="2000"/>
              <a:t>％                    </a:t>
            </a:r>
            <a:r>
              <a:rPr lang="en-US" altLang="zh-CN" sz="2000"/>
              <a:t>x·98%</a:t>
            </a:r>
          </a:p>
        </p:txBody>
      </p:sp>
      <p:grpSp>
        <p:nvGrpSpPr>
          <p:cNvPr id="49158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49159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5000t×76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x·98%</a:t>
              </a:r>
            </a:p>
          </p:txBody>
        </p:sp>
        <p:sp>
          <p:nvSpPr>
            <p:cNvPr id="49160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1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2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9165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49166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49167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49168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5000t×76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160×98%</a:t>
                </a:r>
              </a:p>
            </p:txBody>
          </p:sp>
          <p:sp>
            <p:nvSpPr>
              <p:cNvPr id="49169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535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2714.3 t</a:t>
            </a: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98%</a:t>
            </a:r>
            <a:r>
              <a:rPr lang="zh-CN" altLang="en-US" sz="2200"/>
              <a:t>的生铁的质量为</a:t>
            </a:r>
            <a:r>
              <a:rPr lang="en-US" altLang="zh-CN" sz="2200"/>
              <a:t>2714.3t </a:t>
            </a:r>
            <a:r>
              <a:rPr lang="zh-CN" altLang="en-US" sz="2200"/>
              <a:t>。</a:t>
            </a:r>
          </a:p>
        </p:txBody>
      </p: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49173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49174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49175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9176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70" grpId="0"/>
      <p:bldP spid="491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611313" y="2133600"/>
            <a:ext cx="5192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解：需要含</a:t>
            </a:r>
            <a:r>
              <a:rPr lang="en-US" altLang="zh-CN" sz="2000"/>
              <a:t>Fe</a:t>
            </a:r>
            <a:r>
              <a:rPr lang="en-US" altLang="zh-CN" sz="2000" baseline="-25000"/>
              <a:t>3</a:t>
            </a:r>
            <a:r>
              <a:rPr lang="en-US" altLang="zh-CN" sz="2000"/>
              <a:t>O</a:t>
            </a:r>
            <a:r>
              <a:rPr lang="en-US" altLang="zh-CN" sz="2000" baseline="-25000"/>
              <a:t>4</a:t>
            </a:r>
            <a:r>
              <a:rPr lang="zh-CN" altLang="en-US" sz="2000"/>
              <a:t>的磁铁矿石的质量为</a:t>
            </a:r>
            <a:r>
              <a:rPr lang="en-US" altLang="zh-CN" sz="2000"/>
              <a:t>x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232                                 3×56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92388" y="3463925"/>
            <a:ext cx="5364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x·90%                    2000t×</a:t>
            </a: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－</a:t>
            </a:r>
            <a:r>
              <a:rPr lang="en-US" altLang="zh-CN" sz="2000"/>
              <a:t>3</a:t>
            </a:r>
            <a:r>
              <a:rPr lang="zh-CN" altLang="en-US" sz="2000"/>
              <a:t>％）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2284413" y="3968750"/>
            <a:ext cx="5888037" cy="701675"/>
            <a:chOff x="1439" y="2500"/>
            <a:chExt cx="3709" cy="442"/>
          </a:xfrm>
        </p:grpSpPr>
        <p:sp>
          <p:nvSpPr>
            <p:cNvPr id="50182" name="Text Box 6"/>
            <p:cNvSpPr txBox="1">
              <a:spLocks noChangeArrowheads="1"/>
            </p:cNvSpPr>
            <p:nvPr/>
          </p:nvSpPr>
          <p:spPr bwMode="auto">
            <a:xfrm>
              <a:off x="1439" y="2500"/>
              <a:ext cx="370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232                               x·90%</a:t>
              </a:r>
            </a:p>
            <a:p>
              <a:r>
                <a:rPr lang="en-US" altLang="zh-CN" sz="2000"/>
                <a:t>        3×56                     2000t×</a:t>
              </a:r>
              <a:r>
                <a:rPr lang="zh-CN" altLang="en-US" sz="2000"/>
                <a:t>（</a:t>
              </a:r>
              <a:r>
                <a:rPr lang="en-US" altLang="zh-CN" sz="2000"/>
                <a:t>1</a:t>
              </a:r>
              <a:r>
                <a:rPr lang="zh-CN" altLang="en-US" sz="2000"/>
                <a:t>－</a:t>
              </a:r>
              <a:r>
                <a:rPr lang="en-US" altLang="zh-CN" sz="2000"/>
                <a:t>3</a:t>
              </a:r>
              <a:r>
                <a:rPr lang="zh-CN" altLang="en-US" sz="2000"/>
                <a:t>％）</a:t>
              </a:r>
            </a:p>
          </p:txBody>
        </p:sp>
        <p:sp>
          <p:nvSpPr>
            <p:cNvPr id="50183" name="Line 7"/>
            <p:cNvSpPr>
              <a:spLocks noChangeShapeType="1"/>
            </p:cNvSpPr>
            <p:nvPr/>
          </p:nvSpPr>
          <p:spPr bwMode="auto">
            <a:xfrm>
              <a:off x="1655" y="27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4" name="Line 8"/>
            <p:cNvSpPr>
              <a:spLocks noChangeShapeType="1"/>
            </p:cNvSpPr>
            <p:nvPr/>
          </p:nvSpPr>
          <p:spPr bwMode="auto">
            <a:xfrm>
              <a:off x="3266" y="2739"/>
              <a:ext cx="142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5" name="Line 9"/>
            <p:cNvSpPr>
              <a:spLocks noChangeShapeType="1"/>
            </p:cNvSpPr>
            <p:nvPr/>
          </p:nvSpPr>
          <p:spPr bwMode="auto">
            <a:xfrm>
              <a:off x="2858" y="26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6" name="Line 10"/>
            <p:cNvSpPr>
              <a:spLocks noChangeShapeType="1"/>
            </p:cNvSpPr>
            <p:nvPr/>
          </p:nvSpPr>
          <p:spPr bwMode="auto">
            <a:xfrm>
              <a:off x="2858" y="27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1979613" y="4797425"/>
            <a:ext cx="4805362" cy="944563"/>
            <a:chOff x="1247" y="3446"/>
            <a:chExt cx="2359" cy="595"/>
          </a:xfrm>
        </p:grpSpPr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50190" name="Group 14"/>
            <p:cNvGrpSpPr>
              <a:grpSpLocks/>
            </p:cNvGrpSpPr>
            <p:nvPr/>
          </p:nvGrpSpPr>
          <p:grpSpPr bwMode="auto">
            <a:xfrm>
              <a:off x="1791" y="3446"/>
              <a:ext cx="1815" cy="595"/>
              <a:chOff x="1927" y="3612"/>
              <a:chExt cx="1815" cy="595"/>
            </a:xfrm>
          </p:grpSpPr>
          <p:sp>
            <p:nvSpPr>
              <p:cNvPr id="50191" name="Text Box 15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   232× 2000t× </a:t>
                </a:r>
                <a:r>
                  <a:rPr lang="zh-CN" altLang="en-US" sz="2000"/>
                  <a:t>（</a:t>
                </a:r>
                <a:r>
                  <a:rPr lang="en-US" altLang="zh-CN" sz="2000"/>
                  <a:t>1</a:t>
                </a:r>
                <a:r>
                  <a:rPr lang="zh-CN" altLang="en-US" sz="2000"/>
                  <a:t>－</a:t>
                </a:r>
                <a:r>
                  <a:rPr lang="en-US" altLang="zh-CN" sz="2000"/>
                  <a:t>3</a:t>
                </a:r>
                <a:r>
                  <a:rPr lang="zh-CN" altLang="en-US" sz="2000"/>
                  <a:t>％）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  </a:t>
                </a:r>
                <a:r>
                  <a:rPr lang="en-US" altLang="zh-CN" sz="2000"/>
                  <a:t>3×56</a:t>
                </a:r>
                <a:r>
                  <a:rPr lang="en-US" altLang="zh-CN"/>
                  <a:t> </a:t>
                </a:r>
                <a:r>
                  <a:rPr lang="en-US" altLang="zh-CN" sz="2000"/>
                  <a:t>×90%</a:t>
                </a:r>
              </a:p>
            </p:txBody>
          </p:sp>
          <p:sp>
            <p:nvSpPr>
              <p:cNvPr id="50192" name="Line 16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6732588" y="5013325"/>
            <a:ext cx="1535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2976.7 t</a:t>
            </a:r>
          </a:p>
        </p:txBody>
      </p: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1330325" y="5734050"/>
            <a:ext cx="6697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答：需要含</a:t>
            </a:r>
            <a:r>
              <a:rPr lang="en-US" altLang="zh-CN" sz="2200"/>
              <a:t>Fe3O4</a:t>
            </a:r>
            <a:r>
              <a:rPr lang="zh-CN" altLang="en-US" sz="2200"/>
              <a:t>的磁铁矿石的质量为</a:t>
            </a:r>
            <a:r>
              <a:rPr lang="en-US" altLang="zh-CN" sz="2200"/>
              <a:t>2976.7t </a:t>
            </a:r>
            <a:r>
              <a:rPr lang="zh-CN" altLang="en-US" sz="2200"/>
              <a:t>。</a:t>
            </a:r>
          </a:p>
        </p:txBody>
      </p:sp>
      <p:grpSp>
        <p:nvGrpSpPr>
          <p:cNvPr id="50195" name="Group 19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50196" name="Group 20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50197" name="Text Box 21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4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50198" name="Text Box 22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 dirty="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50199" name="Text Box 23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4               4            3</a:t>
              </a:r>
            </a:p>
          </p:txBody>
        </p:sp>
      </p:grp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971550" y="908050"/>
            <a:ext cx="765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93" grpId="0"/>
      <p:bldP spid="50194" grpId="0"/>
      <p:bldP spid="50200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2013</TotalTime>
  <Words>1080</Words>
  <Application>Microsoft Office PowerPoint</Application>
  <PresentationFormat>全屏显示(4:3)</PresentationFormat>
  <Paragraphs>114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130</cp:revision>
  <dcterms:created xsi:type="dcterms:W3CDTF">2004-12-14T11:19:54Z</dcterms:created>
  <dcterms:modified xsi:type="dcterms:W3CDTF">2020-03-02T12:11:56Z</dcterms:modified>
</cp:coreProperties>
</file>