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1"/>
  </p:handout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73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5.emf"/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3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15.vml.rels><?xml version="1.0" encoding="UTF-8" standalone="yes"?>
<Relationships xmlns="http://schemas.openxmlformats.org/package/2006/relationships"><Relationship Id="rId5" Type="http://schemas.openxmlformats.org/officeDocument/2006/relationships/image" Target="../media/image46.emf"/><Relationship Id="rId4" Type="http://schemas.openxmlformats.org/officeDocument/2006/relationships/image" Target="../media/image45.wmf"/><Relationship Id="rId3" Type="http://schemas.openxmlformats.org/officeDocument/2006/relationships/image" Target="../media/image44.wmf"/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7" Type="http://schemas.openxmlformats.org/officeDocument/2006/relationships/image" Target="../media/image53.wmf"/><Relationship Id="rId6" Type="http://schemas.openxmlformats.org/officeDocument/2006/relationships/image" Target="../media/image52.emf"/><Relationship Id="rId5" Type="http://schemas.openxmlformats.org/officeDocument/2006/relationships/image" Target="../media/image51.wmf"/><Relationship Id="rId4" Type="http://schemas.openxmlformats.org/officeDocument/2006/relationships/image" Target="../media/image50.wmf"/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17.vml.rels><?xml version="1.0" encoding="UTF-8" standalone="yes"?>
<Relationships xmlns="http://schemas.openxmlformats.org/package/2006/relationships"><Relationship Id="rId7" Type="http://schemas.openxmlformats.org/officeDocument/2006/relationships/image" Target="../media/image61.emf"/><Relationship Id="rId6" Type="http://schemas.openxmlformats.org/officeDocument/2006/relationships/image" Target="../media/image60.emf"/><Relationship Id="rId5" Type="http://schemas.openxmlformats.org/officeDocument/2006/relationships/image" Target="../media/image59.wmf"/><Relationship Id="rId4" Type="http://schemas.openxmlformats.org/officeDocument/2006/relationships/image" Target="../media/image58.wmf"/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image" Target="../media/image6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4.xml"/><Relationship Id="rId3" Type="http://schemas.openxmlformats.org/officeDocument/2006/relationships/image" Target="NULL" TargetMode="External"/><Relationship Id="rId2" Type="http://schemas.openxmlformats.org/officeDocument/2006/relationships/image" Target="../media/image1.png"/><Relationship Id="rId1" Type="http://schemas.openxmlformats.org/officeDocument/2006/relationships/tags" Target="../tags/tag63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5.xml"/><Relationship Id="rId2" Type="http://schemas.openxmlformats.org/officeDocument/2006/relationships/image" Target="NULL" TargetMode="Externa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e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6.e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5.e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4.emf"/><Relationship Id="rId2" Type="http://schemas.openxmlformats.org/officeDocument/2006/relationships/oleObject" Target="../embeddings/oleObject1.bin"/><Relationship Id="rId18" Type="http://schemas.openxmlformats.org/officeDocument/2006/relationships/vmlDrawing" Target="../drawings/vmlDrawing1.vml"/><Relationship Id="rId17" Type="http://schemas.openxmlformats.org/officeDocument/2006/relationships/slideLayout" Target="../slideLayouts/slideLayout2.xml"/><Relationship Id="rId16" Type="http://schemas.openxmlformats.org/officeDocument/2006/relationships/tags" Target="../tags/tag66.xml"/><Relationship Id="rId15" Type="http://schemas.openxmlformats.org/officeDocument/2006/relationships/image" Target="../media/image10.emf"/><Relationship Id="rId14" Type="http://schemas.openxmlformats.org/officeDocument/2006/relationships/oleObject" Target="../embeddings/oleObject7.bin"/><Relationship Id="rId13" Type="http://schemas.openxmlformats.org/officeDocument/2006/relationships/image" Target="../media/image9.emf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8.e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emf"/><Relationship Id="rId8" Type="http://schemas.openxmlformats.org/officeDocument/2006/relationships/oleObject" Target="../embeddings/oleObject11.bin"/><Relationship Id="rId7" Type="http://schemas.openxmlformats.org/officeDocument/2006/relationships/image" Target="../media/image14.emf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3.emf"/><Relationship Id="rId4" Type="http://schemas.openxmlformats.org/officeDocument/2006/relationships/oleObject" Target="../embeddings/oleObject9.bin"/><Relationship Id="rId3" Type="http://schemas.openxmlformats.org/officeDocument/2006/relationships/image" Target="../media/image12.emf"/><Relationship Id="rId2" Type="http://schemas.openxmlformats.org/officeDocument/2006/relationships/oleObject" Target="../embeddings/oleObject8.bin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69.xml"/><Relationship Id="rId1" Type="http://schemas.openxmlformats.org/officeDocument/2006/relationships/tags" Target="../tags/tag68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70.xml"/><Relationship Id="rId7" Type="http://schemas.openxmlformats.org/officeDocument/2006/relationships/oleObject" Target="../embeddings/oleObject16.bin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7.e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16.e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2.xml"/><Relationship Id="rId7" Type="http://schemas.openxmlformats.org/officeDocument/2006/relationships/tags" Target="../tags/tag71.x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Relationship Id="rId3" Type="http://schemas.openxmlformats.org/officeDocument/2006/relationships/oleObject" Target="../embeddings/oleObject18.bin"/><Relationship Id="rId2" Type="http://schemas.openxmlformats.org/officeDocument/2006/relationships/image" Target="../media/image18.emf"/><Relationship Id="rId1" Type="http://schemas.openxmlformats.org/officeDocument/2006/relationships/oleObject" Target="../embeddings/oleObject17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2.xml"/><Relationship Id="rId2" Type="http://schemas.openxmlformats.org/officeDocument/2006/relationships/image" Target="NULL" TargetMode="External"/><Relationship Id="rId1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3.xml"/><Relationship Id="rId3" Type="http://schemas.openxmlformats.org/officeDocument/2006/relationships/image" Target="../media/image21.emf"/><Relationship Id="rId2" Type="http://schemas.openxmlformats.org/officeDocument/2006/relationships/oleObject" Target="../embeddings/oleObject22.bin"/><Relationship Id="rId1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75.x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24.bin"/><Relationship Id="rId3" Type="http://schemas.openxmlformats.org/officeDocument/2006/relationships/image" Target="../media/image3.png"/><Relationship Id="rId2" Type="http://schemas.openxmlformats.org/officeDocument/2006/relationships/image" Target="../media/image22.emf"/><Relationship Id="rId1" Type="http://schemas.openxmlformats.org/officeDocument/2006/relationships/oleObject" Target="../embeddings/oleObject23.bin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76.xml"/><Relationship Id="rId4" Type="http://schemas.openxmlformats.org/officeDocument/2006/relationships/image" Target="../media/image25.emf"/><Relationship Id="rId3" Type="http://schemas.openxmlformats.org/officeDocument/2006/relationships/oleObject" Target="../embeddings/oleObject26.bin"/><Relationship Id="rId2" Type="http://schemas.openxmlformats.org/officeDocument/2006/relationships/image" Target="../media/image24.emf"/><Relationship Id="rId1" Type="http://schemas.openxmlformats.org/officeDocument/2006/relationships/oleObject" Target="../embeddings/oleObject25.bin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77.xml"/><Relationship Id="rId2" Type="http://schemas.openxmlformats.org/officeDocument/2006/relationships/image" Target="../media/image26.emf"/><Relationship Id="rId1" Type="http://schemas.openxmlformats.org/officeDocument/2006/relationships/oleObject" Target="../embeddings/oleObject27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9.vml"/><Relationship Id="rId8" Type="http://schemas.openxmlformats.org/officeDocument/2006/relationships/slideLayout" Target="../slideLayouts/slideLayout2.xml"/><Relationship Id="rId7" Type="http://schemas.openxmlformats.org/officeDocument/2006/relationships/tags" Target="../tags/tag78.x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28.e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27.emf"/><Relationship Id="rId1" Type="http://schemas.openxmlformats.org/officeDocument/2006/relationships/oleObject" Target="../embeddings/oleObject28.bin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0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79.xml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emf"/><Relationship Id="rId1" Type="http://schemas.openxmlformats.org/officeDocument/2006/relationships/oleObject" Target="../embeddings/oleObject31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80.xml"/><Relationship Id="rId7" Type="http://schemas.openxmlformats.org/officeDocument/2006/relationships/image" Target="../media/image36.wmf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33.bin"/><Relationship Id="rId3" Type="http://schemas.openxmlformats.org/officeDocument/2006/relationships/image" Target="../media/image34.png"/><Relationship Id="rId2" Type="http://schemas.openxmlformats.org/officeDocument/2006/relationships/image" Target="../media/image33.emf"/><Relationship Id="rId10" Type="http://schemas.openxmlformats.org/officeDocument/2006/relationships/vmlDrawing" Target="../drawings/vmlDrawing11.vml"/><Relationship Id="rId1" Type="http://schemas.openxmlformats.org/officeDocument/2006/relationships/oleObject" Target="../embeddings/oleObject3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2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82.xml"/><Relationship Id="rId5" Type="http://schemas.openxmlformats.org/officeDocument/2006/relationships/image" Target="../media/image38.emf"/><Relationship Id="rId4" Type="http://schemas.openxmlformats.org/officeDocument/2006/relationships/oleObject" Target="../embeddings/oleObject36.bin"/><Relationship Id="rId3" Type="http://schemas.openxmlformats.org/officeDocument/2006/relationships/image" Target="../media/image3.png"/><Relationship Id="rId2" Type="http://schemas.openxmlformats.org/officeDocument/2006/relationships/image" Target="../media/image37.emf"/><Relationship Id="rId1" Type="http://schemas.openxmlformats.org/officeDocument/2006/relationships/oleObject" Target="../embeddings/oleObject35.bin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3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83.xml"/><Relationship Id="rId4" Type="http://schemas.openxmlformats.org/officeDocument/2006/relationships/image" Target="../media/image40.emf"/><Relationship Id="rId3" Type="http://schemas.openxmlformats.org/officeDocument/2006/relationships/oleObject" Target="../embeddings/oleObject38.bin"/><Relationship Id="rId2" Type="http://schemas.openxmlformats.org/officeDocument/2006/relationships/image" Target="../media/image39.emf"/><Relationship Id="rId1" Type="http://schemas.openxmlformats.org/officeDocument/2006/relationships/oleObject" Target="../embeddings/oleObject37.bin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4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84.xml"/><Relationship Id="rId2" Type="http://schemas.openxmlformats.org/officeDocument/2006/relationships/image" Target="../media/image41.emf"/><Relationship Id="rId1" Type="http://schemas.openxmlformats.org/officeDocument/2006/relationships/oleObject" Target="../embeddings/oleObject39.bin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4.bin"/><Relationship Id="rId8" Type="http://schemas.openxmlformats.org/officeDocument/2006/relationships/image" Target="../media/image45.wmf"/><Relationship Id="rId7" Type="http://schemas.openxmlformats.org/officeDocument/2006/relationships/oleObject" Target="../embeddings/oleObject43.bin"/><Relationship Id="rId6" Type="http://schemas.openxmlformats.org/officeDocument/2006/relationships/image" Target="../media/image44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43.emf"/><Relationship Id="rId3" Type="http://schemas.openxmlformats.org/officeDocument/2006/relationships/oleObject" Target="../embeddings/oleObject41.bin"/><Relationship Id="rId2" Type="http://schemas.openxmlformats.org/officeDocument/2006/relationships/image" Target="../media/image42.emf"/><Relationship Id="rId15" Type="http://schemas.openxmlformats.org/officeDocument/2006/relationships/vmlDrawing" Target="../drawings/vmlDrawing15.vml"/><Relationship Id="rId14" Type="http://schemas.openxmlformats.org/officeDocument/2006/relationships/slideLayout" Target="../slideLayouts/slideLayout2.xml"/><Relationship Id="rId13" Type="http://schemas.openxmlformats.org/officeDocument/2006/relationships/tags" Target="../tags/tag85.xml"/><Relationship Id="rId12" Type="http://schemas.openxmlformats.org/officeDocument/2006/relationships/oleObject" Target="../embeddings/oleObject46.bin"/><Relationship Id="rId11" Type="http://schemas.openxmlformats.org/officeDocument/2006/relationships/oleObject" Target="../embeddings/oleObject45.bin"/><Relationship Id="rId10" Type="http://schemas.openxmlformats.org/officeDocument/2006/relationships/image" Target="../media/image46.emf"/><Relationship Id="rId1" Type="http://schemas.openxmlformats.org/officeDocument/2006/relationships/oleObject" Target="../embeddings/oleObject40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6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1.bin"/><Relationship Id="rId8" Type="http://schemas.openxmlformats.org/officeDocument/2006/relationships/image" Target="../media/image50.wmf"/><Relationship Id="rId7" Type="http://schemas.openxmlformats.org/officeDocument/2006/relationships/oleObject" Target="../embeddings/oleObject50.bin"/><Relationship Id="rId6" Type="http://schemas.openxmlformats.org/officeDocument/2006/relationships/image" Target="../media/image49.e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48.emf"/><Relationship Id="rId3" Type="http://schemas.openxmlformats.org/officeDocument/2006/relationships/oleObject" Target="../embeddings/oleObject48.bin"/><Relationship Id="rId2" Type="http://schemas.openxmlformats.org/officeDocument/2006/relationships/image" Target="../media/image47.emf"/><Relationship Id="rId19" Type="http://schemas.openxmlformats.org/officeDocument/2006/relationships/vmlDrawing" Target="../drawings/vmlDrawing16.vml"/><Relationship Id="rId18" Type="http://schemas.openxmlformats.org/officeDocument/2006/relationships/slideLayout" Target="../slideLayouts/slideLayout2.xml"/><Relationship Id="rId17" Type="http://schemas.openxmlformats.org/officeDocument/2006/relationships/tags" Target="../tags/tag87.xml"/><Relationship Id="rId16" Type="http://schemas.openxmlformats.org/officeDocument/2006/relationships/image" Target="../media/image54.wmf"/><Relationship Id="rId15" Type="http://schemas.openxmlformats.org/officeDocument/2006/relationships/oleObject" Target="../embeddings/oleObject54.bin"/><Relationship Id="rId14" Type="http://schemas.openxmlformats.org/officeDocument/2006/relationships/image" Target="../media/image53.wmf"/><Relationship Id="rId13" Type="http://schemas.openxmlformats.org/officeDocument/2006/relationships/oleObject" Target="../embeddings/oleObject53.bin"/><Relationship Id="rId12" Type="http://schemas.openxmlformats.org/officeDocument/2006/relationships/image" Target="../media/image52.emf"/><Relationship Id="rId11" Type="http://schemas.openxmlformats.org/officeDocument/2006/relationships/oleObject" Target="../embeddings/oleObject52.bin"/><Relationship Id="rId10" Type="http://schemas.openxmlformats.org/officeDocument/2006/relationships/image" Target="../media/image51.wmf"/><Relationship Id="rId1" Type="http://schemas.openxmlformats.org/officeDocument/2006/relationships/oleObject" Target="../embeddings/oleObject47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0.bin"/><Relationship Id="rId8" Type="http://schemas.openxmlformats.org/officeDocument/2006/relationships/image" Target="../media/image57.wmf"/><Relationship Id="rId7" Type="http://schemas.openxmlformats.org/officeDocument/2006/relationships/oleObject" Target="../embeddings/oleObject59.bin"/><Relationship Id="rId6" Type="http://schemas.openxmlformats.org/officeDocument/2006/relationships/image" Target="../media/image56.wmf"/><Relationship Id="rId5" Type="http://schemas.openxmlformats.org/officeDocument/2006/relationships/oleObject" Target="../embeddings/oleObject58.bin"/><Relationship Id="rId4" Type="http://schemas.openxmlformats.org/officeDocument/2006/relationships/oleObject" Target="../embeddings/oleObject57.bin"/><Relationship Id="rId3" Type="http://schemas.openxmlformats.org/officeDocument/2006/relationships/oleObject" Target="../embeddings/oleObject56.bin"/><Relationship Id="rId2" Type="http://schemas.openxmlformats.org/officeDocument/2006/relationships/image" Target="../media/image55.emf"/><Relationship Id="rId19" Type="http://schemas.openxmlformats.org/officeDocument/2006/relationships/vmlDrawing" Target="../drawings/vmlDrawing17.vml"/><Relationship Id="rId18" Type="http://schemas.openxmlformats.org/officeDocument/2006/relationships/slideLayout" Target="../slideLayouts/slideLayout2.xml"/><Relationship Id="rId17" Type="http://schemas.openxmlformats.org/officeDocument/2006/relationships/tags" Target="../tags/tag88.xml"/><Relationship Id="rId16" Type="http://schemas.openxmlformats.org/officeDocument/2006/relationships/image" Target="../media/image61.emf"/><Relationship Id="rId15" Type="http://schemas.openxmlformats.org/officeDocument/2006/relationships/oleObject" Target="../embeddings/oleObject63.bin"/><Relationship Id="rId14" Type="http://schemas.openxmlformats.org/officeDocument/2006/relationships/image" Target="../media/image60.emf"/><Relationship Id="rId13" Type="http://schemas.openxmlformats.org/officeDocument/2006/relationships/oleObject" Target="../embeddings/oleObject62.bin"/><Relationship Id="rId12" Type="http://schemas.openxmlformats.org/officeDocument/2006/relationships/image" Target="../media/image59.wmf"/><Relationship Id="rId11" Type="http://schemas.openxmlformats.org/officeDocument/2006/relationships/oleObject" Target="../embeddings/oleObject61.bin"/><Relationship Id="rId10" Type="http://schemas.openxmlformats.org/officeDocument/2006/relationships/image" Target="../media/image58.wmf"/><Relationship Id="rId1" Type="http://schemas.openxmlformats.org/officeDocument/2006/relationships/oleObject" Target="../embeddings/oleObject55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8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89.xml"/><Relationship Id="rId5" Type="http://schemas.openxmlformats.org/officeDocument/2006/relationships/image" Target="../media/image64.emf"/><Relationship Id="rId4" Type="http://schemas.openxmlformats.org/officeDocument/2006/relationships/oleObject" Target="../embeddings/oleObject65.bin"/><Relationship Id="rId3" Type="http://schemas.openxmlformats.org/officeDocument/2006/relationships/image" Target="../media/image63.png"/><Relationship Id="rId2" Type="http://schemas.openxmlformats.org/officeDocument/2006/relationships/image" Target="../media/image62.emf"/><Relationship Id="rId1" Type="http://schemas.openxmlformats.org/officeDocument/2006/relationships/oleObject" Target="../embeddings/oleObject64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0.xml"/><Relationship Id="rId1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905" name="文本框 336904"/>
          <p:cNvSpPr txBox="1"/>
          <p:nvPr/>
        </p:nvSpPr>
        <p:spPr>
          <a:xfrm>
            <a:off x="4605973" y="2063750"/>
            <a:ext cx="32035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zh-CN" altLang="en-US" sz="4400" b="0" dirty="0">
                <a:solidFill>
                  <a:srgbClr val="FF0000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第一章</a:t>
            </a:r>
            <a:endParaRPr lang="zh-CN" altLang="en-US" sz="4400" b="0" dirty="0">
              <a:solidFill>
                <a:srgbClr val="FF0000"/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336906" name="文本框 336905"/>
          <p:cNvSpPr txBox="1"/>
          <p:nvPr/>
        </p:nvSpPr>
        <p:spPr>
          <a:xfrm>
            <a:off x="790575" y="2825750"/>
            <a:ext cx="10607675" cy="963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zh-CN" altLang="en-US" sz="4400" dirty="0">
                <a:solidFill>
                  <a:srgbClr val="FF0000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导数及其应用</a:t>
            </a:r>
            <a:endParaRPr lang="zh-CN" altLang="en-US" sz="4400" dirty="0">
              <a:solidFill>
                <a:srgbClr val="FF0000"/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4" name="标题 3"/>
          <p:cNvSpPr/>
          <p:nvPr>
            <p:ph type="ctrTitle"/>
          </p:nvPr>
        </p:nvSpPr>
        <p:spPr>
          <a:xfrm>
            <a:off x="781642" y="969031"/>
            <a:ext cx="10852237" cy="899167"/>
          </a:xfrm>
        </p:spPr>
        <p:txBody>
          <a:bodyPr/>
          <a:p>
            <a:r>
              <a:rPr lang="zh-CN" altLang="zh-CN"/>
              <a:t>选修</a:t>
            </a:r>
            <a:r>
              <a:rPr lang="en-US" altLang="zh-CN"/>
              <a:t>2-2</a:t>
            </a:r>
            <a:endParaRPr lang="en-US" altLang="zh-CN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1218" name="文本占位符 521217"/>
          <p:cNvSpPr/>
          <p:nvPr>
            <p:ph type="body" idx="1"/>
          </p:nvPr>
        </p:nvSpPr>
        <p:spPr>
          <a:xfrm>
            <a:off x="378460" y="198755"/>
            <a:ext cx="11116945" cy="3917950"/>
          </a:xfrm>
        </p:spPr>
        <p:txBody>
          <a:bodyPr wrap="square"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800" dirty="0">
                <a:ea typeface="宋体" panose="02010600030101010101" pitchFamily="2" charset="-122"/>
              </a:rPr>
              <a:t>        </a:t>
            </a:r>
            <a:r>
              <a:rPr lang="zh-CN" altLang="en-US" sz="2800" dirty="0">
                <a:ea typeface="宋体" panose="02010600030101010101" pitchFamily="2" charset="-122"/>
              </a:rPr>
              <a:t>为了刻画现实世界中运动变化着的现象，在数学中引入了函数．随着人们对函数研究的深入，人们在思考：已知物体运动的路程作为时间的函数，在任意时刻的速度与加速度是怎样的一种关系？怎样求任意曲线的切线和曲边形的面积、几何体的体积？怎样研究复杂函数的变化规律？怎样解决生活中的优化问？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2800" dirty="0">
                <a:ea typeface="宋体" panose="02010600030101010101" pitchFamily="2" charset="-122"/>
              </a:rPr>
              <a:t>于是，导数与积分应运诞生了，它是数学史上具有划时代意义的伟大创造，是数学史上的里程碑．</a:t>
            </a:r>
            <a:endParaRPr lang="zh-CN" altLang="en-US" sz="2800" dirty="0">
              <a:ea typeface="宋体" panose="02010600030101010101" pitchFamily="2" charset="-122"/>
            </a:endParaRPr>
          </a:p>
        </p:txBody>
      </p:sp>
      <p:pic>
        <p:nvPicPr>
          <p:cNvPr id="521219" name="图片 521218" descr="E:/陈敏/课件/成才之路/2019/同步/人教A版数学选修2-2/新建文件夹/2-2第一章1.T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r:link="rId3"/>
          <a:stretch>
            <a:fillRect/>
          </a:stretch>
        </p:blipFill>
        <p:spPr>
          <a:xfrm>
            <a:off x="6128703" y="3528060"/>
            <a:ext cx="5184775" cy="31384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8387" name="文本框 528386"/>
          <p:cNvSpPr txBox="1"/>
          <p:nvPr/>
        </p:nvSpPr>
        <p:spPr>
          <a:xfrm>
            <a:off x="744538" y="856615"/>
            <a:ext cx="10607675" cy="846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1.1　变化率与导数</a:t>
            </a:r>
            <a:endParaRPr lang="en-US" altLang="zh-CN" sz="38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8388" name="文本框 528387"/>
          <p:cNvSpPr txBox="1"/>
          <p:nvPr/>
        </p:nvSpPr>
        <p:spPr>
          <a:xfrm>
            <a:off x="766763" y="2016443"/>
            <a:ext cx="10607675" cy="765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40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1.1.1　变化率问题</a:t>
            </a:r>
            <a:endParaRPr lang="en-US" altLang="zh-CN" sz="3400" dirty="0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pic>
        <p:nvPicPr>
          <p:cNvPr id="522243" name="图片 522242" descr="E:/陈敏/课件/成才之路/2019/同步/人教A版数学选修2-2/新建文件夹/B1.TIF"/>
          <p:cNvPicPr>
            <a:picLocks noChangeAspect="1"/>
          </p:cNvPicPr>
          <p:nvPr/>
        </p:nvPicPr>
        <p:blipFill>
          <a:blip r:embed="rId1" r:link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23653" y="3150553"/>
            <a:ext cx="4638675" cy="33528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0932" name="图片 3809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675" y="219075"/>
            <a:ext cx="2584450" cy="72072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80936" name="对象 380935"/>
          <p:cNvGraphicFramePr/>
          <p:nvPr/>
        </p:nvGraphicFramePr>
        <p:xfrm>
          <a:off x="592455" y="982980"/>
          <a:ext cx="11004550" cy="398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1005820" imgH="3703955" progId="Word.Document.8">
                  <p:embed/>
                </p:oleObj>
              </mc:Choice>
              <mc:Fallback>
                <p:oleObj name="" r:id="rId2" imgW="11005820" imgH="370395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92455" y="982980"/>
                        <a:ext cx="11004550" cy="3984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0937" name="对象 380936"/>
          <p:cNvGraphicFramePr/>
          <p:nvPr/>
        </p:nvGraphicFramePr>
        <p:xfrm>
          <a:off x="4630738" y="1173163"/>
          <a:ext cx="2325687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2333625" imgH="996950" progId="Word.Document.8">
                  <p:embed/>
                </p:oleObj>
              </mc:Choice>
              <mc:Fallback>
                <p:oleObj name="" r:id="rId4" imgW="2333625" imgH="99695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30738" y="1173163"/>
                        <a:ext cx="2325687" cy="992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0938" name="矩形 380937"/>
          <p:cNvSpPr/>
          <p:nvPr/>
        </p:nvSpPr>
        <p:spPr>
          <a:xfrm>
            <a:off x="2135188" y="2185988"/>
            <a:ext cx="4127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380939" name="对象 380938"/>
          <p:cNvGraphicFramePr/>
          <p:nvPr/>
        </p:nvGraphicFramePr>
        <p:xfrm>
          <a:off x="9983788" y="2379663"/>
          <a:ext cx="2420937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6" imgW="2429510" imgH="996950" progId="Word.Document.8">
                  <p:embed/>
                </p:oleObj>
              </mc:Choice>
              <mc:Fallback>
                <p:oleObj name="" r:id="rId6" imgW="2429510" imgH="99695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983788" y="2379663"/>
                        <a:ext cx="2420937" cy="992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884" name="对象 378883"/>
          <p:cNvGraphicFramePr/>
          <p:nvPr/>
        </p:nvGraphicFramePr>
        <p:xfrm>
          <a:off x="592138" y="3568700"/>
          <a:ext cx="11004550" cy="368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8" imgW="11005820" imgH="3681730" progId="Word.Document.8">
                  <p:embed/>
                </p:oleObj>
              </mc:Choice>
              <mc:Fallback>
                <p:oleObj name="" r:id="rId8" imgW="11005820" imgH="368173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2138" y="3568700"/>
                        <a:ext cx="11004550" cy="3689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885" name="对象 378884"/>
          <p:cNvGraphicFramePr/>
          <p:nvPr/>
        </p:nvGraphicFramePr>
        <p:xfrm>
          <a:off x="3430588" y="4260850"/>
          <a:ext cx="1654175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0" imgW="1662430" imgH="996950" progId="Word.Document.8">
                  <p:embed/>
                </p:oleObj>
              </mc:Choice>
              <mc:Fallback>
                <p:oleObj name="" r:id="rId10" imgW="1662430" imgH="99695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30588" y="4260850"/>
                        <a:ext cx="1654175" cy="992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886" name="对象 378885"/>
          <p:cNvGraphicFramePr/>
          <p:nvPr/>
        </p:nvGraphicFramePr>
        <p:xfrm>
          <a:off x="2854325" y="5341938"/>
          <a:ext cx="1219200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2" imgW="1226820" imgH="402590" progId="Word.Document.8">
                  <p:embed/>
                </p:oleObj>
              </mc:Choice>
              <mc:Fallback>
                <p:oleObj name="" r:id="rId12" imgW="1226820" imgH="40259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854325" y="5341938"/>
                        <a:ext cx="1219200" cy="40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887" name="对象 378886"/>
          <p:cNvGraphicFramePr/>
          <p:nvPr/>
        </p:nvGraphicFramePr>
        <p:xfrm>
          <a:off x="6670675" y="5268913"/>
          <a:ext cx="247332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4" imgW="2481580" imgH="402590" progId="Word.Document.8">
                  <p:embed/>
                </p:oleObj>
              </mc:Choice>
              <mc:Fallback>
                <p:oleObj name="" r:id="rId14" imgW="2481580" imgH="40259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670675" y="5268913"/>
                        <a:ext cx="2473325" cy="40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0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0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0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8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8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78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78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78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09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3010" name="文本占位符 683009"/>
          <p:cNvSpPr/>
          <p:nvPr>
            <p:ph type="body" idx="1"/>
          </p:nvPr>
        </p:nvSpPr>
        <p:spPr>
          <a:xfrm>
            <a:off x="437515" y="1530350"/>
            <a:ext cx="11057890" cy="1087120"/>
          </a:xfrm>
        </p:spPr>
        <p:txBody>
          <a:bodyPr wrap="square"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(2019</a:t>
            </a:r>
            <a:r>
              <a:rPr lang="en-US" altLang="zh-CN" sz="2400">
                <a:latin typeface="Courier New" panose="02070309020205020404" pitchFamily="49" charset="0"/>
                <a:ea typeface="宋体" panose="02010600030101010101" pitchFamily="2" charset="-122"/>
              </a:rPr>
              <a:t>·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凉州区校级期末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在平均变化率的定义中，自变量的增量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满足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0      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0      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en-US" altLang="zh-CN" sz="2400">
                <a:ea typeface="宋体" panose="02010600030101010101" pitchFamily="2" charset="-122"/>
              </a:rPr>
              <a:t>≠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endParaRPr lang="zh-CN" altLang="en-US" sz="2400" dirty="0">
              <a:latin typeface="Times New Roman" panose="02020603050405020304" pitchFamily="18" charset="0"/>
              <a:ea typeface="仿宋_GB2312" panose="02010609030101010101" pitchFamily="49" charset="-122"/>
            </a:endParaRPr>
          </a:p>
        </p:txBody>
      </p:sp>
      <p:sp>
        <p:nvSpPr>
          <p:cNvPr id="683011" name="矩形 683010"/>
          <p:cNvSpPr/>
          <p:nvPr/>
        </p:nvSpPr>
        <p:spPr>
          <a:xfrm>
            <a:off x="11061859" y="1616710"/>
            <a:ext cx="36639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683012" name="图片 6830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325" y="766763"/>
            <a:ext cx="2457450" cy="719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4034" name="文本占位符 684033"/>
          <p:cNvSpPr/>
          <p:nvPr/>
        </p:nvSpPr>
        <p:spPr>
          <a:xfrm>
            <a:off x="-161925" y="2955925"/>
            <a:ext cx="12085955" cy="1641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lvl="5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lvl="6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lvl="7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lvl="8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．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设函数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，当自变量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由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改变到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时，函数值的改变量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Δy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 	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>
                <a:latin typeface="Courier New" panose="02070309020205020404" pitchFamily="49" charset="0"/>
                <a:ea typeface="宋体" panose="02010600030101010101" pitchFamily="2" charset="-122"/>
              </a:rPr>
              <a:t>·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	D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Δx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dirty="0">
              <a:latin typeface="Times New Roman" panose="02020603050405020304" pitchFamily="18" charset="0"/>
              <a:ea typeface="仿宋_GB2312" panose="0201060903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353199" y="3185795"/>
            <a:ext cx="366395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7515" y="4791075"/>
            <a:ext cx="955230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[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解析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]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　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函数值的改变量</a:t>
            </a:r>
            <a:r>
              <a:rPr lang="en-US" altLang="zh-CN" sz="2400" i="1" err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Δy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是表示函数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＝</a:t>
            </a:r>
            <a:r>
              <a:rPr lang="en-US" altLang="zh-CN" sz="2400" i="1" err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f</a:t>
            </a:r>
            <a:r>
              <a:rPr lang="en-US" altLang="zh-CN" sz="2400" err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(</a:t>
            </a:r>
            <a:r>
              <a:rPr lang="en-US" altLang="zh-CN" sz="2400" i="1" err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在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＋</a:t>
            </a:r>
            <a:r>
              <a:rPr lang="en-US" altLang="zh-CN" sz="2400" i="1" err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Δx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的函数值与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的函数值之差，因此有</a:t>
            </a:r>
            <a:r>
              <a:rPr lang="en-US" altLang="zh-CN" sz="2400" i="1" err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Δy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f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＋</a:t>
            </a:r>
            <a:r>
              <a:rPr lang="en-US" altLang="zh-CN" sz="2400" i="1" err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Δx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－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f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．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84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840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84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4" grpId="0" bldLvl="0" uiExpand="1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5058" name="文本占位符 685057"/>
          <p:cNvSpPr/>
          <p:nvPr>
            <p:ph type="body" idx="1"/>
          </p:nvPr>
        </p:nvSpPr>
        <p:spPr>
          <a:xfrm>
            <a:off x="695325" y="495300"/>
            <a:ext cx="10799763" cy="1566545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．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已知函数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的图象上两点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，且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i="1" baseline="-30000" err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i="1" baseline="-30000" err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1.1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，则函数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从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点到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点的平均变化率为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  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 	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       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4.2    	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4.02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5059" name="矩形 685058"/>
          <p:cNvSpPr/>
          <p:nvPr/>
        </p:nvSpPr>
        <p:spPr>
          <a:xfrm>
            <a:off x="5674360" y="1017588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85060" name="对象 685059"/>
          <p:cNvGraphicFramePr/>
          <p:nvPr>
            <p:custDataLst>
              <p:tags r:id="rId1"/>
            </p:custDataLst>
          </p:nvPr>
        </p:nvGraphicFramePr>
        <p:xfrm>
          <a:off x="593090" y="2064385"/>
          <a:ext cx="9525635" cy="2096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10986770" imgH="2544445" progId="Word.Document.8">
                  <p:embed/>
                </p:oleObj>
              </mc:Choice>
              <mc:Fallback>
                <p:oleObj name="" r:id="rId2" imgW="10986770" imgH="254444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93090" y="2064385"/>
                        <a:ext cx="9525635" cy="20961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084" name="对象 686083"/>
          <p:cNvGraphicFramePr/>
          <p:nvPr/>
        </p:nvGraphicFramePr>
        <p:xfrm>
          <a:off x="195263" y="3992563"/>
          <a:ext cx="10964862" cy="1427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4" imgW="11005820" imgH="1433830" progId="Word.Document.8">
                  <p:embed/>
                </p:oleObj>
              </mc:Choice>
              <mc:Fallback>
                <p:oleObj name="" r:id="rId4" imgW="11005820" imgH="143383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5263" y="3992563"/>
                        <a:ext cx="10964862" cy="1427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085" name="对象 686084"/>
          <p:cNvGraphicFramePr/>
          <p:nvPr/>
        </p:nvGraphicFramePr>
        <p:xfrm>
          <a:off x="9458325" y="3668713"/>
          <a:ext cx="1331913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6" imgW="1336675" imgH="796290" progId="Word.Document.8">
                  <p:embed/>
                </p:oleObj>
              </mc:Choice>
              <mc:Fallback>
                <p:oleObj name="" r:id="rId6" imgW="1336675" imgH="79629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458325" y="3668713"/>
                        <a:ext cx="1331913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086" name="对象 686085"/>
          <p:cNvGraphicFramePr/>
          <p:nvPr/>
        </p:nvGraphicFramePr>
        <p:xfrm>
          <a:off x="592455" y="4773930"/>
          <a:ext cx="9992360" cy="1750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8" imgW="10986770" imgH="2181860" progId="Word.Document.8">
                  <p:embed/>
                </p:oleObj>
              </mc:Choice>
              <mc:Fallback>
                <p:oleObj name="" r:id="rId8" imgW="10986770" imgH="218186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2455" y="4773930"/>
                        <a:ext cx="9992360" cy="17506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5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505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8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8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2227" name="矩形 692226"/>
          <p:cNvSpPr/>
          <p:nvPr/>
        </p:nvSpPr>
        <p:spPr>
          <a:xfrm>
            <a:off x="695325" y="614680"/>
            <a:ext cx="3110230" cy="491490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 wrap="square"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algn="l">
              <a:lnSpc>
                <a:spcPct val="100000"/>
              </a:lnSpc>
            </a:pP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平均变化率的应用</a:t>
            </a:r>
            <a:endParaRPr lang="zh-CN" altLang="en-US" sz="2600" b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692232" name="对象 692231"/>
          <p:cNvGraphicFramePr/>
          <p:nvPr/>
        </p:nvGraphicFramePr>
        <p:xfrm>
          <a:off x="592455" y="1211580"/>
          <a:ext cx="10964545" cy="1017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1005820" imgH="909955" progId="Word.Document.8">
                  <p:embed/>
                </p:oleObj>
              </mc:Choice>
              <mc:Fallback>
                <p:oleObj name="" r:id="rId1" imgW="11005820" imgH="909955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92455" y="1211580"/>
                        <a:ext cx="10964545" cy="10179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236345" y="1369695"/>
            <a:ext cx="11906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探究：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92455" y="2099945"/>
            <a:ext cx="10995660" cy="1008380"/>
            <a:chOff x="933" y="3307"/>
            <a:chExt cx="17316" cy="1588"/>
          </a:xfrm>
        </p:grpSpPr>
        <p:graphicFrame>
          <p:nvGraphicFramePr>
            <p:cNvPr id="693252" name="对象 693251"/>
            <p:cNvGraphicFramePr/>
            <p:nvPr/>
          </p:nvGraphicFramePr>
          <p:xfrm>
            <a:off x="1947" y="3511"/>
            <a:ext cx="14727" cy="12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3" imgW="10986770" imgH="5564505" progId="Word.Document.8">
                    <p:embed/>
                  </p:oleObj>
                </mc:Choice>
                <mc:Fallback>
                  <p:oleObj name="" r:id="rId3" imgW="10986770" imgH="5564505" progId="Word.Document.8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4"/>
                        <a:srcRect l="15020" b="85935"/>
                        <a:stretch>
                          <a:fillRect/>
                        </a:stretch>
                      </p:blipFill>
                      <p:spPr>
                        <a:xfrm>
                          <a:off x="1947" y="3511"/>
                          <a:ext cx="14727" cy="123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文本框 6"/>
            <p:cNvSpPr txBox="1"/>
            <p:nvPr/>
          </p:nvSpPr>
          <p:spPr>
            <a:xfrm>
              <a:off x="933" y="3717"/>
              <a:ext cx="187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 b="1">
                  <a:solidFill>
                    <a:srgbClr val="FF0000"/>
                  </a:solidFill>
                </a:rPr>
                <a:t>解：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graphicFrame>
          <p:nvGraphicFramePr>
            <p:cNvPr id="8" name="对象 7"/>
            <p:cNvGraphicFramePr/>
            <p:nvPr/>
          </p:nvGraphicFramePr>
          <p:xfrm>
            <a:off x="16663" y="3307"/>
            <a:ext cx="1587" cy="15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" name="" r:id="rId5" imgW="10986770" imgH="5564505" progId="Word.Document.8">
                    <p:embed/>
                  </p:oleObj>
                </mc:Choice>
                <mc:Fallback>
                  <p:oleObj name="" r:id="rId5" imgW="10986770" imgH="5564505" progId="Word.Document.8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4"/>
                        <a:srcRect l="277" t="14749" r="90565" b="67151"/>
                        <a:stretch>
                          <a:fillRect/>
                        </a:stretch>
                      </p:blipFill>
                      <p:spPr>
                        <a:xfrm>
                          <a:off x="16663" y="3307"/>
                          <a:ext cx="1587" cy="15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" name="对象 10"/>
          <p:cNvGraphicFramePr/>
          <p:nvPr/>
        </p:nvGraphicFramePr>
        <p:xfrm>
          <a:off x="1206500" y="2966720"/>
          <a:ext cx="7344410" cy="201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" name="" r:id="rId6" imgW="10986770" imgH="5564505" progId="Word.Document.8">
                  <p:embed/>
                </p:oleObj>
              </mc:Choice>
              <mc:Fallback>
                <p:oleObj name="" r:id="rId6" imgW="10986770" imgH="5564505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4"/>
                      <a:srcRect l="4859" t="34639" r="28402" b="29230"/>
                      <a:stretch>
                        <a:fillRect/>
                      </a:stretch>
                    </p:blipFill>
                    <p:spPr>
                      <a:xfrm>
                        <a:off x="1206500" y="2966720"/>
                        <a:ext cx="7344410" cy="201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/>
          <p:nvPr/>
        </p:nvGraphicFramePr>
        <p:xfrm>
          <a:off x="550545" y="4916805"/>
          <a:ext cx="10873740" cy="1224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" r:id="rId7" imgW="10986770" imgH="5564505" progId="Word.Document.8">
                  <p:embed/>
                </p:oleObj>
              </mc:Choice>
              <mc:Fallback>
                <p:oleObj name="" r:id="rId7" imgW="10986770" imgH="5564505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4"/>
                      <a:srcRect l="-381" t="74201" r="1570" b="3823"/>
                      <a:stretch>
                        <a:fillRect/>
                      </a:stretch>
                    </p:blipFill>
                    <p:spPr>
                      <a:xfrm>
                        <a:off x="550545" y="4916805"/>
                        <a:ext cx="10873740" cy="12242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94276" name="对象 694275"/>
          <p:cNvGraphicFramePr/>
          <p:nvPr/>
        </p:nvGraphicFramePr>
        <p:xfrm>
          <a:off x="1198880" y="1047750"/>
          <a:ext cx="5760720" cy="432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10968355" imgH="6304915" progId="Word.Document.8">
                  <p:embed/>
                </p:oleObj>
              </mc:Choice>
              <mc:Fallback>
                <p:oleObj name="" r:id="rId1" imgW="10968355" imgH="6304915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rcRect l="5531" r="41930" b="93132"/>
                      <a:stretch>
                        <a:fillRect/>
                      </a:stretch>
                    </p:blipFill>
                    <p:spPr>
                      <a:xfrm>
                        <a:off x="1198880" y="1047750"/>
                        <a:ext cx="5760720" cy="4324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/>
          <p:nvPr/>
        </p:nvGraphicFramePr>
        <p:xfrm>
          <a:off x="1198880" y="1830705"/>
          <a:ext cx="547243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" imgW="10968355" imgH="6304915" progId="Word.Document.8">
                  <p:embed/>
                </p:oleObj>
              </mc:Choice>
              <mc:Fallback>
                <p:oleObj name="" r:id="rId3" imgW="10968355" imgH="6304915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rcRect l="5531" t="9158" r="44559" b="80555"/>
                      <a:stretch>
                        <a:fillRect/>
                      </a:stretch>
                    </p:blipFill>
                    <p:spPr>
                      <a:xfrm>
                        <a:off x="1198880" y="1830705"/>
                        <a:ext cx="5472430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/>
          <p:nvPr/>
        </p:nvGraphicFramePr>
        <p:xfrm>
          <a:off x="6671310" y="1419860"/>
          <a:ext cx="5400675" cy="1080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4" imgW="10968355" imgH="6304915" progId="Word.Document.8">
                  <p:embed/>
                </p:oleObj>
              </mc:Choice>
              <mc:Fallback>
                <p:oleObj name="" r:id="rId4" imgW="10968355" imgH="6304915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rcRect l="6185" t="21735" r="44559" b="61109"/>
                      <a:stretch>
                        <a:fillRect/>
                      </a:stretch>
                    </p:blipFill>
                    <p:spPr>
                      <a:xfrm>
                        <a:off x="6671310" y="1419860"/>
                        <a:ext cx="5400675" cy="10801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/>
          <p:nvPr/>
        </p:nvGraphicFramePr>
        <p:xfrm>
          <a:off x="1198880" y="2770505"/>
          <a:ext cx="7849235" cy="2156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5" imgW="10968355" imgH="6304915" progId="Word.Document.8">
                  <p:embed/>
                </p:oleObj>
              </mc:Choice>
              <mc:Fallback>
                <p:oleObj name="" r:id="rId5" imgW="10968355" imgH="6304915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rcRect l="5531" t="40454" r="22882" b="25295"/>
                      <a:stretch>
                        <a:fillRect/>
                      </a:stretch>
                    </p:blipFill>
                    <p:spPr>
                      <a:xfrm>
                        <a:off x="1198880" y="2770505"/>
                        <a:ext cx="7849235" cy="21564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/>
          <p:nvPr/>
        </p:nvGraphicFramePr>
        <p:xfrm>
          <a:off x="622935" y="5139690"/>
          <a:ext cx="10945495" cy="1151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6" imgW="10968355" imgH="6304915" progId="Word.Document.8">
                  <p:embed/>
                </p:oleObj>
              </mc:Choice>
              <mc:Fallback>
                <p:oleObj name="" r:id="rId6" imgW="10968355" imgH="6304915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rcRect l="278" t="76631" r="-104" b="5073"/>
                      <a:stretch>
                        <a:fillRect/>
                      </a:stretch>
                    </p:blipFill>
                    <p:spPr>
                      <a:xfrm>
                        <a:off x="622935" y="5139690"/>
                        <a:ext cx="10945495" cy="11518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9091" name="文本占位符 729090"/>
          <p:cNvSpPr/>
          <p:nvPr>
            <p:ph type="body" idx="1"/>
          </p:nvPr>
        </p:nvSpPr>
        <p:spPr>
          <a:xfrm>
            <a:off x="639445" y="398145"/>
            <a:ext cx="10799763" cy="4991100"/>
          </a:xfrm>
        </p:spPr>
        <p:txBody>
          <a:bodyPr>
            <a:spAutoFit/>
          </a:bodyPr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两机关单位开展节能活动，活动开始后两机关的用电量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altLang="zh-CN" sz="28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altLang="zh-CN" sz="28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与时间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天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的关系如图所示，则一定有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．两机关单位节能效果一样好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机关单位比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机关单位节能效果好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机关单位的用电量在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[0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28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上的平均变化率比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机关单位的用电量在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[0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28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上的平均变化率大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机关单位与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机关单位自节能以来用电量总是一样大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729097" name="图片 729096" descr="E:/陈敏/课件/成才之路/2019/同步/人教A版数学选修2-2/新建文件夹/B24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8322945" y="1514475"/>
            <a:ext cx="2859405" cy="2120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397635" y="398145"/>
            <a:ext cx="18815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实际应用：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85595" y="1656080"/>
            <a:ext cx="42037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9445" y="5452745"/>
            <a:ext cx="8810625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[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错解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]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　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选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．因为在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(0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t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上，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W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1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t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的图象比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W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2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t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的图象陡峭，</a:t>
            </a:r>
            <a:endParaRPr lang="zh-CN" altLang="en-US" sz="2400" dirty="0">
              <a:latin typeface="Times New Roman" panose="02020603050405020304" pitchFamily="18" charset="0"/>
              <a:ea typeface="仿宋_GB2312" panose="02010609030101010101" pitchFamily="49" charset="-122"/>
              <a:sym typeface="+mn-ea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 dirty="0">
                <a:latin typeface="宋体" panose="02010600030101010101" pitchFamily="2" charset="-122"/>
                <a:ea typeface="仿宋_GB2312" panose="02010609030101010101" pitchFamily="49" charset="-122"/>
                <a:sym typeface="+mn-ea"/>
              </a:rPr>
              <a:t>∴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在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(0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t</a:t>
            </a:r>
            <a:r>
              <a:rPr lang="en-US" altLang="zh-CN" sz="2400" baseline="-300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上用电量的平均变化率，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机关单位比</a:t>
            </a:r>
            <a:r>
              <a:rPr lang="en-US" altLang="zh-CN" sz="2400" i="1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仿宋_GB2312" panose="02010609030101010101" pitchFamily="49" charset="-122"/>
                <a:sym typeface="+mn-ea"/>
              </a:rPr>
              <a:t>机关单位大．</a:t>
            </a:r>
            <a:endParaRPr lang="zh-CN" altLang="en-US" sz="2400"/>
          </a:p>
        </p:txBody>
      </p:sp>
      <p:sp>
        <p:nvSpPr>
          <p:cNvPr id="5" name="文本框 4"/>
          <p:cNvSpPr txBox="1"/>
          <p:nvPr/>
        </p:nvSpPr>
        <p:spPr>
          <a:xfrm>
            <a:off x="9879965" y="5360670"/>
            <a:ext cx="155956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+mj-ea"/>
                <a:ea typeface="+mj-ea"/>
                <a:sym typeface="+mn-ea"/>
              </a:rPr>
              <a:t>但是</a:t>
            </a:r>
            <a:endParaRPr lang="zh-CN" altLang="en-US" sz="2000" b="1" dirty="0">
              <a:solidFill>
                <a:srgbClr val="FF0000"/>
              </a:solidFill>
              <a:latin typeface="+mj-ea"/>
              <a:ea typeface="+mj-ea"/>
              <a:sym typeface="+mn-ea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+mj-ea"/>
                <a:ea typeface="+mj-ea"/>
                <a:sym typeface="+mn-ea"/>
              </a:rPr>
              <a:t>平均变化率</a:t>
            </a:r>
            <a:endParaRPr lang="zh-CN" altLang="en-US" sz="2000" b="1" dirty="0">
              <a:solidFill>
                <a:srgbClr val="FF0000"/>
              </a:solidFill>
              <a:latin typeface="+mj-ea"/>
              <a:ea typeface="+mj-ea"/>
              <a:sym typeface="+mn-ea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+mj-ea"/>
                <a:ea typeface="+mj-ea"/>
                <a:sym typeface="+mn-ea"/>
              </a:rPr>
              <a:t>都是负值．</a:t>
            </a:r>
            <a:endParaRPr lang="zh-CN" altLang="en-US" sz="2000" b="1" dirty="0">
              <a:solidFill>
                <a:srgbClr val="FF0000"/>
              </a:solidFill>
              <a:latin typeface="+mj-ea"/>
              <a:ea typeface="+mj-ea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08613" name="图片 7086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325" y="908050"/>
            <a:ext cx="3116263" cy="719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8615" name="矩形 708614"/>
          <p:cNvSpPr/>
          <p:nvPr/>
        </p:nvSpPr>
        <p:spPr>
          <a:xfrm>
            <a:off x="3862388" y="1011238"/>
            <a:ext cx="7559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>
              <a:lnSpc>
                <a:spcPct val="100000"/>
              </a:lnSpc>
            </a:pPr>
            <a:r>
              <a:rPr lang="zh-CN" altLang="en-US" b="0" dirty="0">
                <a:latin typeface="Times New Roman" panose="02020603050405020304" pitchFamily="18" charset="0"/>
                <a:ea typeface="黑体" panose="02010609060101010101" pitchFamily="2" charset="-122"/>
              </a:rPr>
              <a:t>平均变化率的几何意义　　</a:t>
            </a:r>
            <a:endParaRPr lang="zh-CN" altLang="en-US" b="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708619" name="对象 708618"/>
          <p:cNvGraphicFramePr/>
          <p:nvPr/>
        </p:nvGraphicFramePr>
        <p:xfrm>
          <a:off x="628650" y="2103438"/>
          <a:ext cx="10931525" cy="391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10915015" imgH="3912235" progId="Word.Document.8">
                  <p:embed/>
                </p:oleObj>
              </mc:Choice>
              <mc:Fallback>
                <p:oleObj name="" r:id="rId2" imgW="10915015" imgH="3912235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28650" y="2103438"/>
                        <a:ext cx="10931525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4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8387" name="文本框 528386"/>
          <p:cNvSpPr txBox="1"/>
          <p:nvPr/>
        </p:nvSpPr>
        <p:spPr>
          <a:xfrm>
            <a:off x="744538" y="2060575"/>
            <a:ext cx="10607675" cy="846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80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1.1　变化率与导数</a:t>
            </a:r>
            <a:endParaRPr lang="en-US" altLang="zh-CN" sz="3800" dirty="0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8388" name="文本框 528387"/>
          <p:cNvSpPr txBox="1"/>
          <p:nvPr/>
        </p:nvSpPr>
        <p:spPr>
          <a:xfrm>
            <a:off x="766763" y="3357563"/>
            <a:ext cx="10607675" cy="765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400">
                <a:solidFill>
                  <a:srgbClr val="000000"/>
                </a:solidFill>
                <a:latin typeface="Times New Roman" panose="02020603050405020304" pitchFamily="18" charset="0"/>
                <a:ea typeface="方正准圆_GBK" panose="03000509000000000000" pitchFamily="65" charset="-122"/>
              </a:rPr>
              <a:t>1.1.2　导数的概念</a:t>
            </a:r>
            <a:endParaRPr lang="en-US" altLang="zh-CN" sz="3400" dirty="0">
              <a:solidFill>
                <a:srgbClr val="000000"/>
              </a:solidFill>
              <a:latin typeface="Times New Roman" panose="02020603050405020304" pitchFamily="18" charset="0"/>
              <a:ea typeface="方正准圆_GBK" panose="03000509000000000000" pitchFamily="65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80935" name="对象 380934"/>
          <p:cNvGraphicFramePr/>
          <p:nvPr/>
        </p:nvGraphicFramePr>
        <p:xfrm>
          <a:off x="630555" y="1519238"/>
          <a:ext cx="10931525" cy="428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923905" imgH="4272915" progId="Word.Document.8">
                  <p:embed/>
                </p:oleObj>
              </mc:Choice>
              <mc:Fallback>
                <p:oleObj name="" r:id="rId1" imgW="10923905" imgH="427291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0555" y="1519238"/>
                        <a:ext cx="10931525" cy="4281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0932" name="图片 3809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675" y="806450"/>
            <a:ext cx="2584450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0933" name="矩形 380932"/>
          <p:cNvSpPr/>
          <p:nvPr/>
        </p:nvSpPr>
        <p:spPr>
          <a:xfrm>
            <a:off x="7187565" y="2892425"/>
            <a:ext cx="64262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常数    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0936" name="矩形 380935"/>
          <p:cNvSpPr/>
          <p:nvPr/>
        </p:nvSpPr>
        <p:spPr>
          <a:xfrm>
            <a:off x="10415588" y="2776538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常数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380937" name="对象 380936"/>
          <p:cNvGraphicFramePr/>
          <p:nvPr/>
        </p:nvGraphicFramePr>
        <p:xfrm>
          <a:off x="3286125" y="3927475"/>
          <a:ext cx="30480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3056890" imgH="796290" progId="Word.Document.8">
                  <p:embed/>
                </p:oleObj>
              </mc:Choice>
              <mc:Fallback>
                <p:oleObj name="" r:id="rId4" imgW="3056890" imgH="79629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86125" y="3927475"/>
                        <a:ext cx="3048000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093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093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0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78884" name="对象 378883"/>
          <p:cNvGraphicFramePr/>
          <p:nvPr/>
        </p:nvGraphicFramePr>
        <p:xfrm>
          <a:off x="628650" y="2127250"/>
          <a:ext cx="10931525" cy="2605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923905" imgH="2600325" progId="Word.Document.8">
                  <p:embed/>
                </p:oleObj>
              </mc:Choice>
              <mc:Fallback>
                <p:oleObj name="" r:id="rId1" imgW="10923905" imgH="2600325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8650" y="2127250"/>
                        <a:ext cx="10931525" cy="2605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885" name="对象 378884"/>
          <p:cNvGraphicFramePr/>
          <p:nvPr/>
        </p:nvGraphicFramePr>
        <p:xfrm>
          <a:off x="1630363" y="3573463"/>
          <a:ext cx="5272087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5276850" imgH="793115" progId="Word.Document.8">
                  <p:embed/>
                </p:oleObj>
              </mc:Choice>
              <mc:Fallback>
                <p:oleObj name="" r:id="rId3" imgW="5276850" imgH="793115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30363" y="3573463"/>
                        <a:ext cx="5272087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3010" name="文本占位符 683009"/>
          <p:cNvSpPr/>
          <p:nvPr>
            <p:ph type="body" idx="1"/>
          </p:nvPr>
        </p:nvSpPr>
        <p:spPr>
          <a:xfrm>
            <a:off x="695325" y="876300"/>
            <a:ext cx="10799763" cy="1807210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．已知物体的运动方程是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＝－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2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16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的单位为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的单位为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s)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，则该物体在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2s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时的瞬时速度为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3m/s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　	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2m/s         C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1m/s   	D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0m/s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3011" name="矩形 683010"/>
          <p:cNvSpPr/>
          <p:nvPr/>
        </p:nvSpPr>
        <p:spPr>
          <a:xfrm>
            <a:off x="7741762" y="1496378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83013" name="对象 683012"/>
          <p:cNvGraphicFramePr/>
          <p:nvPr/>
        </p:nvGraphicFramePr>
        <p:xfrm>
          <a:off x="628650" y="3170238"/>
          <a:ext cx="10931525" cy="305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0915015" imgH="3046730" progId="Word.Document.8">
                  <p:embed/>
                </p:oleObj>
              </mc:Choice>
              <mc:Fallback>
                <p:oleObj name="" r:id="rId1" imgW="10915015" imgH="304673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8650" y="3170238"/>
                        <a:ext cx="10931525" cy="3051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85060" name="对象 685059"/>
          <p:cNvGraphicFramePr/>
          <p:nvPr/>
        </p:nvGraphicFramePr>
        <p:xfrm>
          <a:off x="88900" y="3236595"/>
          <a:ext cx="11301730" cy="2748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923905" imgH="2455545" progId="Word.Document.8">
                  <p:embed/>
                </p:oleObj>
              </mc:Choice>
              <mc:Fallback>
                <p:oleObj name="" r:id="rId1" imgW="10923905" imgH="245554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8900" y="3236595"/>
                        <a:ext cx="11301730" cy="27482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4036" name="对象 684035"/>
          <p:cNvGraphicFramePr/>
          <p:nvPr/>
        </p:nvGraphicFramePr>
        <p:xfrm>
          <a:off x="628650" y="2009775"/>
          <a:ext cx="10931525" cy="159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10915015" imgH="1590675" progId="Word.Document.8">
                  <p:embed/>
                </p:oleObj>
              </mc:Choice>
              <mc:Fallback>
                <p:oleObj name="" r:id="rId3" imgW="10915015" imgH="159067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8650" y="2009775"/>
                        <a:ext cx="10931525" cy="1592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4034" name="文本占位符 684033"/>
          <p:cNvSpPr/>
          <p:nvPr>
            <p:ph type="body" idx="1"/>
          </p:nvPr>
        </p:nvSpPr>
        <p:spPr>
          <a:xfrm>
            <a:off x="695325" y="765175"/>
            <a:ext cx="10799763" cy="1247775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．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设</a:t>
            </a:r>
            <a:r>
              <a:rPr lang="en-US" altLang="zh-CN" sz="2800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ax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，若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>
                <a:ea typeface="宋体" panose="02010600030101010101" pitchFamily="2" charset="-122"/>
              </a:rPr>
              <a:t>′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，则</a:t>
            </a:r>
            <a:r>
              <a:rPr lang="en-US" altLang="zh-CN" sz="28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等于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	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．－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 　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　　　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．－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4035" name="矩形 684034"/>
          <p:cNvSpPr/>
          <p:nvPr/>
        </p:nvSpPr>
        <p:spPr>
          <a:xfrm>
            <a:off x="8032750" y="765175"/>
            <a:ext cx="5156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85061" name="对象 685060"/>
          <p:cNvGraphicFramePr/>
          <p:nvPr/>
        </p:nvGraphicFramePr>
        <p:xfrm>
          <a:off x="41275" y="5626100"/>
          <a:ext cx="1093152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10915015" imgH="954405" progId="Word.Document.8">
                  <p:embed/>
                </p:oleObj>
              </mc:Choice>
              <mc:Fallback>
                <p:oleObj name="" r:id="rId5" imgW="10915015" imgH="95440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275" y="5626100"/>
                        <a:ext cx="10931525" cy="955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7308850" y="3417570"/>
            <a:ext cx="5156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403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8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35913" name="对象 635912"/>
          <p:cNvGraphicFramePr/>
          <p:nvPr/>
        </p:nvGraphicFramePr>
        <p:xfrm>
          <a:off x="627063" y="541338"/>
          <a:ext cx="10885487" cy="351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10923905" imgH="3594735" progId="Word.Document.8">
                  <p:embed/>
                </p:oleObj>
              </mc:Choice>
              <mc:Fallback>
                <p:oleObj name="" r:id="rId1" imgW="10923905" imgH="3594735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7063" y="541338"/>
                        <a:ext cx="10885487" cy="3517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907" name="矩形 635906"/>
          <p:cNvSpPr/>
          <p:nvPr/>
        </p:nvSpPr>
        <p:spPr>
          <a:xfrm>
            <a:off x="695325" y="47625"/>
            <a:ext cx="10799763" cy="488950"/>
          </a:xfrm>
          <a:prstGeom prst="rect">
            <a:avLst/>
          </a:prstGeom>
          <a:solidFill>
            <a:srgbClr val="DDDDDD"/>
          </a:solidFill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algn="l">
              <a:lnSpc>
                <a:spcPct val="100000"/>
              </a:lnSpc>
            </a:pP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命题方向</a:t>
            </a:r>
            <a:r>
              <a:rPr lang="en-US" altLang="zh-CN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r>
              <a:rPr lang="en-US" altLang="zh-CN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⇨</a:t>
            </a:r>
            <a:r>
              <a:rPr lang="zh-CN" altLang="en-US" sz="2600" b="0" dirty="0">
                <a:latin typeface="Times New Roman" panose="02020603050405020304" pitchFamily="18" charset="0"/>
                <a:ea typeface="黑体" panose="02010609060101010101" pitchFamily="2" charset="-122"/>
              </a:rPr>
              <a:t>瞬时速度</a:t>
            </a:r>
            <a:endParaRPr lang="zh-CN" altLang="en-US" sz="2600" b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635911" name="图片 635910" descr="例题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050" y="552450"/>
            <a:ext cx="1274763" cy="388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5912" name="矩形 635911"/>
          <p:cNvSpPr/>
          <p:nvPr/>
        </p:nvSpPr>
        <p:spPr>
          <a:xfrm>
            <a:off x="1660525" y="504825"/>
            <a:ext cx="1450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u="none" kern="1200" baseline="0">
                <a:solidFill>
                  <a:srgbClr val="000000"/>
                </a:solidFill>
                <a:latin typeface="Verdana" panose="020B0604030504040204" pitchFamily="34" charset="0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</a:defRPr>
            </a:lvl5pPr>
          </a:lstStyle>
          <a:p>
            <a:pPr lvl="0" indent="0" defTabSz="914400">
              <a:lnSpc>
                <a:spcPct val="100000"/>
              </a:lnSpc>
              <a:buClr>
                <a:schemeClr val="accent1"/>
              </a:buClr>
              <a:buNone/>
              <a:tabLst>
                <a:tab pos="2238375" algn="l"/>
                <a:tab pos="5203825" algn="l"/>
              </a:tabLst>
            </a:pPr>
            <a:r>
              <a:rPr lang="zh-CN" altLang="en-US" b="0" dirty="0">
                <a:solidFill>
                  <a:schemeClr val="bg1"/>
                </a:solidFill>
                <a:ea typeface="黑体" panose="02010609060101010101" pitchFamily="2" charset="-122"/>
              </a:rPr>
              <a:t>典例 </a:t>
            </a:r>
            <a:r>
              <a:rPr lang="en-US" altLang="zh-CN" b="0">
                <a:solidFill>
                  <a:schemeClr val="bg1"/>
                </a:solidFill>
                <a:ea typeface="黑体" panose="02010609060101010101" pitchFamily="2" charset="-122"/>
              </a:rPr>
              <a:t>1 </a:t>
            </a:r>
            <a:endParaRPr lang="en-US" altLang="zh-CN" b="0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4"/>
          <a:srcRect l="5701" t="1442" r="62475" b="82845"/>
          <a:stretch>
            <a:fillRect/>
          </a:stretch>
        </p:blipFill>
        <p:spPr>
          <a:xfrm>
            <a:off x="672465" y="3926840"/>
            <a:ext cx="3201035" cy="671195"/>
          </a:xfrm>
          <a:prstGeom prst="rect">
            <a:avLst/>
          </a:prstGeom>
        </p:spPr>
      </p:pic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4">
            <a:lum bright="-6000" contrast="18000"/>
          </a:blip>
          <a:srcRect l="5436" t="19578" r="52771" b="63639"/>
          <a:stretch>
            <a:fillRect/>
          </a:stretch>
        </p:blipFill>
        <p:spPr>
          <a:xfrm>
            <a:off x="3769360" y="3817620"/>
            <a:ext cx="4203700" cy="716915"/>
          </a:xfrm>
          <a:prstGeom prst="rect">
            <a:avLst/>
          </a:prstGeom>
        </p:spPr>
      </p:pic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4"/>
          <a:srcRect l="5278" t="41787" r="21105" b="24469"/>
          <a:stretch>
            <a:fillRect/>
          </a:stretch>
        </p:blipFill>
        <p:spPr>
          <a:xfrm>
            <a:off x="1416050" y="4471035"/>
            <a:ext cx="7404735" cy="1441450"/>
          </a:xfrm>
          <a:prstGeom prst="rect">
            <a:avLst/>
          </a:prstGeom>
        </p:spPr>
      </p:pic>
      <p:pic>
        <p:nvPicPr>
          <p:cNvPr id="5" name="图片 4" descr="图片1"/>
          <p:cNvPicPr>
            <a:picLocks noChangeAspect="1"/>
          </p:cNvPicPr>
          <p:nvPr/>
        </p:nvPicPr>
        <p:blipFill>
          <a:blip r:embed="rId4"/>
          <a:srcRect l="5114" t="81329" r="34703" b="4891"/>
          <a:stretch>
            <a:fillRect/>
          </a:stretch>
        </p:blipFill>
        <p:spPr>
          <a:xfrm>
            <a:off x="1407160" y="6035675"/>
            <a:ext cx="6053455" cy="58864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0178" name="文本占位符 690177"/>
          <p:cNvSpPr/>
          <p:nvPr>
            <p:ph type="body" idx="1"/>
          </p:nvPr>
        </p:nvSpPr>
        <p:spPr>
          <a:xfrm>
            <a:off x="695325" y="295275"/>
            <a:ext cx="11394440" cy="2303145"/>
          </a:xfrm>
        </p:spPr>
        <p:txBody>
          <a:bodyPr wrap="square">
            <a:spAutoFit/>
          </a:bodyPr>
          <a:p>
            <a:pPr>
              <a:buClr>
                <a:schemeClr val="accent1"/>
              </a:buClr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〔跟踪练习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〕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某物体的运动路程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单位：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与时间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单位：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的关系可用函数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表示，则此物体在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1s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时的瞬时速度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单位：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m/s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24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   　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         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   　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90179" name="矩形 690178"/>
          <p:cNvSpPr/>
          <p:nvPr/>
        </p:nvSpPr>
        <p:spPr>
          <a:xfrm>
            <a:off x="9908540" y="1531620"/>
            <a:ext cx="4432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716804" name="对象 716803"/>
          <p:cNvGraphicFramePr/>
          <p:nvPr/>
        </p:nvGraphicFramePr>
        <p:xfrm>
          <a:off x="231775" y="2762250"/>
          <a:ext cx="10931525" cy="409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10915015" imgH="4088765" progId="Word.Document.8">
                  <p:embed/>
                </p:oleObj>
              </mc:Choice>
              <mc:Fallback>
                <p:oleObj name="" r:id="rId1" imgW="10915015" imgH="4088765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1775" y="2762250"/>
                        <a:ext cx="10931525" cy="4095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图片 2" descr="图片2"/>
          <p:cNvPicPr>
            <a:picLocks noChangeAspect="1"/>
          </p:cNvPicPr>
          <p:nvPr/>
        </p:nvPicPr>
        <p:blipFill>
          <a:blip r:embed="rId3"/>
          <a:srcRect l="5278" t="61661" r="73220" b="8457"/>
          <a:stretch>
            <a:fillRect/>
          </a:stretch>
        </p:blipFill>
        <p:spPr>
          <a:xfrm>
            <a:off x="7082155" y="4732655"/>
            <a:ext cx="2162810" cy="7404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341245" y="2752725"/>
            <a:ext cx="321945" cy="4603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2400"/>
              <a:t>2</a:t>
            </a:r>
            <a:endParaRPr lang="en-US" altLang="zh-CN" sz="2400"/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082155" y="5598795"/>
          <a:ext cx="1838325" cy="5092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4" imgW="825500" imgH="228600" progId="Equation.KSEE3">
                  <p:embed/>
                </p:oleObj>
              </mc:Choice>
              <mc:Fallback>
                <p:oleObj name="" r:id="rId4" imgW="825500" imgH="2286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82155" y="5598795"/>
                        <a:ext cx="1838325" cy="5092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018655" y="6139815"/>
          <a:ext cx="4363085" cy="478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6" imgW="1854200" imgH="203200" progId="Equation.KSEE3">
                  <p:embed/>
                </p:oleObj>
              </mc:Choice>
              <mc:Fallback>
                <p:oleObj name="" r:id="rId6" imgW="1854200" imgH="2032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018655" y="6139815"/>
                        <a:ext cx="4363085" cy="4781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7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017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7" name="文本框 528386"/>
          <p:cNvSpPr txBox="1"/>
          <p:nvPr/>
        </p:nvSpPr>
        <p:spPr>
          <a:xfrm>
            <a:off x="744538" y="2060575"/>
            <a:ext cx="10607675" cy="846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80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1.1　变化率与导数</a:t>
            </a:r>
            <a:endParaRPr lang="en-US" altLang="zh-CN" sz="3800" dirty="0">
              <a:solidFill>
                <a:srgbClr val="00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528388" name="文本框 528387"/>
          <p:cNvSpPr txBox="1"/>
          <p:nvPr/>
        </p:nvSpPr>
        <p:spPr>
          <a:xfrm>
            <a:off x="744538" y="3199448"/>
            <a:ext cx="10607675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lnSpc>
                <a:spcPct val="130000"/>
              </a:lnSpc>
            </a:pPr>
            <a:r>
              <a:rPr lang="en-US" altLang="en-US" sz="3400">
                <a:solidFill>
                  <a:srgbClr val="000000"/>
                </a:solidFill>
                <a:latin typeface="Times New Roman" panose="02020603050405020304" pitchFamily="18" charset="0"/>
                <a:ea typeface="方正准圆_GBK" panose="03000509000000000000" pitchFamily="65" charset="-122"/>
              </a:rPr>
              <a:t>1.1.3</a:t>
            </a:r>
            <a:r>
              <a:rPr lang="en-US" altLang="en-US" sz="3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导数的</a:t>
            </a:r>
            <a:r>
              <a:rPr lang="en-US" altLang="en-US" sz="3400">
                <a:solidFill>
                  <a:srgbClr val="000000"/>
                </a:solidFill>
                <a:latin typeface="Times New Roman" panose="02020603050405020304" pitchFamily="18" charset="0"/>
                <a:ea typeface="方正准圆_GBK" panose="03000509000000000000" pitchFamily="65" charset="-122"/>
              </a:rPr>
              <a:t>几何意义</a:t>
            </a:r>
            <a:endParaRPr lang="en-US" altLang="zh-CN" sz="3400" dirty="0">
              <a:solidFill>
                <a:srgbClr val="000000"/>
              </a:solidFill>
              <a:latin typeface="Times New Roman" panose="02020603050405020304" pitchFamily="18" charset="0"/>
              <a:ea typeface="方正准圆_GBK" panose="03000509000000000000" pitchFamily="65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80935" name="对象 380934"/>
          <p:cNvGraphicFramePr/>
          <p:nvPr/>
        </p:nvGraphicFramePr>
        <p:xfrm>
          <a:off x="696913" y="2133600"/>
          <a:ext cx="10842625" cy="418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885170" imgH="4203065" progId="Word.Document.8">
                  <p:embed/>
                </p:oleObj>
              </mc:Choice>
              <mc:Fallback>
                <p:oleObj name="" r:id="rId1" imgW="10885170" imgH="420306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96913" y="2133600"/>
                        <a:ext cx="10842625" cy="4189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0932" name="图片 3809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675" y="981075"/>
            <a:ext cx="2584450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0933" name="矩形 380932"/>
          <p:cNvSpPr/>
          <p:nvPr/>
        </p:nvSpPr>
        <p:spPr>
          <a:xfrm>
            <a:off x="4014153" y="3186113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切线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0936" name="矩形 380935"/>
          <p:cNvSpPr/>
          <p:nvPr/>
        </p:nvSpPr>
        <p:spPr>
          <a:xfrm>
            <a:off x="9478963" y="4364038"/>
            <a:ext cx="17132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切线的斜率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380937" name="对象 380936"/>
          <p:cNvGraphicFramePr/>
          <p:nvPr/>
        </p:nvGraphicFramePr>
        <p:xfrm>
          <a:off x="2998788" y="5084763"/>
          <a:ext cx="5272087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5276850" imgH="793115" progId="Word.Document.8">
                  <p:embed/>
                </p:oleObj>
              </mc:Choice>
              <mc:Fallback>
                <p:oleObj name="" r:id="rId4" imgW="5276850" imgH="79311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8788" y="5084763"/>
                        <a:ext cx="5272087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093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0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0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09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76868" name="对象 676867"/>
          <p:cNvGraphicFramePr/>
          <p:nvPr/>
        </p:nvGraphicFramePr>
        <p:xfrm>
          <a:off x="627063" y="1471613"/>
          <a:ext cx="10885487" cy="412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923905" imgH="4142105" progId="Word.Document.8">
                  <p:embed/>
                </p:oleObj>
              </mc:Choice>
              <mc:Fallback>
                <p:oleObj name="" r:id="rId1" imgW="10923905" imgH="4142105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7063" y="1471613"/>
                        <a:ext cx="10885487" cy="412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6867" name="矩形 676866"/>
          <p:cNvSpPr/>
          <p:nvPr/>
        </p:nvSpPr>
        <p:spPr>
          <a:xfrm>
            <a:off x="2646045" y="198755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瞬时速度    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76869" name="对象 676868"/>
          <p:cNvGraphicFramePr/>
          <p:nvPr/>
        </p:nvGraphicFramePr>
        <p:xfrm>
          <a:off x="1398588" y="4508500"/>
          <a:ext cx="5272087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5276850" imgH="793115" progId="Word.Document.8">
                  <p:embed/>
                </p:oleObj>
              </mc:Choice>
              <mc:Fallback>
                <p:oleObj name="" r:id="rId3" imgW="5276850" imgH="793115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98588" y="4508500"/>
                        <a:ext cx="5272087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686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84036" name="对象 684035"/>
          <p:cNvGraphicFramePr/>
          <p:nvPr/>
        </p:nvGraphicFramePr>
        <p:xfrm>
          <a:off x="598170" y="1718628"/>
          <a:ext cx="10931525" cy="2414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0923905" imgH="2410460" progId="Word.Document.8">
                  <p:embed/>
                </p:oleObj>
              </mc:Choice>
              <mc:Fallback>
                <p:oleObj name="" r:id="rId1" imgW="10923905" imgH="241046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98170" y="1718628"/>
                        <a:ext cx="10931525" cy="2414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3010" name="文本占位符 683009"/>
          <p:cNvSpPr/>
          <p:nvPr>
            <p:ph type="body" idx="1"/>
          </p:nvPr>
        </p:nvSpPr>
        <p:spPr>
          <a:xfrm>
            <a:off x="1141095" y="435610"/>
            <a:ext cx="10799763" cy="1087120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．曲线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在点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(1,1)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处的切线方程为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       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	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endParaRPr lang="en-US" altLang="zh-CN" sz="2400" b="1" i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83011" name="矩形 683010"/>
          <p:cNvSpPr/>
          <p:nvPr/>
        </p:nvSpPr>
        <p:spPr>
          <a:xfrm>
            <a:off x="7332980" y="532448"/>
            <a:ext cx="386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85058" name="文本占位符 685057"/>
          <p:cNvSpPr/>
          <p:nvPr/>
        </p:nvSpPr>
        <p:spPr>
          <a:xfrm>
            <a:off x="390525" y="3894455"/>
            <a:ext cx="10799763" cy="21583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622300" algn="just" defTabSz="914400" rtl="0" eaLnBrk="1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1184275" lvl="1" indent="-28575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592580" lvl="2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2000250" lvl="3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408555" lvl="4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lvl="5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lvl="6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lvl="7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lvl="8" indent="-228600" algn="just" defTabSz="914400" rtl="0" eaLnBrk="1" fontAlgn="base" latinLnBrk="0" hangingPunct="0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FontTx/>
              <a:buNone/>
              <a:tabLst>
                <a:tab pos="5466080" algn="l"/>
              </a:tabLst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仿宋_GB2312" panose="02010609030101010101" pitchFamily="49" charset="-122"/>
              </a:rPr>
              <a:t>．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若曲线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err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 err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在点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处的切线方程为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，则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ea typeface="宋体" panose="02010600030101010101" pitchFamily="2" charset="-122"/>
              </a:rPr>
              <a:t>′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)&lt;0 	B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ea typeface="宋体" panose="02010600030101010101" pitchFamily="2" charset="-122"/>
              </a:rPr>
              <a:t>′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)&gt;0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ea typeface="宋体" panose="02010600030101010101" pitchFamily="2" charset="-122"/>
              </a:rPr>
              <a:t>′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0 	D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>
                <a:ea typeface="宋体" panose="02010600030101010101" pitchFamily="2" charset="-122"/>
              </a:rPr>
              <a:t>′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不存在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buClr>
                <a:schemeClr val="accent1"/>
              </a:buClr>
              <a:buNone/>
            </a:pPr>
            <a:endParaRPr lang="zh-CN" altLang="en-US" dirty="0">
              <a:latin typeface="Times New Roman" panose="02020603050405020304" pitchFamily="18" charset="0"/>
              <a:ea typeface="仿宋_GB2312" panose="0201060903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862185" y="4035743"/>
            <a:ext cx="386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55230" y="1718628"/>
            <a:ext cx="386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30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35913" name="对象 635912"/>
          <p:cNvGraphicFramePr/>
          <p:nvPr/>
        </p:nvGraphicFramePr>
        <p:xfrm>
          <a:off x="630555" y="193993"/>
          <a:ext cx="10931525" cy="209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923905" imgH="2093595" progId="Word.Document.8">
                  <p:embed/>
                </p:oleObj>
              </mc:Choice>
              <mc:Fallback>
                <p:oleObj name="" r:id="rId1" imgW="10923905" imgH="2093595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0555" y="193993"/>
                        <a:ext cx="10931525" cy="209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424305" y="326390"/>
            <a:ext cx="1488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典例</a:t>
            </a:r>
            <a:r>
              <a:rPr lang="en-US" altLang="zh-CN" sz="2800" b="1">
                <a:solidFill>
                  <a:srgbClr val="FF0000"/>
                </a:solidFill>
              </a:rPr>
              <a:t>1</a:t>
            </a:r>
            <a:r>
              <a:rPr lang="zh-CN" altLang="en-US" sz="2800" b="1">
                <a:solidFill>
                  <a:srgbClr val="FF0000"/>
                </a:solidFill>
              </a:rPr>
              <a:t>：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aphicFrame>
        <p:nvGraphicFramePr>
          <p:cNvPr id="636932" name="对象 636931"/>
          <p:cNvGraphicFramePr/>
          <p:nvPr/>
        </p:nvGraphicFramePr>
        <p:xfrm>
          <a:off x="1198245" y="2204085"/>
          <a:ext cx="6264910" cy="1080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0915015" imgH="5140325" progId="Word.Document.8">
                  <p:embed/>
                </p:oleObj>
              </mc:Choice>
              <mc:Fallback>
                <p:oleObj name="" r:id="rId3" imgW="10915015" imgH="5140325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rcRect l="5211" t="-703" r="37479" b="79721"/>
                      <a:stretch>
                        <a:fillRect/>
                      </a:stretch>
                    </p:blipFill>
                    <p:spPr>
                      <a:xfrm>
                        <a:off x="1198245" y="2204085"/>
                        <a:ext cx="6264910" cy="10801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238250" y="3223895"/>
          <a:ext cx="499999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5" imgW="1905000" imgH="254000" progId="Equation.KSEE3">
                  <p:embed/>
                </p:oleObj>
              </mc:Choice>
              <mc:Fallback>
                <p:oleObj name="" r:id="rId5" imgW="1905000" imgH="2540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38250" y="3223895"/>
                        <a:ext cx="4999990" cy="596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727190" y="3283585"/>
          <a:ext cx="3775710" cy="537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7" imgW="1524000" imgH="215900" progId="Equation.KSEE3">
                  <p:embed/>
                </p:oleObj>
              </mc:Choice>
              <mc:Fallback>
                <p:oleObj name="" r:id="rId7" imgW="1524000" imgH="2159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727190" y="3283585"/>
                        <a:ext cx="3775710" cy="5372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7956" name="对象 637955"/>
          <p:cNvGraphicFramePr/>
          <p:nvPr/>
        </p:nvGraphicFramePr>
        <p:xfrm>
          <a:off x="1126490" y="3843020"/>
          <a:ext cx="259207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9" imgW="10915015" imgH="3848735" progId="Word.Document.8">
                  <p:embed/>
                </p:oleObj>
              </mc:Choice>
              <mc:Fallback>
                <p:oleObj name="" r:id="rId9" imgW="10915015" imgH="384873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0"/>
                      <a:srcRect l="4554" t="1433" r="71734" b="64959"/>
                      <a:stretch>
                        <a:fillRect/>
                      </a:stretch>
                    </p:blipFill>
                    <p:spPr>
                      <a:xfrm>
                        <a:off x="1126490" y="3843020"/>
                        <a:ext cx="2592070" cy="129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/>
          <p:nvPr/>
        </p:nvGraphicFramePr>
        <p:xfrm>
          <a:off x="3752850" y="4235450"/>
          <a:ext cx="2592705" cy="504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11" imgW="10915015" imgH="3848735" progId="Word.Document.8">
                  <p:embed/>
                </p:oleObj>
              </mc:Choice>
              <mc:Fallback>
                <p:oleObj name="" r:id="rId11" imgW="10915015" imgH="384873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0"/>
                      <a:srcRect l="8504" t="36919" r="67778" b="50000"/>
                      <a:stretch>
                        <a:fillRect/>
                      </a:stretch>
                    </p:blipFill>
                    <p:spPr>
                      <a:xfrm>
                        <a:off x="3752850" y="4235450"/>
                        <a:ext cx="2592705" cy="5041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/>
          <p:nvPr/>
        </p:nvGraphicFramePr>
        <p:xfrm>
          <a:off x="1518285" y="5050790"/>
          <a:ext cx="7849235" cy="158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12" imgW="10915015" imgH="3848735" progId="Word.Document.8">
                  <p:embed/>
                </p:oleObj>
              </mc:Choice>
              <mc:Fallback>
                <p:oleObj name="" r:id="rId12" imgW="10915015" imgH="384873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0"/>
                      <a:srcRect l="5211" t="53723" r="22986" b="5173"/>
                      <a:stretch>
                        <a:fillRect/>
                      </a:stretch>
                    </p:blipFill>
                    <p:spPr>
                      <a:xfrm>
                        <a:off x="1518285" y="5050790"/>
                        <a:ext cx="7849235" cy="1584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6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6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637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0002" name="文本占位符 640001"/>
          <p:cNvSpPr/>
          <p:nvPr>
            <p:ph type="body" idx="1"/>
          </p:nvPr>
        </p:nvSpPr>
        <p:spPr>
          <a:xfrm>
            <a:off x="664845" y="170815"/>
            <a:ext cx="11195050" cy="6558915"/>
          </a:xfrm>
          <a:solidFill>
            <a:srgbClr val="EAEAEA">
              <a:alpha val="100000"/>
            </a:srgbClr>
          </a:solidFill>
          <a:ln>
            <a:solidFill>
              <a:schemeClr val="tx1"/>
            </a:solidFill>
            <a:miter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『规律总结』　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1.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求曲线在点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P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y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处切线方程的步骤：</a:t>
            </a:r>
            <a:endParaRPr lang="zh-CN" altLang="en-US" sz="24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(1)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求出函数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＝</a:t>
            </a:r>
            <a:r>
              <a:rPr lang="en-US" altLang="zh-CN" sz="2400" i="1" err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400" err="1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 err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在点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处的导数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400">
                <a:ea typeface="楷体_GB2312" panose="02010609030101010101" pitchFamily="49" charset="-122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；</a:t>
            </a:r>
            <a:endParaRPr lang="zh-CN" altLang="en-US" sz="24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(2)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根据直线的点斜式方程，得切线方程为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－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y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400">
                <a:ea typeface="楷体_GB2312" panose="02010609030101010101" pitchFamily="49" charset="-122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)(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－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；</a:t>
            </a:r>
            <a:endParaRPr lang="zh-CN" altLang="en-US" sz="24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．过曲线外的点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P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y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1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求曲线的切线方程的步骤：</a:t>
            </a:r>
            <a:endParaRPr lang="zh-CN" altLang="en-US" sz="24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(1)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设切点为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Q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y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；</a:t>
            </a:r>
            <a:endParaRPr lang="zh-CN" altLang="en-US" sz="2400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(2)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求出函数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＝</a:t>
            </a:r>
            <a:r>
              <a:rPr lang="en-US" altLang="zh-CN" sz="2400" i="1" err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400" err="1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 err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在点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处的导数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f</a:t>
            </a:r>
            <a:r>
              <a:rPr lang="en-US" altLang="zh-CN" sz="2400">
                <a:ea typeface="楷体_GB2312" panose="02010609030101010101" pitchFamily="49" charset="-122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楷体_GB2312" panose="02010609030101010101" pitchFamily="49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楷体_GB2312" panose="02010609030101010101" pitchFamily="49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楷体_GB2312" panose="02010609030101010101" pitchFamily="49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；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利用点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在曲线上和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>
                <a:ea typeface="宋体" panose="02010600030101010101" pitchFamily="2" charset="-122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en-US" altLang="zh-CN" sz="2400" i="1" baseline="-30000" err="1">
                <a:latin typeface="Times New Roman" panose="02020603050405020304" pitchFamily="18" charset="0"/>
                <a:ea typeface="宋体" panose="02010600030101010101" pitchFamily="2" charset="-122"/>
              </a:rPr>
              <a:t>PQ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，解出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及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>
                <a:ea typeface="宋体" panose="02010600030101010101" pitchFamily="2" charset="-122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根据直线的点斜式方程，得切线方程为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24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400">
                <a:ea typeface="宋体" panose="02010600030101010101" pitchFamily="2" charset="-122"/>
              </a:rPr>
              <a:t>′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)(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-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3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．要区分曲线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</a:t>
            </a:r>
            <a:r>
              <a:rPr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在点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P</a:t>
            </a:r>
            <a:r>
              <a:rPr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处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的切线，与</a:t>
            </a:r>
            <a:r>
              <a:rPr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过点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P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的曲线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 err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的切线．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先验证点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P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是否在曲线上，再分别按上述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1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、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求解．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4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．</a:t>
            </a:r>
            <a:r>
              <a:rPr lang="en-US" altLang="zh-CN" sz="2400" i="1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′</a:t>
            </a:r>
            <a:r>
              <a:rPr lang="en-US" altLang="zh-CN" sz="240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 baseline="-3000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0</a:t>
            </a:r>
            <a:r>
              <a:rPr lang="en-US" altLang="zh-CN" sz="240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)&gt;0</a:t>
            </a:r>
            <a:r>
              <a:rPr sz="240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时，切线的倾斜角为锐角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i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′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b="1" i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 b="1" baseline="-3000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0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)&lt;0</a:t>
            </a:r>
            <a:r>
              <a:rPr sz="2400" b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时，切线的倾斜角为钝角</a:t>
            </a:r>
            <a:r>
              <a:rPr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；</a:t>
            </a:r>
            <a:r>
              <a:rPr lang="en-US" altLang="zh-CN" sz="2400" b="1" i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′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b="1" i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 b="1" baseline="-30000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0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</a:t>
            </a:r>
            <a:r>
              <a:rPr sz="2400" b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＝</a:t>
            </a:r>
            <a:r>
              <a:rPr lang="en-US" altLang="zh-CN" sz="2400" b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0</a:t>
            </a:r>
            <a:r>
              <a:rPr sz="2400" b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时，切线与</a:t>
            </a:r>
            <a:r>
              <a:rPr lang="en-US" altLang="zh-CN" sz="2400" b="1" i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sz="2400" b="1">
                <a:solidFill>
                  <a:srgbClr val="7030A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轴平行；</a:t>
            </a:r>
            <a:r>
              <a:rPr lang="en-US" altLang="zh-CN" sz="24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4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4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)</a:t>
            </a:r>
            <a:r>
              <a:rPr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在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 baseline="-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0</a:t>
            </a:r>
            <a:r>
              <a:rPr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处的导数不存在，则切线垂直于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x</a:t>
            </a:r>
            <a:r>
              <a:rPr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轴或不存在．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92232" name="对象 692231"/>
          <p:cNvGraphicFramePr/>
          <p:nvPr/>
        </p:nvGraphicFramePr>
        <p:xfrm>
          <a:off x="653098" y="308293"/>
          <a:ext cx="10885487" cy="299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0923905" imgH="3001010" progId="Word.Document.8">
                  <p:embed/>
                </p:oleObj>
              </mc:Choice>
              <mc:Fallback>
                <p:oleObj name="" r:id="rId1" imgW="10923905" imgH="300101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53098" y="308293"/>
                        <a:ext cx="10885487" cy="2995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2228" name="矩形 692227"/>
          <p:cNvSpPr/>
          <p:nvPr/>
        </p:nvSpPr>
        <p:spPr>
          <a:xfrm>
            <a:off x="1845628" y="1102043"/>
            <a:ext cx="1609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，－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1) 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692234" name="对象 692233"/>
          <p:cNvGraphicFramePr/>
          <p:nvPr/>
        </p:nvGraphicFramePr>
        <p:xfrm>
          <a:off x="1080135" y="2040255"/>
          <a:ext cx="266382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2673350" imgH="796290" progId="Word.Document.8">
                  <p:embed/>
                </p:oleObj>
              </mc:Choice>
              <mc:Fallback>
                <p:oleObj name="" r:id="rId3" imgW="2673350" imgH="79629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80135" y="2040255"/>
                        <a:ext cx="2663825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424305" y="326390"/>
            <a:ext cx="1488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典例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r>
              <a:rPr lang="zh-CN" altLang="en-US" sz="2800" b="1">
                <a:solidFill>
                  <a:srgbClr val="FF0000"/>
                </a:solidFill>
              </a:rPr>
              <a:t>：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aphicFrame>
        <p:nvGraphicFramePr>
          <p:cNvPr id="693252" name="对象 693251"/>
          <p:cNvGraphicFramePr/>
          <p:nvPr/>
        </p:nvGraphicFramePr>
        <p:xfrm>
          <a:off x="1198245" y="2948305"/>
          <a:ext cx="4752975" cy="503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10915015" imgH="5407025" progId="Word.Document.8">
                  <p:embed/>
                </p:oleObj>
              </mc:Choice>
              <mc:Fallback>
                <p:oleObj name="" r:id="rId5" imgW="10915015" imgH="5407025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rcRect l="5211" t="-1079" r="51310" b="91779"/>
                      <a:stretch>
                        <a:fillRect/>
                      </a:stretch>
                    </p:blipFill>
                    <p:spPr>
                      <a:xfrm>
                        <a:off x="1198245" y="2948305"/>
                        <a:ext cx="4752975" cy="5035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30475" y="3451860"/>
          <a:ext cx="4530090" cy="566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7" imgW="2032000" imgH="254000" progId="Equation.KSEE3">
                  <p:embed/>
                </p:oleObj>
              </mc:Choice>
              <mc:Fallback>
                <p:oleObj name="" r:id="rId7" imgW="2032000" imgH="2540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30475" y="3451860"/>
                        <a:ext cx="4530090" cy="566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30475" y="4018280"/>
          <a:ext cx="4076065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" r:id="rId9" imgW="1524000" imgH="254000" progId="Equation.KSEE3">
                  <p:embed/>
                </p:oleObj>
              </mc:Choice>
              <mc:Fallback>
                <p:oleObj name="" r:id="rId9" imgW="1524000" imgH="254000" progId="Equation.KSEE3">
                  <p:embed/>
                  <p:pic>
                    <p:nvPicPr>
                      <p:cNvPr id="0" name="图片 204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30475" y="4018280"/>
                        <a:ext cx="4076065" cy="596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4276" name="对象 694275"/>
          <p:cNvGraphicFramePr/>
          <p:nvPr/>
        </p:nvGraphicFramePr>
        <p:xfrm>
          <a:off x="2204085" y="4568190"/>
          <a:ext cx="316865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1" imgW="10915015" imgH="4968240" progId="Word.Document.8">
                  <p:embed/>
                </p:oleObj>
              </mc:Choice>
              <mc:Fallback>
                <p:oleObj name="" r:id="rId11" imgW="10915015" imgH="496824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2"/>
                      <a:srcRect l="5211" t="35526" r="65803" b="55795"/>
                      <a:stretch>
                        <a:fillRect/>
                      </a:stretch>
                    </p:blipFill>
                    <p:spPr>
                      <a:xfrm>
                        <a:off x="2204085" y="4568190"/>
                        <a:ext cx="3168650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24443" y="5070158"/>
          <a:ext cx="5039995" cy="509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13" imgW="2260600" imgH="228600" progId="Equation.KSEE3">
                  <p:embed/>
                </p:oleObj>
              </mc:Choice>
              <mc:Fallback>
                <p:oleObj name="" r:id="rId13" imgW="2260600" imgH="228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524443" y="5070158"/>
                        <a:ext cx="5039995" cy="509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487930" y="5474970"/>
          <a:ext cx="4316095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15" imgW="1536700" imgH="393700" progId="Equation.KSEE3">
                  <p:embed/>
                </p:oleObj>
              </mc:Choice>
              <mc:Fallback>
                <p:oleObj name="" r:id="rId15" imgW="1536700" imgH="393700" progId="Equation.KSEE3">
                  <p:embed/>
                  <p:pic>
                    <p:nvPicPr>
                      <p:cNvPr id="0" name="图片 204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487930" y="5474970"/>
                        <a:ext cx="4316095" cy="971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9222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9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0418" name="文本占位符 700417"/>
          <p:cNvSpPr/>
          <p:nvPr>
            <p:ph type="body" idx="1"/>
          </p:nvPr>
        </p:nvSpPr>
        <p:spPr>
          <a:xfrm>
            <a:off x="1175385" y="786765"/>
            <a:ext cx="10799763" cy="1087120"/>
          </a:xfrm>
        </p:spPr>
        <p:txBody>
          <a:bodyPr>
            <a:spAutoFit/>
          </a:bodyPr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若抛物线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24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上的点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到直线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的距离最短，求点</a:t>
            </a:r>
            <a:r>
              <a:rPr lang="en-US" altLang="zh-CN" sz="2400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的坐标．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defTabSz="914400">
              <a:buClr>
                <a:schemeClr val="accent1"/>
              </a:buClr>
              <a:buNone/>
              <a:tabLst>
                <a:tab pos="2240280" algn="l"/>
                <a:tab pos="5466080" algn="l"/>
              </a:tabLst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9305" y="770890"/>
            <a:ext cx="1488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典例</a:t>
            </a:r>
            <a:r>
              <a:rPr lang="en-US" altLang="zh-CN" sz="2800" b="1">
                <a:solidFill>
                  <a:srgbClr val="FF0000"/>
                </a:solidFill>
              </a:rPr>
              <a:t>3</a:t>
            </a:r>
            <a:r>
              <a:rPr lang="zh-CN" altLang="en-US" sz="2800" b="1">
                <a:solidFill>
                  <a:srgbClr val="FF0000"/>
                </a:solidFill>
              </a:rPr>
              <a:t>：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125" y="1499235"/>
            <a:ext cx="11838940" cy="462280"/>
            <a:chOff x="575" y="1832"/>
            <a:chExt cx="18644" cy="728"/>
          </a:xfrm>
        </p:grpSpPr>
        <p:graphicFrame>
          <p:nvGraphicFramePr>
            <p:cNvPr id="700423" name="对象 700422"/>
            <p:cNvGraphicFramePr/>
            <p:nvPr/>
          </p:nvGraphicFramePr>
          <p:xfrm>
            <a:off x="575" y="1880"/>
            <a:ext cx="16102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1" imgW="10915015" imgH="2137410" progId="Word.Document.8">
                    <p:embed/>
                  </p:oleObj>
                </mc:Choice>
                <mc:Fallback>
                  <p:oleObj name="" r:id="rId1" imgW="10915015" imgH="2137410" progId="Word.Document.8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2"/>
                        <a:srcRect l="5873" t="-979" r="593" b="80801"/>
                        <a:stretch>
                          <a:fillRect/>
                        </a:stretch>
                      </p:blipFill>
                      <p:spPr>
                        <a:xfrm>
                          <a:off x="575" y="1880"/>
                          <a:ext cx="16102" cy="6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/>
            <p:cNvGraphicFramePr/>
            <p:nvPr/>
          </p:nvGraphicFramePr>
          <p:xfrm>
            <a:off x="16725" y="1832"/>
            <a:ext cx="2495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" name="" r:id="rId3" imgW="10915015" imgH="2137410" progId="Word.Document.8">
                    <p:embed/>
                  </p:oleObj>
                </mc:Choice>
                <mc:Fallback>
                  <p:oleObj name="" r:id="rId3" imgW="10915015" imgH="2137410" progId="Word.Document.8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2"/>
                        <a:srcRect l="-58" t="25935" r="85565" b="53887"/>
                        <a:stretch>
                          <a:fillRect/>
                        </a:stretch>
                      </p:blipFill>
                      <p:spPr>
                        <a:xfrm>
                          <a:off x="16725" y="1832"/>
                          <a:ext cx="2495" cy="6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" name="对象 5"/>
          <p:cNvGraphicFramePr/>
          <p:nvPr/>
        </p:nvGraphicFramePr>
        <p:xfrm>
          <a:off x="1360170" y="2129790"/>
          <a:ext cx="230441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4" imgW="10915015" imgH="2137410" progId="Word.Document.8">
                  <p:embed/>
                </p:oleObj>
              </mc:Choice>
              <mc:Fallback>
                <p:oleObj name="" r:id="rId4" imgW="10915015" imgH="213741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rcRect l="15091" t="25935" r="63828" b="53887"/>
                      <a:stretch>
                        <a:fillRect/>
                      </a:stretch>
                    </p:blipFill>
                    <p:spPr>
                      <a:xfrm>
                        <a:off x="1360170" y="2129790"/>
                        <a:ext cx="2304415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097020" y="2137410"/>
          <a:ext cx="1750060" cy="583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5" imgW="723900" imgH="241300" progId="Equation.KSEE3">
                  <p:embed/>
                </p:oleObj>
              </mc:Choice>
              <mc:Fallback>
                <p:oleObj name="" r:id="rId5" imgW="723900" imgH="2413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97020" y="2137410"/>
                        <a:ext cx="1750060" cy="5835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418590" y="2706370"/>
          <a:ext cx="141986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7" imgW="584200" imgH="228600" progId="Equation.KSEE3">
                  <p:embed/>
                </p:oleObj>
              </mc:Choice>
              <mc:Fallback>
                <p:oleObj name="" r:id="rId7" imgW="584200" imgH="2286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18590" y="2706370"/>
                        <a:ext cx="1419860" cy="555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95015" y="2607310"/>
          <a:ext cx="1219200" cy="840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9" imgW="571500" imgH="393700" progId="Equation.KSEE3">
                  <p:embed/>
                </p:oleObj>
              </mc:Choice>
              <mc:Fallback>
                <p:oleObj name="" r:id="rId9" imgW="571500" imgH="3937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95015" y="2607310"/>
                        <a:ext cx="1219200" cy="8401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400810" y="3301365"/>
          <a:ext cx="1871980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" r:id="rId11" imgW="876300" imgH="393700" progId="Equation.KSEE3">
                  <p:embed/>
                </p:oleObj>
              </mc:Choice>
              <mc:Fallback>
                <p:oleObj name="" r:id="rId11" imgW="876300" imgH="393700" progId="Equation.KSEE3">
                  <p:embed/>
                  <p:pic>
                    <p:nvPicPr>
                      <p:cNvPr id="0" name="图片 102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400810" y="3301365"/>
                        <a:ext cx="1871980" cy="841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5540" name="对象 705539"/>
          <p:cNvGraphicFramePr/>
          <p:nvPr/>
        </p:nvGraphicFramePr>
        <p:xfrm>
          <a:off x="336550" y="4513898"/>
          <a:ext cx="10931525" cy="209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3" imgW="10923905" imgH="2092960" progId="Word.Document.8">
                  <p:embed/>
                </p:oleObj>
              </mc:Choice>
              <mc:Fallback>
                <p:oleObj name="" r:id="rId13" imgW="10923905" imgH="209296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36550" y="4513898"/>
                        <a:ext cx="10931525" cy="2097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5541" name="对象 705540"/>
          <p:cNvGraphicFramePr/>
          <p:nvPr/>
        </p:nvGraphicFramePr>
        <p:xfrm>
          <a:off x="8683625" y="4685983"/>
          <a:ext cx="1411288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5" imgW="1419225" imgH="796290" progId="Word.Document.8">
                  <p:embed/>
                </p:oleObj>
              </mc:Choice>
              <mc:Fallback>
                <p:oleObj name="" r:id="rId15" imgW="1419225" imgH="79629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683625" y="4685983"/>
                        <a:ext cx="1411288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0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0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0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9330" name="文本占位符 739329"/>
          <p:cNvSpPr/>
          <p:nvPr>
            <p:ph type="body" idx="1"/>
          </p:nvPr>
        </p:nvSpPr>
        <p:spPr>
          <a:xfrm>
            <a:off x="344805" y="4375785"/>
            <a:ext cx="10799763" cy="1694815"/>
          </a:xfrm>
        </p:spPr>
        <p:txBody>
          <a:bodyPr>
            <a:spAutoFit/>
          </a:bodyPr>
          <a:p>
            <a:pPr>
              <a:buClr>
                <a:schemeClr val="accent1"/>
              </a:buClr>
              <a:buNone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仿宋_GB2312" panose="02010609030101010101" pitchFamily="49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(2019·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临沂高二检测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曲线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在点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处的切线平行于直线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，则此切线的方程为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	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26     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26     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26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737285" name="对象 737284"/>
          <p:cNvGraphicFramePr/>
          <p:nvPr/>
        </p:nvGraphicFramePr>
        <p:xfrm>
          <a:off x="513715" y="723583"/>
          <a:ext cx="10927715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" imgW="10919460" imgH="1866900" progId="Word.Document.8">
                  <p:embed/>
                </p:oleObj>
              </mc:Choice>
              <mc:Fallback>
                <p:oleObj name="" r:id="rId1" imgW="10919460" imgH="1866900" progId="Word.Document.8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13715" y="723583"/>
                        <a:ext cx="10927715" cy="187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283" name="矩形 737282"/>
          <p:cNvSpPr/>
          <p:nvPr/>
        </p:nvSpPr>
        <p:spPr>
          <a:xfrm>
            <a:off x="10843896" y="892810"/>
            <a:ext cx="4032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C </a:t>
            </a:r>
            <a:endParaRPr lang="en-US" altLang="zh-CN" sz="2400" b="1">
              <a:solidFill>
                <a:srgbClr val="FF0000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737284" name="图片 7372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3" y="93345"/>
            <a:ext cx="3155950" cy="7191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38308" name="对象 738307"/>
          <p:cNvGraphicFramePr/>
          <p:nvPr/>
        </p:nvGraphicFramePr>
        <p:xfrm>
          <a:off x="448945" y="2440940"/>
          <a:ext cx="10927715" cy="2099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4" imgW="10919460" imgH="2096770" progId="Word.Document.8">
                  <p:embed/>
                </p:oleObj>
              </mc:Choice>
              <mc:Fallback>
                <p:oleObj name="" r:id="rId4" imgW="10919460" imgH="209677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8945" y="2440940"/>
                        <a:ext cx="10927715" cy="20999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4715511" y="3006090"/>
            <a:ext cx="4032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C </a:t>
            </a:r>
            <a:endParaRPr lang="en-US" altLang="zh-CN" sz="2400" b="1">
              <a:solidFill>
                <a:srgbClr val="FF0000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18736" y="4993005"/>
            <a:ext cx="4032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D </a:t>
            </a:r>
            <a:endParaRPr lang="en-US" altLang="zh-CN" sz="2400" b="1">
              <a:solidFill>
                <a:srgbClr val="FF0000"/>
              </a:solidFill>
              <a:uFillTx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28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629535" y="772160"/>
            <a:ext cx="674179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课时作业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: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发到群里，做到纸上，完成后，拍照发给我</a:t>
            </a:r>
            <a:endParaRPr lang="zh-CN" altLang="zh-CN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+mn-ea"/>
            </a:endParaRPr>
          </a:p>
        </p:txBody>
      </p:sp>
      <p:pic>
        <p:nvPicPr>
          <p:cNvPr id="51221" name="图片 51220" descr="谢谢观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1678" y="2099310"/>
            <a:ext cx="7753350" cy="30718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3.xml><?xml version="1.0" encoding="utf-8"?>
<p:tagLst xmlns:p="http://schemas.openxmlformats.org/presentationml/2006/main">
  <p:tag name="KSO_WM_UNIT_PLACING_PICTURE_USER_VIEWPORT" val="{&quot;height&quot;:4942.5007874015746,&quot;width&quot;:8165}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UNIT_PLACING_PICTURE_USER_VIEWPORT" val="{&quot;height&quot;:3301,&quot;width&quot;:15001}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1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2014</Words>
  <Application>WPS 演示</Application>
  <PresentationFormat>宽屏</PresentationFormat>
  <Paragraphs>149</Paragraphs>
  <Slides>27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65</vt:i4>
      </vt:variant>
      <vt:variant>
        <vt:lpstr>幻灯片标题</vt:lpstr>
      </vt:variant>
      <vt:variant>
        <vt:i4>27</vt:i4>
      </vt:variant>
    </vt:vector>
  </HeadingPairs>
  <TitlesOfParts>
    <vt:vector size="109" baseType="lpstr">
      <vt:lpstr>Arial</vt:lpstr>
      <vt:lpstr>宋体</vt:lpstr>
      <vt:lpstr>Wingdings</vt:lpstr>
      <vt:lpstr>微软雅黑</vt:lpstr>
      <vt:lpstr>方正小标宋_GBK</vt:lpstr>
      <vt:lpstr>Arial Unicode MS</vt:lpstr>
      <vt:lpstr>Times New Roman</vt:lpstr>
      <vt:lpstr>Courier New</vt:lpstr>
      <vt:lpstr>华文新魏</vt:lpstr>
      <vt:lpstr>仿宋_GB2312</vt:lpstr>
      <vt:lpstr>仿宋</vt:lpstr>
      <vt:lpstr>黑体</vt:lpstr>
      <vt:lpstr>Verdana</vt:lpstr>
      <vt:lpstr>方正准圆_GBK</vt:lpstr>
      <vt:lpstr>楷体_GB2312</vt:lpstr>
      <vt:lpstr>新宋体</vt:lpstr>
      <vt:lpstr>Office 主题​​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Equation.KSEE3</vt:lpstr>
      <vt:lpstr>Equation.KSEE3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Equation.KSEE3</vt:lpstr>
      <vt:lpstr>Equation.KSEE3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Equation.KSEE3</vt:lpstr>
      <vt:lpstr>Equation.KSEE3</vt:lpstr>
      <vt:lpstr>Word.Document.8</vt:lpstr>
      <vt:lpstr>Equation.KSEE3</vt:lpstr>
      <vt:lpstr>Equation.KSEE3</vt:lpstr>
      <vt:lpstr>Word.Document.8</vt:lpstr>
      <vt:lpstr>Word.Document.8</vt:lpstr>
      <vt:lpstr>Word.Document.8</vt:lpstr>
      <vt:lpstr>Equation.KSEE3</vt:lpstr>
      <vt:lpstr>Equation.KSEE3</vt:lpstr>
      <vt:lpstr>Word.Document.8</vt:lpstr>
      <vt:lpstr>Equation.KSEE3</vt:lpstr>
      <vt:lpstr>Equation.KSEE3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选修2-2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草草</cp:lastModifiedBy>
  <cp:revision>35</cp:revision>
  <dcterms:created xsi:type="dcterms:W3CDTF">2019-06-19T02:08:00Z</dcterms:created>
  <dcterms:modified xsi:type="dcterms:W3CDTF">2020-02-10T00:38:07Z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