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DDA7-D1B9-4780-B420-77F19EF95462}" type="datetimeFigureOut">
              <a:rPr lang="zh-CN" altLang="en-US" smtClean="0"/>
              <a:t>2021/12/3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16F98-791F-4FFC-A68C-26CC462DF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8551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DDA7-D1B9-4780-B420-77F19EF95462}" type="datetimeFigureOut">
              <a:rPr lang="zh-CN" altLang="en-US" smtClean="0"/>
              <a:t>2021/12/3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16F98-791F-4FFC-A68C-26CC462DF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44518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DDA7-D1B9-4780-B420-77F19EF95462}" type="datetimeFigureOut">
              <a:rPr lang="zh-CN" altLang="en-US" smtClean="0"/>
              <a:t>2021/12/3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16F98-791F-4FFC-A68C-26CC462DF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052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DDA7-D1B9-4780-B420-77F19EF95462}" type="datetimeFigureOut">
              <a:rPr lang="zh-CN" altLang="en-US" smtClean="0"/>
              <a:t>2021/12/3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16F98-791F-4FFC-A68C-26CC462DF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4724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DDA7-D1B9-4780-B420-77F19EF95462}" type="datetimeFigureOut">
              <a:rPr lang="zh-CN" altLang="en-US" smtClean="0"/>
              <a:t>2021/12/3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16F98-791F-4FFC-A68C-26CC462DF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3365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DDA7-D1B9-4780-B420-77F19EF95462}" type="datetimeFigureOut">
              <a:rPr lang="zh-CN" altLang="en-US" smtClean="0"/>
              <a:t>2021/12/3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16F98-791F-4FFC-A68C-26CC462DF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2393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DDA7-D1B9-4780-B420-77F19EF95462}" type="datetimeFigureOut">
              <a:rPr lang="zh-CN" altLang="en-US" smtClean="0"/>
              <a:t>2021/12/3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16F98-791F-4FFC-A68C-26CC462DF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622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DDA7-D1B9-4780-B420-77F19EF95462}" type="datetimeFigureOut">
              <a:rPr lang="zh-CN" altLang="en-US" smtClean="0"/>
              <a:t>2021/12/3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16F98-791F-4FFC-A68C-26CC462DF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4188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DDA7-D1B9-4780-B420-77F19EF95462}" type="datetimeFigureOut">
              <a:rPr lang="zh-CN" altLang="en-US" smtClean="0"/>
              <a:t>2021/12/3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16F98-791F-4FFC-A68C-26CC462DF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1307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DDA7-D1B9-4780-B420-77F19EF95462}" type="datetimeFigureOut">
              <a:rPr lang="zh-CN" altLang="en-US" smtClean="0"/>
              <a:t>2021/12/3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16F98-791F-4FFC-A68C-26CC462DF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2751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DDA7-D1B9-4780-B420-77F19EF95462}" type="datetimeFigureOut">
              <a:rPr lang="zh-CN" altLang="en-US" smtClean="0"/>
              <a:t>2021/12/3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16F98-791F-4FFC-A68C-26CC462DF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37227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6DDDA7-D1B9-4780-B420-77F19EF95462}" type="datetimeFigureOut">
              <a:rPr lang="zh-CN" altLang="en-US" smtClean="0"/>
              <a:t>2021/12/3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16F98-791F-4FFC-A68C-26CC462DF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3931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2387600"/>
          </a:xfrm>
        </p:spPr>
        <p:txBody>
          <a:bodyPr/>
          <a:lstStyle/>
          <a:p>
            <a:r>
              <a:rPr lang="zh-CN" altLang="en-US" dirty="0" smtClean="0"/>
              <a:t>必修第一册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/>
              <a:t>第三</a:t>
            </a:r>
            <a:r>
              <a:rPr lang="zh-CN" altLang="en-US" dirty="0" smtClean="0"/>
              <a:t>章 铁和金属材料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88642" y="2700517"/>
            <a:ext cx="10011178" cy="1655762"/>
          </a:xfrm>
        </p:spPr>
        <p:txBody>
          <a:bodyPr>
            <a:normAutofit/>
          </a:bodyPr>
          <a:lstStyle/>
          <a:p>
            <a:r>
              <a:rPr lang="en-US" altLang="zh-CN" sz="4800" dirty="0" smtClean="0"/>
              <a:t>3.3</a:t>
            </a:r>
            <a:r>
              <a:rPr lang="zh-CN" altLang="en-US" sz="4800" dirty="0" smtClean="0"/>
              <a:t>物质的量在</a:t>
            </a:r>
            <a:endParaRPr lang="en-US" altLang="zh-CN" sz="4800" dirty="0" smtClean="0"/>
          </a:p>
          <a:p>
            <a:r>
              <a:rPr lang="zh-CN" altLang="en-US" sz="4800" dirty="0" smtClean="0"/>
              <a:t>化学方程式计算中的应用</a:t>
            </a:r>
            <a:endParaRPr lang="en-US" altLang="zh-CN" sz="4000" dirty="0"/>
          </a:p>
        </p:txBody>
      </p:sp>
      <p:sp>
        <p:nvSpPr>
          <p:cNvPr id="4" name="矩形 3"/>
          <p:cNvSpPr/>
          <p:nvPr/>
        </p:nvSpPr>
        <p:spPr>
          <a:xfrm>
            <a:off x="5593298" y="5081320"/>
            <a:ext cx="10054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/>
              <a:t>张伟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416889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4520485" cy="463639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化学计量数与物质的量的关系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文本框 3"/>
              <p:cNvSpPr txBox="1"/>
              <p:nvPr/>
            </p:nvSpPr>
            <p:spPr>
              <a:xfrm>
                <a:off x="4005330" y="1481071"/>
                <a:ext cx="53576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Fe</m:t>
                          </m:r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SO</m:t>
                          </m:r>
                        </m:e>
                        <m:sub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altLang="zh-CN" sz="3200" b="0" i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FeSO</m:t>
                          </m:r>
                        </m:e>
                        <m:sub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altLang="zh-CN" sz="3200" b="0" i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32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↑</m:t>
                      </m:r>
                    </m:oMath>
                  </m:oMathPara>
                </a14:m>
                <a:endParaRPr lang="zh-CN" altLang="en-US" sz="3200" dirty="0"/>
              </a:p>
            </p:txBody>
          </p:sp>
        </mc:Choice>
        <mc:Fallback xmlns="">
          <p:sp>
            <p:nvSpPr>
              <p:cNvPr id="4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5330" y="1481071"/>
                <a:ext cx="5357611" cy="584775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3681070"/>
              </p:ext>
            </p:extLst>
          </p:nvPr>
        </p:nvGraphicFramePr>
        <p:xfrm>
          <a:off x="2588655" y="2065846"/>
          <a:ext cx="6400799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39858"/>
                <a:gridCol w="1110157"/>
                <a:gridCol w="1481071"/>
                <a:gridCol w="1223493"/>
                <a:gridCol w="114622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计量系数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 smtClean="0"/>
                        <a:t>1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 smtClean="0"/>
                        <a:t>1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 smtClean="0"/>
                        <a:t>1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 smtClean="0"/>
                        <a:t>1</a:t>
                      </a:r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表格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67000530"/>
                  </p:ext>
                </p:extLst>
              </p:nvPr>
            </p:nvGraphicFramePr>
            <p:xfrm>
              <a:off x="1133340" y="2799149"/>
              <a:ext cx="7984902" cy="13716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859111"/>
                    <a:gridCol w="811142"/>
                    <a:gridCol w="1568963"/>
                    <a:gridCol w="1568962"/>
                    <a:gridCol w="1176724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摩尔质量</a:t>
                          </a:r>
                          <a:r>
                            <a:rPr lang="en-US" altLang="zh-CN" sz="2400" dirty="0" smtClean="0"/>
                            <a:t>/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g</m:t>
                                  </m:r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∙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mol</m:t>
                                  </m:r>
                                </m:e>
                                <m:sup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sup>
                              </m:sSup>
                            </m:oMath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56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98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152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2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质量</a:t>
                          </a:r>
                          <a:r>
                            <a:rPr lang="en-US" altLang="zh-CN" sz="2400" dirty="0" smtClean="0"/>
                            <a:t>/g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56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98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152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2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物质的量</a:t>
                          </a:r>
                          <a:r>
                            <a:rPr lang="en-US" altLang="zh-CN" sz="2400" dirty="0" smtClean="0"/>
                            <a:t>/</a:t>
                          </a:r>
                          <a:r>
                            <a:rPr lang="en-US" altLang="zh-CN" sz="2400" dirty="0" err="1" smtClean="0"/>
                            <a:t>mol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表格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67000530"/>
                  </p:ext>
                </p:extLst>
              </p:nvPr>
            </p:nvGraphicFramePr>
            <p:xfrm>
              <a:off x="1133340" y="2799149"/>
              <a:ext cx="7984902" cy="13716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859111"/>
                    <a:gridCol w="811142"/>
                    <a:gridCol w="1568963"/>
                    <a:gridCol w="1568962"/>
                    <a:gridCol w="1176724"/>
                  </a:tblGrid>
                  <a:tr h="4572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213" t="-16000" r="-179957" b="-23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56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98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152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2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质量</a:t>
                          </a:r>
                          <a:r>
                            <a:rPr lang="en-US" altLang="zh-CN" sz="2400" dirty="0" smtClean="0"/>
                            <a:t>/g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56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98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152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2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物质的量</a:t>
                          </a:r>
                          <a:r>
                            <a:rPr lang="en-US" altLang="zh-CN" sz="2400" dirty="0" smtClean="0"/>
                            <a:t>/</a:t>
                          </a:r>
                          <a:r>
                            <a:rPr lang="en-US" altLang="zh-CN" sz="2400" dirty="0" err="1" smtClean="0"/>
                            <a:t>mol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11" name="文本框 10"/>
          <p:cNvSpPr txBox="1"/>
          <p:nvPr/>
        </p:nvSpPr>
        <p:spPr>
          <a:xfrm>
            <a:off x="4407794" y="3720443"/>
            <a:ext cx="4829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+mn-ea"/>
              </a:rPr>
              <a:t>1</a:t>
            </a:r>
            <a:endParaRPr lang="zh-CN" altLang="en-US" sz="2400" dirty="0">
              <a:latin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654898" y="3746200"/>
            <a:ext cx="4829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+mn-ea"/>
              </a:rPr>
              <a:t>1</a:t>
            </a:r>
            <a:endParaRPr lang="zh-CN" altLang="en-US" sz="2400" dirty="0">
              <a:latin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091966" y="3696659"/>
            <a:ext cx="4829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+mn-ea"/>
              </a:rPr>
              <a:t>1</a:t>
            </a:r>
            <a:endParaRPr lang="zh-CN" altLang="en-US" sz="2400" dirty="0">
              <a:latin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287555" y="3696658"/>
            <a:ext cx="4829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+mn-ea"/>
              </a:rPr>
              <a:t>1</a:t>
            </a:r>
            <a:endParaRPr lang="zh-CN" altLang="en-US" sz="2400" dirty="0">
              <a:latin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648494" y="5087156"/>
            <a:ext cx="878231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结论：化学方程式中，化学计量系数之比</a:t>
            </a:r>
            <a:r>
              <a:rPr lang="en-US" altLang="zh-CN" sz="2400" dirty="0" smtClean="0"/>
              <a:t>=</a:t>
            </a:r>
            <a:r>
              <a:rPr lang="zh-CN" altLang="en-US" sz="2400" dirty="0" smtClean="0"/>
              <a:t>各物质物质的量之比</a:t>
            </a:r>
            <a:endParaRPr lang="zh-CN" altLang="en-US" sz="2400" dirty="0"/>
          </a:p>
        </p:txBody>
      </p:sp>
      <p:sp>
        <p:nvSpPr>
          <p:cNvPr id="16" name="文本框 15"/>
          <p:cNvSpPr txBox="1"/>
          <p:nvPr/>
        </p:nvSpPr>
        <p:spPr>
          <a:xfrm>
            <a:off x="1648494" y="743723"/>
            <a:ext cx="81909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例</a:t>
            </a:r>
            <a:r>
              <a:rPr lang="en-US" altLang="zh-CN" sz="2400" dirty="0" smtClean="0"/>
              <a:t>1</a:t>
            </a:r>
            <a:r>
              <a:rPr lang="zh-CN" altLang="en-US" sz="2400" dirty="0" smtClean="0"/>
              <a:t>：找到化学计量系数和各物质的物质的量之间的关系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889729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6194738" cy="463639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物质的量应用于化学方程式计算的基本格式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文本框 3"/>
              <p:cNvSpPr txBox="1"/>
              <p:nvPr/>
            </p:nvSpPr>
            <p:spPr>
              <a:xfrm>
                <a:off x="2393322" y="1932298"/>
                <a:ext cx="78045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Al</m:t>
                          </m:r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+2</m:t>
                          </m:r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sz="3200" b="0" i="0" smtClean="0">
                          <a:latin typeface="Cambria Math" panose="02040503050406030204" pitchFamily="18" charset="0"/>
                        </a:rPr>
                        <m:t>O</m:t>
                      </m:r>
                      <m:r>
                        <a:rPr lang="en-US" altLang="zh-CN" sz="3200" b="0" i="0" smtClean="0">
                          <a:latin typeface="Cambria Math" panose="02040503050406030204" pitchFamily="18" charset="0"/>
                        </a:rPr>
                        <m:t>+2</m:t>
                      </m:r>
                      <m:r>
                        <m:rPr>
                          <m:sty m:val="p"/>
                        </m:rPr>
                        <a:rPr lang="en-US" altLang="zh-CN" sz="3200" b="0" i="0" smtClean="0">
                          <a:latin typeface="Cambria Math" panose="02040503050406030204" pitchFamily="18" charset="0"/>
                        </a:rPr>
                        <m:t>NaOH</m:t>
                      </m:r>
                      <m:r>
                        <a:rPr lang="en-US" altLang="zh-CN" sz="3200" b="0" i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NaAlO</m:t>
                          </m:r>
                        </m:e>
                        <m:sub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3200" b="0" i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32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↑</m:t>
                      </m:r>
                    </m:oMath>
                  </m:oMathPara>
                </a14:m>
                <a:endParaRPr lang="zh-CN" altLang="en-US" sz="3200" dirty="0"/>
              </a:p>
            </p:txBody>
          </p:sp>
        </mc:Choice>
        <mc:Fallback xmlns="">
          <p:sp>
            <p:nvSpPr>
              <p:cNvPr id="4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3322" y="1932298"/>
                <a:ext cx="7804597" cy="584775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6862267"/>
              </p:ext>
            </p:extLst>
          </p:nvPr>
        </p:nvGraphicFramePr>
        <p:xfrm>
          <a:off x="316604" y="2613945"/>
          <a:ext cx="9749307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22659"/>
                <a:gridCol w="1057090"/>
                <a:gridCol w="1203589"/>
                <a:gridCol w="1717482"/>
                <a:gridCol w="2231374"/>
                <a:gridCol w="121711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化学计量数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 smtClean="0"/>
                        <a:t>2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 smtClean="0"/>
                        <a:t>2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 smtClean="0"/>
                        <a:t>2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 smtClean="0"/>
                        <a:t>2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 smtClean="0"/>
                        <a:t>3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 smtClean="0"/>
                        <a:t>物质的量</a:t>
                      </a:r>
                      <a:r>
                        <a:rPr lang="en-US" altLang="zh-CN" sz="2400" dirty="0" smtClean="0"/>
                        <a:t>/</a:t>
                      </a:r>
                      <a:r>
                        <a:rPr lang="en-US" altLang="zh-CN" sz="2400" dirty="0" err="1" smtClean="0"/>
                        <a:t>mol</a:t>
                      </a:r>
                      <a:endParaRPr lang="zh-CN" alt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 smtClean="0"/>
                        <a:t>标况下的体积</a:t>
                      </a:r>
                      <a:r>
                        <a:rPr lang="en-US" altLang="zh-CN" sz="2400" dirty="0" smtClean="0"/>
                        <a:t>/L</a:t>
                      </a:r>
                      <a:endParaRPr lang="zh-CN" alt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 smtClean="0"/>
                        <a:t>质量</a:t>
                      </a:r>
                      <a:r>
                        <a:rPr lang="en-US" altLang="zh-CN" sz="2400" dirty="0" smtClean="0"/>
                        <a:t>/g</a:t>
                      </a:r>
                      <a:endParaRPr lang="zh-CN" alt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文本框 10"/>
          <p:cNvSpPr txBox="1"/>
          <p:nvPr/>
        </p:nvSpPr>
        <p:spPr>
          <a:xfrm>
            <a:off x="9052772" y="3528345"/>
            <a:ext cx="8854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  <a:latin typeface="+mn-ea"/>
              </a:rPr>
              <a:t>3.36</a:t>
            </a:r>
            <a:endParaRPr lang="zh-CN" altLang="en-US" sz="2400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64707" y="711636"/>
            <a:ext cx="110243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例</a:t>
            </a:r>
            <a:r>
              <a:rPr lang="en-US" altLang="zh-CN" sz="2400" dirty="0" smtClean="0"/>
              <a:t>2</a:t>
            </a:r>
            <a:r>
              <a:rPr lang="zh-CN" altLang="en-US" sz="2400" dirty="0" smtClean="0"/>
              <a:t>：足量的铝粉，溶于</a:t>
            </a:r>
            <a:r>
              <a:rPr lang="en-US" altLang="zh-CN" sz="2400" dirty="0" smtClean="0"/>
              <a:t>50mL</a:t>
            </a:r>
            <a:r>
              <a:rPr lang="zh-CN" altLang="en-US" sz="2400" dirty="0" smtClean="0"/>
              <a:t>氢氧化钠溶液中，共收集到标准状况下的氢气</a:t>
            </a:r>
            <a:r>
              <a:rPr lang="en-US" altLang="zh-CN" sz="2400" dirty="0" smtClean="0"/>
              <a:t>3.36L</a:t>
            </a:r>
            <a:r>
              <a:rPr lang="zh-CN" altLang="en-US" sz="2400" dirty="0" smtClean="0"/>
              <a:t>，求消耗</a:t>
            </a:r>
            <a:r>
              <a:rPr lang="zh-CN" altLang="en-US" sz="2400" dirty="0"/>
              <a:t>铝</a:t>
            </a:r>
            <a:r>
              <a:rPr lang="zh-CN" altLang="en-US" sz="2400" dirty="0" smtClean="0"/>
              <a:t>粉的质量？氢氧化钠的浓度？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文本框 15"/>
              <p:cNvSpPr txBox="1"/>
              <p:nvPr/>
            </p:nvSpPr>
            <p:spPr>
              <a:xfrm>
                <a:off x="316604" y="4895478"/>
                <a:ext cx="5878134" cy="712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altLang="zh-CN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8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)=</m:t>
                    </m:r>
                    <m:f>
                      <m:fPr>
                        <m:ctrlPr>
                          <a:rPr lang="en-US" altLang="zh-CN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en-US" altLang="zh-CN" sz="24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24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altLang="zh-CN" sz="2800" dirty="0" smtClean="0">
                    <a:solidFill>
                      <a:schemeClr val="tx1"/>
                    </a:solidFill>
                    <a:latin typeface="+mn-ea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0" i="0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3.36</m:t>
                        </m:r>
                        <m:r>
                          <m:rPr>
                            <m:sty m:val="p"/>
                          </m:rPr>
                          <a:rPr lang="en-US" altLang="zh-CN" sz="2800" b="0" i="0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L</m:t>
                        </m:r>
                      </m:num>
                      <m:den>
                        <m:r>
                          <a:rPr lang="en-US" altLang="zh-CN" sz="2800" b="0" i="0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22.4</m:t>
                        </m:r>
                        <m:sSup>
                          <m:sSupPr>
                            <m:ctrlPr>
                              <a:rPr lang="en-US" altLang="zh-CN" sz="2800" b="0" i="1" dirty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800" b="0" i="0" dirty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L</m:t>
                            </m:r>
                            <m:r>
                              <a:rPr lang="en-US" altLang="zh-CN" sz="2800" b="0" i="0" dirty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∙</m:t>
                            </m:r>
                            <m:r>
                              <m:rPr>
                                <m:sty m:val="p"/>
                              </m:rPr>
                              <a:rPr lang="en-US" altLang="zh-CN" sz="2800" b="0" i="0" dirty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mol</m:t>
                            </m:r>
                          </m:e>
                          <m:sup>
                            <m:r>
                              <a:rPr lang="en-US" altLang="zh-CN" sz="2800" b="0" i="0" dirty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−1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altLang="zh-CN" sz="2800" dirty="0" smtClean="0">
                    <a:solidFill>
                      <a:srgbClr val="FF0000"/>
                    </a:solidFill>
                    <a:latin typeface="+mn-ea"/>
                  </a:rPr>
                  <a:t>=0.15mol</a:t>
                </a:r>
                <a:endParaRPr lang="zh-CN" altLang="en-US" sz="2800" dirty="0">
                  <a:solidFill>
                    <a:srgbClr val="FF0000"/>
                  </a:solidFill>
                  <a:latin typeface="+mn-ea"/>
                </a:endParaRPr>
              </a:p>
            </p:txBody>
          </p:sp>
        </mc:Choice>
        <mc:Fallback xmlns="">
          <p:sp>
            <p:nvSpPr>
              <p:cNvPr id="16" name="文本框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604" y="4895478"/>
                <a:ext cx="5878134" cy="712887"/>
              </a:xfrm>
              <a:prstGeom prst="rect">
                <a:avLst/>
              </a:prstGeom>
              <a:blipFill rotWithShape="0">
                <a:blip r:embed="rId3"/>
                <a:stretch>
                  <a:fillRect t="-855" b="-427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文本框 16"/>
          <p:cNvSpPr txBox="1"/>
          <p:nvPr/>
        </p:nvSpPr>
        <p:spPr>
          <a:xfrm>
            <a:off x="9052771" y="3066680"/>
            <a:ext cx="8854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  <a:latin typeface="+mn-ea"/>
              </a:rPr>
              <a:t>0.15</a:t>
            </a:r>
            <a:endParaRPr lang="zh-CN" altLang="en-US" sz="2400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337734" y="3066679"/>
            <a:ext cx="8854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  <a:latin typeface="+mn-ea"/>
              </a:rPr>
              <a:t>0.1</a:t>
            </a:r>
            <a:endParaRPr lang="zh-CN" altLang="en-US" sz="2400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410199" y="3060053"/>
            <a:ext cx="8854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  <a:latin typeface="+mn-ea"/>
              </a:rPr>
              <a:t>0.1</a:t>
            </a:r>
            <a:endParaRPr lang="zh-CN" altLang="en-US" sz="2400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923227" y="3066678"/>
            <a:ext cx="8854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  <a:latin typeface="+mn-ea"/>
              </a:rPr>
              <a:t>0.1</a:t>
            </a:r>
            <a:endParaRPr lang="zh-CN" altLang="en-US" sz="2400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2737030" y="3076259"/>
            <a:ext cx="8854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  <a:latin typeface="+mn-ea"/>
              </a:rPr>
              <a:t>0.1</a:t>
            </a:r>
            <a:endParaRPr lang="zh-CN" altLang="en-US" sz="2400" dirty="0">
              <a:solidFill>
                <a:srgbClr val="FF0000"/>
              </a:solidFill>
              <a:latin typeface="+mn-ea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文本框 5"/>
              <p:cNvSpPr txBox="1"/>
              <p:nvPr/>
            </p:nvSpPr>
            <p:spPr>
              <a:xfrm>
                <a:off x="94171" y="5744928"/>
                <a:ext cx="63230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altLang="zh-CN" sz="24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en-US" altLang="zh-CN" sz="24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Al</m:t>
                      </m:r>
                      <m:r>
                        <a:rPr lang="en-US" altLang="zh-CN" sz="24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)=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nM</m:t>
                      </m:r>
                      <m:r>
                        <a:rPr lang="en-US" altLang="zh-CN" sz="24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=0.1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mol</m:t>
                      </m:r>
                      <m:r>
                        <a:rPr lang="en-US" altLang="zh-CN" sz="24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×27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g</m:t>
                      </m:r>
                      <m:r>
                        <a:rPr lang="en-US" altLang="zh-CN" sz="24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en-US" altLang="zh-CN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mol</m:t>
                          </m:r>
                        </m:e>
                        <m:sup>
                          <m:r>
                            <a:rPr lang="en-US" altLang="zh-CN" sz="24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altLang="zh-CN" sz="2400" b="0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=2.7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g</m:t>
                      </m:r>
                    </m:oMath>
                  </m:oMathPara>
                </a14:m>
                <a:endParaRPr lang="zh-CN" altLang="en-US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6" name="文本框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171" y="5744928"/>
                <a:ext cx="6323000" cy="461665"/>
              </a:xfrm>
              <a:prstGeom prst="rect">
                <a:avLst/>
              </a:prstGeom>
              <a:blipFill rotWithShape="0">
                <a:blip r:embed="rId4"/>
                <a:stretch>
                  <a:fillRect b="-1710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文本框 21"/>
          <p:cNvSpPr txBox="1"/>
          <p:nvPr/>
        </p:nvSpPr>
        <p:spPr>
          <a:xfrm>
            <a:off x="2701881" y="3948604"/>
            <a:ext cx="8854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  <a:latin typeface="+mn-ea"/>
              </a:rPr>
              <a:t>2.7</a:t>
            </a:r>
            <a:endParaRPr lang="zh-CN" altLang="en-US" sz="2400" dirty="0">
              <a:solidFill>
                <a:srgbClr val="FF0000"/>
              </a:solidFill>
              <a:latin typeface="+mn-ea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文本框 7"/>
              <p:cNvSpPr txBox="1"/>
              <p:nvPr/>
            </p:nvSpPr>
            <p:spPr>
              <a:xfrm>
                <a:off x="6983567" y="5028642"/>
                <a:ext cx="5151550" cy="716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i="1" dirty="0" smtClean="0"/>
                  <a:t>c</a:t>
                </a:r>
                <a:r>
                  <a:rPr lang="en-US" altLang="zh-CN" sz="2400" dirty="0" smtClean="0"/>
                  <a:t>(</a:t>
                </a:r>
                <a:r>
                  <a:rPr lang="en-US" altLang="zh-CN" sz="2400" dirty="0" err="1" smtClean="0"/>
                  <a:t>NaOH</a:t>
                </a:r>
                <a:r>
                  <a:rPr lang="en-US" altLang="zh-CN" sz="2400" dirty="0" smtClean="0"/>
                  <a:t>)=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num>
                      <m:den>
                        <m:sSub>
                          <m:sSubPr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𝑎𝑞</m:t>
                            </m:r>
                          </m:sub>
                        </m:sSub>
                      </m:den>
                    </m:f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0.1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mol</m:t>
                        </m:r>
                      </m:num>
                      <m:den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0.05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L</m:t>
                        </m:r>
                      </m:den>
                    </m:f>
                    <m:r>
                      <a:rPr lang="en-US" altLang="zh-CN" sz="2400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CN" sz="24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n-US" altLang="zh-CN" sz="24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mol</m:t>
                    </m:r>
                    <m:r>
                      <a:rPr lang="en-US" altLang="zh-CN" sz="24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/</m:t>
                    </m:r>
                    <m:r>
                      <m:rPr>
                        <m:sty m:val="p"/>
                      </m:rPr>
                      <a:rPr lang="en-US" altLang="zh-CN" sz="24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L</m:t>
                    </m:r>
                  </m:oMath>
                </a14:m>
                <a:endParaRPr lang="zh-CN" altLang="en-US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8" name="文本框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83567" y="5028642"/>
                <a:ext cx="5151550" cy="716286"/>
              </a:xfrm>
              <a:prstGeom prst="rect">
                <a:avLst/>
              </a:prstGeom>
              <a:blipFill rotWithShape="0">
                <a:blip r:embed="rId5"/>
                <a:stretch>
                  <a:fillRect l="-189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22645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6" grpId="0"/>
      <p:bldP spid="17" grpId="0"/>
      <p:bldP spid="18" grpId="0"/>
      <p:bldP spid="19" grpId="0"/>
      <p:bldP spid="20" grpId="0"/>
      <p:bldP spid="21" grpId="0"/>
      <p:bldP spid="6" grpId="0"/>
      <p:bldP spid="22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/>
        </p:nvSpPr>
        <p:spPr>
          <a:xfrm>
            <a:off x="2651288" y="4520216"/>
            <a:ext cx="1009800" cy="191786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8871396" y="2651737"/>
            <a:ext cx="2898820" cy="90418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33834" y="3564692"/>
            <a:ext cx="2898820" cy="90418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文本框 3"/>
              <p:cNvSpPr txBox="1"/>
              <p:nvPr/>
            </p:nvSpPr>
            <p:spPr>
              <a:xfrm>
                <a:off x="2406201" y="1542633"/>
                <a:ext cx="78045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Al</m:t>
                          </m:r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+2</m:t>
                          </m:r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sz="3200" b="0" i="0" smtClean="0">
                          <a:latin typeface="Cambria Math" panose="02040503050406030204" pitchFamily="18" charset="0"/>
                        </a:rPr>
                        <m:t>O</m:t>
                      </m:r>
                      <m:r>
                        <a:rPr lang="en-US" altLang="zh-CN" sz="3200" b="0" i="0" smtClean="0">
                          <a:latin typeface="Cambria Math" panose="02040503050406030204" pitchFamily="18" charset="0"/>
                        </a:rPr>
                        <m:t>+2</m:t>
                      </m:r>
                      <m:r>
                        <m:rPr>
                          <m:sty m:val="p"/>
                        </m:rPr>
                        <a:rPr lang="en-US" altLang="zh-CN" sz="3200" b="0" i="0" smtClean="0">
                          <a:latin typeface="Cambria Math" panose="02040503050406030204" pitchFamily="18" charset="0"/>
                        </a:rPr>
                        <m:t>NaOH</m:t>
                      </m:r>
                      <m:r>
                        <a:rPr lang="en-US" altLang="zh-CN" sz="3200" b="0" i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NaAlO</m:t>
                          </m:r>
                        </m:e>
                        <m:sub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3200" b="0" i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32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↑</m:t>
                      </m:r>
                    </m:oMath>
                  </m:oMathPara>
                </a14:m>
                <a:endParaRPr lang="zh-CN" altLang="en-US" sz="3200" dirty="0"/>
              </a:p>
            </p:txBody>
          </p:sp>
        </mc:Choice>
        <mc:Fallback xmlns="">
          <p:sp>
            <p:nvSpPr>
              <p:cNvPr id="4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6201" y="1542633"/>
                <a:ext cx="7804597" cy="584775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8673969"/>
              </p:ext>
            </p:extLst>
          </p:nvPr>
        </p:nvGraphicFramePr>
        <p:xfrm>
          <a:off x="322495" y="2190717"/>
          <a:ext cx="9749307" cy="32096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22659"/>
                <a:gridCol w="1057090"/>
                <a:gridCol w="1203589"/>
                <a:gridCol w="1717482"/>
                <a:gridCol w="2231374"/>
                <a:gridCol w="1217113"/>
              </a:tblGrid>
              <a:tr h="466414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化学计量数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 smtClean="0"/>
                        <a:t>2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 smtClean="0"/>
                        <a:t>2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 smtClean="0"/>
                        <a:t>2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 smtClean="0"/>
                        <a:t>2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 smtClean="0"/>
                        <a:t>3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 smtClean="0"/>
                        <a:t>物质的量</a:t>
                      </a:r>
                      <a:r>
                        <a:rPr lang="en-US" altLang="zh-CN" sz="2400" dirty="0" smtClean="0"/>
                        <a:t>/</a:t>
                      </a:r>
                      <a:r>
                        <a:rPr lang="en-US" altLang="zh-CN" sz="2400" dirty="0" err="1" smtClean="0"/>
                        <a:t>mol</a:t>
                      </a:r>
                      <a:endParaRPr lang="zh-CN" alt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 smtClean="0"/>
                        <a:t>物质的量</a:t>
                      </a:r>
                      <a:r>
                        <a:rPr lang="en-US" altLang="zh-CN" sz="2400" dirty="0" smtClean="0"/>
                        <a:t>/</a:t>
                      </a:r>
                      <a:r>
                        <a:rPr lang="en-US" altLang="zh-CN" sz="2400" dirty="0" err="1" smtClean="0"/>
                        <a:t>mol</a:t>
                      </a:r>
                      <a:endParaRPr lang="zh-CN" alt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 smtClean="0"/>
                        <a:t>标况下的体积</a:t>
                      </a:r>
                      <a:r>
                        <a:rPr lang="en-US" altLang="zh-CN" sz="2400" dirty="0" smtClean="0"/>
                        <a:t>/L</a:t>
                      </a:r>
                      <a:endParaRPr lang="zh-CN" alt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 smtClean="0"/>
                        <a:t>标况下的体积</a:t>
                      </a:r>
                      <a:r>
                        <a:rPr lang="en-US" altLang="zh-CN" sz="2400" dirty="0" smtClean="0"/>
                        <a:t>/L</a:t>
                      </a:r>
                      <a:endParaRPr lang="zh-CN" alt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 smtClean="0"/>
                        <a:t>质量</a:t>
                      </a:r>
                      <a:r>
                        <a:rPr lang="en-US" altLang="zh-CN" sz="2400" dirty="0" smtClean="0"/>
                        <a:t>/g</a:t>
                      </a:r>
                      <a:endParaRPr lang="zh-CN" alt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 smtClean="0"/>
                        <a:t>质量</a:t>
                      </a:r>
                      <a:r>
                        <a:rPr lang="en-US" altLang="zh-CN" sz="2400" dirty="0" smtClean="0"/>
                        <a:t>/g</a:t>
                      </a:r>
                      <a:endParaRPr lang="zh-CN" alt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文本框 10"/>
          <p:cNvSpPr txBox="1"/>
          <p:nvPr/>
        </p:nvSpPr>
        <p:spPr>
          <a:xfrm>
            <a:off x="8989447" y="3564692"/>
            <a:ext cx="8553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+mn-ea"/>
              </a:rPr>
              <a:t>67.2</a:t>
            </a:r>
            <a:endParaRPr lang="zh-CN" altLang="en-US" sz="2400" dirty="0">
              <a:latin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64707" y="711636"/>
            <a:ext cx="110243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例</a:t>
            </a:r>
            <a:r>
              <a:rPr lang="en-US" altLang="zh-CN" sz="2400" dirty="0" smtClean="0"/>
              <a:t>2</a:t>
            </a:r>
            <a:r>
              <a:rPr lang="zh-CN" altLang="en-US" sz="2400" dirty="0" smtClean="0"/>
              <a:t>：足量的铝粉，溶于</a:t>
            </a:r>
            <a:r>
              <a:rPr lang="en-US" altLang="zh-CN" sz="2400" dirty="0" smtClean="0"/>
              <a:t>50mL</a:t>
            </a:r>
            <a:r>
              <a:rPr lang="zh-CN" altLang="en-US" sz="2400" dirty="0" smtClean="0"/>
              <a:t>氢氧化钠溶液中，共收集到标准状况下的氢气</a:t>
            </a:r>
            <a:r>
              <a:rPr lang="en-US" altLang="zh-CN" sz="2400" dirty="0" smtClean="0"/>
              <a:t>3.36L</a:t>
            </a:r>
            <a:r>
              <a:rPr lang="zh-CN" altLang="en-US" sz="2400" dirty="0" smtClean="0"/>
              <a:t>，求消耗</a:t>
            </a:r>
            <a:r>
              <a:rPr lang="zh-CN" altLang="en-US" sz="2400" dirty="0"/>
              <a:t>铝</a:t>
            </a:r>
            <a:r>
              <a:rPr lang="zh-CN" altLang="en-US" sz="2400" dirty="0" smtClean="0"/>
              <a:t>粉的质量？氢氧化钠的浓度？</a:t>
            </a:r>
            <a:endParaRPr lang="zh-CN" altLang="en-US" sz="2400" dirty="0"/>
          </a:p>
        </p:txBody>
      </p:sp>
      <p:sp>
        <p:nvSpPr>
          <p:cNvPr id="17" name="文本框 16"/>
          <p:cNvSpPr txBox="1"/>
          <p:nvPr/>
        </p:nvSpPr>
        <p:spPr>
          <a:xfrm>
            <a:off x="8959391" y="3116376"/>
            <a:ext cx="8854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  <a:latin typeface="+mn-ea"/>
              </a:rPr>
              <a:t>0.15</a:t>
            </a:r>
            <a:endParaRPr lang="zh-CN" altLang="en-US" sz="2400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376371" y="3124635"/>
            <a:ext cx="8854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  <a:latin typeface="+mn-ea"/>
              </a:rPr>
              <a:t>0.1</a:t>
            </a:r>
            <a:endParaRPr lang="zh-CN" altLang="en-US" sz="2400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448836" y="3118009"/>
            <a:ext cx="8854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  <a:latin typeface="+mn-ea"/>
              </a:rPr>
              <a:t>0.1</a:t>
            </a:r>
            <a:endParaRPr lang="zh-CN" altLang="en-US" sz="2400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961864" y="3124634"/>
            <a:ext cx="8854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  <a:latin typeface="+mn-ea"/>
              </a:rPr>
              <a:t>0.1</a:t>
            </a:r>
            <a:endParaRPr lang="zh-CN" altLang="en-US" sz="2400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2775667" y="3134215"/>
            <a:ext cx="8854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  <a:latin typeface="+mn-ea"/>
              </a:rPr>
              <a:t>0.1</a:t>
            </a:r>
            <a:endParaRPr lang="zh-CN" altLang="en-US" sz="2400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667537" y="4938666"/>
            <a:ext cx="8854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  <a:latin typeface="+mn-ea"/>
              </a:rPr>
              <a:t>2.7</a:t>
            </a:r>
            <a:endParaRPr lang="zh-CN" altLang="en-US" sz="2400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3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6194738" cy="463639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物质的量应用于化学方程式计算的基本格式</a:t>
            </a:r>
            <a:endParaRPr lang="zh-CN" altLang="en-US" sz="2400" dirty="0"/>
          </a:p>
        </p:txBody>
      </p:sp>
      <p:sp>
        <p:nvSpPr>
          <p:cNvPr id="24" name="文本框 23"/>
          <p:cNvSpPr txBox="1"/>
          <p:nvPr/>
        </p:nvSpPr>
        <p:spPr>
          <a:xfrm>
            <a:off x="8974418" y="4046299"/>
            <a:ext cx="8854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  <a:latin typeface="+mn-ea"/>
              </a:rPr>
              <a:t>3.36</a:t>
            </a:r>
            <a:endParaRPr lang="zh-CN" altLang="en-US" sz="2400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682564" y="4483394"/>
            <a:ext cx="8553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+mn-ea"/>
              </a:rPr>
              <a:t>54</a:t>
            </a:r>
            <a:endParaRPr lang="zh-CN" altLang="en-US" sz="2400" dirty="0">
              <a:latin typeface="+mn-ea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文本框 9"/>
              <p:cNvSpPr txBox="1"/>
              <p:nvPr/>
            </p:nvSpPr>
            <p:spPr>
              <a:xfrm>
                <a:off x="10244780" y="2750392"/>
                <a:ext cx="1352457" cy="6146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比值</a:t>
                </a:r>
                <a:r>
                  <a:rPr lang="en-US" altLang="zh-CN" sz="2400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altLang="zh-CN" sz="2400" i="1" smtClean="0">
                            <a:latin typeface="Cambria Math" panose="02040503050406030204" pitchFamily="18" charset="0"/>
                          </a:rPr>
                          <m:t>0</m:t>
                        </m:r>
                      </m:num>
                      <m:den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1</m:t>
                        </m:r>
                      </m:den>
                    </m:f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10" name="文本框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44780" y="2750392"/>
                <a:ext cx="1352457" cy="614655"/>
              </a:xfrm>
              <a:prstGeom prst="rect">
                <a:avLst/>
              </a:prstGeom>
              <a:blipFill rotWithShape="0">
                <a:blip r:embed="rId3"/>
                <a:stretch>
                  <a:fillRect l="-7240" b="-990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文本框 27"/>
              <p:cNvSpPr txBox="1"/>
              <p:nvPr/>
            </p:nvSpPr>
            <p:spPr>
              <a:xfrm>
                <a:off x="10244780" y="3767465"/>
                <a:ext cx="1352457" cy="6146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比值</a:t>
                </a:r>
                <a:r>
                  <a:rPr lang="en-US" altLang="zh-CN" sz="2400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altLang="zh-CN" sz="2400" i="1" smtClean="0">
                            <a:latin typeface="Cambria Math" panose="02040503050406030204" pitchFamily="18" charset="0"/>
                          </a:rPr>
                          <m:t>0</m:t>
                        </m:r>
                      </m:num>
                      <m:den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1</m:t>
                        </m:r>
                      </m:den>
                    </m:f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28" name="文本框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44780" y="3767465"/>
                <a:ext cx="1352457" cy="614655"/>
              </a:xfrm>
              <a:prstGeom prst="rect">
                <a:avLst/>
              </a:prstGeom>
              <a:blipFill rotWithShape="0">
                <a:blip r:embed="rId4"/>
                <a:stretch>
                  <a:fillRect l="-7240" b="-990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文本框 28"/>
              <p:cNvSpPr txBox="1"/>
              <p:nvPr/>
            </p:nvSpPr>
            <p:spPr>
              <a:xfrm>
                <a:off x="2542148" y="5527822"/>
                <a:ext cx="1352457" cy="6146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比值</a:t>
                </a:r>
                <a:r>
                  <a:rPr lang="en-US" altLang="zh-CN" sz="2400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altLang="zh-CN" sz="2400" i="1" smtClean="0">
                            <a:latin typeface="Cambria Math" panose="02040503050406030204" pitchFamily="18" charset="0"/>
                          </a:rPr>
                          <m:t>0</m:t>
                        </m:r>
                      </m:num>
                      <m:den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1</m:t>
                        </m:r>
                      </m:den>
                    </m:f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29" name="文本框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2148" y="5527822"/>
                <a:ext cx="1352457" cy="614655"/>
              </a:xfrm>
              <a:prstGeom prst="rect">
                <a:avLst/>
              </a:prstGeom>
              <a:blipFill rotWithShape="0">
                <a:blip r:embed="rId5"/>
                <a:stretch>
                  <a:fillRect l="-6757" b="-990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文本框 29"/>
          <p:cNvSpPr txBox="1"/>
          <p:nvPr/>
        </p:nvSpPr>
        <p:spPr>
          <a:xfrm>
            <a:off x="3677337" y="5388795"/>
            <a:ext cx="8514663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不同的物质，可以用不同的物理量进行比例求算，质量、物质的量、气体的体积，均可以做比例，只需要</a:t>
            </a:r>
            <a:r>
              <a:rPr lang="zh-CN" altLang="en-US" sz="2400" dirty="0" smtClean="0">
                <a:solidFill>
                  <a:srgbClr val="FF0000"/>
                </a:solidFill>
              </a:rPr>
              <a:t>上下物理量一致</a:t>
            </a:r>
            <a:r>
              <a:rPr lang="zh-CN" altLang="en-US" sz="2400" dirty="0" smtClean="0"/>
              <a:t>；而且系数是几，比例的基础就按照几摩尔来处理。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796082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6" grpId="0" animBg="1"/>
      <p:bldP spid="9" grpId="0" animBg="1"/>
      <p:bldP spid="11" grpId="0"/>
      <p:bldP spid="17" grpId="0"/>
      <p:bldP spid="18" grpId="0"/>
      <p:bldP spid="19" grpId="0"/>
      <p:bldP spid="20" grpId="0"/>
      <p:bldP spid="21" grpId="0"/>
      <p:bldP spid="22" grpId="0"/>
      <p:bldP spid="24" grpId="0"/>
      <p:bldP spid="25" grpId="0"/>
      <p:bldP spid="10" grpId="0"/>
      <p:bldP spid="28" grpId="0"/>
      <p:bldP spid="29" grpId="0"/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1661375" cy="463639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关系式法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表格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14067937"/>
                  </p:ext>
                </p:extLst>
              </p:nvPr>
            </p:nvGraphicFramePr>
            <p:xfrm>
              <a:off x="579548" y="719666"/>
              <a:ext cx="11153106" cy="420624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014435"/>
                    <a:gridCol w="5138671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例</a:t>
                          </a:r>
                          <a:r>
                            <a:rPr lang="en-US" altLang="zh-CN" sz="2400" dirty="0" smtClean="0"/>
                            <a:t>3</a:t>
                          </a:r>
                          <a:r>
                            <a:rPr lang="zh-CN" altLang="en-US" sz="2400" dirty="0" smtClean="0"/>
                            <a:t>：实验室用二氧化锰和浓盐酸制取氯气，</a:t>
                          </a:r>
                          <a:r>
                            <a:rPr lang="en-US" altLang="zh-CN" sz="2400" dirty="0" smtClean="0"/>
                            <a:t>8.7g</a:t>
                          </a:r>
                          <a:r>
                            <a:rPr lang="zh-CN" altLang="en-US" sz="2400" dirty="0" smtClean="0"/>
                            <a:t>二氧化锰和足量的浓盐酸反应，问可以制得标况下的氯气的体积？被氧化的</a:t>
                          </a:r>
                          <a:r>
                            <a:rPr lang="en-US" altLang="zh-CN" sz="2400" dirty="0" err="1" smtClean="0"/>
                            <a:t>HCl</a:t>
                          </a:r>
                          <a:r>
                            <a:rPr lang="zh-CN" altLang="en-US" sz="2400" dirty="0" smtClean="0"/>
                            <a:t>的物质的量？</a:t>
                          </a:r>
                          <a:endParaRPr lang="en-US" altLang="zh-CN" sz="2400" dirty="0" smtClean="0"/>
                        </a:p>
                        <a:p>
                          <a:r>
                            <a:rPr lang="zh-CN" altLang="en-US" sz="2400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已知：</a:t>
                          </a:r>
                          <a:r>
                            <a:rPr lang="pt-BR" altLang="zh-CN" sz="2400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MnO</a:t>
                          </a:r>
                          <a:r>
                            <a:rPr lang="pt-BR" altLang="zh-CN" sz="2400" kern="1200" baseline="-250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2</a:t>
                          </a:r>
                          <a:r>
                            <a:rPr lang="pt-BR" altLang="zh-CN" sz="2400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+4HCl(</a:t>
                          </a:r>
                          <a:r>
                            <a:rPr lang="zh-CN" altLang="zh-CN" sz="2400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浓</a:t>
                          </a:r>
                          <a:r>
                            <a:rPr lang="pt-BR" altLang="zh-CN" sz="2400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) </a:t>
                          </a:r>
                          <a14:m>
                            <m:oMath xmlns:m="http://schemas.openxmlformats.org/officeDocument/2006/math">
                              <m:r>
                                <a:rPr lang="pt-BR" altLang="zh-CN" sz="2400" i="1" kern="1200" smtClean="0">
                                  <a:solidFill>
                                    <a:srgbClr val="7030A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≜</m:t>
                              </m:r>
                            </m:oMath>
                          </a14:m>
                          <a:r>
                            <a:rPr lang="pt-BR" altLang="zh-CN" sz="2400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MnCl</a:t>
                          </a:r>
                          <a:r>
                            <a:rPr lang="pt-BR" altLang="zh-CN" sz="2400" kern="1200" baseline="-250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2</a:t>
                          </a:r>
                          <a:r>
                            <a:rPr lang="pt-BR" altLang="zh-CN" sz="2400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+Cl</a:t>
                          </a:r>
                          <a:r>
                            <a:rPr lang="pt-BR" altLang="zh-CN" sz="2400" kern="1200" baseline="-250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2</a:t>
                          </a:r>
                          <a:r>
                            <a:rPr lang="zh-CN" altLang="zh-CN" sz="2400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↑</a:t>
                          </a:r>
                          <a:r>
                            <a:rPr lang="pt-BR" altLang="zh-CN" sz="2400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+2H</a:t>
                          </a:r>
                          <a:r>
                            <a:rPr lang="pt-BR" altLang="zh-CN" sz="2400" kern="1200" baseline="-250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2</a:t>
                          </a:r>
                          <a:r>
                            <a:rPr lang="pt-BR" altLang="zh-CN" sz="2400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O</a:t>
                          </a:r>
                        </a:p>
                        <a:p>
                          <a:r>
                            <a:rPr lang="pt-BR" altLang="zh-CN" sz="2400" i="1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M</a:t>
                          </a:r>
                          <a:r>
                            <a:rPr lang="pt-BR" altLang="zh-CN" sz="2400" i="0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(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pt-BR" altLang="zh-CN" sz="2400" i="1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MnO</m:t>
                                  </m:r>
                                </m:e>
                                <m:sub>
                                  <m:r>
                                    <a:rPr lang="en-US" altLang="zh-CN" sz="2400" b="0" i="0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pt-BR" altLang="zh-CN" sz="2400" i="0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)=87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pt-BR" altLang="zh-CN" sz="2400" i="1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g</m:t>
                                  </m:r>
                                  <m:r>
                                    <a:rPr lang="en-US" altLang="zh-CN" sz="2400" b="0" i="0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  <m:t>∙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  <m:t>mol</m:t>
                                  </m:r>
                                </m:e>
                                <m:sup>
                                  <m:r>
                                    <a:rPr lang="en-US" altLang="zh-CN" sz="2400" b="0" i="0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−1</m:t>
                                  </m:r>
                                </m:sup>
                              </m:sSup>
                            </m:oMath>
                          </a14:m>
                          <a:endParaRPr lang="en-US" altLang="zh-CN" sz="2400" i="0" dirty="0" smtClean="0"/>
                        </a:p>
                        <a:p>
                          <a:r>
                            <a:rPr lang="zh-CN" altLang="en-US" sz="2400" i="0" dirty="0" smtClean="0">
                              <a:solidFill>
                                <a:srgbClr val="FF0000"/>
                              </a:solidFill>
                            </a:rPr>
                            <a:t>求什么物理量，就用该物理量做比例</a:t>
                          </a:r>
                          <a:r>
                            <a:rPr lang="zh-CN" altLang="en-US" sz="2400" i="0" dirty="0" smtClean="0"/>
                            <a:t>。</a:t>
                          </a:r>
                          <a:endParaRPr lang="en-US" altLang="zh-CN" sz="2400" i="0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i="0" dirty="0" smtClean="0"/>
                            <a:t>例</a:t>
                          </a:r>
                          <a:r>
                            <a:rPr lang="en-US" altLang="zh-CN" sz="2400" i="0" dirty="0" smtClean="0"/>
                            <a:t>4</a:t>
                          </a:r>
                          <a:r>
                            <a:rPr lang="zh-CN" altLang="en-US" sz="2400" i="0" dirty="0" smtClean="0"/>
                            <a:t>：把一定量的</a:t>
                          </a:r>
                          <a:r>
                            <a:rPr lang="en-US" altLang="zh-CN" sz="2400" i="0" dirty="0" smtClean="0"/>
                            <a:t>CO</a:t>
                          </a:r>
                          <a:r>
                            <a:rPr lang="zh-CN" altLang="en-US" sz="2400" i="0" dirty="0" smtClean="0"/>
                            <a:t>还原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Fe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O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</m:sSub>
                            </m:oMath>
                          </a14:m>
                          <a:r>
                            <a:rPr lang="zh-CN" altLang="en-US" sz="2400" i="0" dirty="0" smtClean="0"/>
                            <a:t>生成的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CO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zh-CN" altLang="en-US" sz="2400" i="0" dirty="0" smtClean="0"/>
                            <a:t>通入澄清石灰水中，得到</a:t>
                          </a:r>
                          <a:r>
                            <a:rPr lang="en-US" altLang="zh-CN" sz="2400" i="0" dirty="0" smtClean="0"/>
                            <a:t>10g</a:t>
                          </a:r>
                          <a:r>
                            <a:rPr lang="zh-CN" altLang="en-US" sz="2400" i="0" dirty="0" smtClean="0"/>
                            <a:t>沉淀，问参加反应的</a:t>
                          </a:r>
                          <a:r>
                            <a:rPr lang="en-US" altLang="zh-CN" sz="2400" i="0" dirty="0" smtClean="0"/>
                            <a:t>CO</a:t>
                          </a:r>
                          <a:r>
                            <a:rPr lang="zh-CN" altLang="en-US" sz="2400" i="0" dirty="0" smtClean="0"/>
                            <a:t>的物质的量？</a:t>
                          </a:r>
                          <a:endParaRPr lang="en-US" altLang="zh-CN" sz="2400" i="0" dirty="0" smtClean="0"/>
                        </a:p>
                        <a:p>
                          <a:r>
                            <a:rPr lang="pt-BR" altLang="zh-CN" sz="2400" i="1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M</a:t>
                          </a:r>
                          <a:r>
                            <a:rPr lang="pt-BR" altLang="zh-CN" sz="2400" i="0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(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pt-BR" altLang="zh-CN" sz="2400" i="1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CaCO</m:t>
                                  </m:r>
                                </m:e>
                                <m:sub>
                                  <m:r>
                                    <a:rPr lang="en-US" altLang="zh-CN" sz="2400" b="0" i="0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3</m:t>
                                  </m:r>
                                </m:sub>
                              </m:sSub>
                            </m:oMath>
                          </a14:m>
                          <a:r>
                            <a:rPr lang="pt-BR" altLang="zh-CN" sz="2400" i="0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)=100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pt-BR" altLang="zh-CN" sz="2400" i="1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g</m:t>
                                  </m:r>
                                  <m:r>
                                    <a:rPr lang="en-US" altLang="zh-CN" sz="2400" b="0" i="0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  <m:t>∙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  <m:t>mol</m:t>
                                  </m:r>
                                </m:e>
                                <m:sup>
                                  <m:r>
                                    <a:rPr lang="en-US" altLang="zh-CN" sz="2400" b="0" i="0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−1</m:t>
                                  </m:r>
                                </m:sup>
                              </m:sSup>
                            </m:oMath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表格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14067937"/>
                  </p:ext>
                </p:extLst>
              </p:nvPr>
            </p:nvGraphicFramePr>
            <p:xfrm>
              <a:off x="579548" y="719666"/>
              <a:ext cx="11153106" cy="420624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014435"/>
                    <a:gridCol w="5138671"/>
                  </a:tblGrid>
                  <a:tr h="265176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01" t="-2752" r="-85613" b="-6353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  <a:tr h="155448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01" t="-175686" r="-85613" b="-862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6" name="矩形 5"/>
          <p:cNvSpPr/>
          <p:nvPr/>
        </p:nvSpPr>
        <p:spPr>
          <a:xfrm>
            <a:off x="7626744" y="926137"/>
            <a:ext cx="29867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altLang="zh-CN" sz="2400" dirty="0" smtClean="0"/>
              <a:t>MnO</a:t>
            </a:r>
            <a:r>
              <a:rPr lang="pt-BR" altLang="zh-CN" sz="2400" baseline="-25000" dirty="0" smtClean="0"/>
              <a:t>2</a:t>
            </a:r>
            <a:r>
              <a:rPr lang="pt-BR" altLang="zh-CN" sz="2400" dirty="0" smtClean="0"/>
              <a:t>~2HCl</a:t>
            </a:r>
            <a:r>
              <a:rPr lang="pt-BR" altLang="zh-CN" sz="2400" dirty="0"/>
              <a:t>(</a:t>
            </a:r>
            <a:r>
              <a:rPr lang="zh-CN" altLang="zh-CN" sz="2400" dirty="0"/>
              <a:t>浓</a:t>
            </a:r>
            <a:r>
              <a:rPr lang="pt-BR" altLang="zh-CN" sz="2400" dirty="0"/>
              <a:t>) ~</a:t>
            </a:r>
            <a:r>
              <a:rPr lang="pt-BR" altLang="zh-CN" sz="2400" dirty="0" smtClean="0"/>
              <a:t>Cl</a:t>
            </a:r>
            <a:r>
              <a:rPr lang="pt-BR" altLang="zh-CN" sz="2400" baseline="-25000" dirty="0" smtClean="0"/>
              <a:t>2</a:t>
            </a:r>
            <a:r>
              <a:rPr lang="zh-CN" altLang="zh-CN" sz="2400" dirty="0" smtClean="0"/>
              <a:t>↑</a:t>
            </a:r>
            <a:endParaRPr lang="pt-BR" altLang="zh-CN" sz="2400" dirty="0"/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4318767"/>
              </p:ext>
            </p:extLst>
          </p:nvPr>
        </p:nvGraphicFramePr>
        <p:xfrm>
          <a:off x="7626744" y="1408006"/>
          <a:ext cx="834676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34676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87g</a:t>
                      </a:r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8527492"/>
              </p:ext>
            </p:extLst>
          </p:nvPr>
        </p:nvGraphicFramePr>
        <p:xfrm>
          <a:off x="8633291" y="1950795"/>
          <a:ext cx="1068643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8643"/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dirty="0" smtClean="0"/>
                        <a:t>0.2mol</a:t>
                      </a:r>
                      <a:endParaRPr lang="zh-CN" altLang="en-US" sz="2400" dirty="0" smtClean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6431382"/>
              </p:ext>
            </p:extLst>
          </p:nvPr>
        </p:nvGraphicFramePr>
        <p:xfrm>
          <a:off x="8633291" y="1424309"/>
          <a:ext cx="1100992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00992"/>
              </a:tblGrid>
              <a:tr h="199404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2mol</a:t>
                      </a:r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99404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10" name="表格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277997"/>
              </p:ext>
            </p:extLst>
          </p:nvPr>
        </p:nvGraphicFramePr>
        <p:xfrm>
          <a:off x="9829285" y="1408006"/>
          <a:ext cx="1100992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00992"/>
              </a:tblGrid>
              <a:tr h="199404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22.4L</a:t>
                      </a:r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99404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11" name="表格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3893798"/>
              </p:ext>
            </p:extLst>
          </p:nvPr>
        </p:nvGraphicFramePr>
        <p:xfrm>
          <a:off x="9829285" y="1955262"/>
          <a:ext cx="1100992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00992"/>
              </a:tblGrid>
              <a:tr h="199404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2.24L</a:t>
                      </a:r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99404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12" name="矩形 11"/>
          <p:cNvSpPr/>
          <p:nvPr/>
        </p:nvSpPr>
        <p:spPr>
          <a:xfrm>
            <a:off x="7779144" y="3436118"/>
            <a:ext cx="28343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zh-CN" sz="2400" dirty="0" smtClean="0"/>
              <a:t>CO~CO</a:t>
            </a:r>
            <a:r>
              <a:rPr lang="pt-BR" altLang="zh-CN" sz="2400" baseline="-25000" dirty="0" smtClean="0"/>
              <a:t>2</a:t>
            </a:r>
            <a:r>
              <a:rPr lang="pt-BR" altLang="zh-CN" sz="2400" dirty="0" smtClean="0"/>
              <a:t>~CaCO</a:t>
            </a:r>
            <a:r>
              <a:rPr lang="pt-BR" altLang="zh-CN" sz="2400" baseline="-25000" dirty="0" smtClean="0"/>
              <a:t>3</a:t>
            </a:r>
            <a:r>
              <a:rPr lang="pt-BR" altLang="zh-CN" sz="2400" dirty="0" smtClean="0"/>
              <a:t> </a:t>
            </a:r>
            <a:endParaRPr lang="pt-BR" altLang="zh-CN" sz="2400" dirty="0"/>
          </a:p>
        </p:txBody>
      </p:sp>
      <p:graphicFrame>
        <p:nvGraphicFramePr>
          <p:cNvPr id="13" name="表格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4031810"/>
              </p:ext>
            </p:extLst>
          </p:nvPr>
        </p:nvGraphicFramePr>
        <p:xfrm>
          <a:off x="7779144" y="3770113"/>
          <a:ext cx="1100992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00992"/>
              </a:tblGrid>
              <a:tr h="199404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1mol</a:t>
                      </a:r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99404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14" name="表格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2075765"/>
              </p:ext>
            </p:extLst>
          </p:nvPr>
        </p:nvGraphicFramePr>
        <p:xfrm>
          <a:off x="7641618" y="1950795"/>
          <a:ext cx="834676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34676"/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dirty="0" smtClean="0"/>
                        <a:t>8.7g</a:t>
                      </a:r>
                      <a:endParaRPr lang="zh-CN" altLang="en-US" sz="2400" dirty="0" smtClean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15" name="表格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8707446"/>
              </p:ext>
            </p:extLst>
          </p:nvPr>
        </p:nvGraphicFramePr>
        <p:xfrm>
          <a:off x="8935369" y="3770113"/>
          <a:ext cx="834676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34676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100g</a:t>
                      </a:r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17" name="表格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3736158"/>
              </p:ext>
            </p:extLst>
          </p:nvPr>
        </p:nvGraphicFramePr>
        <p:xfrm>
          <a:off x="8935369" y="4227313"/>
          <a:ext cx="834676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34676"/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dirty="0" smtClean="0"/>
                        <a:t>10g</a:t>
                      </a:r>
                      <a:endParaRPr lang="zh-CN" altLang="en-US" sz="2400" dirty="0" smtClean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18" name="表格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9501365"/>
              </p:ext>
            </p:extLst>
          </p:nvPr>
        </p:nvGraphicFramePr>
        <p:xfrm>
          <a:off x="7564648" y="4176271"/>
          <a:ext cx="1068643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8643"/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dirty="0" smtClean="0"/>
                        <a:t>0.1mol</a:t>
                      </a:r>
                      <a:endParaRPr lang="zh-CN" altLang="en-US" sz="2400" dirty="0" smtClean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8695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1" y="0"/>
            <a:ext cx="1300766" cy="463639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守恒法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表格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93757624"/>
                  </p:ext>
                </p:extLst>
              </p:nvPr>
            </p:nvGraphicFramePr>
            <p:xfrm>
              <a:off x="579548" y="719666"/>
              <a:ext cx="11153106" cy="301752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014435"/>
                    <a:gridCol w="5138671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例</a:t>
                          </a:r>
                          <a:r>
                            <a:rPr lang="en-US" altLang="zh-CN" sz="2400" dirty="0" smtClean="0"/>
                            <a:t>5</a:t>
                          </a:r>
                          <a:r>
                            <a:rPr lang="zh-CN" altLang="en-US" sz="2400" dirty="0" smtClean="0"/>
                            <a:t>：向一定量的</a:t>
                          </a:r>
                          <a:r>
                            <a:rPr lang="en-US" altLang="zh-CN" sz="2400" dirty="0" smtClean="0"/>
                            <a:t>Fe</a:t>
                          </a:r>
                          <a:r>
                            <a:rPr lang="zh-CN" altLang="en-US" sz="2400" dirty="0" smtClean="0"/>
                            <a:t>和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Fe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O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</m:sSub>
                              <m:r>
                                <a:rPr lang="zh-CN" altLang="en-US" sz="2400" i="1" smtClean="0">
                                  <a:latin typeface="Cambria Math" panose="02040503050406030204" pitchFamily="18" charset="0"/>
                                </a:rPr>
                                <m:t>的</m:t>
                              </m:r>
                            </m:oMath>
                          </a14:m>
                          <a:r>
                            <a:rPr lang="zh-CN" altLang="en-US" sz="2400" dirty="0" smtClean="0"/>
                            <a:t>混合物中，加入</a:t>
                          </a:r>
                          <a:r>
                            <a:rPr lang="en-US" altLang="zh-CN" sz="2400" dirty="0" smtClean="0"/>
                            <a:t>100mL 2mol/L</a:t>
                          </a:r>
                          <a:r>
                            <a:rPr lang="en-US" altLang="zh-CN" sz="2400" baseline="0" dirty="0" smtClean="0"/>
                            <a:t> </a:t>
                          </a:r>
                          <a:r>
                            <a:rPr lang="zh-CN" altLang="en-US" sz="2400" baseline="0" dirty="0" smtClean="0"/>
                            <a:t>的盐酸，恰好使混合物完全溶解，所得溶液中加入</a:t>
                          </a:r>
                          <a:r>
                            <a:rPr lang="en-US" altLang="zh-CN" sz="2400" baseline="0" dirty="0" smtClean="0"/>
                            <a:t>KSCN</a:t>
                          </a:r>
                          <a:r>
                            <a:rPr lang="zh-CN" altLang="en-US" sz="2400" baseline="0" dirty="0" smtClean="0"/>
                            <a:t>溶液无红色出现。</a:t>
                          </a:r>
                          <a:endParaRPr lang="en-US" altLang="zh-CN" sz="2400" baseline="0" dirty="0" smtClean="0"/>
                        </a:p>
                        <a:p>
                          <a:r>
                            <a:rPr lang="zh-CN" altLang="en-US" sz="2400" baseline="0" dirty="0" smtClean="0"/>
                            <a:t>如果用足量的</a:t>
                          </a:r>
                          <a:r>
                            <a:rPr lang="en-US" altLang="zh-CN" sz="2400" baseline="0" dirty="0" smtClean="0"/>
                            <a:t>CO</a:t>
                          </a:r>
                          <a:r>
                            <a:rPr lang="zh-CN" altLang="en-US" sz="2400" baseline="0" dirty="0" smtClean="0"/>
                            <a:t>在高温下还原相同质量的混合物，得到铁的质量是？</a:t>
                          </a:r>
                          <a:endParaRPr lang="en-US" altLang="zh-CN" sz="2400" dirty="0" smtClean="0"/>
                        </a:p>
                        <a:p>
                          <a:r>
                            <a:rPr lang="zh-CN" altLang="en-US" sz="2400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已知：</a:t>
                          </a:r>
                          <a:r>
                            <a:rPr lang="pt-BR" altLang="zh-CN" sz="2400" i="1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M</a:t>
                          </a:r>
                          <a:r>
                            <a:rPr lang="pt-BR" altLang="zh-CN" sz="2400" i="0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(F</a:t>
                          </a:r>
                          <a:r>
                            <a:rPr lang="en-US" altLang="zh-CN" sz="2400" i="0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e</a:t>
                          </a:r>
                          <a:r>
                            <a:rPr lang="pt-BR" altLang="zh-CN" sz="2400" i="0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)=5</a:t>
                          </a:r>
                          <a14:m>
                            <m:oMath xmlns:m="http://schemas.openxmlformats.org/officeDocument/2006/math">
                              <m:r>
                                <a:rPr lang="en-US" altLang="zh-CN" sz="2400" b="0" i="0" kern="1200" smtClean="0">
                                  <a:solidFill>
                                    <a:srgbClr val="7030A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6</m:t>
                              </m:r>
                              <m:sSup>
                                <m:sSupPr>
                                  <m:ctrlPr>
                                    <a:rPr lang="pt-BR" altLang="zh-CN" sz="2400" i="1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g</m:t>
                                  </m:r>
                                  <m:r>
                                    <a:rPr lang="en-US" altLang="zh-CN" sz="2400" b="0" i="0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  <m:t>∙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  <m:t>mol</m:t>
                                  </m:r>
                                </m:e>
                                <m:sup>
                                  <m:r>
                                    <a:rPr lang="en-US" altLang="zh-CN" sz="2400" b="0" i="0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−1</m:t>
                                  </m:r>
                                </m:sup>
                              </m:sSup>
                            </m:oMath>
                          </a14:m>
                          <a:endParaRPr lang="en-US" altLang="zh-CN" sz="2400" i="0" dirty="0" smtClean="0"/>
                        </a:p>
                        <a:p>
                          <a:r>
                            <a:rPr lang="zh-CN" altLang="en-US" sz="2400" i="0" dirty="0" smtClean="0">
                              <a:solidFill>
                                <a:srgbClr val="FF0000"/>
                              </a:solidFill>
                            </a:rPr>
                            <a:t>求什么物理量，就用该物理量做比例</a:t>
                          </a:r>
                          <a:r>
                            <a:rPr lang="zh-CN" altLang="en-US" sz="2400" i="0" dirty="0" smtClean="0"/>
                            <a:t>。</a:t>
                          </a:r>
                          <a:endParaRPr lang="en-US" altLang="zh-CN" sz="2400" i="0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表格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93757624"/>
                  </p:ext>
                </p:extLst>
              </p:nvPr>
            </p:nvGraphicFramePr>
            <p:xfrm>
              <a:off x="579548" y="719666"/>
              <a:ext cx="11153106" cy="301752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014435"/>
                    <a:gridCol w="5138671"/>
                  </a:tblGrid>
                  <a:tr h="301752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01" t="-2419" r="-85613" b="-362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6" name="矩形 5"/>
          <p:cNvSpPr/>
          <p:nvPr/>
        </p:nvSpPr>
        <p:spPr>
          <a:xfrm>
            <a:off x="7626744" y="926137"/>
            <a:ext cx="26250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altLang="zh-CN" sz="2400" dirty="0" smtClean="0"/>
              <a:t>Fe~FeCl</a:t>
            </a:r>
            <a:r>
              <a:rPr lang="pt-BR" altLang="zh-CN" sz="2400" baseline="-25000" dirty="0" smtClean="0"/>
              <a:t>2</a:t>
            </a:r>
            <a:r>
              <a:rPr lang="pt-BR" altLang="zh-CN" sz="2400" dirty="0" smtClean="0"/>
              <a:t> ~2HCl</a:t>
            </a:r>
            <a:r>
              <a:rPr lang="pt-BR" altLang="zh-CN" sz="2400" dirty="0"/>
              <a:t>(</a:t>
            </a:r>
            <a:r>
              <a:rPr lang="zh-CN" altLang="zh-CN" sz="2400" dirty="0"/>
              <a:t>浓</a:t>
            </a:r>
            <a:r>
              <a:rPr lang="pt-BR" altLang="zh-CN" sz="2400" dirty="0" smtClean="0"/>
              <a:t>) </a:t>
            </a:r>
            <a:endParaRPr lang="pt-BR" altLang="zh-CN" sz="2400" dirty="0"/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060472"/>
              </p:ext>
            </p:extLst>
          </p:nvPr>
        </p:nvGraphicFramePr>
        <p:xfrm>
          <a:off x="7626744" y="1408006"/>
          <a:ext cx="834676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34676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56g</a:t>
                      </a:r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1392951"/>
              </p:ext>
            </p:extLst>
          </p:nvPr>
        </p:nvGraphicFramePr>
        <p:xfrm>
          <a:off x="9035830" y="1950795"/>
          <a:ext cx="1068643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8643"/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dirty="0" smtClean="0"/>
                        <a:t>0.2mol</a:t>
                      </a:r>
                      <a:endParaRPr lang="zh-CN" altLang="en-US" sz="2400" dirty="0" smtClean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505504"/>
              </p:ext>
            </p:extLst>
          </p:nvPr>
        </p:nvGraphicFramePr>
        <p:xfrm>
          <a:off x="8939283" y="1379132"/>
          <a:ext cx="1100992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00992"/>
              </a:tblGrid>
              <a:tr h="199404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2mol</a:t>
                      </a:r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99404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14" name="表格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0596389"/>
              </p:ext>
            </p:extLst>
          </p:nvPr>
        </p:nvGraphicFramePr>
        <p:xfrm>
          <a:off x="7641618" y="1950795"/>
          <a:ext cx="834676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34676"/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dirty="0" smtClean="0"/>
                        <a:t>5.6g</a:t>
                      </a:r>
                      <a:endParaRPr lang="zh-CN" altLang="en-US" sz="2400" dirty="0" smtClean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9790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1" y="0"/>
            <a:ext cx="1300766" cy="463639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n-US" altLang="zh-CN" sz="2400" dirty="0" smtClean="0"/>
              <a:t>5</a:t>
            </a:r>
            <a:r>
              <a:rPr lang="zh-CN" altLang="en-US" sz="2400" dirty="0" smtClean="0"/>
              <a:t>差量法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表格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325800017"/>
                  </p:ext>
                </p:extLst>
              </p:nvPr>
            </p:nvGraphicFramePr>
            <p:xfrm>
              <a:off x="579548" y="719666"/>
              <a:ext cx="11153106" cy="265176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014435"/>
                    <a:gridCol w="5138671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例</a:t>
                          </a:r>
                          <a:r>
                            <a:rPr lang="en-US" altLang="zh-CN" sz="2400" dirty="0" smtClean="0"/>
                            <a:t>6</a:t>
                          </a:r>
                          <a:r>
                            <a:rPr lang="zh-CN" altLang="en-US" sz="2400" dirty="0" smtClean="0"/>
                            <a:t>：向</a:t>
                          </a:r>
                          <a:r>
                            <a:rPr lang="en-US" altLang="zh-CN" sz="2400" dirty="0" smtClean="0"/>
                            <a:t>100mL</a:t>
                          </a:r>
                          <a:r>
                            <a:rPr lang="en-US" altLang="zh-CN" sz="2400" baseline="0" dirty="0" smtClean="0"/>
                            <a:t> </a:t>
                          </a:r>
                          <a:r>
                            <a:rPr lang="zh-CN" altLang="en-US" sz="2400" baseline="0" dirty="0" smtClean="0"/>
                            <a:t>某浓度的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baseline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baseline="0" smtClean="0">
                                      <a:latin typeface="Cambria Math" panose="02040503050406030204" pitchFamily="18" charset="0"/>
                                    </a:rPr>
                                    <m:t>CuSO</m:t>
                                  </m:r>
                                </m:e>
                                <m:sub>
                                  <m:r>
                                    <a:rPr lang="en-US" altLang="zh-CN" sz="2400" b="0" i="0" baseline="0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b>
                              </m:sSub>
                              <m:r>
                                <a:rPr lang="zh-CN" altLang="en-US" sz="2400" i="1" baseline="0" smtClean="0">
                                  <a:latin typeface="Cambria Math" panose="02040503050406030204" pitchFamily="18" charset="0"/>
                                </a:rPr>
                                <m:t>溶液</m:t>
                              </m:r>
                            </m:oMath>
                          </a14:m>
                          <a:r>
                            <a:rPr lang="zh-CN" altLang="en-US" sz="2400" baseline="0" dirty="0" smtClean="0"/>
                            <a:t>中投入</a:t>
                          </a:r>
                          <a:r>
                            <a:rPr lang="en-US" altLang="zh-CN" sz="2400" baseline="0" dirty="0" smtClean="0"/>
                            <a:t>20g </a:t>
                          </a:r>
                          <a:r>
                            <a:rPr lang="zh-CN" altLang="en-US" sz="2400" baseline="0" dirty="0" smtClean="0"/>
                            <a:t>铁片，充分反应后过滤、洗涤、干燥后得到固体的质量为</a:t>
                          </a:r>
                          <a:r>
                            <a:rPr lang="en-US" altLang="zh-CN" sz="2400" baseline="0" dirty="0" smtClean="0"/>
                            <a:t>21.6g.</a:t>
                          </a:r>
                          <a:r>
                            <a:rPr lang="zh-CN" altLang="en-US" sz="2400" baseline="0" dirty="0" smtClean="0"/>
                            <a:t>问该硫酸铜溶液的物质的量浓度为？</a:t>
                          </a:r>
                          <a:endParaRPr lang="en-US" altLang="zh-CN" sz="2400" baseline="0" dirty="0" smtClean="0"/>
                        </a:p>
                        <a:p>
                          <a:r>
                            <a:rPr lang="zh-CN" altLang="en-US" sz="2400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已知：</a:t>
                          </a:r>
                          <a:r>
                            <a:rPr lang="pt-BR" altLang="zh-CN" sz="2400" i="1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M</a:t>
                          </a:r>
                          <a:r>
                            <a:rPr lang="pt-BR" altLang="zh-CN" sz="2400" i="0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(F</a:t>
                          </a:r>
                          <a:r>
                            <a:rPr lang="en-US" altLang="zh-CN" sz="2400" i="0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e</a:t>
                          </a:r>
                          <a:r>
                            <a:rPr lang="pt-BR" altLang="zh-CN" sz="2400" i="0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)=5</a:t>
                          </a:r>
                          <a14:m>
                            <m:oMath xmlns:m="http://schemas.openxmlformats.org/officeDocument/2006/math">
                              <m:r>
                                <a:rPr lang="en-US" altLang="zh-CN" sz="2400" b="0" i="0" kern="1200" smtClean="0">
                                  <a:solidFill>
                                    <a:srgbClr val="7030A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6</m:t>
                              </m:r>
                              <m:sSup>
                                <m:sSupPr>
                                  <m:ctrlPr>
                                    <a:rPr lang="pt-BR" altLang="zh-CN" sz="2400" i="1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g</m:t>
                                  </m:r>
                                  <m:r>
                                    <a:rPr lang="en-US" altLang="zh-CN" sz="2400" b="0" i="0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  <m:t>∙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  <m:t>mol</m:t>
                                  </m:r>
                                </m:e>
                                <m:sup>
                                  <m:r>
                                    <a:rPr lang="en-US" altLang="zh-CN" sz="2400" b="0" i="0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−1</m:t>
                                  </m:r>
                                </m:sup>
                              </m:sSup>
                            </m:oMath>
                          </a14:m>
                          <a:r>
                            <a:rPr lang="zh-CN" altLang="en-US" sz="2400" i="0" dirty="0" smtClean="0"/>
                            <a:t>；</a:t>
                          </a:r>
                          <a:r>
                            <a:rPr lang="pt-BR" altLang="zh-CN" sz="2400" i="1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M</a:t>
                          </a:r>
                          <a:r>
                            <a:rPr lang="pt-BR" altLang="zh-CN" sz="2400" i="0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(</a:t>
                          </a:r>
                          <a:r>
                            <a:rPr lang="en-US" altLang="zh-CN" sz="2400" i="0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Cu</a:t>
                          </a:r>
                          <a:r>
                            <a:rPr lang="pt-BR" altLang="zh-CN" sz="2400" i="0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)=</a:t>
                          </a:r>
                          <a:r>
                            <a:rPr lang="en-US" altLang="zh-CN" sz="2400" i="0" kern="1200" dirty="0" smtClean="0">
                              <a:solidFill>
                                <a:srgbClr val="7030A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6</a:t>
                          </a:r>
                          <a14:m>
                            <m:oMath xmlns:m="http://schemas.openxmlformats.org/officeDocument/2006/math">
                              <m:r>
                                <a:rPr lang="en-US" altLang="zh-CN" sz="2400" b="0" i="0" kern="1200" smtClean="0">
                                  <a:solidFill>
                                    <a:srgbClr val="7030A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4</m:t>
                              </m:r>
                              <m:sSup>
                                <m:sSupPr>
                                  <m:ctrlPr>
                                    <a:rPr lang="pt-BR" altLang="zh-CN" sz="2400" i="1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g</m:t>
                                  </m:r>
                                  <m:r>
                                    <a:rPr lang="en-US" altLang="zh-CN" sz="2400" b="0" i="0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  <m:t>∙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  <m:t>mol</m:t>
                                  </m:r>
                                </m:e>
                                <m:sup>
                                  <m:r>
                                    <a:rPr lang="en-US" altLang="zh-CN" sz="2400" b="0" i="0" kern="1200" smtClean="0">
                                      <a:solidFill>
                                        <a:srgbClr val="7030A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−1</m:t>
                                  </m:r>
                                </m:sup>
                              </m:sSup>
                            </m:oMath>
                          </a14:m>
                          <a:endParaRPr lang="en-US" altLang="zh-CN" sz="2400" i="0" dirty="0" smtClean="0"/>
                        </a:p>
                        <a:p>
                          <a:r>
                            <a:rPr lang="zh-CN" altLang="en-US" sz="2400" i="0" dirty="0" smtClean="0">
                              <a:solidFill>
                                <a:srgbClr val="FF0000"/>
                              </a:solidFill>
                            </a:rPr>
                            <a:t>求什么物理量，就用该物理量做比例</a:t>
                          </a:r>
                          <a:r>
                            <a:rPr lang="zh-CN" altLang="en-US" sz="2400" i="0" dirty="0" smtClean="0"/>
                            <a:t>。</a:t>
                          </a:r>
                          <a:endParaRPr lang="en-US" altLang="zh-CN" sz="2400" i="0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表格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325800017"/>
                  </p:ext>
                </p:extLst>
              </p:nvPr>
            </p:nvGraphicFramePr>
            <p:xfrm>
              <a:off x="579548" y="719666"/>
              <a:ext cx="11153106" cy="265176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014435"/>
                    <a:gridCol w="5138671"/>
                  </a:tblGrid>
                  <a:tr h="265176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01" t="-2752" r="-85613" b="-412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矩形 5"/>
              <p:cNvSpPr/>
              <p:nvPr/>
            </p:nvSpPr>
            <p:spPr>
              <a:xfrm>
                <a:off x="7034316" y="900379"/>
                <a:ext cx="454829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pt-BR" altLang="zh-CN" sz="2400" dirty="0" smtClean="0"/>
                  <a:t>Fe       ~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baseline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baseline="0" smtClean="0">
                            <a:latin typeface="Cambria Math" panose="02040503050406030204" pitchFamily="18" charset="0"/>
                          </a:rPr>
                          <m:t>CuSO</m:t>
                        </m:r>
                      </m:e>
                      <m:sub>
                        <m:r>
                          <a:rPr lang="en-US" altLang="zh-CN" sz="2400" b="0" i="0" baseline="0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pt-BR" altLang="zh-CN" sz="2400" dirty="0" smtClean="0"/>
                  <a:t>      </a:t>
                </a:r>
                <a:r>
                  <a:rPr lang="en-US" altLang="zh-CN" sz="2400" dirty="0" smtClean="0"/>
                  <a:t> Cu            △</a:t>
                </a:r>
                <a:r>
                  <a:rPr lang="en-US" altLang="zh-CN" sz="2400" i="1" dirty="0" smtClean="0"/>
                  <a:t>m</a:t>
                </a:r>
                <a:r>
                  <a:rPr lang="en-US" altLang="zh-CN" sz="2400" dirty="0" smtClean="0"/>
                  <a:t>     </a:t>
                </a:r>
                <a:endParaRPr lang="pt-BR" altLang="zh-CN" sz="2400" dirty="0"/>
              </a:p>
            </p:txBody>
          </p:sp>
        </mc:Choice>
        <mc:Fallback xmlns=""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34316" y="900379"/>
                <a:ext cx="4548296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2145" t="-16000" b="-320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4567815"/>
              </p:ext>
            </p:extLst>
          </p:nvPr>
        </p:nvGraphicFramePr>
        <p:xfrm>
          <a:off x="7034316" y="1382248"/>
          <a:ext cx="834676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34676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56g</a:t>
                      </a:r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14" name="表格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5125378"/>
              </p:ext>
            </p:extLst>
          </p:nvPr>
        </p:nvGraphicFramePr>
        <p:xfrm>
          <a:off x="8227988" y="1452335"/>
          <a:ext cx="834676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34676"/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dirty="0" smtClean="0"/>
                        <a:t>1mol</a:t>
                      </a:r>
                      <a:endParaRPr lang="zh-CN" altLang="en-US" sz="2400" dirty="0" smtClean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10" name="表格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4506643"/>
              </p:ext>
            </p:extLst>
          </p:nvPr>
        </p:nvGraphicFramePr>
        <p:xfrm>
          <a:off x="9320318" y="1382248"/>
          <a:ext cx="834676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34676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64g</a:t>
                      </a:r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11" name="表格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853908"/>
              </p:ext>
            </p:extLst>
          </p:nvPr>
        </p:nvGraphicFramePr>
        <p:xfrm>
          <a:off x="10632890" y="1278863"/>
          <a:ext cx="834676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34676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8g</a:t>
                      </a:r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12" name="表格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152821"/>
              </p:ext>
            </p:extLst>
          </p:nvPr>
        </p:nvGraphicFramePr>
        <p:xfrm>
          <a:off x="9659460" y="2116315"/>
          <a:ext cx="1954986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54986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21.6-20=1.6g</a:t>
                      </a:r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13" name="表格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7482625"/>
              </p:ext>
            </p:extLst>
          </p:nvPr>
        </p:nvGraphicFramePr>
        <p:xfrm>
          <a:off x="8346888" y="2081858"/>
          <a:ext cx="834676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34676"/>
              </a:tblGrid>
              <a:tr h="3016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i="1" dirty="0" smtClean="0"/>
                        <a:t>n</a:t>
                      </a:r>
                      <a:endParaRPr lang="zh-CN" altLang="en-US" sz="2400" i="1" dirty="0" smtClean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01698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5" name="表格 1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62029130"/>
                  </p:ext>
                </p:extLst>
              </p:nvPr>
            </p:nvGraphicFramePr>
            <p:xfrm>
              <a:off x="6918214" y="4125697"/>
              <a:ext cx="3454223" cy="9144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454223"/>
                  </a:tblGrid>
                  <a:tr h="301698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2400" i="1" dirty="0" smtClean="0"/>
                            <a:t>n</a:t>
                          </a:r>
                          <a:r>
                            <a:rPr lang="en-US" altLang="zh-CN" sz="2400" i="0" dirty="0" smtClean="0"/>
                            <a:t>=</a:t>
                          </a:r>
                          <a:r>
                            <a:rPr lang="en-US" altLang="zh-CN" sz="2400" i="1" dirty="0" err="1" smtClean="0"/>
                            <a:t>cV</a:t>
                          </a:r>
                          <a:r>
                            <a:rPr lang="en-US" altLang="zh-CN" sz="2400" i="0" dirty="0" smtClean="0"/>
                            <a:t>=</a:t>
                          </a:r>
                          <a:r>
                            <a:rPr lang="en-US" altLang="zh-CN" sz="2400" i="1" dirty="0" smtClean="0"/>
                            <a:t>c</a:t>
                          </a:r>
                          <a14:m>
                            <m:oMath xmlns:m="http://schemas.openxmlformats.org/officeDocument/2006/math">
                              <m:r>
                                <a:rPr lang="en-US" altLang="zh-CN" sz="240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  <m:r>
                                <a:rPr lang="en-US" altLang="zh-CN" sz="24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0.1</m:t>
                              </m:r>
                              <m:r>
                                <m:rPr>
                                  <m:sty m:val="p"/>
                                </m:rPr>
                                <a:rPr lang="en-US" altLang="zh-CN" sz="24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L</m:t>
                              </m:r>
                              <m:r>
                                <a:rPr lang="en-US" altLang="zh-CN" sz="24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=0.2</m:t>
                              </m:r>
                              <m:r>
                                <m:rPr>
                                  <m:sty m:val="p"/>
                                </m:rPr>
                                <a:rPr lang="en-US" altLang="zh-CN" sz="24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mol</m:t>
                              </m:r>
                            </m:oMath>
                          </a14:m>
                          <a:endParaRPr lang="zh-CN" altLang="en-US" sz="2400" i="0" dirty="0" smtClean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01698">
                    <a:tc>
                      <a:txBody>
                        <a:bodyPr/>
                        <a:lstStyle/>
                        <a:p>
                          <a:r>
                            <a:rPr lang="en-US" altLang="zh-CN" sz="2400" i="1" dirty="0" smtClean="0">
                              <a:solidFill>
                                <a:srgbClr val="FF0000"/>
                              </a:solidFill>
                            </a:rPr>
                            <a:t>c</a:t>
                          </a:r>
                          <a:r>
                            <a:rPr lang="en-US" altLang="zh-CN" sz="2400" i="0" dirty="0" smtClean="0">
                              <a:solidFill>
                                <a:srgbClr val="FF0000"/>
                              </a:solidFill>
                            </a:rPr>
                            <a:t>=2mol/L</a:t>
                          </a:r>
                          <a:endParaRPr lang="zh-CN" altLang="en-US" sz="2400" i="0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5" name="表格 1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62029130"/>
                  </p:ext>
                </p:extLst>
              </p:nvPr>
            </p:nvGraphicFramePr>
            <p:xfrm>
              <a:off x="6918214" y="4125697"/>
              <a:ext cx="3454223" cy="9144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454223"/>
                  </a:tblGrid>
                  <a:tr h="4572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 rotWithShape="0">
                          <a:blip r:embed="rId4"/>
                          <a:stretch>
                            <a:fillRect t="-9211" b="-128947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i="1" dirty="0" smtClean="0">
                              <a:solidFill>
                                <a:srgbClr val="FF0000"/>
                              </a:solidFill>
                            </a:rPr>
                            <a:t>c</a:t>
                          </a:r>
                          <a:r>
                            <a:rPr lang="en-US" altLang="zh-CN" sz="2400" i="0" dirty="0" smtClean="0">
                              <a:solidFill>
                                <a:srgbClr val="FF0000"/>
                              </a:solidFill>
                            </a:rPr>
                            <a:t>=2mol/L</a:t>
                          </a:r>
                          <a:endParaRPr lang="zh-CN" altLang="en-US" sz="2400" i="0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55277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477</Words>
  <Application>Microsoft Office PowerPoint</Application>
  <PresentationFormat>宽屏</PresentationFormat>
  <Paragraphs>125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3" baseType="lpstr">
      <vt:lpstr>宋体</vt:lpstr>
      <vt:lpstr>Arial</vt:lpstr>
      <vt:lpstr>Calibri</vt:lpstr>
      <vt:lpstr>Calibri Light</vt:lpstr>
      <vt:lpstr>Cambria Math</vt:lpstr>
      <vt:lpstr>Office 主题</vt:lpstr>
      <vt:lpstr>必修第一册 第三章 铁和金属材料</vt:lpstr>
      <vt:lpstr>1化学计量数与物质的量的关系</vt:lpstr>
      <vt:lpstr>2物质的量应用于化学方程式计算的基本格式</vt:lpstr>
      <vt:lpstr>2物质的量应用于化学方程式计算的基本格式</vt:lpstr>
      <vt:lpstr>3关系式法</vt:lpstr>
      <vt:lpstr>4守恒法</vt:lpstr>
      <vt:lpstr>5差量法</vt:lpstr>
    </vt:vector>
  </TitlesOfParts>
  <Company>Win10NeT.COM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http://www.kingedu.net</dc:creator>
  <cp:lastModifiedBy>http://www.kingedu.net</cp:lastModifiedBy>
  <cp:revision>16</cp:revision>
  <dcterms:created xsi:type="dcterms:W3CDTF">2021-12-02T01:00:17Z</dcterms:created>
  <dcterms:modified xsi:type="dcterms:W3CDTF">2021-12-03T14:58:08Z</dcterms:modified>
</cp:coreProperties>
</file>