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316" r:id="rId3"/>
    <p:sldId id="280" r:id="rId4"/>
    <p:sldId id="307" r:id="rId5"/>
    <p:sldId id="308" r:id="rId6"/>
    <p:sldId id="309" r:id="rId7"/>
    <p:sldId id="312" r:id="rId8"/>
    <p:sldId id="313" r:id="rId9"/>
    <p:sldId id="310" r:id="rId10"/>
    <p:sldId id="318" r:id="rId11"/>
    <p:sldId id="319" r:id="rId12"/>
    <p:sldId id="320" r:id="rId13"/>
    <p:sldId id="321" r:id="rId14"/>
    <p:sldId id="322" r:id="rId15"/>
    <p:sldId id="317" r:id="rId16"/>
    <p:sldId id="314" r:id="rId17"/>
    <p:sldId id="315" r:id="rId18"/>
    <p:sldId id="259" r:id="rId19"/>
    <p:sldId id="270" r:id="rId20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NGRAN CUI" initials="MC" lastIdx="1" clrIdx="0">
    <p:extLst>
      <p:ext uri="{19B8F6BF-5375-455C-9EA6-DF929625EA0E}">
        <p15:presenceInfo xmlns:p15="http://schemas.microsoft.com/office/powerpoint/2012/main" userId="ba382f427bdede6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59" autoAdjust="0"/>
    <p:restoredTop sz="92756" autoAdjust="0"/>
  </p:normalViewPr>
  <p:slideViewPr>
    <p:cSldViewPr snapToGrid="0" showGuides="1">
      <p:cViewPr varScale="1">
        <p:scale>
          <a:sx n="62" d="100"/>
          <a:sy n="62" d="100"/>
        </p:scale>
        <p:origin x="72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53D30-B40A-407D-8DAC-EF7DFD0E8FE2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73CE1-9B39-445E-8880-7EC1B1FFF6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173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9121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7237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1411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711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1BADE-A687-40E0-B410-549194C6B782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E13FC-4DE2-40FB-ABDC-E46BBDEF69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01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24F8A-D2F3-4A75-9C03-AFDC1EC666DA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AA427-397A-452F-BB27-83EDBA1C66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423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837E2-DA74-4582-B910-990B5F1BA71E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43AE6-F191-4E05-A6FB-B563A8C3C3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857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A1460-66EC-44E5-BFE3-51C64FF1C491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7CDB9-02D3-4F00-B7AB-00083557E2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44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378B1-8158-417D-9203-6EF51E66DAB2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6E82C-A8CA-4909-8046-282FE4DA66B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619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42813-41DC-49F7-80A1-20FA4EB20F5B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062AD-ACCB-4F2F-A00E-A54D18BBEC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3264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A4662-3984-4FF9-9B2D-A3B2F2F1831C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40FA3-3B5D-4A89-813B-31816811CF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144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8686A-D714-44F2-9B4C-7316A79C943A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E4227-9BD0-4D93-BCE0-219C9CA4E3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886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1A5A-360C-4A05-81A0-1B55732CF727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F68A-24B0-4DC9-BF07-594F749918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936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399EB-E17D-4D9A-89BF-3F669FFDCE54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2689E-ECB1-4A2F-A1F2-2E4FB86EB5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562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9A39E-519A-42AB-A373-A260C2B7A1CD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4C67D-B659-40FE-81DD-0915D2B37BC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66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B8F495C-C112-4DC1-BE5B-6D703377C54F}" type="datetimeFigureOut">
              <a:rPr lang="zh-CN" altLang="en-US"/>
              <a:pPr>
                <a:defRPr/>
              </a:pPr>
              <a:t>2020/6/5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BC23094-C57E-4D52-801A-AFC56B632D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组合 2"/>
          <p:cNvGrpSpPr>
            <a:grpSpLocks/>
          </p:cNvGrpSpPr>
          <p:nvPr/>
        </p:nvGrpSpPr>
        <p:grpSpPr bwMode="auto">
          <a:xfrm>
            <a:off x="1316401" y="4918600"/>
            <a:ext cx="2341859" cy="512785"/>
            <a:chOff x="2129345" y="4393988"/>
            <a:chExt cx="2959129" cy="647867"/>
          </a:xfrm>
        </p:grpSpPr>
        <p:pic>
          <p:nvPicPr>
            <p:cNvPr id="3078" name="图片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9345" y="4569542"/>
              <a:ext cx="326466" cy="332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图片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4213" y="4393988"/>
              <a:ext cx="1254261" cy="647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文本框 2"/>
          <p:cNvSpPr txBox="1"/>
          <p:nvPr/>
        </p:nvSpPr>
        <p:spPr>
          <a:xfrm>
            <a:off x="1625557" y="1816769"/>
            <a:ext cx="861774" cy="47163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dirty="0"/>
              <a:t>十七周周末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324474" y="6316579"/>
            <a:ext cx="2273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2020.06.06</a:t>
            </a: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A9801C1-12EC-47CA-8D24-D6B31B0727B7}"/>
              </a:ext>
            </a:extLst>
          </p:cNvPr>
          <p:cNvSpPr txBox="1"/>
          <p:nvPr/>
        </p:nvSpPr>
        <p:spPr>
          <a:xfrm>
            <a:off x="3997922" y="4312556"/>
            <a:ext cx="78544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1</a:t>
            </a:r>
            <a:r>
              <a:rPr lang="zh-CN" altLang="en-US" sz="3600" b="1" dirty="0"/>
              <a:t>、听写本周同学作业出现的错字。</a:t>
            </a:r>
            <a:endParaRPr lang="en-US" altLang="zh-CN" sz="3600" b="1" dirty="0"/>
          </a:p>
          <a:p>
            <a:r>
              <a:rPr lang="en-US" altLang="zh-CN" sz="3600" b="1" dirty="0"/>
              <a:t>2</a:t>
            </a:r>
            <a:r>
              <a:rPr lang="zh-CN" altLang="en-US" sz="3600" b="1" dirty="0"/>
              <a:t>、病句练习及成语辨析、积累。</a:t>
            </a:r>
            <a:endParaRPr lang="en-US" altLang="zh-CN" sz="3600" b="1" dirty="0"/>
          </a:p>
          <a:p>
            <a:endParaRPr lang="zh-CN" altLang="en-US" sz="3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43839" y="-270059"/>
            <a:ext cx="5455763" cy="1136874"/>
            <a:chOff x="193779" y="40265"/>
            <a:chExt cx="6575015" cy="1371507"/>
          </a:xfrm>
        </p:grpSpPr>
        <p:pic>
          <p:nvPicPr>
            <p:cNvPr id="14354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55" name="TextBox 2"/>
            <p:cNvSpPr txBox="1">
              <a:spLocks noChangeArrowheads="1"/>
            </p:cNvSpPr>
            <p:nvPr/>
          </p:nvSpPr>
          <p:spPr bwMode="auto">
            <a:xfrm>
              <a:off x="1380882" y="854826"/>
              <a:ext cx="5387912" cy="556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DB28DE06-9638-4A8F-9D6E-590558093CCF}"/>
              </a:ext>
            </a:extLst>
          </p:cNvPr>
          <p:cNvSpPr/>
          <p:nvPr/>
        </p:nvSpPr>
        <p:spPr>
          <a:xfrm>
            <a:off x="71919" y="138330"/>
            <a:ext cx="11976242" cy="8094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800" dirty="0"/>
              <a:t>静</a:t>
            </a:r>
            <a:r>
              <a:rPr lang="en-US" altLang="zh-CN" sz="8800" dirty="0">
                <a:solidFill>
                  <a:srgbClr val="FF0000"/>
                </a:solidFill>
              </a:rPr>
              <a:t>mi</a:t>
            </a:r>
            <a:r>
              <a:rPr lang="zh-CN" altLang="en-US" sz="8800" dirty="0"/>
              <a:t> </a:t>
            </a:r>
            <a:r>
              <a:rPr lang="en-US" altLang="zh-CN" sz="8800" dirty="0">
                <a:solidFill>
                  <a:srgbClr val="FF0000"/>
                </a:solidFill>
              </a:rPr>
              <a:t>fu</a:t>
            </a:r>
            <a:r>
              <a:rPr lang="zh-CN" altLang="en-US" sz="8800" dirty="0"/>
              <a:t>盖 </a:t>
            </a:r>
            <a:r>
              <a:rPr lang="en-US" altLang="zh-CN" sz="8800" dirty="0">
                <a:solidFill>
                  <a:srgbClr val="FF0000"/>
                </a:solidFill>
              </a:rPr>
              <a:t>lv</a:t>
            </a:r>
            <a:r>
              <a:rPr lang="zh-CN" altLang="en-US" sz="8800" dirty="0"/>
              <a:t>行  妥</a:t>
            </a:r>
            <a:r>
              <a:rPr lang="en-US" altLang="zh-CN" sz="8800" dirty="0">
                <a:solidFill>
                  <a:srgbClr val="FF0000"/>
                </a:solidFill>
              </a:rPr>
              <a:t>tie</a:t>
            </a:r>
            <a:r>
              <a:rPr lang="zh-CN" altLang="en-US" sz="8800" dirty="0"/>
              <a:t> </a:t>
            </a:r>
            <a:r>
              <a:rPr lang="en-US" altLang="zh-CN" sz="8800" dirty="0" err="1">
                <a:solidFill>
                  <a:srgbClr val="FF0000"/>
                </a:solidFill>
              </a:rPr>
              <a:t>xuan</a:t>
            </a:r>
            <a:r>
              <a:rPr lang="zh-CN" altLang="en-US" sz="8800" dirty="0"/>
              <a:t>挂</a:t>
            </a:r>
            <a:r>
              <a:rPr lang="zh-CN" altLang="en-US" sz="8800" dirty="0">
                <a:solidFill>
                  <a:srgbClr val="FF0000"/>
                </a:solidFill>
              </a:rPr>
              <a:t> </a:t>
            </a:r>
            <a:r>
              <a:rPr lang="zh-CN" altLang="en-US" sz="8800" dirty="0"/>
              <a:t> </a:t>
            </a:r>
            <a:r>
              <a:rPr lang="en-US" altLang="zh-CN" sz="8800" dirty="0">
                <a:solidFill>
                  <a:srgbClr val="FF0000"/>
                </a:solidFill>
              </a:rPr>
              <a:t>shan</a:t>
            </a:r>
            <a:r>
              <a:rPr lang="zh-CN" altLang="en-US" sz="8800" dirty="0"/>
              <a:t>长</a:t>
            </a:r>
            <a:r>
              <a:rPr lang="en-US" altLang="zh-CN" sz="8800" dirty="0"/>
              <a:t>  </a:t>
            </a:r>
            <a:r>
              <a:rPr lang="en-US" altLang="zh-CN" sz="8800" dirty="0" err="1">
                <a:solidFill>
                  <a:srgbClr val="FF0000"/>
                </a:solidFill>
              </a:rPr>
              <a:t>qiao</a:t>
            </a:r>
            <a:r>
              <a:rPr lang="zh-CN" altLang="en-US" sz="8800" dirty="0">
                <a:solidFill>
                  <a:srgbClr val="FF0000"/>
                </a:solidFill>
              </a:rPr>
              <a:t>动</a:t>
            </a:r>
            <a:r>
              <a:rPr lang="zh-CN" altLang="en-US" sz="8800" dirty="0"/>
              <a:t> </a:t>
            </a:r>
            <a:r>
              <a:rPr lang="en-US" altLang="zh-CN" sz="8800" dirty="0">
                <a:solidFill>
                  <a:srgbClr val="FF0000"/>
                </a:solidFill>
              </a:rPr>
              <a:t>hui</a:t>
            </a:r>
            <a:r>
              <a:rPr lang="zh-CN" altLang="en-US" sz="8800" dirty="0"/>
              <a:t>人不倦 自</a:t>
            </a:r>
            <a:r>
              <a:rPr lang="en-US" altLang="zh-CN" sz="8800" dirty="0" err="1">
                <a:solidFill>
                  <a:srgbClr val="FF0000"/>
                </a:solidFill>
              </a:rPr>
              <a:t>jin</a:t>
            </a:r>
            <a:r>
              <a:rPr lang="en-US" altLang="zh-CN" sz="8800" dirty="0">
                <a:solidFill>
                  <a:srgbClr val="FF0000"/>
                </a:solidFill>
              </a:rPr>
              <a:t>  </a:t>
            </a:r>
            <a:r>
              <a:rPr lang="zh-CN" altLang="en-US" sz="8800" dirty="0"/>
              <a:t>修</a:t>
            </a:r>
            <a:r>
              <a:rPr lang="en-US" altLang="zh-CN" sz="8800" dirty="0">
                <a:solidFill>
                  <a:srgbClr val="FF0000"/>
                </a:solidFill>
              </a:rPr>
              <a:t>qi</a:t>
            </a:r>
            <a:r>
              <a:rPr lang="zh-CN" altLang="en-US" sz="8800" dirty="0">
                <a:solidFill>
                  <a:srgbClr val="FF0000"/>
                </a:solidFill>
              </a:rPr>
              <a:t> </a:t>
            </a:r>
            <a:endParaRPr lang="en-US" altLang="zh-CN" sz="8800" dirty="0">
              <a:solidFill>
                <a:srgbClr val="FF0000"/>
              </a:solidFill>
            </a:endParaRPr>
          </a:p>
          <a:p>
            <a:r>
              <a:rPr lang="en-US" altLang="zh-CN" sz="8800" dirty="0" err="1">
                <a:solidFill>
                  <a:srgbClr val="FF0000"/>
                </a:solidFill>
              </a:rPr>
              <a:t>xieque</a:t>
            </a:r>
            <a:r>
              <a:rPr lang="zh-CN" altLang="en-US" sz="8800" dirty="0">
                <a:solidFill>
                  <a:srgbClr val="FF0000"/>
                </a:solidFill>
              </a:rPr>
              <a:t> </a:t>
            </a:r>
            <a:r>
              <a:rPr lang="zh-CN" altLang="en-US" sz="8800" dirty="0"/>
              <a:t>竹</a:t>
            </a:r>
            <a:r>
              <a:rPr lang="en-US" altLang="zh-CN" sz="8800" dirty="0" err="1">
                <a:solidFill>
                  <a:srgbClr val="FF0000"/>
                </a:solidFill>
              </a:rPr>
              <a:t>mie</a:t>
            </a:r>
            <a:r>
              <a:rPr lang="zh-CN" altLang="en-US" sz="8800" dirty="0">
                <a:solidFill>
                  <a:srgbClr val="FF0000"/>
                </a:solidFill>
              </a:rPr>
              <a:t>  </a:t>
            </a:r>
            <a:r>
              <a:rPr lang="zh-CN" altLang="en-US" sz="8800" dirty="0"/>
              <a:t>细</a:t>
            </a:r>
            <a:r>
              <a:rPr lang="en-US" altLang="zh-CN" sz="8800" dirty="0" err="1">
                <a:solidFill>
                  <a:srgbClr val="FF0000"/>
                </a:solidFill>
              </a:rPr>
              <a:t>ni</a:t>
            </a:r>
            <a:r>
              <a:rPr lang="zh-CN" altLang="en-US" sz="8800" dirty="0">
                <a:solidFill>
                  <a:srgbClr val="FF0000"/>
                </a:solidFill>
              </a:rPr>
              <a:t> </a:t>
            </a:r>
            <a:r>
              <a:rPr lang="en-US" altLang="zh-CN" sz="8800" dirty="0">
                <a:solidFill>
                  <a:srgbClr val="FF0000"/>
                </a:solidFill>
              </a:rPr>
              <a:t>  </a:t>
            </a:r>
            <a:r>
              <a:rPr lang="en-US" altLang="zh-CN" sz="8800" dirty="0" err="1">
                <a:solidFill>
                  <a:srgbClr val="FF0000"/>
                </a:solidFill>
              </a:rPr>
              <a:t>yong</a:t>
            </a:r>
            <a:r>
              <a:rPr lang="zh-CN" altLang="en-US" sz="8800" dirty="0"/>
              <a:t>肿</a:t>
            </a:r>
            <a:r>
              <a:rPr lang="zh-CN" altLang="en-US" sz="8800" dirty="0">
                <a:solidFill>
                  <a:srgbClr val="FF0000"/>
                </a:solidFill>
              </a:rPr>
              <a:t>  </a:t>
            </a:r>
            <a:r>
              <a:rPr lang="en-US" altLang="zh-CN" sz="8800" dirty="0">
                <a:solidFill>
                  <a:srgbClr val="FF0000"/>
                </a:solidFill>
              </a:rPr>
              <a:t>nen</a:t>
            </a:r>
            <a:r>
              <a:rPr lang="zh-CN" altLang="en-US" sz="8800" dirty="0"/>
              <a:t>黄</a:t>
            </a:r>
            <a:r>
              <a:rPr lang="zh-CN" altLang="en-US" sz="8800" dirty="0">
                <a:solidFill>
                  <a:srgbClr val="FF0000"/>
                </a:solidFill>
              </a:rPr>
              <a:t> </a:t>
            </a:r>
            <a:r>
              <a:rPr lang="zh-CN" altLang="en-US" sz="8800" dirty="0">
                <a:solidFill>
                  <a:srgbClr val="505050"/>
                </a:solidFill>
              </a:rPr>
              <a:t>马</a:t>
            </a:r>
            <a:r>
              <a:rPr lang="en-US" altLang="zh-CN" sz="8800" dirty="0">
                <a:solidFill>
                  <a:srgbClr val="FF0000"/>
                </a:solidFill>
              </a:rPr>
              <a:t>wei</a:t>
            </a:r>
            <a:r>
              <a:rPr lang="zh-CN" altLang="en-US" sz="8800" dirty="0">
                <a:solidFill>
                  <a:srgbClr val="505050"/>
                </a:solidFill>
              </a:rPr>
              <a:t>坡 赤</a:t>
            </a:r>
            <a:r>
              <a:rPr lang="en-US" altLang="zh-CN" sz="8800" dirty="0">
                <a:solidFill>
                  <a:srgbClr val="FF0000"/>
                </a:solidFill>
              </a:rPr>
              <a:t>luo</a:t>
            </a:r>
            <a:r>
              <a:rPr lang="zh-CN" altLang="en-US" sz="8800" dirty="0">
                <a:solidFill>
                  <a:srgbClr val="FF0000"/>
                </a:solidFill>
              </a:rPr>
              <a:t> </a:t>
            </a:r>
            <a:endParaRPr lang="en-US" altLang="zh-CN" sz="8800" dirty="0">
              <a:solidFill>
                <a:srgbClr val="FF0000"/>
              </a:solidFill>
            </a:endParaRPr>
          </a:p>
          <a:p>
            <a:endParaRPr lang="zh-CN" altLang="en-US" sz="8000" dirty="0"/>
          </a:p>
        </p:txBody>
      </p:sp>
    </p:spTree>
    <p:extLst>
      <p:ext uri="{BB962C8B-B14F-4D97-AF65-F5344CB8AC3E}">
        <p14:creationId xmlns:p14="http://schemas.microsoft.com/office/powerpoint/2010/main" val="1533550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43839" y="-270059"/>
            <a:ext cx="5455763" cy="1136874"/>
            <a:chOff x="193779" y="40265"/>
            <a:chExt cx="6575015" cy="1371507"/>
          </a:xfrm>
        </p:grpSpPr>
        <p:pic>
          <p:nvPicPr>
            <p:cNvPr id="14354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55" name="TextBox 2"/>
            <p:cNvSpPr txBox="1">
              <a:spLocks noChangeArrowheads="1"/>
            </p:cNvSpPr>
            <p:nvPr/>
          </p:nvSpPr>
          <p:spPr bwMode="auto">
            <a:xfrm>
              <a:off x="1380882" y="854826"/>
              <a:ext cx="5387912" cy="556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DB28DE06-9638-4A8F-9D6E-590558093CCF}"/>
              </a:ext>
            </a:extLst>
          </p:cNvPr>
          <p:cNvSpPr/>
          <p:nvPr/>
        </p:nvSpPr>
        <p:spPr>
          <a:xfrm>
            <a:off x="107879" y="597074"/>
            <a:ext cx="1197624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800" dirty="0"/>
              <a:t>静</a:t>
            </a:r>
            <a:r>
              <a:rPr lang="zh-CN" altLang="en-US" sz="8800" dirty="0">
                <a:solidFill>
                  <a:srgbClr val="FF0000"/>
                </a:solidFill>
              </a:rPr>
              <a:t>谧</a:t>
            </a:r>
            <a:r>
              <a:rPr lang="zh-CN" altLang="en-US" sz="8800" dirty="0"/>
              <a:t> </a:t>
            </a:r>
            <a:r>
              <a:rPr lang="zh-CN" altLang="en-US" sz="8800" dirty="0">
                <a:solidFill>
                  <a:srgbClr val="FF0000"/>
                </a:solidFill>
              </a:rPr>
              <a:t>覆</a:t>
            </a:r>
            <a:r>
              <a:rPr lang="zh-CN" altLang="en-US" sz="8800" dirty="0"/>
              <a:t>盖 </a:t>
            </a:r>
            <a:r>
              <a:rPr lang="zh-CN" altLang="en-US" sz="8800" dirty="0">
                <a:solidFill>
                  <a:srgbClr val="FF0000"/>
                </a:solidFill>
              </a:rPr>
              <a:t>履</a:t>
            </a:r>
            <a:r>
              <a:rPr lang="zh-CN" altLang="en-US" sz="8800" dirty="0"/>
              <a:t>行  妥</a:t>
            </a:r>
            <a:r>
              <a:rPr lang="zh-CN" altLang="en-US" sz="8800" dirty="0">
                <a:solidFill>
                  <a:srgbClr val="FF0000"/>
                </a:solidFill>
              </a:rPr>
              <a:t>帖</a:t>
            </a:r>
            <a:r>
              <a:rPr lang="zh-CN" altLang="en-US" sz="8800" dirty="0"/>
              <a:t> </a:t>
            </a:r>
            <a:r>
              <a:rPr lang="zh-CN" altLang="en-US" sz="8800" dirty="0">
                <a:solidFill>
                  <a:srgbClr val="FF0000"/>
                </a:solidFill>
              </a:rPr>
              <a:t>悬</a:t>
            </a:r>
            <a:r>
              <a:rPr lang="zh-CN" altLang="en-US" sz="8800" dirty="0"/>
              <a:t> </a:t>
            </a:r>
            <a:r>
              <a:rPr lang="zh-CN" altLang="en-US" sz="8800" dirty="0">
                <a:solidFill>
                  <a:srgbClr val="FF0000"/>
                </a:solidFill>
              </a:rPr>
              <a:t>擅</a:t>
            </a:r>
            <a:r>
              <a:rPr lang="zh-CN" altLang="en-US" sz="8800" dirty="0"/>
              <a:t>长</a:t>
            </a:r>
            <a:r>
              <a:rPr lang="en-US" altLang="zh-CN" sz="8800" dirty="0"/>
              <a:t>  </a:t>
            </a:r>
            <a:r>
              <a:rPr lang="zh-CN" altLang="en-US" sz="8800" dirty="0">
                <a:solidFill>
                  <a:srgbClr val="FF0000"/>
                </a:solidFill>
              </a:rPr>
              <a:t>撬</a:t>
            </a:r>
            <a:r>
              <a:rPr lang="zh-CN" altLang="en-US" sz="8800" dirty="0"/>
              <a:t> </a:t>
            </a:r>
            <a:r>
              <a:rPr lang="zh-CN" altLang="en-US" sz="8800" dirty="0">
                <a:solidFill>
                  <a:srgbClr val="FF0000"/>
                </a:solidFill>
              </a:rPr>
              <a:t>诲</a:t>
            </a:r>
            <a:r>
              <a:rPr lang="zh-CN" altLang="en-US" sz="8800" dirty="0"/>
              <a:t>人不倦 自</a:t>
            </a:r>
            <a:r>
              <a:rPr lang="zh-CN" altLang="en-US" sz="8800" dirty="0">
                <a:solidFill>
                  <a:srgbClr val="FF0000"/>
                </a:solidFill>
              </a:rPr>
              <a:t>矜</a:t>
            </a:r>
            <a:endParaRPr lang="en-US" altLang="zh-CN" sz="8800" dirty="0">
              <a:solidFill>
                <a:srgbClr val="FF0000"/>
              </a:solidFill>
            </a:endParaRPr>
          </a:p>
          <a:p>
            <a:r>
              <a:rPr lang="zh-CN" altLang="en-US" sz="8800" dirty="0">
                <a:solidFill>
                  <a:srgbClr val="FF0000"/>
                </a:solidFill>
              </a:rPr>
              <a:t>卸却 </a:t>
            </a:r>
            <a:r>
              <a:rPr lang="zh-CN" altLang="en-US" sz="8800" dirty="0"/>
              <a:t>修</a:t>
            </a:r>
            <a:r>
              <a:rPr lang="zh-CN" altLang="en-US" sz="8800" dirty="0">
                <a:solidFill>
                  <a:srgbClr val="FF0000"/>
                </a:solidFill>
              </a:rPr>
              <a:t>葺 </a:t>
            </a:r>
            <a:r>
              <a:rPr lang="zh-CN" altLang="en-US" sz="8800" dirty="0"/>
              <a:t>竹</a:t>
            </a:r>
            <a:r>
              <a:rPr lang="zh-CN" altLang="en-US" sz="8800" dirty="0">
                <a:solidFill>
                  <a:srgbClr val="FF0000"/>
                </a:solidFill>
              </a:rPr>
              <a:t>篾  </a:t>
            </a:r>
            <a:r>
              <a:rPr lang="zh-CN" altLang="en-US" sz="8800" dirty="0"/>
              <a:t>细</a:t>
            </a:r>
            <a:r>
              <a:rPr lang="zh-CN" altLang="en-US" sz="8800" dirty="0">
                <a:solidFill>
                  <a:srgbClr val="FF0000"/>
                </a:solidFill>
              </a:rPr>
              <a:t>腻 </a:t>
            </a:r>
            <a:endParaRPr lang="en-US" altLang="zh-CN" sz="8800" dirty="0">
              <a:solidFill>
                <a:srgbClr val="FF0000"/>
              </a:solidFill>
            </a:endParaRPr>
          </a:p>
          <a:p>
            <a:r>
              <a:rPr lang="zh-CN" altLang="en-US" sz="8800" dirty="0">
                <a:solidFill>
                  <a:srgbClr val="FF0000"/>
                </a:solidFill>
              </a:rPr>
              <a:t>臃</a:t>
            </a:r>
            <a:r>
              <a:rPr lang="zh-CN" altLang="en-US" sz="8800" dirty="0"/>
              <a:t>肿</a:t>
            </a:r>
            <a:r>
              <a:rPr lang="zh-CN" altLang="en-US" sz="8800" dirty="0">
                <a:solidFill>
                  <a:srgbClr val="FF0000"/>
                </a:solidFill>
              </a:rPr>
              <a:t>  嫩</a:t>
            </a:r>
            <a:r>
              <a:rPr lang="zh-CN" altLang="en-US" sz="8800" dirty="0"/>
              <a:t>黄</a:t>
            </a:r>
            <a:r>
              <a:rPr lang="zh-CN" altLang="en-US" sz="8800" dirty="0">
                <a:solidFill>
                  <a:srgbClr val="FF0000"/>
                </a:solidFill>
              </a:rPr>
              <a:t> </a:t>
            </a:r>
            <a:r>
              <a:rPr lang="zh-CN" altLang="en-US" sz="8800" dirty="0">
                <a:solidFill>
                  <a:srgbClr val="505050"/>
                </a:solidFill>
              </a:rPr>
              <a:t>马</a:t>
            </a:r>
            <a:r>
              <a:rPr lang="zh-CN" altLang="en-US" sz="8800" dirty="0">
                <a:solidFill>
                  <a:srgbClr val="FF0000"/>
                </a:solidFill>
              </a:rPr>
              <a:t>嵬</a:t>
            </a:r>
            <a:r>
              <a:rPr lang="zh-CN" altLang="en-US" sz="8800" dirty="0">
                <a:solidFill>
                  <a:srgbClr val="505050"/>
                </a:solidFill>
              </a:rPr>
              <a:t>坡 赤</a:t>
            </a:r>
            <a:r>
              <a:rPr lang="zh-CN" altLang="en-US" sz="8800" dirty="0">
                <a:solidFill>
                  <a:srgbClr val="FF0000"/>
                </a:solidFill>
              </a:rPr>
              <a:t>裸 </a:t>
            </a:r>
            <a:endParaRPr lang="en-US" altLang="zh-CN" sz="8800" dirty="0">
              <a:solidFill>
                <a:srgbClr val="FF0000"/>
              </a:solidFill>
            </a:endParaRPr>
          </a:p>
          <a:p>
            <a:endParaRPr lang="zh-CN" altLang="en-US" sz="8000" dirty="0"/>
          </a:p>
        </p:txBody>
      </p:sp>
    </p:spTree>
    <p:extLst>
      <p:ext uri="{BB962C8B-B14F-4D97-AF65-F5344CB8AC3E}">
        <p14:creationId xmlns:p14="http://schemas.microsoft.com/office/powerpoint/2010/main" val="3972507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812" y="2007814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773497" y="285683"/>
            <a:ext cx="3204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四字成语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7A5E4AD-46D0-4E67-B22E-88E2016627A4}"/>
              </a:ext>
            </a:extLst>
          </p:cNvPr>
          <p:cNvSpPr/>
          <p:nvPr/>
        </p:nvSpPr>
        <p:spPr>
          <a:xfrm>
            <a:off x="3282272" y="1304818"/>
            <a:ext cx="870766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</a:rPr>
              <a:t>不以为然</a:t>
            </a:r>
            <a:endParaRPr lang="en-US" altLang="zh-CN" sz="4800" b="1" dirty="0">
              <a:solidFill>
                <a:srgbClr val="FF0000"/>
              </a:solidFill>
            </a:endParaRPr>
          </a:p>
          <a:p>
            <a:r>
              <a:rPr lang="zh-CN" altLang="en-US" sz="4800" b="1" dirty="0"/>
              <a:t>有些人对于闯红灯问题总是不以为然，认为只要不与汽车撞上，就会没事。</a:t>
            </a:r>
          </a:p>
        </p:txBody>
      </p:sp>
      <p:sp>
        <p:nvSpPr>
          <p:cNvPr id="3" name="乘号 2">
            <a:extLst>
              <a:ext uri="{FF2B5EF4-FFF2-40B4-BE49-F238E27FC236}">
                <a16:creationId xmlns:a16="http://schemas.microsoft.com/office/drawing/2014/main" id="{2FADD9D6-5B21-4A70-AB86-132816FEB895}"/>
              </a:ext>
            </a:extLst>
          </p:cNvPr>
          <p:cNvSpPr/>
          <p:nvPr/>
        </p:nvSpPr>
        <p:spPr>
          <a:xfrm>
            <a:off x="5866544" y="2537717"/>
            <a:ext cx="2044557" cy="2044557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A077FB2-772A-433A-90BB-646860683A71}"/>
              </a:ext>
            </a:extLst>
          </p:cNvPr>
          <p:cNvSpPr txBox="1"/>
          <p:nvPr/>
        </p:nvSpPr>
        <p:spPr>
          <a:xfrm>
            <a:off x="3282272" y="4464023"/>
            <a:ext cx="85899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不认为是对的，含有</a:t>
            </a:r>
            <a:r>
              <a:rPr lang="zh-CN" altLang="en-US" sz="54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认为不是、不对</a:t>
            </a:r>
            <a:r>
              <a:rPr lang="zh-CN" altLang="en-US" sz="5400" dirty="0">
                <a:latin typeface="华文中宋" panose="02010600040101010101" pitchFamily="2" charset="-122"/>
                <a:ea typeface="华文中宋" panose="02010600040101010101" pitchFamily="2" charset="-122"/>
              </a:rPr>
              <a:t>的否定之意。</a:t>
            </a:r>
            <a:endParaRPr lang="zh-CN" altLang="en-US" sz="4400" dirty="0"/>
          </a:p>
        </p:txBody>
      </p:sp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73BB8478-178C-4584-B2CF-A9C3DEF59631}"/>
              </a:ext>
            </a:extLst>
          </p:cNvPr>
          <p:cNvCxnSpPr/>
          <p:nvPr/>
        </p:nvCxnSpPr>
        <p:spPr>
          <a:xfrm>
            <a:off x="6096000" y="1654139"/>
            <a:ext cx="90070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id="{E78A7FE7-3CD9-4A49-89AD-CEED8C77E6B6}"/>
              </a:ext>
            </a:extLst>
          </p:cNvPr>
          <p:cNvSpPr txBox="1"/>
          <p:nvPr/>
        </p:nvSpPr>
        <p:spPr>
          <a:xfrm>
            <a:off x="7159286" y="618638"/>
            <a:ext cx="45514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/>
              <a:t>不以为意：</a:t>
            </a:r>
            <a:r>
              <a:rPr lang="zh-CN" altLang="en-US" sz="4800" b="1" dirty="0">
                <a:solidFill>
                  <a:srgbClr val="FF0000"/>
                </a:solidFill>
              </a:rPr>
              <a:t>不放在心上，轻视</a:t>
            </a:r>
            <a:r>
              <a:rPr lang="zh-CN" altLang="en-US" sz="4800" b="1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250934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812" y="2007814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773497" y="285683"/>
            <a:ext cx="3204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四字成语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7A5E4AD-46D0-4E67-B22E-88E2016627A4}"/>
              </a:ext>
            </a:extLst>
          </p:cNvPr>
          <p:cNvSpPr/>
          <p:nvPr/>
        </p:nvSpPr>
        <p:spPr>
          <a:xfrm>
            <a:off x="3282272" y="1304818"/>
            <a:ext cx="870766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</a:rPr>
              <a:t>不足为训</a:t>
            </a:r>
            <a:endParaRPr lang="en-US" altLang="zh-CN" sz="4800" b="1" dirty="0">
              <a:solidFill>
                <a:srgbClr val="FF0000"/>
              </a:solidFill>
            </a:endParaRPr>
          </a:p>
          <a:p>
            <a:r>
              <a:rPr lang="zh-CN" altLang="en-US" sz="5400" b="1" dirty="0"/>
              <a:t>这样的小错误对于整个项目的要求来说是不足为训的，我们决不能只纠缠于细枝末节而忘了根本的目标。</a:t>
            </a:r>
          </a:p>
        </p:txBody>
      </p:sp>
      <p:sp>
        <p:nvSpPr>
          <p:cNvPr id="3" name="乘号 2">
            <a:extLst>
              <a:ext uri="{FF2B5EF4-FFF2-40B4-BE49-F238E27FC236}">
                <a16:creationId xmlns:a16="http://schemas.microsoft.com/office/drawing/2014/main" id="{2FADD9D6-5B21-4A70-AB86-132816FEB895}"/>
              </a:ext>
            </a:extLst>
          </p:cNvPr>
          <p:cNvSpPr/>
          <p:nvPr/>
        </p:nvSpPr>
        <p:spPr>
          <a:xfrm>
            <a:off x="5866544" y="2537717"/>
            <a:ext cx="2044557" cy="2044557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73BB8478-178C-4584-B2CF-A9C3DEF59631}"/>
              </a:ext>
            </a:extLst>
          </p:cNvPr>
          <p:cNvCxnSpPr/>
          <p:nvPr/>
        </p:nvCxnSpPr>
        <p:spPr>
          <a:xfrm>
            <a:off x="6096000" y="1654139"/>
            <a:ext cx="90070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id="{E78A7FE7-3CD9-4A49-89AD-CEED8C77E6B6}"/>
              </a:ext>
            </a:extLst>
          </p:cNvPr>
          <p:cNvSpPr txBox="1"/>
          <p:nvPr/>
        </p:nvSpPr>
        <p:spPr>
          <a:xfrm>
            <a:off x="7159286" y="-73024"/>
            <a:ext cx="455145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/>
              <a:t>无伤大雅：</a:t>
            </a:r>
            <a:r>
              <a:rPr lang="zh-CN" altLang="en-US" sz="4800" b="1" dirty="0">
                <a:solidFill>
                  <a:srgbClr val="FF0000"/>
                </a:solidFill>
              </a:rPr>
              <a:t>虽有影响，但对主要部分没有妨害。</a:t>
            </a:r>
            <a:r>
              <a:rPr lang="zh-CN" altLang="en-US" sz="4800" b="1" dirty="0"/>
              <a:t>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03BBEDD-FA45-4C19-A89F-FCEBF364E105}"/>
              </a:ext>
            </a:extLst>
          </p:cNvPr>
          <p:cNvSpPr txBox="1"/>
          <p:nvPr/>
        </p:nvSpPr>
        <p:spPr>
          <a:xfrm>
            <a:off x="2544321" y="5424402"/>
            <a:ext cx="107335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/>
              <a:t>不值得</a:t>
            </a:r>
            <a:r>
              <a:rPr lang="zh-CN" altLang="en-US" sz="6000" b="1" dirty="0">
                <a:solidFill>
                  <a:srgbClr val="FF0000"/>
                </a:solidFill>
              </a:rPr>
              <a:t>作为准则或典范</a:t>
            </a:r>
            <a:r>
              <a:rPr lang="zh-CN" altLang="en-US" sz="44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778374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390" y="1607122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773497" y="285683"/>
            <a:ext cx="3204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四字成语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7A5E4AD-46D0-4E67-B22E-88E2016627A4}"/>
              </a:ext>
            </a:extLst>
          </p:cNvPr>
          <p:cNvSpPr/>
          <p:nvPr/>
        </p:nvSpPr>
        <p:spPr>
          <a:xfrm>
            <a:off x="3439061" y="799374"/>
            <a:ext cx="870766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</a:rPr>
              <a:t>惨淡经营</a:t>
            </a:r>
            <a:endParaRPr lang="en-US" altLang="zh-CN" sz="4800" b="1" dirty="0">
              <a:solidFill>
                <a:srgbClr val="FF0000"/>
              </a:solidFill>
            </a:endParaRPr>
          </a:p>
          <a:p>
            <a:r>
              <a:rPr lang="zh-CN" altLang="en-US" sz="5400" b="1" dirty="0"/>
              <a:t>去年美国航班的总出行人数下降百分之十，航空公司惨淡经营，入不敷出。</a:t>
            </a:r>
          </a:p>
        </p:txBody>
      </p:sp>
      <p:sp>
        <p:nvSpPr>
          <p:cNvPr id="3" name="乘号 2">
            <a:extLst>
              <a:ext uri="{FF2B5EF4-FFF2-40B4-BE49-F238E27FC236}">
                <a16:creationId xmlns:a16="http://schemas.microsoft.com/office/drawing/2014/main" id="{2FADD9D6-5B21-4A70-AB86-132816FEB895}"/>
              </a:ext>
            </a:extLst>
          </p:cNvPr>
          <p:cNvSpPr/>
          <p:nvPr/>
        </p:nvSpPr>
        <p:spPr>
          <a:xfrm>
            <a:off x="5928189" y="1872238"/>
            <a:ext cx="2044557" cy="2044557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03BBEDD-FA45-4C19-A89F-FCEBF364E105}"/>
              </a:ext>
            </a:extLst>
          </p:cNvPr>
          <p:cNvSpPr txBox="1"/>
          <p:nvPr/>
        </p:nvSpPr>
        <p:spPr>
          <a:xfrm>
            <a:off x="632145" y="4284981"/>
            <a:ext cx="1140431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/>
              <a:t>形容苦费心思于谋划并从事某项事业或事情。“这样惨淡经营后，这一所房屋变得整洁起来了。”</a:t>
            </a:r>
          </a:p>
        </p:txBody>
      </p:sp>
    </p:spTree>
    <p:extLst>
      <p:ext uri="{BB962C8B-B14F-4D97-AF65-F5344CB8AC3E}">
        <p14:creationId xmlns:p14="http://schemas.microsoft.com/office/powerpoint/2010/main" val="186165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390" y="1607122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773497" y="285683"/>
            <a:ext cx="3204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四字成语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7A5E4AD-46D0-4E67-B22E-88E2016627A4}"/>
              </a:ext>
            </a:extLst>
          </p:cNvPr>
          <p:cNvSpPr/>
          <p:nvPr/>
        </p:nvSpPr>
        <p:spPr>
          <a:xfrm>
            <a:off x="3439061" y="799374"/>
            <a:ext cx="8707669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</a:rPr>
              <a:t>鱼目混珠</a:t>
            </a:r>
            <a:endParaRPr lang="en-US" altLang="zh-CN" sz="4800" b="1" dirty="0">
              <a:solidFill>
                <a:srgbClr val="FF0000"/>
              </a:solidFill>
            </a:endParaRPr>
          </a:p>
          <a:p>
            <a:r>
              <a:rPr lang="zh-CN" altLang="en-US" sz="5400" b="1" dirty="0"/>
              <a:t>这里卖的鱼翅真伪充斥，鱼目混珠的赝品不少。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03BBEDD-FA45-4C19-A89F-FCEBF364E105}"/>
              </a:ext>
            </a:extLst>
          </p:cNvPr>
          <p:cNvSpPr txBox="1"/>
          <p:nvPr/>
        </p:nvSpPr>
        <p:spPr>
          <a:xfrm>
            <a:off x="281390" y="4691830"/>
            <a:ext cx="119645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/>
              <a:t>鱼目混珠：比喻拿假的东西冒充真的</a:t>
            </a:r>
            <a:r>
              <a:rPr lang="zh-CN" altLang="en-US" sz="4800" b="1" dirty="0">
                <a:solidFill>
                  <a:srgbClr val="FF0000"/>
                </a:solidFill>
              </a:rPr>
              <a:t>东西</a:t>
            </a:r>
            <a:r>
              <a:rPr lang="zh-CN" altLang="en-US" sz="4800" b="1" dirty="0"/>
              <a:t>。</a:t>
            </a:r>
          </a:p>
          <a:p>
            <a:r>
              <a:rPr lang="zh-CN" altLang="en-US" sz="4800" b="1" dirty="0"/>
              <a:t>鱼龙混杂：比喻</a:t>
            </a:r>
            <a:r>
              <a:rPr lang="zh-CN" altLang="en-US" sz="4800" b="1" dirty="0">
                <a:solidFill>
                  <a:srgbClr val="FF0000"/>
                </a:solidFill>
              </a:rPr>
              <a:t>坏人和好人</a:t>
            </a:r>
            <a:r>
              <a:rPr lang="zh-CN" altLang="en-US" sz="4800" b="1" dirty="0"/>
              <a:t>混在一起。</a:t>
            </a:r>
          </a:p>
        </p:txBody>
      </p:sp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id="{12909283-1D29-419C-8085-CA3886DEE545}"/>
              </a:ext>
            </a:extLst>
          </p:cNvPr>
          <p:cNvSpPr/>
          <p:nvPr/>
        </p:nvSpPr>
        <p:spPr>
          <a:xfrm>
            <a:off x="5599416" y="811658"/>
            <a:ext cx="3852809" cy="2599699"/>
          </a:xfrm>
          <a:custGeom>
            <a:avLst/>
            <a:gdLst>
              <a:gd name="connsiteX0" fmla="*/ 0 w 3852809"/>
              <a:gd name="connsiteY0" fmla="*/ 1438382 h 2599699"/>
              <a:gd name="connsiteX1" fmla="*/ 92467 w 3852809"/>
              <a:gd name="connsiteY1" fmla="*/ 1684962 h 2599699"/>
              <a:gd name="connsiteX2" fmla="*/ 123290 w 3852809"/>
              <a:gd name="connsiteY2" fmla="*/ 1736333 h 2599699"/>
              <a:gd name="connsiteX3" fmla="*/ 143838 w 3852809"/>
              <a:gd name="connsiteY3" fmla="*/ 1787704 h 2599699"/>
              <a:gd name="connsiteX4" fmla="*/ 236305 w 3852809"/>
              <a:gd name="connsiteY4" fmla="*/ 1931542 h 2599699"/>
              <a:gd name="connsiteX5" fmla="*/ 256854 w 3852809"/>
              <a:gd name="connsiteY5" fmla="*/ 1972639 h 2599699"/>
              <a:gd name="connsiteX6" fmla="*/ 390418 w 3852809"/>
              <a:gd name="connsiteY6" fmla="*/ 2147299 h 2599699"/>
              <a:gd name="connsiteX7" fmla="*/ 421240 w 3852809"/>
              <a:gd name="connsiteY7" fmla="*/ 2198670 h 2599699"/>
              <a:gd name="connsiteX8" fmla="*/ 565078 w 3852809"/>
              <a:gd name="connsiteY8" fmla="*/ 2383605 h 2599699"/>
              <a:gd name="connsiteX9" fmla="*/ 647272 w 3852809"/>
              <a:gd name="connsiteY9" fmla="*/ 2476072 h 2599699"/>
              <a:gd name="connsiteX10" fmla="*/ 708917 w 3852809"/>
              <a:gd name="connsiteY10" fmla="*/ 2568540 h 2599699"/>
              <a:gd name="connsiteX11" fmla="*/ 739739 w 3852809"/>
              <a:gd name="connsiteY11" fmla="*/ 2599362 h 2599699"/>
              <a:gd name="connsiteX12" fmla="*/ 904126 w 3852809"/>
              <a:gd name="connsiteY12" fmla="*/ 2578814 h 2599699"/>
              <a:gd name="connsiteX13" fmla="*/ 1160980 w 3852809"/>
              <a:gd name="connsiteY13" fmla="*/ 2404153 h 2599699"/>
              <a:gd name="connsiteX14" fmla="*/ 1315092 w 3852809"/>
              <a:gd name="connsiteY14" fmla="*/ 2301412 h 2599699"/>
              <a:gd name="connsiteX15" fmla="*/ 2044557 w 3852809"/>
              <a:gd name="connsiteY15" fmla="*/ 1756881 h 2599699"/>
              <a:gd name="connsiteX16" fmla="*/ 2342508 w 3852809"/>
              <a:gd name="connsiteY16" fmla="*/ 1530850 h 2599699"/>
              <a:gd name="connsiteX17" fmla="*/ 2979505 w 3852809"/>
              <a:gd name="connsiteY17" fmla="*/ 1006868 h 2599699"/>
              <a:gd name="connsiteX18" fmla="*/ 3647326 w 3852809"/>
              <a:gd name="connsiteY18" fmla="*/ 359596 h 2599699"/>
              <a:gd name="connsiteX19" fmla="*/ 3688422 w 3852809"/>
              <a:gd name="connsiteY19" fmla="*/ 308225 h 2599699"/>
              <a:gd name="connsiteX20" fmla="*/ 3770615 w 3852809"/>
              <a:gd name="connsiteY20" fmla="*/ 154113 h 2599699"/>
              <a:gd name="connsiteX21" fmla="*/ 3811712 w 3852809"/>
              <a:gd name="connsiteY21" fmla="*/ 92468 h 2599699"/>
              <a:gd name="connsiteX22" fmla="*/ 3842535 w 3852809"/>
              <a:gd name="connsiteY22" fmla="*/ 20549 h 2599699"/>
              <a:gd name="connsiteX23" fmla="*/ 3852809 w 3852809"/>
              <a:gd name="connsiteY23" fmla="*/ 0 h 2599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852809" h="2599699">
                <a:moveTo>
                  <a:pt x="0" y="1438382"/>
                </a:moveTo>
                <a:cubicBezTo>
                  <a:pt x="25048" y="1521877"/>
                  <a:pt x="47028" y="1609232"/>
                  <a:pt x="92467" y="1684962"/>
                </a:cubicBezTo>
                <a:cubicBezTo>
                  <a:pt x="102741" y="1702086"/>
                  <a:pt x="114359" y="1718472"/>
                  <a:pt x="123290" y="1736333"/>
                </a:cubicBezTo>
                <a:cubicBezTo>
                  <a:pt x="131538" y="1752829"/>
                  <a:pt x="134598" y="1771743"/>
                  <a:pt x="143838" y="1787704"/>
                </a:cubicBezTo>
                <a:cubicBezTo>
                  <a:pt x="172396" y="1837032"/>
                  <a:pt x="206583" y="1882906"/>
                  <a:pt x="236305" y="1931542"/>
                </a:cubicBezTo>
                <a:cubicBezTo>
                  <a:pt x="244292" y="1944611"/>
                  <a:pt x="247952" y="1960176"/>
                  <a:pt x="256854" y="1972639"/>
                </a:cubicBezTo>
                <a:cubicBezTo>
                  <a:pt x="393896" y="2164496"/>
                  <a:pt x="289074" y="1995282"/>
                  <a:pt x="390418" y="2147299"/>
                </a:cubicBezTo>
                <a:cubicBezTo>
                  <a:pt x="401495" y="2163915"/>
                  <a:pt x="409370" y="2182611"/>
                  <a:pt x="421240" y="2198670"/>
                </a:cubicBezTo>
                <a:cubicBezTo>
                  <a:pt x="467659" y="2261473"/>
                  <a:pt x="526331" y="2315799"/>
                  <a:pt x="565078" y="2383605"/>
                </a:cubicBezTo>
                <a:cubicBezTo>
                  <a:pt x="613774" y="2468822"/>
                  <a:pt x="581479" y="2443176"/>
                  <a:pt x="647272" y="2476072"/>
                </a:cubicBezTo>
                <a:cubicBezTo>
                  <a:pt x="667820" y="2506895"/>
                  <a:pt x="686691" y="2538905"/>
                  <a:pt x="708917" y="2568540"/>
                </a:cubicBezTo>
                <a:cubicBezTo>
                  <a:pt x="717635" y="2580164"/>
                  <a:pt x="725229" y="2598598"/>
                  <a:pt x="739739" y="2599362"/>
                </a:cubicBezTo>
                <a:cubicBezTo>
                  <a:pt x="794885" y="2602264"/>
                  <a:pt x="849330" y="2585663"/>
                  <a:pt x="904126" y="2578814"/>
                </a:cubicBezTo>
                <a:cubicBezTo>
                  <a:pt x="1040382" y="2524312"/>
                  <a:pt x="915714" y="2579342"/>
                  <a:pt x="1160980" y="2404153"/>
                </a:cubicBezTo>
                <a:cubicBezTo>
                  <a:pt x="1211220" y="2368267"/>
                  <a:pt x="1265286" y="2337898"/>
                  <a:pt x="1315092" y="2301412"/>
                </a:cubicBezTo>
                <a:cubicBezTo>
                  <a:pt x="1559871" y="2122097"/>
                  <a:pt x="1801812" y="1938940"/>
                  <a:pt x="2044557" y="1756881"/>
                </a:cubicBezTo>
                <a:cubicBezTo>
                  <a:pt x="2144286" y="1682084"/>
                  <a:pt x="2245268" y="1608856"/>
                  <a:pt x="2342508" y="1530850"/>
                </a:cubicBezTo>
                <a:cubicBezTo>
                  <a:pt x="2556969" y="1358810"/>
                  <a:pt x="2757793" y="1169457"/>
                  <a:pt x="2979505" y="1006868"/>
                </a:cubicBezTo>
                <a:cubicBezTo>
                  <a:pt x="3274374" y="790631"/>
                  <a:pt x="3316224" y="773482"/>
                  <a:pt x="3647326" y="359596"/>
                </a:cubicBezTo>
                <a:cubicBezTo>
                  <a:pt x="3661025" y="342472"/>
                  <a:pt x="3677140" y="327029"/>
                  <a:pt x="3688422" y="308225"/>
                </a:cubicBezTo>
                <a:cubicBezTo>
                  <a:pt x="3718376" y="258302"/>
                  <a:pt x="3738320" y="202555"/>
                  <a:pt x="3770615" y="154113"/>
                </a:cubicBezTo>
                <a:cubicBezTo>
                  <a:pt x="3784314" y="133565"/>
                  <a:pt x="3800003" y="114212"/>
                  <a:pt x="3811712" y="92468"/>
                </a:cubicBezTo>
                <a:cubicBezTo>
                  <a:pt x="3824078" y="69504"/>
                  <a:pt x="3831942" y="44383"/>
                  <a:pt x="3842535" y="20549"/>
                </a:cubicBezTo>
                <a:cubicBezTo>
                  <a:pt x="3845645" y="13551"/>
                  <a:pt x="3849384" y="6850"/>
                  <a:pt x="3852809" y="0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99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390" y="1607122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773497" y="285683"/>
            <a:ext cx="3204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四字成语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7A5E4AD-46D0-4E67-B22E-88E2016627A4}"/>
              </a:ext>
            </a:extLst>
          </p:cNvPr>
          <p:cNvSpPr/>
          <p:nvPr/>
        </p:nvSpPr>
        <p:spPr>
          <a:xfrm>
            <a:off x="3016214" y="983478"/>
            <a:ext cx="9208321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</a:rPr>
              <a:t>振振有词</a:t>
            </a:r>
            <a:endParaRPr lang="en-US" altLang="zh-CN" sz="4800" b="1" dirty="0">
              <a:solidFill>
                <a:srgbClr val="FF0000"/>
              </a:solidFill>
            </a:endParaRPr>
          </a:p>
          <a:p>
            <a:r>
              <a:rPr lang="zh-CN" altLang="en-US" sz="5400" b="1" dirty="0"/>
              <a:t>你别看他表面理直气壮，振振有词，实际内心空虚得很。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03BBEDD-FA45-4C19-A89F-FCEBF364E105}"/>
              </a:ext>
            </a:extLst>
          </p:cNvPr>
          <p:cNvSpPr txBox="1"/>
          <p:nvPr/>
        </p:nvSpPr>
        <p:spPr>
          <a:xfrm>
            <a:off x="152400" y="4658040"/>
            <a:ext cx="120721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侃侃而谈：形容说话理直气壮，从容不迫。</a:t>
            </a:r>
            <a:r>
              <a:rPr lang="zh-CN" altLang="en-US" sz="4000" b="1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褒义</a:t>
            </a:r>
            <a:r>
              <a:rPr lang="zh-CN" altLang="en-US" sz="40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。</a:t>
            </a:r>
          </a:p>
          <a:p>
            <a:r>
              <a:rPr lang="zh-CN" altLang="en-US" sz="40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振振有词：形容理由似乎很充分，说个不休。</a:t>
            </a:r>
            <a:r>
              <a:rPr lang="zh-CN" altLang="en-US" sz="4000" b="1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贬义</a:t>
            </a:r>
            <a:r>
              <a:rPr lang="zh-CN" altLang="en-US" sz="40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。</a:t>
            </a:r>
          </a:p>
        </p:txBody>
      </p:sp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id="{B8A1D869-7BF2-4E70-B92C-223559F49678}"/>
              </a:ext>
            </a:extLst>
          </p:cNvPr>
          <p:cNvSpPr/>
          <p:nvPr/>
        </p:nvSpPr>
        <p:spPr>
          <a:xfrm>
            <a:off x="5866544" y="1356189"/>
            <a:ext cx="3534310" cy="2352782"/>
          </a:xfrm>
          <a:custGeom>
            <a:avLst/>
            <a:gdLst>
              <a:gd name="connsiteX0" fmla="*/ 0 w 3534310"/>
              <a:gd name="connsiteY0" fmla="*/ 1150705 h 2352782"/>
              <a:gd name="connsiteX1" fmla="*/ 51371 w 3534310"/>
              <a:gd name="connsiteY1" fmla="*/ 1232899 h 2352782"/>
              <a:gd name="connsiteX2" fmla="*/ 133564 w 3534310"/>
              <a:gd name="connsiteY2" fmla="*/ 1407559 h 2352782"/>
              <a:gd name="connsiteX3" fmla="*/ 267128 w 3534310"/>
              <a:gd name="connsiteY3" fmla="*/ 1684962 h 2352782"/>
              <a:gd name="connsiteX4" fmla="*/ 308225 w 3534310"/>
              <a:gd name="connsiteY4" fmla="*/ 1797977 h 2352782"/>
              <a:gd name="connsiteX5" fmla="*/ 421240 w 3534310"/>
              <a:gd name="connsiteY5" fmla="*/ 1993186 h 2352782"/>
              <a:gd name="connsiteX6" fmla="*/ 544530 w 3534310"/>
              <a:gd name="connsiteY6" fmla="*/ 2219218 h 2352782"/>
              <a:gd name="connsiteX7" fmla="*/ 585627 w 3534310"/>
              <a:gd name="connsiteY7" fmla="*/ 2250040 h 2352782"/>
              <a:gd name="connsiteX8" fmla="*/ 636998 w 3534310"/>
              <a:gd name="connsiteY8" fmla="*/ 2301411 h 2352782"/>
              <a:gd name="connsiteX9" fmla="*/ 750013 w 3534310"/>
              <a:gd name="connsiteY9" fmla="*/ 2352782 h 2352782"/>
              <a:gd name="connsiteX10" fmla="*/ 893852 w 3534310"/>
              <a:gd name="connsiteY10" fmla="*/ 2332233 h 2352782"/>
              <a:gd name="connsiteX11" fmla="*/ 945222 w 3534310"/>
              <a:gd name="connsiteY11" fmla="*/ 2321959 h 2352782"/>
              <a:gd name="connsiteX12" fmla="*/ 1140431 w 3534310"/>
              <a:gd name="connsiteY12" fmla="*/ 2219218 h 2352782"/>
              <a:gd name="connsiteX13" fmla="*/ 1633591 w 3534310"/>
              <a:gd name="connsiteY13" fmla="*/ 1900719 h 2352782"/>
              <a:gd name="connsiteX14" fmla="*/ 2537717 w 3534310"/>
              <a:gd name="connsiteY14" fmla="*/ 1150705 h 2352782"/>
              <a:gd name="connsiteX15" fmla="*/ 2784296 w 3534310"/>
              <a:gd name="connsiteY15" fmla="*/ 873303 h 2352782"/>
              <a:gd name="connsiteX16" fmla="*/ 2887038 w 3534310"/>
              <a:gd name="connsiteY16" fmla="*/ 780836 h 2352782"/>
              <a:gd name="connsiteX17" fmla="*/ 2958957 w 3534310"/>
              <a:gd name="connsiteY17" fmla="*/ 688368 h 2352782"/>
              <a:gd name="connsiteX18" fmla="*/ 3082247 w 3534310"/>
              <a:gd name="connsiteY18" fmla="*/ 554804 h 2352782"/>
              <a:gd name="connsiteX19" fmla="*/ 3123344 w 3534310"/>
              <a:gd name="connsiteY19" fmla="*/ 493159 h 2352782"/>
              <a:gd name="connsiteX20" fmla="*/ 3174714 w 3534310"/>
              <a:gd name="connsiteY20" fmla="*/ 441789 h 2352782"/>
              <a:gd name="connsiteX21" fmla="*/ 3226085 w 3534310"/>
              <a:gd name="connsiteY21" fmla="*/ 390418 h 2352782"/>
              <a:gd name="connsiteX22" fmla="*/ 3236359 w 3534310"/>
              <a:gd name="connsiteY22" fmla="*/ 349321 h 2352782"/>
              <a:gd name="connsiteX23" fmla="*/ 3328827 w 3534310"/>
              <a:gd name="connsiteY23" fmla="*/ 246580 h 2352782"/>
              <a:gd name="connsiteX24" fmla="*/ 3349375 w 3534310"/>
              <a:gd name="connsiteY24" fmla="*/ 215757 h 2352782"/>
              <a:gd name="connsiteX25" fmla="*/ 3400746 w 3534310"/>
              <a:gd name="connsiteY25" fmla="*/ 174660 h 2352782"/>
              <a:gd name="connsiteX26" fmla="*/ 3482939 w 3534310"/>
              <a:gd name="connsiteY26" fmla="*/ 82193 h 2352782"/>
              <a:gd name="connsiteX27" fmla="*/ 3524036 w 3534310"/>
              <a:gd name="connsiteY27" fmla="*/ 30822 h 2352782"/>
              <a:gd name="connsiteX28" fmla="*/ 3534310 w 3534310"/>
              <a:gd name="connsiteY28" fmla="*/ 0 h 2352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3534310" h="2352782">
                <a:moveTo>
                  <a:pt x="0" y="1150705"/>
                </a:moveTo>
                <a:cubicBezTo>
                  <a:pt x="17124" y="1178103"/>
                  <a:pt x="35531" y="1204739"/>
                  <a:pt x="51371" y="1232899"/>
                </a:cubicBezTo>
                <a:cubicBezTo>
                  <a:pt x="89745" y="1301120"/>
                  <a:pt x="99633" y="1335705"/>
                  <a:pt x="133564" y="1407559"/>
                </a:cubicBezTo>
                <a:cubicBezTo>
                  <a:pt x="177387" y="1500360"/>
                  <a:pt x="232055" y="1588513"/>
                  <a:pt x="267128" y="1684962"/>
                </a:cubicBezTo>
                <a:cubicBezTo>
                  <a:pt x="280827" y="1722634"/>
                  <a:pt x="290298" y="1762124"/>
                  <a:pt x="308225" y="1797977"/>
                </a:cubicBezTo>
                <a:cubicBezTo>
                  <a:pt x="341850" y="1865227"/>
                  <a:pt x="385735" y="1926909"/>
                  <a:pt x="421240" y="1993186"/>
                </a:cubicBezTo>
                <a:cubicBezTo>
                  <a:pt x="493124" y="2127369"/>
                  <a:pt x="429850" y="2066312"/>
                  <a:pt x="544530" y="2219218"/>
                </a:cubicBezTo>
                <a:cubicBezTo>
                  <a:pt x="554804" y="2232917"/>
                  <a:pt x="572829" y="2238664"/>
                  <a:pt x="585627" y="2250040"/>
                </a:cubicBezTo>
                <a:cubicBezTo>
                  <a:pt x="603727" y="2266128"/>
                  <a:pt x="618088" y="2286283"/>
                  <a:pt x="636998" y="2301411"/>
                </a:cubicBezTo>
                <a:cubicBezTo>
                  <a:pt x="676965" y="2333384"/>
                  <a:pt x="701938" y="2336757"/>
                  <a:pt x="750013" y="2352782"/>
                </a:cubicBezTo>
                <a:lnTo>
                  <a:pt x="893852" y="2332233"/>
                </a:lnTo>
                <a:cubicBezTo>
                  <a:pt x="911101" y="2329509"/>
                  <a:pt x="929347" y="2329235"/>
                  <a:pt x="945222" y="2321959"/>
                </a:cubicBezTo>
                <a:cubicBezTo>
                  <a:pt x="1012067" y="2291322"/>
                  <a:pt x="1074662" y="2252102"/>
                  <a:pt x="1140431" y="2219218"/>
                </a:cubicBezTo>
                <a:cubicBezTo>
                  <a:pt x="1395712" y="2091578"/>
                  <a:pt x="1214818" y="2237233"/>
                  <a:pt x="1633591" y="1900719"/>
                </a:cubicBezTo>
                <a:cubicBezTo>
                  <a:pt x="1647113" y="1889853"/>
                  <a:pt x="2423507" y="1279191"/>
                  <a:pt x="2537717" y="1150705"/>
                </a:cubicBezTo>
                <a:cubicBezTo>
                  <a:pt x="2619910" y="1058238"/>
                  <a:pt x="2699349" y="963247"/>
                  <a:pt x="2784296" y="873303"/>
                </a:cubicBezTo>
                <a:cubicBezTo>
                  <a:pt x="2815932" y="839806"/>
                  <a:pt x="2855402" y="814333"/>
                  <a:pt x="2887038" y="780836"/>
                </a:cubicBezTo>
                <a:cubicBezTo>
                  <a:pt x="2913849" y="752448"/>
                  <a:pt x="2933435" y="717920"/>
                  <a:pt x="2958957" y="688368"/>
                </a:cubicBezTo>
                <a:cubicBezTo>
                  <a:pt x="2998559" y="642512"/>
                  <a:pt x="3043219" y="601150"/>
                  <a:pt x="3082247" y="554804"/>
                </a:cubicBezTo>
                <a:cubicBezTo>
                  <a:pt x="3098155" y="535914"/>
                  <a:pt x="3107705" y="512273"/>
                  <a:pt x="3123344" y="493159"/>
                </a:cubicBezTo>
                <a:cubicBezTo>
                  <a:pt x="3138679" y="474417"/>
                  <a:pt x="3158768" y="460013"/>
                  <a:pt x="3174714" y="441789"/>
                </a:cubicBezTo>
                <a:cubicBezTo>
                  <a:pt x="3222660" y="386994"/>
                  <a:pt x="3164442" y="431513"/>
                  <a:pt x="3226085" y="390418"/>
                </a:cubicBezTo>
                <a:cubicBezTo>
                  <a:pt x="3229510" y="376719"/>
                  <a:pt x="3230044" y="361951"/>
                  <a:pt x="3236359" y="349321"/>
                </a:cubicBezTo>
                <a:cubicBezTo>
                  <a:pt x="3254058" y="313923"/>
                  <a:pt x="3306934" y="271209"/>
                  <a:pt x="3328827" y="246580"/>
                </a:cubicBezTo>
                <a:cubicBezTo>
                  <a:pt x="3337031" y="237351"/>
                  <a:pt x="3340644" y="224488"/>
                  <a:pt x="3349375" y="215757"/>
                </a:cubicBezTo>
                <a:cubicBezTo>
                  <a:pt x="3364881" y="200251"/>
                  <a:pt x="3385240" y="190166"/>
                  <a:pt x="3400746" y="174660"/>
                </a:cubicBezTo>
                <a:cubicBezTo>
                  <a:pt x="3429906" y="145500"/>
                  <a:pt x="3456538" y="113874"/>
                  <a:pt x="3482939" y="82193"/>
                </a:cubicBezTo>
                <a:cubicBezTo>
                  <a:pt x="3547743" y="4428"/>
                  <a:pt x="3464252" y="90606"/>
                  <a:pt x="3524036" y="30822"/>
                </a:cubicBezTo>
                <a:lnTo>
                  <a:pt x="353431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845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0" y="-852214"/>
            <a:ext cx="6361416" cy="2060644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486685" y="195044"/>
            <a:ext cx="4712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</a:rPr>
              <a:t>《</a:t>
            </a:r>
            <a:r>
              <a:rPr lang="zh-CN" altLang="en-US" sz="4000" dirty="0">
                <a:solidFill>
                  <a:schemeClr val="bg1"/>
                </a:solidFill>
              </a:rPr>
              <a:t>世说新语</a:t>
            </a:r>
            <a:r>
              <a:rPr lang="en-US" altLang="zh-CN" sz="4000" dirty="0">
                <a:solidFill>
                  <a:schemeClr val="bg1"/>
                </a:solidFill>
              </a:rPr>
              <a:t>》</a:t>
            </a:r>
            <a:r>
              <a:rPr lang="zh-CN" altLang="en-US" sz="4000" dirty="0">
                <a:solidFill>
                  <a:schemeClr val="bg1"/>
                </a:solidFill>
              </a:rPr>
              <a:t>练习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E57CDAF-9CC9-4D7C-ADD6-CB3940D04A05}"/>
              </a:ext>
            </a:extLst>
          </p:cNvPr>
          <p:cNvSpPr/>
          <p:nvPr/>
        </p:nvSpPr>
        <p:spPr>
          <a:xfrm>
            <a:off x="287676" y="919098"/>
            <a:ext cx="11705377" cy="5859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陈仲举礼贤</a:t>
            </a:r>
          </a:p>
          <a:p>
            <a:r>
              <a:rPr lang="zh-CN" altLang="en-US" sz="2800" b="1" dirty="0"/>
              <a:t>陈仲举言为士则，行为世范，登车揽辔，有澄清天下之志。为豫章太守，至，便问徐孺子所在，欲先看之。主薄白</a:t>
            </a:r>
            <a:r>
              <a:rPr lang="en-US" altLang="zh-CN" sz="2800" b="1" dirty="0"/>
              <a:t>:“</a:t>
            </a:r>
            <a:r>
              <a:rPr lang="zh-CN" altLang="en-US" sz="2800" b="1" dirty="0"/>
              <a:t>群情欲府君先入廨。”陈曰</a:t>
            </a:r>
            <a:r>
              <a:rPr lang="en-US" altLang="zh-CN" sz="2800" b="1" dirty="0"/>
              <a:t>:“</a:t>
            </a:r>
            <a:r>
              <a:rPr lang="zh-CN" altLang="en-US" sz="2800" b="1" dirty="0"/>
              <a:t>武王式商容之闾，席不暇暖。吾之礼贤，有何不可？”</a:t>
            </a:r>
          </a:p>
          <a:p>
            <a:r>
              <a:rPr lang="zh-CN" altLang="en-US" sz="2800" b="1" dirty="0"/>
              <a:t>一、解释下列加点字。</a:t>
            </a:r>
          </a:p>
          <a:p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）为士</a:t>
            </a:r>
            <a:r>
              <a:rPr lang="zh-CN" altLang="en-US" sz="2800" b="1" u="sng" dirty="0"/>
              <a:t>则</a:t>
            </a:r>
            <a:r>
              <a:rPr lang="zh-CN" altLang="en-US" sz="2800" b="1" dirty="0"/>
              <a:t>（   ）     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）登车</a:t>
            </a:r>
            <a:r>
              <a:rPr lang="zh-CN" altLang="en-US" sz="2800" b="1" u="sng" dirty="0"/>
              <a:t>揽</a:t>
            </a:r>
            <a:r>
              <a:rPr lang="zh-CN" altLang="en-US" sz="2800" b="1" dirty="0"/>
              <a:t>辔（    ）</a:t>
            </a:r>
          </a:p>
          <a:p>
            <a:r>
              <a:rPr lang="en-US" altLang="zh-CN" sz="2800" b="1" dirty="0"/>
              <a:t>(3)</a:t>
            </a:r>
            <a:r>
              <a:rPr lang="zh-CN" altLang="en-US" sz="2800" b="1" u="sng" dirty="0"/>
              <a:t>为</a:t>
            </a:r>
            <a:r>
              <a:rPr lang="zh-CN" altLang="en-US" sz="2800" b="1" dirty="0"/>
              <a:t>豫章太守</a:t>
            </a:r>
            <a:r>
              <a:rPr lang="en-US" altLang="zh-CN" sz="2800" b="1" dirty="0"/>
              <a:t>(</a:t>
            </a:r>
            <a:r>
              <a:rPr lang="zh-CN" altLang="en-US" sz="2800" b="1" dirty="0"/>
              <a:t>      </a:t>
            </a:r>
            <a:r>
              <a:rPr lang="en-US" altLang="zh-CN" sz="2800" b="1" dirty="0"/>
              <a:t>)            (4)</a:t>
            </a:r>
            <a:r>
              <a:rPr lang="zh-CN" altLang="en-US" sz="2800" b="1" dirty="0"/>
              <a:t>主薄</a:t>
            </a:r>
            <a:r>
              <a:rPr lang="zh-CN" altLang="en-US" sz="2800" b="1" u="sng" dirty="0"/>
              <a:t>白</a:t>
            </a:r>
            <a:r>
              <a:rPr lang="zh-CN" altLang="en-US" sz="2800" b="1" dirty="0"/>
              <a:t>（     ）</a:t>
            </a:r>
          </a:p>
          <a:p>
            <a:endParaRPr lang="zh-CN" altLang="en-US" sz="2800" b="1" dirty="0"/>
          </a:p>
          <a:p>
            <a:r>
              <a:rPr lang="zh-CN" altLang="en-US" sz="2800" b="1" dirty="0"/>
              <a:t>二、把下列句子翻译成现代汉语。</a:t>
            </a:r>
          </a:p>
          <a:p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）为豫章太守，至，便问徐孺子所在，欲先看之。</a:t>
            </a:r>
          </a:p>
          <a:p>
            <a:endParaRPr lang="en-US" altLang="zh-CN" sz="2800" b="1" dirty="0"/>
          </a:p>
          <a:p>
            <a:r>
              <a:rPr lang="zh-CN" altLang="en-US" sz="2800" b="1" dirty="0"/>
              <a:t> </a:t>
            </a:r>
            <a:r>
              <a:rPr lang="en-US" altLang="zh-CN" sz="2800" b="1" dirty="0"/>
              <a:t>(2)</a:t>
            </a:r>
            <a:r>
              <a:rPr lang="zh-CN" altLang="en-US" sz="2800" b="1" dirty="0"/>
              <a:t>吾之礼贤，有何不可？</a:t>
            </a:r>
          </a:p>
          <a:p>
            <a:r>
              <a:rPr lang="zh-CN" altLang="en-US" sz="2800" b="1" dirty="0"/>
              <a:t>三、从本文可以看出陈仲举是一个怎样的人？</a:t>
            </a:r>
          </a:p>
        </p:txBody>
      </p:sp>
    </p:spTree>
    <p:extLst>
      <p:ext uri="{BB962C8B-B14F-4D97-AF65-F5344CB8AC3E}">
        <p14:creationId xmlns:p14="http://schemas.microsoft.com/office/powerpoint/2010/main" val="1990802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0" y="-451522"/>
            <a:ext cx="6361416" cy="2060644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390809" y="538584"/>
            <a:ext cx="4712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</a:rPr>
              <a:t>《</a:t>
            </a:r>
            <a:r>
              <a:rPr lang="zh-CN" altLang="en-US" sz="4000" dirty="0">
                <a:solidFill>
                  <a:schemeClr val="bg1"/>
                </a:solidFill>
              </a:rPr>
              <a:t>世说新语</a:t>
            </a:r>
            <a:r>
              <a:rPr lang="en-US" altLang="zh-CN" sz="4000" dirty="0">
                <a:solidFill>
                  <a:schemeClr val="bg1"/>
                </a:solidFill>
              </a:rPr>
              <a:t>》</a:t>
            </a:r>
            <a:r>
              <a:rPr lang="zh-CN" altLang="en-US" sz="4000" dirty="0">
                <a:solidFill>
                  <a:schemeClr val="bg1"/>
                </a:solidFill>
              </a:rPr>
              <a:t>练习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E57CDAF-9CC9-4D7C-ADD6-CB3940D04A05}"/>
              </a:ext>
            </a:extLst>
          </p:cNvPr>
          <p:cNvSpPr/>
          <p:nvPr/>
        </p:nvSpPr>
        <p:spPr>
          <a:xfrm>
            <a:off x="527093" y="1009792"/>
            <a:ext cx="1146596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/>
              <a:t>陈仲举礼贤</a:t>
            </a:r>
          </a:p>
          <a:p>
            <a:r>
              <a:rPr lang="zh-CN" altLang="en-US" sz="2400" b="1" dirty="0"/>
              <a:t>陈仲举言为士则，行为世范，登车揽辔，有澄清天下之志。为豫章太守，至，便问徐孺子所在，欲先看之。主薄白</a:t>
            </a:r>
            <a:r>
              <a:rPr lang="en-US" altLang="zh-CN" sz="2400" b="1" dirty="0"/>
              <a:t>:“</a:t>
            </a:r>
            <a:r>
              <a:rPr lang="zh-CN" altLang="en-US" sz="2400" b="1" dirty="0"/>
              <a:t>群情欲府君先入廨。”陈曰</a:t>
            </a:r>
            <a:r>
              <a:rPr lang="en-US" altLang="zh-CN" sz="2400" b="1" dirty="0"/>
              <a:t>:“</a:t>
            </a:r>
            <a:r>
              <a:rPr lang="zh-CN" altLang="en-US" sz="2400" b="1" dirty="0"/>
              <a:t>武王式商容之闾，席不暇暖。吾之礼贤，有何不可？”</a:t>
            </a:r>
          </a:p>
          <a:p>
            <a:r>
              <a:rPr lang="zh-CN" altLang="en-US" sz="2400" b="1" dirty="0"/>
              <a:t>一、解释下列加点字。</a:t>
            </a:r>
          </a:p>
          <a:p>
            <a:r>
              <a:rPr lang="zh-CN" altLang="en-US" sz="2400" b="1" dirty="0"/>
              <a:t>（</a:t>
            </a:r>
            <a:r>
              <a:rPr lang="en-US" altLang="zh-CN" sz="2400" b="1" dirty="0"/>
              <a:t>1</a:t>
            </a:r>
            <a:r>
              <a:rPr lang="zh-CN" altLang="en-US" sz="2400" b="1" dirty="0"/>
              <a:t>）为士</a:t>
            </a:r>
            <a:r>
              <a:rPr lang="zh-CN" altLang="en-US" sz="2400" b="1" u="sng" dirty="0"/>
              <a:t>则</a:t>
            </a:r>
            <a:r>
              <a:rPr lang="zh-CN" altLang="en-US" sz="2400" b="1" dirty="0"/>
              <a:t>（ </a:t>
            </a:r>
            <a:r>
              <a:rPr lang="zh-CN" altLang="en-US" sz="2400" b="1" dirty="0">
                <a:solidFill>
                  <a:srgbClr val="FF0000"/>
                </a:solidFill>
              </a:rPr>
              <a:t>准则，标准</a:t>
            </a:r>
            <a:r>
              <a:rPr lang="zh-CN" altLang="en-US" sz="2400" b="1" dirty="0"/>
              <a:t>）     （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）登车</a:t>
            </a:r>
            <a:r>
              <a:rPr lang="zh-CN" altLang="en-US" sz="2400" b="1" u="sng" dirty="0"/>
              <a:t>揽</a:t>
            </a:r>
            <a:r>
              <a:rPr lang="zh-CN" altLang="en-US" sz="2400" b="1" dirty="0"/>
              <a:t>辔（</a:t>
            </a:r>
            <a:r>
              <a:rPr lang="zh-CN" altLang="en-US" sz="2400" b="1" dirty="0">
                <a:solidFill>
                  <a:srgbClr val="FF0000"/>
                </a:solidFill>
              </a:rPr>
              <a:t>拿，提，执持，掌握</a:t>
            </a:r>
            <a:r>
              <a:rPr lang="zh-CN" altLang="en-US" sz="2400" b="1" dirty="0"/>
              <a:t>）</a:t>
            </a:r>
          </a:p>
          <a:p>
            <a:r>
              <a:rPr lang="en-US" altLang="zh-CN" sz="2400" b="1" dirty="0"/>
              <a:t>(3)</a:t>
            </a:r>
            <a:r>
              <a:rPr lang="zh-CN" altLang="en-US" sz="2400" b="1" u="sng" dirty="0"/>
              <a:t>为</a:t>
            </a:r>
            <a:r>
              <a:rPr lang="zh-CN" altLang="en-US" sz="2400" b="1" dirty="0"/>
              <a:t>豫章太守</a:t>
            </a:r>
            <a:r>
              <a:rPr lang="en-US" altLang="zh-CN" sz="2400" b="1" dirty="0"/>
              <a:t>(</a:t>
            </a:r>
            <a:r>
              <a:rPr lang="zh-CN" altLang="en-US" sz="2400" b="1" dirty="0">
                <a:solidFill>
                  <a:srgbClr val="FF0000"/>
                </a:solidFill>
              </a:rPr>
              <a:t>担任</a:t>
            </a:r>
            <a:r>
              <a:rPr lang="en-US" altLang="zh-CN" sz="2400" b="1" dirty="0"/>
              <a:t>)            (4)</a:t>
            </a:r>
            <a:r>
              <a:rPr lang="zh-CN" altLang="en-US" sz="2400" b="1" dirty="0"/>
              <a:t>主薄</a:t>
            </a:r>
            <a:r>
              <a:rPr lang="zh-CN" altLang="en-US" sz="2400" b="1" u="sng" dirty="0"/>
              <a:t>白</a:t>
            </a:r>
            <a:r>
              <a:rPr lang="zh-CN" altLang="en-US" sz="2400" b="1" dirty="0"/>
              <a:t>（</a:t>
            </a:r>
            <a:r>
              <a:rPr lang="zh-CN" altLang="en-US" sz="2400" b="1" dirty="0">
                <a:solidFill>
                  <a:srgbClr val="FF0000"/>
                </a:solidFill>
              </a:rPr>
              <a:t>陈述，禀报</a:t>
            </a:r>
            <a:r>
              <a:rPr lang="zh-CN" altLang="en-US" sz="2400" b="1" dirty="0"/>
              <a:t>）</a:t>
            </a:r>
          </a:p>
          <a:p>
            <a:endParaRPr lang="zh-CN" altLang="en-US" sz="2400" b="1" dirty="0"/>
          </a:p>
          <a:p>
            <a:r>
              <a:rPr lang="zh-CN" altLang="en-US" sz="2400" b="1" dirty="0"/>
              <a:t>二、把下列句子翻译成现代汉语。</a:t>
            </a:r>
          </a:p>
          <a:p>
            <a:r>
              <a:rPr lang="zh-CN" altLang="en-US" sz="2400" b="1" dirty="0"/>
              <a:t>（</a:t>
            </a:r>
            <a:r>
              <a:rPr lang="en-US" altLang="zh-CN" sz="2400" b="1" dirty="0"/>
              <a:t>1</a:t>
            </a:r>
            <a:r>
              <a:rPr lang="zh-CN" altLang="en-US" sz="2400" b="1" dirty="0"/>
              <a:t>）为豫章太守，至，便问徐孺子所在，欲先看之。</a:t>
            </a:r>
          </a:p>
          <a:p>
            <a:r>
              <a:rPr lang="zh-CN" altLang="en-US" sz="2400" b="1" dirty="0">
                <a:solidFill>
                  <a:srgbClr val="FF0000"/>
                </a:solidFill>
              </a:rPr>
              <a:t>（陈仲举）担任豫章太守时，一到南昌就问徐孺子住哪里，要去探望他。</a:t>
            </a:r>
          </a:p>
          <a:p>
            <a:r>
              <a:rPr lang="zh-CN" altLang="en-US" sz="2400" b="1" dirty="0"/>
              <a:t> </a:t>
            </a:r>
            <a:r>
              <a:rPr lang="en-US" altLang="zh-CN" sz="2400" b="1" dirty="0"/>
              <a:t>(2)</a:t>
            </a:r>
            <a:r>
              <a:rPr lang="zh-CN" altLang="en-US" sz="2400" b="1" dirty="0"/>
              <a:t>吾之礼贤，有何不可？</a:t>
            </a:r>
          </a:p>
          <a:p>
            <a:r>
              <a:rPr lang="zh-CN" altLang="en-US" sz="2400" b="1" dirty="0"/>
              <a:t>我礼敬贤人，（先不进官属），有什么不可以的呢。</a:t>
            </a:r>
          </a:p>
          <a:p>
            <a:r>
              <a:rPr lang="zh-CN" altLang="en-US" sz="2400" b="1" dirty="0"/>
              <a:t>三、从本文可以看出陈仲举是一个怎样的人？</a:t>
            </a:r>
            <a:r>
              <a:rPr lang="zh-CN" altLang="en-US" sz="2400" b="1" dirty="0">
                <a:solidFill>
                  <a:srgbClr val="FF0000"/>
                </a:solidFill>
              </a:rPr>
              <a:t>以天下为己任，敢于担当！且有独特的施政方针，就是敬贤礼士。</a:t>
            </a:r>
          </a:p>
          <a:p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048104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0" y="-451522"/>
            <a:ext cx="6361416" cy="2060644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1339174" y="495568"/>
            <a:ext cx="4712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为字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E57CDAF-9CC9-4D7C-ADD6-CB3940D04A05}"/>
              </a:ext>
            </a:extLst>
          </p:cNvPr>
          <p:cNvSpPr/>
          <p:nvPr/>
        </p:nvSpPr>
        <p:spPr>
          <a:xfrm>
            <a:off x="280513" y="1942839"/>
            <a:ext cx="11465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2400" b="1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F3A9DE3-08BE-484E-AF92-9E9A60B37CDA}"/>
              </a:ext>
            </a:extLst>
          </p:cNvPr>
          <p:cNvSpPr/>
          <p:nvPr/>
        </p:nvSpPr>
        <p:spPr>
          <a:xfrm>
            <a:off x="198946" y="1788589"/>
            <a:ext cx="1199305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/>
              <a:t> </a:t>
            </a:r>
            <a:r>
              <a:rPr lang="en-US" altLang="zh-CN" sz="3600" dirty="0"/>
              <a:t> </a:t>
            </a:r>
            <a:r>
              <a:rPr lang="en-US" altLang="zh-CN" sz="3600" dirty="0" err="1"/>
              <a:t>wèi</a:t>
            </a:r>
            <a:endParaRPr lang="en-US" altLang="zh-CN" sz="3600" dirty="0"/>
          </a:p>
          <a:p>
            <a:r>
              <a:rPr lang="en-US" altLang="zh-CN" sz="3600" dirty="0"/>
              <a:t>1</a:t>
            </a:r>
            <a:r>
              <a:rPr lang="zh-CN" altLang="en-US" sz="3600" dirty="0"/>
              <a:t>、</a:t>
            </a:r>
            <a:r>
              <a:rPr lang="zh-CN" altLang="en-US" sz="3600" dirty="0">
                <a:solidFill>
                  <a:srgbClr val="FF0000"/>
                </a:solidFill>
              </a:rPr>
              <a:t>替，给</a:t>
            </a:r>
            <a:r>
              <a:rPr lang="zh-CN" altLang="en-US" sz="3600" dirty="0"/>
              <a:t>。：为国戍轮台。</a:t>
            </a:r>
            <a:r>
              <a:rPr lang="en-US" altLang="zh-CN" sz="3600" dirty="0"/>
              <a:t>——</a:t>
            </a:r>
            <a:r>
              <a:rPr lang="zh-CN" altLang="en-US" sz="3600" dirty="0"/>
              <a:t>宋</a:t>
            </a:r>
            <a:r>
              <a:rPr lang="en-US" altLang="zh-CN" sz="3600" dirty="0"/>
              <a:t>· </a:t>
            </a:r>
            <a:r>
              <a:rPr lang="zh-CN" altLang="en-US" sz="3600" dirty="0"/>
              <a:t>陆游</a:t>
            </a:r>
            <a:r>
              <a:rPr lang="en-US" altLang="zh-CN" sz="3600" dirty="0"/>
              <a:t>《</a:t>
            </a:r>
            <a:r>
              <a:rPr lang="zh-CN" altLang="en-US" sz="3600" dirty="0"/>
              <a:t>十一月四日风雨大作</a:t>
            </a:r>
            <a:r>
              <a:rPr lang="en-US" altLang="zh-CN" sz="3600" dirty="0"/>
              <a:t>》</a:t>
            </a:r>
          </a:p>
          <a:p>
            <a:r>
              <a:rPr lang="en-US" altLang="zh-CN" sz="3600" dirty="0"/>
              <a:t>2</a:t>
            </a:r>
            <a:r>
              <a:rPr lang="zh-CN" altLang="en-US" sz="3600" dirty="0"/>
              <a:t>、</a:t>
            </a:r>
            <a:r>
              <a:rPr lang="zh-CN" altLang="en-US" sz="3600" dirty="0">
                <a:solidFill>
                  <a:srgbClr val="FF0000"/>
                </a:solidFill>
              </a:rPr>
              <a:t> 为了。</a:t>
            </a:r>
            <a:r>
              <a:rPr lang="zh-CN" altLang="en-US" sz="3600" dirty="0"/>
              <a:t>为市鞍马。</a:t>
            </a:r>
            <a:r>
              <a:rPr lang="en-US" altLang="zh-CN" sz="3600" dirty="0"/>
              <a:t>——《</a:t>
            </a:r>
            <a:r>
              <a:rPr lang="zh-CN" altLang="en-US" sz="3600" dirty="0"/>
              <a:t>乐府诗集</a:t>
            </a:r>
            <a:r>
              <a:rPr lang="en-US" altLang="zh-CN" sz="3600" dirty="0"/>
              <a:t>·</a:t>
            </a:r>
            <a:r>
              <a:rPr lang="zh-CN" altLang="en-US" sz="3600" dirty="0"/>
              <a:t>木兰诗</a:t>
            </a:r>
            <a:r>
              <a:rPr lang="en-US" altLang="zh-CN" sz="3600" dirty="0"/>
              <a:t>》</a:t>
            </a:r>
            <a:r>
              <a:rPr lang="zh-CN" altLang="en-US" sz="3600" dirty="0"/>
              <a:t>为国捐躯</a:t>
            </a:r>
            <a:endParaRPr lang="en-US" altLang="zh-CN" sz="3600" dirty="0"/>
          </a:p>
          <a:p>
            <a:r>
              <a:rPr lang="en-US" altLang="zh-CN" sz="3600" dirty="0"/>
              <a:t>3</a:t>
            </a:r>
            <a:r>
              <a:rPr lang="zh-CN" altLang="en-US" sz="3600" dirty="0"/>
              <a:t>、</a:t>
            </a:r>
            <a:r>
              <a:rPr lang="zh-CN" altLang="en-US" sz="3600" dirty="0">
                <a:solidFill>
                  <a:srgbClr val="FF0000"/>
                </a:solidFill>
              </a:rPr>
              <a:t>因为，由于。</a:t>
            </a:r>
            <a:r>
              <a:rPr lang="zh-CN" altLang="en-US" sz="3600" dirty="0"/>
              <a:t>非为织作迟，君家妇难为</a:t>
            </a:r>
            <a:r>
              <a:rPr lang="en-US" altLang="zh-CN" sz="3600" dirty="0"/>
              <a:t>(</a:t>
            </a:r>
            <a:r>
              <a:rPr lang="zh-CN" altLang="en-US" sz="3600" dirty="0"/>
              <a:t>做</a:t>
            </a:r>
            <a:r>
              <a:rPr lang="en-US" altLang="zh-CN" sz="3600" dirty="0"/>
              <a:t>)</a:t>
            </a:r>
            <a:r>
              <a:rPr lang="zh-CN" altLang="en-US" sz="3600" dirty="0"/>
              <a:t>。</a:t>
            </a:r>
            <a:r>
              <a:rPr lang="en-US" altLang="zh-CN" sz="3600" dirty="0"/>
              <a:t>——《</a:t>
            </a:r>
            <a:r>
              <a:rPr lang="zh-CN" altLang="en-US" sz="3600" dirty="0"/>
              <a:t>玉台新咏</a:t>
            </a:r>
            <a:r>
              <a:rPr lang="en-US" altLang="zh-CN" sz="3600" dirty="0"/>
              <a:t>·</a:t>
            </a:r>
            <a:r>
              <a:rPr lang="zh-CN" altLang="en-US" sz="3600" dirty="0"/>
              <a:t>古诗为焦仲卿妻作</a:t>
            </a:r>
            <a:r>
              <a:rPr lang="en-US" altLang="zh-CN" sz="3600" dirty="0"/>
              <a:t>》</a:t>
            </a:r>
          </a:p>
          <a:p>
            <a:r>
              <a:rPr lang="en-US" altLang="zh-CN" sz="3600" dirty="0"/>
              <a:t>4</a:t>
            </a:r>
            <a:r>
              <a:rPr lang="zh-CN" altLang="en-US" sz="3600" dirty="0"/>
              <a:t>、表示</a:t>
            </a:r>
            <a:r>
              <a:rPr lang="zh-CN" altLang="en-US" sz="3600" dirty="0">
                <a:solidFill>
                  <a:srgbClr val="FF0000"/>
                </a:solidFill>
              </a:rPr>
              <a:t>动作行为所向，可译为“向”、“对”、“朝”</a:t>
            </a:r>
            <a:r>
              <a:rPr lang="zh-CN" altLang="en-US" sz="3600" dirty="0"/>
              <a:t>。</a:t>
            </a:r>
            <a:endParaRPr lang="en-US" altLang="zh-CN" sz="3600" dirty="0"/>
          </a:p>
          <a:p>
            <a:r>
              <a:rPr lang="zh-CN" altLang="en-US" sz="3600" dirty="0"/>
              <a:t>  不足为外人道。</a:t>
            </a:r>
            <a:r>
              <a:rPr lang="en-US" altLang="zh-CN" sz="3600" dirty="0"/>
              <a:t>——《</a:t>
            </a:r>
            <a:r>
              <a:rPr lang="zh-CN" altLang="en-US" sz="3600" dirty="0"/>
              <a:t>桃花源记</a:t>
            </a:r>
            <a:r>
              <a:rPr lang="en-US" altLang="zh-CN" sz="3600" dirty="0"/>
              <a:t>》</a:t>
            </a:r>
          </a:p>
          <a:p>
            <a:endParaRPr lang="en-US" altLang="zh-CN" sz="3600" dirty="0"/>
          </a:p>
          <a:p>
            <a:endParaRPr lang="zh-CN" altLang="en-US" sz="36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5771992-85BF-412F-8140-4881DBCB20B0}"/>
              </a:ext>
            </a:extLst>
          </p:cNvPr>
          <p:cNvSpPr txBox="1"/>
          <p:nvPr/>
        </p:nvSpPr>
        <p:spPr>
          <a:xfrm>
            <a:off x="6691165" y="680234"/>
            <a:ext cx="5315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非常灵活的动词、介词。</a:t>
            </a:r>
          </a:p>
        </p:txBody>
      </p:sp>
    </p:spTree>
    <p:extLst>
      <p:ext uri="{BB962C8B-B14F-4D97-AF65-F5344CB8AC3E}">
        <p14:creationId xmlns:p14="http://schemas.microsoft.com/office/powerpoint/2010/main" val="1499950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0" y="-451522"/>
            <a:ext cx="6361416" cy="2060644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1339174" y="495568"/>
            <a:ext cx="4712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为字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E57CDAF-9CC9-4D7C-ADD6-CB3940D04A05}"/>
              </a:ext>
            </a:extLst>
          </p:cNvPr>
          <p:cNvSpPr/>
          <p:nvPr/>
        </p:nvSpPr>
        <p:spPr>
          <a:xfrm>
            <a:off x="280513" y="1942839"/>
            <a:ext cx="11465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2400" b="1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F3A9DE3-08BE-484E-AF92-9E9A60B37CDA}"/>
              </a:ext>
            </a:extLst>
          </p:cNvPr>
          <p:cNvSpPr/>
          <p:nvPr/>
        </p:nvSpPr>
        <p:spPr>
          <a:xfrm>
            <a:off x="198947" y="1382921"/>
            <a:ext cx="1199305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 err="1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wéi</a:t>
            </a:r>
            <a:endParaRPr lang="en-US" altLang="zh-CN" sz="36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</a:t>
            </a:r>
            <a:r>
              <a:rPr lang="zh-CN" altLang="en-US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zh-CN" altLang="en-US" sz="36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做，作，干，搞 </a:t>
            </a:r>
            <a:r>
              <a:rPr lang="en-US" altLang="zh-CN" sz="3600" dirty="0">
                <a:solidFill>
                  <a:srgbClr val="3399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【</a:t>
            </a:r>
            <a:r>
              <a:rPr lang="en-US" altLang="zh-CN" sz="3600" dirty="0" err="1">
                <a:solidFill>
                  <a:srgbClr val="3399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do;act;make</a:t>
            </a:r>
            <a:r>
              <a:rPr lang="en-US" altLang="zh-CN" sz="3600" dirty="0">
                <a:solidFill>
                  <a:srgbClr val="3399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】</a:t>
            </a:r>
          </a:p>
          <a:p>
            <a:r>
              <a:rPr lang="zh-CN" altLang="en-US" sz="3600" dirty="0"/>
              <a:t>可以为师。</a:t>
            </a:r>
            <a:r>
              <a:rPr lang="en-US" altLang="zh-CN" sz="3600" dirty="0"/>
              <a:t>——《</a:t>
            </a:r>
            <a:r>
              <a:rPr lang="zh-CN" altLang="en-US" sz="3600" dirty="0"/>
              <a:t>论语</a:t>
            </a:r>
            <a:r>
              <a:rPr lang="en-US" altLang="zh-CN" sz="3600" dirty="0"/>
              <a:t>》</a:t>
            </a:r>
            <a:r>
              <a:rPr lang="zh-CN" altLang="en-US" sz="3600" dirty="0"/>
              <a:t>为善</a:t>
            </a:r>
            <a:r>
              <a:rPr lang="en-US" altLang="zh-CN" sz="3600" dirty="0"/>
              <a:t>(</a:t>
            </a:r>
            <a:r>
              <a:rPr lang="zh-CN" altLang="en-US" sz="3600" dirty="0"/>
              <a:t>做善事</a:t>
            </a:r>
            <a:r>
              <a:rPr lang="en-US" altLang="zh-CN" sz="3600" dirty="0"/>
              <a:t>);</a:t>
            </a:r>
            <a:r>
              <a:rPr lang="zh-CN" altLang="en-US" sz="3600" dirty="0"/>
              <a:t>为道</a:t>
            </a:r>
            <a:r>
              <a:rPr lang="en-US" altLang="zh-CN" sz="3600" dirty="0"/>
              <a:t>(</a:t>
            </a:r>
            <a:r>
              <a:rPr lang="zh-CN" altLang="en-US" sz="3600" dirty="0"/>
              <a:t>学道，实践圣道</a:t>
            </a:r>
            <a:r>
              <a:rPr lang="en-US" altLang="zh-CN" sz="3600" dirty="0"/>
              <a:t>);</a:t>
            </a:r>
            <a:r>
              <a:rPr lang="zh-CN" altLang="en-US" sz="3600" dirty="0"/>
              <a:t>为头</a:t>
            </a:r>
            <a:r>
              <a:rPr lang="en-US" altLang="zh-CN" sz="3600" dirty="0"/>
              <a:t>(</a:t>
            </a:r>
            <a:r>
              <a:rPr lang="zh-CN" altLang="en-US" sz="3600" dirty="0"/>
              <a:t>居首</a:t>
            </a:r>
            <a:r>
              <a:rPr lang="en-US" altLang="zh-CN" sz="3600" dirty="0"/>
              <a:t>;</a:t>
            </a:r>
            <a:r>
              <a:rPr lang="zh-CN" altLang="en-US" sz="3600" dirty="0"/>
              <a:t>从头开始</a:t>
            </a:r>
            <a:r>
              <a:rPr lang="en-US" altLang="zh-CN" sz="3600" dirty="0"/>
              <a:t>)</a:t>
            </a:r>
          </a:p>
          <a:p>
            <a:r>
              <a:rPr lang="en-US" altLang="zh-CN" sz="3600" dirty="0"/>
              <a:t>2</a:t>
            </a:r>
            <a:r>
              <a:rPr lang="zh-CN" altLang="en-US" sz="3600" dirty="0"/>
              <a:t>、</a:t>
            </a:r>
            <a:r>
              <a:rPr lang="zh-CN" altLang="en-US" sz="3600" dirty="0">
                <a:solidFill>
                  <a:srgbClr val="FF0000"/>
                </a:solidFill>
              </a:rPr>
              <a:t>治理</a:t>
            </a:r>
            <a:r>
              <a:rPr lang="zh-CN" altLang="en-US" sz="3600" dirty="0"/>
              <a:t> </a:t>
            </a:r>
            <a:r>
              <a:rPr lang="en-US" altLang="zh-CN" sz="3600" dirty="0">
                <a:solidFill>
                  <a:srgbClr val="FF0000"/>
                </a:solidFill>
              </a:rPr>
              <a:t>[administer]</a:t>
            </a:r>
          </a:p>
          <a:p>
            <a:r>
              <a:rPr lang="zh-CN" altLang="en-US" sz="3600" dirty="0"/>
              <a:t>诸葛瑾为 豫州。</a:t>
            </a:r>
            <a:r>
              <a:rPr lang="en-US" altLang="zh-CN" sz="3600" dirty="0"/>
              <a:t>——《</a:t>
            </a:r>
            <a:r>
              <a:rPr lang="zh-CN" altLang="en-US" sz="3600" dirty="0"/>
              <a:t>世说新语</a:t>
            </a:r>
            <a:r>
              <a:rPr lang="en-US" altLang="zh-CN" sz="3600" dirty="0"/>
              <a:t>·</a:t>
            </a:r>
            <a:r>
              <a:rPr lang="zh-CN" altLang="en-US" sz="3600" dirty="0"/>
              <a:t>排调</a:t>
            </a:r>
            <a:r>
              <a:rPr lang="en-US" altLang="zh-CN" sz="3600" dirty="0"/>
              <a:t>》</a:t>
            </a:r>
            <a:r>
              <a:rPr lang="zh-CN" altLang="en-US" sz="3600" dirty="0"/>
              <a:t>为国</a:t>
            </a:r>
            <a:r>
              <a:rPr lang="en-US" altLang="zh-CN" sz="3600" dirty="0"/>
              <a:t>(</a:t>
            </a:r>
            <a:r>
              <a:rPr lang="zh-CN" altLang="en-US" sz="3600" dirty="0"/>
              <a:t>治国</a:t>
            </a:r>
            <a:r>
              <a:rPr lang="en-US" altLang="zh-CN" sz="3600" dirty="0"/>
              <a:t>);</a:t>
            </a:r>
            <a:r>
              <a:rPr lang="zh-CN" altLang="en-US" sz="3600" dirty="0"/>
              <a:t>为政</a:t>
            </a:r>
            <a:r>
              <a:rPr lang="en-US" altLang="zh-CN" sz="3600" dirty="0"/>
              <a:t>(</a:t>
            </a:r>
            <a:r>
              <a:rPr lang="zh-CN" altLang="en-US" sz="3600" dirty="0"/>
              <a:t>治理国家</a:t>
            </a:r>
            <a:r>
              <a:rPr lang="en-US" altLang="zh-CN" sz="3600" dirty="0"/>
              <a:t>;</a:t>
            </a:r>
            <a:r>
              <a:rPr lang="zh-CN" altLang="en-US" sz="3600" dirty="0"/>
              <a:t>执掌国政</a:t>
            </a:r>
            <a:r>
              <a:rPr lang="en-US" altLang="zh-CN" sz="3600" dirty="0"/>
              <a:t>)</a:t>
            </a:r>
          </a:p>
          <a:p>
            <a:r>
              <a:rPr lang="en-US" altLang="zh-CN" sz="3600" dirty="0"/>
              <a:t>3</a:t>
            </a:r>
            <a:r>
              <a:rPr lang="zh-CN" altLang="en-US" sz="3600" dirty="0"/>
              <a:t>、</a:t>
            </a:r>
            <a:r>
              <a:rPr lang="zh-CN" altLang="en-US" sz="3600" dirty="0">
                <a:solidFill>
                  <a:srgbClr val="FF0000"/>
                </a:solidFill>
              </a:rPr>
              <a:t>变成，成为</a:t>
            </a:r>
            <a:r>
              <a:rPr lang="zh-CN" altLang="en-US" sz="3600" dirty="0"/>
              <a:t> </a:t>
            </a:r>
            <a:r>
              <a:rPr lang="en-US" altLang="zh-CN" sz="3600" dirty="0">
                <a:solidFill>
                  <a:srgbClr val="FF0000"/>
                </a:solidFill>
              </a:rPr>
              <a:t>[become]</a:t>
            </a:r>
          </a:p>
          <a:p>
            <a:r>
              <a:rPr lang="zh-CN" altLang="en-US" sz="3600" dirty="0"/>
              <a:t>何遽不为福。</a:t>
            </a:r>
            <a:r>
              <a:rPr lang="en-US" altLang="zh-CN" sz="3600" dirty="0"/>
              <a:t>——《</a:t>
            </a:r>
            <a:r>
              <a:rPr lang="zh-CN" altLang="en-US" sz="3600" dirty="0"/>
              <a:t>淮南子</a:t>
            </a:r>
            <a:r>
              <a:rPr lang="en-US" altLang="zh-CN" sz="3600" dirty="0"/>
              <a:t>·</a:t>
            </a:r>
            <a:r>
              <a:rPr lang="zh-CN" altLang="en-US" sz="3600" dirty="0"/>
              <a:t>人间训</a:t>
            </a:r>
            <a:r>
              <a:rPr lang="en-US" altLang="zh-CN" sz="3600" dirty="0"/>
              <a:t>》</a:t>
            </a:r>
          </a:p>
          <a:p>
            <a:endParaRPr lang="zh-CN" altLang="en-US" sz="36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5771992-85BF-412F-8140-4881DBCB20B0}"/>
              </a:ext>
            </a:extLst>
          </p:cNvPr>
          <p:cNvSpPr txBox="1"/>
          <p:nvPr/>
        </p:nvSpPr>
        <p:spPr>
          <a:xfrm>
            <a:off x="6691165" y="680234"/>
            <a:ext cx="5315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非常灵活的动词、介词。</a:t>
            </a:r>
          </a:p>
        </p:txBody>
      </p:sp>
    </p:spTree>
    <p:extLst>
      <p:ext uri="{BB962C8B-B14F-4D97-AF65-F5344CB8AC3E}">
        <p14:creationId xmlns:p14="http://schemas.microsoft.com/office/powerpoint/2010/main" val="3938552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0" y="-451522"/>
            <a:ext cx="6361416" cy="2060644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1339174" y="495568"/>
            <a:ext cx="4712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为字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E57CDAF-9CC9-4D7C-ADD6-CB3940D04A05}"/>
              </a:ext>
            </a:extLst>
          </p:cNvPr>
          <p:cNvSpPr/>
          <p:nvPr/>
        </p:nvSpPr>
        <p:spPr>
          <a:xfrm>
            <a:off x="280513" y="1942839"/>
            <a:ext cx="11465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2400" b="1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F3A9DE3-08BE-484E-AF92-9E9A60B37CDA}"/>
              </a:ext>
            </a:extLst>
          </p:cNvPr>
          <p:cNvSpPr/>
          <p:nvPr/>
        </p:nvSpPr>
        <p:spPr>
          <a:xfrm>
            <a:off x="198947" y="1382921"/>
            <a:ext cx="1199305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 err="1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wéi</a:t>
            </a:r>
            <a:endParaRPr lang="en-US" altLang="zh-CN" sz="36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sz="3600" dirty="0"/>
              <a:t>4</a:t>
            </a:r>
            <a:r>
              <a:rPr lang="zh-CN" altLang="en-US" sz="3600" dirty="0"/>
              <a:t>、</a:t>
            </a:r>
            <a:r>
              <a:rPr lang="zh-CN" altLang="en-US" sz="3600" dirty="0">
                <a:solidFill>
                  <a:srgbClr val="FF0000"/>
                </a:solidFill>
              </a:rPr>
              <a:t>是 </a:t>
            </a:r>
            <a:r>
              <a:rPr lang="en-US" altLang="zh-CN" sz="3600" dirty="0">
                <a:solidFill>
                  <a:srgbClr val="FF0000"/>
                </a:solidFill>
              </a:rPr>
              <a:t>[be]</a:t>
            </a:r>
          </a:p>
          <a:p>
            <a:r>
              <a:rPr lang="zh-CN" altLang="en-US" sz="3600" dirty="0"/>
              <a:t>不为远者小。</a:t>
            </a:r>
            <a:r>
              <a:rPr lang="en-US" altLang="zh-CN" sz="3600" dirty="0"/>
              <a:t>——《</a:t>
            </a:r>
            <a:r>
              <a:rPr lang="zh-CN" altLang="en-US" sz="3600" dirty="0"/>
              <a:t>列子</a:t>
            </a:r>
            <a:r>
              <a:rPr lang="en-US" altLang="zh-CN" sz="3600" dirty="0"/>
              <a:t>·</a:t>
            </a:r>
            <a:r>
              <a:rPr lang="zh-CN" altLang="en-US" sz="3600" dirty="0"/>
              <a:t>汤问</a:t>
            </a:r>
            <a:r>
              <a:rPr lang="en-US" altLang="zh-CN" sz="3600" dirty="0"/>
              <a:t>》</a:t>
            </a:r>
          </a:p>
          <a:p>
            <a:r>
              <a:rPr lang="en-US" altLang="zh-CN" sz="3600" dirty="0"/>
              <a:t>5</a:t>
            </a:r>
            <a:r>
              <a:rPr lang="zh-CN" altLang="en-US" sz="3600" dirty="0"/>
              <a:t> 、</a:t>
            </a:r>
            <a:r>
              <a:rPr lang="zh-CN" altLang="en-US" sz="3600" dirty="0">
                <a:solidFill>
                  <a:srgbClr val="FF0000"/>
                </a:solidFill>
              </a:rPr>
              <a:t>设置</a:t>
            </a:r>
            <a:r>
              <a:rPr lang="en-US" altLang="zh-CN" sz="3600" dirty="0">
                <a:solidFill>
                  <a:srgbClr val="FF0000"/>
                </a:solidFill>
              </a:rPr>
              <a:t>;</a:t>
            </a:r>
            <a:r>
              <a:rPr lang="zh-CN" altLang="en-US" sz="3600" dirty="0">
                <a:solidFill>
                  <a:srgbClr val="FF0000"/>
                </a:solidFill>
              </a:rPr>
              <a:t>建立 </a:t>
            </a:r>
            <a:r>
              <a:rPr lang="en-US" altLang="zh-CN" sz="3600" dirty="0">
                <a:solidFill>
                  <a:srgbClr val="FF0000"/>
                </a:solidFill>
              </a:rPr>
              <a:t>[establish]</a:t>
            </a:r>
            <a:r>
              <a:rPr lang="zh-CN" altLang="en-US" sz="3600" dirty="0"/>
              <a:t>。</a:t>
            </a:r>
            <a:endParaRPr lang="en-US" altLang="zh-CN" sz="3600" dirty="0"/>
          </a:p>
          <a:p>
            <a:r>
              <a:rPr lang="zh-CN" altLang="en-US" sz="3600" dirty="0"/>
              <a:t>如</a:t>
            </a:r>
            <a:r>
              <a:rPr lang="en-US" altLang="zh-CN" sz="3600" dirty="0"/>
              <a:t>:</a:t>
            </a:r>
            <a:r>
              <a:rPr lang="zh-CN" altLang="en-US" sz="3600" dirty="0"/>
              <a:t>为法</a:t>
            </a:r>
            <a:r>
              <a:rPr lang="en-US" altLang="zh-CN" sz="3600" dirty="0"/>
              <a:t>(</a:t>
            </a:r>
            <a:r>
              <a:rPr lang="zh-CN" altLang="en-US" sz="3600" dirty="0"/>
              <a:t>制定法律</a:t>
            </a:r>
            <a:r>
              <a:rPr lang="en-US" altLang="zh-CN" sz="3600" dirty="0"/>
              <a:t>;</a:t>
            </a:r>
            <a:r>
              <a:rPr lang="zh-CN" altLang="en-US" sz="3600" dirty="0"/>
              <a:t>成为法律</a:t>
            </a:r>
            <a:r>
              <a:rPr lang="en-US" altLang="zh-CN" sz="3600" dirty="0"/>
              <a:t>);</a:t>
            </a:r>
            <a:r>
              <a:rPr lang="zh-CN" altLang="en-US" sz="3600" dirty="0"/>
              <a:t>为命</a:t>
            </a:r>
            <a:r>
              <a:rPr lang="en-US" altLang="zh-CN" sz="3600" dirty="0"/>
              <a:t>(</a:t>
            </a:r>
            <a:r>
              <a:rPr lang="zh-CN" altLang="en-US" sz="3600" dirty="0"/>
              <a:t>撰写政令、盟会的文辞</a:t>
            </a:r>
            <a:r>
              <a:rPr lang="en-US" altLang="zh-CN" sz="3600" dirty="0"/>
              <a:t>)</a:t>
            </a:r>
          </a:p>
          <a:p>
            <a:r>
              <a:rPr lang="en-US" altLang="zh-CN" sz="3600" dirty="0"/>
              <a:t>6</a:t>
            </a:r>
            <a:r>
              <a:rPr lang="zh-CN" altLang="en-US" sz="3600" dirty="0"/>
              <a:t>、 </a:t>
            </a:r>
            <a:r>
              <a:rPr lang="zh-CN" altLang="en-US" sz="3600" dirty="0">
                <a:solidFill>
                  <a:srgbClr val="FF0000"/>
                </a:solidFill>
              </a:rPr>
              <a:t>以为</a:t>
            </a:r>
            <a:r>
              <a:rPr lang="en-US" altLang="zh-CN" sz="3600" dirty="0">
                <a:solidFill>
                  <a:srgbClr val="FF0000"/>
                </a:solidFill>
              </a:rPr>
              <a:t>;</a:t>
            </a:r>
            <a:r>
              <a:rPr lang="zh-CN" altLang="en-US" sz="3600" dirty="0">
                <a:solidFill>
                  <a:srgbClr val="FF0000"/>
                </a:solidFill>
              </a:rPr>
              <a:t>认为 </a:t>
            </a:r>
            <a:r>
              <a:rPr lang="en-US" altLang="zh-CN" sz="3600" dirty="0">
                <a:solidFill>
                  <a:srgbClr val="FF0000"/>
                </a:solidFill>
              </a:rPr>
              <a:t>[</a:t>
            </a:r>
            <a:r>
              <a:rPr lang="en-US" altLang="zh-CN" sz="3600" dirty="0" err="1">
                <a:solidFill>
                  <a:srgbClr val="FF0000"/>
                </a:solidFill>
              </a:rPr>
              <a:t>think;bilieve;consider</a:t>
            </a:r>
            <a:r>
              <a:rPr lang="en-US" altLang="zh-CN" sz="3600" dirty="0">
                <a:solidFill>
                  <a:srgbClr val="FF0000"/>
                </a:solidFill>
              </a:rPr>
              <a:t>]</a:t>
            </a:r>
          </a:p>
          <a:p>
            <a:r>
              <a:rPr lang="zh-CN" altLang="en-US" sz="3600" dirty="0"/>
              <a:t>为汝多智。</a:t>
            </a:r>
            <a:r>
              <a:rPr lang="en-US" altLang="zh-CN" sz="3600" dirty="0"/>
              <a:t>——《</a:t>
            </a:r>
            <a:r>
              <a:rPr lang="zh-CN" altLang="en-US" sz="3600" dirty="0"/>
              <a:t>列子</a:t>
            </a:r>
            <a:r>
              <a:rPr lang="en-US" altLang="zh-CN" sz="3600" dirty="0"/>
              <a:t>·</a:t>
            </a:r>
            <a:r>
              <a:rPr lang="zh-CN" altLang="en-US" sz="3600" dirty="0"/>
              <a:t>汤问</a:t>
            </a:r>
            <a:r>
              <a:rPr lang="en-US" altLang="zh-CN" sz="3600" dirty="0"/>
              <a:t>》</a:t>
            </a:r>
            <a:endParaRPr lang="zh-CN" altLang="en-US" sz="36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5771992-85BF-412F-8140-4881DBCB20B0}"/>
              </a:ext>
            </a:extLst>
          </p:cNvPr>
          <p:cNvSpPr txBox="1"/>
          <p:nvPr/>
        </p:nvSpPr>
        <p:spPr>
          <a:xfrm>
            <a:off x="6691165" y="680234"/>
            <a:ext cx="5315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非常灵活的动词、介词。</a:t>
            </a:r>
          </a:p>
        </p:txBody>
      </p:sp>
    </p:spTree>
    <p:extLst>
      <p:ext uri="{BB962C8B-B14F-4D97-AF65-F5344CB8AC3E}">
        <p14:creationId xmlns:p14="http://schemas.microsoft.com/office/powerpoint/2010/main" val="3294173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0" y="-451522"/>
            <a:ext cx="6361416" cy="2060644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1339174" y="495568"/>
            <a:ext cx="4712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为字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E57CDAF-9CC9-4D7C-ADD6-CB3940D04A05}"/>
              </a:ext>
            </a:extLst>
          </p:cNvPr>
          <p:cNvSpPr/>
          <p:nvPr/>
        </p:nvSpPr>
        <p:spPr>
          <a:xfrm>
            <a:off x="280513" y="1942839"/>
            <a:ext cx="11465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2400" b="1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F3A9DE3-08BE-484E-AF92-9E9A60B37CDA}"/>
              </a:ext>
            </a:extLst>
          </p:cNvPr>
          <p:cNvSpPr/>
          <p:nvPr/>
        </p:nvSpPr>
        <p:spPr>
          <a:xfrm>
            <a:off x="198947" y="1382921"/>
            <a:ext cx="1199305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 err="1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Wéi</a:t>
            </a:r>
            <a:endParaRPr lang="en-US" altLang="zh-CN" sz="36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7</a:t>
            </a:r>
            <a:r>
              <a:rPr lang="zh-CN" altLang="en-US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zh-CN" altLang="en-US" sz="36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en-US" altLang="zh-CN" sz="36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[by]——</a:t>
            </a:r>
            <a:r>
              <a:rPr lang="zh-CN" altLang="en-US" sz="36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引出动作行为的主动者（被动句的标志词）</a:t>
            </a:r>
          </a:p>
          <a:p>
            <a:r>
              <a:rPr lang="zh-CN" altLang="en-US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不为酒困。</a:t>
            </a:r>
            <a:r>
              <a:rPr lang="en-US" altLang="zh-CN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——《</a:t>
            </a:r>
            <a:r>
              <a:rPr lang="zh-CN" altLang="en-US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论语</a:t>
            </a:r>
            <a:r>
              <a:rPr lang="en-US" altLang="zh-CN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·</a:t>
            </a:r>
            <a:r>
              <a:rPr lang="zh-CN" altLang="en-US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子罕</a:t>
            </a:r>
            <a:r>
              <a:rPr lang="en-US" altLang="zh-CN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》</a:t>
            </a:r>
          </a:p>
          <a:p>
            <a:r>
              <a:rPr lang="zh-CN" altLang="en-US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为乡里所患。</a:t>
            </a:r>
            <a:r>
              <a:rPr lang="en-US" altLang="zh-CN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——《</a:t>
            </a:r>
            <a:r>
              <a:rPr lang="zh-CN" altLang="en-US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世说新语</a:t>
            </a:r>
            <a:r>
              <a:rPr lang="en-US" altLang="zh-CN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·</a:t>
            </a:r>
            <a:r>
              <a:rPr lang="zh-CN" altLang="en-US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自新</a:t>
            </a:r>
            <a:r>
              <a:rPr lang="en-US" altLang="zh-CN" sz="36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》</a:t>
            </a:r>
          </a:p>
          <a:p>
            <a:endParaRPr lang="en-US" altLang="zh-CN" sz="36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  <a:r>
              <a:rPr lang="zh-CN" altLang="en-US" sz="36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、于，在 </a:t>
            </a:r>
            <a:r>
              <a:rPr lang="en-US" altLang="zh-CN" sz="36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[in]——</a:t>
            </a:r>
            <a:r>
              <a:rPr lang="zh-CN" altLang="en-US" sz="36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表示时间或处所</a:t>
            </a:r>
          </a:p>
          <a:p>
            <a:r>
              <a:rPr lang="zh-CN" altLang="en-US" sz="36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今之时人，辞官而隐处为乡邑之下。</a:t>
            </a:r>
            <a:r>
              <a:rPr lang="en-US" altLang="zh-CN" sz="36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——《</a:t>
            </a:r>
            <a:r>
              <a:rPr lang="zh-CN" altLang="en-US" sz="36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淮南子</a:t>
            </a:r>
            <a:r>
              <a:rPr lang="en-US" altLang="zh-CN" sz="36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》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5771992-85BF-412F-8140-4881DBCB20B0}"/>
              </a:ext>
            </a:extLst>
          </p:cNvPr>
          <p:cNvSpPr txBox="1"/>
          <p:nvPr/>
        </p:nvSpPr>
        <p:spPr>
          <a:xfrm>
            <a:off x="6691165" y="680234"/>
            <a:ext cx="5315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非常灵活的动词、介词。</a:t>
            </a:r>
          </a:p>
        </p:txBody>
      </p:sp>
    </p:spTree>
    <p:extLst>
      <p:ext uri="{BB962C8B-B14F-4D97-AF65-F5344CB8AC3E}">
        <p14:creationId xmlns:p14="http://schemas.microsoft.com/office/powerpoint/2010/main" val="417315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284" y="3675986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773497" y="285683"/>
            <a:ext cx="3204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病句练习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7A5E4AD-46D0-4E67-B22E-88E2016627A4}"/>
              </a:ext>
            </a:extLst>
          </p:cNvPr>
          <p:cNvSpPr/>
          <p:nvPr/>
        </p:nvSpPr>
        <p:spPr>
          <a:xfrm>
            <a:off x="2001212" y="1146106"/>
            <a:ext cx="1015750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b="1" dirty="0"/>
              <a:t>据科学家统计，蜜蜂每酿造一斤蜜，大约需要采集</a:t>
            </a:r>
            <a:r>
              <a:rPr lang="en-US" altLang="zh-CN" sz="4800" b="1" dirty="0"/>
              <a:t>50</a:t>
            </a:r>
            <a:r>
              <a:rPr lang="zh-CN" altLang="en-US" sz="4800" b="1" dirty="0"/>
              <a:t>万朵的花粉</a:t>
            </a:r>
            <a:r>
              <a:rPr lang="zh-CN" altLang="en-US" sz="6000" b="1" dirty="0"/>
              <a:t>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E6CE2DB-D818-428A-A5DB-F0537AFFDF98}"/>
              </a:ext>
            </a:extLst>
          </p:cNvPr>
          <p:cNvSpPr txBox="1"/>
          <p:nvPr/>
        </p:nvSpPr>
        <p:spPr>
          <a:xfrm>
            <a:off x="3208022" y="2900432"/>
            <a:ext cx="902207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/>
              <a:t>【</a:t>
            </a:r>
            <a:r>
              <a:rPr lang="zh-CN" altLang="en-US" sz="4800" b="1" dirty="0"/>
              <a:t>评析</a:t>
            </a:r>
            <a:r>
              <a:rPr lang="en-US" altLang="zh-CN" sz="4800" b="1" dirty="0"/>
              <a:t>】"50</a:t>
            </a:r>
            <a:r>
              <a:rPr lang="zh-CN" altLang="en-US" sz="4800" b="1" dirty="0"/>
              <a:t>万朵</a:t>
            </a:r>
            <a:r>
              <a:rPr lang="en-US" altLang="zh-CN" sz="4800" b="1" dirty="0"/>
              <a:t>"</a:t>
            </a:r>
            <a:r>
              <a:rPr lang="zh-CN" altLang="en-US" sz="4800" b="1" dirty="0"/>
              <a:t>修饰</a:t>
            </a:r>
            <a:r>
              <a:rPr lang="en-US" altLang="zh-CN" sz="4800" b="1" dirty="0"/>
              <a:t>"</a:t>
            </a:r>
            <a:r>
              <a:rPr lang="zh-CN" altLang="en-US" sz="4800" b="1" dirty="0"/>
              <a:t>花粉</a:t>
            </a:r>
            <a:r>
              <a:rPr lang="en-US" altLang="zh-CN" sz="4800" b="1" dirty="0"/>
              <a:t>"</a:t>
            </a:r>
            <a:r>
              <a:rPr lang="zh-CN" altLang="en-US" sz="4800" b="1" dirty="0"/>
              <a:t>，显然是说不过去的，可以说</a:t>
            </a:r>
            <a:r>
              <a:rPr lang="en-US" altLang="zh-CN" sz="4800" b="1" dirty="0"/>
              <a:t>"</a:t>
            </a:r>
            <a:r>
              <a:rPr lang="zh-CN" altLang="en-US" sz="4800" b="1" dirty="0"/>
              <a:t>一朵花</a:t>
            </a:r>
            <a:r>
              <a:rPr lang="en-US" altLang="zh-CN" sz="4800" b="1" dirty="0"/>
              <a:t>"</a:t>
            </a:r>
            <a:r>
              <a:rPr lang="zh-CN" altLang="en-US" sz="4800" b="1" dirty="0"/>
              <a:t>，但是总不可能说</a:t>
            </a:r>
            <a:r>
              <a:rPr lang="en-US" altLang="zh-CN" sz="4800" b="1" dirty="0"/>
              <a:t>"</a:t>
            </a:r>
            <a:r>
              <a:rPr lang="zh-CN" altLang="en-US" sz="4800" b="1" dirty="0"/>
              <a:t>一朵花粉</a:t>
            </a:r>
            <a:r>
              <a:rPr lang="en-US" altLang="zh-CN" sz="4800" b="1" dirty="0"/>
              <a:t>"</a:t>
            </a:r>
            <a:r>
              <a:rPr lang="zh-CN" altLang="en-US" sz="4800" b="1" dirty="0"/>
              <a:t>。这里应该是说</a:t>
            </a:r>
            <a:r>
              <a:rPr lang="en-US" altLang="zh-CN" sz="4800" b="1" dirty="0"/>
              <a:t>"</a:t>
            </a:r>
            <a:r>
              <a:rPr lang="zh-CN" altLang="en-US" sz="4800" b="1" dirty="0"/>
              <a:t>大约需要采集</a:t>
            </a:r>
            <a:r>
              <a:rPr lang="en-US" altLang="zh-CN" sz="4800" b="1" dirty="0"/>
              <a:t>50</a:t>
            </a:r>
            <a:r>
              <a:rPr lang="zh-CN" altLang="en-US" sz="4800" b="1" dirty="0"/>
              <a:t>万朵花的花粉</a:t>
            </a:r>
            <a:r>
              <a:rPr lang="en-US" altLang="zh-CN" sz="4800" b="1" dirty="0"/>
              <a:t>"</a:t>
            </a:r>
            <a:r>
              <a:rPr lang="zh-CN" altLang="en-US" sz="4800" b="1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672798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935895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773497" y="285683"/>
            <a:ext cx="3204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病句练习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7A5E4AD-46D0-4E67-B22E-88E2016627A4}"/>
              </a:ext>
            </a:extLst>
          </p:cNvPr>
          <p:cNvSpPr/>
          <p:nvPr/>
        </p:nvSpPr>
        <p:spPr>
          <a:xfrm>
            <a:off x="2720724" y="1192343"/>
            <a:ext cx="969709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b="1" dirty="0"/>
              <a:t> 在</a:t>
            </a:r>
            <a:r>
              <a:rPr lang="en-US" altLang="zh-CN" sz="4800" b="1" dirty="0"/>
              <a:t>《</a:t>
            </a:r>
            <a:r>
              <a:rPr lang="zh-CN" altLang="en-US" sz="4800" b="1" dirty="0"/>
              <a:t>出彩中国人</a:t>
            </a:r>
            <a:r>
              <a:rPr lang="en-US" altLang="zh-CN" sz="4800" b="1" dirty="0"/>
              <a:t>》</a:t>
            </a:r>
            <a:r>
              <a:rPr lang="zh-CN" altLang="en-US" sz="4800" b="1" dirty="0"/>
              <a:t>栏目中，让人眼花缭乱的歌声和绚丽的舞台赢得了广大观众的点赞 </a:t>
            </a:r>
            <a:r>
              <a:rPr lang="zh-CN" altLang="en-US" sz="6000" b="1" dirty="0"/>
              <a:t>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E6CE2DB-D818-428A-A5DB-F0537AFFDF98}"/>
              </a:ext>
            </a:extLst>
          </p:cNvPr>
          <p:cNvSpPr txBox="1"/>
          <p:nvPr/>
        </p:nvSpPr>
        <p:spPr>
          <a:xfrm>
            <a:off x="2728213" y="3685333"/>
            <a:ext cx="96970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/>
              <a:t>【</a:t>
            </a:r>
            <a:r>
              <a:rPr lang="zh-CN" altLang="en-US" sz="4800" b="1" dirty="0"/>
              <a:t>评析</a:t>
            </a:r>
            <a:r>
              <a:rPr lang="en-US" altLang="zh-CN" sz="4800" b="1" dirty="0"/>
              <a:t>】</a:t>
            </a:r>
            <a:r>
              <a:rPr lang="zh-CN" altLang="en-US" sz="4800" b="1" dirty="0"/>
              <a:t>“眼花缭乱”和“歌声”搭配不当，可将“歌声”改为“舞蹈动作”。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9D70B1B-182A-4D98-8E0B-A83C5B80AA97}"/>
              </a:ext>
            </a:extLst>
          </p:cNvPr>
          <p:cNvSpPr txBox="1"/>
          <p:nvPr/>
        </p:nvSpPr>
        <p:spPr>
          <a:xfrm>
            <a:off x="4352403" y="5915432"/>
            <a:ext cx="71621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</a:rPr>
              <a:t>修饰语和中心语搭配不当</a:t>
            </a:r>
          </a:p>
        </p:txBody>
      </p:sp>
    </p:spTree>
    <p:extLst>
      <p:ext uri="{BB962C8B-B14F-4D97-AF65-F5344CB8AC3E}">
        <p14:creationId xmlns:p14="http://schemas.microsoft.com/office/powerpoint/2010/main" val="768395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935895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773497" y="285683"/>
            <a:ext cx="3204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病句练习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7A5E4AD-46D0-4E67-B22E-88E2016627A4}"/>
              </a:ext>
            </a:extLst>
          </p:cNvPr>
          <p:cNvSpPr/>
          <p:nvPr/>
        </p:nvSpPr>
        <p:spPr>
          <a:xfrm>
            <a:off x="2912644" y="829042"/>
            <a:ext cx="879379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b="1" dirty="0"/>
              <a:t>在“如何做好学生停课不停学”专题研讨会上，福建的老师们就如何提高网络直播上课教学质量交换了广泛的意见。</a:t>
            </a:r>
          </a:p>
          <a:p>
            <a:endParaRPr lang="zh-CN" altLang="en-US" sz="60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E6CE2DB-D818-428A-A5DB-F0537AFFDF98}"/>
              </a:ext>
            </a:extLst>
          </p:cNvPr>
          <p:cNvSpPr txBox="1"/>
          <p:nvPr/>
        </p:nvSpPr>
        <p:spPr>
          <a:xfrm>
            <a:off x="2865437" y="4241142"/>
            <a:ext cx="879379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/>
              <a:t>【</a:t>
            </a:r>
            <a:r>
              <a:rPr lang="zh-CN" altLang="en-US" sz="4800" b="1" dirty="0"/>
              <a:t>评析</a:t>
            </a:r>
            <a:r>
              <a:rPr lang="en-US" altLang="zh-CN" sz="4800" b="1" dirty="0"/>
              <a:t>】</a:t>
            </a:r>
            <a:r>
              <a:rPr lang="zh-CN" altLang="en-US" sz="4800" b="1" dirty="0"/>
              <a:t>这里想表达的显然不是意见广泛，而是交换的范围广泛。可以改为</a:t>
            </a:r>
            <a:r>
              <a:rPr lang="en-US" altLang="zh-CN" sz="4800" b="1" dirty="0"/>
              <a:t>"</a:t>
            </a:r>
            <a:r>
              <a:rPr lang="zh-CN" altLang="en-US" sz="4800" b="1" dirty="0"/>
              <a:t>广泛地交换了意见</a:t>
            </a:r>
            <a:r>
              <a:rPr lang="en-US" altLang="zh-CN" sz="4800" b="1" dirty="0"/>
              <a:t>"</a:t>
            </a:r>
            <a:r>
              <a:rPr lang="zh-CN" altLang="en-US" sz="4800" b="1" dirty="0"/>
              <a:t>。</a:t>
            </a:r>
          </a:p>
          <a:p>
            <a:endParaRPr lang="zh-CN" alt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2843191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58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812" y="1997076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4C7EB858-73EA-4815-86AC-22A2D1D612E2}"/>
              </a:ext>
            </a:extLst>
          </p:cNvPr>
          <p:cNvSpPr/>
          <p:nvPr/>
        </p:nvSpPr>
        <p:spPr>
          <a:xfrm>
            <a:off x="3505319" y="1202837"/>
            <a:ext cx="84743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/>
              <a:t>1</a:t>
            </a:r>
            <a:r>
              <a:rPr lang="zh-CN" altLang="en-US" sz="3200" b="1" dirty="0"/>
              <a:t>、大我和小我是什么关系？</a:t>
            </a:r>
            <a:endParaRPr lang="en-US" altLang="zh-CN" sz="3200" b="1" dirty="0"/>
          </a:p>
          <a:p>
            <a:r>
              <a:rPr lang="en-US" altLang="zh-CN" sz="3200" b="1" dirty="0"/>
              <a:t>2</a:t>
            </a:r>
            <a:r>
              <a:rPr lang="zh-CN" altLang="en-US" sz="3200" b="1" dirty="0"/>
              <a:t>、科学的精神。</a:t>
            </a:r>
            <a:endParaRPr lang="en-US" altLang="zh-CN" sz="3200" b="1" dirty="0"/>
          </a:p>
          <a:p>
            <a:r>
              <a:rPr lang="en-US" altLang="zh-CN" sz="3200" b="1" dirty="0"/>
              <a:t>3</a:t>
            </a:r>
            <a:r>
              <a:rPr lang="zh-CN" altLang="en-US" sz="3200" b="1" dirty="0"/>
              <a:t>、有了最基本的知识后，人才能够往上走。而在</a:t>
            </a:r>
            <a:r>
              <a:rPr lang="zh-CN" altLang="en-US" sz="3200" b="1" dirty="0">
                <a:solidFill>
                  <a:srgbClr val="FF0000"/>
                </a:solidFill>
              </a:rPr>
              <a:t>基本功</a:t>
            </a:r>
            <a:r>
              <a:rPr lang="zh-CN" altLang="en-US" sz="3200" b="1" dirty="0"/>
              <a:t>里，学好语文最关键。学好了语文才懂得如何</a:t>
            </a:r>
            <a:r>
              <a:rPr lang="zh-CN" altLang="en-US" sz="3200" b="1" dirty="0">
                <a:solidFill>
                  <a:srgbClr val="FF0000"/>
                </a:solidFill>
              </a:rPr>
              <a:t>对事情进行分析，进行总结，进行综合。</a:t>
            </a:r>
            <a:r>
              <a:rPr lang="zh-CN" altLang="en-US" sz="3200" b="1" dirty="0"/>
              <a:t>任何科研工作、任何领域，这个基本功是非常重要的。</a:t>
            </a:r>
            <a:endParaRPr lang="en-US" altLang="zh-CN" sz="3200" b="1" dirty="0"/>
          </a:p>
          <a:p>
            <a:r>
              <a:rPr lang="en-US" altLang="zh-CN" sz="3200" b="1" dirty="0"/>
              <a:t>4</a:t>
            </a:r>
            <a:r>
              <a:rPr lang="zh-CN" altLang="en-US" sz="3200" b="1" dirty="0"/>
              <a:t>、要有</a:t>
            </a:r>
            <a:r>
              <a:rPr lang="zh-CN" altLang="en-US" sz="3200" b="1" dirty="0">
                <a:solidFill>
                  <a:srgbClr val="FF0000"/>
                </a:solidFill>
              </a:rPr>
              <a:t>好奇心</a:t>
            </a:r>
            <a:r>
              <a:rPr lang="zh-CN" altLang="en-US" sz="3200" b="1" dirty="0"/>
              <a:t>。</a:t>
            </a:r>
            <a:endParaRPr lang="en-US" altLang="zh-CN" sz="3200" b="1" dirty="0"/>
          </a:p>
          <a:p>
            <a:r>
              <a:rPr lang="en-US" altLang="zh-CN" sz="3200" b="1" dirty="0"/>
              <a:t>5</a:t>
            </a:r>
            <a:r>
              <a:rPr lang="zh-CN" altLang="en-US" sz="3200" b="1" dirty="0"/>
              <a:t>、相信自己的实践，比</a:t>
            </a:r>
            <a:r>
              <a:rPr lang="zh-CN" altLang="en-US" sz="3200" b="1" dirty="0">
                <a:solidFill>
                  <a:srgbClr val="FF0000"/>
                </a:solidFill>
              </a:rPr>
              <a:t>相信权威</a:t>
            </a:r>
            <a:r>
              <a:rPr lang="zh-CN" altLang="en-US" sz="3200" b="1" dirty="0"/>
              <a:t>更加重要。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3F6E08A-18D7-4D1D-81AA-226E680DD584}"/>
              </a:ext>
            </a:extLst>
          </p:cNvPr>
          <p:cNvSpPr txBox="1"/>
          <p:nvPr/>
        </p:nvSpPr>
        <p:spPr>
          <a:xfrm>
            <a:off x="773497" y="285683"/>
            <a:ext cx="3204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</a:rPr>
              <a:t>钟南山采访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组合 2"/>
          <p:cNvGrpSpPr>
            <a:grpSpLocks/>
          </p:cNvGrpSpPr>
          <p:nvPr/>
        </p:nvGrpSpPr>
        <p:grpSpPr bwMode="auto">
          <a:xfrm>
            <a:off x="1806575" y="3182938"/>
            <a:ext cx="2860675" cy="2774950"/>
            <a:chOff x="1473778" y="2565677"/>
            <a:chExt cx="3614696" cy="3505951"/>
          </a:xfrm>
        </p:grpSpPr>
        <p:pic>
          <p:nvPicPr>
            <p:cNvPr id="3076" name="图片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77" t="12756" r="30522" b="26364"/>
            <a:stretch>
              <a:fillRect/>
            </a:stretch>
          </p:blipFill>
          <p:spPr bwMode="auto">
            <a:xfrm>
              <a:off x="2514600" y="2623578"/>
              <a:ext cx="1704975" cy="3448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7" name="文本框 9"/>
            <p:cNvSpPr txBox="1">
              <a:spLocks noChangeArrowheads="1"/>
            </p:cNvSpPr>
            <p:nvPr/>
          </p:nvSpPr>
          <p:spPr bwMode="auto">
            <a:xfrm>
              <a:off x="1970030" y="2620960"/>
              <a:ext cx="544571" cy="1990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/>
                <a:t>筑于形    贵于心</a:t>
              </a:r>
            </a:p>
          </p:txBody>
        </p:sp>
        <p:pic>
          <p:nvPicPr>
            <p:cNvPr id="3078" name="图片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9345" y="4569542"/>
              <a:ext cx="326466" cy="332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9" name="文本框 11"/>
            <p:cNvSpPr txBox="1">
              <a:spLocks noChangeArrowheads="1"/>
            </p:cNvSpPr>
            <p:nvPr/>
          </p:nvSpPr>
          <p:spPr bwMode="auto">
            <a:xfrm>
              <a:off x="2103594" y="4611212"/>
              <a:ext cx="369332" cy="4200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200">
                  <a:solidFill>
                    <a:schemeClr val="bg1"/>
                  </a:solidFill>
                  <a:latin typeface="汉仪星宇体简" pitchFamily="18" charset="-122"/>
                  <a:ea typeface="汉仪星宇体简" pitchFamily="18" charset="-122"/>
                </a:rPr>
                <a:t>印</a:t>
              </a:r>
            </a:p>
          </p:txBody>
        </p:sp>
        <p:pic>
          <p:nvPicPr>
            <p:cNvPr id="3080" name="图片 1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3778" y="2565677"/>
              <a:ext cx="554784" cy="2877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图片 1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4213" y="4393988"/>
              <a:ext cx="1254261" cy="647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73122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2699</TotalTime>
  <Words>1409</Words>
  <Application>Microsoft Office PowerPoint</Application>
  <PresentationFormat>宽屏</PresentationFormat>
  <Paragraphs>130</Paragraphs>
  <Slides>19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汉仪星宇体简</vt:lpstr>
      <vt:lpstr>华文细黑</vt:lpstr>
      <vt:lpstr>华文中宋</vt:lpstr>
      <vt:lpstr>Microsoft Yahei</vt:lpstr>
      <vt:lpstr>Arial</vt:lpstr>
      <vt:lpstr>Calibri</vt:lpstr>
      <vt:lpstr>Calibri Light</vt:lpstr>
      <vt:lpstr>楷体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topppt.cn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锐旗设计；https://9ppt.taobao.com</dc:title>
  <dc:creator>锐旗设计;https://9ppt.taobao.com</dc:creator>
  <cp:keywords>锐旗设计；https:/9ppt.taobao.com</cp:keywords>
  <cp:lastModifiedBy>MENGRAN CUI</cp:lastModifiedBy>
  <cp:revision>194</cp:revision>
  <dcterms:created xsi:type="dcterms:W3CDTF">2015-06-22T12:09:29Z</dcterms:created>
  <dcterms:modified xsi:type="dcterms:W3CDTF">2020-06-05T09:06:08Z</dcterms:modified>
  <cp:category>锐旗设计；https://9ppt.taobao.com</cp:category>
</cp:coreProperties>
</file>