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7" r:id="rId2"/>
    <p:sldId id="282" r:id="rId3"/>
    <p:sldId id="283" r:id="rId4"/>
    <p:sldId id="284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5" r:id="rId15"/>
    <p:sldId id="276" r:id="rId16"/>
    <p:sldId id="277" r:id="rId1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8684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28685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 smtClean="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 smtClean="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 smtClean="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DA920181-829A-4497-970F-63556854BC4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32004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B4D8AC-39B9-4B78-81BE-A213AEEA69E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44962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FF6285-5D98-4F35-B1DB-5882984334D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23196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EA6CA1-367D-4365-A21D-451EBFB4343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13149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9F2697-D0F9-4E6B-B3C5-3BD8D978AF5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43608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545F99-18A2-4D1D-89AD-FB95CF0E8E1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88531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19134F-FE0C-496D-8D47-D1857D9A0AF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52076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893AD8-0C68-44A1-B7E2-7CF896860E6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74961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EEA578-1493-4354-B7B9-359D3A1993A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07083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E6C47-AE38-40A7-85B6-EC15C3BFF3C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58701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88E5CF-51C6-4F0F-B284-B3F129D6847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821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2765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766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766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46EE1BC8-5B5A-4854-A003-FBE20CDA0BA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3" Type="http://schemas.openxmlformats.org/officeDocument/2006/relationships/image" Target="../media/image15.jpeg"/><Relationship Id="rId7" Type="http://schemas.openxmlformats.org/officeDocument/2006/relationships/slide" Target="slide16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5.jpeg"/><Relationship Id="rId7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4.jpeg"/><Relationship Id="rId4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2550" y="0"/>
            <a:ext cx="5251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7924800" y="0"/>
            <a:ext cx="1219200" cy="6858000"/>
          </a:xfrm>
          <a:prstGeom prst="rect">
            <a:avLst/>
          </a:prstGeom>
          <a:solidFill>
            <a:srgbClr val="CC9900">
              <a:alpha val="50195"/>
            </a:srgbClr>
          </a:solidFill>
          <a:ln w="9525">
            <a:solidFill>
              <a:srgbClr val="CC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zh-CN" altLang="zh-CN" sz="2400">
              <a:latin typeface="Times New Roman" pitchFamily="18" charset="0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5943600" cy="6858000"/>
          </a:xfrm>
          <a:prstGeom prst="rect">
            <a:avLst/>
          </a:prstGeom>
          <a:solidFill>
            <a:srgbClr val="CC9900">
              <a:alpha val="50195"/>
            </a:srgbClr>
          </a:solidFill>
          <a:ln w="9525">
            <a:solidFill>
              <a:srgbClr val="CC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 rot="5400000">
            <a:off x="-306387" y="2835275"/>
            <a:ext cx="5943600" cy="13716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 dirty="0">
                <a:ln w="9525">
                  <a:solidFill>
                    <a:srgbClr val="993300"/>
                  </a:solidFill>
                  <a:round/>
                  <a:headEnd/>
                  <a:tailEnd/>
                </a:ln>
                <a:solidFill>
                  <a:srgbClr val="993300"/>
                </a:solidFill>
                <a:latin typeface="宋体"/>
                <a:ea typeface="宋体"/>
              </a:rPr>
              <a:t>名画中</a:t>
            </a:r>
            <a:r>
              <a:rPr lang="zh-CN" altLang="en-US" sz="3600" kern="10" dirty="0" smtClean="0">
                <a:ln w="9525">
                  <a:solidFill>
                    <a:srgbClr val="993300"/>
                  </a:solidFill>
                  <a:round/>
                  <a:headEnd/>
                  <a:tailEnd/>
                </a:ln>
                <a:solidFill>
                  <a:srgbClr val="993300"/>
                </a:solidFill>
                <a:latin typeface="宋体"/>
                <a:ea typeface="宋体"/>
              </a:rPr>
              <a:t>的</a:t>
            </a:r>
            <a:r>
              <a:rPr lang="zh-CN" altLang="en-US" sz="3600" kern="10" dirty="0">
                <a:ln w="9525">
                  <a:solidFill>
                    <a:srgbClr val="993300"/>
                  </a:solidFill>
                  <a:round/>
                  <a:headEnd/>
                  <a:tailEnd/>
                </a:ln>
                <a:solidFill>
                  <a:srgbClr val="993300"/>
                </a:solidFill>
                <a:latin typeface="宋体"/>
                <a:ea typeface="宋体"/>
              </a:rPr>
              <a:t>人</a:t>
            </a:r>
            <a:r>
              <a:rPr lang="zh-CN" altLang="en-US" sz="3600" kern="10" dirty="0" smtClean="0">
                <a:ln w="9525">
                  <a:solidFill>
                    <a:srgbClr val="993300"/>
                  </a:solidFill>
                  <a:round/>
                  <a:headEnd/>
                  <a:tailEnd/>
                </a:ln>
                <a:solidFill>
                  <a:srgbClr val="993300"/>
                </a:solidFill>
                <a:latin typeface="宋体"/>
                <a:ea typeface="宋体"/>
              </a:rPr>
              <a:t>像</a:t>
            </a:r>
            <a:endParaRPr lang="zh-CN" altLang="en-US" sz="3600" kern="10" dirty="0">
              <a:ln w="9525">
                <a:solidFill>
                  <a:srgbClr val="993300"/>
                </a:solidFill>
                <a:round/>
                <a:headEnd/>
                <a:tailEnd/>
              </a:ln>
              <a:solidFill>
                <a:srgbClr val="993300"/>
              </a:solidFill>
              <a:latin typeface="宋体"/>
              <a:ea typeface="宋体"/>
            </a:endParaRPr>
          </a:p>
        </p:txBody>
      </p:sp>
      <p:pic>
        <p:nvPicPr>
          <p:cNvPr id="3078" name="Picture 6" descr="01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6638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 descr="6556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95400"/>
            <a:ext cx="10668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 descr="无标题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91000"/>
            <a:ext cx="10287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9" descr="20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86400"/>
            <a:ext cx="105092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0" descr="未标题-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5600"/>
            <a:ext cx="103822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Text Box 2"/>
          <p:cNvSpPr txBox="1">
            <a:spLocks noChangeArrowheads="1"/>
          </p:cNvSpPr>
          <p:nvPr/>
        </p:nvSpPr>
        <p:spPr bwMode="auto">
          <a:xfrm>
            <a:off x="2273300" y="2198688"/>
            <a:ext cx="5251450" cy="3735387"/>
          </a:xfrm>
          <a:prstGeom prst="rect">
            <a:avLst/>
          </a:prstGeom>
          <a:solidFill>
            <a:srgbClr val="336600"/>
          </a:solidFill>
          <a:ln w="9525">
            <a:solidFill>
              <a:srgbClr val="33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rPr>
              <a:t>画了什么（看到了什么）？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800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rPr>
              <a:t>想到了什么？有什么感受？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800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rPr>
              <a:t>怎么画的？相关技法？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800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rPr>
              <a:t>为什么这样画？相关背景资料？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800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rPr>
              <a:t>怎么样？是否喜欢？为什么？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800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rPr>
              <a:t>……</a:t>
            </a:r>
          </a:p>
        </p:txBody>
      </p:sp>
      <p:sp>
        <p:nvSpPr>
          <p:cNvPr id="140291" name="Text Box 3"/>
          <p:cNvSpPr txBox="1">
            <a:spLocks noChangeArrowheads="1"/>
          </p:cNvSpPr>
          <p:nvPr/>
        </p:nvSpPr>
        <p:spPr bwMode="auto">
          <a:xfrm>
            <a:off x="7596188" y="1885950"/>
            <a:ext cx="1439862" cy="39909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60000"/>
              </a:lnSpc>
            </a:pPr>
            <a:r>
              <a:rPr lang="zh-CN" altLang="en-US" sz="4000" b="1">
                <a:solidFill>
                  <a:srgbClr val="FF0000"/>
                </a:solidFill>
              </a:rPr>
              <a:t>描述</a:t>
            </a:r>
          </a:p>
          <a:p>
            <a:pPr eaLnBrk="1" hangingPunct="1">
              <a:lnSpc>
                <a:spcPct val="160000"/>
              </a:lnSpc>
            </a:pPr>
            <a:r>
              <a:rPr lang="zh-CN" altLang="en-US" sz="4000" b="1">
                <a:solidFill>
                  <a:srgbClr val="FF0000"/>
                </a:solidFill>
              </a:rPr>
              <a:t>分析</a:t>
            </a:r>
          </a:p>
          <a:p>
            <a:pPr eaLnBrk="1" hangingPunct="1">
              <a:lnSpc>
                <a:spcPct val="160000"/>
              </a:lnSpc>
            </a:pPr>
            <a:r>
              <a:rPr lang="zh-CN" altLang="en-US" sz="4000" b="1">
                <a:solidFill>
                  <a:srgbClr val="FF0000"/>
                </a:solidFill>
              </a:rPr>
              <a:t>解释</a:t>
            </a:r>
          </a:p>
          <a:p>
            <a:pPr eaLnBrk="1" hangingPunct="1">
              <a:lnSpc>
                <a:spcPct val="160000"/>
              </a:lnSpc>
            </a:pPr>
            <a:r>
              <a:rPr lang="zh-CN" altLang="en-US" sz="4000" b="1">
                <a:solidFill>
                  <a:srgbClr val="FF0000"/>
                </a:solidFill>
              </a:rPr>
              <a:t>判断</a:t>
            </a:r>
          </a:p>
        </p:txBody>
      </p:sp>
      <p:sp>
        <p:nvSpPr>
          <p:cNvPr id="140293" name="Text Box 5"/>
          <p:cNvSpPr txBox="1">
            <a:spLocks noChangeArrowheads="1"/>
          </p:cNvSpPr>
          <p:nvPr/>
        </p:nvSpPr>
        <p:spPr bwMode="auto">
          <a:xfrm>
            <a:off x="596900" y="1968500"/>
            <a:ext cx="1439863" cy="405288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4000" b="1">
                <a:solidFill>
                  <a:srgbClr val="FF0000"/>
                </a:solidFill>
              </a:rPr>
              <a:t>题材</a:t>
            </a:r>
          </a:p>
          <a:p>
            <a:pPr eaLnBrk="1" hangingPunct="1">
              <a:lnSpc>
                <a:spcPct val="130000"/>
              </a:lnSpc>
            </a:pPr>
            <a:r>
              <a:rPr lang="zh-CN" altLang="en-US" sz="4000" b="1">
                <a:solidFill>
                  <a:srgbClr val="FF0000"/>
                </a:solidFill>
              </a:rPr>
              <a:t>情节</a:t>
            </a:r>
          </a:p>
          <a:p>
            <a:pPr eaLnBrk="1" hangingPunct="1">
              <a:lnSpc>
                <a:spcPct val="130000"/>
              </a:lnSpc>
            </a:pPr>
            <a:r>
              <a:rPr lang="zh-CN" altLang="en-US" sz="4000" b="1">
                <a:solidFill>
                  <a:srgbClr val="FF0000"/>
                </a:solidFill>
              </a:rPr>
              <a:t>形象</a:t>
            </a:r>
          </a:p>
          <a:p>
            <a:pPr eaLnBrk="1" hangingPunct="1">
              <a:lnSpc>
                <a:spcPct val="130000"/>
              </a:lnSpc>
            </a:pPr>
            <a:r>
              <a:rPr lang="zh-CN" altLang="en-US" sz="4000" b="1">
                <a:solidFill>
                  <a:srgbClr val="FF0000"/>
                </a:solidFill>
              </a:rPr>
              <a:t>构图</a:t>
            </a:r>
          </a:p>
          <a:p>
            <a:pPr eaLnBrk="1" hangingPunct="1">
              <a:lnSpc>
                <a:spcPct val="130000"/>
              </a:lnSpc>
            </a:pPr>
            <a:r>
              <a:rPr lang="en-US" altLang="zh-CN" sz="4000" b="1">
                <a:solidFill>
                  <a:srgbClr val="FF0000"/>
                </a:solidFill>
              </a:rPr>
              <a:t>……</a:t>
            </a:r>
          </a:p>
        </p:txBody>
      </p:sp>
      <p:sp>
        <p:nvSpPr>
          <p:cNvPr id="4101" name="Text Box 6"/>
          <p:cNvSpPr txBox="1">
            <a:spLocks noChangeArrowheads="1"/>
          </p:cNvSpPr>
          <p:nvPr/>
        </p:nvSpPr>
        <p:spPr bwMode="auto">
          <a:xfrm>
            <a:off x="971550" y="476250"/>
            <a:ext cx="68405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4000" b="1" i="1">
                <a:ea typeface="方正大黑简体" pitchFamily="2" charset="-122"/>
              </a:rPr>
              <a:t>如何欣赏美术作品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0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029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40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40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40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40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40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40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40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0" grpId="0" build="p" animBg="1" autoUpdateAnimBg="0"/>
      <p:bldP spid="140291" grpId="0" autoUpdateAnimBg="0"/>
      <p:bldP spid="140293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a1.att.hudong.com/56/24/013000006339191293352411421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2676" y="260648"/>
            <a:ext cx="4957844" cy="619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内容占位符 3"/>
          <p:cNvSpPr txBox="1">
            <a:spLocks/>
          </p:cNvSpPr>
          <p:nvPr/>
        </p:nvSpPr>
        <p:spPr bwMode="auto">
          <a:xfrm>
            <a:off x="6516216" y="1052513"/>
            <a:ext cx="2464272" cy="477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zh-CN" altLang="zh-CN" sz="1600" b="1" dirty="0">
                <a:solidFill>
                  <a:schemeClr val="accent3">
                    <a:lumMod val="85000"/>
                  </a:schemeClr>
                </a:solidFill>
              </a:rPr>
              <a:t>这件作品画了什么（看到了什么）？</a:t>
            </a:r>
          </a:p>
          <a:p>
            <a:pPr algn="just" eaLnBrk="1" hangingPunct="1">
              <a:lnSpc>
                <a:spcPct val="15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zh-CN" altLang="zh-CN" sz="1600" b="1" dirty="0">
                <a:solidFill>
                  <a:schemeClr val="accent3">
                    <a:lumMod val="85000"/>
                  </a:schemeClr>
                </a:solidFill>
              </a:rPr>
              <a:t>你想到了什么？有什么感受？</a:t>
            </a:r>
          </a:p>
          <a:p>
            <a:pPr algn="just" eaLnBrk="1" hangingPunct="1">
              <a:lnSpc>
                <a:spcPct val="15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zh-CN" altLang="zh-CN" sz="1600" b="1" dirty="0">
                <a:solidFill>
                  <a:schemeClr val="accent3">
                    <a:lumMod val="85000"/>
                  </a:schemeClr>
                </a:solidFill>
              </a:rPr>
              <a:t>怎么画的？相关技法？</a:t>
            </a:r>
          </a:p>
          <a:p>
            <a:pPr algn="just" eaLnBrk="1" hangingPunct="1">
              <a:lnSpc>
                <a:spcPct val="15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zh-CN" altLang="zh-CN" sz="1600" b="1" dirty="0">
                <a:solidFill>
                  <a:schemeClr val="accent3">
                    <a:lumMod val="85000"/>
                  </a:schemeClr>
                </a:solidFill>
              </a:rPr>
              <a:t>为什么这样画？是否知道相关的背景资料？（怎么去查找这些资料？）</a:t>
            </a:r>
          </a:p>
          <a:p>
            <a:pPr algn="just" eaLnBrk="1" hangingPunct="1">
              <a:lnSpc>
                <a:spcPct val="15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zh-CN" altLang="zh-CN" sz="1600" b="1" dirty="0">
                <a:solidFill>
                  <a:schemeClr val="accent3">
                    <a:lumMod val="85000"/>
                  </a:schemeClr>
                </a:solidFill>
              </a:rPr>
              <a:t>怎么样？是否喜欢？为什么？</a:t>
            </a:r>
          </a:p>
          <a:p>
            <a:pPr algn="just" eaLnBrk="1" hangingPunct="1">
              <a:lnSpc>
                <a:spcPct val="15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endParaRPr lang="zh-CN" altLang="en-US" sz="1600" b="1" dirty="0">
              <a:solidFill>
                <a:schemeClr val="accent3">
                  <a:lumMod val="8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dxyw.cn/tsscjs/wlkc/ts/pic/10/full/image0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127000"/>
            <a:ext cx="4953000" cy="668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4" descr="http://imgsrc.baidu.com/baike/pic/item/0d7299441f1f5810500ffee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27000"/>
            <a:ext cx="3313112" cy="459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8153400" y="609600"/>
            <a:ext cx="611188" cy="508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2800" dirty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教皇英诺森十世    委拉斯凯之</a:t>
            </a:r>
          </a:p>
        </p:txBody>
      </p:sp>
      <p:pic>
        <p:nvPicPr>
          <p:cNvPr id="7171" name="Picture 3" descr="教皇英诺森十世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8" t="9412" r="2563" b="5882"/>
          <a:stretch>
            <a:fillRect/>
          </a:stretch>
        </p:blipFill>
        <p:spPr bwMode="auto">
          <a:xfrm>
            <a:off x="2209800" y="533400"/>
            <a:ext cx="4883150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Text Box 5"/>
          <p:cNvSpPr txBox="1">
            <a:spLocks noChangeArrowheads="1"/>
          </p:cNvSpPr>
          <p:nvPr/>
        </p:nvSpPr>
        <p:spPr bwMode="auto">
          <a:xfrm>
            <a:off x="373063" y="2205038"/>
            <a:ext cx="488950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2000">
                <a:latin typeface="Times New Roman" pitchFamily="18" charset="0"/>
                <a:ea typeface="隶书" pitchFamily="49" charset="-122"/>
              </a:rPr>
              <a:t>欣赏名画中的肖像，感受“形神兼备”</a:t>
            </a:r>
          </a:p>
        </p:txBody>
      </p:sp>
      <p:pic>
        <p:nvPicPr>
          <p:cNvPr id="7174" name="Picture 6" descr="未标题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36"/>
          <a:stretch>
            <a:fillRect/>
          </a:stretch>
        </p:blipFill>
        <p:spPr bwMode="auto">
          <a:xfrm>
            <a:off x="1957388" y="73025"/>
            <a:ext cx="5229225" cy="652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655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457200"/>
            <a:ext cx="4165600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7010400" y="381000"/>
            <a:ext cx="611188" cy="324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280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金发少女     雷诺阿</a:t>
            </a:r>
          </a:p>
        </p:txBody>
      </p:sp>
      <p:sp>
        <p:nvSpPr>
          <p:cNvPr id="10244" name="Text Box 5"/>
          <p:cNvSpPr txBox="1">
            <a:spLocks noChangeArrowheads="1"/>
          </p:cNvSpPr>
          <p:nvPr/>
        </p:nvSpPr>
        <p:spPr bwMode="auto">
          <a:xfrm>
            <a:off x="373063" y="2205038"/>
            <a:ext cx="488950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2000">
                <a:latin typeface="Times New Roman" pitchFamily="18" charset="0"/>
                <a:ea typeface="隶书" pitchFamily="49" charset="-122"/>
              </a:rPr>
              <a:t>欣赏名画中的肖像，感受“形神兼备”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WordArt 2"/>
          <p:cNvSpPr>
            <a:spLocks noChangeArrowheads="1" noChangeShapeType="1" noTextEdit="1"/>
          </p:cNvSpPr>
          <p:nvPr/>
        </p:nvSpPr>
        <p:spPr bwMode="auto">
          <a:xfrm>
            <a:off x="3657600" y="2667000"/>
            <a:ext cx="3048000" cy="11033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tx2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宋体"/>
                <a:ea typeface="宋体"/>
              </a:rPr>
              <a:t>头像画法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SX1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 descr="未标题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457200"/>
            <a:ext cx="6477000" cy="5749925"/>
          </a:xfrm>
          <a:prstGeom prst="rect">
            <a:avLst/>
          </a:prstGeom>
          <a:noFill/>
          <a:ln w="3175">
            <a:solidFill>
              <a:srgbClr val="00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914400" y="533400"/>
            <a:ext cx="793750" cy="536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4000" b="1">
                <a:solidFill>
                  <a:srgbClr val="006600"/>
                </a:solidFill>
                <a:latin typeface="Times New Roman" pitchFamily="18" charset="0"/>
                <a:ea typeface="华文新魏" pitchFamily="2" charset="-122"/>
              </a:rPr>
              <a:t>面部的五官比例示意图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SX1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57150" cmpd="thinThick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未标题-1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200400"/>
            <a:ext cx="2325688" cy="2667000"/>
          </a:xfrm>
          <a:prstGeom prst="rect">
            <a:avLst/>
          </a:prstGeom>
          <a:noFill/>
          <a:ln w="57150" cmpd="thickThin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未标题-20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2950" y="838200"/>
            <a:ext cx="2406650" cy="5029200"/>
          </a:xfrm>
          <a:prstGeom prst="rect">
            <a:avLst/>
          </a:prstGeom>
          <a:noFill/>
          <a:ln w="76200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7" name="Oval 5"/>
          <p:cNvSpPr>
            <a:spLocks noChangeArrowheads="1"/>
          </p:cNvSpPr>
          <p:nvPr/>
        </p:nvSpPr>
        <p:spPr bwMode="auto">
          <a:xfrm>
            <a:off x="3352800" y="5181600"/>
            <a:ext cx="2209800" cy="1219200"/>
          </a:xfrm>
          <a:prstGeom prst="ellipse">
            <a:avLst/>
          </a:prstGeom>
          <a:solidFill>
            <a:srgbClr val="669900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12294" name="Picture 6" descr="6682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2338" y="2286000"/>
            <a:ext cx="2728912" cy="3657600"/>
          </a:xfrm>
          <a:prstGeom prst="rect">
            <a:avLst/>
          </a:prstGeom>
          <a:noFill/>
          <a:ln w="57150" cmpd="thinThick">
            <a:solidFill>
              <a:srgbClr val="FF99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9" name="Oval 7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685800" y="5181600"/>
            <a:ext cx="2133600" cy="1219200"/>
          </a:xfrm>
          <a:prstGeom prst="ellipse">
            <a:avLst/>
          </a:prstGeom>
          <a:solidFill>
            <a:srgbClr val="669900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320" name="Oval 8"/>
          <p:cNvSpPr>
            <a:spLocks noChangeArrowheads="1"/>
          </p:cNvSpPr>
          <p:nvPr/>
        </p:nvSpPr>
        <p:spPr bwMode="auto">
          <a:xfrm>
            <a:off x="6248400" y="5257800"/>
            <a:ext cx="2133600" cy="1219200"/>
          </a:xfrm>
          <a:prstGeom prst="ellipse">
            <a:avLst/>
          </a:prstGeom>
          <a:solidFill>
            <a:srgbClr val="669900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zh-CN" altLang="zh-CN" sz="6600">
              <a:solidFill>
                <a:schemeClr val="bg1"/>
              </a:solidFill>
              <a:latin typeface="Times New Roman" pitchFamily="18" charset="0"/>
              <a:ea typeface="方正姚体" pitchFamily="2" charset="-122"/>
            </a:endParaRPr>
          </a:p>
        </p:txBody>
      </p:sp>
      <p:sp>
        <p:nvSpPr>
          <p:cNvPr id="12297" name="Rectangle 9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3352800" y="5029200"/>
            <a:ext cx="2019300" cy="118903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66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7200" b="1">
                <a:solidFill>
                  <a:schemeClr val="tx2"/>
                </a:solidFill>
                <a:latin typeface="方正舒体" pitchFamily="2" charset="-122"/>
                <a:ea typeface="方正舒体" pitchFamily="2" charset="-122"/>
              </a:rPr>
              <a:t>夸张</a:t>
            </a:r>
          </a:p>
        </p:txBody>
      </p:sp>
      <p:sp>
        <p:nvSpPr>
          <p:cNvPr id="12298" name="Text Box 10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838200" y="5257800"/>
            <a:ext cx="1714500" cy="10064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66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6000" b="1">
                <a:solidFill>
                  <a:schemeClr val="tx2"/>
                </a:solidFill>
                <a:latin typeface="Times New Roman" pitchFamily="18" charset="0"/>
                <a:ea typeface="黑体" pitchFamily="49" charset="-122"/>
              </a:rPr>
              <a:t>写实</a:t>
            </a:r>
          </a:p>
        </p:txBody>
      </p:sp>
      <p:sp>
        <p:nvSpPr>
          <p:cNvPr id="13323" name="Oval 11"/>
          <p:cNvSpPr>
            <a:spLocks noChangeArrowheads="1"/>
          </p:cNvSpPr>
          <p:nvPr/>
        </p:nvSpPr>
        <p:spPr bwMode="auto">
          <a:xfrm>
            <a:off x="533400" y="914400"/>
            <a:ext cx="2133600" cy="1219200"/>
          </a:xfrm>
          <a:prstGeom prst="ellipse">
            <a:avLst/>
          </a:prstGeom>
          <a:solidFill>
            <a:srgbClr val="669900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300" name="Rectangle 12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6400800" y="5257800"/>
            <a:ext cx="1866900" cy="10985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66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6600" b="1">
                <a:solidFill>
                  <a:schemeClr val="tx2"/>
                </a:solidFill>
                <a:latin typeface="方正姚体" pitchFamily="2" charset="-122"/>
                <a:ea typeface="方正姚体" pitchFamily="2" charset="-122"/>
              </a:rPr>
              <a:t>简练</a:t>
            </a:r>
          </a:p>
        </p:txBody>
      </p:sp>
      <p:sp>
        <p:nvSpPr>
          <p:cNvPr id="12301" name="Text Box 13"/>
          <p:cNvSpPr txBox="1">
            <a:spLocks noChangeArrowheads="1"/>
          </p:cNvSpPr>
          <p:nvPr/>
        </p:nvSpPr>
        <p:spPr bwMode="auto">
          <a:xfrm>
            <a:off x="762000" y="609600"/>
            <a:ext cx="1631950" cy="1812925"/>
          </a:xfrm>
          <a:prstGeom prst="rect">
            <a:avLst/>
          </a:prstGeom>
          <a:noFill/>
          <a:ln w="76200">
            <a:solidFill>
              <a:srgbClr val="669900"/>
            </a:solidFill>
            <a:miter lim="800000"/>
            <a:headEnd/>
            <a:tailEnd/>
          </a:ln>
          <a:effectLst>
            <a:outerShdw dist="35921" dir="2700000" algn="ctr" rotWithShape="0">
              <a:srgbClr val="FF66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540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表现</a:t>
            </a:r>
          </a:p>
          <a:p>
            <a:pPr eaLnBrk="1" hangingPunct="1"/>
            <a:r>
              <a:rPr kumimoji="1" lang="zh-CN" altLang="en-US" sz="540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形式</a:t>
            </a:r>
          </a:p>
        </p:txBody>
      </p:sp>
      <p:sp>
        <p:nvSpPr>
          <p:cNvPr id="13326" name="AutoShape 14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6096000" y="990600"/>
            <a:ext cx="2743200" cy="838200"/>
          </a:xfrm>
          <a:custGeom>
            <a:avLst/>
            <a:gdLst>
              <a:gd name="T0" fmla="*/ 2057400 w 21600"/>
              <a:gd name="T1" fmla="*/ 0 h 21600"/>
              <a:gd name="T2" fmla="*/ 0 w 21600"/>
              <a:gd name="T3" fmla="*/ 419100 h 21600"/>
              <a:gd name="T4" fmla="*/ 2057400 w 21600"/>
              <a:gd name="T5" fmla="*/ 838200 h 21600"/>
              <a:gd name="T6" fmla="*/ 2743200 w 21600"/>
              <a:gd name="T7" fmla="*/ 4191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rgbClr val="669900"/>
              </a:gs>
            </a:gsLst>
            <a:lin ang="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7" grpId="0" autoUpdateAnimBg="0"/>
      <p:bldP spid="12298" grpId="0" autoUpdateAnimBg="0"/>
      <p:bldP spid="12300" grpId="0" autoUpdateAnimBg="0"/>
      <p:bldP spid="12301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SX1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 descr="未标题-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4953000"/>
            <a:ext cx="4876800" cy="1409700"/>
          </a:xfrm>
          <a:prstGeom prst="rect">
            <a:avLst/>
          </a:prstGeom>
          <a:noFill/>
          <a:ln w="38100">
            <a:solidFill>
              <a:srgbClr val="CC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未标题-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3962400"/>
            <a:ext cx="6172200" cy="1050925"/>
          </a:xfrm>
          <a:prstGeom prst="rect">
            <a:avLst/>
          </a:prstGeom>
          <a:noFill/>
          <a:ln w="38100">
            <a:solidFill>
              <a:srgbClr val="9966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未标题-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819400"/>
            <a:ext cx="5181600" cy="1250950"/>
          </a:xfrm>
          <a:prstGeom prst="rect">
            <a:avLst/>
          </a:prstGeom>
          <a:noFill/>
          <a:ln w="38100">
            <a:solidFill>
              <a:srgbClr val="CC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2590800" y="236538"/>
            <a:ext cx="3543300" cy="10985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chemeClr val="tx1"/>
                    </a:gs>
                    <a:gs pos="100000">
                      <a:schemeClr val="bg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rgbClr val="CC99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6600" b="1">
                <a:latin typeface="Times New Roman" pitchFamily="18" charset="0"/>
                <a:ea typeface="华文新魏" pitchFamily="2" charset="-122"/>
              </a:rPr>
              <a:t>具像表现</a:t>
            </a:r>
          </a:p>
        </p:txBody>
      </p:sp>
      <p:pic>
        <p:nvPicPr>
          <p:cNvPr id="13319" name="Picture 7" descr="未标题-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1600200"/>
            <a:ext cx="5257800" cy="1308100"/>
          </a:xfrm>
          <a:prstGeom prst="rect">
            <a:avLst/>
          </a:prstGeom>
          <a:noFill/>
          <a:ln w="38100">
            <a:solidFill>
              <a:srgbClr val="9966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未标题-1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81000"/>
            <a:ext cx="4979988" cy="5715000"/>
          </a:xfrm>
          <a:prstGeom prst="rect">
            <a:avLst/>
          </a:prstGeom>
          <a:noFill/>
          <a:ln w="57150" cmpd="thickThin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未标题-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50" y="3886200"/>
            <a:ext cx="2647950" cy="27432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未标题-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500" y="381000"/>
            <a:ext cx="3171825" cy="33528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7924800" y="3810000"/>
            <a:ext cx="915988" cy="275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4800">
                <a:latin typeface="Times New Roman" pitchFamily="18" charset="0"/>
                <a:ea typeface="华文行楷" pitchFamily="2" charset="-122"/>
              </a:rPr>
              <a:t>写生步骤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7772400" y="2438400"/>
            <a:ext cx="63182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en-US" altLang="zh-CN" sz="8000">
                <a:latin typeface="Monotype Corsiva" pitchFamily="66" charset="0"/>
              </a:rPr>
              <a:t>1</a:t>
            </a: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6911975" y="5546725"/>
            <a:ext cx="63182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en-US" altLang="zh-CN" sz="8000">
                <a:latin typeface="Monotype Corsiva" pitchFamily="66" charset="0"/>
              </a:rPr>
              <a:t>2</a:t>
            </a:r>
          </a:p>
        </p:txBody>
      </p:sp>
      <p:sp>
        <p:nvSpPr>
          <p:cNvPr id="15368" name="Oval 8"/>
          <p:cNvSpPr>
            <a:spLocks noChangeArrowheads="1"/>
          </p:cNvSpPr>
          <p:nvPr/>
        </p:nvSpPr>
        <p:spPr bwMode="auto">
          <a:xfrm>
            <a:off x="914400" y="5334000"/>
            <a:ext cx="2667000" cy="1524000"/>
          </a:xfrm>
          <a:prstGeom prst="ellipse">
            <a:avLst/>
          </a:prstGeom>
          <a:solidFill>
            <a:srgbClr val="669900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1143000" y="5334000"/>
            <a:ext cx="22256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8000" b="1">
                <a:latin typeface="Times New Roman" pitchFamily="18" charset="0"/>
                <a:ea typeface="黑体" pitchFamily="49" charset="-122"/>
              </a:rPr>
              <a:t>写实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 autoUpdateAnimBg="0"/>
      <p:bldP spid="14342" grpId="0" autoUpdateAnimBg="0"/>
      <p:bldP spid="14343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SX1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3" descr="未标题-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475" y="381000"/>
            <a:ext cx="3767138" cy="4267200"/>
          </a:xfrm>
          <a:prstGeom prst="rect">
            <a:avLst/>
          </a:prstGeom>
          <a:noFill/>
          <a:ln w="5715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未标题-2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038600"/>
            <a:ext cx="2378075" cy="2514600"/>
          </a:xfrm>
          <a:prstGeom prst="rect">
            <a:avLst/>
          </a:prstGeom>
          <a:noFill/>
          <a:ln w="76200">
            <a:solidFill>
              <a:srgbClr val="CC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 descr="未标题-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81000"/>
            <a:ext cx="3476625" cy="4267200"/>
          </a:xfrm>
          <a:prstGeom prst="rect">
            <a:avLst/>
          </a:prstGeom>
          <a:noFill/>
          <a:ln w="5715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未标题-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038600"/>
            <a:ext cx="2301875" cy="2514600"/>
          </a:xfrm>
          <a:prstGeom prst="rect">
            <a:avLst/>
          </a:prstGeom>
          <a:noFill/>
          <a:ln w="76200">
            <a:solidFill>
              <a:srgbClr val="CC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2895600" y="4876800"/>
            <a:ext cx="3232150" cy="10064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6000">
                <a:solidFill>
                  <a:srgbClr val="CC6600"/>
                </a:solidFill>
                <a:latin typeface="Times New Roman" pitchFamily="18" charset="0"/>
                <a:ea typeface="华文新魏" pitchFamily="2" charset="-122"/>
              </a:rPr>
              <a:t>写生步骤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7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SX199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3" descr="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1524000"/>
            <a:ext cx="3690938" cy="4114800"/>
          </a:xfrm>
          <a:prstGeom prst="rect">
            <a:avLst/>
          </a:prstGeom>
          <a:noFill/>
          <a:ln w="57150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533400"/>
            <a:ext cx="4127500" cy="5410200"/>
          </a:xfrm>
          <a:prstGeom prst="rect">
            <a:avLst/>
          </a:prstGeom>
          <a:noFill/>
          <a:ln w="57150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7451725" y="5900738"/>
            <a:ext cx="869950" cy="533400"/>
          </a:xfrm>
          <a:prstGeom prst="rect">
            <a:avLst/>
          </a:prstGeom>
          <a:noFill/>
          <a:ln w="76200">
            <a:solidFill>
              <a:srgbClr val="66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en-US" altLang="zh-CN" sz="2400" b="1">
                <a:solidFill>
                  <a:srgbClr val="669900"/>
                </a:solidFill>
                <a:latin typeface="Impact" pitchFamily="34" charset="0"/>
              </a:rPr>
              <a:t>back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SX1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bg2"/>
            </a:solidFill>
            <a:miter lim="800000"/>
            <a:headEnd/>
            <a:tailEnd/>
          </a:ln>
        </p:spPr>
      </p:pic>
      <p:pic>
        <p:nvPicPr>
          <p:cNvPr id="20483" name="Picture 3" descr="061106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533400"/>
            <a:ext cx="3436938" cy="4572000"/>
          </a:xfrm>
          <a:prstGeom prst="rect">
            <a:avLst/>
          </a:prstGeom>
          <a:noFill/>
          <a:ln w="9525">
            <a:solidFill>
              <a:srgbClr val="FF99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7924800" y="1219200"/>
            <a:ext cx="976313" cy="319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2800">
                <a:solidFill>
                  <a:srgbClr val="800000"/>
                </a:solidFill>
                <a:latin typeface="华文行楷" pitchFamily="2" charset="-122"/>
                <a:ea typeface="华文行楷" pitchFamily="2" charset="-122"/>
              </a:rPr>
              <a:t>罗马尼亚人的上衣</a:t>
            </a:r>
            <a:endParaRPr kumimoji="1" lang="zh-CN" altLang="en-US" sz="2400">
              <a:solidFill>
                <a:srgbClr val="800000"/>
              </a:solidFill>
              <a:latin typeface="Times New Roman" pitchFamily="18" charset="0"/>
            </a:endParaRPr>
          </a:p>
          <a:p>
            <a:pPr eaLnBrk="1" hangingPunct="1"/>
            <a:endParaRPr kumimoji="1" lang="en-US" altLang="zh-CN" sz="2400">
              <a:solidFill>
                <a:srgbClr val="800000"/>
              </a:solidFill>
              <a:latin typeface="Times New Roman" pitchFamily="18" charset="0"/>
            </a:endParaRPr>
          </a:p>
        </p:txBody>
      </p:sp>
      <p:pic>
        <p:nvPicPr>
          <p:cNvPr id="20485" name="Picture 5" descr="6682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295400"/>
            <a:ext cx="3582988" cy="4800600"/>
          </a:xfrm>
          <a:prstGeom prst="rect">
            <a:avLst/>
          </a:prstGeom>
          <a:noFill/>
          <a:ln w="9525">
            <a:solidFill>
              <a:srgbClr val="FF99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4267200" y="3810000"/>
            <a:ext cx="611188" cy="207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2800">
                <a:solidFill>
                  <a:srgbClr val="800000"/>
                </a:solidFill>
                <a:latin typeface="华文行楷" pitchFamily="2" charset="-122"/>
                <a:ea typeface="华文行楷" pitchFamily="2" charset="-122"/>
              </a:rPr>
              <a:t>梦     毕加索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autoUpdateAnimBg="0"/>
      <p:bldP spid="20486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SX1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bg2"/>
            </a:solidFill>
            <a:miter lim="800000"/>
            <a:headEnd/>
            <a:tailEnd/>
          </a:ln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323850" y="185738"/>
            <a:ext cx="8640763" cy="271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4400" b="1">
                <a:solidFill>
                  <a:srgbClr val="993300"/>
                </a:solidFill>
                <a:latin typeface="Times New Roman" pitchFamily="18" charset="0"/>
                <a:ea typeface="华文新魏" pitchFamily="2" charset="-122"/>
              </a:rPr>
              <a:t>作业：</a:t>
            </a:r>
          </a:p>
          <a:p>
            <a:pPr eaLnBrk="1" hangingPunct="1"/>
            <a:r>
              <a:rPr kumimoji="1" lang="zh-CN" altLang="en-US" sz="3200">
                <a:solidFill>
                  <a:srgbClr val="993300"/>
                </a:solidFill>
                <a:latin typeface="Times New Roman" pitchFamily="18" charset="0"/>
                <a:ea typeface="华文新魏" pitchFamily="2" charset="-122"/>
              </a:rPr>
              <a:t>      尝试帮你身边最熟悉的人画肖像。</a:t>
            </a:r>
          </a:p>
          <a:p>
            <a:pPr eaLnBrk="1" hangingPunct="1"/>
            <a:r>
              <a:rPr kumimoji="1" lang="zh-CN" altLang="en-US" sz="3200">
                <a:solidFill>
                  <a:srgbClr val="993300"/>
                </a:solidFill>
                <a:latin typeface="Times New Roman" pitchFamily="18" charset="0"/>
                <a:ea typeface="华文新魏" pitchFamily="2" charset="-122"/>
              </a:rPr>
              <a:t>      要求：注意观察头形和五官特征，用你喜欢的工具材料和表现手法进行写生，画出对象的年龄、个性与气质。</a:t>
            </a:r>
          </a:p>
        </p:txBody>
      </p:sp>
      <p:pic>
        <p:nvPicPr>
          <p:cNvPr id="22532" name="Picture 4" descr="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0475" y="3429000"/>
            <a:ext cx="1970088" cy="2808288"/>
          </a:xfrm>
          <a:prstGeom prst="rect">
            <a:avLst/>
          </a:prstGeom>
          <a:noFill/>
          <a:ln w="9525">
            <a:solidFill>
              <a:srgbClr val="FF99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3" name="Picture 5" descr="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429000"/>
            <a:ext cx="1970087" cy="2808288"/>
          </a:xfrm>
          <a:prstGeom prst="rect">
            <a:avLst/>
          </a:prstGeom>
          <a:noFill/>
          <a:ln w="9525">
            <a:solidFill>
              <a:srgbClr val="9999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4" name="Picture 6" descr="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429000"/>
            <a:ext cx="1970087" cy="280828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5" name="Picture 7" descr="2ps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8625" y="3429000"/>
            <a:ext cx="1970088" cy="2808288"/>
          </a:xfrm>
          <a:prstGeom prst="rect">
            <a:avLst/>
          </a:prstGeom>
          <a:noFill/>
          <a:ln w="9525">
            <a:solidFill>
              <a:srgbClr val="CC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0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75" r="16904" b="42554"/>
          <a:stretch>
            <a:fillRect/>
          </a:stretch>
        </p:blipFill>
        <p:spPr bwMode="auto">
          <a:xfrm>
            <a:off x="152400" y="4267200"/>
            <a:ext cx="2008188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3" descr="未标题-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4425" y="3429000"/>
            <a:ext cx="2670175" cy="3276600"/>
          </a:xfrm>
          <a:prstGeom prst="rect">
            <a:avLst/>
          </a:prstGeom>
          <a:noFill/>
          <a:ln w="5715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未标题-4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"/>
            <a:ext cx="2825750" cy="3200400"/>
          </a:xfrm>
          <a:prstGeom prst="rect">
            <a:avLst/>
          </a:prstGeom>
          <a:noFill/>
          <a:ln w="5715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3" name="Picture 5" descr="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2713" y="76200"/>
            <a:ext cx="2325687" cy="3048000"/>
          </a:xfrm>
          <a:prstGeom prst="rect">
            <a:avLst/>
          </a:prstGeom>
          <a:noFill/>
          <a:ln w="57150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4" name="Picture 6" descr="未标题-200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152400"/>
            <a:ext cx="2408238" cy="5029200"/>
          </a:xfrm>
          <a:prstGeom prst="rect">
            <a:avLst/>
          </a:prstGeom>
          <a:noFill/>
          <a:ln w="76200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5" name="Picture 7" descr="00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048000"/>
            <a:ext cx="1539875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930</TotalTime>
  <Words>218</Words>
  <Application>Microsoft Office PowerPoint</Application>
  <PresentationFormat>全屏显示(4:3)</PresentationFormat>
  <Paragraphs>45</Paragraphs>
  <Slides>16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17" baseType="lpstr">
      <vt:lpstr>Blends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tianqiang</dc:creator>
  <cp:lastModifiedBy>TIANQIANG</cp:lastModifiedBy>
  <cp:revision>19</cp:revision>
  <dcterms:created xsi:type="dcterms:W3CDTF">2008-09-01T00:50:29Z</dcterms:created>
  <dcterms:modified xsi:type="dcterms:W3CDTF">2014-09-24T07:24:57Z</dcterms:modified>
</cp:coreProperties>
</file>