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4"/>
  </p:notesMasterIdLst>
  <p:sldIdLst>
    <p:sldId id="390" r:id="rId2"/>
    <p:sldId id="391" r:id="rId3"/>
    <p:sldId id="392" r:id="rId4"/>
    <p:sldId id="388" r:id="rId5"/>
    <p:sldId id="307" r:id="rId6"/>
    <p:sldId id="308" r:id="rId7"/>
    <p:sldId id="393" r:id="rId8"/>
    <p:sldId id="394" r:id="rId9"/>
    <p:sldId id="401" r:id="rId10"/>
    <p:sldId id="395" r:id="rId11"/>
    <p:sldId id="396" r:id="rId12"/>
    <p:sldId id="397" r:id="rId13"/>
    <p:sldId id="398" r:id="rId14"/>
    <p:sldId id="400" r:id="rId15"/>
    <p:sldId id="301" r:id="rId16"/>
    <p:sldId id="404" r:id="rId17"/>
    <p:sldId id="403" r:id="rId18"/>
    <p:sldId id="405" r:id="rId19"/>
    <p:sldId id="407" r:id="rId20"/>
    <p:sldId id="399" r:id="rId21"/>
    <p:sldId id="326" r:id="rId22"/>
    <p:sldId id="406" r:id="rId23"/>
  </p:sldIdLst>
  <p:sldSz cx="11522075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40">
          <p15:clr>
            <a:srgbClr val="A4A3A4"/>
          </p15:clr>
        </p15:guide>
        <p15:guide id="2" pos="362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00FF"/>
    <a:srgbClr val="FFFF00"/>
    <a:srgbClr val="CC6600"/>
    <a:srgbClr val="FF9933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936" y="60"/>
      </p:cViewPr>
      <p:guideLst>
        <p:guide orient="horz" pos="2140"/>
        <p:guide pos="362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D5B2BD6-D358-4C53-BB85-C0A32B3FA4F7}" type="datetimeFigureOut">
              <a:rPr lang="zh-CN" altLang="en-US"/>
              <a:pPr>
                <a:defRPr/>
              </a:pPr>
              <a:t>2017/10/26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549275" y="685800"/>
            <a:ext cx="57594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76EBA18-41CB-4B19-A51A-C0ACAAAC781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546100" y="684213"/>
            <a:ext cx="5761038" cy="3429000"/>
          </a:xfrm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</p:spPr>
        <p:txBody>
          <a:bodyPr/>
          <a:lstStyle/>
          <a:p>
            <a:r>
              <a:rPr lang="zh-CN" altLang="en-US"/>
              <a:t>本资料来自于资源最齐全的２１世纪教育网</a:t>
            </a:r>
            <a:r>
              <a:rPr lang="en-US"/>
              <a:t>www.21cnjy.com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552450" y="687388"/>
            <a:ext cx="5753100" cy="3425825"/>
          </a:xfrm>
          <a:solidFill>
            <a:srgbClr val="FFFFFF"/>
          </a:solidFill>
          <a:ln cap="flat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63600" y="1066800"/>
            <a:ext cx="9794875" cy="1295400"/>
          </a:xfrm>
        </p:spPr>
        <p:txBody>
          <a:bodyPr/>
          <a:lstStyle>
            <a:lvl1pPr algn="ctr">
              <a:defRPr sz="4000" b="1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22438" y="2514600"/>
            <a:ext cx="8064500" cy="1219200"/>
          </a:xfrm>
        </p:spPr>
        <p:txBody>
          <a:bodyPr/>
          <a:lstStyle>
            <a:lvl1pPr marL="0" indent="0" algn="ctr">
              <a:buFontTx/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E2EB0208-4857-4324-9FA0-E802332750BE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8322A2-78F4-47E0-A6B5-07AFA0371AB4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09638" y="4406900"/>
            <a:ext cx="9794875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09638" y="2906713"/>
            <a:ext cx="9794875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C72D45-E223-4AEA-97FC-67D66A154306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6263" y="1066800"/>
            <a:ext cx="5108575" cy="5059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7238" y="1066800"/>
            <a:ext cx="5108575" cy="5059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8567E9-5EBA-43A4-8F7B-669E25A0F815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74638"/>
            <a:ext cx="1036955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263" y="1535113"/>
            <a:ext cx="509111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6263" y="2174875"/>
            <a:ext cx="509111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53113" y="1535113"/>
            <a:ext cx="50927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53113" y="2174875"/>
            <a:ext cx="50927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C25912-A9CB-4A39-90A7-404C76F171AF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EC3888-0F8C-424C-B1BC-A15BF69E8E20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3275C-69BA-477C-A10F-84C08BE26275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73050"/>
            <a:ext cx="3790950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05325" y="273050"/>
            <a:ext cx="644048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6263" y="1435100"/>
            <a:ext cx="3790950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5B8A3F-482F-415A-BF26-FB025CA66C5D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9013" y="4800600"/>
            <a:ext cx="69119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59013" y="612775"/>
            <a:ext cx="69119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59013" y="5367338"/>
            <a:ext cx="69119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EBC40A-5836-438A-BE15-0E15645246BB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C2B174-7130-444C-89B3-599685340B8A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353425" y="0"/>
            <a:ext cx="2592388" cy="6126163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263" y="0"/>
            <a:ext cx="7624762" cy="6126163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E6A846-8D46-44FD-A1DB-799C2E612E79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0"/>
            <a:ext cx="10369550" cy="9144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576263" y="1066800"/>
            <a:ext cx="5108575" cy="50593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7238" y="1066800"/>
            <a:ext cx="5108575" cy="50593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3CB882-D1AB-45D4-BD70-1CAE50EADF58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4" y="277814"/>
            <a:ext cx="10369868" cy="11398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576104" y="1600201"/>
            <a:ext cx="10369868" cy="45307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76104" y="6243638"/>
            <a:ext cx="2688484" cy="457200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936709" y="6248400"/>
            <a:ext cx="3648657" cy="457200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257487" y="6243638"/>
            <a:ext cx="2688484" cy="457200"/>
          </a:xfrm>
        </p:spPr>
        <p:txBody>
          <a:bodyPr/>
          <a:lstStyle>
            <a:lvl1pPr>
              <a:defRPr/>
            </a:lvl1pPr>
          </a:lstStyle>
          <a:p>
            <a:fld id="{E4A3FB6A-EFF2-411A-9C41-2F1DEBA5207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4" y="277814"/>
            <a:ext cx="10369868" cy="11398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6104" y="1600201"/>
            <a:ext cx="5088916" cy="453072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5857055" y="1600201"/>
            <a:ext cx="5088916" cy="21891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5857055" y="3941763"/>
            <a:ext cx="5088916" cy="218916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576104" y="6243638"/>
            <a:ext cx="2688484" cy="457200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3936709" y="6248400"/>
            <a:ext cx="3648657" cy="457200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8257487" y="6243638"/>
            <a:ext cx="2688484" cy="457200"/>
          </a:xfrm>
        </p:spPr>
        <p:txBody>
          <a:bodyPr/>
          <a:lstStyle>
            <a:lvl1pPr>
              <a:defRPr/>
            </a:lvl1pPr>
          </a:lstStyle>
          <a:p>
            <a:fld id="{60CCC6B5-BB49-4282-A906-C2ACD9888E3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6263" y="0"/>
            <a:ext cx="103695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76263" y="1066800"/>
            <a:ext cx="10369550" cy="505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/>
              <a:t>单击此处编辑母版文本样式</a:t>
            </a:r>
          </a:p>
          <a:p>
            <a:pPr lvl="1"/>
            <a:r>
              <a:rPr lang="zh-CN"/>
              <a:t>第二级</a:t>
            </a:r>
          </a:p>
          <a:p>
            <a:pPr lvl="2"/>
            <a:r>
              <a:rPr lang="zh-CN"/>
              <a:t>第三级</a:t>
            </a:r>
          </a:p>
          <a:p>
            <a:pPr lvl="3"/>
            <a:r>
              <a:rPr lang="zh-CN"/>
              <a:t>第四级</a:t>
            </a:r>
          </a:p>
          <a:p>
            <a:pPr lvl="4"/>
            <a:r>
              <a:rPr lang="zh-CN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76263" y="6245225"/>
            <a:ext cx="268763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937000" y="6245225"/>
            <a:ext cx="36480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58175" y="6245225"/>
            <a:ext cx="2687638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  <a:ea typeface="+mn-ea"/>
              </a:defRPr>
            </a:lvl1pPr>
          </a:lstStyle>
          <a:p>
            <a:pPr>
              <a:defRPr/>
            </a:pPr>
            <a:fld id="{940C7743-7CD3-4B0D-BB02-2B79E1D33D0B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  <p:sldLayoutId id="2147483714" r:id="rId13"/>
    <p:sldLayoutId id="2147483715" r:id="rId14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微软雅黑" pitchFamily="34" charset="-122"/>
          <a:ea typeface="微软雅黑" pitchFamily="34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微软雅黑" pitchFamily="34" charset="-122"/>
          <a:ea typeface="微软雅黑" pitchFamily="34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微软雅黑" pitchFamily="34" charset="-122"/>
          <a:ea typeface="微软雅黑" pitchFamily="34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微软雅黑" pitchFamily="34" charset="-122"/>
          <a:ea typeface="微软雅黑" pitchFamily="34" charset="-122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微软雅黑" pitchFamily="34" charset="-122"/>
          <a:ea typeface="微软雅黑" pitchFamily="34" charset="-122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微软雅黑" pitchFamily="34" charset="-122"/>
          <a:ea typeface="微软雅黑" pitchFamily="34" charset="-122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微软雅黑" pitchFamily="34" charset="-122"/>
          <a:ea typeface="微软雅黑" pitchFamily="34" charset="-122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微软雅黑" pitchFamily="34" charset="-122"/>
          <a:ea typeface="微软雅黑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8.jpeg"/><Relationship Id="rId7" Type="http://schemas.openxmlformats.org/officeDocument/2006/relationships/image" Target="../media/image14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Relationship Id="rId9" Type="http://schemas.openxmlformats.org/officeDocument/2006/relationships/image" Target="../media/image16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Administrator\&#26700;&#38754;\&#20844;&#24320;\&#24352;&#20521;&#20521;12.19\youandme(2).mp3" TargetMode="External"/><Relationship Id="rId4" Type="http://schemas.openxmlformats.org/officeDocument/2006/relationships/image" Target="../media/image2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026" name="Picture 2" descr="http://4.share.photo.xuite.net/doris850125/1417ab1/5072514/194802735_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11522075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60437" y="138336"/>
            <a:ext cx="11161638" cy="914400"/>
          </a:xfrm>
        </p:spPr>
        <p:txBody>
          <a:bodyPr/>
          <a:lstStyle/>
          <a:p>
            <a:r>
              <a:rPr lang="en-US" altLang="zh-CN" b="1" dirty="0">
                <a:solidFill>
                  <a:srgbClr val="FF0000"/>
                </a:solidFill>
              </a:rPr>
              <a:t>Fill in the blanks using the words with their right forms.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177949"/>
            <a:ext cx="11881717" cy="50593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1. Remember to dispose of the used _____________(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原料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>
              <a:lnSpc>
                <a:spcPct val="9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2. I was so hungry that I s__________ a cake in an </a:t>
            </a:r>
            <a:r>
              <a:rPr lang="en-US" altLang="zh-CN" sz="3200" b="1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____________.</a:t>
            </a:r>
          </a:p>
          <a:p>
            <a:pPr>
              <a:lnSpc>
                <a:spcPct val="9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3. To protect our e_________, rubbish needs to be r_____________ properly.</a:t>
            </a:r>
          </a:p>
          <a:p>
            <a:pPr>
              <a:lnSpc>
                <a:spcPct val="9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4. They were chosen as ________________(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代表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) to attend the meeting.</a:t>
            </a:r>
          </a:p>
          <a:p>
            <a:pPr>
              <a:lnSpc>
                <a:spcPct val="9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5. I hope a _____________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（解决方案）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can be reached after</a:t>
            </a:r>
          </a:p>
          <a:p>
            <a:pPr>
              <a:lnSpc>
                <a:spcPct val="90000"/>
              </a:lnSpc>
              <a:buNone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the talk.</a:t>
            </a:r>
          </a:p>
          <a:p>
            <a:pPr>
              <a:lnSpc>
                <a:spcPct val="9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6. Nowadays, g____________ can be bought on the internet conveniently.</a:t>
            </a:r>
            <a:endParaRPr lang="zh-CN" alt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0437" y="3068960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66"/>
                </a:solidFill>
              </a:rPr>
              <a:t>recycled</a:t>
            </a:r>
            <a:endParaRPr lang="zh-CN" altLang="en-US" sz="3200" dirty="0">
              <a:solidFill>
                <a:srgbClr val="FF0066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80917" y="1628800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66"/>
                </a:solidFill>
              </a:rPr>
              <a:t>swallowed</a:t>
            </a:r>
            <a:endParaRPr lang="zh-CN" altLang="en-US" sz="3200" dirty="0">
              <a:solidFill>
                <a:srgbClr val="FF0066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0437" y="2124145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66"/>
                </a:solidFill>
              </a:rPr>
              <a:t>instant</a:t>
            </a:r>
            <a:endParaRPr lang="zh-CN" altLang="en-US" sz="3200" dirty="0">
              <a:solidFill>
                <a:srgbClr val="FF0066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84773" y="2636912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66"/>
                </a:solidFill>
              </a:rPr>
              <a:t>ecology</a:t>
            </a:r>
            <a:endParaRPr lang="zh-CN" altLang="en-US" sz="3200" dirty="0">
              <a:solidFill>
                <a:srgbClr val="FF0066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777533" y="1116033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66"/>
                </a:solidFill>
              </a:rPr>
              <a:t>materials</a:t>
            </a:r>
            <a:endParaRPr lang="zh-CN" altLang="en-US" sz="3200" dirty="0">
              <a:solidFill>
                <a:srgbClr val="FF0066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08909" y="3645024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66"/>
                </a:solidFill>
              </a:rPr>
              <a:t>representatives</a:t>
            </a:r>
            <a:endParaRPr lang="zh-CN" altLang="en-US" sz="3200" dirty="0">
              <a:solidFill>
                <a:srgbClr val="FF0066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376661" y="4572417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66"/>
                </a:solidFill>
              </a:rPr>
              <a:t>settlement</a:t>
            </a:r>
            <a:endParaRPr lang="zh-CN" altLang="en-US" sz="3200" dirty="0">
              <a:solidFill>
                <a:srgbClr val="FF0066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736701" y="5652537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66"/>
                </a:solidFill>
              </a:rPr>
              <a:t>goods</a:t>
            </a:r>
            <a:endParaRPr lang="zh-CN" altLang="en-US" sz="3200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6608733_113429058000_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7" y="-71437"/>
            <a:ext cx="11522075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2309993" y="476251"/>
            <a:ext cx="9571724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buFontTx/>
              <a:buNone/>
            </a:pPr>
            <a:r>
              <a:rPr lang="en-US" altLang="zh-CN" sz="6600" b="1" dirty="0">
                <a:solidFill>
                  <a:schemeClr val="tx1"/>
                </a:solidFill>
                <a:latin typeface="Times New Roman" pitchFamily="18" charset="0"/>
              </a:rPr>
              <a:t>Module </a:t>
            </a:r>
            <a:r>
              <a:rPr lang="en-US" sz="6600" b="1" dirty="0">
                <a:solidFill>
                  <a:schemeClr val="tx1"/>
                </a:solidFill>
                <a:latin typeface="Times New Roman" pitchFamily="18" charset="0"/>
              </a:rPr>
              <a:t>5 Unit 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图片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1522075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376662" y="1988840"/>
            <a:ext cx="6552727" cy="193899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zh-CN" altLang="zh-CN" sz="6000" dirty="0">
                <a:ln w="11430"/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5400000" scaled="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 </a:t>
            </a:r>
            <a:r>
              <a:rPr lang="en-US" altLang="zh-CN" sz="6000" dirty="0">
                <a:ln w="11430"/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5400000" scaled="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</a:t>
            </a:r>
            <a:r>
              <a:rPr lang="zh-CN" altLang="zh-CN" sz="6000" dirty="0">
                <a:ln w="11430"/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5400000" scaled="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altLang="zh-CN" sz="6000" dirty="0">
                <a:ln w="11430"/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5400000" scaled="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seen</a:t>
            </a:r>
            <a:r>
              <a:rPr lang="zh-CN" altLang="zh-CN" sz="6000" dirty="0">
                <a:ln w="11430"/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5400000" scaled="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altLang="zh-CN" sz="6000" dirty="0">
                <a:ln w="11430"/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5400000" scaled="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amazing</a:t>
            </a:r>
            <a:r>
              <a:rPr lang="zh-CN" altLang="zh-CN" sz="6000" dirty="0">
                <a:ln w="11430"/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5400000" scaled="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altLang="zh-CN" sz="6000" dirty="0">
                <a:ln w="11430"/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5400000" scaled="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things</a:t>
            </a:r>
            <a:r>
              <a:rPr lang="zh-CN" altLang="zh-CN" sz="6000" dirty="0">
                <a:ln w="11430"/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5400000" scaled="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zh-CN" altLang="en-US" sz="6000" dirty="0">
              <a:ln w="11430"/>
              <a:gradFill>
                <a:gsLst>
                  <a:gs pos="0">
                    <a:srgbClr val="00000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lin ang="5400000" scaled="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WordArt 4"/>
          <p:cNvSpPr>
            <a:spLocks noChangeArrowheads="1" noChangeShapeType="1"/>
          </p:cNvSpPr>
          <p:nvPr/>
        </p:nvSpPr>
        <p:spPr bwMode="auto">
          <a:xfrm>
            <a:off x="1296542" y="332656"/>
            <a:ext cx="8424936" cy="144016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1050" b="1" i="1" dirty="0">
                <a:ln w="9525">
                  <a:noFill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35921" dir="2700000" algn="ctr" rotWithShape="0">
                    <a:srgbClr val="808080">
                      <a:alpha val="75000"/>
                    </a:srgbClr>
                  </a:outerShdw>
                </a:effectLst>
                <a:latin typeface="宋体"/>
                <a:ea typeface="宋体"/>
              </a:rPr>
              <a:t>Life in the future</a:t>
            </a:r>
            <a:endParaRPr lang="zh-CN" altLang="en-US" sz="1050" b="1" i="1" dirty="0">
              <a:ln w="9525">
                <a:noFill/>
                <a:round/>
                <a:headEnd/>
                <a:tailEnd/>
              </a:ln>
              <a:solidFill>
                <a:srgbClr val="FF6600"/>
              </a:solidFill>
              <a:effectLst>
                <a:outerShdw dist="35921" dir="2700000" algn="ctr" rotWithShape="0">
                  <a:srgbClr val="808080">
                    <a:alpha val="75000"/>
                  </a:srgbClr>
                </a:outerShdw>
              </a:effectLst>
              <a:latin typeface="宋体"/>
              <a:ea typeface="宋体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504453" y="1412776"/>
            <a:ext cx="9982200" cy="812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i="1" dirty="0"/>
              <a:t>When do you think the movie scene take place?</a:t>
            </a:r>
            <a:endParaRPr lang="zh-CN" altLang="zh-CN" sz="4000" i="1" dirty="0"/>
          </a:p>
        </p:txBody>
      </p:sp>
      <p:sp>
        <p:nvSpPr>
          <p:cNvPr id="4102" name="Text Box 8"/>
          <p:cNvSpPr txBox="1">
            <a:spLocks noChangeArrowheads="1"/>
          </p:cNvSpPr>
          <p:nvPr/>
        </p:nvSpPr>
        <p:spPr bwMode="auto">
          <a:xfrm>
            <a:off x="647700" y="333375"/>
            <a:ext cx="4887877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400" dirty="0"/>
              <a:t>Step1   warming up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20477" y="2924944"/>
            <a:ext cx="9721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i="1" dirty="0"/>
              <a:t>What is different from today? </a:t>
            </a:r>
            <a:endParaRPr lang="zh-CN" altLang="en-US" sz="4000" i="1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image.cnwest.com/attachement/jpg/site1/20111207/8506531026628291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421" y="0"/>
            <a:ext cx="5617021" cy="3564256"/>
          </a:xfrm>
          <a:prstGeom prst="rect">
            <a:avLst/>
          </a:prstGeom>
          <a:noFill/>
        </p:spPr>
      </p:pic>
      <p:pic>
        <p:nvPicPr>
          <p:cNvPr id="24580" name="Picture 4" descr="http://www.taopic.com/uploads/allimg/100518/25-10051Q0353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77459" y="0"/>
            <a:ext cx="5544616" cy="3648358"/>
          </a:xfrm>
          <a:prstGeom prst="rect">
            <a:avLst/>
          </a:prstGeom>
          <a:noFill/>
        </p:spPr>
      </p:pic>
      <p:pic>
        <p:nvPicPr>
          <p:cNvPr id="24582" name="Picture 6" descr="http://img4.imgtn.bdimg.com/it/u=3580361913,1063913081&amp;fm=23&amp;gp=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420" y="3573016"/>
            <a:ext cx="5605775" cy="3284984"/>
          </a:xfrm>
          <a:prstGeom prst="rect">
            <a:avLst/>
          </a:prstGeom>
          <a:noFill/>
        </p:spPr>
      </p:pic>
      <p:pic>
        <p:nvPicPr>
          <p:cNvPr id="24584" name="Picture 8" descr="http://image.zcool.com.cn/img2/54/30/131115103325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77061" y="3645024"/>
            <a:ext cx="4536504" cy="3402378"/>
          </a:xfrm>
          <a:prstGeom prst="rect">
            <a:avLst/>
          </a:prstGeom>
          <a:noFill/>
        </p:spPr>
      </p:pic>
      <p:sp>
        <p:nvSpPr>
          <p:cNvPr id="8" name="矩形 7"/>
          <p:cNvSpPr/>
          <p:nvPr/>
        </p:nvSpPr>
        <p:spPr>
          <a:xfrm>
            <a:off x="1440557" y="2636912"/>
            <a:ext cx="6692859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zh-CN" sz="7200" i="1" kern="10" dirty="0">
                <a:ln w="11430"/>
                <a:solidFill>
                  <a:srgbClr val="FF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宋体"/>
                <a:ea typeface="宋体"/>
              </a:rPr>
              <a:t>How amazing!!!</a:t>
            </a:r>
            <a:endParaRPr lang="zh-CN" altLang="en-US" sz="7200" i="1" dirty="0">
              <a:ln w="11430"/>
              <a:solidFill>
                <a:srgbClr val="FF006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2" descr="图片8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522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2" descr="space station, sci-fi, space opera, barbarell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57488" y="0"/>
            <a:ext cx="2558461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8787" name="Text Box 3"/>
          <p:cNvSpPr txBox="1">
            <a:spLocks noChangeArrowheads="1"/>
          </p:cNvSpPr>
          <p:nvPr/>
        </p:nvSpPr>
        <p:spPr bwMode="auto">
          <a:xfrm>
            <a:off x="768138" y="990600"/>
            <a:ext cx="5352964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endParaRPr lang="en-US" altLang="zh-CN" sz="3200" b="1">
              <a:solidFill>
                <a:srgbClr val="0000FF"/>
              </a:solidFill>
              <a:latin typeface="Times New Roman" pitchFamily="18" charset="0"/>
            </a:endParaRPr>
          </a:p>
          <a:p>
            <a:endParaRPr lang="en-US" altLang="zh-CN" sz="3200" b="1">
              <a:solidFill>
                <a:srgbClr val="0000FF"/>
              </a:solidFill>
              <a:latin typeface="Times New Roman" pitchFamily="18" charset="0"/>
            </a:endParaRPr>
          </a:p>
          <a:p>
            <a:endParaRPr lang="en-US" altLang="zh-CN" sz="3200" b="1">
              <a:solidFill>
                <a:srgbClr val="0000FF"/>
              </a:solidFill>
              <a:latin typeface="Times New Roman" pitchFamily="18" charset="0"/>
            </a:endParaRPr>
          </a:p>
          <a:p>
            <a:endParaRPr lang="en-US" altLang="zh-CN" sz="3200" b="1">
              <a:solidFill>
                <a:srgbClr val="0000FF"/>
              </a:solidFill>
              <a:latin typeface="Times New Roman" pitchFamily="18" charset="0"/>
            </a:endParaRPr>
          </a:p>
          <a:p>
            <a:endParaRPr lang="en-US" altLang="zh-CN" sz="3200" b="1">
              <a:solidFill>
                <a:srgbClr val="0000FF"/>
              </a:solidFill>
              <a:latin typeface="Times New Roman" pitchFamily="18" charset="0"/>
            </a:endParaRPr>
          </a:p>
          <a:p>
            <a:endParaRPr lang="en-US" altLang="zh-CN" sz="3200" b="1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12293" name="Rectangle 11"/>
          <p:cNvSpPr>
            <a:spLocks noChangeArrowheads="1"/>
          </p:cNvSpPr>
          <p:nvPr/>
        </p:nvSpPr>
        <p:spPr bwMode="auto">
          <a:xfrm>
            <a:off x="576104" y="1447800"/>
            <a:ext cx="9793764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/>
            <a:r>
              <a:rPr lang="en-US" altLang="zh-CN" sz="3200" b="1" dirty="0">
                <a:solidFill>
                  <a:srgbClr val="000000"/>
                </a:solidFill>
              </a:rPr>
              <a:t>1.What’s the main idea of the text ?   </a:t>
            </a:r>
          </a:p>
          <a:p>
            <a:pPr marL="342900" indent="-342900">
              <a:buFontTx/>
              <a:buAutoNum type="alphaUcPeriod"/>
            </a:pPr>
            <a:r>
              <a:rPr lang="en-US" altLang="zh-CN" sz="3200" b="1" dirty="0">
                <a:solidFill>
                  <a:srgbClr val="000000"/>
                </a:solidFill>
              </a:rPr>
              <a:t>The modern inventions of the 31st century. </a:t>
            </a:r>
          </a:p>
          <a:p>
            <a:pPr marL="342900" indent="-342900"/>
            <a:r>
              <a:rPr lang="en-US" altLang="zh-CN" sz="3200" b="1" dirty="0">
                <a:solidFill>
                  <a:srgbClr val="000000"/>
                </a:solidFill>
              </a:rPr>
              <a:t>B. The development in communication.  </a:t>
            </a:r>
          </a:p>
          <a:p>
            <a:pPr marL="342900" indent="-342900"/>
            <a:r>
              <a:rPr lang="en-US" altLang="zh-CN" sz="3200" b="1" dirty="0">
                <a:solidFill>
                  <a:srgbClr val="000000"/>
                </a:solidFill>
              </a:rPr>
              <a:t>C. Manufacturing robots in the 31st  century. </a:t>
            </a:r>
          </a:p>
          <a:p>
            <a:pPr marL="342900" indent="-342900"/>
            <a:r>
              <a:rPr lang="en-US" altLang="zh-CN" sz="3200" b="1" dirty="0">
                <a:solidFill>
                  <a:srgbClr val="000000"/>
                </a:solidFill>
              </a:rPr>
              <a:t>D. The history of modern technology </a:t>
            </a:r>
          </a:p>
          <a:p>
            <a:pPr marL="342900" indent="-342900"/>
            <a:endParaRPr lang="en-US" altLang="zh-CN" sz="3200" b="1" dirty="0">
              <a:solidFill>
                <a:srgbClr val="000000"/>
              </a:solidFill>
            </a:endParaRPr>
          </a:p>
          <a:p>
            <a:pPr marL="342900" indent="-342900"/>
            <a:r>
              <a:rPr lang="en-US" altLang="zh-CN" sz="3200" dirty="0">
                <a:solidFill>
                  <a:srgbClr val="000000"/>
                </a:solidFill>
              </a:rPr>
              <a:t>2. How many stops did they visit?</a:t>
            </a:r>
          </a:p>
          <a:p>
            <a:pPr marL="342900" indent="-342900"/>
            <a:r>
              <a:rPr lang="en-US" altLang="zh-CN" sz="3200" dirty="0">
                <a:solidFill>
                  <a:srgbClr val="000000"/>
                </a:solidFill>
              </a:rPr>
              <a:t>A. One             B. Two             C. Three       D. Four </a:t>
            </a:r>
            <a:endParaRPr lang="zh-CN" altLang="en-US" sz="3200" b="1" dirty="0">
              <a:solidFill>
                <a:srgbClr val="000000"/>
              </a:solidFill>
            </a:endParaRPr>
          </a:p>
        </p:txBody>
      </p:sp>
      <p:sp>
        <p:nvSpPr>
          <p:cNvPr id="12294" name="Text Box 21"/>
          <p:cNvSpPr txBox="1">
            <a:spLocks noChangeArrowheads="1"/>
          </p:cNvSpPr>
          <p:nvPr/>
        </p:nvSpPr>
        <p:spPr bwMode="auto">
          <a:xfrm>
            <a:off x="384069" y="381000"/>
            <a:ext cx="7873418" cy="762000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2813">
              <a:spcBef>
                <a:spcPct val="50000"/>
              </a:spcBef>
            </a:pPr>
            <a:r>
              <a:rPr lang="en-US" altLang="zh-CN" sz="4400" b="1">
                <a:solidFill>
                  <a:srgbClr val="FF0000"/>
                </a:solidFill>
              </a:rPr>
              <a:t>Task1  Fast-Reading</a:t>
            </a:r>
            <a:r>
              <a:rPr lang="en-US" altLang="zh-CN">
                <a:solidFill>
                  <a:srgbClr val="000000"/>
                </a:solidFill>
              </a:rPr>
              <a:t> </a:t>
            </a:r>
          </a:p>
        </p:txBody>
      </p:sp>
      <p:pic>
        <p:nvPicPr>
          <p:cNvPr id="7" name="Picture 6" descr="076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309" y="1340768"/>
            <a:ext cx="2202336" cy="1156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076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84973" y="4437112"/>
            <a:ext cx="2202336" cy="1156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8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87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5" descr="图片8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1522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768138" y="764704"/>
            <a:ext cx="107539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 b="1" dirty="0">
                <a:latin typeface="Times New Roman" pitchFamily="18" charset="0"/>
              </a:rPr>
              <a:t>3. What invention is </a:t>
            </a:r>
            <a:r>
              <a:rPr kumimoji="1"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NOT</a:t>
            </a:r>
            <a:r>
              <a:rPr kumimoji="1" lang="en-US" altLang="zh-CN" sz="3600" b="1" dirty="0">
                <a:latin typeface="Times New Roman" pitchFamily="18" charset="0"/>
              </a:rPr>
              <a:t> mentioned in the text?</a:t>
            </a:r>
          </a:p>
        </p:txBody>
      </p:sp>
      <p:pic>
        <p:nvPicPr>
          <p:cNvPr id="13316" name="Picture 5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08909" y="1340768"/>
            <a:ext cx="3288458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6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24795" y="4021931"/>
            <a:ext cx="3112506" cy="2215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7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52207" y="1299468"/>
            <a:ext cx="2664613" cy="2129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0" name="Rectangle 9"/>
          <p:cNvSpPr>
            <a:spLocks noChangeArrowheads="1"/>
          </p:cNvSpPr>
          <p:nvPr/>
        </p:nvSpPr>
        <p:spPr bwMode="auto">
          <a:xfrm>
            <a:off x="1056190" y="3352800"/>
            <a:ext cx="2400432" cy="462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endParaRPr kumimoji="1" lang="zh-CN" altLang="en-US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3321" name="Rectangle 10"/>
          <p:cNvSpPr>
            <a:spLocks noChangeArrowheads="1"/>
          </p:cNvSpPr>
          <p:nvPr/>
        </p:nvSpPr>
        <p:spPr bwMode="auto">
          <a:xfrm>
            <a:off x="1176355" y="3356992"/>
            <a:ext cx="4296650" cy="5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solidFill>
                  <a:srgbClr val="160D59"/>
                </a:solidFill>
                <a:latin typeface="Tahoma" pitchFamily="34" charset="0"/>
              </a:rPr>
              <a:t>A. </a:t>
            </a:r>
            <a:r>
              <a:rPr kumimoji="1" lang="en-US" altLang="zh-CN" sz="2800" dirty="0">
                <a:solidFill>
                  <a:srgbClr val="160D59"/>
                </a:solidFill>
                <a:latin typeface="Tahoma" pitchFamily="34" charset="0"/>
              </a:rPr>
              <a:t>A </a:t>
            </a:r>
            <a:r>
              <a:rPr kumimoji="1" lang="en-US" altLang="zh-CN" sz="2800" dirty="0" err="1">
                <a:solidFill>
                  <a:srgbClr val="160D59"/>
                </a:solidFill>
                <a:latin typeface="Tahoma" pitchFamily="34" charset="0"/>
              </a:rPr>
              <a:t>t</a:t>
            </a:r>
            <a:r>
              <a:rPr kumimoji="1" lang="en-US" altLang="zh-CN" sz="2800" b="1" dirty="0" err="1">
                <a:solidFill>
                  <a:srgbClr val="160D59"/>
                </a:solidFill>
                <a:latin typeface="Tahoma" pitchFamily="34" charset="0"/>
              </a:rPr>
              <a:t>houghtpad</a:t>
            </a:r>
            <a:r>
              <a:rPr kumimoji="1" lang="en-US" altLang="zh-CN" sz="2800" b="1" dirty="0">
                <a:solidFill>
                  <a:srgbClr val="160D59"/>
                </a:solidFill>
                <a:latin typeface="Tahoma" pitchFamily="34" charset="0"/>
              </a:rPr>
              <a:t>.</a:t>
            </a:r>
            <a:r>
              <a:rPr lang="zh-CN" altLang="en-US" sz="2800" dirty="0">
                <a:solidFill>
                  <a:srgbClr val="FF0000"/>
                </a:solidFill>
              </a:rPr>
              <a:t> </a:t>
            </a:r>
            <a:endParaRPr kumimoji="1" lang="en-US" altLang="zh-CN" sz="2800" b="1" dirty="0">
              <a:solidFill>
                <a:srgbClr val="002060"/>
              </a:solidFill>
              <a:latin typeface="Tahoma" pitchFamily="34" charset="0"/>
            </a:endParaRPr>
          </a:p>
        </p:txBody>
      </p:sp>
      <p:sp>
        <p:nvSpPr>
          <p:cNvPr id="13322" name="Rectangle 11"/>
          <p:cNvSpPr>
            <a:spLocks noChangeArrowheads="1"/>
          </p:cNvSpPr>
          <p:nvPr/>
        </p:nvSpPr>
        <p:spPr bwMode="auto">
          <a:xfrm>
            <a:off x="4992720" y="3481202"/>
            <a:ext cx="5376829" cy="5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solidFill>
                  <a:srgbClr val="160D59"/>
                </a:solidFill>
                <a:latin typeface="Tahoma" pitchFamily="34" charset="0"/>
              </a:rPr>
              <a:t>B. A waste machine.</a:t>
            </a:r>
          </a:p>
        </p:txBody>
      </p:sp>
      <p:sp>
        <p:nvSpPr>
          <p:cNvPr id="13324" name="Rectangle 13"/>
          <p:cNvSpPr>
            <a:spLocks noChangeArrowheads="1"/>
          </p:cNvSpPr>
          <p:nvPr/>
        </p:nvSpPr>
        <p:spPr bwMode="auto">
          <a:xfrm>
            <a:off x="4824933" y="6093296"/>
            <a:ext cx="4968552" cy="5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2800" b="1" dirty="0">
                <a:solidFill>
                  <a:srgbClr val="160D59"/>
                </a:solidFill>
                <a:latin typeface="Tahoma" pitchFamily="34" charset="0"/>
              </a:rPr>
              <a:t> D. </a:t>
            </a:r>
            <a:r>
              <a:rPr kumimoji="1" lang="en-US" altLang="zh-CN" sz="2800" dirty="0">
                <a:solidFill>
                  <a:srgbClr val="160D59"/>
                </a:solidFill>
                <a:latin typeface="Tahoma" pitchFamily="34" charset="0"/>
              </a:rPr>
              <a:t>A </a:t>
            </a:r>
            <a:r>
              <a:rPr kumimoji="1" lang="en-US" altLang="zh-CN" sz="2800" b="1" dirty="0">
                <a:solidFill>
                  <a:srgbClr val="160D59"/>
                </a:solidFill>
                <a:latin typeface="Tahoma" pitchFamily="34" charset="0"/>
              </a:rPr>
              <a:t>manufacturing robot.</a:t>
            </a:r>
          </a:p>
        </p:txBody>
      </p:sp>
      <p:pic>
        <p:nvPicPr>
          <p:cNvPr id="13328" name="Picture 17"/>
          <p:cNvPicPr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08509" y="4111972"/>
            <a:ext cx="2664296" cy="2053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9" name="Rectangle 18"/>
          <p:cNvSpPr>
            <a:spLocks noChangeArrowheads="1"/>
          </p:cNvSpPr>
          <p:nvPr/>
        </p:nvSpPr>
        <p:spPr bwMode="auto">
          <a:xfrm>
            <a:off x="936501" y="6145498"/>
            <a:ext cx="4176464" cy="5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solidFill>
                  <a:srgbClr val="160D59"/>
                </a:solidFill>
                <a:latin typeface="Tahoma" pitchFamily="34" charset="0"/>
              </a:rPr>
              <a:t>C. An energy bicycle.</a:t>
            </a:r>
          </a:p>
        </p:txBody>
      </p:sp>
      <p:pic>
        <p:nvPicPr>
          <p:cNvPr id="13332" name="Picture 22" descr="63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08398" y="0"/>
            <a:ext cx="1466265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488" name="Picture 16"/>
          <p:cNvPicPr>
            <a:picLocks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168749" y="4560540"/>
            <a:ext cx="1008182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5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5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 descr="图片8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522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Text Box 4"/>
          <p:cNvSpPr txBox="1">
            <a:spLocks noChangeArrowheads="1"/>
          </p:cNvSpPr>
          <p:nvPr/>
        </p:nvSpPr>
        <p:spPr bwMode="auto">
          <a:xfrm>
            <a:off x="480086" y="457200"/>
            <a:ext cx="11041989" cy="535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 dirty="0"/>
              <a:t>4. Which is </a:t>
            </a:r>
            <a:r>
              <a:rPr lang="en-US" altLang="zh-CN" sz="3200" b="1" dirty="0">
                <a:solidFill>
                  <a:srgbClr val="0000FF"/>
                </a:solidFill>
              </a:rPr>
              <a:t>the most important step</a:t>
            </a:r>
            <a:r>
              <a:rPr lang="en-US" altLang="zh-CN" sz="3200" b="1" dirty="0"/>
              <a:t> when using the “</a:t>
            </a:r>
            <a:r>
              <a:rPr lang="en-US" altLang="zh-CN" sz="3200" b="1" dirty="0" err="1"/>
              <a:t>thoughtpad</a:t>
            </a:r>
            <a:r>
              <a:rPr lang="en-US" altLang="zh-CN" sz="3200" b="1" dirty="0"/>
              <a:t>”?</a:t>
            </a:r>
          </a:p>
          <a:p>
            <a:r>
              <a:rPr lang="en-US" altLang="zh-CN" sz="3200" b="1" dirty="0"/>
              <a:t>A. Place the metal band over your head.</a:t>
            </a:r>
          </a:p>
          <a:p>
            <a:r>
              <a:rPr lang="en-US" altLang="zh-CN" sz="3200" b="1" dirty="0"/>
              <a:t>B. Clear your mind.</a:t>
            </a:r>
          </a:p>
          <a:p>
            <a:r>
              <a:rPr lang="en-US" altLang="zh-CN" sz="3200" b="1" dirty="0"/>
              <a:t>C. Press the sending button.</a:t>
            </a:r>
          </a:p>
          <a:p>
            <a:r>
              <a:rPr lang="en-US" altLang="zh-CN" sz="3200" b="1" dirty="0"/>
              <a:t>D. Think your message clearly.</a:t>
            </a:r>
          </a:p>
          <a:p>
            <a:endParaRPr lang="en-US" altLang="zh-CN" sz="3200" b="1" dirty="0"/>
          </a:p>
          <a:p>
            <a:r>
              <a:rPr lang="en-US" altLang="zh-CN" sz="3200" dirty="0"/>
              <a:t>5. What attitude do you think the writer has towards future?</a:t>
            </a:r>
          </a:p>
          <a:p>
            <a:r>
              <a:rPr lang="en-US" altLang="zh-CN" sz="3200" b="1" dirty="0"/>
              <a:t>  A. Positive       B. Pessimistic      C. Critical     D. Unclear </a:t>
            </a:r>
          </a:p>
          <a:p>
            <a:pPr>
              <a:spcBef>
                <a:spcPct val="50000"/>
              </a:spcBef>
            </a:pPr>
            <a:endParaRPr lang="en-US" altLang="zh-CN" sz="3600" b="1" dirty="0"/>
          </a:p>
        </p:txBody>
      </p:sp>
      <p:pic>
        <p:nvPicPr>
          <p:cNvPr id="6" name="Picture 6" descr="07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348880"/>
            <a:ext cx="2340660" cy="1229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07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8015" y="3861048"/>
            <a:ext cx="2340660" cy="1229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20120307081339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744116" cy="6962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459" name="WordArt 3"/>
          <p:cNvSpPr>
            <a:spLocks noChangeArrowheads="1" noChangeShapeType="1"/>
          </p:cNvSpPr>
          <p:nvPr/>
        </p:nvSpPr>
        <p:spPr bwMode="auto">
          <a:xfrm>
            <a:off x="3492629" y="632991"/>
            <a:ext cx="6300856" cy="11398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altLang="zh-CN" sz="3600" b="1" kern="10" spc="-360" dirty="0">
                <a:ln w="12700" cap="flat" cmpd="sng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宋体"/>
                <a:ea typeface="宋体"/>
              </a:rPr>
              <a:t>Task 2  Detailed reading </a:t>
            </a:r>
            <a:endParaRPr lang="zh-CN" altLang="en-US" sz="3600" b="1" kern="10" spc="-360" dirty="0">
              <a:ln w="12700" cap="flat" cmpd="sng">
                <a:solidFill>
                  <a:srgbClr val="000099"/>
                </a:solidFill>
                <a:round/>
                <a:headEnd/>
                <a:tailEnd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宋体"/>
              <a:ea typeface="宋体"/>
            </a:endParaRPr>
          </a:p>
        </p:txBody>
      </p:sp>
      <p:graphicFrame>
        <p:nvGraphicFramePr>
          <p:cNvPr id="19460" name="Group 4"/>
          <p:cNvGraphicFramePr>
            <a:graphicFrameLocks noGrp="1"/>
          </p:cNvGraphicFramePr>
          <p:nvPr>
            <p:ph type="tbl" idx="1"/>
          </p:nvPr>
        </p:nvGraphicFramePr>
        <p:xfrm>
          <a:off x="616111" y="1773238"/>
          <a:ext cx="10433879" cy="4822317"/>
        </p:xfrm>
        <a:graphic>
          <a:graphicData uri="http://schemas.openxmlformats.org/drawingml/2006/table">
            <a:tbl>
              <a:tblPr/>
              <a:tblGrid>
                <a:gridCol w="42088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250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1127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The advantages  and disadvantages of the three amazing things?</a:t>
                      </a:r>
                    </a:p>
                  </a:txBody>
                  <a:tcPr marL="115221" marR="1152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38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A t</a:t>
                      </a: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houghtpad</a:t>
                      </a: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.</a:t>
                      </a:r>
                      <a:endParaRPr kumimoji="0" lang="zh-CN" alt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(思想仪)</a:t>
                      </a: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en-US" sz="4000" b="1" i="0" u="none" strike="noStrike" cap="none" normalizeH="0" baseline="0" dirty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63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A  waste machine</a:t>
                      </a: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.</a:t>
                      </a:r>
                      <a:endParaRPr kumimoji="0" lang="zh-CN" alt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(垃圾分解器)</a:t>
                      </a: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en-US" sz="4000" b="1" i="0" u="none" strike="noStrike" cap="none" normalizeH="0" baseline="0" dirty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65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A m</a:t>
                      </a: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anufacturing robots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(批量生产机器人)</a:t>
                      </a: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en-US" sz="4000" b="1" i="0" u="none" strike="noStrike" cap="none" normalizeH="0" baseline="0" dirty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20120307081339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4463"/>
            <a:ext cx="11746115" cy="6962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20483" name="Group 3"/>
          <p:cNvGraphicFramePr>
            <a:graphicFrameLocks noGrp="1"/>
          </p:cNvGraphicFramePr>
          <p:nvPr/>
        </p:nvGraphicFramePr>
        <p:xfrm>
          <a:off x="590107" y="2565401"/>
          <a:ext cx="10487888" cy="3770630"/>
        </p:xfrm>
        <a:graphic>
          <a:graphicData uri="http://schemas.openxmlformats.org/drawingml/2006/table">
            <a:tbl>
              <a:tblPr/>
              <a:tblGrid>
                <a:gridCol w="31365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513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30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 para.2</a:t>
                      </a:r>
                    </a:p>
                  </a:txBody>
                  <a:tcPr marL="115221" marR="1152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                       </a:t>
                      </a:r>
                      <a:r>
                        <a:rPr kumimoji="0" lang="zh-CN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D60093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thoughtpad</a:t>
                      </a:r>
                    </a:p>
                  </a:txBody>
                  <a:tcPr marL="115221" marR="1152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85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 advantages</a:t>
                      </a:r>
                    </a:p>
                  </a:txBody>
                  <a:tcPr marL="115221" marR="1152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zh-CN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  </a:t>
                      </a:r>
                      <a:r>
                        <a:rPr kumimoji="0" lang="zh-CN" alt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1. </a:t>
                      </a: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  2. </a:t>
                      </a: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115221" marR="1152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46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 </a:t>
                      </a:r>
                      <a:r>
                        <a:rPr kumimoji="0" lang="zh-CN" alt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disadvantage</a:t>
                      </a:r>
                    </a:p>
                  </a:txBody>
                  <a:tcPr marL="115221" marR="1152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the ____must think his or her  message _______, or an ________ message may be _____</a:t>
                      </a:r>
                    </a:p>
                  </a:txBody>
                  <a:tcPr marL="115221" marR="1152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0497" name="Text Box 17"/>
          <p:cNvSpPr txBox="1">
            <a:spLocks noChangeArrowheads="1"/>
          </p:cNvSpPr>
          <p:nvPr/>
        </p:nvSpPr>
        <p:spPr bwMode="auto">
          <a:xfrm>
            <a:off x="1" y="1279525"/>
            <a:ext cx="115680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zh-CN" altLang="zh-CN" sz="2800" b="1">
              <a:latin typeface="Times New Roman" pitchFamily="18" charset="0"/>
            </a:endParaRPr>
          </a:p>
        </p:txBody>
      </p:sp>
      <p:sp>
        <p:nvSpPr>
          <p:cNvPr id="20498" name="Rectangle 18"/>
          <p:cNvSpPr>
            <a:spLocks noChangeArrowheads="1"/>
          </p:cNvSpPr>
          <p:nvPr/>
        </p:nvSpPr>
        <p:spPr bwMode="auto">
          <a:xfrm>
            <a:off x="4400793" y="3502026"/>
            <a:ext cx="322556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zh-CN" sz="3200" b="1" dirty="0">
                <a:solidFill>
                  <a:srgbClr val="CC0000"/>
                </a:solidFill>
                <a:latin typeface="Times New Roman" pitchFamily="18" charset="0"/>
              </a:rPr>
              <a:t> quick &amp; efficient</a:t>
            </a:r>
          </a:p>
        </p:txBody>
      </p:sp>
      <p:sp>
        <p:nvSpPr>
          <p:cNvPr id="20499" name="Rectangle 19"/>
          <p:cNvSpPr>
            <a:spLocks noChangeArrowheads="1"/>
          </p:cNvSpPr>
          <p:nvPr/>
        </p:nvSpPr>
        <p:spPr bwMode="auto">
          <a:xfrm>
            <a:off x="4490809" y="4076700"/>
            <a:ext cx="454060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zh-CN" sz="3200" b="1" dirty="0">
                <a:solidFill>
                  <a:srgbClr val="CC0000"/>
                </a:solidFill>
                <a:latin typeface="Times New Roman" pitchFamily="18" charset="0"/>
              </a:rPr>
              <a:t>environmentally friendly</a:t>
            </a:r>
          </a:p>
        </p:txBody>
      </p:sp>
      <p:sp>
        <p:nvSpPr>
          <p:cNvPr id="20500" name="Rectangle 20"/>
          <p:cNvSpPr>
            <a:spLocks noChangeArrowheads="1"/>
          </p:cNvSpPr>
          <p:nvPr/>
        </p:nvSpPr>
        <p:spPr bwMode="auto">
          <a:xfrm>
            <a:off x="4400793" y="4788441"/>
            <a:ext cx="93807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zh-CN" sz="3200" b="1" dirty="0">
                <a:solidFill>
                  <a:srgbClr val="CC0000"/>
                </a:solidFill>
                <a:latin typeface="Times New Roman" pitchFamily="18" charset="0"/>
              </a:rPr>
              <a:t>user</a:t>
            </a:r>
          </a:p>
        </p:txBody>
      </p:sp>
      <p:sp>
        <p:nvSpPr>
          <p:cNvPr id="20501" name="Rectangle 21"/>
          <p:cNvSpPr>
            <a:spLocks noChangeArrowheads="1"/>
          </p:cNvSpPr>
          <p:nvPr/>
        </p:nvSpPr>
        <p:spPr bwMode="auto">
          <a:xfrm>
            <a:off x="3674663" y="5210036"/>
            <a:ext cx="13708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zh-CN" sz="3200" b="1" dirty="0">
                <a:solidFill>
                  <a:srgbClr val="CC0000"/>
                </a:solidFill>
                <a:latin typeface="Times New Roman" pitchFamily="18" charset="0"/>
              </a:rPr>
              <a:t>clearly</a:t>
            </a:r>
          </a:p>
        </p:txBody>
      </p:sp>
      <p:sp>
        <p:nvSpPr>
          <p:cNvPr id="20502" name="Rectangle 22"/>
          <p:cNvSpPr>
            <a:spLocks noChangeArrowheads="1"/>
          </p:cNvSpPr>
          <p:nvPr/>
        </p:nvSpPr>
        <p:spPr bwMode="auto">
          <a:xfrm>
            <a:off x="6487169" y="5210036"/>
            <a:ext cx="150714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zh-CN" sz="3200" b="1" dirty="0">
                <a:solidFill>
                  <a:srgbClr val="CC0000"/>
                </a:solidFill>
                <a:latin typeface="Times New Roman" pitchFamily="18" charset="0"/>
              </a:rPr>
              <a:t>unclear</a:t>
            </a:r>
          </a:p>
        </p:txBody>
      </p:sp>
      <p:sp>
        <p:nvSpPr>
          <p:cNvPr id="20503" name="Rectangle 23"/>
          <p:cNvSpPr>
            <a:spLocks noChangeArrowheads="1"/>
          </p:cNvSpPr>
          <p:nvPr/>
        </p:nvSpPr>
        <p:spPr bwMode="auto">
          <a:xfrm>
            <a:off x="4218761" y="5724545"/>
            <a:ext cx="89159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zh-CN" sz="3200" b="1" dirty="0">
                <a:solidFill>
                  <a:srgbClr val="CC0000"/>
                </a:solidFill>
                <a:latin typeface="Times New Roman" pitchFamily="18" charset="0"/>
              </a:rPr>
              <a:t>sent</a:t>
            </a:r>
          </a:p>
        </p:txBody>
      </p:sp>
      <p:sp>
        <p:nvSpPr>
          <p:cNvPr id="20504" name="Text Box 24"/>
          <p:cNvSpPr txBox="1">
            <a:spLocks noChangeArrowheads="1"/>
          </p:cNvSpPr>
          <p:nvPr/>
        </p:nvSpPr>
        <p:spPr bwMode="auto">
          <a:xfrm>
            <a:off x="6215120" y="4930776"/>
            <a:ext cx="136024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180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0505" name="WordArt 25"/>
          <p:cNvSpPr>
            <a:spLocks noChangeArrowheads="1" noChangeShapeType="1"/>
          </p:cNvSpPr>
          <p:nvPr/>
        </p:nvSpPr>
        <p:spPr bwMode="auto">
          <a:xfrm>
            <a:off x="10025806" y="5445125"/>
            <a:ext cx="1344242" cy="1371600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</a:bodyPr>
          <a:lstStyle/>
          <a:p>
            <a:pPr algn="ctr"/>
            <a:r>
              <a:rPr lang="en-US" altLang="zh-CN" sz="8000" b="1" kern="10" dirty="0">
                <a:ln w="19050" cap="flat" cmpd="sng">
                  <a:solidFill>
                    <a:srgbClr val="00FF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5000"/>
                    </a:srgbClr>
                  </a:outerShdw>
                </a:effectLst>
                <a:latin typeface="宋体-方正超大字符集"/>
              </a:rPr>
              <a:t>5</a:t>
            </a:r>
            <a:r>
              <a:rPr lang="zh-CN" altLang="en-US" sz="8000" b="1" kern="10" dirty="0">
                <a:ln w="19050" cap="flat" cmpd="sng">
                  <a:solidFill>
                    <a:srgbClr val="00FF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5000"/>
                    </a:srgbClr>
                  </a:outerShdw>
                </a:effectLst>
                <a:latin typeface="宋体-方正超大字符集"/>
              </a:rPr>
              <a:t>分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0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0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0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0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8" grpId="0" autoUpdateAnimBg="0"/>
      <p:bldP spid="20499" grpId="0" autoUpdateAnimBg="0"/>
      <p:bldP spid="20500" grpId="0" autoUpdateAnimBg="0"/>
      <p:bldP spid="20501" grpId="0" autoUpdateAnimBg="0"/>
      <p:bldP spid="20502" grpId="0" autoUpdateAnimBg="0"/>
      <p:bldP spid="20503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20120307081339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7392"/>
            <a:ext cx="11744116" cy="6962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21507" name="Group 3"/>
          <p:cNvGraphicFramePr>
            <a:graphicFrameLocks noGrp="1"/>
          </p:cNvGraphicFramePr>
          <p:nvPr/>
        </p:nvGraphicFramePr>
        <p:xfrm>
          <a:off x="590107" y="2636912"/>
          <a:ext cx="10503891" cy="3980688"/>
        </p:xfrm>
        <a:graphic>
          <a:graphicData uri="http://schemas.openxmlformats.org/drawingml/2006/table">
            <a:tbl>
              <a:tblPr/>
              <a:tblGrid>
                <a:gridCol w="27885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153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4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para.4</a:t>
                      </a:r>
                    </a:p>
                  </a:txBody>
                  <a:tcPr marL="115221" marR="1152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                      _______________ </a:t>
                      </a: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rgbClr val="D60093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115221" marR="1152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09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 advantages</a:t>
                      </a:r>
                    </a:p>
                  </a:txBody>
                  <a:tcPr marL="115221" marR="1152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zh-CN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  </a:t>
                      </a:r>
                      <a:r>
                        <a:rPr kumimoji="0" lang="zh-CN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1. __________ all waste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  2. turns them into several grade</a:t>
                      </a: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s</a:t>
                      </a:r>
                      <a:r>
                        <a:rPr kumimoji="0" lang="zh-CN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 of ______________</a:t>
                      </a: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  3. _________ is wasted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  4. everything is _______</a:t>
                      </a: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115221" marR="1152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7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disadvantage</a:t>
                      </a:r>
                    </a:p>
                  </a:txBody>
                  <a:tcPr marL="115221" marR="1152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 None</a:t>
                      </a:r>
                    </a:p>
                  </a:txBody>
                  <a:tcPr marL="115221" marR="1152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1521" name="Rectangle 17"/>
          <p:cNvSpPr>
            <a:spLocks noChangeArrowheads="1"/>
          </p:cNvSpPr>
          <p:nvPr/>
        </p:nvSpPr>
        <p:spPr bwMode="auto">
          <a:xfrm>
            <a:off x="4128744" y="3212976"/>
            <a:ext cx="206659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zh-CN" sz="3200" b="1" dirty="0">
                <a:solidFill>
                  <a:srgbClr val="CC0000"/>
                </a:solidFill>
                <a:latin typeface="Times New Roman" pitchFamily="18" charset="0"/>
              </a:rPr>
              <a:t>disposes of</a:t>
            </a:r>
          </a:p>
        </p:txBody>
      </p:sp>
      <p:sp>
        <p:nvSpPr>
          <p:cNvPr id="21522" name="Rectangle 18"/>
          <p:cNvSpPr>
            <a:spLocks noChangeArrowheads="1"/>
          </p:cNvSpPr>
          <p:nvPr/>
        </p:nvSpPr>
        <p:spPr bwMode="auto">
          <a:xfrm>
            <a:off x="3448296" y="4292601"/>
            <a:ext cx="281679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zh-CN" sz="3200" b="1" dirty="0">
                <a:solidFill>
                  <a:srgbClr val="CC0000"/>
                </a:solidFill>
                <a:latin typeface="Times New Roman" pitchFamily="18" charset="0"/>
              </a:rPr>
              <a:t>useful material</a:t>
            </a:r>
          </a:p>
        </p:txBody>
      </p:sp>
      <p:sp>
        <p:nvSpPr>
          <p:cNvPr id="21523" name="Rectangle 19"/>
          <p:cNvSpPr>
            <a:spLocks noChangeArrowheads="1"/>
          </p:cNvSpPr>
          <p:nvPr/>
        </p:nvSpPr>
        <p:spPr bwMode="auto">
          <a:xfrm>
            <a:off x="4128744" y="4795838"/>
            <a:ext cx="152798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zh-CN" sz="3200" b="1" dirty="0">
                <a:solidFill>
                  <a:srgbClr val="CC0000"/>
                </a:solidFill>
                <a:latin typeface="Times New Roman" pitchFamily="18" charset="0"/>
              </a:rPr>
              <a:t>nothing</a:t>
            </a:r>
          </a:p>
        </p:txBody>
      </p:sp>
      <p:sp>
        <p:nvSpPr>
          <p:cNvPr id="21524" name="Rectangle 20"/>
          <p:cNvSpPr>
            <a:spLocks noChangeArrowheads="1"/>
          </p:cNvSpPr>
          <p:nvPr/>
        </p:nvSpPr>
        <p:spPr bwMode="auto">
          <a:xfrm>
            <a:off x="6553125" y="5436513"/>
            <a:ext cx="163756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zh-CN" sz="3200" b="1" dirty="0">
                <a:solidFill>
                  <a:srgbClr val="CC0000"/>
                </a:solidFill>
                <a:latin typeface="Times New Roman" pitchFamily="18" charset="0"/>
              </a:rPr>
              <a:t>recycled</a:t>
            </a:r>
          </a:p>
        </p:txBody>
      </p:sp>
      <p:sp>
        <p:nvSpPr>
          <p:cNvPr id="21525" name="Rectangle 21"/>
          <p:cNvSpPr>
            <a:spLocks noChangeArrowheads="1"/>
          </p:cNvSpPr>
          <p:nvPr/>
        </p:nvSpPr>
        <p:spPr bwMode="auto">
          <a:xfrm>
            <a:off x="5689029" y="2636912"/>
            <a:ext cx="30572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zh-CN" sz="3200" b="1" dirty="0">
                <a:solidFill>
                  <a:srgbClr val="D60093"/>
                </a:solidFill>
                <a:latin typeface="Times New Roman" pitchFamily="18" charset="0"/>
              </a:rPr>
              <a:t>a waste machine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1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1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1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21" grpId="0" autoUpdateAnimBg="0"/>
      <p:bldP spid="21522" grpId="0" autoUpdateAnimBg="0"/>
      <p:bldP spid="21523" grpId="0" autoUpdateAnimBg="0"/>
      <p:bldP spid="21524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20120307081339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4463"/>
            <a:ext cx="11744116" cy="6962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22531" name="Group 3"/>
          <p:cNvGraphicFramePr>
            <a:graphicFrameLocks noGrp="1"/>
          </p:cNvGraphicFramePr>
          <p:nvPr/>
        </p:nvGraphicFramePr>
        <p:xfrm>
          <a:off x="288429" y="2636912"/>
          <a:ext cx="11233646" cy="3707638"/>
        </p:xfrm>
        <a:graphic>
          <a:graphicData uri="http://schemas.openxmlformats.org/drawingml/2006/table">
            <a:tbl>
              <a:tblPr/>
              <a:tblGrid>
                <a:gridCol w="26564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772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93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 para.6</a:t>
                      </a:r>
                    </a:p>
                  </a:txBody>
                  <a:tcPr marL="115221" marR="1152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               </a:t>
                      </a:r>
                      <a:r>
                        <a:rPr kumimoji="0" lang="zh-CN" alt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D60093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manufacturing robots</a:t>
                      </a:r>
                    </a:p>
                  </a:txBody>
                  <a:tcPr marL="115221" marR="1152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90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 advantages</a:t>
                      </a:r>
                    </a:p>
                  </a:txBody>
                  <a:tcPr marL="115221" marR="1152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  </a:t>
                      </a: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1.no_____________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  2. no_____________</a:t>
                      </a:r>
                      <a:endParaRPr kumimoji="0" lang="zh-CN" alt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  3. no______________________</a:t>
                      </a:r>
                      <a:endParaRPr kumimoji="0" lang="zh-CN" alt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115221" marR="1152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73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disadvantage</a:t>
                      </a:r>
                    </a:p>
                  </a:txBody>
                  <a:tcPr marL="115221" marR="1152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 People must live ____</a:t>
                      </a: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________</a:t>
                      </a:r>
                      <a:r>
                        <a:rPr kumimoji="0" lang="zh-CN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___________</a:t>
                      </a:r>
                      <a:endParaRPr kumimoji="0" lang="en-US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to _____________ the robots.</a:t>
                      </a:r>
                    </a:p>
                  </a:txBody>
                  <a:tcPr marL="115221" marR="1152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2545" name="Rectangle 17"/>
          <p:cNvSpPr>
            <a:spLocks noChangeArrowheads="1"/>
          </p:cNvSpPr>
          <p:nvPr/>
        </p:nvSpPr>
        <p:spPr bwMode="auto">
          <a:xfrm>
            <a:off x="4672842" y="3429000"/>
            <a:ext cx="12682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zh-CN" sz="3200" b="1" dirty="0">
                <a:solidFill>
                  <a:srgbClr val="CC0000"/>
                </a:solidFill>
                <a:latin typeface="Times New Roman" pitchFamily="18" charset="0"/>
              </a:rPr>
              <a:t> waste</a:t>
            </a:r>
          </a:p>
        </p:txBody>
      </p:sp>
      <p:sp>
        <p:nvSpPr>
          <p:cNvPr id="22546" name="Rectangle 18"/>
          <p:cNvSpPr>
            <a:spLocks noChangeArrowheads="1"/>
          </p:cNvSpPr>
          <p:nvPr/>
        </p:nvSpPr>
        <p:spPr bwMode="auto">
          <a:xfrm>
            <a:off x="4580825" y="4005064"/>
            <a:ext cx="185820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zh-CN" sz="3200" b="1" dirty="0">
                <a:solidFill>
                  <a:srgbClr val="CC0000"/>
                </a:solidFill>
                <a:latin typeface="Times New Roman" pitchFamily="18" charset="0"/>
              </a:rPr>
              <a:t> pollution</a:t>
            </a:r>
          </a:p>
        </p:txBody>
      </p:sp>
      <p:sp>
        <p:nvSpPr>
          <p:cNvPr id="22547" name="Rectangle 19"/>
          <p:cNvSpPr>
            <a:spLocks noChangeArrowheads="1"/>
          </p:cNvSpPr>
          <p:nvPr/>
        </p:nvSpPr>
        <p:spPr bwMode="auto">
          <a:xfrm>
            <a:off x="4672842" y="4581128"/>
            <a:ext cx="430175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zh-CN" sz="3200" b="1" dirty="0">
                <a:solidFill>
                  <a:srgbClr val="CC0000"/>
                </a:solidFill>
                <a:latin typeface="Times New Roman" pitchFamily="18" charset="0"/>
              </a:rPr>
              <a:t> environmental damage</a:t>
            </a:r>
          </a:p>
        </p:txBody>
      </p:sp>
      <p:sp>
        <p:nvSpPr>
          <p:cNvPr id="22548" name="Rectangle 20"/>
          <p:cNvSpPr>
            <a:spLocks noChangeArrowheads="1"/>
          </p:cNvSpPr>
          <p:nvPr/>
        </p:nvSpPr>
        <p:spPr bwMode="auto">
          <a:xfrm>
            <a:off x="5972014" y="5229200"/>
            <a:ext cx="54056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CC0000"/>
                </a:solidFill>
                <a:latin typeface="Times New Roman" pitchFamily="18" charset="0"/>
              </a:rPr>
              <a:t>and work in </a:t>
            </a:r>
            <a:r>
              <a:rPr lang="zh-CN" altLang="zh-CN" sz="3200" b="1" dirty="0">
                <a:solidFill>
                  <a:srgbClr val="CC0000"/>
                </a:solidFill>
                <a:latin typeface="Times New Roman" pitchFamily="18" charset="0"/>
              </a:rPr>
              <a:t>space </a:t>
            </a:r>
            <a:r>
              <a:rPr lang="en-US" altLang="zh-CN" sz="3200" b="1" dirty="0">
                <a:solidFill>
                  <a:srgbClr val="CC0000"/>
                </a:solidFill>
                <a:latin typeface="Times New Roman" pitchFamily="18" charset="0"/>
              </a:rPr>
              <a:t>settlements</a:t>
            </a:r>
            <a:endParaRPr lang="zh-CN" altLang="zh-CN" sz="3200" b="1" dirty="0">
              <a:solidFill>
                <a:srgbClr val="CC0000"/>
              </a:solidFill>
              <a:latin typeface="Times New Roman" pitchFamily="18" charset="0"/>
            </a:endParaRPr>
          </a:p>
        </p:txBody>
      </p:sp>
      <p:sp>
        <p:nvSpPr>
          <p:cNvPr id="22549" name="Rectangle 21"/>
          <p:cNvSpPr>
            <a:spLocks noChangeArrowheads="1"/>
          </p:cNvSpPr>
          <p:nvPr/>
        </p:nvSpPr>
        <p:spPr bwMode="auto">
          <a:xfrm>
            <a:off x="4104853" y="5796553"/>
            <a:ext cx="15969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zh-CN" sz="3200" b="1" dirty="0">
                <a:solidFill>
                  <a:srgbClr val="CC0000"/>
                </a:solidFill>
                <a:latin typeface="Times New Roman" pitchFamily="18" charset="0"/>
              </a:rPr>
              <a:t>monitor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2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2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2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2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5" grpId="0" autoUpdateAnimBg="0"/>
      <p:bldP spid="22546" grpId="0" autoUpdateAnimBg="0"/>
      <p:bldP spid="22547" grpId="0" autoUpdateAnimBg="0"/>
      <p:bldP spid="22548" grpId="0" autoUpdateAnimBg="0"/>
      <p:bldP spid="22549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-171400"/>
            <a:ext cx="10369550" cy="914400"/>
          </a:xfrm>
        </p:spPr>
        <p:txBody>
          <a:bodyPr/>
          <a:lstStyle/>
          <a:p>
            <a:r>
              <a:rPr lang="en-US" altLang="zh-CN" b="1" dirty="0"/>
              <a:t>Post reading: Finish the summary. (</a:t>
            </a:r>
            <a:r>
              <a:rPr lang="zh-CN" altLang="en-US" b="1" i="1" dirty="0"/>
              <a:t>语法填空</a:t>
            </a:r>
            <a:r>
              <a:rPr lang="en-US" altLang="zh-CN" b="1" dirty="0"/>
              <a:t>)</a:t>
            </a:r>
            <a:endParaRPr lang="zh-CN" altLang="en-US" b="1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0" y="404664"/>
            <a:ext cx="11522075" cy="5059363"/>
          </a:xfrm>
        </p:spPr>
        <p:txBody>
          <a:bodyPr/>
          <a:lstStyle/>
          <a:p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I visited the space station __________ (consider) the most modern in space. It has ______exhibition of the most up-to-date inventions of the 31</a:t>
            </a:r>
            <a:r>
              <a:rPr lang="en-US" altLang="zh-CN" sz="3200" b="1" baseline="30000" dirty="0"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century. The first invention that the guide showed us was a </a:t>
            </a:r>
            <a:r>
              <a:rPr lang="en-US" altLang="zh-CN" sz="3200" b="1" dirty="0" err="1">
                <a:latin typeface="Times New Roman" pitchFamily="18" charset="0"/>
                <a:cs typeface="Times New Roman" pitchFamily="18" charset="0"/>
              </a:rPr>
              <a:t>thoughtpad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, ________ can send messages _________(instant). The second invention is a waste machine which is used __________(swallow) waste. The last invention that the guide introduced to us is a manufacturing robot. _____ performs tasks in space without pollution. ___________, the companies have to train their _____________(represent) to live and work in space settlements. After ________(see) the amazing things, my motivation increased ____________ I thought of the wonderful future.</a:t>
            </a:r>
            <a:endParaRPr lang="zh-CN" alt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68949" y="404664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</a:rPr>
              <a:t>considered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08909" y="908720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</a:rPr>
              <a:t>an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97141" y="1908121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</a:rPr>
              <a:t>which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60637" y="2340169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</a:rPr>
              <a:t>instantly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92885" y="2852936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</a:rPr>
              <a:t>to swallow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28589" y="3861048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</a:rPr>
              <a:t>It 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6461" y="4293096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</a:rPr>
              <a:t>However 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8429" y="4797152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</a:rPr>
              <a:t>Representatives 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744813" y="5301208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</a:rPr>
              <a:t>seeing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464893" y="5733256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</a:rPr>
              <a:t>as/when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008063" y="333375"/>
            <a:ext cx="6440487" cy="993775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en-US" altLang="zh-CN" sz="4400" b="1" dirty="0">
                <a:solidFill>
                  <a:srgbClr val="0000FF"/>
                </a:solidFill>
                <a:latin typeface="Comic Sans MS" pitchFamily="66" charset="0"/>
              </a:rPr>
              <a:t>Discussion </a:t>
            </a:r>
            <a:endParaRPr lang="zh-CN" altLang="en-US" sz="44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6461" y="1556792"/>
            <a:ext cx="9713912" cy="3671887"/>
          </a:xfrm>
        </p:spPr>
        <p:txBody>
          <a:bodyPr/>
          <a:lstStyle/>
          <a:p>
            <a:pPr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4000" b="1" dirty="0">
                <a:solidFill>
                  <a:srgbClr val="FF0000"/>
                </a:solidFill>
                <a:latin typeface="Times New Roman" pitchFamily="18" charset="0"/>
              </a:rPr>
              <a:t>What other problems do you think will be solved in the future?</a:t>
            </a:r>
            <a:endParaRPr lang="zh-CN" altLang="en-US" sz="4000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4" name="AutoShape 8"/>
          <p:cNvSpPr>
            <a:spLocks noChangeArrowheads="1"/>
          </p:cNvSpPr>
          <p:nvPr/>
        </p:nvSpPr>
        <p:spPr bwMode="auto">
          <a:xfrm rot="780000">
            <a:off x="431877" y="3691247"/>
            <a:ext cx="3232027" cy="2283814"/>
          </a:xfrm>
          <a:prstGeom prst="irregularSeal1">
            <a:avLst/>
          </a:prstGeom>
          <a:solidFill>
            <a:srgbClr val="00FFFF">
              <a:alpha val="20000"/>
            </a:srgbClr>
          </a:solidFill>
          <a:ln w="12700" cmpd="sng">
            <a:solidFill>
              <a:srgbClr val="EAEAEA"/>
            </a:solidFill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75000"/>
              </a:srgbClr>
            </a:outerShdw>
          </a:effectLst>
        </p:spPr>
        <p:txBody>
          <a:bodyPr wrap="none" lIns="90170" tIns="46990" rIns="90170" bIns="46990" anchor="ctr"/>
          <a:lstStyle/>
          <a:p>
            <a:pPr algn="ctr"/>
            <a:r>
              <a:rPr lang="zh-CN" altLang="zh-CN" sz="3200" b="1" dirty="0">
                <a:solidFill>
                  <a:schemeClr val="tx1"/>
                </a:solidFill>
                <a:latin typeface="Times New Roman" pitchFamily="18" charset="0"/>
              </a:rPr>
              <a:t>Thoughtpad</a:t>
            </a:r>
          </a:p>
        </p:txBody>
      </p:sp>
      <p:sp>
        <p:nvSpPr>
          <p:cNvPr id="5" name="AutoShape 9"/>
          <p:cNvSpPr>
            <a:spLocks noChangeArrowheads="1"/>
          </p:cNvSpPr>
          <p:nvPr/>
        </p:nvSpPr>
        <p:spPr bwMode="auto">
          <a:xfrm rot="1080000">
            <a:off x="3859878" y="4324088"/>
            <a:ext cx="3270665" cy="1728787"/>
          </a:xfrm>
          <a:prstGeom prst="irregularSeal1">
            <a:avLst/>
          </a:prstGeom>
          <a:solidFill>
            <a:srgbClr val="FF99CC"/>
          </a:solidFill>
          <a:ln w="12700" cap="flat" cmpd="sng">
            <a:solidFill>
              <a:srgbClr val="EAEAEA"/>
            </a:solidFill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75000"/>
              </a:srgbClr>
            </a:outerShdw>
          </a:effectLst>
        </p:spPr>
        <p:txBody>
          <a:bodyPr wrap="none" lIns="90170" tIns="46990" rIns="90170" bIns="46990" anchor="ctr"/>
          <a:lstStyle/>
          <a:p>
            <a:pPr algn="ctr"/>
            <a:r>
              <a:rPr lang="zh-CN" altLang="en-US" sz="3200" b="1" dirty="0">
                <a:solidFill>
                  <a:schemeClr val="tx1"/>
                </a:solidFill>
                <a:latin typeface="Times New Roman" pitchFamily="18" charset="0"/>
              </a:rPr>
              <a:t>A waste machine</a:t>
            </a:r>
          </a:p>
        </p:txBody>
      </p:sp>
      <p:sp>
        <p:nvSpPr>
          <p:cNvPr id="6" name="AutoShape 10"/>
          <p:cNvSpPr>
            <a:spLocks noChangeArrowheads="1"/>
          </p:cNvSpPr>
          <p:nvPr/>
        </p:nvSpPr>
        <p:spPr bwMode="auto">
          <a:xfrm rot="960000">
            <a:off x="6999764" y="4538339"/>
            <a:ext cx="4112362" cy="1728787"/>
          </a:xfrm>
          <a:prstGeom prst="irregularSeal1">
            <a:avLst/>
          </a:prstGeom>
          <a:solidFill>
            <a:srgbClr val="FFFF00"/>
          </a:solidFill>
          <a:ln w="12700" cap="flat" cmpd="sng">
            <a:solidFill>
              <a:srgbClr val="EAEAEA"/>
            </a:solidFill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75000"/>
              </a:srgbClr>
            </a:outerShdw>
          </a:effectLst>
        </p:spPr>
        <p:txBody>
          <a:bodyPr wrap="none" lIns="90170" tIns="46990" rIns="90170" bIns="46990" anchor="ctr"/>
          <a:lstStyle/>
          <a:p>
            <a:pPr algn="ctr"/>
            <a:r>
              <a:rPr lang="zh-CN" altLang="zh-CN" sz="3200" b="1" dirty="0">
                <a:solidFill>
                  <a:schemeClr val="tx1"/>
                </a:solidFill>
                <a:latin typeface="Times New Roman" pitchFamily="18" charset="0"/>
              </a:rPr>
              <a:t>Manufacturing robots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1008509" y="548680"/>
            <a:ext cx="9463243" cy="687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kumimoji="0" lang="en-US" altLang="zh-CN" sz="4000" dirty="0">
                <a:solidFill>
                  <a:srgbClr val="FF0000"/>
                </a:solidFill>
                <a:latin typeface="Lucida Fax" pitchFamily="18" charset="0"/>
                <a:ea typeface="宋体" pitchFamily="2" charset="-122"/>
              </a:rPr>
              <a:t>The problems we are facing today:</a:t>
            </a: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238994" y="1268760"/>
            <a:ext cx="9212120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Char char="Ø"/>
            </a:pPr>
            <a:r>
              <a:rPr kumimoji="0" lang="en-US" altLang="zh-CN" sz="3600" dirty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  Housing             </a:t>
            </a:r>
            <a:endParaRPr kumimoji="0" lang="en-US" altLang="ja-JP" sz="3600" dirty="0">
              <a:solidFill>
                <a:schemeClr val="tx1"/>
              </a:solidFill>
              <a:latin typeface="Times New Roman" pitchFamily="18" charset="0"/>
              <a:ea typeface="宋体" pitchFamily="2" charset="-122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Char char="Ø"/>
            </a:pPr>
            <a:r>
              <a:rPr kumimoji="0" lang="en-US" altLang="zh-CN" sz="3600" dirty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  Population         </a:t>
            </a:r>
            <a:endParaRPr kumimoji="0" lang="en-US" altLang="ja-JP" sz="3600" dirty="0">
              <a:solidFill>
                <a:schemeClr val="tx1"/>
              </a:solidFill>
              <a:latin typeface="Times New Roman" pitchFamily="18" charset="0"/>
              <a:ea typeface="宋体" pitchFamily="2" charset="-122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Char char="Ø"/>
            </a:pPr>
            <a:r>
              <a:rPr kumimoji="0" lang="en-US" altLang="zh-CN" sz="3600" dirty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  Pollution  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Char char="Ø"/>
            </a:pPr>
            <a:r>
              <a:rPr kumimoji="0" lang="en-US" altLang="zh-CN" sz="3600" dirty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  Global warming 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Char char="Ø"/>
            </a:pPr>
            <a:r>
              <a:rPr kumimoji="0" lang="en-US" altLang="zh-CN" sz="3600" dirty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  Traffic                </a:t>
            </a:r>
            <a:endParaRPr kumimoji="0" lang="en-US" altLang="ja-JP" sz="3600" dirty="0">
              <a:solidFill>
                <a:schemeClr val="tx1"/>
              </a:solidFill>
              <a:latin typeface="Times New Roman" pitchFamily="18" charset="0"/>
              <a:ea typeface="宋体" pitchFamily="2" charset="-122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Char char="Ø"/>
            </a:pPr>
            <a:r>
              <a:rPr kumimoji="0" lang="en-US" altLang="zh-CN" sz="3600" dirty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  Hunger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Char char="Ø"/>
            </a:pPr>
            <a:r>
              <a:rPr lang="en-US" altLang="zh-CN" sz="3600" dirty="0"/>
              <a:t>  Education </a:t>
            </a:r>
            <a:endParaRPr kumimoji="0" lang="en-US" altLang="zh-CN" sz="3600" dirty="0">
              <a:solidFill>
                <a:schemeClr val="tx1"/>
              </a:solidFill>
              <a:latin typeface="Times New Roman" pitchFamily="18" charset="0"/>
              <a:ea typeface="宋体" pitchFamily="2" charset="-122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Char char="Ø"/>
            </a:pPr>
            <a:r>
              <a:rPr kumimoji="0" lang="en-US" altLang="ja-JP" sz="3600" dirty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  Food safety</a:t>
            </a:r>
          </a:p>
          <a:p>
            <a:pPr>
              <a:lnSpc>
                <a:spcPct val="110000"/>
              </a:lnSpc>
              <a:spcBef>
                <a:spcPct val="0"/>
              </a:spcBef>
            </a:pPr>
            <a:r>
              <a:rPr lang="en-US" altLang="ja-JP" sz="3600" dirty="0"/>
              <a:t>…</a:t>
            </a:r>
            <a:endParaRPr kumimoji="0" lang="en-US" altLang="ja-JP" sz="3600" dirty="0">
              <a:solidFill>
                <a:schemeClr val="tx1"/>
              </a:solidFill>
              <a:latin typeface="Times New Roman" pitchFamily="18" charset="0"/>
              <a:ea typeface="宋体" pitchFamily="2" charset="-122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Font typeface="Wingdings" pitchFamily="2" charset="2"/>
              <a:buNone/>
            </a:pPr>
            <a:endParaRPr kumimoji="0" lang="en-US" altLang="zh-CN" sz="3600" dirty="0">
              <a:solidFill>
                <a:schemeClr val="tx1"/>
              </a:solidFill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0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b8389b504fc2d562fcd9e978e61190ef77c66c5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91691" y="0"/>
            <a:ext cx="12786304" cy="688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4821" name="Picture 2" descr="C:\Documents and Settings\wangwei\My Documents\My Pictures\PPT背景\37.png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-310056" y="188913"/>
            <a:ext cx="2056372" cy="1409700"/>
          </a:xfrm>
          <a:noFill/>
          <a:ln/>
          <a:effectLst>
            <a:outerShdw dist="38100" dir="5400000" algn="ctr" rotWithShape="0">
              <a:srgbClr val="000000">
                <a:alpha val="31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2304653" y="2564904"/>
            <a:ext cx="73448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/>
              <a:t>What amazing things can you create to solve the problems?</a:t>
            </a:r>
            <a:endParaRPr lang="zh-CN" altLang="en-US" sz="40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su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8469" y="3861048"/>
            <a:ext cx="63611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3" descr="su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0477" y="2276872"/>
            <a:ext cx="63611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4" descr="su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4493" y="1412776"/>
            <a:ext cx="63611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1270228" y="-521585"/>
            <a:ext cx="10251847" cy="5080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pPr>
              <a:lnSpc>
                <a:spcPct val="150000"/>
              </a:lnSpc>
            </a:pPr>
            <a:endParaRPr lang="zh-CN" altLang="en-US" sz="36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150000"/>
              </a:lnSpc>
            </a:pPr>
            <a:endParaRPr lang="zh-CN" altLang="en-US" sz="36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1.choose one amazing thing as the title</a:t>
            </a: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2.the content should include its advantages and disadvantages</a:t>
            </a: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3.think out a slogan </a:t>
            </a:r>
          </a:p>
        </p:txBody>
      </p:sp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576461" y="404664"/>
            <a:ext cx="1016383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Discuss</a:t>
            </a:r>
            <a:r>
              <a:rPr lang="zh-CN" altLang="en-US" sz="4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and make a poster</a:t>
            </a: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Oval 2"/>
          <p:cNvSpPr>
            <a:spLocks noChangeArrowheads="1"/>
          </p:cNvSpPr>
          <p:nvPr/>
        </p:nvSpPr>
        <p:spPr bwMode="auto">
          <a:xfrm>
            <a:off x="1860336" y="1917700"/>
            <a:ext cx="2630474" cy="1714500"/>
          </a:xfrm>
          <a:prstGeom prst="ellipse">
            <a:avLst/>
          </a:prstGeom>
          <a:solidFill>
            <a:srgbClr val="FFFFFF"/>
          </a:solidFill>
          <a:ln w="34925" cmpd="sng">
            <a:solidFill>
              <a:srgbClr val="339966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7891" name="Oval 3"/>
          <p:cNvSpPr>
            <a:spLocks noChangeArrowheads="1"/>
          </p:cNvSpPr>
          <p:nvPr/>
        </p:nvSpPr>
        <p:spPr bwMode="auto">
          <a:xfrm>
            <a:off x="4492809" y="1485901"/>
            <a:ext cx="6169111" cy="3268663"/>
          </a:xfrm>
          <a:prstGeom prst="ellipse">
            <a:avLst/>
          </a:prstGeom>
          <a:solidFill>
            <a:srgbClr val="FFFFFF"/>
          </a:solidFill>
          <a:ln w="34925" cmpd="sng">
            <a:solidFill>
              <a:srgbClr val="339966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7892" name="AutoShape 4"/>
          <p:cNvSpPr>
            <a:spLocks noChangeArrowheads="1"/>
          </p:cNvSpPr>
          <p:nvPr/>
        </p:nvSpPr>
        <p:spPr bwMode="auto">
          <a:xfrm>
            <a:off x="866157" y="544513"/>
            <a:ext cx="1728311" cy="1371600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 w="31750" cmpd="sng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16058" y="44450"/>
            <a:ext cx="2916525" cy="2247900"/>
            <a:chOff x="0" y="0"/>
            <a:chExt cx="3645" cy="3540"/>
          </a:xfrm>
        </p:grpSpPr>
        <p:sp>
          <p:nvSpPr>
            <p:cNvPr id="37894" name="未知"/>
            <p:cNvSpPr>
              <a:spLocks/>
            </p:cNvSpPr>
            <p:nvPr/>
          </p:nvSpPr>
          <p:spPr bwMode="auto">
            <a:xfrm>
              <a:off x="3075" y="1635"/>
              <a:ext cx="570" cy="90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570" y="0"/>
                </a:cxn>
              </a:cxnLst>
              <a:rect l="0" t="0" r="r" b="b"/>
              <a:pathLst>
                <a:path w="570" h="90">
                  <a:moveTo>
                    <a:pt x="0" y="90"/>
                  </a:moveTo>
                  <a:lnTo>
                    <a:pt x="570" y="0"/>
                  </a:lnTo>
                </a:path>
              </a:pathLst>
            </a:custGeom>
            <a:noFill/>
            <a:ln w="31750" cmpd="sng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895" name="Line 7"/>
            <p:cNvSpPr>
              <a:spLocks noChangeShapeType="1"/>
            </p:cNvSpPr>
            <p:nvPr/>
          </p:nvSpPr>
          <p:spPr bwMode="auto">
            <a:xfrm>
              <a:off x="1620" y="3072"/>
              <a:ext cx="0" cy="468"/>
            </a:xfrm>
            <a:prstGeom prst="line">
              <a:avLst/>
            </a:prstGeom>
            <a:noFill/>
            <a:ln w="31750" cmpd="sng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896" name="未知"/>
            <p:cNvSpPr>
              <a:spLocks/>
            </p:cNvSpPr>
            <p:nvPr/>
          </p:nvSpPr>
          <p:spPr bwMode="auto">
            <a:xfrm>
              <a:off x="1515" y="0"/>
              <a:ext cx="105" cy="576"/>
            </a:xfrm>
            <a:custGeom>
              <a:avLst/>
              <a:gdLst/>
              <a:ahLst/>
              <a:cxnLst>
                <a:cxn ang="0">
                  <a:pos x="105" y="576"/>
                </a:cxn>
                <a:cxn ang="0">
                  <a:pos x="0" y="0"/>
                </a:cxn>
              </a:cxnLst>
              <a:rect l="0" t="0" r="r" b="b"/>
              <a:pathLst>
                <a:path w="105" h="576">
                  <a:moveTo>
                    <a:pt x="105" y="576"/>
                  </a:moveTo>
                  <a:lnTo>
                    <a:pt x="0" y="0"/>
                  </a:lnTo>
                </a:path>
              </a:pathLst>
            </a:custGeom>
            <a:noFill/>
            <a:ln w="31750" cmpd="sng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897" name="Line 9"/>
            <p:cNvSpPr>
              <a:spLocks noChangeShapeType="1"/>
            </p:cNvSpPr>
            <p:nvPr/>
          </p:nvSpPr>
          <p:spPr bwMode="auto">
            <a:xfrm>
              <a:off x="0" y="1824"/>
              <a:ext cx="540" cy="0"/>
            </a:xfrm>
            <a:prstGeom prst="line">
              <a:avLst/>
            </a:prstGeom>
            <a:noFill/>
            <a:ln w="31750" cmpd="sng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898" name="Line 10"/>
            <p:cNvSpPr>
              <a:spLocks noChangeShapeType="1"/>
            </p:cNvSpPr>
            <p:nvPr/>
          </p:nvSpPr>
          <p:spPr bwMode="auto">
            <a:xfrm flipV="1">
              <a:off x="2520" y="420"/>
              <a:ext cx="360" cy="468"/>
            </a:xfrm>
            <a:prstGeom prst="line">
              <a:avLst/>
            </a:prstGeom>
            <a:noFill/>
            <a:ln w="31750" cmpd="sng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899" name="Line 11"/>
            <p:cNvSpPr>
              <a:spLocks noChangeShapeType="1"/>
            </p:cNvSpPr>
            <p:nvPr/>
          </p:nvSpPr>
          <p:spPr bwMode="auto">
            <a:xfrm flipH="1">
              <a:off x="540" y="2604"/>
              <a:ext cx="360" cy="468"/>
            </a:xfrm>
            <a:prstGeom prst="line">
              <a:avLst/>
            </a:prstGeom>
            <a:noFill/>
            <a:ln w="31750" cmpd="sng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00" name="未知"/>
            <p:cNvSpPr>
              <a:spLocks/>
            </p:cNvSpPr>
            <p:nvPr/>
          </p:nvSpPr>
          <p:spPr bwMode="auto">
            <a:xfrm>
              <a:off x="2700" y="2604"/>
              <a:ext cx="510" cy="51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10" y="516"/>
                </a:cxn>
              </a:cxnLst>
              <a:rect l="0" t="0" r="r" b="b"/>
              <a:pathLst>
                <a:path w="510" h="516">
                  <a:moveTo>
                    <a:pt x="0" y="0"/>
                  </a:moveTo>
                  <a:lnTo>
                    <a:pt x="510" y="516"/>
                  </a:lnTo>
                </a:path>
              </a:pathLst>
            </a:custGeom>
            <a:noFill/>
            <a:ln w="31750" cmpd="sng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01" name="Line 13"/>
            <p:cNvSpPr>
              <a:spLocks noChangeShapeType="1"/>
            </p:cNvSpPr>
            <p:nvPr/>
          </p:nvSpPr>
          <p:spPr bwMode="auto">
            <a:xfrm flipH="1" flipV="1">
              <a:off x="360" y="732"/>
              <a:ext cx="360" cy="312"/>
            </a:xfrm>
            <a:prstGeom prst="line">
              <a:avLst/>
            </a:prstGeom>
            <a:noFill/>
            <a:ln w="31750" cmpd="sng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02" name="Line 14"/>
            <p:cNvSpPr>
              <a:spLocks noChangeShapeType="1"/>
            </p:cNvSpPr>
            <p:nvPr/>
          </p:nvSpPr>
          <p:spPr bwMode="auto">
            <a:xfrm>
              <a:off x="3060" y="2226"/>
              <a:ext cx="540" cy="156"/>
            </a:xfrm>
            <a:prstGeom prst="line">
              <a:avLst/>
            </a:prstGeom>
            <a:noFill/>
            <a:ln w="31750" cmpd="sng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03" name="Line 15"/>
            <p:cNvSpPr>
              <a:spLocks noChangeShapeType="1"/>
            </p:cNvSpPr>
            <p:nvPr/>
          </p:nvSpPr>
          <p:spPr bwMode="auto">
            <a:xfrm flipV="1">
              <a:off x="2880" y="888"/>
              <a:ext cx="360" cy="312"/>
            </a:xfrm>
            <a:prstGeom prst="line">
              <a:avLst/>
            </a:prstGeom>
            <a:noFill/>
            <a:ln w="31750" cmpd="sng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04" name="Line 16"/>
            <p:cNvSpPr>
              <a:spLocks noChangeShapeType="1"/>
            </p:cNvSpPr>
            <p:nvPr/>
          </p:nvSpPr>
          <p:spPr bwMode="auto">
            <a:xfrm flipV="1">
              <a:off x="2160" y="108"/>
              <a:ext cx="180" cy="468"/>
            </a:xfrm>
            <a:prstGeom prst="line">
              <a:avLst/>
            </a:prstGeom>
            <a:noFill/>
            <a:ln w="31750" cmpd="sng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05" name="Line 17"/>
            <p:cNvSpPr>
              <a:spLocks noChangeShapeType="1"/>
            </p:cNvSpPr>
            <p:nvPr/>
          </p:nvSpPr>
          <p:spPr bwMode="auto">
            <a:xfrm flipH="1" flipV="1">
              <a:off x="780" y="264"/>
              <a:ext cx="360" cy="468"/>
            </a:xfrm>
            <a:prstGeom prst="line">
              <a:avLst/>
            </a:prstGeom>
            <a:noFill/>
            <a:ln w="31750" cmpd="sng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06" name="Line 18"/>
            <p:cNvSpPr>
              <a:spLocks noChangeShapeType="1"/>
            </p:cNvSpPr>
            <p:nvPr/>
          </p:nvSpPr>
          <p:spPr bwMode="auto">
            <a:xfrm flipH="1">
              <a:off x="0" y="2292"/>
              <a:ext cx="540" cy="156"/>
            </a:xfrm>
            <a:prstGeom prst="line">
              <a:avLst/>
            </a:prstGeom>
            <a:noFill/>
            <a:ln w="31750" cmpd="sng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07" name="Line 19"/>
            <p:cNvSpPr>
              <a:spLocks noChangeShapeType="1"/>
            </p:cNvSpPr>
            <p:nvPr/>
          </p:nvSpPr>
          <p:spPr bwMode="auto">
            <a:xfrm>
              <a:off x="2220" y="2961"/>
              <a:ext cx="180" cy="468"/>
            </a:xfrm>
            <a:prstGeom prst="line">
              <a:avLst/>
            </a:prstGeom>
            <a:noFill/>
            <a:ln w="31750" cmpd="sng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08" name="Line 20"/>
            <p:cNvSpPr>
              <a:spLocks noChangeShapeType="1"/>
            </p:cNvSpPr>
            <p:nvPr/>
          </p:nvSpPr>
          <p:spPr bwMode="auto">
            <a:xfrm flipH="1">
              <a:off x="900" y="2916"/>
              <a:ext cx="360" cy="624"/>
            </a:xfrm>
            <a:prstGeom prst="line">
              <a:avLst/>
            </a:prstGeom>
            <a:noFill/>
            <a:ln w="31750" cmpd="sng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09" name="Line 21"/>
            <p:cNvSpPr>
              <a:spLocks noChangeShapeType="1"/>
            </p:cNvSpPr>
            <p:nvPr/>
          </p:nvSpPr>
          <p:spPr bwMode="auto">
            <a:xfrm flipH="1" flipV="1">
              <a:off x="0" y="1200"/>
              <a:ext cx="540" cy="312"/>
            </a:xfrm>
            <a:prstGeom prst="line">
              <a:avLst/>
            </a:prstGeom>
            <a:noFill/>
            <a:ln w="31750" cmpd="sng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7910" name="WordArt 22"/>
          <p:cNvSpPr>
            <a:spLocks noChangeArrowheads="1" noChangeShapeType="1"/>
          </p:cNvSpPr>
          <p:nvPr/>
        </p:nvSpPr>
        <p:spPr bwMode="auto">
          <a:xfrm>
            <a:off x="3582646" y="620713"/>
            <a:ext cx="3456623" cy="792162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</a:bodyPr>
          <a:lstStyle/>
          <a:p>
            <a:pPr algn="ctr"/>
            <a:r>
              <a:rPr lang="en-US" altLang="zh-CN" sz="3600" b="1">
                <a:ln w="9525" cmpd="sng">
                  <a:solidFill>
                    <a:srgbClr val="000000"/>
                  </a:solidFill>
                  <a:round/>
                  <a:headEnd/>
                  <a:tailEnd/>
                </a:ln>
                <a:latin typeface="Arial"/>
                <a:cs typeface="Arial"/>
              </a:rPr>
              <a:t>Assessment</a:t>
            </a:r>
            <a:endParaRPr lang="zh-CN" altLang="en-US" sz="3600" b="1">
              <a:ln w="9525" cmpd="sng">
                <a:solidFill>
                  <a:srgbClr val="000000"/>
                </a:solidFill>
                <a:round/>
                <a:headEnd/>
                <a:tailEnd/>
              </a:ln>
              <a:latin typeface="Arial"/>
              <a:cs typeface="Arial"/>
            </a:endParaRPr>
          </a:p>
        </p:txBody>
      </p:sp>
      <p:sp>
        <p:nvSpPr>
          <p:cNvPr id="37911" name="Rectangle 23"/>
          <p:cNvSpPr>
            <a:spLocks noChangeArrowheads="1"/>
          </p:cNvSpPr>
          <p:nvPr/>
        </p:nvSpPr>
        <p:spPr bwMode="auto">
          <a:xfrm>
            <a:off x="318058" y="5392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37912" name="Rectangle 24"/>
          <p:cNvSpPr>
            <a:spLocks noChangeArrowheads="1"/>
          </p:cNvSpPr>
          <p:nvPr/>
        </p:nvSpPr>
        <p:spPr bwMode="auto">
          <a:xfrm>
            <a:off x="5900403" y="12912"/>
            <a:ext cx="5507662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tabLst>
                <a:tab pos="2636838" algn="ctr"/>
              </a:tabLst>
            </a:pPr>
            <a:br>
              <a:rPr lang="zh-CN" altLang="en-US" sz="3200" dirty="0">
                <a:latin typeface="Arial" pitchFamily="34" charset="0"/>
              </a:rPr>
            </a:br>
            <a:endParaRPr lang="zh-CN" altLang="en-US" sz="3200" dirty="0">
              <a:latin typeface="Arial" pitchFamily="34" charset="0"/>
            </a:endParaRPr>
          </a:p>
          <a:p>
            <a:pPr>
              <a:tabLst>
                <a:tab pos="2636838" algn="ctr"/>
              </a:tabLst>
            </a:pPr>
            <a:r>
              <a:rPr lang="zh-CN" altLang="en-US" sz="1400" dirty="0">
                <a:latin typeface="Times New Roman" pitchFamily="18" charset="0"/>
                <a:cs typeface="Times New Roman" pitchFamily="18" charset="0"/>
              </a:rPr>
              <a:t>	                                     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Your name _____</a:t>
            </a:r>
            <a:endParaRPr lang="en-US" sz="1400" dirty="0">
              <a:latin typeface="Arial" pitchFamily="34" charset="0"/>
            </a:endParaRPr>
          </a:p>
          <a:p>
            <a:pPr>
              <a:tabLst>
                <a:tab pos="2636838" algn="ctr"/>
              </a:tabLst>
            </a:pPr>
            <a:endParaRPr lang="zh-CN" altLang="en-US" sz="3200" dirty="0">
              <a:latin typeface="Arial" pitchFamily="34" charset="0"/>
            </a:endParaRPr>
          </a:p>
        </p:txBody>
      </p:sp>
      <p:sp>
        <p:nvSpPr>
          <p:cNvPr id="37913" name="Rectangle 25"/>
          <p:cNvSpPr>
            <a:spLocks noChangeArrowheads="1"/>
          </p:cNvSpPr>
          <p:nvPr/>
        </p:nvSpPr>
        <p:spPr bwMode="auto">
          <a:xfrm>
            <a:off x="144026" y="179018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zh-CN" altLang="en-US" sz="180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37914" name="Rectangle 26"/>
          <p:cNvSpPr>
            <a:spLocks noChangeArrowheads="1"/>
          </p:cNvSpPr>
          <p:nvPr/>
        </p:nvSpPr>
        <p:spPr bwMode="auto">
          <a:xfrm>
            <a:off x="-102019" y="180447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zh-CN" altLang="en-US" sz="180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37915" name="Rectangle 27"/>
          <p:cNvSpPr>
            <a:spLocks noChangeArrowheads="1"/>
          </p:cNvSpPr>
          <p:nvPr/>
        </p:nvSpPr>
        <p:spPr bwMode="auto">
          <a:xfrm>
            <a:off x="144026" y="539234"/>
            <a:ext cx="184731" cy="36933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aphicFrame>
        <p:nvGraphicFramePr>
          <p:cNvPr id="37916" name="Group 28"/>
          <p:cNvGraphicFramePr>
            <a:graphicFrameLocks noGrp="1"/>
          </p:cNvGraphicFramePr>
          <p:nvPr/>
        </p:nvGraphicFramePr>
        <p:xfrm>
          <a:off x="432445" y="2564904"/>
          <a:ext cx="10801597" cy="4194175"/>
        </p:xfrm>
        <a:graphic>
          <a:graphicData uri="http://schemas.openxmlformats.org/drawingml/2006/table">
            <a:tbl>
              <a:tblPr/>
              <a:tblGrid>
                <a:gridCol w="32084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414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43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974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7996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06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15221" marR="115221" horzOverflow="overflow">
                    <a:lnL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Excellent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（优秀）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115221" marR="115221" anchor="ctr" horzOverflow="overflow">
                    <a:lnL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Good</a:t>
                      </a:r>
                      <a:endParaRPr kumimoji="0" 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（良好）</a:t>
                      </a:r>
                    </a:p>
                  </a:txBody>
                  <a:tcPr marL="115221" marR="115221" anchor="ctr" horzOverflow="overflow">
                    <a:lnL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Average</a:t>
                      </a:r>
                      <a:endParaRPr kumimoji="0" 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（一般）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115221" marR="115221" anchor="ctr" horzOverflow="overflow">
                    <a:lnL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Need</a:t>
                      </a:r>
                      <a:endParaRPr kumimoji="0" 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Improvement</a:t>
                      </a:r>
                      <a:endParaRPr kumimoji="0" 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(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有待提高</a:t>
                      </a: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)</a:t>
                      </a:r>
                      <a:endParaRPr kumimoji="0" 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115221" marR="115221" anchor="ctr" horzOverflow="overflow">
                    <a:lnL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4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Answer questions</a:t>
                      </a:r>
                    </a:p>
                  </a:txBody>
                  <a:tcPr marL="115221" marR="115221" anchor="ctr" horzOverflow="overflow">
                    <a:lnL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15221" marR="115221" horzOverflow="overflow">
                    <a:lnL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15221" marR="115221" horzOverflow="overflow">
                    <a:lnL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15221" marR="115221" horzOverflow="overflow">
                    <a:lnL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15221" marR="115221" horzOverflow="overflow">
                    <a:lnL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80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Contribute ideas</a:t>
                      </a:r>
                    </a:p>
                  </a:txBody>
                  <a:tcPr marL="115221" marR="115221" anchor="ctr" horzOverflow="overflow">
                    <a:lnL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15221" marR="115221" horzOverflow="overflow">
                    <a:lnL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15221" marR="115221" horzOverflow="overflow">
                    <a:lnL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15221" marR="115221" horzOverflow="overflow">
                    <a:lnL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15221" marR="115221" horzOverflow="overflow">
                    <a:lnL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4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Cooperation</a:t>
                      </a:r>
                    </a:p>
                  </a:txBody>
                  <a:tcPr marL="115221" marR="115221" anchor="ctr" horzOverflow="overflow">
                    <a:lnL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15221" marR="115221" horzOverflow="overflow">
                    <a:lnL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15221" marR="115221" horzOverflow="overflow">
                    <a:lnL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15221" marR="115221" horzOverflow="overflow">
                    <a:lnL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15221" marR="115221" horzOverflow="overflow">
                    <a:lnL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4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Enjoy discussion</a:t>
                      </a:r>
                    </a:p>
                  </a:txBody>
                  <a:tcPr marL="115221" marR="115221" anchor="ctr" horzOverflow="overflow">
                    <a:lnL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15221" marR="115221" horzOverflow="overflow">
                    <a:lnL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15221" marR="115221" horzOverflow="overflow">
                    <a:lnL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15221" marR="115221" horzOverflow="overflow">
                    <a:lnL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115221" marR="115221" horzOverflow="overflow">
                    <a:lnL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3399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7954" name="Rectangle 66"/>
          <p:cNvSpPr>
            <a:spLocks noChangeArrowheads="1"/>
          </p:cNvSpPr>
          <p:nvPr/>
        </p:nvSpPr>
        <p:spPr bwMode="auto">
          <a:xfrm>
            <a:off x="144026" y="5400437"/>
            <a:ext cx="889987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zh-CN" altLang="en-US" sz="1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4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endParaRPr lang="zh-CN" altLang="en-US" sz="1800">
              <a:solidFill>
                <a:schemeClr val="tx1"/>
              </a:solidFill>
              <a:latin typeface="Arial" pitchFamily="34" charset="0"/>
            </a:endParaRPr>
          </a:p>
        </p:txBody>
      </p:sp>
    </p:spTree>
  </p:cSld>
  <p:clrMapOvr>
    <a:masterClrMapping/>
  </p:clrMapOvr>
  <p:transition>
    <p:blinds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19715" y="548680"/>
            <a:ext cx="11206018" cy="5832475"/>
          </a:xfrm>
        </p:spPr>
        <p:txBody>
          <a:bodyPr/>
          <a:lstStyle/>
          <a:p>
            <a:pPr marL="0" indent="0" eaLnBrk="1" hangingPunct="1">
              <a:lnSpc>
                <a:spcPct val="130000"/>
              </a:lnSpc>
              <a:spcBef>
                <a:spcPct val="0"/>
              </a:spcBef>
              <a:buFontTx/>
              <a:buNone/>
              <a:defRPr/>
            </a:pPr>
            <a:endParaRPr lang="en-US" altLang="zh-CN" sz="5400" b="1" dirty="0">
              <a:latin typeface="Times New Roman" pitchFamily="18" charset="0"/>
            </a:endParaRPr>
          </a:p>
          <a:p>
            <a:pPr marL="0" indent="0" eaLnBrk="1" hangingPunct="1">
              <a:lnSpc>
                <a:spcPct val="130000"/>
              </a:lnSpc>
              <a:spcBef>
                <a:spcPct val="0"/>
              </a:spcBef>
              <a:buFontTx/>
              <a:buNone/>
              <a:defRPr/>
            </a:pPr>
            <a:endParaRPr lang="en-US" altLang="zh-CN" sz="5400" b="1" dirty="0">
              <a:latin typeface="Times New Roman" pitchFamily="18" charset="0"/>
            </a:endParaRPr>
          </a:p>
          <a:p>
            <a:pPr marL="0" indent="0" eaLnBrk="1" hangingPunct="1">
              <a:lnSpc>
                <a:spcPct val="13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5400" b="1" dirty="0">
                <a:latin typeface="Times New Roman" pitchFamily="18" charset="0"/>
              </a:rPr>
              <a:t>         Wish you good luck </a:t>
            </a:r>
          </a:p>
          <a:p>
            <a:pPr marL="0" indent="0" eaLnBrk="1" hangingPunct="1">
              <a:lnSpc>
                <a:spcPct val="13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5400" b="1" dirty="0">
                <a:latin typeface="Times New Roman" pitchFamily="18" charset="0"/>
              </a:rPr>
              <a:t>         and a bright future!</a:t>
            </a:r>
          </a:p>
          <a:p>
            <a:pPr lvl="1" eaLnBrk="1" hangingPunct="1">
              <a:lnSpc>
                <a:spcPct val="13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3200" b="1" dirty="0">
                <a:latin typeface="Times New Roman" pitchFamily="18" charset="0"/>
              </a:rPr>
              <a:t>     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defRPr/>
            </a:pPr>
            <a:endParaRPr lang="en-US" altLang="zh-CN" b="1" dirty="0">
              <a:latin typeface="Times New Roman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83663" y="378530"/>
            <a:ext cx="856580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Where ther</a:t>
            </a:r>
            <a:r>
              <a:rPr lang="en-US" altLang="zh-CN" sz="54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 is imagination,</a:t>
            </a:r>
          </a:p>
          <a:p>
            <a:pPr algn="ctr"/>
            <a:r>
              <a:rPr lang="en-US" altLang="zh-CN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there is motivation.</a:t>
            </a:r>
            <a:endParaRPr lang="zh-CN" alt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720725" y="692150"/>
            <a:ext cx="5716588" cy="1143000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zh-CN" altLang="zh-CN" sz="5400" b="1">
                <a:solidFill>
                  <a:srgbClr val="0000FF"/>
                </a:solidFill>
                <a:latin typeface="Comic Sans MS" pitchFamily="66" charset="0"/>
              </a:rPr>
              <a:t>Homework</a:t>
            </a:r>
            <a:endParaRPr lang="zh-CN" altLang="zh-CN" sz="4800" b="1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90550" y="2492375"/>
            <a:ext cx="10706100" cy="2663825"/>
          </a:xfrm>
        </p:spPr>
        <p:txBody>
          <a:bodyPr/>
          <a:lstStyle/>
          <a:p>
            <a:pPr marL="609600" indent="-609600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en-US" sz="4000" b="1" dirty="0">
                <a:solidFill>
                  <a:srgbClr val="0000FF"/>
                </a:solidFill>
                <a:latin typeface="Comic Sans MS" pitchFamily="66" charset="0"/>
              </a:rPr>
              <a:t>1.</a:t>
            </a:r>
            <a:r>
              <a:rPr lang="en-US" altLang="zh-CN" sz="4000" b="1" dirty="0">
                <a:solidFill>
                  <a:srgbClr val="0000FF"/>
                </a:solidFill>
                <a:latin typeface="Comic Sans MS" pitchFamily="66" charset="0"/>
              </a:rPr>
              <a:t>Practice reading the passage.</a:t>
            </a:r>
            <a:r>
              <a:rPr lang="zh-CN" altLang="en-US" sz="4000" b="1" dirty="0">
                <a:solidFill>
                  <a:srgbClr val="0000FF"/>
                </a:solidFill>
                <a:latin typeface="Comic Sans MS" pitchFamily="66" charset="0"/>
              </a:rPr>
              <a:t> </a:t>
            </a:r>
          </a:p>
          <a:p>
            <a:pPr marL="609600" indent="-609600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en-US" sz="4000" b="1" dirty="0">
                <a:solidFill>
                  <a:srgbClr val="0000FF"/>
                </a:solidFill>
                <a:latin typeface="Comic Sans MS" pitchFamily="66" charset="0"/>
              </a:rPr>
              <a:t>2.</a:t>
            </a:r>
            <a:r>
              <a:rPr lang="en-US" altLang="zh-CN" sz="4000" b="1" dirty="0">
                <a:solidFill>
                  <a:srgbClr val="0000FF"/>
                </a:solidFill>
                <a:latin typeface="Comic Sans MS" pitchFamily="66" charset="0"/>
              </a:rPr>
              <a:t>In groups, explain important language points.</a:t>
            </a:r>
          </a:p>
          <a:p>
            <a:pPr marL="609600" indent="-609600">
              <a:lnSpc>
                <a:spcPct val="130000"/>
              </a:lnSpc>
              <a:spcBef>
                <a:spcPct val="0"/>
              </a:spcBef>
              <a:buFontTx/>
              <a:buNone/>
            </a:pPr>
            <a:endParaRPr lang="zh-CN" altLang="en-US" sz="40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WordArt 2"/>
          <p:cNvSpPr>
            <a:spLocks noChangeArrowheads="1" noChangeShapeType="1"/>
          </p:cNvSpPr>
          <p:nvPr/>
        </p:nvSpPr>
        <p:spPr bwMode="auto">
          <a:xfrm>
            <a:off x="720477" y="620688"/>
            <a:ext cx="9313677" cy="51054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1750217"/>
              </a:avLst>
            </a:prstTxWarp>
          </a:bodyPr>
          <a:lstStyle/>
          <a:p>
            <a:pPr algn="ctr"/>
            <a:r>
              <a:rPr lang="en-US" altLang="zh-CN" sz="6000" b="1" i="1" kern="10" spc="-300" dirty="0">
                <a:ln w="9525" cmpd="sng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66"/>
                </a:solidFill>
                <a:latin typeface="Comic Sans MS"/>
              </a:rPr>
              <a:t>Thanks for your attention!</a:t>
            </a:r>
            <a:endParaRPr lang="zh-CN" altLang="en-US" sz="6000" b="1" i="1" kern="10" spc="-300" dirty="0">
              <a:ln w="9525" cmpd="sng">
                <a:solidFill>
                  <a:srgbClr val="000000"/>
                </a:solidFill>
                <a:round/>
                <a:headEnd/>
                <a:tailEnd/>
              </a:ln>
              <a:solidFill>
                <a:srgbClr val="FF0066"/>
              </a:solidFill>
              <a:latin typeface="Comic Sans MS"/>
            </a:endParaRPr>
          </a:p>
        </p:txBody>
      </p:sp>
      <p:pic>
        <p:nvPicPr>
          <p:cNvPr id="35843" name="youandme(2)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76968" y="3505200"/>
            <a:ext cx="576104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4" name="Picture 4" descr="THANK-YOU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880131" y="1700808"/>
            <a:ext cx="9057370" cy="5542102"/>
          </a:xfrm>
          <a:noFill/>
          <a:ln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audio>
              <p:cMediaNode>
                <p:cTn id="2" fill="hold" display="0" nodeType="clickEffect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84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互联网产品运营全面解析PPT">
  <a:themeElements>
    <a:clrScheme name="互联网产品运营全面解析PP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互联网产品运营全面解析PPT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lnDef>
  </a:objectDefaults>
  <a:extraClrSchemeLst>
    <a:extraClrScheme>
      <a:clrScheme name="互联网产品运营全面解析PP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互联网产品运营全面解析PP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互联网产品运营全面解析PP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互联网产品运营全面解析PP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互联网产品运营全面解析PP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互联网产品运营全面解析PP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互联网产品运营全面解析PP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互联网产品运营全面解析PP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互联网产品运营全面解析PP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互联网产品运营全面解析PP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互联网产品运营全面解析PP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互联网产品运营全面解析PP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FFFFFF"/>
    </a:accent3>
    <a:accent4>
      <a:srgbClr val="000000"/>
    </a:accent4>
    <a:accent5>
      <a:srgbClr val="B2C1DB"/>
    </a:accent5>
    <a:accent6>
      <a:srgbClr val="AE4845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1243</TotalTime>
  <Pages>0</Pages>
  <Words>811</Words>
  <Characters>0</Characters>
  <Application>Microsoft Office PowerPoint</Application>
  <DocSecurity>0</DocSecurity>
  <PresentationFormat>自定义</PresentationFormat>
  <Lines>0</Lines>
  <Paragraphs>162</Paragraphs>
  <Slides>22</Slides>
  <Notes>2</Notes>
  <HiddenSlides>0</HiddenSlides>
  <MMClips>1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3" baseType="lpstr">
      <vt:lpstr>宋体</vt:lpstr>
      <vt:lpstr>宋体-方正超大字符集</vt:lpstr>
      <vt:lpstr>微软雅黑</vt:lpstr>
      <vt:lpstr>Arial</vt:lpstr>
      <vt:lpstr>Calibri</vt:lpstr>
      <vt:lpstr>Comic Sans MS</vt:lpstr>
      <vt:lpstr>Lucida Fax</vt:lpstr>
      <vt:lpstr>Tahoma</vt:lpstr>
      <vt:lpstr>Times New Roman</vt:lpstr>
      <vt:lpstr>Wingdings</vt:lpstr>
      <vt:lpstr>互联网产品运营全面解析PPT</vt:lpstr>
      <vt:lpstr>PowerPoint 演示文稿</vt:lpstr>
      <vt:lpstr>Fill in the blanks using the words with their right forms.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Post reading: Finish the summary. (语法填空)</vt:lpstr>
      <vt:lpstr>Discussion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Homework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51239640@qq.com</cp:lastModifiedBy>
  <cp:revision>85</cp:revision>
  <dcterms:created xsi:type="dcterms:W3CDTF">2008-06-25T07:43:24Z</dcterms:created>
  <dcterms:modified xsi:type="dcterms:W3CDTF">2017-10-25T23:38:15Z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2052-9.1.0.4249</vt:lpwstr>
  </property>
</Properties>
</file>