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emf" ContentType="image/x-emf"/>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sldIdLst>
    <p:sldId id="257" r:id="rId4"/>
    <p:sldId id="264" r:id="rId5"/>
    <p:sldId id="265" r:id="rId6"/>
    <p:sldId id="363" r:id="rId7"/>
    <p:sldId id="295" r:id="rId8"/>
    <p:sldId id="266" r:id="rId9"/>
    <p:sldId id="399" r:id="rId10"/>
    <p:sldId id="267" r:id="rId11"/>
    <p:sldId id="398" r:id="rId12"/>
    <p:sldId id="421" r:id="rId13"/>
    <p:sldId id="289" r:id="rId14"/>
    <p:sldId id="425" r:id="rId15"/>
    <p:sldId id="424" r:id="rId16"/>
    <p:sldId id="428" r:id="rId17"/>
    <p:sldId id="430" r:id="rId18"/>
    <p:sldId id="429" r:id="rId19"/>
    <p:sldId id="275" r:id="rId20"/>
    <p:sldId id="281" r:id="rId21"/>
    <p:sldId id="282" r:id="rId22"/>
    <p:sldId id="276" r:id="rId23"/>
    <p:sldId id="286" r:id="rId24"/>
    <p:sldId id="278" r:id="rId25"/>
    <p:sldId id="279" r:id="rId26"/>
    <p:sldId id="283" r:id="rId27"/>
    <p:sldId id="284" r:id="rId28"/>
    <p:sldId id="285" r:id="rId29"/>
    <p:sldId id="287" r:id="rId30"/>
    <p:sldId id="256" r:id="rId31"/>
    <p:sldId id="258" r:id="rId32"/>
    <p:sldId id="259" r:id="rId33"/>
    <p:sldId id="260" r:id="rId34"/>
    <p:sldId id="262" r:id="rId35"/>
    <p:sldId id="290" r:id="rId36"/>
    <p:sldId id="291" r:id="rId37"/>
    <p:sldId id="292" r:id="rId38"/>
  </p:sldIdLst>
  <p:sldSz cx="12192000" cy="6858000"/>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3300"/>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64" d="100"/>
          <a:sy n="64" d="100"/>
        </p:scale>
        <p:origin x="724" y="52"/>
      </p:cViewPr>
      <p:guideLst>
        <p:guide orient="horz" pos="2160"/>
        <p:guide pos="3840"/>
      </p:guideLst>
    </p:cSldViewPr>
  </p:slideViewPr>
  <p:notesTextViewPr>
    <p:cViewPr>
      <p:scale>
        <a:sx n="100" d="100"/>
        <a:sy n="100" d="100"/>
      </p:scale>
      <p:origin x="0" y="0"/>
    </p:cViewPr>
  </p:notesTextViewPr>
  <p:sorterViewPr showFormatting="0">
    <p:cViewPr>
      <p:scale>
        <a:sx n="66" d="100"/>
        <a:sy n="66" d="100"/>
      </p:scale>
      <p:origin x="0" y="0"/>
    </p:cViewPr>
  </p:sorterViewPr>
  <p:gridSpacing cx="72005" cy="72005"/>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1" Type="http://schemas.openxmlformats.org/officeDocument/2006/relationships/tableStyles" Target="tableStyles.xml"/><Relationship Id="rId40" Type="http://schemas.openxmlformats.org/officeDocument/2006/relationships/viewProps" Target="viewProps.xml"/><Relationship Id="rId4" Type="http://schemas.openxmlformats.org/officeDocument/2006/relationships/slide" Target="slides/slide1.xml"/><Relationship Id="rId39" Type="http://schemas.openxmlformats.org/officeDocument/2006/relationships/presProps" Target="presProps.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09600" y="1600200"/>
            <a:ext cx="5376672"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205728" y="1600200"/>
            <a:ext cx="5376672"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lvl="0" fontAlgn="base"/>
            <a:endParaRPr lang="zh-CN" altLang="en-US" strike="noStrike" noProof="1"/>
          </a:p>
        </p:txBody>
      </p:sp>
      <p:sp>
        <p:nvSpPr>
          <p:cNvPr id="6" name="页脚占位符 5"/>
          <p:cNvSpPr>
            <a:spLocks noGrp="1"/>
          </p:cNvSpPr>
          <p:nvPr>
            <p:ph type="ftr" sz="quarter" idx="11"/>
          </p:nvPr>
        </p:nvSpPr>
        <p:spPr/>
        <p:txBody>
          <a:bodyPr/>
          <a:lstStyle/>
          <a:p>
            <a:pPr lvl="0" fontAlgn="base"/>
            <a:endParaRPr lang="zh-CN" strike="noStrike" noProof="1"/>
          </a:p>
        </p:txBody>
      </p:sp>
      <p:sp>
        <p:nvSpPr>
          <p:cNvPr id="7" name="灯片编号占位符 6"/>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1186774" y="2665379"/>
            <a:ext cx="4873574"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6256938" y="2665379"/>
            <a:ext cx="4897576"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lvl="0" fontAlgn="base"/>
            <a:endParaRPr lang="zh-CN" altLang="en-US" strike="noStrike" noProof="1"/>
          </a:p>
        </p:txBody>
      </p:sp>
      <p:sp>
        <p:nvSpPr>
          <p:cNvPr id="8" name="页脚占位符 7"/>
          <p:cNvSpPr>
            <a:spLocks noGrp="1"/>
          </p:cNvSpPr>
          <p:nvPr>
            <p:ph type="ftr" sz="quarter" idx="11"/>
          </p:nvPr>
        </p:nvSpPr>
        <p:spPr/>
        <p:txBody>
          <a:bodyPr/>
          <a:lstStyle/>
          <a:p>
            <a:pPr lvl="0" fontAlgn="base"/>
            <a:endParaRPr lang="zh-CN" strike="noStrike" noProof="1"/>
          </a:p>
        </p:txBody>
      </p:sp>
      <p:sp>
        <p:nvSpPr>
          <p:cNvPr id="9" name="灯片编号占位符 8"/>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lvl="0" fontAlgn="base"/>
            <a:endParaRPr lang="zh-CN" altLang="en-US" strike="noStrike" noProof="1"/>
          </a:p>
        </p:txBody>
      </p:sp>
      <p:sp>
        <p:nvSpPr>
          <p:cNvPr id="4" name="页脚占位符 3"/>
          <p:cNvSpPr>
            <a:spLocks noGrp="1"/>
          </p:cNvSpPr>
          <p:nvPr>
            <p:ph type="ftr" sz="quarter" idx="11"/>
          </p:nvPr>
        </p:nvSpPr>
        <p:spPr/>
        <p:txBody>
          <a:bodyPr/>
          <a:lstStyle/>
          <a:p>
            <a:pPr lvl="0" fontAlgn="base"/>
            <a:endParaRPr lang="zh-CN" strike="noStrike" noProof="1"/>
          </a:p>
        </p:txBody>
      </p:sp>
      <p:sp>
        <p:nvSpPr>
          <p:cNvPr id="5" name="灯片编号占位符 4"/>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fontAlgn="base"/>
            <a:endParaRPr lang="zh-CN" altLang="en-US" strike="noStrike" noProof="1"/>
          </a:p>
        </p:txBody>
      </p:sp>
      <p:sp>
        <p:nvSpPr>
          <p:cNvPr id="3" name="页脚占位符 2"/>
          <p:cNvSpPr>
            <a:spLocks noGrp="1"/>
          </p:cNvSpPr>
          <p:nvPr>
            <p:ph type="ftr" sz="quarter" idx="11"/>
          </p:nvPr>
        </p:nvSpPr>
        <p:spPr/>
        <p:txBody>
          <a:bodyPr/>
          <a:lstStyle/>
          <a:p>
            <a:pPr lvl="0" fontAlgn="base"/>
            <a:endParaRPr lang="zh-CN" strike="noStrike" noProof="1"/>
          </a:p>
        </p:txBody>
      </p:sp>
      <p:sp>
        <p:nvSpPr>
          <p:cNvPr id="4" name="灯片编号占位符 3"/>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lstStyle/>
          <a:p>
            <a:pPr lvl="0" fontAlgn="base"/>
            <a:endParaRPr lang="zh-CN" altLang="en-US" strike="noStrike" noProof="1"/>
          </a:p>
        </p:txBody>
      </p:sp>
      <p:sp>
        <p:nvSpPr>
          <p:cNvPr id="6" name="页脚占位符 5"/>
          <p:cNvSpPr>
            <a:spLocks noGrp="1"/>
          </p:cNvSpPr>
          <p:nvPr>
            <p:ph type="ftr" sz="quarter" idx="11"/>
          </p:nvPr>
        </p:nvSpPr>
        <p:spPr/>
        <p:txBody>
          <a:bodyPr/>
          <a:lstStyle/>
          <a:p>
            <a:pPr lvl="0" fontAlgn="base"/>
            <a:endParaRPr lang="zh-CN" strike="noStrike" noProof="1"/>
          </a:p>
        </p:txBody>
      </p:sp>
      <p:sp>
        <p:nvSpPr>
          <p:cNvPr id="7" name="灯片编号占位符 6"/>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lstStyle/>
          <a:p>
            <a:pPr lvl="0" fontAlgn="base"/>
            <a:endParaRPr lang="zh-CN" altLang="en-US" strike="noStrike" noProof="1"/>
          </a:p>
        </p:txBody>
      </p:sp>
      <p:sp>
        <p:nvSpPr>
          <p:cNvPr id="6" name="页脚占位符 5"/>
          <p:cNvSpPr>
            <a:spLocks noGrp="1"/>
          </p:cNvSpPr>
          <p:nvPr>
            <p:ph type="ftr" sz="quarter" idx="11"/>
          </p:nvPr>
        </p:nvSpPr>
        <p:spPr/>
        <p:txBody>
          <a:bodyPr/>
          <a:lstStyle/>
          <a:p>
            <a:pPr lvl="0" fontAlgn="base"/>
            <a:endParaRPr lang="zh-CN" strike="noStrike" noProof="1"/>
          </a:p>
        </p:txBody>
      </p:sp>
      <p:sp>
        <p:nvSpPr>
          <p:cNvPr id="7" name="灯片编号占位符 6"/>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09600" y="274638"/>
            <a:ext cx="8070574"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showMasterPhAnim="0" showMasterSp="0">
  <p:cSld name="标题幻灯片">
    <p:bg>
      <p:bgPr>
        <a:solidFill>
          <a:schemeClr val="bg1"/>
        </a:solidFill>
        <a:effectLst/>
      </p:bgPr>
    </p:bg>
    <p:spTree>
      <p:nvGrpSpPr>
        <p:cNvPr id="1" name=""/>
        <p:cNvGrpSpPr/>
        <p:nvPr/>
      </p:nvGrpSpPr>
      <p:grpSpPr>
        <a:xfrm>
          <a:off x="0" y="0"/>
          <a:ext cx="0" cy="0"/>
          <a:chOff x="0" y="0"/>
          <a:chExt cx="0" cy="0"/>
        </a:xfrm>
      </p:grpSpPr>
      <p:grpSp>
        <p:nvGrpSpPr>
          <p:cNvPr id="3074" name="组合 38913"/>
          <p:cNvGrpSpPr/>
          <p:nvPr/>
        </p:nvGrpSpPr>
        <p:grpSpPr>
          <a:xfrm>
            <a:off x="0" y="0"/>
            <a:ext cx="12192000" cy="6858000"/>
            <a:chOff x="0" y="0"/>
            <a:chExt cx="5760" cy="4320"/>
          </a:xfrm>
        </p:grpSpPr>
        <p:sp>
          <p:nvSpPr>
            <p:cNvPr id="3075" name="矩形 38914"/>
            <p:cNvSpPr/>
            <p:nvPr/>
          </p:nvSpPr>
          <p:spPr>
            <a:xfrm>
              <a:off x="0" y="0"/>
              <a:ext cx="2208" cy="4320"/>
            </a:xfrm>
            <a:prstGeom prst="rect">
              <a:avLst/>
            </a:prstGeom>
            <a:gradFill rotWithShape="0">
              <a:gsLst>
                <a:gs pos="0">
                  <a:schemeClr val="folHlink"/>
                </a:gs>
                <a:gs pos="100000">
                  <a:schemeClr val="bg1"/>
                </a:gs>
              </a:gsLst>
              <a:lin ang="0" scaled="1"/>
              <a:tileRect/>
            </a:gradFill>
            <a:ln w="9525">
              <a:noFill/>
            </a:ln>
          </p:spPr>
          <p:txBody>
            <a:bodyPr wrap="none" anchor="ctr" anchorCtr="0"/>
            <a:lstStyle/>
            <a:p>
              <a:pPr lvl="0" indent="0" algn="ctr"/>
              <a:endParaRPr lang="zh-CN" altLang="en-US" sz="2400" dirty="0">
                <a:latin typeface="Times New Roman" panose="02020603050405020304" pitchFamily="18" charset="0"/>
                <a:ea typeface="宋体" panose="02010600030101010101" pitchFamily="2" charset="-122"/>
              </a:endParaRPr>
            </a:p>
          </p:txBody>
        </p:sp>
        <p:sp>
          <p:nvSpPr>
            <p:cNvPr id="3076" name="矩形 38915"/>
            <p:cNvSpPr/>
            <p:nvPr/>
          </p:nvSpPr>
          <p:spPr>
            <a:xfrm>
              <a:off x="1081" y="1065"/>
              <a:ext cx="4679" cy="1596"/>
            </a:xfrm>
            <a:prstGeom prst="rect">
              <a:avLst/>
            </a:prstGeom>
            <a:solidFill>
              <a:schemeClr val="bg2"/>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grpSp>
          <p:nvGrpSpPr>
            <p:cNvPr id="3077" name="组合 38916"/>
            <p:cNvGrpSpPr/>
            <p:nvPr/>
          </p:nvGrpSpPr>
          <p:grpSpPr>
            <a:xfrm>
              <a:off x="0" y="672"/>
              <a:ext cx="1806" cy="1989"/>
              <a:chOff x="0" y="672"/>
              <a:chExt cx="1806" cy="1989"/>
            </a:xfrm>
          </p:grpSpPr>
          <p:sp>
            <p:nvSpPr>
              <p:cNvPr id="3078" name="矩形 38917"/>
              <p:cNvSpPr/>
              <p:nvPr userDrawn="1"/>
            </p:nvSpPr>
            <p:spPr>
              <a:xfrm>
                <a:off x="361" y="2257"/>
                <a:ext cx="363" cy="404"/>
              </a:xfrm>
              <a:prstGeom prst="rect">
                <a:avLst/>
              </a:prstGeom>
              <a:solidFill>
                <a:schemeClr val="accent2"/>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3079" name="矩形 38918"/>
              <p:cNvSpPr/>
              <p:nvPr userDrawn="1"/>
            </p:nvSpPr>
            <p:spPr>
              <a:xfrm>
                <a:off x="1081" y="1065"/>
                <a:ext cx="362" cy="405"/>
              </a:xfrm>
              <a:prstGeom prst="rect">
                <a:avLst/>
              </a:prstGeom>
              <a:solidFill>
                <a:schemeClr val="folHlink"/>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3080" name="矩形 38919"/>
              <p:cNvSpPr/>
              <p:nvPr userDrawn="1"/>
            </p:nvSpPr>
            <p:spPr>
              <a:xfrm>
                <a:off x="1437" y="672"/>
                <a:ext cx="369" cy="400"/>
              </a:xfrm>
              <a:prstGeom prst="rect">
                <a:avLst/>
              </a:prstGeom>
              <a:solidFill>
                <a:schemeClr val="folHlink"/>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3081" name="矩形 38920"/>
              <p:cNvSpPr/>
              <p:nvPr userDrawn="1"/>
            </p:nvSpPr>
            <p:spPr>
              <a:xfrm>
                <a:off x="719" y="2257"/>
                <a:ext cx="368" cy="404"/>
              </a:xfrm>
              <a:prstGeom prst="rect">
                <a:avLst/>
              </a:prstGeom>
              <a:solidFill>
                <a:schemeClr val="bg2"/>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3082" name="矩形 38921"/>
              <p:cNvSpPr/>
              <p:nvPr userDrawn="1"/>
            </p:nvSpPr>
            <p:spPr>
              <a:xfrm>
                <a:off x="1437" y="1065"/>
                <a:ext cx="369" cy="405"/>
              </a:xfrm>
              <a:prstGeom prst="rect">
                <a:avLst/>
              </a:prstGeom>
              <a:solidFill>
                <a:schemeClr val="accent2"/>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3083" name="矩形 38922"/>
              <p:cNvSpPr/>
              <p:nvPr userDrawn="1"/>
            </p:nvSpPr>
            <p:spPr>
              <a:xfrm>
                <a:off x="719" y="1464"/>
                <a:ext cx="368" cy="399"/>
              </a:xfrm>
              <a:prstGeom prst="rect">
                <a:avLst/>
              </a:prstGeom>
              <a:solidFill>
                <a:schemeClr val="folHlink"/>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3084" name="矩形 38923"/>
              <p:cNvSpPr/>
              <p:nvPr userDrawn="1"/>
            </p:nvSpPr>
            <p:spPr>
              <a:xfrm>
                <a:off x="0" y="1464"/>
                <a:ext cx="367" cy="399"/>
              </a:xfrm>
              <a:prstGeom prst="rect">
                <a:avLst/>
              </a:prstGeom>
              <a:solidFill>
                <a:schemeClr val="bg2"/>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3085" name="矩形 38924"/>
              <p:cNvSpPr/>
              <p:nvPr userDrawn="1"/>
            </p:nvSpPr>
            <p:spPr>
              <a:xfrm>
                <a:off x="1081" y="1464"/>
                <a:ext cx="362" cy="399"/>
              </a:xfrm>
              <a:prstGeom prst="rect">
                <a:avLst/>
              </a:prstGeom>
              <a:solidFill>
                <a:schemeClr val="accent2"/>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3086" name="矩形 38925"/>
              <p:cNvSpPr/>
              <p:nvPr userDrawn="1"/>
            </p:nvSpPr>
            <p:spPr>
              <a:xfrm>
                <a:off x="361" y="1857"/>
                <a:ext cx="363" cy="406"/>
              </a:xfrm>
              <a:prstGeom prst="rect">
                <a:avLst/>
              </a:prstGeom>
              <a:solidFill>
                <a:schemeClr val="folHlink"/>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3087" name="矩形 38926"/>
              <p:cNvSpPr/>
              <p:nvPr userDrawn="1"/>
            </p:nvSpPr>
            <p:spPr>
              <a:xfrm>
                <a:off x="719" y="1857"/>
                <a:ext cx="368" cy="406"/>
              </a:xfrm>
              <a:prstGeom prst="rect">
                <a:avLst/>
              </a:prstGeom>
              <a:solidFill>
                <a:schemeClr val="accent2"/>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grpSp>
      </p:grpSp>
      <p:sp>
        <p:nvSpPr>
          <p:cNvPr id="38931" name="标题 38930"/>
          <p:cNvSpPr>
            <a:spLocks noGrp="1"/>
          </p:cNvSpPr>
          <p:nvPr>
            <p:ph type="ctrTitle"/>
          </p:nvPr>
        </p:nvSpPr>
        <p:spPr>
          <a:xfrm>
            <a:off x="3962400" y="1828800"/>
            <a:ext cx="8026400" cy="2209800"/>
          </a:xfrm>
          <a:prstGeom prst="rect">
            <a:avLst/>
          </a:prstGeom>
          <a:noFill/>
          <a:ln w="9525">
            <a:noFill/>
          </a:ln>
        </p:spPr>
        <p:txBody>
          <a:bodyPr anchor="ctr"/>
          <a:lstStyle>
            <a:lvl1pPr lvl="0">
              <a:defRPr sz="5000">
                <a:solidFill>
                  <a:srgbClr val="FFFFFF"/>
                </a:solidFill>
              </a:defRPr>
            </a:lvl1pPr>
          </a:lstStyle>
          <a:p>
            <a:pPr lvl="0" fontAlgn="base"/>
            <a:r>
              <a:rPr lang="zh-CN" altLang="en-US" strike="noStrike" noProof="1"/>
              <a:t>单击此处编辑母版标题样式</a:t>
            </a:r>
            <a:endParaRPr lang="zh-CN" altLang="en-US" strike="noStrike" noProof="1"/>
          </a:p>
        </p:txBody>
      </p:sp>
      <p:sp>
        <p:nvSpPr>
          <p:cNvPr id="38932" name="副标题 38931"/>
          <p:cNvSpPr>
            <a:spLocks noGrp="1"/>
          </p:cNvSpPr>
          <p:nvPr>
            <p:ph type="subTitle" idx="1"/>
          </p:nvPr>
        </p:nvSpPr>
        <p:spPr>
          <a:xfrm>
            <a:off x="3962400" y="4267200"/>
            <a:ext cx="8026400" cy="1752600"/>
          </a:xfrm>
          <a:prstGeom prst="rect">
            <a:avLst/>
          </a:prstGeom>
          <a:noFill/>
          <a:ln w="9525">
            <a:noFill/>
          </a:ln>
        </p:spPr>
        <p:txBody>
          <a:bodyPr anchor="t"/>
          <a:lstStyle>
            <a:lvl1pPr marL="0" lvl="0" indent="0">
              <a:buNone/>
              <a:defRPr sz="3400"/>
            </a:lvl1pPr>
            <a:lvl2pPr marL="457200" lvl="1" indent="0" algn="ctr">
              <a:buNone/>
              <a:defRPr sz="3400"/>
            </a:lvl2pPr>
            <a:lvl3pPr marL="914400" lvl="2" indent="0" algn="ctr">
              <a:buNone/>
              <a:defRPr sz="3400"/>
            </a:lvl3pPr>
            <a:lvl4pPr marL="1371600" lvl="3" indent="0" algn="ctr">
              <a:buNone/>
              <a:defRPr sz="3400"/>
            </a:lvl4pPr>
            <a:lvl5pPr marL="1828800" lvl="4" indent="0" algn="ctr">
              <a:buNone/>
              <a:defRPr sz="3400"/>
            </a:lvl5pPr>
          </a:lstStyle>
          <a:p>
            <a:pPr lvl="0" fontAlgn="base"/>
            <a:r>
              <a:rPr lang="zh-CN" altLang="en-US" strike="noStrike" noProof="1"/>
              <a:t>单击此处编辑母版副标题样式</a:t>
            </a:r>
            <a:endParaRPr lang="zh-CN" altLang="en-US" strike="noStrike" noProof="1"/>
          </a:p>
        </p:txBody>
      </p:sp>
      <p:sp>
        <p:nvSpPr>
          <p:cNvPr id="38928" name="日期占位符 38927"/>
          <p:cNvSpPr>
            <a:spLocks noGrp="1"/>
          </p:cNvSpPr>
          <p:nvPr>
            <p:ph type="dt" sz="half" idx="2"/>
          </p:nvPr>
        </p:nvSpPr>
        <p:spPr>
          <a:xfrm>
            <a:off x="609600" y="6248400"/>
            <a:ext cx="2844800" cy="457200"/>
          </a:xfrm>
          <a:prstGeom prst="rect">
            <a:avLst/>
          </a:prstGeom>
          <a:noFill/>
          <a:ln w="9525">
            <a:noFill/>
          </a:ln>
        </p:spPr>
        <p:txBody>
          <a:bodyPr anchor="b"/>
          <a:lstStyle/>
          <a:p>
            <a:pPr fontAlgn="base"/>
            <a:fld id="{BB962C8B-B14F-4D97-AF65-F5344CB8AC3E}" type="datetime1">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a:p>
        </p:txBody>
      </p:sp>
      <p:sp>
        <p:nvSpPr>
          <p:cNvPr id="38929" name="页脚占位符 38928"/>
          <p:cNvSpPr>
            <a:spLocks noGrp="1"/>
          </p:cNvSpPr>
          <p:nvPr>
            <p:ph type="ftr" sz="quarter" idx="3"/>
          </p:nvPr>
        </p:nvSpPr>
        <p:spPr>
          <a:xfrm>
            <a:off x="4165600" y="6248400"/>
            <a:ext cx="3860800" cy="457200"/>
          </a:xfrm>
          <a:prstGeom prst="rect">
            <a:avLst/>
          </a:prstGeom>
          <a:noFill/>
          <a:ln w="9525">
            <a:noFill/>
          </a:ln>
        </p:spPr>
        <p:txBody>
          <a:bodyPr anchor="b"/>
          <a:lstStyle/>
          <a:p>
            <a:pPr fontAlgn="base"/>
            <a:endParaRPr lang="zh-CN" strike="noStrike" noProof="1"/>
          </a:p>
        </p:txBody>
      </p:sp>
      <p:sp>
        <p:nvSpPr>
          <p:cNvPr id="38930" name="灯片编号占位符 38929"/>
          <p:cNvSpPr>
            <a:spLocks noGrp="1"/>
          </p:cNvSpPr>
          <p:nvPr>
            <p:ph type="sldNum" sz="quarter" idx="4"/>
          </p:nvPr>
        </p:nvSpPr>
        <p:spPr>
          <a:xfrm>
            <a:off x="8737600" y="6248400"/>
            <a:ext cx="2844800" cy="457200"/>
          </a:xfrm>
          <a:prstGeom prst="rect">
            <a:avLst/>
          </a:prstGeom>
          <a:noFill/>
          <a:ln w="9525">
            <a:noFill/>
          </a:ln>
        </p:spPr>
        <p:txBody>
          <a:bodyPr anchor="b"/>
          <a:lstStyle/>
          <a:p>
            <a:pPr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fld>
            <a:endParaRPr lang="zh-CN" strike="noStrike" noProof="1">
              <a:latin typeface="Arial Black" panose="020B0A04020102020204" pitchFamily="34" charset="0"/>
            </a:endParaRPr>
          </a:p>
        </p:txBody>
      </p:sp>
    </p:spTree>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页脚占位符 3"/>
          <p:cNvSpPr>
            <a:spLocks noGrp="1"/>
          </p:cNvSpPr>
          <p:nvPr>
            <p:ph type="ftr" sz="quarter" idx="10"/>
          </p:nvPr>
        </p:nvSpPr>
        <p:spPr/>
        <p:txBody>
          <a:bodyPr/>
          <a:lstStyle/>
          <a:p>
            <a:pPr lvl="0" fontAlgn="base"/>
            <a:endParaRPr lang="zh-CN" strike="noStrike" noProof="1"/>
          </a:p>
        </p:txBody>
      </p:sp>
      <p:sp>
        <p:nvSpPr>
          <p:cNvPr id="5" name="灯片编号占位符 4"/>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fld>
            <a:endParaRPr lang="zh-CN" strike="noStrike" noProof="1"/>
          </a:p>
        </p:txBody>
      </p:sp>
      <p:sp>
        <p:nvSpPr>
          <p:cNvPr id="6" name="日期占位符 5"/>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页脚占位符 3"/>
          <p:cNvSpPr>
            <a:spLocks noGrp="1"/>
          </p:cNvSpPr>
          <p:nvPr>
            <p:ph type="ftr" sz="quarter" idx="10"/>
          </p:nvPr>
        </p:nvSpPr>
        <p:spPr/>
        <p:txBody>
          <a:bodyPr/>
          <a:lstStyle/>
          <a:p>
            <a:pPr lvl="0" fontAlgn="base"/>
            <a:endParaRPr lang="zh-CN" strike="noStrike" noProof="1"/>
          </a:p>
        </p:txBody>
      </p:sp>
      <p:sp>
        <p:nvSpPr>
          <p:cNvPr id="5" name="灯片编号占位符 4"/>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fld>
            <a:endParaRPr lang="zh-CN" strike="noStrike" noProof="1"/>
          </a:p>
        </p:txBody>
      </p:sp>
      <p:sp>
        <p:nvSpPr>
          <p:cNvPr id="6" name="日期占位符 5"/>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09600" y="1981200"/>
            <a:ext cx="5376672" cy="38862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205728" y="1981200"/>
            <a:ext cx="5376672" cy="38862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页脚占位符 4"/>
          <p:cNvSpPr>
            <a:spLocks noGrp="1"/>
          </p:cNvSpPr>
          <p:nvPr>
            <p:ph type="ftr" sz="quarter" idx="10"/>
          </p:nvPr>
        </p:nvSpPr>
        <p:spPr/>
        <p:txBody>
          <a:bodyPr/>
          <a:lstStyle/>
          <a:p>
            <a:pPr lvl="0" fontAlgn="base"/>
            <a:endParaRPr lang="zh-CN" strike="noStrike" noProof="1"/>
          </a:p>
        </p:txBody>
      </p:sp>
      <p:sp>
        <p:nvSpPr>
          <p:cNvPr id="6" name="灯片编号占位符 5"/>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fld>
            <a:endParaRPr lang="zh-CN" strike="noStrike" noProof="1"/>
          </a:p>
        </p:txBody>
      </p:sp>
      <p:sp>
        <p:nvSpPr>
          <p:cNvPr id="7" name="日期占位符 6"/>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1186774" y="2665379"/>
            <a:ext cx="4873574"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6256938" y="2665379"/>
            <a:ext cx="4897576"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页脚占位符 6"/>
          <p:cNvSpPr>
            <a:spLocks noGrp="1"/>
          </p:cNvSpPr>
          <p:nvPr>
            <p:ph type="ftr" sz="quarter" idx="10"/>
          </p:nvPr>
        </p:nvSpPr>
        <p:spPr/>
        <p:txBody>
          <a:bodyPr/>
          <a:lstStyle/>
          <a:p>
            <a:pPr lvl="0" fontAlgn="base"/>
            <a:endParaRPr lang="zh-CN" strike="noStrike" noProof="1"/>
          </a:p>
        </p:txBody>
      </p:sp>
      <p:sp>
        <p:nvSpPr>
          <p:cNvPr id="8" name="灯片编号占位符 7"/>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fld>
            <a:endParaRPr lang="zh-CN" strike="noStrike" noProof="1"/>
          </a:p>
        </p:txBody>
      </p:sp>
      <p:sp>
        <p:nvSpPr>
          <p:cNvPr id="9" name="日期占位符 8"/>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页脚占位符 2"/>
          <p:cNvSpPr>
            <a:spLocks noGrp="1"/>
          </p:cNvSpPr>
          <p:nvPr>
            <p:ph type="ftr" sz="quarter" idx="10"/>
          </p:nvPr>
        </p:nvSpPr>
        <p:spPr/>
        <p:txBody>
          <a:bodyPr/>
          <a:lstStyle/>
          <a:p>
            <a:pPr lvl="0" fontAlgn="base"/>
            <a:endParaRPr lang="zh-CN" strike="noStrike" noProof="1"/>
          </a:p>
        </p:txBody>
      </p:sp>
      <p:sp>
        <p:nvSpPr>
          <p:cNvPr id="4" name="灯片编号占位符 3"/>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fld>
            <a:endParaRPr lang="zh-CN" strike="noStrike" noProof="1"/>
          </a:p>
        </p:txBody>
      </p:sp>
      <p:sp>
        <p:nvSpPr>
          <p:cNvPr id="5" name="日期占位符 4"/>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页脚占位符 1"/>
          <p:cNvSpPr>
            <a:spLocks noGrp="1"/>
          </p:cNvSpPr>
          <p:nvPr>
            <p:ph type="ftr" sz="quarter" idx="10"/>
          </p:nvPr>
        </p:nvSpPr>
        <p:spPr/>
        <p:txBody>
          <a:bodyPr/>
          <a:lstStyle/>
          <a:p>
            <a:pPr lvl="0" fontAlgn="base"/>
            <a:endParaRPr lang="zh-CN" strike="noStrike" noProof="1"/>
          </a:p>
        </p:txBody>
      </p:sp>
      <p:sp>
        <p:nvSpPr>
          <p:cNvPr id="3" name="灯片编号占位符 2"/>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fld>
            <a:endParaRPr lang="zh-CN" strike="noStrike" noProof="1"/>
          </a:p>
        </p:txBody>
      </p:sp>
      <p:sp>
        <p:nvSpPr>
          <p:cNvPr id="4" name="日期占位符 3"/>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页脚占位符 4"/>
          <p:cNvSpPr>
            <a:spLocks noGrp="1"/>
          </p:cNvSpPr>
          <p:nvPr>
            <p:ph type="ftr" sz="quarter" idx="10"/>
          </p:nvPr>
        </p:nvSpPr>
        <p:spPr/>
        <p:txBody>
          <a:bodyPr/>
          <a:lstStyle/>
          <a:p>
            <a:pPr lvl="0" fontAlgn="base"/>
            <a:endParaRPr lang="zh-CN" strike="noStrike" noProof="1"/>
          </a:p>
        </p:txBody>
      </p:sp>
      <p:sp>
        <p:nvSpPr>
          <p:cNvPr id="6" name="灯片编号占位符 5"/>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fld>
            <a:endParaRPr lang="zh-CN" strike="noStrike" noProof="1"/>
          </a:p>
        </p:txBody>
      </p:sp>
      <p:sp>
        <p:nvSpPr>
          <p:cNvPr id="7" name="日期占位符 6"/>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页脚占位符 4"/>
          <p:cNvSpPr>
            <a:spLocks noGrp="1"/>
          </p:cNvSpPr>
          <p:nvPr>
            <p:ph type="ftr" sz="quarter" idx="10"/>
          </p:nvPr>
        </p:nvSpPr>
        <p:spPr/>
        <p:txBody>
          <a:bodyPr/>
          <a:lstStyle/>
          <a:p>
            <a:pPr lvl="0" fontAlgn="base"/>
            <a:endParaRPr lang="zh-CN" strike="noStrike" noProof="1"/>
          </a:p>
        </p:txBody>
      </p:sp>
      <p:sp>
        <p:nvSpPr>
          <p:cNvPr id="6" name="灯片编号占位符 5"/>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fld>
            <a:endParaRPr lang="zh-CN" strike="noStrike" noProof="1"/>
          </a:p>
        </p:txBody>
      </p:sp>
      <p:sp>
        <p:nvSpPr>
          <p:cNvPr id="7" name="日期占位符 6"/>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页脚占位符 3"/>
          <p:cNvSpPr>
            <a:spLocks noGrp="1"/>
          </p:cNvSpPr>
          <p:nvPr>
            <p:ph type="ftr" sz="quarter" idx="10"/>
          </p:nvPr>
        </p:nvSpPr>
        <p:spPr/>
        <p:txBody>
          <a:bodyPr/>
          <a:lstStyle/>
          <a:p>
            <a:pPr lvl="0" fontAlgn="base"/>
            <a:endParaRPr lang="zh-CN" strike="noStrike" noProof="1"/>
          </a:p>
        </p:txBody>
      </p:sp>
      <p:sp>
        <p:nvSpPr>
          <p:cNvPr id="5" name="灯片编号占位符 4"/>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fld>
            <a:endParaRPr lang="zh-CN" strike="noStrike" noProof="1"/>
          </a:p>
        </p:txBody>
      </p:sp>
      <p:sp>
        <p:nvSpPr>
          <p:cNvPr id="6" name="日期占位符 5"/>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457200"/>
            <a:ext cx="2743200" cy="54102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09600" y="457200"/>
            <a:ext cx="8070574" cy="5410200"/>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页脚占位符 3"/>
          <p:cNvSpPr>
            <a:spLocks noGrp="1"/>
          </p:cNvSpPr>
          <p:nvPr>
            <p:ph type="ftr" sz="quarter" idx="10"/>
          </p:nvPr>
        </p:nvSpPr>
        <p:spPr/>
        <p:txBody>
          <a:bodyPr/>
          <a:lstStyle/>
          <a:p>
            <a:pPr lvl="0" fontAlgn="base"/>
            <a:endParaRPr lang="zh-CN" strike="noStrike" noProof="1"/>
          </a:p>
        </p:txBody>
      </p:sp>
      <p:sp>
        <p:nvSpPr>
          <p:cNvPr id="5" name="灯片编号占位符 4"/>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fld>
            <a:endParaRPr lang="zh-CN" strike="noStrike" noProof="1"/>
          </a:p>
        </p:txBody>
      </p:sp>
      <p:sp>
        <p:nvSpPr>
          <p:cNvPr id="6" name="日期占位符 5"/>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sz="half" idx="1"/>
          </p:nvPr>
        </p:nvSpPr>
        <p:spPr>
          <a:xfrm>
            <a:off x="838200" y="1825625"/>
            <a:ext cx="5181600" cy="4351338"/>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172200" y="1825625"/>
            <a:ext cx="5181600" cy="4351338"/>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页脚占位符 4"/>
          <p:cNvSpPr>
            <a:spLocks noGrp="1"/>
          </p:cNvSpPr>
          <p:nvPr>
            <p:ph type="ftr" sz="quarter" idx="10"/>
          </p:nvPr>
        </p:nvSpPr>
        <p:spPr/>
        <p:txBody>
          <a:bodyPr/>
          <a:lstStyle/>
          <a:p>
            <a:pPr lvl="0" fontAlgn="base"/>
            <a:endParaRPr lang="zh-CN" strike="noStrike" noProof="1"/>
          </a:p>
        </p:txBody>
      </p:sp>
      <p:sp>
        <p:nvSpPr>
          <p:cNvPr id="6" name="灯片编号占位符 5"/>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fld>
            <a:endParaRPr lang="zh-CN" strike="noStrike" noProof="1"/>
          </a:p>
        </p:txBody>
      </p:sp>
      <p:sp>
        <p:nvSpPr>
          <p:cNvPr id="7" name="日期占位符 6"/>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3" Type="http://schemas.openxmlformats.org/officeDocument/2006/relationships/theme" Target="../theme/theme2.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 1025"/>
          <p:cNvSpPr>
            <a:spLocks noGrp="1"/>
          </p:cNvSpPr>
          <p:nvPr>
            <p:ph type="title"/>
          </p:nvPr>
        </p:nvSpPr>
        <p:spPr>
          <a:xfrm>
            <a:off x="609600" y="274638"/>
            <a:ext cx="10972800" cy="1143000"/>
          </a:xfrm>
          <a:prstGeom prst="rect">
            <a:avLst/>
          </a:prstGeom>
          <a:noFill/>
          <a:ln w="9525">
            <a:noFill/>
          </a:ln>
        </p:spPr>
        <p:txBody>
          <a:bodyPr anchor="ctr" anchorCtr="0"/>
          <a:lstStyle/>
          <a:p>
            <a:pPr lvl="0" indent="0"/>
            <a:r>
              <a:rPr lang="zh-CN" altLang="en-US" dirty="0"/>
              <a:t>单击此处编辑母版标题样式</a:t>
            </a:r>
            <a:endParaRPr lang="zh-CN" altLang="en-US" dirty="0"/>
          </a:p>
        </p:txBody>
      </p:sp>
      <p:sp>
        <p:nvSpPr>
          <p:cNvPr id="1027" name="文本占位符 1026"/>
          <p:cNvSpPr>
            <a:spLocks noGrp="1"/>
          </p:cNvSpPr>
          <p:nvPr>
            <p:ph type="body"/>
          </p:nvPr>
        </p:nvSpPr>
        <p:spPr>
          <a:xfrm>
            <a:off x="609600" y="1600200"/>
            <a:ext cx="10972800" cy="4525963"/>
          </a:xfrm>
          <a:prstGeom prst="rect">
            <a:avLst/>
          </a:prstGeom>
          <a:noFill/>
          <a:ln w="9525">
            <a:noFill/>
          </a:ln>
        </p:spPr>
        <p:txBody>
          <a:bodyPr anchor="t" anchorCtr="0"/>
          <a:lstStyle/>
          <a:p>
            <a:pPr lvl="0" indent="-342900"/>
            <a:r>
              <a:rPr lang="zh-CN" altLang="en-US" dirty="0"/>
              <a:t>单击此处编辑母版文本样式</a:t>
            </a:r>
            <a:endParaRPr lang="zh-CN" altLang="en-US" dirty="0"/>
          </a:p>
          <a:p>
            <a:pPr lvl="1" indent="-28575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1028" name="日期占位符 1027"/>
          <p:cNvSpPr>
            <a:spLocks noGrp="1"/>
          </p:cNvSpPr>
          <p:nvPr>
            <p:ph type="dt" sz="half" idx="2"/>
          </p:nvPr>
        </p:nvSpPr>
        <p:spPr>
          <a:xfrm>
            <a:off x="609600" y="6245225"/>
            <a:ext cx="2844800" cy="476250"/>
          </a:xfrm>
          <a:prstGeom prst="rect">
            <a:avLst/>
          </a:prstGeom>
          <a:noFill/>
          <a:ln w="9525">
            <a:noFill/>
          </a:ln>
        </p:spPr>
        <p:txBody>
          <a:bodyPr/>
          <a:lstStyle>
            <a:lvl1pPr>
              <a:defRPr sz="1400"/>
            </a:lvl1pPr>
          </a:lstStyle>
          <a:p>
            <a:pPr lvl="0" fontAlgn="base"/>
            <a:endParaRPr lang="zh-CN" altLang="en-US" strike="noStrike" noProof="1"/>
          </a:p>
        </p:txBody>
      </p:sp>
      <p:sp>
        <p:nvSpPr>
          <p:cNvPr id="1029" name="页脚占位符 1028"/>
          <p:cNvSpPr>
            <a:spLocks noGrp="1"/>
          </p:cNvSpPr>
          <p:nvPr>
            <p:ph type="ftr" sz="quarter" idx="3"/>
          </p:nvPr>
        </p:nvSpPr>
        <p:spPr>
          <a:xfrm>
            <a:off x="4165600" y="6245225"/>
            <a:ext cx="3860800" cy="476250"/>
          </a:xfrm>
          <a:prstGeom prst="rect">
            <a:avLst/>
          </a:prstGeom>
          <a:noFill/>
          <a:ln w="9525">
            <a:noFill/>
          </a:ln>
        </p:spPr>
        <p:txBody>
          <a:bodyPr/>
          <a:lstStyle>
            <a:lvl1pPr algn="ctr">
              <a:defRPr sz="1400"/>
            </a:lvl1pPr>
          </a:lstStyle>
          <a:p>
            <a:pPr lvl="0" fontAlgn="base"/>
            <a:endParaRPr lang="zh-CN" strike="noStrike" noProof="1"/>
          </a:p>
        </p:txBody>
      </p:sp>
      <p:sp>
        <p:nvSpPr>
          <p:cNvPr id="1030" name="灯片编号占位符 1029"/>
          <p:cNvSpPr>
            <a:spLocks noGrp="1"/>
          </p:cNvSpPr>
          <p:nvPr>
            <p:ph type="sldNum" sz="quarter" idx="4"/>
          </p:nvPr>
        </p:nvSpPr>
        <p:spPr>
          <a:xfrm>
            <a:off x="8737600" y="6245225"/>
            <a:ext cx="2844800" cy="476250"/>
          </a:xfrm>
          <a:prstGeom prst="rect">
            <a:avLst/>
          </a:prstGeom>
          <a:noFill/>
          <a:ln w="9525">
            <a:noFill/>
          </a:ln>
        </p:spPr>
        <p:txBody>
          <a:bodyPr/>
          <a:lstStyle>
            <a:lvl1pPr algn="r">
              <a:defRPr sz="1400"/>
            </a:lvl1p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fld>
            <a:endParaRPr lang="zh-CN"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页脚占位符 37889"/>
          <p:cNvSpPr>
            <a:spLocks noGrp="1"/>
          </p:cNvSpPr>
          <p:nvPr>
            <p:ph type="ftr" sz="quarter" idx="3"/>
          </p:nvPr>
        </p:nvSpPr>
        <p:spPr>
          <a:xfrm>
            <a:off x="4165600" y="6248400"/>
            <a:ext cx="3860800" cy="457200"/>
          </a:xfrm>
          <a:prstGeom prst="rect">
            <a:avLst/>
          </a:prstGeom>
          <a:noFill/>
          <a:ln w="9525">
            <a:noFill/>
          </a:ln>
        </p:spPr>
        <p:txBody>
          <a:bodyPr anchor="b"/>
          <a:lstStyle>
            <a:lvl1pPr algn="ctr">
              <a:defRPr sz="1200"/>
            </a:lvl1pPr>
          </a:lstStyle>
          <a:p>
            <a:pPr lvl="0" fontAlgn="base"/>
            <a:endParaRPr lang="zh-CN" strike="noStrike" noProof="1"/>
          </a:p>
        </p:txBody>
      </p:sp>
      <p:sp>
        <p:nvSpPr>
          <p:cNvPr id="37891" name="灯片编号占位符 37890"/>
          <p:cNvSpPr>
            <a:spLocks noGrp="1"/>
          </p:cNvSpPr>
          <p:nvPr>
            <p:ph type="sldNum" sz="quarter" idx="4"/>
          </p:nvPr>
        </p:nvSpPr>
        <p:spPr>
          <a:xfrm>
            <a:off x="8737600" y="6248400"/>
            <a:ext cx="2844800" cy="457200"/>
          </a:xfrm>
          <a:prstGeom prst="rect">
            <a:avLst/>
          </a:prstGeom>
          <a:noFill/>
          <a:ln w="9525">
            <a:noFill/>
          </a:ln>
        </p:spPr>
        <p:txBody>
          <a:bodyPr anchor="b"/>
          <a:lstStyle>
            <a:lvl1pPr algn="r">
              <a:defRPr sz="1200">
                <a:latin typeface="Arial Black" panose="020B0A04020102020204" pitchFamily="34" charset="0"/>
              </a:defRPr>
            </a:lvl1p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fld>
            <a:endParaRPr lang="zh-CN" strike="noStrike" noProof="1"/>
          </a:p>
        </p:txBody>
      </p:sp>
      <p:grpSp>
        <p:nvGrpSpPr>
          <p:cNvPr id="2052" name="组合 37891"/>
          <p:cNvGrpSpPr/>
          <p:nvPr/>
        </p:nvGrpSpPr>
        <p:grpSpPr>
          <a:xfrm>
            <a:off x="0" y="0"/>
            <a:ext cx="12192000" cy="546100"/>
            <a:chOff x="0" y="0"/>
            <a:chExt cx="5760" cy="344"/>
          </a:xfrm>
        </p:grpSpPr>
        <p:sp>
          <p:nvSpPr>
            <p:cNvPr id="2053" name="矩形 37892"/>
            <p:cNvSpPr/>
            <p:nvPr/>
          </p:nvSpPr>
          <p:spPr>
            <a:xfrm>
              <a:off x="0" y="0"/>
              <a:ext cx="180" cy="336"/>
            </a:xfrm>
            <a:prstGeom prst="rect">
              <a:avLst/>
            </a:prstGeom>
            <a:gradFill rotWithShape="0">
              <a:gsLst>
                <a:gs pos="0">
                  <a:schemeClr val="folHlink"/>
                </a:gs>
                <a:gs pos="100000">
                  <a:schemeClr val="bg1"/>
                </a:gs>
              </a:gsLst>
              <a:lin ang="0" scaled="1"/>
              <a:tileRect/>
            </a:gradFill>
            <a:ln w="9525">
              <a:noFill/>
            </a:ln>
          </p:spPr>
          <p:txBody>
            <a:bodyPr wrap="none" anchor="ctr" anchorCtr="0"/>
            <a:lstStyle/>
            <a:p>
              <a:pPr lvl="0" indent="0" algn="ctr"/>
              <a:endParaRPr lang="zh-CN" altLang="en-US" sz="2400" dirty="0">
                <a:latin typeface="Times New Roman" panose="02020603050405020304" pitchFamily="18" charset="0"/>
                <a:ea typeface="宋体" panose="02010600030101010101" pitchFamily="2" charset="-122"/>
              </a:endParaRPr>
            </a:p>
          </p:txBody>
        </p:sp>
        <p:sp>
          <p:nvSpPr>
            <p:cNvPr id="2054" name="矩形 37893"/>
            <p:cNvSpPr/>
            <p:nvPr/>
          </p:nvSpPr>
          <p:spPr>
            <a:xfrm>
              <a:off x="260" y="85"/>
              <a:ext cx="5500" cy="173"/>
            </a:xfrm>
            <a:prstGeom prst="rect">
              <a:avLst/>
            </a:prstGeom>
            <a:gradFill rotWithShape="0">
              <a:gsLst>
                <a:gs pos="0">
                  <a:schemeClr val="bg2"/>
                </a:gs>
                <a:gs pos="100000">
                  <a:schemeClr val="bg1"/>
                </a:gs>
              </a:gsLst>
              <a:lin ang="0" scaled="1"/>
              <a:tileRect/>
            </a:gra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2055" name="矩形 37894"/>
            <p:cNvSpPr/>
            <p:nvPr/>
          </p:nvSpPr>
          <p:spPr>
            <a:xfrm>
              <a:off x="258" y="85"/>
              <a:ext cx="87" cy="89"/>
            </a:xfrm>
            <a:prstGeom prst="rect">
              <a:avLst/>
            </a:prstGeom>
            <a:solidFill>
              <a:schemeClr val="folHlink"/>
            </a:solidFill>
            <a:ln w="9525">
              <a:noFill/>
            </a:ln>
          </p:spPr>
          <p:txBody>
            <a:bodyPr anchor="t" anchorCtr="0"/>
            <a:lstStyle/>
            <a:p>
              <a:pPr lvl="0" indent="0"/>
              <a:endParaRPr lang="zh-CN" altLang="en-US" dirty="0">
                <a:solidFill>
                  <a:schemeClr val="hlink"/>
                </a:solidFill>
                <a:latin typeface="Arial" panose="020B0604020202020204" pitchFamily="34" charset="0"/>
                <a:ea typeface="宋体" panose="02010600030101010101" pitchFamily="2" charset="-122"/>
              </a:endParaRPr>
            </a:p>
          </p:txBody>
        </p:sp>
        <p:sp>
          <p:nvSpPr>
            <p:cNvPr id="2056" name="矩形 37895"/>
            <p:cNvSpPr/>
            <p:nvPr/>
          </p:nvSpPr>
          <p:spPr>
            <a:xfrm>
              <a:off x="345" y="0"/>
              <a:ext cx="88" cy="87"/>
            </a:xfrm>
            <a:prstGeom prst="rect">
              <a:avLst/>
            </a:prstGeom>
            <a:solidFill>
              <a:schemeClr val="folHlink"/>
            </a:solidFill>
            <a:ln w="9525">
              <a:noFill/>
            </a:ln>
          </p:spPr>
          <p:txBody>
            <a:bodyPr anchor="t" anchorCtr="0"/>
            <a:lstStyle/>
            <a:p>
              <a:pPr lvl="0" indent="0"/>
              <a:endParaRPr lang="zh-CN" altLang="en-US" dirty="0">
                <a:solidFill>
                  <a:schemeClr val="hlink"/>
                </a:solidFill>
                <a:latin typeface="Arial" panose="020B0604020202020204" pitchFamily="34" charset="0"/>
                <a:ea typeface="宋体" panose="02010600030101010101" pitchFamily="2" charset="-122"/>
              </a:endParaRPr>
            </a:p>
          </p:txBody>
        </p:sp>
        <p:sp>
          <p:nvSpPr>
            <p:cNvPr id="2057" name="矩形 37896"/>
            <p:cNvSpPr/>
            <p:nvPr/>
          </p:nvSpPr>
          <p:spPr>
            <a:xfrm>
              <a:off x="345" y="85"/>
              <a:ext cx="88" cy="89"/>
            </a:xfrm>
            <a:prstGeom prst="rect">
              <a:avLst/>
            </a:prstGeom>
            <a:solidFill>
              <a:schemeClr val="accent2"/>
            </a:solidFill>
            <a:ln w="9525">
              <a:noFill/>
            </a:ln>
          </p:spPr>
          <p:txBody>
            <a:bodyPr anchor="t" anchorCtr="0"/>
            <a:lstStyle/>
            <a:p>
              <a:pPr lvl="0" indent="0"/>
              <a:endParaRPr lang="zh-CN" altLang="en-US" dirty="0">
                <a:solidFill>
                  <a:schemeClr val="accent2"/>
                </a:solidFill>
                <a:latin typeface="Arial" panose="020B0604020202020204" pitchFamily="34" charset="0"/>
                <a:ea typeface="宋体" panose="02010600030101010101" pitchFamily="2" charset="-122"/>
              </a:endParaRPr>
            </a:p>
          </p:txBody>
        </p:sp>
        <p:sp>
          <p:nvSpPr>
            <p:cNvPr id="2058" name="矩形 37897"/>
            <p:cNvSpPr/>
            <p:nvPr/>
          </p:nvSpPr>
          <p:spPr>
            <a:xfrm>
              <a:off x="173" y="173"/>
              <a:ext cx="86" cy="87"/>
            </a:xfrm>
            <a:prstGeom prst="rect">
              <a:avLst/>
            </a:prstGeom>
            <a:solidFill>
              <a:schemeClr val="folHlink"/>
            </a:solidFill>
            <a:ln w="9525">
              <a:noFill/>
            </a:ln>
          </p:spPr>
          <p:txBody>
            <a:bodyPr anchor="t" anchorCtr="0"/>
            <a:lstStyle/>
            <a:p>
              <a:pPr lvl="0" indent="0"/>
              <a:endParaRPr lang="zh-CN" altLang="en-US" dirty="0">
                <a:solidFill>
                  <a:schemeClr val="hlink"/>
                </a:solidFill>
                <a:latin typeface="Arial" panose="020B0604020202020204" pitchFamily="34" charset="0"/>
                <a:ea typeface="宋体" panose="02010600030101010101" pitchFamily="2" charset="-122"/>
              </a:endParaRPr>
            </a:p>
          </p:txBody>
        </p:sp>
        <p:sp>
          <p:nvSpPr>
            <p:cNvPr id="2059" name="矩形 37898"/>
            <p:cNvSpPr/>
            <p:nvPr/>
          </p:nvSpPr>
          <p:spPr>
            <a:xfrm>
              <a:off x="83" y="86"/>
              <a:ext cx="89" cy="87"/>
            </a:xfrm>
            <a:prstGeom prst="rect">
              <a:avLst/>
            </a:prstGeom>
            <a:solidFill>
              <a:schemeClr val="bg2"/>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2060" name="矩形 37899"/>
            <p:cNvSpPr/>
            <p:nvPr/>
          </p:nvSpPr>
          <p:spPr>
            <a:xfrm>
              <a:off x="258" y="171"/>
              <a:ext cx="87" cy="87"/>
            </a:xfrm>
            <a:prstGeom prst="rect">
              <a:avLst/>
            </a:prstGeom>
            <a:solidFill>
              <a:schemeClr val="accent2"/>
            </a:solidFill>
            <a:ln w="9525">
              <a:noFill/>
            </a:ln>
          </p:spPr>
          <p:txBody>
            <a:bodyPr anchor="t" anchorCtr="0"/>
            <a:lstStyle/>
            <a:p>
              <a:pPr lvl="0" indent="0"/>
              <a:endParaRPr lang="zh-CN" altLang="en-US" dirty="0">
                <a:solidFill>
                  <a:schemeClr val="accent2"/>
                </a:solidFill>
                <a:latin typeface="Arial" panose="020B0604020202020204" pitchFamily="34" charset="0"/>
                <a:ea typeface="宋体" panose="02010600030101010101" pitchFamily="2" charset="-122"/>
              </a:endParaRPr>
            </a:p>
          </p:txBody>
        </p:sp>
        <p:sp>
          <p:nvSpPr>
            <p:cNvPr id="2061" name="矩形 37900"/>
            <p:cNvSpPr/>
            <p:nvPr/>
          </p:nvSpPr>
          <p:spPr>
            <a:xfrm>
              <a:off x="173" y="258"/>
              <a:ext cx="86" cy="86"/>
            </a:xfrm>
            <a:prstGeom prst="rect">
              <a:avLst/>
            </a:prstGeom>
            <a:solidFill>
              <a:schemeClr val="accent2"/>
            </a:solidFill>
            <a:ln w="9525">
              <a:noFill/>
            </a:ln>
          </p:spPr>
          <p:txBody>
            <a:bodyPr anchor="t" anchorCtr="0"/>
            <a:lstStyle/>
            <a:p>
              <a:pPr lvl="0" indent="0"/>
              <a:endParaRPr lang="zh-CN" altLang="en-US" dirty="0">
                <a:solidFill>
                  <a:schemeClr val="accent2"/>
                </a:solidFill>
                <a:latin typeface="Arial" panose="020B0604020202020204" pitchFamily="34" charset="0"/>
                <a:ea typeface="宋体" panose="02010600030101010101" pitchFamily="2" charset="-122"/>
              </a:endParaRPr>
            </a:p>
          </p:txBody>
        </p:sp>
      </p:grpSp>
      <p:sp>
        <p:nvSpPr>
          <p:cNvPr id="2062" name="标题 37901"/>
          <p:cNvSpPr>
            <a:spLocks noGrp="1"/>
          </p:cNvSpPr>
          <p:nvPr>
            <p:ph type="title"/>
          </p:nvPr>
        </p:nvSpPr>
        <p:spPr>
          <a:xfrm>
            <a:off x="609600" y="457200"/>
            <a:ext cx="10972800" cy="1371600"/>
          </a:xfrm>
          <a:prstGeom prst="rect">
            <a:avLst/>
          </a:prstGeom>
          <a:noFill/>
          <a:ln w="9525">
            <a:noFill/>
          </a:ln>
        </p:spPr>
        <p:txBody>
          <a:bodyPr anchor="ctr" anchorCtr="0"/>
          <a:lstStyle/>
          <a:p>
            <a:pPr lvl="0" indent="0"/>
            <a:r>
              <a:rPr lang="zh-CN" altLang="en-US" dirty="0"/>
              <a:t>单击此处编辑母版标题样式</a:t>
            </a:r>
            <a:endParaRPr lang="zh-CN" altLang="en-US" dirty="0"/>
          </a:p>
        </p:txBody>
      </p:sp>
      <p:sp>
        <p:nvSpPr>
          <p:cNvPr id="2063" name="文本占位符 37902"/>
          <p:cNvSpPr>
            <a:spLocks noGrp="1"/>
          </p:cNvSpPr>
          <p:nvPr>
            <p:ph type="body"/>
          </p:nvPr>
        </p:nvSpPr>
        <p:spPr>
          <a:xfrm>
            <a:off x="609600" y="1981200"/>
            <a:ext cx="10972800" cy="3886200"/>
          </a:xfrm>
          <a:prstGeom prst="rect">
            <a:avLst/>
          </a:prstGeom>
          <a:noFill/>
          <a:ln w="9525">
            <a:noFill/>
          </a:ln>
        </p:spPr>
        <p:txBody>
          <a:bodyPr anchor="t" anchorCtr="0"/>
          <a:lstStyle/>
          <a:p>
            <a:pPr lvl="0" indent="-342900"/>
            <a:r>
              <a:rPr lang="zh-CN" altLang="en-US" dirty="0"/>
              <a:t>单击此处编辑母版文本样式</a:t>
            </a:r>
            <a:endParaRPr lang="zh-CN" altLang="en-US" dirty="0"/>
          </a:p>
          <a:p>
            <a:pPr lvl="1" indent="-28575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37904" name="日期占位符 37903"/>
          <p:cNvSpPr>
            <a:spLocks noGrp="1"/>
          </p:cNvSpPr>
          <p:nvPr>
            <p:ph type="dt" sz="half" idx="2"/>
          </p:nvPr>
        </p:nvSpPr>
        <p:spPr>
          <a:xfrm>
            <a:off x="609600" y="6245225"/>
            <a:ext cx="2844800" cy="476250"/>
          </a:xfrm>
          <a:prstGeom prst="rect">
            <a:avLst/>
          </a:prstGeom>
          <a:noFill/>
          <a:ln w="9525">
            <a:noFill/>
          </a:ln>
        </p:spPr>
        <p:txBody>
          <a:bodyPr anchor="b"/>
          <a:lstStyle>
            <a:lvl1pPr>
              <a:defRPr sz="1200"/>
            </a:lvl1pPr>
          </a:lstStyle>
          <a:p>
            <a:pPr lvl="0" fontAlgn="base"/>
            <a:endParaRPr lang="zh-CN" altLang="en-US" strike="noStrike" noProof="1"/>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sldNum="0" hdr="0" ftr="0" dt="0"/>
  <p:txStyles>
    <p:titleStyle>
      <a:lvl1pPr marL="0" lvl="0" indent="0" algn="l" defTabSz="914400" eaLnBrk="1" fontAlgn="base" latinLnBrk="0" hangingPunct="1">
        <a:lnSpc>
          <a:spcPct val="100000"/>
        </a:lnSpc>
        <a:spcBef>
          <a:spcPct val="0"/>
        </a:spcBef>
        <a:spcAft>
          <a:spcPct val="0"/>
        </a:spcAft>
        <a:buNone/>
        <a:defRPr sz="4400" b="0" i="0" u="none" kern="1200" baseline="0">
          <a:solidFill>
            <a:schemeClr val="tx1"/>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14.xml"/><Relationship Id="rId2" Type="http://schemas.openxmlformats.org/officeDocument/2006/relationships/image" Target="../media/image1.emf"/><Relationship Id="rId1" Type="http://schemas.openxmlformats.org/officeDocument/2006/relationships/oleObject" Target="../embeddings/oleObject1.bin"/></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image" Target="NULL" TargetMode="External"/><Relationship Id="rId1"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image" Target="../media/image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4.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4" Type="http://schemas.openxmlformats.org/officeDocument/2006/relationships/slideLayout" Target="../slideLayouts/slideLayout18.xml"/><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jpe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8.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9.GIF"/></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1.jpeg"/><Relationship Id="rId1" Type="http://schemas.openxmlformats.org/officeDocument/2006/relationships/image" Target="../media/image10.jpe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3.jpeg"/><Relationship Id="rId1" Type="http://schemas.openxmlformats.org/officeDocument/2006/relationships/image" Target="../media/image12.jpe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标题 3073"/>
          <p:cNvSpPr>
            <a:spLocks noGrp="1"/>
          </p:cNvSpPr>
          <p:nvPr>
            <p:ph type="ctrTitle"/>
          </p:nvPr>
        </p:nvSpPr>
        <p:spPr>
          <a:xfrm>
            <a:off x="4824413" y="1919288"/>
            <a:ext cx="5729287" cy="2193925"/>
          </a:xfrm>
        </p:spPr>
        <p:txBody>
          <a:bodyPr anchor="ctr" anchorCtr="0"/>
          <a:lstStyle/>
          <a:p>
            <a:pPr defTabSz="914400">
              <a:buClrTx/>
              <a:buSzTx/>
              <a:buFontTx/>
              <a:buNone/>
            </a:pPr>
            <a:r>
              <a:rPr lang="zh-CN" altLang="en-US" sz="4600" b="1" kern="1200" baseline="0" dirty="0" smtClean="0">
                <a:solidFill>
                  <a:schemeClr val="bg1"/>
                </a:solidFill>
                <a:latin typeface="+mj-lt"/>
                <a:ea typeface="黑体" panose="02010609060101010101" pitchFamily="2" charset="-122"/>
                <a:cs typeface="+mj-cs"/>
              </a:rPr>
              <a:t>第四课</a:t>
            </a:r>
            <a:r>
              <a:rPr lang="zh-CN" altLang="en-US" sz="4600" b="1" kern="1200" baseline="0" dirty="0">
                <a:solidFill>
                  <a:schemeClr val="bg1"/>
                </a:solidFill>
                <a:latin typeface="+mj-lt"/>
                <a:ea typeface="黑体" panose="02010609060101010101" pitchFamily="2" charset="-122"/>
                <a:cs typeface="+mj-cs"/>
              </a:rPr>
              <a:t>第二框</a:t>
            </a:r>
            <a:br>
              <a:rPr lang="zh-CN" altLang="en-US" sz="4600" b="1" kern="1200" baseline="0" dirty="0">
                <a:solidFill>
                  <a:schemeClr val="bg1"/>
                </a:solidFill>
                <a:latin typeface="+mj-lt"/>
                <a:ea typeface="黑体" panose="02010609060101010101" pitchFamily="2" charset="-122"/>
                <a:cs typeface="+mj-cs"/>
              </a:rPr>
            </a:br>
            <a:r>
              <a:rPr lang="zh-CN" altLang="en-US" sz="4600" b="1" kern="1200" baseline="0" dirty="0">
                <a:solidFill>
                  <a:schemeClr val="bg1"/>
                </a:solidFill>
                <a:latin typeface="+mj-lt"/>
                <a:ea typeface="黑体" panose="02010609060101010101" pitchFamily="2" charset="-122"/>
                <a:cs typeface="+mj-cs"/>
              </a:rPr>
              <a:t>坚持</a:t>
            </a:r>
            <a:r>
              <a:rPr lang="zh-CN" altLang="en-US" sz="4600" kern="1200" baseline="0" dirty="0">
                <a:solidFill>
                  <a:schemeClr val="bg1"/>
                </a:solidFill>
                <a:latin typeface="+mj-lt"/>
                <a:ea typeface="黑体" panose="02010609060101010101" pitchFamily="2" charset="-122"/>
                <a:cs typeface="+mj-cs"/>
              </a:rPr>
              <a:t>人民民主专政</a:t>
            </a:r>
            <a:endParaRPr lang="zh-CN" altLang="en-US" sz="6300" kern="1200" baseline="0" dirty="0">
              <a:solidFill>
                <a:schemeClr val="tx1"/>
              </a:solidFill>
              <a:latin typeface="+mj-lt"/>
              <a:ea typeface="黑体" panose="02010609060101010101" pitchFamily="2" charset="-122"/>
              <a:cs typeface="+mj-cs"/>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内容占位符 10242"/>
          <p:cNvSpPr>
            <a:spLocks noGrp="1"/>
          </p:cNvSpPr>
          <p:nvPr>
            <p:ph idx="1"/>
          </p:nvPr>
        </p:nvSpPr>
        <p:spPr>
          <a:xfrm>
            <a:off x="1035050" y="733425"/>
            <a:ext cx="10407650" cy="5451475"/>
          </a:xfrm>
        </p:spPr>
        <p:txBody>
          <a:bodyPr anchor="t" anchorCtr="0"/>
          <a:lstStyle/>
          <a:p>
            <a:pPr>
              <a:lnSpc>
                <a:spcPct val="130000"/>
              </a:lnSpc>
              <a:buNone/>
            </a:pPr>
            <a:r>
              <a:rPr lang="zh-CN" altLang="en-US" b="1" dirty="0">
                <a:solidFill>
                  <a:srgbClr val="800080"/>
                </a:solidFill>
                <a:latin typeface="黑体" panose="02010609060101010101" pitchFamily="2" charset="-122"/>
                <a:ea typeface="黑体" panose="02010609060101010101" pitchFamily="2" charset="-122"/>
                <a:cs typeface="黑体" panose="02010609060101010101" pitchFamily="2" charset="-122"/>
              </a:rPr>
              <a:t>一、新型民主</a:t>
            </a:r>
            <a:endParaRPr lang="zh-CN" altLang="en-US" b="1" dirty="0">
              <a:solidFill>
                <a:srgbClr val="800080"/>
              </a:solidFill>
              <a:latin typeface="黑体" panose="02010609060101010101" pitchFamily="2" charset="-122"/>
              <a:ea typeface="黑体" panose="02010609060101010101" pitchFamily="2" charset="-122"/>
              <a:cs typeface="黑体" panose="02010609060101010101" pitchFamily="2" charset="-122"/>
            </a:endParaRPr>
          </a:p>
          <a:p>
            <a:pPr>
              <a:lnSpc>
                <a:spcPct val="130000"/>
              </a:lnSpc>
              <a:buNone/>
            </a:pPr>
            <a:r>
              <a:rPr lang="zh-CN" altLang="en-US" b="1" dirty="0">
                <a:solidFill>
                  <a:srgbClr val="800080"/>
                </a:solidFill>
                <a:latin typeface="黑体" panose="02010609060101010101" pitchFamily="2" charset="-122"/>
                <a:ea typeface="黑体" panose="02010609060101010101" pitchFamily="2" charset="-122"/>
                <a:cs typeface="黑体" panose="02010609060101010101" pitchFamily="2" charset="-122"/>
              </a:rPr>
              <a:t>（</a:t>
            </a:r>
            <a:r>
              <a:rPr lang="en-US" altLang="zh-CN" b="1" dirty="0">
                <a:solidFill>
                  <a:srgbClr val="800080"/>
                </a:solidFill>
                <a:latin typeface="黑体" panose="02010609060101010101" pitchFamily="2" charset="-122"/>
                <a:ea typeface="黑体" panose="02010609060101010101" pitchFamily="2" charset="-122"/>
                <a:cs typeface="黑体" panose="02010609060101010101" pitchFamily="2" charset="-122"/>
              </a:rPr>
              <a:t>1</a:t>
            </a:r>
            <a:r>
              <a:rPr lang="zh-CN" altLang="en-US" b="1" dirty="0">
                <a:solidFill>
                  <a:srgbClr val="800080"/>
                </a:solidFill>
                <a:latin typeface="黑体" panose="02010609060101010101" pitchFamily="2" charset="-122"/>
                <a:ea typeface="黑体" panose="02010609060101010101" pitchFamily="2" charset="-122"/>
                <a:cs typeface="黑体" panose="02010609060101010101" pitchFamily="2" charset="-122"/>
              </a:rPr>
              <a:t>）</a:t>
            </a:r>
            <a:r>
              <a:rPr lang="zh-CN" altLang="en-US" b="1" dirty="0">
                <a:solidFill>
                  <a:srgbClr val="FF6600"/>
                </a:solidFill>
                <a:latin typeface="黑体" panose="02010609060101010101" pitchFamily="2" charset="-122"/>
                <a:ea typeface="黑体" panose="02010609060101010101" pitchFamily="2" charset="-122"/>
                <a:cs typeface="黑体" panose="02010609060101010101" pitchFamily="2" charset="-122"/>
                <a:sym typeface="+mn-ea"/>
              </a:rPr>
              <a:t>我国人民民主的特点</a:t>
            </a:r>
            <a:endParaRPr lang="zh-CN" altLang="en-US" b="1" dirty="0">
              <a:solidFill>
                <a:srgbClr val="800080"/>
              </a:solidFill>
              <a:latin typeface="黑体" panose="02010609060101010101" pitchFamily="2" charset="-122"/>
              <a:ea typeface="黑体" panose="02010609060101010101" pitchFamily="2" charset="-122"/>
              <a:cs typeface="黑体" panose="02010609060101010101" pitchFamily="2" charset="-122"/>
            </a:endParaRPr>
          </a:p>
          <a:p>
            <a:pPr>
              <a:lnSpc>
                <a:spcPct val="130000"/>
              </a:lnSpc>
              <a:buNone/>
            </a:pPr>
            <a:r>
              <a:rPr lang="zh-CN" altLang="en-US" b="1" dirty="0">
                <a:solidFill>
                  <a:srgbClr val="800080"/>
                </a:solidFill>
                <a:latin typeface="黑体" panose="02010609060101010101" pitchFamily="2" charset="-122"/>
                <a:ea typeface="黑体" panose="02010609060101010101" pitchFamily="2" charset="-122"/>
                <a:cs typeface="黑体" panose="02010609060101010101" pitchFamily="2" charset="-122"/>
              </a:rPr>
              <a:t>　</a:t>
            </a:r>
            <a:r>
              <a:rPr lang="zh-CN" altLang="en-US" b="1" dirty="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rPr>
              <a:t>多数人的民主：人民当家作主</a:t>
            </a:r>
            <a:endParaRPr lang="zh-CN" altLang="en-US" b="1" dirty="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endParaRPr>
          </a:p>
          <a:p>
            <a:pPr>
              <a:lnSpc>
                <a:spcPct val="130000"/>
              </a:lnSpc>
              <a:buNone/>
            </a:pPr>
            <a:r>
              <a:rPr lang="zh-CN" altLang="en-US" b="1" dirty="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rPr>
              <a:t> </a:t>
            </a:r>
            <a:r>
              <a:rPr lang="en-US" altLang="zh-CN" b="1" dirty="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rPr>
              <a:t> </a:t>
            </a:r>
            <a:r>
              <a:rPr lang="zh-CN" altLang="en-US" b="1" dirty="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rPr>
              <a:t>全过程民主：</a:t>
            </a:r>
            <a:endParaRPr lang="zh-CN" altLang="en-US" b="1" dirty="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endParaRPr>
          </a:p>
          <a:p>
            <a:pPr>
              <a:lnSpc>
                <a:spcPct val="130000"/>
              </a:lnSpc>
              <a:buNone/>
            </a:pPr>
            <a:r>
              <a:rPr lang="zh-CN" altLang="en-US" b="1" dirty="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rPr>
              <a:t> </a:t>
            </a:r>
            <a:r>
              <a:rPr lang="en-US" altLang="zh-CN" b="1" dirty="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rPr>
              <a:t>     </a:t>
            </a:r>
            <a:r>
              <a:rPr lang="zh-CN" altLang="en-US" b="1" dirty="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rPr>
              <a:t>完整的制度程序、完整的参与实践，</a:t>
            </a:r>
            <a:endParaRPr lang="zh-CN" altLang="en-US" b="1" dirty="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endParaRPr>
          </a:p>
          <a:p>
            <a:pPr>
              <a:lnSpc>
                <a:spcPct val="130000"/>
              </a:lnSpc>
              <a:buNone/>
            </a:pPr>
            <a:r>
              <a:rPr lang="zh-CN" altLang="en-US" b="1" dirty="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rPr>
              <a:t> </a:t>
            </a:r>
            <a:r>
              <a:rPr lang="en-US" altLang="zh-CN" b="1" dirty="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rPr>
              <a:t>     </a:t>
            </a:r>
            <a:r>
              <a:rPr lang="zh-CN" altLang="en-US" b="1" dirty="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rPr>
              <a:t>全链条、全方位、全覆盖的民主，</a:t>
            </a:r>
            <a:endParaRPr lang="zh-CN" altLang="en-US" b="1" dirty="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endParaRPr>
          </a:p>
          <a:p>
            <a:pPr>
              <a:lnSpc>
                <a:spcPct val="130000"/>
              </a:lnSpc>
              <a:buNone/>
            </a:pPr>
            <a:r>
              <a:rPr lang="zh-CN" altLang="en-US" b="1" dirty="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rPr>
              <a:t> </a:t>
            </a:r>
            <a:r>
              <a:rPr lang="en-US" altLang="zh-CN" b="1" dirty="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rPr>
              <a:t> </a:t>
            </a:r>
            <a:r>
              <a:rPr lang="zh-CN" altLang="en-US" b="1" dirty="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rPr>
              <a:t>维护人民利益的最广泛、最真实、最管用的民主</a:t>
            </a:r>
            <a:endParaRPr lang="zh-CN" altLang="en-US" b="1" dirty="0">
              <a:solidFill>
                <a:srgbClr val="FF6600"/>
              </a:solidFill>
              <a:latin typeface="黑体" panose="02010609060101010101" pitchFamily="2" charset="-122"/>
              <a:ea typeface="黑体" panose="02010609060101010101" pitchFamily="2" charset="-122"/>
              <a:cs typeface="黑体" panose="02010609060101010101" pitchFamily="2" charset="-122"/>
            </a:endParaRPr>
          </a:p>
          <a:p>
            <a:pPr>
              <a:lnSpc>
                <a:spcPct val="130000"/>
              </a:lnSpc>
              <a:buNone/>
            </a:pPr>
            <a:r>
              <a:rPr lang="zh-CN" altLang="en-US" b="1" dirty="0">
                <a:solidFill>
                  <a:srgbClr val="800080"/>
                </a:solidFill>
                <a:latin typeface="黑体" panose="02010609060101010101" pitchFamily="2" charset="-122"/>
                <a:ea typeface="黑体" panose="02010609060101010101" pitchFamily="2" charset="-122"/>
                <a:cs typeface="黑体" panose="02010609060101010101" pitchFamily="2" charset="-122"/>
              </a:rPr>
              <a:t>                    </a:t>
            </a:r>
            <a:endParaRPr lang="zh-CN" altLang="en-US" b="1" dirty="0">
              <a:solidFill>
                <a:srgbClr val="800080"/>
              </a:solidFill>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spd="med">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fade">
                                      <p:cBhvr>
                                        <p:cTn id="7" dur="1000"/>
                                        <p:tgtEl>
                                          <p:spTgt spid="10243">
                                            <p:txEl>
                                              <p:pRg st="0" end="0"/>
                                            </p:txEl>
                                          </p:spTgt>
                                        </p:tgtEl>
                                      </p:cBhvr>
                                    </p:animEffect>
                                    <p:anim calcmode="lin" valueType="num">
                                      <p:cBhvr>
                                        <p:cTn id="8" dur="1000" fill="hold"/>
                                        <p:tgtEl>
                                          <p:spTgt spid="1024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24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243">
                                            <p:txEl>
                                              <p:pRg st="1" end="1"/>
                                            </p:txEl>
                                          </p:spTgt>
                                        </p:tgtEl>
                                        <p:attrNameLst>
                                          <p:attrName>style.visibility</p:attrName>
                                        </p:attrNameLst>
                                      </p:cBhvr>
                                      <p:to>
                                        <p:strVal val="visible"/>
                                      </p:to>
                                    </p:set>
                                    <p:animEffect transition="in" filter="fade">
                                      <p:cBhvr>
                                        <p:cTn id="14" dur="1000"/>
                                        <p:tgtEl>
                                          <p:spTgt spid="10243">
                                            <p:txEl>
                                              <p:pRg st="1" end="1"/>
                                            </p:txEl>
                                          </p:spTgt>
                                        </p:tgtEl>
                                      </p:cBhvr>
                                    </p:animEffect>
                                    <p:anim calcmode="lin" valueType="num">
                                      <p:cBhvr>
                                        <p:cTn id="15" dur="1000" fill="hold"/>
                                        <p:tgtEl>
                                          <p:spTgt spid="1024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24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243">
                                            <p:txEl>
                                              <p:pRg st="2" end="2"/>
                                            </p:txEl>
                                          </p:spTgt>
                                        </p:tgtEl>
                                        <p:attrNameLst>
                                          <p:attrName>style.visibility</p:attrName>
                                        </p:attrNameLst>
                                      </p:cBhvr>
                                      <p:to>
                                        <p:strVal val="visible"/>
                                      </p:to>
                                    </p:set>
                                    <p:animEffect transition="in" filter="fade">
                                      <p:cBhvr>
                                        <p:cTn id="21" dur="1000"/>
                                        <p:tgtEl>
                                          <p:spTgt spid="10243">
                                            <p:txEl>
                                              <p:pRg st="2" end="2"/>
                                            </p:txEl>
                                          </p:spTgt>
                                        </p:tgtEl>
                                      </p:cBhvr>
                                    </p:animEffect>
                                    <p:anim calcmode="lin" valueType="num">
                                      <p:cBhvr>
                                        <p:cTn id="22" dur="1000" fill="hold"/>
                                        <p:tgtEl>
                                          <p:spTgt spid="1024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24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243">
                                            <p:txEl>
                                              <p:pRg st="3" end="3"/>
                                            </p:txEl>
                                          </p:spTgt>
                                        </p:tgtEl>
                                        <p:attrNameLst>
                                          <p:attrName>style.visibility</p:attrName>
                                        </p:attrNameLst>
                                      </p:cBhvr>
                                      <p:to>
                                        <p:strVal val="visible"/>
                                      </p:to>
                                    </p:set>
                                    <p:animEffect transition="in" filter="fade">
                                      <p:cBhvr>
                                        <p:cTn id="28" dur="1000"/>
                                        <p:tgtEl>
                                          <p:spTgt spid="10243">
                                            <p:txEl>
                                              <p:pRg st="3" end="3"/>
                                            </p:txEl>
                                          </p:spTgt>
                                        </p:tgtEl>
                                      </p:cBhvr>
                                    </p:animEffect>
                                    <p:anim calcmode="lin" valueType="num">
                                      <p:cBhvr>
                                        <p:cTn id="29" dur="1000" fill="hold"/>
                                        <p:tgtEl>
                                          <p:spTgt spid="1024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024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243">
                                            <p:txEl>
                                              <p:pRg st="4" end="4"/>
                                            </p:txEl>
                                          </p:spTgt>
                                        </p:tgtEl>
                                        <p:attrNameLst>
                                          <p:attrName>style.visibility</p:attrName>
                                        </p:attrNameLst>
                                      </p:cBhvr>
                                      <p:to>
                                        <p:strVal val="visible"/>
                                      </p:to>
                                    </p:set>
                                    <p:animEffect transition="in" filter="fade">
                                      <p:cBhvr>
                                        <p:cTn id="35" dur="1000"/>
                                        <p:tgtEl>
                                          <p:spTgt spid="10243">
                                            <p:txEl>
                                              <p:pRg st="4" end="4"/>
                                            </p:txEl>
                                          </p:spTgt>
                                        </p:tgtEl>
                                      </p:cBhvr>
                                    </p:animEffect>
                                    <p:anim calcmode="lin" valueType="num">
                                      <p:cBhvr>
                                        <p:cTn id="36" dur="1000" fill="hold"/>
                                        <p:tgtEl>
                                          <p:spTgt spid="1024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024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0243">
                                            <p:txEl>
                                              <p:pRg st="5" end="5"/>
                                            </p:txEl>
                                          </p:spTgt>
                                        </p:tgtEl>
                                        <p:attrNameLst>
                                          <p:attrName>style.visibility</p:attrName>
                                        </p:attrNameLst>
                                      </p:cBhvr>
                                      <p:to>
                                        <p:strVal val="visible"/>
                                      </p:to>
                                    </p:set>
                                    <p:animEffect transition="in" filter="fade">
                                      <p:cBhvr>
                                        <p:cTn id="42" dur="1000"/>
                                        <p:tgtEl>
                                          <p:spTgt spid="10243">
                                            <p:txEl>
                                              <p:pRg st="5" end="5"/>
                                            </p:txEl>
                                          </p:spTgt>
                                        </p:tgtEl>
                                      </p:cBhvr>
                                    </p:animEffect>
                                    <p:anim calcmode="lin" valueType="num">
                                      <p:cBhvr>
                                        <p:cTn id="43" dur="1000" fill="hold"/>
                                        <p:tgtEl>
                                          <p:spTgt spid="1024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1024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0243">
                                            <p:txEl>
                                              <p:pRg st="6" end="6"/>
                                            </p:txEl>
                                          </p:spTgt>
                                        </p:tgtEl>
                                        <p:attrNameLst>
                                          <p:attrName>style.visibility</p:attrName>
                                        </p:attrNameLst>
                                      </p:cBhvr>
                                      <p:to>
                                        <p:strVal val="visible"/>
                                      </p:to>
                                    </p:set>
                                    <p:animEffect transition="in" filter="fade">
                                      <p:cBhvr>
                                        <p:cTn id="49" dur="1000"/>
                                        <p:tgtEl>
                                          <p:spTgt spid="10243">
                                            <p:txEl>
                                              <p:pRg st="6" end="6"/>
                                            </p:txEl>
                                          </p:spTgt>
                                        </p:tgtEl>
                                      </p:cBhvr>
                                    </p:animEffect>
                                    <p:anim calcmode="lin" valueType="num">
                                      <p:cBhvr>
                                        <p:cTn id="50" dur="1000" fill="hold"/>
                                        <p:tgtEl>
                                          <p:spTgt spid="1024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1024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0243">
                                            <p:txEl>
                                              <p:pRg st="7" end="7"/>
                                            </p:txEl>
                                          </p:spTgt>
                                        </p:tgtEl>
                                        <p:attrNameLst>
                                          <p:attrName>style.visibility</p:attrName>
                                        </p:attrNameLst>
                                      </p:cBhvr>
                                      <p:to>
                                        <p:strVal val="visible"/>
                                      </p:to>
                                    </p:set>
                                    <p:animEffect transition="in" filter="fade">
                                      <p:cBhvr>
                                        <p:cTn id="56" dur="1000"/>
                                        <p:tgtEl>
                                          <p:spTgt spid="10243">
                                            <p:txEl>
                                              <p:pRg st="7" end="7"/>
                                            </p:txEl>
                                          </p:spTgt>
                                        </p:tgtEl>
                                      </p:cBhvr>
                                    </p:animEffect>
                                    <p:anim calcmode="lin" valueType="num">
                                      <p:cBhvr>
                                        <p:cTn id="57" dur="1000" fill="hold"/>
                                        <p:tgtEl>
                                          <p:spTgt spid="1024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1024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文本框 11265"/>
          <p:cNvSpPr txBox="1"/>
          <p:nvPr/>
        </p:nvSpPr>
        <p:spPr>
          <a:xfrm>
            <a:off x="551815" y="1196975"/>
            <a:ext cx="11408410" cy="4965065"/>
          </a:xfrm>
          <a:prstGeom prst="rect">
            <a:avLst/>
          </a:prstGeom>
        </p:spPr>
        <p:style>
          <a:lnRef idx="2">
            <a:schemeClr val="accent1"/>
          </a:lnRef>
          <a:fillRef idx="1">
            <a:schemeClr val="lt1"/>
          </a:fillRef>
          <a:effectRef idx="0">
            <a:schemeClr val="accent1"/>
          </a:effectRef>
          <a:fontRef idx="minor">
            <a:schemeClr val="dk1"/>
          </a:fontRef>
        </p:style>
        <p:txBody>
          <a:bodyPr wrap="square" anchor="t" anchorCtr="0">
            <a:spAutoFit/>
          </a:bodyPr>
          <a:lstStyle/>
          <a:p>
            <a:pPr eaLnBrk="0" hangingPunct="0">
              <a:lnSpc>
                <a:spcPct val="120000"/>
              </a:lnSpc>
            </a:pPr>
            <a:r>
              <a:rPr lang="zh-CN" altLang="en-US" sz="2400" b="1" dirty="0">
                <a:solidFill>
                  <a:srgbClr val="FF0000"/>
                </a:solidFill>
                <a:latin typeface="楷体" panose="02010609060101010101" charset="-122"/>
                <a:ea typeface="楷体" panose="02010609060101010101" charset="-122"/>
              </a:rPr>
              <a:t>材料一：</a:t>
            </a:r>
            <a:r>
              <a:rPr lang="zh-CN" altLang="en-US" sz="2400" b="1" dirty="0">
                <a:solidFill>
                  <a:schemeClr val="bg2"/>
                </a:solidFill>
                <a:latin typeface="楷体" panose="02010609060101010101" charset="-122"/>
                <a:ea typeface="楷体" panose="02010609060101010101" charset="-122"/>
              </a:rPr>
              <a:t>在</a:t>
            </a:r>
            <a:r>
              <a:rPr lang="en-US" altLang="zh-CN" sz="2400" b="1" dirty="0">
                <a:solidFill>
                  <a:schemeClr val="bg2"/>
                </a:solidFill>
                <a:latin typeface="楷体" panose="02010609060101010101" charset="-122"/>
                <a:ea typeface="楷体" panose="02010609060101010101" charset="-122"/>
              </a:rPr>
              <a:t>2980</a:t>
            </a:r>
            <a:r>
              <a:rPr lang="zh-CN" altLang="en-US" sz="2400" b="1" dirty="0">
                <a:solidFill>
                  <a:schemeClr val="bg2"/>
                </a:solidFill>
                <a:latin typeface="楷体" panose="02010609060101010101" charset="-122"/>
                <a:ea typeface="楷体" panose="02010609060101010101" charset="-122"/>
              </a:rPr>
              <a:t>名十二届全国人大代表中，</a:t>
            </a:r>
            <a:endParaRPr lang="zh-CN" altLang="en-US" sz="2400" b="1" dirty="0">
              <a:solidFill>
                <a:schemeClr val="bg2"/>
              </a:solidFill>
              <a:latin typeface="楷体" panose="02010609060101010101" charset="-122"/>
              <a:ea typeface="楷体" panose="02010609060101010101" charset="-122"/>
            </a:endParaRPr>
          </a:p>
          <a:p>
            <a:pPr eaLnBrk="0" hangingPunct="0">
              <a:lnSpc>
                <a:spcPct val="120000"/>
              </a:lnSpc>
            </a:pPr>
            <a:r>
              <a:rPr sz="2400" b="1" dirty="0">
                <a:latin typeface="楷体" panose="02010609060101010101" charset="-122"/>
                <a:ea typeface="楷体" panose="02010609060101010101" charset="-122"/>
              </a:rPr>
              <a:t>据统计，在选出的代表中，</a:t>
            </a:r>
            <a:endParaRPr sz="2400" b="1" dirty="0">
              <a:latin typeface="楷体" panose="02010609060101010101" charset="-122"/>
              <a:ea typeface="楷体" panose="02010609060101010101" charset="-122"/>
            </a:endParaRPr>
          </a:p>
          <a:p>
            <a:pPr eaLnBrk="0" hangingPunct="0">
              <a:lnSpc>
                <a:spcPct val="120000"/>
              </a:lnSpc>
            </a:pPr>
            <a:r>
              <a:rPr sz="2400" b="1" dirty="0">
                <a:latin typeface="楷体" panose="02010609060101010101" charset="-122"/>
                <a:ea typeface="楷体" panose="02010609060101010101" charset="-122"/>
              </a:rPr>
              <a:t>少数民族代表438名，占代表总数的14.70%，全国55个少数民族都有本民族的代表；</a:t>
            </a:r>
            <a:endParaRPr sz="2400" b="1" dirty="0">
              <a:latin typeface="楷体" panose="02010609060101010101" charset="-122"/>
              <a:ea typeface="楷体" panose="02010609060101010101" charset="-122"/>
            </a:endParaRPr>
          </a:p>
          <a:p>
            <a:pPr eaLnBrk="0" hangingPunct="0">
              <a:lnSpc>
                <a:spcPct val="120000"/>
              </a:lnSpc>
            </a:pPr>
            <a:r>
              <a:rPr sz="2400" b="1" dirty="0">
                <a:latin typeface="楷体" panose="02010609060101010101" charset="-122"/>
                <a:ea typeface="楷体" panose="02010609060101010101" charset="-122"/>
              </a:rPr>
              <a:t>归侨代表39名；</a:t>
            </a:r>
            <a:endParaRPr sz="2400" b="1" dirty="0">
              <a:latin typeface="楷体" panose="02010609060101010101" charset="-122"/>
              <a:ea typeface="楷体" panose="02010609060101010101" charset="-122"/>
            </a:endParaRPr>
          </a:p>
          <a:p>
            <a:pPr eaLnBrk="0" hangingPunct="0">
              <a:lnSpc>
                <a:spcPct val="120000"/>
              </a:lnSpc>
            </a:pPr>
            <a:r>
              <a:rPr sz="2400" b="1" dirty="0">
                <a:latin typeface="楷体" panose="02010609060101010101" charset="-122"/>
                <a:ea typeface="楷体" panose="02010609060101010101" charset="-122"/>
              </a:rPr>
              <a:t>连任代表769名，占代表总数的25.81%。</a:t>
            </a:r>
            <a:endParaRPr sz="2400" b="1" dirty="0">
              <a:latin typeface="楷体" panose="02010609060101010101" charset="-122"/>
              <a:ea typeface="楷体" panose="02010609060101010101" charset="-122"/>
            </a:endParaRPr>
          </a:p>
          <a:p>
            <a:pPr eaLnBrk="0" hangingPunct="0">
              <a:lnSpc>
                <a:spcPct val="120000"/>
              </a:lnSpc>
            </a:pPr>
            <a:r>
              <a:rPr sz="2400" b="1" dirty="0">
                <a:latin typeface="楷体" panose="02010609060101010101" charset="-122"/>
                <a:ea typeface="楷体" panose="02010609060101010101" charset="-122"/>
              </a:rPr>
              <a:t>与十二届相比，</a:t>
            </a:r>
            <a:endParaRPr sz="2400" b="1" dirty="0">
              <a:latin typeface="楷体" panose="02010609060101010101" charset="-122"/>
              <a:ea typeface="楷体" panose="02010609060101010101" charset="-122"/>
            </a:endParaRPr>
          </a:p>
          <a:p>
            <a:pPr eaLnBrk="0" hangingPunct="0">
              <a:lnSpc>
                <a:spcPct val="120000"/>
              </a:lnSpc>
            </a:pPr>
            <a:r>
              <a:rPr sz="2400" b="1" dirty="0">
                <a:latin typeface="楷体" panose="02010609060101010101" charset="-122"/>
                <a:ea typeface="楷体" panose="02010609060101010101" charset="-122"/>
              </a:rPr>
              <a:t>妇女代表742名，占代表总数的24.90%，提高了1.5个百分点；</a:t>
            </a:r>
            <a:endParaRPr sz="2400" b="1" dirty="0">
              <a:latin typeface="楷体" panose="02010609060101010101" charset="-122"/>
              <a:ea typeface="楷体" panose="02010609060101010101" charset="-122"/>
            </a:endParaRPr>
          </a:p>
          <a:p>
            <a:pPr eaLnBrk="0" hangingPunct="0">
              <a:lnSpc>
                <a:spcPct val="120000"/>
              </a:lnSpc>
            </a:pPr>
            <a:r>
              <a:rPr sz="2400" b="1" dirty="0">
                <a:latin typeface="楷体" panose="02010609060101010101" charset="-122"/>
                <a:ea typeface="楷体" panose="02010609060101010101" charset="-122"/>
              </a:rPr>
              <a:t>一线工人、农民代表468名（其中有45名农民工代表），占代表总数的15.70%，提高了2.28个百分点；</a:t>
            </a:r>
            <a:endParaRPr sz="2400" b="1" dirty="0">
              <a:latin typeface="楷体" panose="02010609060101010101" charset="-122"/>
              <a:ea typeface="楷体" panose="02010609060101010101" charset="-122"/>
            </a:endParaRPr>
          </a:p>
          <a:p>
            <a:pPr eaLnBrk="0" hangingPunct="0">
              <a:lnSpc>
                <a:spcPct val="120000"/>
              </a:lnSpc>
            </a:pPr>
            <a:r>
              <a:rPr sz="2400" b="1" dirty="0">
                <a:latin typeface="楷体" panose="02010609060101010101" charset="-122"/>
                <a:ea typeface="楷体" panose="02010609060101010101" charset="-122"/>
              </a:rPr>
              <a:t>专业技术人员代表613名，占代表总数的20.57%，提高了0.15个百分点；</a:t>
            </a:r>
            <a:endParaRPr sz="2400" b="1" dirty="0">
              <a:latin typeface="楷体" panose="02010609060101010101" charset="-122"/>
              <a:ea typeface="楷体" panose="02010609060101010101" charset="-122"/>
            </a:endParaRPr>
          </a:p>
          <a:p>
            <a:pPr eaLnBrk="0" hangingPunct="0">
              <a:lnSpc>
                <a:spcPct val="120000"/>
              </a:lnSpc>
            </a:pPr>
            <a:r>
              <a:rPr sz="2400" b="1" dirty="0">
                <a:latin typeface="楷体" panose="02010609060101010101" charset="-122"/>
                <a:ea typeface="楷体" panose="02010609060101010101" charset="-122"/>
              </a:rPr>
              <a:t>党政领导干部代表1011名，占代表总数的33.93%，降低了0.95个百分点。 </a:t>
            </a:r>
            <a:endParaRPr sz="2400" b="1" dirty="0">
              <a:latin typeface="楷体" panose="02010609060101010101" charset="-122"/>
              <a:ea typeface="楷体" panose="02010609060101010101" charset="-122"/>
            </a:endParaRPr>
          </a:p>
        </p:txBody>
      </p:sp>
      <p:sp>
        <p:nvSpPr>
          <p:cNvPr id="11267" name="文本框 11266"/>
          <p:cNvSpPr txBox="1"/>
          <p:nvPr/>
        </p:nvSpPr>
        <p:spPr>
          <a:xfrm>
            <a:off x="6528118" y="2708910"/>
            <a:ext cx="4678362" cy="762000"/>
          </a:xfrm>
          <a:prstGeom prst="rect">
            <a:avLst/>
          </a:prstGeom>
          <a:solidFill>
            <a:srgbClr val="D9D9D9"/>
          </a:solidFill>
          <a:ln w="9525">
            <a:noFill/>
          </a:ln>
        </p:spPr>
        <p:txBody>
          <a:bodyPr wrap="square" anchor="t" anchorCtr="0">
            <a:spAutoFit/>
          </a:bodyPr>
          <a:lstStyle/>
          <a:p>
            <a:r>
              <a:rPr lang="zh-CN" altLang="en-US" sz="4400" b="1" dirty="0">
                <a:solidFill>
                  <a:srgbClr val="FF0000"/>
                </a:solidFill>
                <a:latin typeface="Times New Roman" panose="02020603050405020304" pitchFamily="18" charset="0"/>
                <a:ea typeface="黑体" panose="02010609060101010101" pitchFamily="2" charset="-122"/>
              </a:rPr>
              <a:t>民主主体的广泛性</a:t>
            </a:r>
            <a:endParaRPr lang="zh-CN" altLang="en-US" sz="4400" b="1">
              <a:solidFill>
                <a:srgbClr val="FF0000"/>
              </a:solidFill>
              <a:latin typeface="Times New Roman" panose="02020603050405020304" pitchFamily="18" charset="0"/>
              <a:ea typeface="黑体" panose="02010609060101010101" pitchFamily="2" charset="-122"/>
            </a:endParaRPr>
          </a:p>
        </p:txBody>
      </p:sp>
      <p:sp>
        <p:nvSpPr>
          <p:cNvPr id="10243" name="矩形 11267"/>
          <p:cNvSpPr/>
          <p:nvPr/>
        </p:nvSpPr>
        <p:spPr>
          <a:xfrm>
            <a:off x="941388" y="446088"/>
            <a:ext cx="7532687" cy="579437"/>
          </a:xfrm>
          <a:prstGeom prst="rect">
            <a:avLst/>
          </a:prstGeom>
          <a:noFill/>
          <a:ln w="9525">
            <a:noFill/>
          </a:ln>
        </p:spPr>
        <p:txBody>
          <a:bodyPr wrap="none" anchor="t" anchorCtr="0">
            <a:spAutoFit/>
          </a:bodyPr>
          <a:lstStyle/>
          <a:p>
            <a:pPr algn="r" eaLnBrk="0" hangingPunct="0"/>
            <a:r>
              <a:rPr lang="zh-CN" altLang="en-US" sz="3200" b="1" dirty="0">
                <a:latin typeface="Times New Roman" panose="02020603050405020304" pitchFamily="18" charset="0"/>
                <a:ea typeface="宋体" panose="02010600030101010101" pitchFamily="2" charset="-122"/>
              </a:rPr>
              <a:t>下列材料体现我国人民民主的什么特点？</a:t>
            </a:r>
            <a:endParaRPr lang="zh-CN" altLang="en-US" sz="3200" b="1" dirty="0">
              <a:latin typeface="Times New Roman" panose="02020603050405020304" pitchFamily="18"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wipe(up)">
                                      <p:cBhvr>
                                        <p:cTn id="7" dur="500"/>
                                        <p:tgtEl>
                                          <p:spTgt spid="11266"/>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11267"/>
                                        </p:tgtEl>
                                        <p:attrNameLst>
                                          <p:attrName>style.visibility</p:attrName>
                                        </p:attrNameLst>
                                      </p:cBhvr>
                                      <p:to>
                                        <p:strVal val="visible"/>
                                      </p:to>
                                    </p:set>
                                    <p:anim calcmode="lin" valueType="num">
                                      <p:cBhvr>
                                        <p:cTn id="12" dur="500" fill="hold"/>
                                        <p:tgtEl>
                                          <p:spTgt spid="11267"/>
                                        </p:tgtEl>
                                        <p:attrNameLst>
                                          <p:attrName>ppt_w</p:attrName>
                                        </p:attrNameLst>
                                      </p:cBhvr>
                                      <p:tavLst>
                                        <p:tav tm="0">
                                          <p:val>
                                            <p:fltVal val="0"/>
                                          </p:val>
                                        </p:tav>
                                        <p:tav tm="100000">
                                          <p:val>
                                            <p:strVal val="#ppt_w"/>
                                          </p:val>
                                        </p:tav>
                                      </p:tavLst>
                                    </p:anim>
                                    <p:anim calcmode="lin" valueType="num">
                                      <p:cBhvr>
                                        <p:cTn id="13" dur="500" fill="hold"/>
                                        <p:tgtEl>
                                          <p:spTgt spid="1126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bldLvl="0" animBg="1"/>
      <p:bldP spid="11267"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p:nvPr/>
        </p:nvGraphicFramePr>
        <p:xfrm>
          <a:off x="831850" y="571500"/>
          <a:ext cx="10792460" cy="5851525"/>
        </p:xfrm>
        <a:graphic>
          <a:graphicData uri="http://schemas.openxmlformats.org/drawingml/2006/table">
            <a:tbl>
              <a:tblPr firstRow="1" bandRow="1">
                <a:tableStyleId>{5C22544A-7EE6-4342-B048-85BDC9FD1C3A}</a:tableStyleId>
              </a:tblPr>
              <a:tblGrid>
                <a:gridCol w="1710055"/>
                <a:gridCol w="1373505"/>
                <a:gridCol w="1541780"/>
                <a:gridCol w="1541780"/>
                <a:gridCol w="1541780"/>
                <a:gridCol w="1541780"/>
                <a:gridCol w="1541780"/>
              </a:tblGrid>
              <a:tr h="457200">
                <a:tc>
                  <a:txBody>
                    <a:bodyPr/>
                    <a:lstStyle/>
                    <a:p>
                      <a:pPr>
                        <a:buNone/>
                      </a:pPr>
                      <a:endParaRPr lang="zh-CN" altLang="en-US" sz="2800"/>
                    </a:p>
                  </a:txBody>
                  <a:tcPr/>
                </a:tc>
                <a:tc>
                  <a:txBody>
                    <a:bodyPr/>
                    <a:lstStyle/>
                    <a:p>
                      <a:pPr>
                        <a:buNone/>
                      </a:pPr>
                      <a:r>
                        <a:rPr lang="zh-CN" altLang="en-US" sz="2800"/>
                        <a:t>十二届</a:t>
                      </a:r>
                      <a:endParaRPr lang="zh-CN" altLang="en-US" sz="2800"/>
                    </a:p>
                  </a:txBody>
                  <a:tcPr/>
                </a:tc>
                <a:tc>
                  <a:txBody>
                    <a:bodyPr/>
                    <a:lstStyle/>
                    <a:p>
                      <a:pPr>
                        <a:buNone/>
                      </a:pPr>
                      <a:r>
                        <a:rPr lang="zh-CN" altLang="en-US" sz="2800"/>
                        <a:t>占比</a:t>
                      </a:r>
                      <a:endParaRPr lang="zh-CN" altLang="en-US" sz="2800"/>
                    </a:p>
                  </a:txBody>
                  <a:tcPr/>
                </a:tc>
                <a:tc>
                  <a:txBody>
                    <a:bodyPr/>
                    <a:lstStyle/>
                    <a:p>
                      <a:pPr>
                        <a:buNone/>
                      </a:pPr>
                      <a:r>
                        <a:rPr lang="zh-CN" altLang="en-US" sz="2800"/>
                        <a:t>同比</a:t>
                      </a:r>
                      <a:endParaRPr lang="zh-CN" altLang="en-US" sz="2800"/>
                    </a:p>
                  </a:txBody>
                  <a:tcPr/>
                </a:tc>
                <a:tc>
                  <a:txBody>
                    <a:bodyPr/>
                    <a:lstStyle/>
                    <a:p>
                      <a:pPr>
                        <a:buNone/>
                      </a:pPr>
                      <a:r>
                        <a:rPr lang="zh-CN" altLang="en-US" sz="2800"/>
                        <a:t>十三届</a:t>
                      </a:r>
                      <a:endParaRPr lang="zh-CN" altLang="en-US" sz="2800"/>
                    </a:p>
                  </a:txBody>
                  <a:tcPr/>
                </a:tc>
                <a:tc>
                  <a:txBody>
                    <a:bodyPr/>
                    <a:lstStyle/>
                    <a:p>
                      <a:pPr>
                        <a:buNone/>
                      </a:pPr>
                      <a:r>
                        <a:rPr lang="zh-CN" altLang="en-US" sz="2800"/>
                        <a:t>占比</a:t>
                      </a:r>
                      <a:endParaRPr lang="zh-CN" altLang="en-US" sz="2800"/>
                    </a:p>
                  </a:txBody>
                  <a:tcPr/>
                </a:tc>
                <a:tc>
                  <a:txBody>
                    <a:bodyPr/>
                    <a:lstStyle/>
                    <a:p>
                      <a:pPr>
                        <a:buNone/>
                      </a:pPr>
                      <a:r>
                        <a:rPr lang="zh-CN" altLang="en-US" sz="2800"/>
                        <a:t>同比</a:t>
                      </a:r>
                      <a:endParaRPr lang="zh-CN" altLang="en-US" sz="2800"/>
                    </a:p>
                  </a:txBody>
                  <a:tcPr/>
                </a:tc>
              </a:tr>
              <a:tr h="381000">
                <a:tc>
                  <a:txBody>
                    <a:bodyPr/>
                    <a:lstStyle/>
                    <a:p>
                      <a:pPr>
                        <a:buNone/>
                      </a:pPr>
                      <a:r>
                        <a:rPr lang="zh-CN" altLang="en-US" sz="2800" b="1" dirty="0">
                          <a:solidFill>
                            <a:srgbClr val="CC0000"/>
                          </a:solidFill>
                          <a:latin typeface="楷体" panose="02010609060101010101" charset="-122"/>
                          <a:ea typeface="楷体" panose="02010609060101010101" charset="-122"/>
                          <a:sym typeface="+mn-ea"/>
                        </a:rPr>
                        <a:t>少数民族代表</a:t>
                      </a:r>
                      <a:endParaRPr lang="zh-CN" altLang="en-US" sz="2800" b="1" dirty="0">
                        <a:solidFill>
                          <a:srgbClr val="CC0000"/>
                        </a:solidFill>
                        <a:latin typeface="楷体" panose="02010609060101010101" charset="-122"/>
                        <a:ea typeface="楷体" panose="02010609060101010101" charset="-122"/>
                        <a:sym typeface="+mn-ea"/>
                      </a:endParaRPr>
                    </a:p>
                  </a:txBody>
                  <a:tcPr/>
                </a:tc>
                <a:tc>
                  <a:txBody>
                    <a:bodyPr/>
                    <a:lstStyle/>
                    <a:p>
                      <a:pPr>
                        <a:buNone/>
                      </a:pPr>
                      <a:r>
                        <a:rPr lang="en-US" altLang="zh-CN" sz="2800"/>
                        <a:t>409</a:t>
                      </a:r>
                      <a:endParaRPr lang="en-US" altLang="zh-CN" sz="2800"/>
                    </a:p>
                  </a:txBody>
                  <a:tcPr/>
                </a:tc>
                <a:tc>
                  <a:txBody>
                    <a:bodyPr/>
                    <a:lstStyle/>
                    <a:p>
                      <a:pPr>
                        <a:buNone/>
                      </a:pPr>
                      <a:r>
                        <a:rPr lang="en-US" altLang="zh-CN" sz="2800"/>
                        <a:t>13.69%</a:t>
                      </a:r>
                      <a:endParaRPr lang="en-US" altLang="zh-CN" sz="2800"/>
                    </a:p>
                  </a:txBody>
                  <a:tcPr/>
                </a:tc>
                <a:tc>
                  <a:txBody>
                    <a:bodyPr/>
                    <a:lstStyle/>
                    <a:p>
                      <a:pPr>
                        <a:buNone/>
                      </a:pPr>
                      <a:endParaRPr lang="zh-CN" altLang="en-US" sz="2800"/>
                    </a:p>
                  </a:txBody>
                  <a:tcPr/>
                </a:tc>
                <a:tc>
                  <a:txBody>
                    <a:bodyPr/>
                    <a:lstStyle/>
                    <a:p>
                      <a:pPr>
                        <a:buNone/>
                      </a:pPr>
                      <a:r>
                        <a:rPr lang="en-US" altLang="zh-CN" sz="2800"/>
                        <a:t>438</a:t>
                      </a:r>
                      <a:endParaRPr lang="en-US" altLang="zh-CN" sz="2800"/>
                    </a:p>
                  </a:txBody>
                  <a:tcPr/>
                </a:tc>
                <a:tc>
                  <a:txBody>
                    <a:bodyPr/>
                    <a:lstStyle/>
                    <a:p>
                      <a:pPr>
                        <a:buNone/>
                      </a:pPr>
                      <a:r>
                        <a:rPr lang="en-US" altLang="zh-CN" sz="2800"/>
                        <a:t>14.7%</a:t>
                      </a:r>
                      <a:endParaRPr lang="en-US" altLang="zh-CN" sz="2800"/>
                    </a:p>
                  </a:txBody>
                  <a:tcPr/>
                </a:tc>
                <a:tc>
                  <a:txBody>
                    <a:bodyPr/>
                    <a:lstStyle/>
                    <a:p>
                      <a:pPr>
                        <a:buNone/>
                      </a:pPr>
                      <a:endParaRPr lang="zh-CN" altLang="en-US" sz="2800"/>
                    </a:p>
                  </a:txBody>
                  <a:tcPr/>
                </a:tc>
              </a:tr>
              <a:tr h="381000">
                <a:tc>
                  <a:txBody>
                    <a:bodyPr/>
                    <a:lstStyle/>
                    <a:p>
                      <a:pPr>
                        <a:buNone/>
                      </a:pPr>
                      <a:r>
                        <a:rPr lang="zh-CN" altLang="en-US" sz="2800" b="1" dirty="0">
                          <a:solidFill>
                            <a:srgbClr val="CC0000"/>
                          </a:solidFill>
                          <a:latin typeface="楷体" panose="02010609060101010101" charset="-122"/>
                          <a:ea typeface="楷体" panose="02010609060101010101" charset="-122"/>
                          <a:sym typeface="+mn-ea"/>
                        </a:rPr>
                        <a:t>归侨代表</a:t>
                      </a:r>
                      <a:endParaRPr lang="zh-CN" altLang="en-US" sz="2800" b="1" dirty="0">
                        <a:solidFill>
                          <a:srgbClr val="CC0000"/>
                        </a:solidFill>
                        <a:latin typeface="楷体" panose="02010609060101010101" charset="-122"/>
                        <a:ea typeface="楷体" panose="02010609060101010101" charset="-122"/>
                        <a:sym typeface="+mn-ea"/>
                      </a:endParaRPr>
                    </a:p>
                  </a:txBody>
                  <a:tcPr/>
                </a:tc>
                <a:tc>
                  <a:txBody>
                    <a:bodyPr/>
                    <a:lstStyle/>
                    <a:p>
                      <a:pPr>
                        <a:buNone/>
                      </a:pPr>
                      <a:r>
                        <a:rPr lang="en-US" altLang="zh-CN" sz="2800"/>
                        <a:t>35</a:t>
                      </a:r>
                      <a:endParaRPr lang="en-US" altLang="zh-CN" sz="2800"/>
                    </a:p>
                  </a:txBody>
                  <a:tcPr/>
                </a:tc>
                <a:tc>
                  <a:txBody>
                    <a:bodyPr/>
                    <a:lstStyle/>
                    <a:p>
                      <a:pPr>
                        <a:buNone/>
                      </a:pPr>
                      <a:endParaRPr lang="zh-CN" altLang="en-US" sz="2800"/>
                    </a:p>
                  </a:txBody>
                  <a:tcPr/>
                </a:tc>
                <a:tc>
                  <a:txBody>
                    <a:bodyPr/>
                    <a:lstStyle/>
                    <a:p>
                      <a:pPr>
                        <a:buNone/>
                      </a:pPr>
                      <a:endParaRPr lang="zh-CN" altLang="en-US" sz="2800"/>
                    </a:p>
                  </a:txBody>
                  <a:tcPr/>
                </a:tc>
                <a:tc>
                  <a:txBody>
                    <a:bodyPr/>
                    <a:lstStyle/>
                    <a:p>
                      <a:pPr>
                        <a:buNone/>
                      </a:pPr>
                      <a:r>
                        <a:rPr lang="en-US" altLang="zh-CN" sz="2800"/>
                        <a:t>39</a:t>
                      </a:r>
                      <a:endParaRPr lang="en-US" altLang="zh-CN" sz="2800"/>
                    </a:p>
                  </a:txBody>
                  <a:tcPr/>
                </a:tc>
                <a:tc>
                  <a:txBody>
                    <a:bodyPr/>
                    <a:lstStyle/>
                    <a:p>
                      <a:pPr>
                        <a:buNone/>
                      </a:pPr>
                      <a:endParaRPr lang="zh-CN" altLang="en-US" sz="2800"/>
                    </a:p>
                  </a:txBody>
                  <a:tcPr/>
                </a:tc>
                <a:tc>
                  <a:txBody>
                    <a:bodyPr/>
                    <a:lstStyle/>
                    <a:p>
                      <a:pPr>
                        <a:buNone/>
                      </a:pPr>
                      <a:endParaRPr lang="zh-CN" altLang="en-US" sz="2800"/>
                    </a:p>
                  </a:txBody>
                  <a:tcPr/>
                </a:tc>
              </a:tr>
              <a:tr h="381000">
                <a:tc>
                  <a:txBody>
                    <a:bodyPr/>
                    <a:lstStyle/>
                    <a:p>
                      <a:pPr>
                        <a:buNone/>
                      </a:pPr>
                      <a:r>
                        <a:rPr lang="zh-CN" altLang="en-US" sz="2800" b="1" dirty="0">
                          <a:solidFill>
                            <a:schemeClr val="bg2"/>
                          </a:solidFill>
                          <a:latin typeface="楷体" panose="02010609060101010101" charset="-122"/>
                          <a:ea typeface="楷体" panose="02010609060101010101" charset="-122"/>
                          <a:sym typeface="+mn-ea"/>
                        </a:rPr>
                        <a:t>连任代表</a:t>
                      </a:r>
                      <a:endParaRPr lang="zh-CN" altLang="en-US" sz="2800" b="1" dirty="0">
                        <a:solidFill>
                          <a:schemeClr val="bg2"/>
                        </a:solidFill>
                        <a:latin typeface="楷体" panose="02010609060101010101" charset="-122"/>
                        <a:ea typeface="楷体" panose="02010609060101010101" charset="-122"/>
                        <a:sym typeface="+mn-ea"/>
                      </a:endParaRPr>
                    </a:p>
                  </a:txBody>
                  <a:tcPr/>
                </a:tc>
                <a:tc>
                  <a:txBody>
                    <a:bodyPr/>
                    <a:lstStyle/>
                    <a:p>
                      <a:pPr>
                        <a:buNone/>
                      </a:pPr>
                      <a:r>
                        <a:rPr lang="en-US" altLang="zh-CN" sz="2800"/>
                        <a:t>1027</a:t>
                      </a:r>
                      <a:endParaRPr lang="en-US" altLang="zh-CN" sz="2800"/>
                    </a:p>
                  </a:txBody>
                  <a:tcPr/>
                </a:tc>
                <a:tc>
                  <a:txBody>
                    <a:bodyPr/>
                    <a:lstStyle/>
                    <a:p>
                      <a:pPr>
                        <a:buNone/>
                      </a:pPr>
                      <a:r>
                        <a:rPr lang="en-US" altLang="zh-CN" sz="2800"/>
                        <a:t>24.38%</a:t>
                      </a:r>
                      <a:endParaRPr lang="en-US" altLang="zh-CN" sz="2800"/>
                    </a:p>
                  </a:txBody>
                  <a:tcPr/>
                </a:tc>
                <a:tc>
                  <a:txBody>
                    <a:bodyPr/>
                    <a:lstStyle/>
                    <a:p>
                      <a:pPr>
                        <a:buNone/>
                      </a:pPr>
                      <a:endParaRPr lang="zh-CN" altLang="en-US" sz="2800"/>
                    </a:p>
                  </a:txBody>
                  <a:tcPr/>
                </a:tc>
                <a:tc>
                  <a:txBody>
                    <a:bodyPr/>
                    <a:lstStyle/>
                    <a:p>
                      <a:pPr>
                        <a:buNone/>
                      </a:pPr>
                      <a:r>
                        <a:rPr lang="en-US" altLang="zh-CN" sz="2800"/>
                        <a:t>769</a:t>
                      </a:r>
                      <a:endParaRPr lang="en-US" altLang="zh-CN" sz="2800"/>
                    </a:p>
                  </a:txBody>
                  <a:tcPr/>
                </a:tc>
                <a:tc>
                  <a:txBody>
                    <a:bodyPr/>
                    <a:lstStyle/>
                    <a:p>
                      <a:pPr>
                        <a:buNone/>
                      </a:pPr>
                      <a:r>
                        <a:rPr lang="en-US" altLang="zh-CN" sz="2800"/>
                        <a:t>25.81%</a:t>
                      </a:r>
                      <a:endParaRPr lang="en-US" altLang="zh-CN" sz="2800"/>
                    </a:p>
                  </a:txBody>
                  <a:tcPr/>
                </a:tc>
                <a:tc>
                  <a:txBody>
                    <a:bodyPr/>
                    <a:lstStyle/>
                    <a:p>
                      <a:pPr>
                        <a:buNone/>
                      </a:pPr>
                      <a:endParaRPr lang="zh-CN" altLang="en-US" sz="2800"/>
                    </a:p>
                  </a:txBody>
                  <a:tcPr/>
                </a:tc>
              </a:tr>
              <a:tr h="381000">
                <a:tc>
                  <a:txBody>
                    <a:bodyPr/>
                    <a:lstStyle/>
                    <a:p>
                      <a:pPr>
                        <a:buNone/>
                      </a:pPr>
                      <a:r>
                        <a:rPr lang="zh-CN" altLang="en-US" sz="2800" b="1" dirty="0">
                          <a:solidFill>
                            <a:srgbClr val="CC0000"/>
                          </a:solidFill>
                          <a:latin typeface="楷体" panose="02010609060101010101" charset="-122"/>
                          <a:ea typeface="楷体" panose="02010609060101010101" charset="-122"/>
                          <a:sym typeface="+mn-ea"/>
                        </a:rPr>
                        <a:t>妇女代表</a:t>
                      </a:r>
                      <a:endParaRPr lang="zh-CN" altLang="en-US" sz="2800" b="1" dirty="0">
                        <a:solidFill>
                          <a:srgbClr val="CC0000"/>
                        </a:solidFill>
                        <a:latin typeface="楷体" panose="02010609060101010101" charset="-122"/>
                        <a:ea typeface="楷体" panose="02010609060101010101" charset="-122"/>
                        <a:sym typeface="+mn-ea"/>
                      </a:endParaRPr>
                    </a:p>
                  </a:txBody>
                  <a:tcPr/>
                </a:tc>
                <a:tc>
                  <a:txBody>
                    <a:bodyPr/>
                    <a:lstStyle/>
                    <a:p>
                      <a:pPr>
                        <a:buNone/>
                      </a:pPr>
                      <a:r>
                        <a:rPr lang="en-US" altLang="zh-CN" sz="2800"/>
                        <a:t>699</a:t>
                      </a:r>
                      <a:endParaRPr lang="en-US" altLang="zh-CN" sz="2800"/>
                    </a:p>
                  </a:txBody>
                  <a:tcPr/>
                </a:tc>
                <a:tc>
                  <a:txBody>
                    <a:bodyPr/>
                    <a:lstStyle/>
                    <a:p>
                      <a:pPr>
                        <a:buNone/>
                      </a:pPr>
                      <a:r>
                        <a:rPr lang="en-US" altLang="zh-CN" sz="2800"/>
                        <a:t>23.4%</a:t>
                      </a:r>
                      <a:endParaRPr lang="en-US" altLang="zh-CN" sz="2800"/>
                    </a:p>
                  </a:txBody>
                  <a:tcPr/>
                </a:tc>
                <a:tc>
                  <a:txBody>
                    <a:bodyPr/>
                    <a:lstStyle/>
                    <a:p>
                      <a:pPr>
                        <a:buNone/>
                      </a:pPr>
                      <a:r>
                        <a:rPr lang="en-US" altLang="zh-CN" sz="2800"/>
                        <a:t>+2.07%</a:t>
                      </a:r>
                      <a:endParaRPr lang="en-US" altLang="zh-CN" sz="2800"/>
                    </a:p>
                  </a:txBody>
                  <a:tcPr/>
                </a:tc>
                <a:tc>
                  <a:txBody>
                    <a:bodyPr/>
                    <a:lstStyle/>
                    <a:p>
                      <a:pPr>
                        <a:buNone/>
                      </a:pPr>
                      <a:r>
                        <a:rPr lang="en-US" altLang="zh-CN" sz="2800"/>
                        <a:t>742</a:t>
                      </a:r>
                      <a:endParaRPr lang="en-US" altLang="zh-CN" sz="2800"/>
                    </a:p>
                  </a:txBody>
                  <a:tcPr/>
                </a:tc>
                <a:tc>
                  <a:txBody>
                    <a:bodyPr/>
                    <a:lstStyle/>
                    <a:p>
                      <a:pPr>
                        <a:buNone/>
                      </a:pPr>
                      <a:r>
                        <a:rPr lang="en-US" altLang="zh-CN" sz="2800"/>
                        <a:t>24.9%</a:t>
                      </a:r>
                      <a:endParaRPr lang="en-US" altLang="zh-CN" sz="2800"/>
                    </a:p>
                  </a:txBody>
                  <a:tcPr/>
                </a:tc>
                <a:tc>
                  <a:txBody>
                    <a:bodyPr/>
                    <a:lstStyle/>
                    <a:p>
                      <a:pPr>
                        <a:buNone/>
                      </a:pPr>
                      <a:r>
                        <a:rPr lang="en-US" altLang="zh-CN" sz="2800"/>
                        <a:t>+1.5%</a:t>
                      </a:r>
                      <a:endParaRPr lang="en-US" altLang="zh-CN" sz="2800"/>
                    </a:p>
                  </a:txBody>
                  <a:tcPr/>
                </a:tc>
              </a:tr>
              <a:tr h="381000">
                <a:tc>
                  <a:txBody>
                    <a:bodyPr/>
                    <a:lstStyle/>
                    <a:p>
                      <a:pPr>
                        <a:buNone/>
                      </a:pPr>
                      <a:r>
                        <a:rPr lang="zh-CN" altLang="en-US" sz="2800" b="1" dirty="0">
                          <a:solidFill>
                            <a:srgbClr val="CC0000"/>
                          </a:solidFill>
                          <a:latin typeface="楷体" panose="02010609060101010101" charset="-122"/>
                          <a:ea typeface="楷体" panose="02010609060101010101" charset="-122"/>
                          <a:sym typeface="+mn-ea"/>
                        </a:rPr>
                        <a:t>工人、农民代表</a:t>
                      </a:r>
                      <a:endParaRPr lang="zh-CN" altLang="en-US" sz="2800" b="1" dirty="0">
                        <a:solidFill>
                          <a:srgbClr val="CC0000"/>
                        </a:solidFill>
                        <a:latin typeface="楷体" panose="02010609060101010101" charset="-122"/>
                        <a:ea typeface="楷体" panose="02010609060101010101" charset="-122"/>
                        <a:sym typeface="+mn-ea"/>
                      </a:endParaRPr>
                    </a:p>
                  </a:txBody>
                  <a:tcPr/>
                </a:tc>
                <a:tc>
                  <a:txBody>
                    <a:bodyPr/>
                    <a:lstStyle/>
                    <a:p>
                      <a:pPr>
                        <a:buNone/>
                      </a:pPr>
                      <a:r>
                        <a:rPr lang="en-US" altLang="zh-CN" sz="2800"/>
                        <a:t>401</a:t>
                      </a:r>
                      <a:endParaRPr lang="en-US" altLang="zh-CN" sz="2800"/>
                    </a:p>
                  </a:txBody>
                  <a:tcPr/>
                </a:tc>
                <a:tc>
                  <a:txBody>
                    <a:bodyPr/>
                    <a:lstStyle/>
                    <a:p>
                      <a:pPr>
                        <a:buNone/>
                      </a:pPr>
                      <a:r>
                        <a:rPr lang="en-US" altLang="zh-CN" sz="2800"/>
                        <a:t>13.42%</a:t>
                      </a:r>
                      <a:endParaRPr lang="en-US" altLang="zh-CN" sz="2800"/>
                    </a:p>
                  </a:txBody>
                  <a:tcPr/>
                </a:tc>
                <a:tc>
                  <a:txBody>
                    <a:bodyPr/>
                    <a:lstStyle/>
                    <a:p>
                      <a:pPr>
                        <a:buNone/>
                      </a:pPr>
                      <a:r>
                        <a:rPr lang="en-US" altLang="zh-CN" sz="2800"/>
                        <a:t>+5.18%</a:t>
                      </a:r>
                      <a:endParaRPr lang="en-US" altLang="zh-CN" sz="2800"/>
                    </a:p>
                  </a:txBody>
                  <a:tcPr/>
                </a:tc>
                <a:tc>
                  <a:txBody>
                    <a:bodyPr/>
                    <a:lstStyle/>
                    <a:p>
                      <a:pPr>
                        <a:buNone/>
                      </a:pPr>
                      <a:r>
                        <a:rPr lang="en-US" altLang="zh-CN" sz="2800"/>
                        <a:t>468</a:t>
                      </a:r>
                      <a:endParaRPr lang="en-US" altLang="zh-CN" sz="2800"/>
                    </a:p>
                  </a:txBody>
                  <a:tcPr/>
                </a:tc>
                <a:tc>
                  <a:txBody>
                    <a:bodyPr/>
                    <a:lstStyle/>
                    <a:p>
                      <a:pPr>
                        <a:buNone/>
                      </a:pPr>
                      <a:r>
                        <a:rPr lang="en-US" altLang="zh-CN" sz="2800"/>
                        <a:t>15.7%</a:t>
                      </a:r>
                      <a:endParaRPr lang="en-US" altLang="zh-CN" sz="2800"/>
                    </a:p>
                  </a:txBody>
                  <a:tcPr/>
                </a:tc>
                <a:tc>
                  <a:txBody>
                    <a:bodyPr/>
                    <a:lstStyle/>
                    <a:p>
                      <a:pPr>
                        <a:buNone/>
                      </a:pPr>
                      <a:r>
                        <a:rPr lang="en-US" altLang="zh-CN" sz="2800"/>
                        <a:t>+2.28%</a:t>
                      </a:r>
                      <a:endParaRPr lang="en-US" altLang="zh-CN" sz="2800"/>
                    </a:p>
                  </a:txBody>
                  <a:tcPr/>
                </a:tc>
              </a:tr>
              <a:tr h="381000">
                <a:tc>
                  <a:txBody>
                    <a:bodyPr/>
                    <a:lstStyle/>
                    <a:p>
                      <a:pPr>
                        <a:buNone/>
                      </a:pPr>
                      <a:r>
                        <a:rPr lang="zh-CN" altLang="en-US" sz="2800" b="1" dirty="0">
                          <a:solidFill>
                            <a:srgbClr val="CC0000"/>
                          </a:solidFill>
                          <a:latin typeface="楷体" panose="02010609060101010101" charset="-122"/>
                          <a:ea typeface="楷体" panose="02010609060101010101" charset="-122"/>
                          <a:sym typeface="+mn-ea"/>
                        </a:rPr>
                        <a:t>专业技术人员代表</a:t>
                      </a:r>
                      <a:endParaRPr lang="zh-CN" altLang="en-US" sz="2800" b="1" dirty="0">
                        <a:solidFill>
                          <a:srgbClr val="CC0000"/>
                        </a:solidFill>
                        <a:latin typeface="楷体" panose="02010609060101010101" charset="-122"/>
                        <a:ea typeface="楷体" panose="02010609060101010101" charset="-122"/>
                        <a:sym typeface="+mn-ea"/>
                      </a:endParaRPr>
                    </a:p>
                  </a:txBody>
                  <a:tcPr/>
                </a:tc>
                <a:tc>
                  <a:txBody>
                    <a:bodyPr/>
                    <a:lstStyle/>
                    <a:p>
                      <a:pPr>
                        <a:buNone/>
                      </a:pPr>
                      <a:r>
                        <a:rPr lang="en-US" altLang="zh-CN" sz="2800"/>
                        <a:t>610</a:t>
                      </a:r>
                      <a:endParaRPr lang="en-US" altLang="zh-CN" sz="2800"/>
                    </a:p>
                  </a:txBody>
                  <a:tcPr/>
                </a:tc>
                <a:tc>
                  <a:txBody>
                    <a:bodyPr/>
                    <a:lstStyle/>
                    <a:p>
                      <a:pPr>
                        <a:buNone/>
                      </a:pPr>
                      <a:r>
                        <a:rPr lang="en-US" altLang="zh-CN" sz="2800"/>
                        <a:t>20.42%</a:t>
                      </a:r>
                      <a:endParaRPr lang="en-US" altLang="zh-CN" sz="2800"/>
                    </a:p>
                  </a:txBody>
                  <a:tcPr/>
                </a:tc>
                <a:tc>
                  <a:txBody>
                    <a:bodyPr/>
                    <a:lstStyle/>
                    <a:p>
                      <a:pPr>
                        <a:buNone/>
                      </a:pPr>
                      <a:r>
                        <a:rPr lang="en-US" altLang="zh-CN" sz="2800"/>
                        <a:t>+1.2%</a:t>
                      </a:r>
                      <a:endParaRPr lang="en-US" altLang="zh-CN" sz="2800"/>
                    </a:p>
                  </a:txBody>
                  <a:tcPr/>
                </a:tc>
                <a:tc>
                  <a:txBody>
                    <a:bodyPr/>
                    <a:lstStyle/>
                    <a:p>
                      <a:pPr>
                        <a:buNone/>
                      </a:pPr>
                      <a:r>
                        <a:rPr lang="en-US" altLang="zh-CN" sz="2800"/>
                        <a:t>613</a:t>
                      </a:r>
                      <a:endParaRPr lang="en-US" altLang="zh-CN" sz="2800"/>
                    </a:p>
                  </a:txBody>
                  <a:tcPr/>
                </a:tc>
                <a:tc>
                  <a:txBody>
                    <a:bodyPr/>
                    <a:lstStyle/>
                    <a:p>
                      <a:pPr>
                        <a:buNone/>
                      </a:pPr>
                      <a:r>
                        <a:rPr lang="zh-CN" altLang="en-US" sz="2800">
                          <a:sym typeface="+mn-ea"/>
                        </a:rPr>
                        <a:t>20.57%</a:t>
                      </a:r>
                      <a:endParaRPr lang="zh-CN" altLang="en-US" sz="2800">
                        <a:sym typeface="+mn-ea"/>
                      </a:endParaRPr>
                    </a:p>
                  </a:txBody>
                  <a:tcPr/>
                </a:tc>
                <a:tc>
                  <a:txBody>
                    <a:bodyPr/>
                    <a:lstStyle/>
                    <a:p>
                      <a:pPr>
                        <a:buNone/>
                      </a:pPr>
                      <a:r>
                        <a:rPr lang="en-US" altLang="zh-CN" sz="2800">
                          <a:sym typeface="+mn-ea"/>
                        </a:rPr>
                        <a:t>+</a:t>
                      </a:r>
                      <a:r>
                        <a:rPr lang="zh-CN" altLang="en-US" sz="2800">
                          <a:sym typeface="+mn-ea"/>
                        </a:rPr>
                        <a:t>0.15</a:t>
                      </a:r>
                      <a:r>
                        <a:rPr lang="en-US" altLang="zh-CN" sz="2800">
                          <a:sym typeface="+mn-ea"/>
                        </a:rPr>
                        <a:t>%</a:t>
                      </a:r>
                      <a:endParaRPr lang="en-US" altLang="zh-CN" sz="2800">
                        <a:sym typeface="+mn-ea"/>
                      </a:endParaRPr>
                    </a:p>
                  </a:txBody>
                  <a:tcPr/>
                </a:tc>
              </a:tr>
              <a:tr h="381000">
                <a:tc>
                  <a:txBody>
                    <a:bodyPr/>
                    <a:lstStyle/>
                    <a:p>
                      <a:pPr>
                        <a:buNone/>
                      </a:pPr>
                      <a:r>
                        <a:rPr lang="zh-CN" altLang="en-US" sz="2800" b="1" dirty="0">
                          <a:solidFill>
                            <a:srgbClr val="CC0000"/>
                          </a:solidFill>
                          <a:latin typeface="楷体" panose="02010609060101010101" charset="-122"/>
                          <a:ea typeface="楷体" panose="02010609060101010101" charset="-122"/>
                          <a:sym typeface="+mn-ea"/>
                        </a:rPr>
                        <a:t>党政领导干部代表</a:t>
                      </a:r>
                      <a:endParaRPr lang="zh-CN" altLang="en-US" sz="2800" b="1" dirty="0">
                        <a:solidFill>
                          <a:srgbClr val="CC0000"/>
                        </a:solidFill>
                        <a:latin typeface="楷体" panose="02010609060101010101" charset="-122"/>
                        <a:ea typeface="楷体" panose="02010609060101010101" charset="-122"/>
                        <a:sym typeface="+mn-ea"/>
                      </a:endParaRPr>
                    </a:p>
                  </a:txBody>
                  <a:tcPr/>
                </a:tc>
                <a:tc>
                  <a:txBody>
                    <a:bodyPr/>
                    <a:lstStyle/>
                    <a:p>
                      <a:pPr>
                        <a:buNone/>
                      </a:pPr>
                      <a:r>
                        <a:rPr lang="en-US" altLang="zh-CN" sz="2800"/>
                        <a:t>1042</a:t>
                      </a:r>
                      <a:endParaRPr lang="en-US" altLang="zh-CN" sz="2800"/>
                    </a:p>
                  </a:txBody>
                  <a:tcPr/>
                </a:tc>
                <a:tc>
                  <a:txBody>
                    <a:bodyPr/>
                    <a:lstStyle/>
                    <a:p>
                      <a:pPr>
                        <a:buNone/>
                      </a:pPr>
                      <a:r>
                        <a:rPr lang="en-US" altLang="zh-CN" sz="2800"/>
                        <a:t>34.88</a:t>
                      </a:r>
                      <a:endParaRPr lang="en-US" altLang="zh-CN" sz="2800"/>
                    </a:p>
                  </a:txBody>
                  <a:tcPr/>
                </a:tc>
                <a:tc>
                  <a:txBody>
                    <a:bodyPr/>
                    <a:lstStyle/>
                    <a:p>
                      <a:pPr>
                        <a:buNone/>
                      </a:pPr>
                      <a:r>
                        <a:rPr lang="en-US" altLang="zh-CN" sz="2800"/>
                        <a:t>-6.93%</a:t>
                      </a:r>
                      <a:endParaRPr lang="en-US" altLang="zh-CN" sz="2800"/>
                    </a:p>
                  </a:txBody>
                  <a:tcPr/>
                </a:tc>
                <a:tc>
                  <a:txBody>
                    <a:bodyPr/>
                    <a:lstStyle/>
                    <a:p>
                      <a:pPr>
                        <a:buNone/>
                      </a:pPr>
                      <a:r>
                        <a:rPr lang="zh-CN" altLang="en-US" sz="2800">
                          <a:sym typeface="+mn-ea"/>
                        </a:rPr>
                        <a:t>1011</a:t>
                      </a:r>
                      <a:endParaRPr lang="zh-CN" altLang="en-US" sz="2800">
                        <a:sym typeface="+mn-ea"/>
                      </a:endParaRPr>
                    </a:p>
                  </a:txBody>
                  <a:tcPr/>
                </a:tc>
                <a:tc>
                  <a:txBody>
                    <a:bodyPr/>
                    <a:lstStyle/>
                    <a:p>
                      <a:pPr>
                        <a:buNone/>
                      </a:pPr>
                      <a:r>
                        <a:rPr lang="zh-CN" altLang="en-US" sz="2800">
                          <a:sym typeface="+mn-ea"/>
                        </a:rPr>
                        <a:t>33.93%</a:t>
                      </a:r>
                      <a:endParaRPr lang="zh-CN" altLang="en-US" sz="2800">
                        <a:sym typeface="+mn-ea"/>
                      </a:endParaRPr>
                    </a:p>
                  </a:txBody>
                  <a:tcPr/>
                </a:tc>
                <a:tc>
                  <a:txBody>
                    <a:bodyPr/>
                    <a:lstStyle/>
                    <a:p>
                      <a:pPr>
                        <a:buNone/>
                      </a:pPr>
                      <a:r>
                        <a:rPr lang="en-US" altLang="zh-CN" sz="2800"/>
                        <a:t>-0.95%</a:t>
                      </a:r>
                      <a:endParaRPr lang="en-US" altLang="zh-CN" sz="2800"/>
                    </a:p>
                  </a:txBody>
                  <a:tcPr/>
                </a:tc>
              </a:tr>
            </a:tbl>
          </a:graphicData>
        </a:graphic>
      </p:graphicFrame>
      <p:sp>
        <p:nvSpPr>
          <p:cNvPr id="4" name="文本框 3"/>
          <p:cNvSpPr txBox="1"/>
          <p:nvPr/>
        </p:nvSpPr>
        <p:spPr>
          <a:xfrm>
            <a:off x="425450" y="1974850"/>
            <a:ext cx="11344275" cy="2306638"/>
          </a:xfrm>
          <a:prstGeom prst="rect">
            <a:avLst/>
          </a:prstGeom>
          <a:solidFill>
            <a:srgbClr val="FFFF00"/>
          </a:solidFill>
          <a:ln w="9525">
            <a:noFill/>
          </a:ln>
        </p:spPr>
        <p:txBody>
          <a:bodyPr wrap="square" anchor="t" anchorCtr="0">
            <a:spAutoFit/>
          </a:bodyPr>
          <a:lstStyle/>
          <a:p>
            <a:r>
              <a:rPr lang="zh-CN" altLang="en-US" sz="4800">
                <a:solidFill>
                  <a:srgbClr val="FF0000"/>
                </a:solidFill>
                <a:latin typeface="Arial" panose="020B0604020202020204" pitchFamily="34" charset="0"/>
                <a:ea typeface="宋体" panose="02010600030101010101" pitchFamily="2" charset="-122"/>
              </a:rPr>
              <a:t>全国人大代表具有</a:t>
            </a:r>
            <a:r>
              <a:rPr lang="zh-CN" altLang="en-US" sz="4800" b="1">
                <a:solidFill>
                  <a:srgbClr val="FF0000"/>
                </a:solidFill>
                <a:latin typeface="华文行楷" panose="02010800040101010101" pitchFamily="2" charset="-122"/>
                <a:ea typeface="华文行楷" panose="02010800040101010101" pitchFamily="2" charset="-122"/>
              </a:rPr>
              <a:t>广泛的代表性</a:t>
            </a:r>
            <a:r>
              <a:rPr lang="zh-CN" altLang="en-US" sz="4800">
                <a:solidFill>
                  <a:srgbClr val="FF0000"/>
                </a:solidFill>
                <a:latin typeface="Arial" panose="020B0604020202020204" pitchFamily="34" charset="0"/>
                <a:ea typeface="宋体" panose="02010600030101010101" pitchFamily="2" charset="-122"/>
              </a:rPr>
              <a:t>，保证了各地区、各民族、各方面都有适当数量代表的要求。</a:t>
            </a:r>
            <a:endParaRPr lang="zh-CN" altLang="en-US" sz="4800">
              <a:solidFill>
                <a:srgbClr val="FF0000"/>
              </a:solidFill>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标题 48129"/>
          <p:cNvSpPr>
            <a:spLocks noGrp="1"/>
          </p:cNvSpPr>
          <p:nvPr>
            <p:ph type="title"/>
          </p:nvPr>
        </p:nvSpPr>
        <p:spPr>
          <a:xfrm>
            <a:off x="1039813" y="71438"/>
            <a:ext cx="8229600" cy="1371600"/>
          </a:xfrm>
        </p:spPr>
        <p:txBody>
          <a:bodyPr anchor="ctr" anchorCtr="0"/>
          <a:lstStyle/>
          <a:p>
            <a:r>
              <a:rPr lang="zh-CN" altLang="en-US" dirty="0">
                <a:ea typeface="楷体_GB2312" pitchFamily="49" charset="-122"/>
              </a:rPr>
              <a:t>我国民主的主体</a:t>
            </a:r>
            <a:r>
              <a:rPr lang="en-US" altLang="zh-CN" dirty="0">
                <a:ea typeface="楷体_GB2312" pitchFamily="49" charset="-122"/>
              </a:rPr>
              <a:t>——</a:t>
            </a:r>
            <a:r>
              <a:rPr lang="zh-CN" altLang="en-US" dirty="0">
                <a:ea typeface="楷体_GB2312" pitchFamily="49" charset="-122"/>
              </a:rPr>
              <a:t>人民</a:t>
            </a:r>
            <a:endParaRPr lang="zh-CN" altLang="en-US" dirty="0">
              <a:ea typeface="楷体_GB2312" pitchFamily="49" charset="-122"/>
            </a:endParaRPr>
          </a:p>
        </p:txBody>
      </p:sp>
      <p:sp>
        <p:nvSpPr>
          <p:cNvPr id="48131" name="内容占位符 48130"/>
          <p:cNvSpPr>
            <a:spLocks noGrp="1"/>
          </p:cNvSpPr>
          <p:nvPr>
            <p:ph idx="1"/>
          </p:nvPr>
        </p:nvSpPr>
        <p:spPr>
          <a:xfrm>
            <a:off x="863600" y="1120775"/>
            <a:ext cx="10790238" cy="5610225"/>
          </a:xfrm>
        </p:spPr>
        <p:txBody>
          <a:bodyPr anchor="t"/>
          <a:lstStyle/>
          <a:p>
            <a:pPr fontAlgn="base">
              <a:lnSpc>
                <a:spcPct val="100000"/>
              </a:lnSpc>
            </a:pPr>
            <a:r>
              <a:rPr lang="zh-CN" altLang="en-US" sz="2400" b="1" strike="noStrike" noProof="1">
                <a:latin typeface="楷体" panose="02010609060101010101" charset="-122"/>
                <a:ea typeface="楷体" panose="02010609060101010101" charset="-122"/>
              </a:rPr>
              <a:t>人民与公民的区别：</a:t>
            </a:r>
            <a:endParaRPr lang="zh-CN" altLang="en-US" sz="2400" b="1" strike="noStrike" noProof="1">
              <a:latin typeface="楷体" panose="02010609060101010101" charset="-122"/>
              <a:ea typeface="楷体" panose="02010609060101010101" charset="-122"/>
            </a:endParaRPr>
          </a:p>
          <a:p>
            <a:pPr fontAlgn="base">
              <a:lnSpc>
                <a:spcPct val="100000"/>
              </a:lnSpc>
            </a:pPr>
            <a:r>
              <a:rPr lang="zh-CN" altLang="en-US" sz="2400" b="1" strike="noStrike" noProof="1">
                <a:latin typeface="楷体" panose="02010609060101010101" charset="-122"/>
                <a:ea typeface="楷体" panose="02010609060101010101" charset="-122"/>
              </a:rPr>
              <a:t>公民是指取得某国国籍，并根据该国法律规定享有权利和承担义务的人。人民是指以劳动群众为主体的社会基本成员。</a:t>
            </a:r>
            <a:endParaRPr lang="zh-CN" altLang="en-US" sz="2400" b="1" strike="noStrike" noProof="1">
              <a:latin typeface="楷体" panose="02010609060101010101" charset="-122"/>
              <a:ea typeface="楷体" panose="02010609060101010101" charset="-122"/>
            </a:endParaRPr>
          </a:p>
          <a:p>
            <a:pPr fontAlgn="base">
              <a:lnSpc>
                <a:spcPct val="100000"/>
              </a:lnSpc>
            </a:pPr>
            <a:r>
              <a:rPr lang="en-US" altLang="zh-CN" sz="2400" b="1" strike="noStrike" noProof="1">
                <a:latin typeface="楷体" panose="02010609060101010101" charset="-122"/>
                <a:ea typeface="楷体" panose="02010609060101010101" charset="-122"/>
              </a:rPr>
              <a:t>1</a:t>
            </a:r>
            <a:r>
              <a:rPr lang="zh-CN" altLang="en-US" sz="2400" b="1" strike="noStrike" noProof="1">
                <a:latin typeface="楷体" panose="02010609060101010101" charset="-122"/>
                <a:ea typeface="楷体" panose="02010609060101010101" charset="-122"/>
              </a:rPr>
              <a:t>、</a:t>
            </a:r>
            <a:r>
              <a:rPr lang="zh-CN" altLang="en-US" sz="2400" b="1" strike="noStrike" noProof="1">
                <a:solidFill>
                  <a:srgbClr val="CC0000"/>
                </a:solidFill>
                <a:latin typeface="楷体" panose="02010609060101010101" charset="-122"/>
                <a:ea typeface="楷体" panose="02010609060101010101" charset="-122"/>
              </a:rPr>
              <a:t>范畴不同：</a:t>
            </a:r>
            <a:r>
              <a:rPr lang="zh-CN" altLang="en-US" sz="2400" b="1" strike="noStrike" noProof="1">
                <a:solidFill>
                  <a:schemeClr val="bg2">
                    <a:lumMod val="60000"/>
                    <a:lumOff val="40000"/>
                  </a:schemeClr>
                </a:solidFill>
                <a:latin typeface="楷体" panose="02010609060101010101" charset="-122"/>
                <a:ea typeface="楷体" panose="02010609060101010101" charset="-122"/>
              </a:rPr>
              <a:t>公民</a:t>
            </a:r>
            <a:r>
              <a:rPr lang="zh-CN" altLang="en-US" sz="2400" b="1" strike="noStrike" noProof="1">
                <a:latin typeface="楷体" panose="02010609060101010101" charset="-122"/>
                <a:ea typeface="楷体" panose="02010609060101010101" charset="-122"/>
              </a:rPr>
              <a:t>是与外国人相对应的法律概念，</a:t>
            </a:r>
            <a:endParaRPr lang="zh-CN" altLang="en-US" sz="2400" b="1" strike="noStrike" noProof="1">
              <a:latin typeface="楷体" panose="02010609060101010101" charset="-122"/>
              <a:ea typeface="楷体" panose="02010609060101010101" charset="-122"/>
            </a:endParaRPr>
          </a:p>
          <a:p>
            <a:pPr marL="2263140" indent="113665" fontAlgn="base">
              <a:lnSpc>
                <a:spcPct val="100000"/>
              </a:lnSpc>
              <a:buNone/>
            </a:pPr>
            <a:r>
              <a:rPr lang="zh-CN" altLang="en-US" sz="2400" b="1" strike="noStrike" noProof="1">
                <a:solidFill>
                  <a:schemeClr val="bg2">
                    <a:lumMod val="60000"/>
                    <a:lumOff val="40000"/>
                  </a:schemeClr>
                </a:solidFill>
                <a:latin typeface="楷体" panose="02010609060101010101" charset="-122"/>
                <a:ea typeface="楷体" panose="02010609060101010101" charset="-122"/>
              </a:rPr>
              <a:t>人民</a:t>
            </a:r>
            <a:r>
              <a:rPr lang="zh-CN" altLang="en-US" sz="2400" b="1" strike="noStrike" noProof="1">
                <a:latin typeface="楷体" panose="02010609060101010101" charset="-122"/>
                <a:ea typeface="楷体" panose="02010609060101010101" charset="-122"/>
              </a:rPr>
              <a:t>在不同历史时期有不同内容。现阶段，人民是指全         体社会主义劳动者，拥护社会主义的爱国者和拥护祖国统一的爱国者。 </a:t>
            </a:r>
            <a:endParaRPr lang="zh-CN" altLang="en-US" sz="2400" b="1" strike="noStrike" noProof="1">
              <a:latin typeface="楷体" panose="02010609060101010101" charset="-122"/>
              <a:ea typeface="楷体" panose="02010609060101010101" charset="-122"/>
            </a:endParaRPr>
          </a:p>
          <a:p>
            <a:pPr fontAlgn="base">
              <a:lnSpc>
                <a:spcPct val="100000"/>
              </a:lnSpc>
            </a:pPr>
            <a:r>
              <a:rPr lang="en-US" altLang="zh-CN" sz="2400" b="1" strike="noStrike" noProof="1">
                <a:latin typeface="楷体" panose="02010609060101010101" charset="-122"/>
                <a:ea typeface="楷体" panose="02010609060101010101" charset="-122"/>
              </a:rPr>
              <a:t>2</a:t>
            </a:r>
            <a:r>
              <a:rPr lang="zh-CN" altLang="en-US" sz="2400" b="1" strike="noStrike" noProof="1">
                <a:solidFill>
                  <a:srgbClr val="CC0000"/>
                </a:solidFill>
                <a:latin typeface="楷体" panose="02010609060101010101" charset="-122"/>
                <a:ea typeface="楷体" panose="02010609060101010101" charset="-122"/>
              </a:rPr>
              <a:t>、范围不同：</a:t>
            </a:r>
            <a:r>
              <a:rPr lang="zh-CN" altLang="en-US" sz="2400" b="1" strike="noStrike" noProof="1">
                <a:latin typeface="楷体" panose="02010609060101010101" charset="-122"/>
                <a:ea typeface="楷体" panose="02010609060101010101" charset="-122"/>
              </a:rPr>
              <a:t>我国公民范围比人民范围更广一些。 </a:t>
            </a:r>
            <a:endParaRPr lang="zh-CN" altLang="en-US" sz="2400" b="1" strike="noStrike" noProof="1">
              <a:latin typeface="楷体" panose="02010609060101010101" charset="-122"/>
              <a:ea typeface="楷体" panose="02010609060101010101" charset="-122"/>
            </a:endParaRPr>
          </a:p>
          <a:p>
            <a:pPr fontAlgn="base">
              <a:lnSpc>
                <a:spcPct val="100000"/>
              </a:lnSpc>
            </a:pPr>
            <a:r>
              <a:rPr lang="en-US" altLang="zh-CN" sz="2400" b="1" strike="noStrike" noProof="1">
                <a:latin typeface="楷体" panose="02010609060101010101" charset="-122"/>
                <a:ea typeface="楷体" panose="02010609060101010101" charset="-122"/>
              </a:rPr>
              <a:t>3</a:t>
            </a:r>
            <a:r>
              <a:rPr lang="zh-CN" altLang="en-US" sz="2400" b="1" strike="noStrike" noProof="1">
                <a:latin typeface="楷体" panose="02010609060101010101" charset="-122"/>
                <a:ea typeface="楷体" panose="02010609060101010101" charset="-122"/>
              </a:rPr>
              <a:t>、</a:t>
            </a:r>
            <a:r>
              <a:rPr lang="zh-CN" altLang="en-US" sz="2400" b="1" strike="noStrike" noProof="1">
                <a:solidFill>
                  <a:srgbClr val="CC0000"/>
                </a:solidFill>
                <a:latin typeface="楷体" panose="02010609060101010101" charset="-122"/>
                <a:ea typeface="楷体" panose="02010609060101010101" charset="-122"/>
              </a:rPr>
              <a:t>后果不同：</a:t>
            </a:r>
            <a:r>
              <a:rPr lang="zh-CN" altLang="en-US" sz="2400" b="1" strike="noStrike" noProof="1">
                <a:latin typeface="楷体" panose="02010609060101010101" charset="-122"/>
                <a:ea typeface="楷体" panose="02010609060101010101" charset="-122"/>
              </a:rPr>
              <a:t>公民中的人民，享有宪法和法律规定的一切公民权利并履行全部义务；公民中的敌人则不能享有全部权利，也不能履行某些义务。 </a:t>
            </a:r>
            <a:endParaRPr lang="zh-CN" altLang="en-US" sz="2400" b="1" strike="noStrike" noProof="1">
              <a:latin typeface="楷体" panose="02010609060101010101" charset="-122"/>
              <a:ea typeface="楷体" panose="02010609060101010101" charset="-122"/>
            </a:endParaRPr>
          </a:p>
          <a:p>
            <a:pPr fontAlgn="base">
              <a:lnSpc>
                <a:spcPct val="100000"/>
              </a:lnSpc>
            </a:pPr>
            <a:r>
              <a:rPr lang="en-US" altLang="zh-CN" sz="2400" b="1" strike="noStrike" noProof="1">
                <a:latin typeface="楷体" panose="02010609060101010101" charset="-122"/>
                <a:ea typeface="楷体" panose="02010609060101010101" charset="-122"/>
              </a:rPr>
              <a:t>4</a:t>
            </a:r>
            <a:r>
              <a:rPr lang="zh-CN" altLang="en-US" sz="2400" b="1" strike="noStrike" noProof="1">
                <a:latin typeface="楷体" panose="02010609060101010101" charset="-122"/>
                <a:ea typeface="楷体" panose="02010609060101010101" charset="-122"/>
              </a:rPr>
              <a:t>、</a:t>
            </a:r>
            <a:r>
              <a:rPr lang="zh-CN" altLang="en-US" sz="2400" b="1" strike="noStrike" noProof="1">
                <a:solidFill>
                  <a:srgbClr val="CC0000"/>
                </a:solidFill>
                <a:latin typeface="楷体" panose="02010609060101010101" charset="-122"/>
                <a:ea typeface="楷体" panose="02010609060101010101" charset="-122"/>
              </a:rPr>
              <a:t>所指概念不同：</a:t>
            </a:r>
            <a:r>
              <a:rPr lang="zh-CN" altLang="en-US" sz="2400" b="1" strike="noStrike" noProof="1">
                <a:latin typeface="楷体" panose="02010609060101010101" charset="-122"/>
                <a:ea typeface="楷体" panose="02010609060101010101" charset="-122"/>
              </a:rPr>
              <a:t>公民一般表示个体的概念，是非集合概念，是具体的概念，可以落实到某个人的身上；人民所表达的是群体的概念，是集合概念。则无以指向任何一个人。</a:t>
            </a:r>
            <a:endParaRPr lang="zh-CN" altLang="en-US" sz="2400" b="1" strike="noStrike" noProof="1">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8131">
                                            <p:txEl>
                                              <p:pRg st="0" end="0"/>
                                            </p:txEl>
                                          </p:spTgt>
                                        </p:tgtEl>
                                        <p:attrNameLst>
                                          <p:attrName>style.visibility</p:attrName>
                                        </p:attrNameLst>
                                      </p:cBhvr>
                                      <p:to>
                                        <p:strVal val="visible"/>
                                      </p:to>
                                    </p:set>
                                    <p:animEffect transition="in" filter="wipe(left)">
                                      <p:cBhvr>
                                        <p:cTn id="7" dur="500"/>
                                        <p:tgtEl>
                                          <p:spTgt spid="481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8131">
                                            <p:txEl>
                                              <p:pRg st="1" end="1"/>
                                            </p:txEl>
                                          </p:spTgt>
                                        </p:tgtEl>
                                        <p:attrNameLst>
                                          <p:attrName>style.visibility</p:attrName>
                                        </p:attrNameLst>
                                      </p:cBhvr>
                                      <p:to>
                                        <p:strVal val="visible"/>
                                      </p:to>
                                    </p:set>
                                    <p:animEffect transition="in" filter="wipe(left)">
                                      <p:cBhvr>
                                        <p:cTn id="12" dur="500"/>
                                        <p:tgtEl>
                                          <p:spTgt spid="4813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8131">
                                            <p:txEl>
                                              <p:pRg st="2" end="2"/>
                                            </p:txEl>
                                          </p:spTgt>
                                        </p:tgtEl>
                                        <p:attrNameLst>
                                          <p:attrName>style.visibility</p:attrName>
                                        </p:attrNameLst>
                                      </p:cBhvr>
                                      <p:to>
                                        <p:strVal val="visible"/>
                                      </p:to>
                                    </p:set>
                                    <p:animEffect transition="in" filter="wipe(left)">
                                      <p:cBhvr>
                                        <p:cTn id="17" dur="500"/>
                                        <p:tgtEl>
                                          <p:spTgt spid="4813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8131">
                                            <p:txEl>
                                              <p:pRg st="3" end="3"/>
                                            </p:txEl>
                                          </p:spTgt>
                                        </p:tgtEl>
                                        <p:attrNameLst>
                                          <p:attrName>style.visibility</p:attrName>
                                        </p:attrNameLst>
                                      </p:cBhvr>
                                      <p:to>
                                        <p:strVal val="visible"/>
                                      </p:to>
                                    </p:set>
                                    <p:animEffect transition="in" filter="wipe(left)">
                                      <p:cBhvr>
                                        <p:cTn id="22" dur="500"/>
                                        <p:tgtEl>
                                          <p:spTgt spid="4813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8131">
                                            <p:txEl>
                                              <p:pRg st="4" end="4"/>
                                            </p:txEl>
                                          </p:spTgt>
                                        </p:tgtEl>
                                        <p:attrNameLst>
                                          <p:attrName>style.visibility</p:attrName>
                                        </p:attrNameLst>
                                      </p:cBhvr>
                                      <p:to>
                                        <p:strVal val="visible"/>
                                      </p:to>
                                    </p:set>
                                    <p:animEffect transition="in" filter="wipe(left)">
                                      <p:cBhvr>
                                        <p:cTn id="27" dur="500"/>
                                        <p:tgtEl>
                                          <p:spTgt spid="4813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48131">
                                            <p:txEl>
                                              <p:pRg st="5" end="5"/>
                                            </p:txEl>
                                          </p:spTgt>
                                        </p:tgtEl>
                                        <p:attrNameLst>
                                          <p:attrName>style.visibility</p:attrName>
                                        </p:attrNameLst>
                                      </p:cBhvr>
                                      <p:to>
                                        <p:strVal val="visible"/>
                                      </p:to>
                                    </p:set>
                                    <p:animEffect transition="in" filter="wipe(left)">
                                      <p:cBhvr>
                                        <p:cTn id="32" dur="500"/>
                                        <p:tgtEl>
                                          <p:spTgt spid="4813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8131">
                                            <p:txEl>
                                              <p:pRg st="6" end="6"/>
                                            </p:txEl>
                                          </p:spTgt>
                                        </p:tgtEl>
                                        <p:attrNameLst>
                                          <p:attrName>style.visibility</p:attrName>
                                        </p:attrNameLst>
                                      </p:cBhvr>
                                      <p:to>
                                        <p:strVal val="visible"/>
                                      </p:to>
                                    </p:set>
                                    <p:animEffect transition="in" filter="wipe(left)">
                                      <p:cBhvr>
                                        <p:cTn id="37" dur="500"/>
                                        <p:tgtEl>
                                          <p:spTgt spid="4813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矩形 12289"/>
          <p:cNvSpPr/>
          <p:nvPr/>
        </p:nvSpPr>
        <p:spPr>
          <a:xfrm>
            <a:off x="1524000" y="976313"/>
            <a:ext cx="8763000" cy="4784725"/>
          </a:xfrm>
          <a:prstGeom prst="rect">
            <a:avLst/>
          </a:prstGeom>
          <a:noFill/>
          <a:ln w="9525">
            <a:noFill/>
          </a:ln>
        </p:spPr>
        <p:txBody>
          <a:bodyPr anchor="t" anchorCtr="0">
            <a:spAutoFit/>
          </a:bodyPr>
          <a:lstStyle/>
          <a:p>
            <a:pPr algn="dist"/>
            <a:r>
              <a:rPr lang="zh-CN" altLang="en-US" sz="4400" b="1" dirty="0">
                <a:solidFill>
                  <a:srgbClr val="FF0000"/>
                </a:solidFill>
                <a:latin typeface="Times New Roman" panose="02020603050405020304" pitchFamily="18" charset="0"/>
                <a:ea typeface="宋体" panose="02010600030101010101" pitchFamily="2" charset="-122"/>
              </a:rPr>
              <a:t>材料二：</a:t>
            </a:r>
            <a:r>
              <a:rPr lang="en-US" altLang="zh-CN" sz="4400" b="1" dirty="0">
                <a:solidFill>
                  <a:srgbClr val="3333FF"/>
                </a:solidFill>
                <a:latin typeface="Times New Roman" panose="02020603050405020304" pitchFamily="18" charset="0"/>
                <a:ea typeface="宋体" panose="02010600030101010101" pitchFamily="2" charset="-122"/>
              </a:rPr>
              <a:t>《</a:t>
            </a:r>
            <a:r>
              <a:rPr lang="zh-CN" altLang="en-US" sz="4400" b="1" dirty="0">
                <a:solidFill>
                  <a:srgbClr val="3333FF"/>
                </a:solidFill>
                <a:latin typeface="Times New Roman" panose="02020603050405020304" pitchFamily="18" charset="0"/>
                <a:ea typeface="宋体" panose="02010600030101010101" pitchFamily="2" charset="-122"/>
              </a:rPr>
              <a:t>宪法</a:t>
            </a:r>
            <a:r>
              <a:rPr lang="en-US" altLang="zh-CN" sz="4400" b="1" dirty="0">
                <a:solidFill>
                  <a:srgbClr val="3333FF"/>
                </a:solidFill>
                <a:latin typeface="Times New Roman" panose="02020603050405020304" pitchFamily="18" charset="0"/>
                <a:ea typeface="宋体" panose="02010600030101010101" pitchFamily="2" charset="-122"/>
              </a:rPr>
              <a:t>》</a:t>
            </a:r>
            <a:r>
              <a:rPr lang="zh-CN" altLang="en-US" sz="4400" b="1" dirty="0">
                <a:solidFill>
                  <a:srgbClr val="3333FF"/>
                </a:solidFill>
                <a:latin typeface="Times New Roman" panose="02020603050405020304" pitchFamily="18" charset="0"/>
                <a:ea typeface="宋体" panose="02010600030101010101" pitchFamily="2" charset="-122"/>
              </a:rPr>
              <a:t>第二章的三十五条规定“</a:t>
            </a:r>
            <a:r>
              <a:rPr lang="zh-CN" altLang="en-US" sz="4400" b="1" u="sng" dirty="0">
                <a:solidFill>
                  <a:srgbClr val="3333FF"/>
                </a:solidFill>
                <a:latin typeface="Times New Roman" panose="02020603050405020304" pitchFamily="18" charset="0"/>
                <a:ea typeface="宋体" panose="02010600030101010101" pitchFamily="2" charset="-122"/>
              </a:rPr>
              <a:t>中华人民共和国公民有言论、出版、集会、结社、游行、示威的自由</a:t>
            </a:r>
            <a:r>
              <a:rPr lang="zh-CN" altLang="en-US" sz="4400" b="1" dirty="0">
                <a:solidFill>
                  <a:srgbClr val="3333FF"/>
                </a:solidFill>
                <a:latin typeface="Times New Roman" panose="02020603050405020304" pitchFamily="18" charset="0"/>
                <a:ea typeface="宋体" panose="02010600030101010101" pitchFamily="2" charset="-122"/>
              </a:rPr>
              <a:t>”，第三十六条规定“</a:t>
            </a:r>
            <a:r>
              <a:rPr lang="zh-CN" altLang="en-US" sz="4400" b="1" u="sng" dirty="0">
                <a:solidFill>
                  <a:srgbClr val="3333FF"/>
                </a:solidFill>
                <a:latin typeface="Times New Roman" panose="02020603050405020304" pitchFamily="18" charset="0"/>
                <a:ea typeface="宋体" panose="02010600030101010101" pitchFamily="2" charset="-122"/>
              </a:rPr>
              <a:t>中华人民共和国公民有宗教信仰自由</a:t>
            </a:r>
            <a:r>
              <a:rPr lang="zh-CN" altLang="en-US" sz="4400" b="1" dirty="0">
                <a:solidFill>
                  <a:srgbClr val="3333FF"/>
                </a:solidFill>
                <a:latin typeface="Times New Roman" panose="02020603050405020304" pitchFamily="18" charset="0"/>
                <a:ea typeface="宋体" panose="02010600030101010101" pitchFamily="2" charset="-122"/>
              </a:rPr>
              <a:t>”，第三十七条规定“</a:t>
            </a:r>
            <a:r>
              <a:rPr lang="zh-CN" altLang="en-US" sz="4400" b="1" u="sng" dirty="0">
                <a:solidFill>
                  <a:srgbClr val="3333FF"/>
                </a:solidFill>
                <a:latin typeface="Times New Roman" panose="02020603050405020304" pitchFamily="18" charset="0"/>
                <a:ea typeface="宋体" panose="02010600030101010101" pitchFamily="2" charset="-122"/>
              </a:rPr>
              <a:t>中华人民共和国公民的人身自由不受侵犯</a:t>
            </a:r>
            <a:r>
              <a:rPr lang="zh-CN" altLang="en-US" sz="4400" b="1" dirty="0">
                <a:solidFill>
                  <a:srgbClr val="3333FF"/>
                </a:solidFill>
                <a:latin typeface="Times New Roman" panose="02020603050405020304" pitchFamily="18" charset="0"/>
                <a:ea typeface="宋体" panose="02010600030101010101" pitchFamily="2" charset="-122"/>
              </a:rPr>
              <a:t>”。</a:t>
            </a:r>
            <a:endParaRPr lang="zh-CN" altLang="en-US" sz="4400" b="1" dirty="0">
              <a:solidFill>
                <a:srgbClr val="3333FF"/>
              </a:solidFill>
              <a:latin typeface="Times New Roman" panose="02020603050405020304" pitchFamily="18" charset="0"/>
              <a:ea typeface="宋体" panose="02010600030101010101" pitchFamily="2" charset="-122"/>
            </a:endParaRPr>
          </a:p>
        </p:txBody>
      </p:sp>
      <p:sp>
        <p:nvSpPr>
          <p:cNvPr id="12291" name="矩形 12290"/>
          <p:cNvSpPr/>
          <p:nvPr/>
        </p:nvSpPr>
        <p:spPr>
          <a:xfrm>
            <a:off x="2855913" y="5805488"/>
            <a:ext cx="5068887" cy="762000"/>
          </a:xfrm>
          <a:prstGeom prst="rect">
            <a:avLst/>
          </a:prstGeom>
          <a:noFill/>
          <a:ln w="9525">
            <a:noFill/>
          </a:ln>
        </p:spPr>
        <p:txBody>
          <a:bodyPr anchor="t" anchorCtr="0">
            <a:spAutoFit/>
          </a:bodyPr>
          <a:lstStyle/>
          <a:p>
            <a:r>
              <a:rPr lang="zh-CN" altLang="en-US" sz="4400" b="1" dirty="0">
                <a:solidFill>
                  <a:srgbClr val="FF0000"/>
                </a:solidFill>
                <a:latin typeface="Times New Roman" panose="02020603050405020304" pitchFamily="18" charset="0"/>
                <a:ea typeface="黑体" panose="02010609060101010101" pitchFamily="2" charset="-122"/>
              </a:rPr>
              <a:t>民主权利的广泛性</a:t>
            </a:r>
            <a:endParaRPr lang="zh-CN" altLang="en-US" sz="4400" b="1" dirty="0">
              <a:solidFill>
                <a:srgbClr val="FF0000"/>
              </a:solidFill>
              <a:latin typeface="Times New Roman" panose="02020603050405020304" pitchFamily="18" charset="0"/>
              <a:ea typeface="黑体" panose="02010609060101010101" pitchFamily="2" charset="-122"/>
            </a:endParaRPr>
          </a:p>
        </p:txBody>
      </p:sp>
      <p:sp>
        <p:nvSpPr>
          <p:cNvPr id="16387" name="矩形 12291"/>
          <p:cNvSpPr/>
          <p:nvPr/>
        </p:nvSpPr>
        <p:spPr>
          <a:xfrm>
            <a:off x="998538" y="396875"/>
            <a:ext cx="7532687" cy="579438"/>
          </a:xfrm>
          <a:prstGeom prst="rect">
            <a:avLst/>
          </a:prstGeom>
          <a:noFill/>
          <a:ln w="9525">
            <a:noFill/>
          </a:ln>
        </p:spPr>
        <p:txBody>
          <a:bodyPr wrap="none" anchor="t" anchorCtr="0">
            <a:spAutoFit/>
          </a:bodyPr>
          <a:lstStyle/>
          <a:p>
            <a:pPr algn="r" eaLnBrk="0" hangingPunct="0"/>
            <a:r>
              <a:rPr lang="zh-CN" altLang="en-US" sz="3200" b="1" dirty="0">
                <a:latin typeface="Times New Roman" panose="02020603050405020304" pitchFamily="18" charset="0"/>
                <a:ea typeface="宋体" panose="02010600030101010101" pitchFamily="2" charset="-122"/>
              </a:rPr>
              <a:t>下列材料体现我国人民民主的什么特点？</a:t>
            </a:r>
            <a:endParaRPr lang="zh-CN" altLang="en-US" sz="3200" b="1" dirty="0">
              <a:latin typeface="Times New Roman" panose="02020603050405020304" pitchFamily="18"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wipe(up)">
                                      <p:cBhvr>
                                        <p:cTn id="7" dur="500"/>
                                        <p:tgtEl>
                                          <p:spTgt spid="12290"/>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12291"/>
                                        </p:tgtEl>
                                        <p:attrNameLst>
                                          <p:attrName>style.visibility</p:attrName>
                                        </p:attrNameLst>
                                      </p:cBhvr>
                                      <p:to>
                                        <p:strVal val="visible"/>
                                      </p:to>
                                    </p:set>
                                    <p:anim calcmode="lin" valueType="num">
                                      <p:cBhvr>
                                        <p:cTn id="12" dur="500" fill="hold"/>
                                        <p:tgtEl>
                                          <p:spTgt spid="12291"/>
                                        </p:tgtEl>
                                        <p:attrNameLst>
                                          <p:attrName>ppt_w</p:attrName>
                                        </p:attrNameLst>
                                      </p:cBhvr>
                                      <p:tavLst>
                                        <p:tav tm="0">
                                          <p:val>
                                            <p:fltVal val="0"/>
                                          </p:val>
                                        </p:tav>
                                        <p:tav tm="100000">
                                          <p:val>
                                            <p:strVal val="#ppt_w"/>
                                          </p:val>
                                        </p:tav>
                                      </p:tavLst>
                                    </p:anim>
                                    <p:anim calcmode="lin" valueType="num">
                                      <p:cBhvr>
                                        <p:cTn id="13" dur="500" fill="hold"/>
                                        <p:tgtEl>
                                          <p:spTgt spid="122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897" name="对象 1053697"/>
          <p:cNvGraphicFramePr/>
          <p:nvPr/>
        </p:nvGraphicFramePr>
        <p:xfrm>
          <a:off x="840105" y="1772920"/>
          <a:ext cx="10867390" cy="4570095"/>
        </p:xfrm>
        <a:graphic>
          <a:graphicData uri="http://schemas.openxmlformats.org/presentationml/2006/ole">
            <mc:AlternateContent xmlns:mc="http://schemas.openxmlformats.org/markup-compatibility/2006">
              <mc:Choice xmlns:v="urn:schemas-microsoft-com:vml" Requires="v">
                <p:oleObj spid="_x0000_s80903" name="" r:id="rId1" imgW="10695305" imgH="4773295" progId="Word.Document.8">
                  <p:embed/>
                </p:oleObj>
              </mc:Choice>
              <mc:Fallback>
                <p:oleObj name="" r:id="rId1" imgW="10695305" imgH="4773295" progId="Word.Document.8">
                  <p:embed/>
                  <p:pic>
                    <p:nvPicPr>
                      <p:cNvPr id="0" name="对象 1053697"/>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0105" y="1772920"/>
                        <a:ext cx="10867390" cy="4570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3" name="文本框 2"/>
          <p:cNvSpPr txBox="1"/>
          <p:nvPr/>
        </p:nvSpPr>
        <p:spPr>
          <a:xfrm>
            <a:off x="1056005" y="836930"/>
            <a:ext cx="2937510" cy="645160"/>
          </a:xfrm>
          <a:prstGeom prst="rect">
            <a:avLst/>
          </a:prstGeom>
          <a:noFill/>
        </p:spPr>
        <p:txBody>
          <a:bodyPr wrap="none" rtlCol="0" anchor="t">
            <a:spAutoFit/>
          </a:bodyPr>
          <a:lstStyle/>
          <a:p>
            <a:r>
              <a:rPr lang="zh-CN" altLang="zh-CN" sz="3600" b="1" kern="100" dirty="0">
                <a:solidFill>
                  <a:srgbClr val="FF0000"/>
                </a:solidFill>
                <a:latin typeface="黑体" panose="02010609060101010101" pitchFamily="2" charset="-122"/>
                <a:ea typeface="黑体" panose="02010609060101010101" pitchFamily="2" charset="-122"/>
                <a:cs typeface="+mn-ea"/>
                <a:sym typeface="+mn-lt"/>
              </a:rPr>
              <a:t>最真实的民主</a:t>
            </a:r>
            <a:endParaRPr lang="zh-CN" altLang="zh-CN" sz="3600" b="1" kern="100" dirty="0">
              <a:solidFill>
                <a:srgbClr val="FF0000"/>
              </a:solidFill>
              <a:latin typeface="黑体" panose="02010609060101010101" pitchFamily="2" charset="-122"/>
              <a:ea typeface="黑体" panose="02010609060101010101" pitchFamily="2" charset="-122"/>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文本框 13313"/>
          <p:cNvSpPr txBox="1"/>
          <p:nvPr/>
        </p:nvSpPr>
        <p:spPr>
          <a:xfrm>
            <a:off x="1349375" y="1085850"/>
            <a:ext cx="9517063" cy="4400550"/>
          </a:xfrm>
          <a:prstGeom prst="rect">
            <a:avLst/>
          </a:prstGeom>
          <a:noFill/>
          <a:ln w="9525">
            <a:noFill/>
          </a:ln>
        </p:spPr>
        <p:txBody>
          <a:bodyPr wrap="square" anchor="t" anchorCtr="0">
            <a:spAutoFit/>
          </a:bodyPr>
          <a:lstStyle/>
          <a:p>
            <a:pPr>
              <a:spcBef>
                <a:spcPct val="50000"/>
              </a:spcBef>
            </a:pPr>
            <a:r>
              <a:rPr lang="zh-CN" altLang="en-US" sz="3600" b="1" dirty="0">
                <a:solidFill>
                  <a:srgbClr val="FF0000"/>
                </a:solidFill>
                <a:latin typeface="Times New Roman" panose="02020603050405020304" pitchFamily="18" charset="0"/>
                <a:ea typeface="宋体" panose="02010600030101010101" pitchFamily="2" charset="-122"/>
              </a:rPr>
              <a:t>材料三：</a:t>
            </a:r>
            <a:r>
              <a:rPr lang="en-US" altLang="zh-CN" sz="4000" b="1" dirty="0">
                <a:solidFill>
                  <a:srgbClr val="3333FF"/>
                </a:solidFill>
                <a:latin typeface="Times New Roman" panose="02020603050405020304" pitchFamily="18" charset="0"/>
                <a:ea typeface="宋体" panose="02010600030101010101" pitchFamily="2" charset="-122"/>
              </a:rPr>
              <a:t>1980</a:t>
            </a:r>
            <a:r>
              <a:rPr lang="zh-CN" altLang="en-US" sz="4000" b="1" dirty="0">
                <a:solidFill>
                  <a:srgbClr val="3333FF"/>
                </a:solidFill>
                <a:latin typeface="Times New Roman" panose="02020603050405020304" pitchFamily="18" charset="0"/>
                <a:ea typeface="宋体" panose="02010600030101010101" pitchFamily="2" charset="-122"/>
              </a:rPr>
              <a:t>年</a:t>
            </a:r>
            <a:r>
              <a:rPr lang="en-US" altLang="zh-CN" sz="4000" b="1" dirty="0">
                <a:solidFill>
                  <a:srgbClr val="3333FF"/>
                </a:solidFill>
                <a:latin typeface="Times New Roman" panose="02020603050405020304" pitchFamily="18" charset="0"/>
                <a:ea typeface="宋体" panose="02010600030101010101" pitchFamily="2" charset="-122"/>
              </a:rPr>
              <a:t>2</a:t>
            </a:r>
            <a:r>
              <a:rPr lang="zh-CN" altLang="en-US" sz="4000" b="1" dirty="0">
                <a:solidFill>
                  <a:srgbClr val="3333FF"/>
                </a:solidFill>
                <a:latin typeface="Times New Roman" panose="02020603050405020304" pitchFamily="18" charset="0"/>
                <a:ea typeface="宋体" panose="02010600030101010101" pitchFamily="2" charset="-122"/>
              </a:rPr>
              <a:t>月，我国第一个村民委员会在广西诞生后，“村民委员会”迅速推广，据不完全统计，全国</a:t>
            </a:r>
            <a:r>
              <a:rPr lang="en-US" altLang="zh-CN" sz="4000" b="1" dirty="0">
                <a:solidFill>
                  <a:srgbClr val="3333FF"/>
                </a:solidFill>
                <a:latin typeface="Times New Roman" panose="02020603050405020304" pitchFamily="18" charset="0"/>
                <a:ea typeface="宋体" panose="02010600030101010101" pitchFamily="2" charset="-122"/>
              </a:rPr>
              <a:t>80</a:t>
            </a:r>
            <a:r>
              <a:rPr lang="zh-CN" altLang="en-US" sz="4000" b="1" dirty="0">
                <a:solidFill>
                  <a:srgbClr val="3333FF"/>
                </a:solidFill>
                <a:latin typeface="Times New Roman" panose="02020603050405020304" pitchFamily="18" charset="0"/>
                <a:ea typeface="宋体" panose="02010600030101010101" pitchFamily="2" charset="-122"/>
              </a:rPr>
              <a:t>％以上的农村已经确立了</a:t>
            </a:r>
            <a:r>
              <a:rPr lang="zh-CN" altLang="en-US" sz="4000" b="1" u="sng" dirty="0">
                <a:solidFill>
                  <a:srgbClr val="3333FF"/>
                </a:solidFill>
                <a:latin typeface="Times New Roman" panose="02020603050405020304" pitchFamily="18" charset="0"/>
                <a:ea typeface="宋体" panose="02010600030101010101" pitchFamily="2" charset="-122"/>
              </a:rPr>
              <a:t>村民自治制度</a:t>
            </a:r>
            <a:r>
              <a:rPr lang="zh-CN" altLang="en-US" sz="4000" b="1" dirty="0">
                <a:solidFill>
                  <a:srgbClr val="3333FF"/>
                </a:solidFill>
                <a:latin typeface="Times New Roman" panose="02020603050405020304" pitchFamily="18" charset="0"/>
                <a:ea typeface="宋体" panose="02010600030101010101" pitchFamily="2" charset="-122"/>
              </a:rPr>
              <a:t>。</a:t>
            </a:r>
            <a:r>
              <a:rPr lang="en-US" altLang="zh-CN" sz="4000" b="1" dirty="0">
                <a:solidFill>
                  <a:srgbClr val="3333FF"/>
                </a:solidFill>
                <a:latin typeface="Times New Roman" panose="02020603050405020304" pitchFamily="18" charset="0"/>
                <a:ea typeface="宋体" panose="02010600030101010101" pitchFamily="2" charset="-122"/>
              </a:rPr>
              <a:t>1987</a:t>
            </a:r>
            <a:r>
              <a:rPr lang="zh-CN" altLang="en-US" sz="4000" b="1" dirty="0">
                <a:solidFill>
                  <a:srgbClr val="3333FF"/>
                </a:solidFill>
                <a:latin typeface="Times New Roman" panose="02020603050405020304" pitchFamily="18" charset="0"/>
                <a:ea typeface="宋体" panose="02010600030101010101" pitchFamily="2" charset="-122"/>
              </a:rPr>
              <a:t>年全国人大常委会审议通过了</a:t>
            </a:r>
            <a:r>
              <a:rPr lang="en-US" altLang="zh-CN" sz="4000" b="1" u="sng" dirty="0">
                <a:solidFill>
                  <a:srgbClr val="3333FF"/>
                </a:solidFill>
                <a:latin typeface="Times New Roman" panose="02020603050405020304" pitchFamily="18" charset="0"/>
                <a:ea typeface="宋体" panose="02010600030101010101" pitchFamily="2" charset="-122"/>
              </a:rPr>
              <a:t>《</a:t>
            </a:r>
            <a:r>
              <a:rPr lang="zh-CN" altLang="en-US" sz="4000" b="1" u="sng" dirty="0">
                <a:solidFill>
                  <a:srgbClr val="3333FF"/>
                </a:solidFill>
                <a:latin typeface="Times New Roman" panose="02020603050405020304" pitchFamily="18" charset="0"/>
                <a:ea typeface="宋体" panose="02010600030101010101" pitchFamily="2" charset="-122"/>
              </a:rPr>
              <a:t>中华人民共和国村民委员会组织法（试行）</a:t>
            </a:r>
            <a:r>
              <a:rPr lang="en-US" altLang="zh-CN" sz="4000" b="1" u="sng">
                <a:solidFill>
                  <a:srgbClr val="3333FF"/>
                </a:solidFill>
                <a:latin typeface="Times New Roman" panose="02020603050405020304" pitchFamily="18" charset="0"/>
                <a:ea typeface="宋体" panose="02010600030101010101" pitchFamily="2" charset="-122"/>
              </a:rPr>
              <a:t>》</a:t>
            </a:r>
            <a:r>
              <a:rPr lang="zh-CN" altLang="en-US" sz="4000" b="1" dirty="0">
                <a:solidFill>
                  <a:srgbClr val="3333FF"/>
                </a:solidFill>
                <a:latin typeface="Times New Roman" panose="02020603050405020304" pitchFamily="18" charset="0"/>
                <a:ea typeface="宋体" panose="02010600030101010101" pitchFamily="2" charset="-122"/>
              </a:rPr>
              <a:t>，</a:t>
            </a:r>
            <a:r>
              <a:rPr lang="en-US" altLang="zh-CN" sz="4000" b="1" dirty="0">
                <a:solidFill>
                  <a:srgbClr val="3333FF"/>
                </a:solidFill>
                <a:latin typeface="Times New Roman" panose="02020603050405020304" pitchFamily="18" charset="0"/>
                <a:ea typeface="宋体" panose="02010600030101010101" pitchFamily="2" charset="-122"/>
              </a:rPr>
              <a:t>1988</a:t>
            </a:r>
            <a:r>
              <a:rPr lang="zh-CN" altLang="en-US" sz="4000" b="1" dirty="0">
                <a:solidFill>
                  <a:srgbClr val="3333FF"/>
                </a:solidFill>
                <a:latin typeface="Times New Roman" panose="02020603050405020304" pitchFamily="18" charset="0"/>
                <a:ea typeface="宋体" panose="02010600030101010101" pitchFamily="2" charset="-122"/>
              </a:rPr>
              <a:t>年正式颁布实施</a:t>
            </a:r>
            <a:endParaRPr lang="zh-CN" altLang="en-US" sz="4000" b="1">
              <a:solidFill>
                <a:srgbClr val="3333FF"/>
              </a:solidFill>
              <a:latin typeface="Times New Roman" panose="02020603050405020304" pitchFamily="18" charset="0"/>
              <a:ea typeface="宋体" panose="02010600030101010101" pitchFamily="2" charset="-122"/>
            </a:endParaRPr>
          </a:p>
        </p:txBody>
      </p:sp>
      <p:sp>
        <p:nvSpPr>
          <p:cNvPr id="13315" name="文本框 13314"/>
          <p:cNvSpPr txBox="1"/>
          <p:nvPr/>
        </p:nvSpPr>
        <p:spPr>
          <a:xfrm>
            <a:off x="3581400" y="5562600"/>
            <a:ext cx="5913438" cy="762000"/>
          </a:xfrm>
          <a:prstGeom prst="rect">
            <a:avLst/>
          </a:prstGeom>
          <a:noFill/>
          <a:ln w="9525">
            <a:noFill/>
          </a:ln>
        </p:spPr>
        <p:txBody>
          <a:bodyPr anchor="t" anchorCtr="0">
            <a:spAutoFit/>
          </a:bodyPr>
          <a:lstStyle/>
          <a:p>
            <a:r>
              <a:rPr lang="zh-CN" altLang="en-US" sz="4400" b="1" dirty="0">
                <a:solidFill>
                  <a:srgbClr val="FF0000"/>
                </a:solidFill>
                <a:latin typeface="Times New Roman" panose="02020603050405020304" pitchFamily="18" charset="0"/>
                <a:ea typeface="黑体" panose="02010609060101010101" pitchFamily="2" charset="-122"/>
              </a:rPr>
              <a:t>制度保障、</a:t>
            </a:r>
            <a:endParaRPr lang="zh-CN" altLang="en-US" sz="4400" b="1">
              <a:solidFill>
                <a:srgbClr val="FF0000"/>
              </a:solidFill>
              <a:latin typeface="Times New Roman" panose="02020603050405020304" pitchFamily="18" charset="0"/>
              <a:ea typeface="黑体" panose="02010609060101010101" pitchFamily="2" charset="-122"/>
            </a:endParaRPr>
          </a:p>
        </p:txBody>
      </p:sp>
      <p:sp>
        <p:nvSpPr>
          <p:cNvPr id="17411" name="矩形 13315"/>
          <p:cNvSpPr/>
          <p:nvPr/>
        </p:nvSpPr>
        <p:spPr>
          <a:xfrm>
            <a:off x="865188" y="506413"/>
            <a:ext cx="7532687" cy="579437"/>
          </a:xfrm>
          <a:prstGeom prst="rect">
            <a:avLst/>
          </a:prstGeom>
          <a:noFill/>
          <a:ln w="9525">
            <a:noFill/>
          </a:ln>
        </p:spPr>
        <p:txBody>
          <a:bodyPr wrap="none" anchor="t" anchorCtr="0">
            <a:spAutoFit/>
          </a:bodyPr>
          <a:lstStyle/>
          <a:p>
            <a:pPr algn="r" eaLnBrk="0" hangingPunct="0"/>
            <a:r>
              <a:rPr lang="zh-CN" altLang="en-US" sz="3200" b="1" dirty="0">
                <a:latin typeface="Times New Roman" panose="02020603050405020304" pitchFamily="18" charset="0"/>
                <a:ea typeface="宋体" panose="02010600030101010101" pitchFamily="2" charset="-122"/>
              </a:rPr>
              <a:t>下列材料体现我国人民民主的什么特点？</a:t>
            </a:r>
            <a:endParaRPr lang="zh-CN" altLang="en-US" sz="3200" b="1" dirty="0">
              <a:latin typeface="Times New Roman" panose="02020603050405020304" pitchFamily="18"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wipe(up)">
                                      <p:cBhvr>
                                        <p:cTn id="7" dur="500"/>
                                        <p:tgtEl>
                                          <p:spTgt spid="13314"/>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13315"/>
                                        </p:tgtEl>
                                        <p:attrNameLst>
                                          <p:attrName>style.visibility</p:attrName>
                                        </p:attrNameLst>
                                      </p:cBhvr>
                                      <p:to>
                                        <p:strVal val="visible"/>
                                      </p:to>
                                    </p:set>
                                    <p:anim calcmode="lin" valueType="num">
                                      <p:cBhvr>
                                        <p:cTn id="12" dur="500" fill="hold"/>
                                        <p:tgtEl>
                                          <p:spTgt spid="13315"/>
                                        </p:tgtEl>
                                        <p:attrNameLst>
                                          <p:attrName>ppt_w</p:attrName>
                                        </p:attrNameLst>
                                      </p:cBhvr>
                                      <p:tavLst>
                                        <p:tav tm="0">
                                          <p:val>
                                            <p:fltVal val="0"/>
                                          </p:val>
                                        </p:tav>
                                        <p:tav tm="100000">
                                          <p:val>
                                            <p:strVal val="#ppt_w"/>
                                          </p:val>
                                        </p:tav>
                                      </p:tavLst>
                                    </p:anim>
                                    <p:anim calcmode="lin" valueType="num">
                                      <p:cBhvr>
                                        <p:cTn id="13" dur="500" fill="hold"/>
                                        <p:tgtEl>
                                          <p:spTgt spid="133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983298" y="1701165"/>
          <a:ext cx="9721850" cy="4389120"/>
        </p:xfrm>
        <a:graphic>
          <a:graphicData uri="http://schemas.openxmlformats.org/drawingml/2006/table">
            <a:tbl>
              <a:tblPr/>
              <a:tblGrid>
                <a:gridCol w="2041525"/>
                <a:gridCol w="7680325"/>
              </a:tblGrid>
              <a:tr h="3821430">
                <a:tc>
                  <a:txBody>
                    <a:bodyPr/>
                    <a:lstStyle/>
                    <a:p>
                      <a:pPr algn="ctr">
                        <a:lnSpc>
                          <a:spcPct val="150000"/>
                        </a:lnSpc>
                        <a:spcAft>
                          <a:spcPts val="0"/>
                        </a:spcAft>
                        <a:tabLst>
                          <a:tab pos="1620520" algn="l"/>
                        </a:tabLst>
                      </a:pPr>
                      <a:r>
                        <a:rPr lang="zh-CN" sz="2400" b="1" kern="100" dirty="0">
                          <a:effectLst/>
                          <a:latin typeface="+mn-lt"/>
                          <a:ea typeface="+mn-ea"/>
                          <a:cs typeface="+mn-ea"/>
                          <a:sym typeface="+mn-lt"/>
                        </a:rPr>
                        <a:t>最管用</a:t>
                      </a:r>
                      <a:endParaRPr lang="zh-CN" sz="2400" kern="100" dirty="0">
                        <a:effectLst/>
                        <a:latin typeface="+mn-lt"/>
                        <a:ea typeface="+mn-ea"/>
                        <a:cs typeface="+mn-ea"/>
                        <a:sym typeface="+mn-l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1620520" algn="l"/>
                        </a:tabLst>
                      </a:pPr>
                      <a:r>
                        <a:rPr lang="zh-CN" sz="2400" b="1" kern="100" dirty="0">
                          <a:effectLst/>
                          <a:latin typeface="+mn-lt"/>
                          <a:ea typeface="+mn-ea"/>
                          <a:cs typeface="+mn-ea"/>
                          <a:sym typeface="+mn-lt"/>
                        </a:rPr>
                        <a:t>体现在建立了一整套保障人民当家作主的制度</a:t>
                      </a:r>
                      <a:r>
                        <a:rPr lang="zh-CN" sz="2400" b="1" kern="100" dirty="0" smtClean="0">
                          <a:effectLst/>
                          <a:latin typeface="+mn-lt"/>
                          <a:ea typeface="+mn-ea"/>
                          <a:cs typeface="+mn-ea"/>
                          <a:sym typeface="+mn-lt"/>
                        </a:rPr>
                        <a:t>体系</a:t>
                      </a:r>
                      <a:endParaRPr lang="en-US" altLang="zh-CN" sz="2400" b="1" kern="100" dirty="0" smtClean="0">
                        <a:effectLst/>
                        <a:latin typeface="+mn-lt"/>
                        <a:ea typeface="+mn-ea"/>
                        <a:cs typeface="+mn-ea"/>
                        <a:sym typeface="+mn-lt"/>
                      </a:endParaRPr>
                    </a:p>
                    <a:p>
                      <a:pPr algn="ctr">
                        <a:lnSpc>
                          <a:spcPct val="150000"/>
                        </a:lnSpc>
                        <a:spcAft>
                          <a:spcPts val="0"/>
                        </a:spcAft>
                        <a:tabLst>
                          <a:tab pos="1620520" algn="l"/>
                        </a:tabLst>
                      </a:pPr>
                      <a:endParaRPr lang="en-US" altLang="zh-CN" sz="2400" b="1" kern="100" dirty="0" smtClean="0">
                        <a:effectLst/>
                        <a:latin typeface="+mn-lt"/>
                        <a:ea typeface="+mn-ea"/>
                        <a:cs typeface="+mn-ea"/>
                        <a:sym typeface="+mn-lt"/>
                      </a:endParaRPr>
                    </a:p>
                    <a:p>
                      <a:pPr algn="ctr">
                        <a:lnSpc>
                          <a:spcPct val="150000"/>
                        </a:lnSpc>
                        <a:spcAft>
                          <a:spcPts val="0"/>
                        </a:spcAft>
                        <a:tabLst>
                          <a:tab pos="1620520" algn="l"/>
                        </a:tabLst>
                      </a:pPr>
                      <a:endParaRPr lang="en-US" altLang="zh-CN" sz="2400" b="1" kern="100" dirty="0" smtClean="0">
                        <a:effectLst/>
                        <a:latin typeface="+mn-lt"/>
                        <a:ea typeface="+mn-ea"/>
                        <a:cs typeface="+mn-ea"/>
                        <a:sym typeface="+mn-lt"/>
                      </a:endParaRPr>
                    </a:p>
                    <a:p>
                      <a:pPr algn="ctr">
                        <a:lnSpc>
                          <a:spcPct val="150000"/>
                        </a:lnSpc>
                        <a:spcAft>
                          <a:spcPts val="0"/>
                        </a:spcAft>
                        <a:tabLst>
                          <a:tab pos="1620520" algn="l"/>
                        </a:tabLst>
                      </a:pPr>
                      <a:endParaRPr lang="en-US" altLang="zh-CN" sz="2400" b="1" kern="100" dirty="0" smtClean="0">
                        <a:effectLst/>
                        <a:latin typeface="+mn-lt"/>
                        <a:ea typeface="+mn-ea"/>
                        <a:cs typeface="+mn-ea"/>
                        <a:sym typeface="+mn-lt"/>
                      </a:endParaRPr>
                    </a:p>
                    <a:p>
                      <a:pPr algn="ctr">
                        <a:lnSpc>
                          <a:spcPct val="150000"/>
                        </a:lnSpc>
                        <a:spcAft>
                          <a:spcPts val="0"/>
                        </a:spcAft>
                        <a:tabLst>
                          <a:tab pos="1620520" algn="l"/>
                        </a:tabLst>
                      </a:pPr>
                      <a:endParaRPr lang="en-US" altLang="zh-CN" sz="2400" b="1" kern="100" dirty="0" smtClean="0">
                        <a:effectLst/>
                        <a:latin typeface="+mn-lt"/>
                        <a:ea typeface="+mn-ea"/>
                        <a:cs typeface="+mn-ea"/>
                        <a:sym typeface="+mn-lt"/>
                      </a:endParaRPr>
                    </a:p>
                    <a:p>
                      <a:pPr algn="ctr">
                        <a:lnSpc>
                          <a:spcPct val="150000"/>
                        </a:lnSpc>
                        <a:spcAft>
                          <a:spcPts val="0"/>
                        </a:spcAft>
                        <a:tabLst>
                          <a:tab pos="1620520" algn="l"/>
                        </a:tabLst>
                      </a:pPr>
                      <a:endParaRPr lang="en-US" altLang="zh-CN" sz="2400" b="1" kern="100" dirty="0" smtClean="0">
                        <a:effectLst/>
                        <a:latin typeface="+mn-lt"/>
                        <a:ea typeface="+mn-ea"/>
                        <a:cs typeface="+mn-ea"/>
                        <a:sym typeface="+mn-lt"/>
                      </a:endParaRPr>
                    </a:p>
                    <a:p>
                      <a:pPr algn="ctr">
                        <a:lnSpc>
                          <a:spcPct val="150000"/>
                        </a:lnSpc>
                        <a:spcAft>
                          <a:spcPts val="0"/>
                        </a:spcAft>
                        <a:tabLst>
                          <a:tab pos="1620520" algn="l"/>
                        </a:tabLst>
                      </a:pPr>
                      <a:endParaRPr lang="en-US" altLang="zh-CN" sz="2400" b="1" kern="100" dirty="0" smtClean="0">
                        <a:effectLst/>
                        <a:latin typeface="+mn-lt"/>
                        <a:ea typeface="+mn-ea"/>
                        <a:cs typeface="+mn-ea"/>
                        <a:sym typeface="+mn-lt"/>
                      </a:endParaRPr>
                    </a:p>
                    <a:p>
                      <a:pPr algn="ctr">
                        <a:lnSpc>
                          <a:spcPct val="150000"/>
                        </a:lnSpc>
                        <a:spcAft>
                          <a:spcPts val="0"/>
                        </a:spcAft>
                        <a:tabLst>
                          <a:tab pos="1620520" algn="l"/>
                        </a:tabLst>
                      </a:pPr>
                      <a:endParaRPr lang="zh-CN" sz="2400" kern="100" dirty="0">
                        <a:effectLst/>
                        <a:latin typeface="+mn-lt"/>
                        <a:ea typeface="+mn-ea"/>
                        <a:cs typeface="+mn-ea"/>
                        <a:sym typeface="+mn-l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46089" name="Picture 1" descr="E:\孙敏\2019\课件\创新同步\新教材新标准\2020（春）思想政治 必修3 政治与法治（新教材新标准）\word\Z47.TIF"/>
          <p:cNvPicPr>
            <a:picLocks noChangeAspect="1" noChangeArrowheads="1"/>
          </p:cNvPicPr>
          <p:nvPr/>
        </p:nvPicPr>
        <p:blipFill>
          <a:blip r:embed="rId1" r:link="rId2" cstate="email">
            <a:clrChange>
              <a:clrFrom>
                <a:srgbClr val="FFFFFF"/>
              </a:clrFrom>
              <a:clrTo>
                <a:srgbClr val="FFFFFF">
                  <a:alpha val="0"/>
                </a:srgbClr>
              </a:clrTo>
            </a:clrChange>
          </a:blip>
          <a:srcRect/>
          <a:stretch>
            <a:fillRect/>
          </a:stretch>
        </p:blipFill>
        <p:spPr bwMode="auto">
          <a:xfrm>
            <a:off x="3825875" y="2041525"/>
            <a:ext cx="6440488" cy="3043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1056005" y="836930"/>
            <a:ext cx="2937510" cy="645160"/>
          </a:xfrm>
          <a:prstGeom prst="rect">
            <a:avLst/>
          </a:prstGeom>
          <a:noFill/>
        </p:spPr>
        <p:txBody>
          <a:bodyPr wrap="none" rtlCol="0" anchor="t">
            <a:spAutoFit/>
          </a:bodyPr>
          <a:lstStyle/>
          <a:p>
            <a:r>
              <a:rPr lang="zh-CN" altLang="zh-CN" sz="3600" b="1" kern="100" dirty="0">
                <a:solidFill>
                  <a:srgbClr val="FF0000"/>
                </a:solidFill>
                <a:latin typeface="黑体" panose="02010609060101010101" pitchFamily="2" charset="-122"/>
                <a:ea typeface="黑体" panose="02010609060101010101" pitchFamily="2" charset="-122"/>
                <a:cs typeface="+mn-ea"/>
                <a:sym typeface="+mn-lt"/>
              </a:rPr>
              <a:t>最管用的民主</a:t>
            </a:r>
            <a:endParaRPr lang="zh-CN" altLang="zh-CN" sz="3600" b="1" kern="100" dirty="0">
              <a:solidFill>
                <a:srgbClr val="FF0000"/>
              </a:solidFill>
              <a:latin typeface="黑体" panose="02010609060101010101" pitchFamily="2" charset="-122"/>
              <a:ea typeface="黑体" panose="02010609060101010101" pitchFamily="2" charset="-122"/>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1"/>
          <p:cNvSpPr>
            <a:spLocks noChangeArrowheads="1"/>
          </p:cNvSpPr>
          <p:nvPr/>
        </p:nvSpPr>
        <p:spPr bwMode="auto">
          <a:xfrm>
            <a:off x="480060" y="981075"/>
            <a:ext cx="11080751" cy="5075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gn="just">
              <a:lnSpc>
                <a:spcPct val="180000"/>
              </a:lnSpc>
              <a:spcAft>
                <a:spcPts val="0"/>
              </a:spcAft>
              <a:tabLst>
                <a:tab pos="1215390" algn="l"/>
              </a:tabLst>
              <a:defRPr/>
            </a:pPr>
            <a:r>
              <a:rPr lang="en-US" altLang="zh-CN" sz="2800" b="1" kern="100" dirty="0">
                <a:latin typeface="+mn-lt"/>
                <a:ea typeface="+mn-ea"/>
                <a:cs typeface="+mn-ea"/>
                <a:sym typeface="+mn-lt"/>
              </a:rPr>
              <a:t>(2)</a:t>
            </a:r>
            <a:r>
              <a:rPr lang="zh-CN" altLang="zh-CN" sz="2800" b="1" kern="100" dirty="0">
                <a:latin typeface="+mn-lt"/>
                <a:ea typeface="+mn-ea"/>
                <a:cs typeface="+mn-ea"/>
                <a:sym typeface="+mn-lt"/>
              </a:rPr>
              <a:t>发扬社会主义民主的原因</a:t>
            </a:r>
            <a:endParaRPr lang="zh-CN" altLang="zh-CN" sz="2800" kern="100" dirty="0">
              <a:latin typeface="+mn-lt"/>
              <a:ea typeface="+mn-ea"/>
              <a:cs typeface="+mn-ea"/>
              <a:sym typeface="+mn-lt"/>
            </a:endParaRPr>
          </a:p>
          <a:p>
            <a:pPr algn="just">
              <a:lnSpc>
                <a:spcPct val="180000"/>
              </a:lnSpc>
              <a:spcAft>
                <a:spcPts val="0"/>
              </a:spcAft>
              <a:tabLst>
                <a:tab pos="1215390" algn="l"/>
              </a:tabLst>
              <a:defRPr/>
            </a:pPr>
            <a:r>
              <a:rPr lang="en-US" altLang="zh-CN" sz="2800" b="1" kern="100" dirty="0">
                <a:latin typeface="黑体" panose="02010609060101010101" pitchFamily="2" charset="-122"/>
                <a:ea typeface="黑体" panose="02010609060101010101" pitchFamily="2" charset="-122"/>
                <a:cs typeface="+mn-ea"/>
                <a:sym typeface="+mn-lt"/>
              </a:rPr>
              <a:t>①</a:t>
            </a:r>
            <a:r>
              <a:rPr lang="zh-CN" altLang="zh-CN" sz="2800" b="1" kern="100" dirty="0">
                <a:latin typeface="黑体" panose="02010609060101010101" pitchFamily="2" charset="-122"/>
                <a:ea typeface="黑体" panose="02010609060101010101" pitchFamily="2" charset="-122"/>
                <a:cs typeface="+mn-ea"/>
                <a:sym typeface="+mn-lt"/>
              </a:rPr>
              <a:t>必然性：人民民主专政的</a:t>
            </a:r>
            <a:r>
              <a:rPr lang="zh-CN" altLang="zh-CN" sz="3200" b="1" kern="100" dirty="0">
                <a:latin typeface="黑体" panose="02010609060101010101" pitchFamily="2" charset="-122"/>
                <a:ea typeface="黑体" panose="02010609060101010101" pitchFamily="2" charset="-122"/>
                <a:cs typeface="+mn-ea"/>
                <a:sym typeface="+mn-lt"/>
              </a:rPr>
              <a:t>本质是</a:t>
            </a:r>
            <a:r>
              <a:rPr lang="zh-CN" altLang="zh-CN" sz="3200" b="1" kern="100">
                <a:solidFill>
                  <a:srgbClr val="FF0000"/>
                </a:solidFill>
                <a:latin typeface="黑体" panose="02010609060101010101" pitchFamily="2" charset="-122"/>
                <a:ea typeface="黑体" panose="02010609060101010101" pitchFamily="2" charset="-122"/>
                <a:cs typeface="+mn-ea"/>
                <a:sym typeface="+mn-lt"/>
              </a:rPr>
              <a:t>人民当家作主</a:t>
            </a:r>
            <a:r>
              <a:rPr lang="zh-CN" altLang="zh-CN" sz="2800" b="1" kern="100" dirty="0">
                <a:latin typeface="黑体" panose="02010609060101010101" pitchFamily="2" charset="-122"/>
                <a:ea typeface="黑体" panose="02010609060101010101" pitchFamily="2" charset="-122"/>
                <a:cs typeface="+mn-ea"/>
                <a:sym typeface="+mn-lt"/>
              </a:rPr>
              <a:t>。保证人民当家作主，必须充分发扬社会主义民主。</a:t>
            </a:r>
            <a:endParaRPr lang="zh-CN" altLang="zh-CN" sz="2800" b="1" kern="100" dirty="0">
              <a:latin typeface="黑体" panose="02010609060101010101" pitchFamily="2" charset="-122"/>
              <a:ea typeface="黑体" panose="02010609060101010101" pitchFamily="2" charset="-122"/>
              <a:cs typeface="+mn-ea"/>
              <a:sym typeface="+mn-lt"/>
            </a:endParaRPr>
          </a:p>
          <a:p>
            <a:pPr algn="just">
              <a:lnSpc>
                <a:spcPct val="180000"/>
              </a:lnSpc>
              <a:spcAft>
                <a:spcPts val="0"/>
              </a:spcAft>
              <a:tabLst>
                <a:tab pos="1215390" algn="l"/>
              </a:tabLst>
              <a:defRPr/>
            </a:pPr>
            <a:r>
              <a:rPr lang="en-US" altLang="zh-CN" sz="2800" b="1" kern="100" dirty="0">
                <a:latin typeface="黑体" panose="02010609060101010101" pitchFamily="2" charset="-122"/>
                <a:ea typeface="黑体" panose="02010609060101010101" pitchFamily="2" charset="-122"/>
                <a:cs typeface="+mn-ea"/>
                <a:sym typeface="+mn-lt"/>
              </a:rPr>
              <a:t>②</a:t>
            </a:r>
            <a:r>
              <a:rPr lang="zh-CN" altLang="zh-CN" sz="2800" b="1" kern="100" dirty="0">
                <a:latin typeface="黑体" panose="02010609060101010101" pitchFamily="2" charset="-122"/>
                <a:ea typeface="黑体" panose="02010609060101010101" pitchFamily="2" charset="-122"/>
                <a:cs typeface="+mn-ea"/>
                <a:sym typeface="+mn-lt"/>
              </a:rPr>
              <a:t>必要性：只有保证人民依法享有广泛的</a:t>
            </a:r>
            <a:r>
              <a:rPr lang="zh-CN" altLang="zh-CN" sz="3200" b="1" kern="100">
                <a:solidFill>
                  <a:srgbClr val="FF0000"/>
                </a:solidFill>
                <a:latin typeface="黑体" panose="02010609060101010101" pitchFamily="2" charset="-122"/>
                <a:ea typeface="黑体" panose="02010609060101010101" pitchFamily="2" charset="-122"/>
                <a:cs typeface="+mn-ea"/>
                <a:sym typeface="+mn-lt"/>
              </a:rPr>
              <a:t>权利和自由</a:t>
            </a:r>
            <a:r>
              <a:rPr lang="zh-CN" altLang="zh-CN" sz="2800" b="1" kern="100" dirty="0">
                <a:latin typeface="黑体" panose="02010609060101010101" pitchFamily="2" charset="-122"/>
                <a:ea typeface="黑体" panose="02010609060101010101" pitchFamily="2" charset="-122"/>
                <a:cs typeface="+mn-ea"/>
                <a:sym typeface="+mn-lt"/>
              </a:rPr>
              <a:t>，尊重和保障</a:t>
            </a:r>
            <a:r>
              <a:rPr lang="zh-CN" altLang="zh-CN" sz="3200" b="1" u="wavy" kern="100">
                <a:solidFill>
                  <a:srgbClr val="3366FF"/>
                </a:solidFill>
                <a:latin typeface="黑体" panose="02010609060101010101" pitchFamily="2" charset="-122"/>
                <a:ea typeface="黑体" panose="02010609060101010101" pitchFamily="2" charset="-122"/>
                <a:cs typeface="+mn-ea"/>
                <a:sym typeface="+mn-lt"/>
              </a:rPr>
              <a:t>人权</a:t>
            </a:r>
            <a:r>
              <a:rPr lang="zh-CN" altLang="zh-CN" sz="2800" b="1" kern="100" dirty="0">
                <a:latin typeface="黑体" panose="02010609060101010101" pitchFamily="2" charset="-122"/>
                <a:ea typeface="黑体" panose="02010609060101010101" pitchFamily="2" charset="-122"/>
                <a:cs typeface="+mn-ea"/>
                <a:sym typeface="+mn-lt"/>
              </a:rPr>
              <a:t>，才能调动亿万人民群众投身于社会主义现代化建设的积极性，使社会主义各项事业保持蓬勃的生机。</a:t>
            </a:r>
            <a:endParaRPr lang="zh-CN" altLang="zh-CN" sz="2800" kern="100" dirty="0">
              <a:latin typeface="黑体" panose="02010609060101010101" pitchFamily="2" charset="-122"/>
              <a:ea typeface="黑体" panose="02010609060101010101" pitchFamily="2" charset="-122"/>
              <a:cs typeface="+mn-ea"/>
              <a:sym typeface="+mn-lt"/>
            </a:endParaRPr>
          </a:p>
        </p:txBody>
      </p:sp>
      <p:sp>
        <p:nvSpPr>
          <p:cNvPr id="7" name="矩形 6"/>
          <p:cNvSpPr>
            <a:spLocks noChangeArrowheads="1"/>
          </p:cNvSpPr>
          <p:nvPr/>
        </p:nvSpPr>
        <p:spPr bwMode="auto">
          <a:xfrm>
            <a:off x="9994900" y="2747964"/>
            <a:ext cx="249555" cy="106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spAutoFit/>
          </a:bodyPr>
          <a:lstStyle/>
          <a:p>
            <a:pPr>
              <a:defRPr/>
            </a:pPr>
            <a:r>
              <a:rPr lang="zh-CN" altLang="zh-CN" sz="100" b="1" kern="100">
                <a:solidFill>
                  <a:srgbClr val="FF0000"/>
                </a:solidFill>
                <a:latin typeface="+mn-lt"/>
                <a:ea typeface="+mn-ea"/>
                <a:cs typeface="+mn-ea"/>
                <a:sym typeface="+mn-lt"/>
              </a:rPr>
              <a:t>极少数敌人</a:t>
            </a:r>
            <a:endParaRPr lang="zh-CN" altLang="en-US" sz="100" dirty="0">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文本占位符 41985"/>
          <p:cNvSpPr>
            <a:spLocks noGrp="1"/>
          </p:cNvSpPr>
          <p:nvPr>
            <p:ph idx="1"/>
          </p:nvPr>
        </p:nvSpPr>
        <p:spPr>
          <a:xfrm>
            <a:off x="782638" y="487363"/>
            <a:ext cx="10626725" cy="5883275"/>
          </a:xfrm>
        </p:spPr>
        <p:txBody>
          <a:bodyPr anchor="t" anchorCtr="0"/>
          <a:lstStyle/>
          <a:p>
            <a:pPr>
              <a:lnSpc>
                <a:spcPct val="150000"/>
              </a:lnSpc>
              <a:buNone/>
            </a:pPr>
            <a:r>
              <a:rPr lang="zh-CN" altLang="en-US" b="1" dirty="0">
                <a:solidFill>
                  <a:srgbClr val="800080"/>
                </a:solidFill>
                <a:latin typeface="黑体" panose="02010609060101010101" pitchFamily="2" charset="-122"/>
                <a:ea typeface="黑体" panose="02010609060101010101" pitchFamily="2" charset="-122"/>
                <a:cs typeface="黑体" panose="02010609060101010101" pitchFamily="2" charset="-122"/>
              </a:rPr>
              <a:t>二、新型专政</a:t>
            </a:r>
            <a:endParaRPr lang="zh-CN" altLang="en-US" b="1" dirty="0">
              <a:solidFill>
                <a:srgbClr val="800080"/>
              </a:solidFill>
              <a:latin typeface="黑体" panose="02010609060101010101" pitchFamily="2" charset="-122"/>
              <a:ea typeface="黑体" panose="02010609060101010101" pitchFamily="2" charset="-122"/>
              <a:cs typeface="黑体" panose="02010609060101010101" pitchFamily="2" charset="-122"/>
            </a:endParaRPr>
          </a:p>
          <a:p>
            <a:pPr>
              <a:lnSpc>
                <a:spcPct val="150000"/>
              </a:lnSpc>
              <a:buNone/>
            </a:pPr>
            <a:r>
              <a:rPr lang="zh-CN" altLang="en-US" b="1" dirty="0">
                <a:solidFill>
                  <a:srgbClr val="800080"/>
                </a:solidFill>
                <a:latin typeface="黑体" panose="02010609060101010101" pitchFamily="2" charset="-122"/>
                <a:ea typeface="黑体" panose="02010609060101010101" pitchFamily="2" charset="-122"/>
                <a:cs typeface="黑体" panose="02010609060101010101" pitchFamily="2" charset="-122"/>
              </a:rPr>
              <a:t>（</a:t>
            </a:r>
            <a:r>
              <a:rPr lang="en-US" altLang="zh-CN" b="1" dirty="0">
                <a:solidFill>
                  <a:srgbClr val="800080"/>
                </a:solidFill>
                <a:latin typeface="黑体" panose="02010609060101010101" pitchFamily="2" charset="-122"/>
                <a:ea typeface="黑体" panose="02010609060101010101" pitchFamily="2" charset="-122"/>
                <a:cs typeface="黑体" panose="02010609060101010101" pitchFamily="2" charset="-122"/>
              </a:rPr>
              <a:t>1</a:t>
            </a:r>
            <a:r>
              <a:rPr lang="zh-CN" altLang="en-US" b="1" dirty="0">
                <a:solidFill>
                  <a:srgbClr val="800080"/>
                </a:solidFill>
                <a:latin typeface="黑体" panose="02010609060101010101" pitchFamily="2" charset="-122"/>
                <a:ea typeface="黑体" panose="02010609060101010101" pitchFamily="2" charset="-122"/>
                <a:cs typeface="黑体" panose="02010609060101010101" pitchFamily="2" charset="-122"/>
              </a:rPr>
              <a:t>）专政的含义</a:t>
            </a:r>
            <a:endParaRPr lang="zh-CN" altLang="en-US" b="1" dirty="0">
              <a:solidFill>
                <a:srgbClr val="800080"/>
              </a:solidFill>
              <a:latin typeface="黑体" panose="02010609060101010101" pitchFamily="2" charset="-122"/>
              <a:ea typeface="黑体" panose="02010609060101010101" pitchFamily="2" charset="-122"/>
              <a:cs typeface="黑体" panose="02010609060101010101" pitchFamily="2" charset="-122"/>
            </a:endParaRPr>
          </a:p>
          <a:p>
            <a:pPr>
              <a:lnSpc>
                <a:spcPct val="150000"/>
              </a:lnSpc>
              <a:buNone/>
            </a:pPr>
            <a:r>
              <a:rPr lang="zh-CN" altLang="en-US" b="1" dirty="0">
                <a:solidFill>
                  <a:srgbClr val="800080"/>
                </a:solidFill>
                <a:latin typeface="黑体" panose="02010609060101010101" pitchFamily="2" charset="-122"/>
                <a:ea typeface="黑体" panose="02010609060101010101" pitchFamily="2" charset="-122"/>
                <a:cs typeface="黑体" panose="02010609060101010101" pitchFamily="2" charset="-122"/>
              </a:rPr>
              <a:t>        </a:t>
            </a:r>
            <a:r>
              <a:rPr lang="zh-CN" altLang="en-US" b="1" dirty="0">
                <a:solidFill>
                  <a:srgbClr val="000000"/>
                </a:solidFill>
                <a:latin typeface="黑体" panose="02010609060101010101" pitchFamily="2" charset="-122"/>
                <a:ea typeface="黑体" panose="02010609060101010101" pitchFamily="2" charset="-122"/>
                <a:cs typeface="黑体" panose="02010609060101010101" pitchFamily="2" charset="-122"/>
              </a:rPr>
              <a:t>即主要依靠暴力实行统治。</a:t>
            </a:r>
            <a:endParaRPr lang="zh-CN" altLang="en-US" b="1" dirty="0">
              <a:solidFill>
                <a:srgbClr val="000000"/>
              </a:solidFill>
              <a:latin typeface="黑体" panose="02010609060101010101" pitchFamily="2" charset="-122"/>
              <a:ea typeface="黑体" panose="02010609060101010101" pitchFamily="2" charset="-122"/>
              <a:cs typeface="黑体" panose="02010609060101010101" pitchFamily="2" charset="-122"/>
            </a:endParaRPr>
          </a:p>
          <a:p>
            <a:pPr>
              <a:lnSpc>
                <a:spcPct val="150000"/>
              </a:lnSpc>
              <a:buNone/>
            </a:pPr>
            <a:r>
              <a:rPr lang="zh-CN" altLang="zh-CN" b="1" kern="100" dirty="0">
                <a:latin typeface="黑体" panose="02010609060101010101" pitchFamily="2" charset="-122"/>
                <a:ea typeface="黑体" panose="02010609060101010101" pitchFamily="2" charset="-122"/>
                <a:cs typeface="黑体" panose="02010609060101010101" pitchFamily="2" charset="-122"/>
                <a:sym typeface="+mn-lt"/>
              </a:rPr>
              <a:t>（</a:t>
            </a:r>
            <a:r>
              <a:rPr lang="en-US" altLang="zh-CN" b="1" kern="100" dirty="0">
                <a:latin typeface="黑体" panose="02010609060101010101" pitchFamily="2" charset="-122"/>
                <a:ea typeface="黑体" panose="02010609060101010101" pitchFamily="2" charset="-122"/>
                <a:cs typeface="黑体" panose="02010609060101010101" pitchFamily="2" charset="-122"/>
                <a:sym typeface="+mn-lt"/>
              </a:rPr>
              <a:t>2</a:t>
            </a:r>
            <a:r>
              <a:rPr lang="zh-CN" altLang="zh-CN" b="1" kern="100" dirty="0">
                <a:latin typeface="黑体" panose="02010609060101010101" pitchFamily="2" charset="-122"/>
                <a:ea typeface="黑体" panose="02010609060101010101" pitchFamily="2" charset="-122"/>
                <a:cs typeface="黑体" panose="02010609060101010101" pitchFamily="2" charset="-122"/>
                <a:sym typeface="+mn-lt"/>
              </a:rPr>
              <a:t>）原因：</a:t>
            </a:r>
            <a:endParaRPr lang="zh-CN" altLang="zh-CN" b="1" kern="100" dirty="0">
              <a:latin typeface="黑体" panose="02010609060101010101" pitchFamily="2" charset="-122"/>
              <a:ea typeface="黑体" panose="02010609060101010101" pitchFamily="2" charset="-122"/>
              <a:cs typeface="黑体" panose="02010609060101010101" pitchFamily="2" charset="-122"/>
              <a:sym typeface="+mn-lt"/>
            </a:endParaRPr>
          </a:p>
          <a:p>
            <a:pPr>
              <a:lnSpc>
                <a:spcPct val="150000"/>
              </a:lnSpc>
              <a:buNone/>
            </a:pPr>
            <a:r>
              <a:rPr lang="zh-CN" altLang="zh-CN" b="1" kern="100" dirty="0">
                <a:latin typeface="黑体" panose="02010609060101010101" pitchFamily="2" charset="-122"/>
                <a:ea typeface="黑体" panose="02010609060101010101" pitchFamily="2" charset="-122"/>
                <a:cs typeface="黑体" panose="02010609060101010101" pitchFamily="2" charset="-122"/>
                <a:sym typeface="+mn-lt"/>
              </a:rPr>
              <a:t> </a:t>
            </a:r>
            <a:r>
              <a:rPr lang="en-US" altLang="zh-CN" b="1" kern="100" dirty="0">
                <a:latin typeface="黑体" panose="02010609060101010101" pitchFamily="2" charset="-122"/>
                <a:ea typeface="黑体" panose="02010609060101010101" pitchFamily="2" charset="-122"/>
                <a:cs typeface="黑体" panose="02010609060101010101" pitchFamily="2" charset="-122"/>
                <a:sym typeface="+mn-lt"/>
              </a:rPr>
              <a:t>       </a:t>
            </a:r>
            <a:r>
              <a:rPr lang="zh-CN" altLang="zh-CN" b="1" kern="100" dirty="0">
                <a:latin typeface="黑体" panose="02010609060101010101" pitchFamily="2" charset="-122"/>
                <a:ea typeface="黑体" panose="02010609060101010101" pitchFamily="2" charset="-122"/>
                <a:cs typeface="黑体" panose="02010609060101010101" pitchFamily="2" charset="-122"/>
                <a:sym typeface="+mn-lt"/>
              </a:rPr>
              <a:t>在我国，阶级矛盾不再是主要矛盾，但是，由于国内的因素和国际的影响，</a:t>
            </a:r>
            <a:r>
              <a:rPr lang="zh-CN" altLang="zh-CN" b="1" kern="10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阶级斗争</a:t>
            </a:r>
            <a:r>
              <a:rPr lang="zh-CN" altLang="zh-CN" b="1" kern="100" dirty="0">
                <a:latin typeface="黑体" panose="02010609060101010101" pitchFamily="2" charset="-122"/>
                <a:ea typeface="黑体" panose="02010609060101010101" pitchFamily="2" charset="-122"/>
                <a:cs typeface="黑体" panose="02010609060101010101" pitchFamily="2" charset="-122"/>
                <a:sym typeface="+mn-lt"/>
              </a:rPr>
              <a:t>还在一定范围内长期存在，在某种条件下还有可能激化。</a:t>
            </a:r>
            <a:endParaRPr lang="zh-CN" altLang="en-US" sz="2800" b="1" dirty="0">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51815" y="981075"/>
            <a:ext cx="10972800" cy="4801870"/>
          </a:xfrm>
        </p:spPr>
        <p:txBody>
          <a:bodyPr/>
          <a:p>
            <a:pPr marL="0" indent="0" algn="just">
              <a:lnSpc>
                <a:spcPct val="150000"/>
              </a:lnSpc>
              <a:spcAft>
                <a:spcPts val="0"/>
              </a:spcAft>
              <a:buNone/>
              <a:tabLst>
                <a:tab pos="1215390" algn="l"/>
              </a:tabLst>
              <a:defRPr/>
            </a:pPr>
            <a:r>
              <a:rPr lang="zh-CN" altLang="en-US" b="1" kern="100" dirty="0">
                <a:latin typeface="黑体" panose="02010609060101010101" pitchFamily="2" charset="-122"/>
                <a:ea typeface="黑体" panose="02010609060101010101" pitchFamily="2" charset="-122"/>
                <a:cs typeface="+mn-ea"/>
                <a:sym typeface="+mn-lt"/>
              </a:rPr>
              <a:t>（</a:t>
            </a:r>
            <a:r>
              <a:rPr lang="en-US" altLang="zh-CN" b="1" kern="100" dirty="0">
                <a:latin typeface="黑体" panose="02010609060101010101" pitchFamily="2" charset="-122"/>
                <a:ea typeface="黑体" panose="02010609060101010101" pitchFamily="2" charset="-122"/>
                <a:cs typeface="+mn-ea"/>
                <a:sym typeface="+mn-lt"/>
              </a:rPr>
              <a:t>3</a:t>
            </a:r>
            <a:r>
              <a:rPr lang="zh-CN" altLang="en-US" b="1" kern="100" dirty="0">
                <a:latin typeface="黑体" panose="02010609060101010101" pitchFamily="2" charset="-122"/>
                <a:ea typeface="黑体" panose="02010609060101010101" pitchFamily="2" charset="-122"/>
                <a:cs typeface="+mn-ea"/>
                <a:sym typeface="+mn-lt"/>
              </a:rPr>
              <a:t>）</a:t>
            </a:r>
            <a:r>
              <a:rPr lang="zh-CN" altLang="zh-CN" b="1" kern="100" dirty="0">
                <a:latin typeface="黑体" panose="02010609060101010101" pitchFamily="2" charset="-122"/>
                <a:ea typeface="黑体" panose="02010609060101010101" pitchFamily="2" charset="-122"/>
                <a:cs typeface="+mn-ea"/>
                <a:sym typeface="+mn-lt"/>
              </a:rPr>
              <a:t>专政职能：人民民主专政的国家政权担负着对</a:t>
            </a:r>
            <a:r>
              <a:rPr lang="zh-CN" altLang="zh-CN" b="1" kern="100">
                <a:solidFill>
                  <a:srgbClr val="FF0000"/>
                </a:solidFill>
                <a:latin typeface="黑体" panose="02010609060101010101" pitchFamily="2" charset="-122"/>
                <a:ea typeface="黑体" panose="02010609060101010101" pitchFamily="2" charset="-122"/>
                <a:cs typeface="+mn-ea"/>
                <a:sym typeface="+mn-lt"/>
              </a:rPr>
              <a:t>极少数敌对分子</a:t>
            </a:r>
            <a:r>
              <a:rPr lang="zh-CN" altLang="zh-CN" b="1" kern="100" dirty="0">
                <a:latin typeface="黑体" panose="02010609060101010101" pitchFamily="2" charset="-122"/>
                <a:ea typeface="黑体" panose="02010609060101010101" pitchFamily="2" charset="-122"/>
                <a:cs typeface="+mn-ea"/>
                <a:sym typeface="+mn-lt"/>
              </a:rPr>
              <a:t>实行专政，维护国内正常社会秩序，抵御国外敌对势力侵略和颠覆活动的历史任务。</a:t>
            </a:r>
            <a:endParaRPr lang="zh-CN" altLang="zh-CN" kern="100" dirty="0">
              <a:latin typeface="黑体" panose="02010609060101010101" pitchFamily="2" charset="-122"/>
              <a:ea typeface="黑体" panose="02010609060101010101" pitchFamily="2" charset="-122"/>
              <a:cs typeface="+mn-ea"/>
              <a:sym typeface="+mn-lt"/>
            </a:endParaRPr>
          </a:p>
          <a:p>
            <a:pPr marL="0" indent="0" algn="just">
              <a:lnSpc>
                <a:spcPct val="150000"/>
              </a:lnSpc>
              <a:spcAft>
                <a:spcPts val="0"/>
              </a:spcAft>
              <a:buNone/>
              <a:tabLst>
                <a:tab pos="1215390" algn="l"/>
              </a:tabLst>
              <a:defRPr/>
            </a:pPr>
            <a:r>
              <a:rPr lang="zh-CN" altLang="zh-CN" b="1" kern="100" dirty="0">
                <a:latin typeface="楷体" panose="02010609060101010101" charset="-122"/>
                <a:ea typeface="楷体" panose="02010609060101010101" charset="-122"/>
                <a:cs typeface="+mn-ea"/>
                <a:sym typeface="+mn-lt"/>
              </a:rPr>
              <a:t>提醒　人民民主专政的最大特点是对占全国绝大多数的人民实行民主，对极少数敌视和破坏社会主义事业的敌人实行专政。</a:t>
            </a:r>
            <a:endParaRPr lang="zh-CN" altLang="zh-CN" kern="100" dirty="0">
              <a:latin typeface="楷体" panose="02010609060101010101" charset="-122"/>
              <a:ea typeface="楷体" panose="02010609060101010101" charset="-122"/>
              <a:cs typeface="+mn-ea"/>
              <a:sym typeface="+mn-lt"/>
            </a:endParaRPr>
          </a:p>
          <a:p>
            <a:pPr marL="0" indent="0">
              <a:buNone/>
            </a:pPr>
            <a:endParaRPr lang="zh-CN" altLang="en-US">
              <a:latin typeface="楷体" panose="02010609060101010101" charset="-122"/>
              <a:ea typeface="楷体" panose="02010609060101010101"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67715" y="621030"/>
            <a:ext cx="10537190" cy="4274820"/>
          </a:xfrm>
          <a:prstGeom prst="rect">
            <a:avLst/>
          </a:prstGeom>
          <a:noFill/>
        </p:spPr>
        <p:txBody>
          <a:bodyPr wrap="square" rtlCol="0" anchor="t">
            <a:spAutoFit/>
          </a:bodyPr>
          <a:p>
            <a:pPr>
              <a:lnSpc>
                <a:spcPct val="170000"/>
              </a:lnSpc>
              <a:buNone/>
            </a:pPr>
            <a:r>
              <a:rPr lang="zh-CN" altLang="en-US" sz="3200" b="1" dirty="0">
                <a:solidFill>
                  <a:srgbClr val="800080"/>
                </a:solidFill>
                <a:latin typeface="黑体" panose="02010609060101010101" pitchFamily="2" charset="-122"/>
                <a:ea typeface="黑体" panose="02010609060101010101" pitchFamily="2" charset="-122"/>
                <a:cs typeface="黑体" panose="02010609060101010101" pitchFamily="2" charset="-122"/>
                <a:sym typeface="+mn-ea"/>
              </a:rPr>
              <a:t>三、我国的民主与专政的关系</a:t>
            </a:r>
            <a:endParaRPr lang="zh-CN" altLang="en-US" sz="3200" b="1" dirty="0">
              <a:solidFill>
                <a:srgbClr val="800080"/>
              </a:solidFill>
              <a:latin typeface="黑体" panose="02010609060101010101" pitchFamily="2" charset="-122"/>
              <a:ea typeface="黑体" panose="02010609060101010101" pitchFamily="2" charset="-122"/>
              <a:cs typeface="黑体" panose="02010609060101010101" pitchFamily="2" charset="-122"/>
            </a:endParaRPr>
          </a:p>
          <a:p>
            <a:pPr>
              <a:lnSpc>
                <a:spcPct val="170000"/>
              </a:lnSpc>
              <a:buNone/>
            </a:pPr>
            <a:r>
              <a:rPr lang="zh-CN" altLang="en-US" sz="3200" b="1" dirty="0">
                <a:solidFill>
                  <a:srgbClr val="993300"/>
                </a:solidFill>
                <a:latin typeface="黑体" panose="02010609060101010101" pitchFamily="2" charset="-122"/>
                <a:ea typeface="黑体" panose="02010609060101010101" pitchFamily="2" charset="-122"/>
                <a:cs typeface="黑体" panose="02010609060101010101" pitchFamily="2" charset="-122"/>
                <a:sym typeface="+mn-ea"/>
              </a:rPr>
              <a:t>   </a:t>
            </a:r>
            <a:r>
              <a:rPr lang="zh-CN" altLang="en-US" sz="3200" b="1" dirty="0">
                <a:solidFill>
                  <a:srgbClr val="CC0000"/>
                </a:solidFill>
                <a:latin typeface="黑体" panose="02010609060101010101" pitchFamily="2" charset="-122"/>
                <a:ea typeface="黑体" panose="02010609060101010101" pitchFamily="2" charset="-122"/>
                <a:cs typeface="黑体" panose="02010609060101010101" pitchFamily="2" charset="-122"/>
                <a:sym typeface="+mn-ea"/>
              </a:rPr>
              <a:t>两者是辨证统一的关系。</a:t>
            </a:r>
            <a:endParaRPr lang="zh-CN" altLang="en-US" sz="3200" b="1" dirty="0">
              <a:solidFill>
                <a:srgbClr val="CC0000"/>
              </a:solidFill>
              <a:latin typeface="黑体" panose="02010609060101010101" pitchFamily="2" charset="-122"/>
              <a:ea typeface="黑体" panose="02010609060101010101" pitchFamily="2" charset="-122"/>
              <a:cs typeface="黑体" panose="02010609060101010101" pitchFamily="2" charset="-122"/>
            </a:endParaRPr>
          </a:p>
          <a:p>
            <a:pPr>
              <a:lnSpc>
                <a:spcPct val="170000"/>
              </a:lnSpc>
              <a:buNone/>
            </a:pPr>
            <a:r>
              <a:rPr lang="zh-CN" altLang="en-US" sz="3200" b="1" dirty="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   一方面，民主与专政相互区别、相互对立；</a:t>
            </a:r>
            <a:endParaRPr lang="zh-CN" altLang="en-US" sz="3200" b="1" dirty="0">
              <a:solidFill>
                <a:srgbClr val="000000"/>
              </a:solidFill>
              <a:latin typeface="黑体" panose="02010609060101010101" pitchFamily="2" charset="-122"/>
              <a:ea typeface="黑体" panose="02010609060101010101" pitchFamily="2" charset="-122"/>
              <a:cs typeface="黑体" panose="02010609060101010101" pitchFamily="2" charset="-122"/>
            </a:endParaRPr>
          </a:p>
          <a:p>
            <a:pPr>
              <a:lnSpc>
                <a:spcPct val="170000"/>
              </a:lnSpc>
              <a:buNone/>
            </a:pPr>
            <a:r>
              <a:rPr lang="zh-CN" altLang="en-US" sz="3200" b="1" dirty="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   另一方面，民主与专政相辅相成、互为前提。</a:t>
            </a:r>
            <a:endParaRPr lang="zh-CN" altLang="en-US" sz="3200" b="1" dirty="0">
              <a:solidFill>
                <a:srgbClr val="000000"/>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70000"/>
              </a:lnSpc>
              <a:buNone/>
            </a:pPr>
            <a:r>
              <a:rPr lang="zh-CN" altLang="en-US" sz="3200" b="1" dirty="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 </a:t>
            </a:r>
            <a:r>
              <a:rPr lang="en-US" altLang="zh-CN" sz="3200" b="1" dirty="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  </a:t>
            </a:r>
            <a:r>
              <a:rPr lang="zh-CN" altLang="en-US" sz="3200" b="1" dirty="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民主是专政的</a:t>
            </a:r>
            <a:r>
              <a:rPr lang="zh-CN" altLang="en-US" sz="3200" b="1" dirty="0">
                <a:solidFill>
                  <a:srgbClr val="CC0000"/>
                </a:solidFill>
                <a:latin typeface="黑体" panose="02010609060101010101" pitchFamily="2" charset="-122"/>
                <a:ea typeface="黑体" panose="02010609060101010101" pitchFamily="2" charset="-122"/>
                <a:cs typeface="黑体" panose="02010609060101010101" pitchFamily="2" charset="-122"/>
                <a:sym typeface="+mn-ea"/>
              </a:rPr>
              <a:t>基础</a:t>
            </a:r>
            <a:r>
              <a:rPr lang="zh-CN" altLang="en-US" sz="3200" b="1" dirty="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，专政是民主的</a:t>
            </a:r>
            <a:r>
              <a:rPr lang="zh-CN" altLang="en-US" sz="3200" b="1" dirty="0">
                <a:solidFill>
                  <a:srgbClr val="CC0000"/>
                </a:solidFill>
                <a:latin typeface="黑体" panose="02010609060101010101" pitchFamily="2" charset="-122"/>
                <a:ea typeface="黑体" panose="02010609060101010101" pitchFamily="2" charset="-122"/>
                <a:cs typeface="黑体" panose="02010609060101010101" pitchFamily="2" charset="-122"/>
                <a:sym typeface="+mn-ea"/>
              </a:rPr>
              <a:t>保障</a:t>
            </a:r>
            <a:r>
              <a:rPr lang="zh-CN" altLang="en-US" sz="3200" b="1" dirty="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a:t>
            </a:r>
            <a:endParaRPr lang="zh-CN" altLang="en-US" sz="32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
          <p:cNvSpPr>
            <a:spLocks noChangeArrowheads="1"/>
          </p:cNvSpPr>
          <p:nvPr/>
        </p:nvSpPr>
        <p:spPr bwMode="auto">
          <a:xfrm>
            <a:off x="555625" y="260986"/>
            <a:ext cx="11080751" cy="6739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gn="just">
              <a:lnSpc>
                <a:spcPct val="150000"/>
              </a:lnSpc>
              <a:spcAft>
                <a:spcPts val="0"/>
              </a:spcAft>
              <a:tabLst>
                <a:tab pos="1215390" algn="l"/>
              </a:tabLst>
              <a:defRPr/>
            </a:pPr>
            <a:r>
              <a:rPr lang="zh-CN" altLang="en-US" sz="2800" b="1" kern="100" dirty="0">
                <a:latin typeface="黑体" panose="02010609060101010101" pitchFamily="2" charset="-122"/>
                <a:ea typeface="黑体" panose="02010609060101010101" pitchFamily="2" charset="-122"/>
                <a:cs typeface="黑体" panose="02010609060101010101" pitchFamily="2" charset="-122"/>
                <a:sym typeface="+mn-lt"/>
              </a:rPr>
              <a:t>四、国家职能</a:t>
            </a:r>
            <a:endParaRPr lang="zh-CN" altLang="en-US" sz="2800" b="1" kern="100" dirty="0">
              <a:latin typeface="黑体" panose="02010609060101010101" pitchFamily="2" charset="-122"/>
              <a:ea typeface="黑体" panose="02010609060101010101" pitchFamily="2" charset="-122"/>
              <a:cs typeface="黑体" panose="02010609060101010101" pitchFamily="2" charset="-122"/>
              <a:sym typeface="+mn-lt"/>
            </a:endParaRPr>
          </a:p>
          <a:p>
            <a:pPr algn="just">
              <a:lnSpc>
                <a:spcPct val="150000"/>
              </a:lnSpc>
              <a:spcAft>
                <a:spcPts val="0"/>
              </a:spcAft>
              <a:tabLst>
                <a:tab pos="1215390" algn="l"/>
              </a:tabLst>
              <a:defRPr/>
            </a:pPr>
            <a:r>
              <a:rPr lang="en-US" altLang="zh-CN" sz="2800" b="1" kern="100" dirty="0">
                <a:latin typeface="黑体" panose="02010609060101010101" pitchFamily="2" charset="-122"/>
                <a:ea typeface="黑体" panose="02010609060101010101" pitchFamily="2" charset="-122"/>
                <a:cs typeface="黑体" panose="02010609060101010101" pitchFamily="2" charset="-122"/>
                <a:sym typeface="+mn-lt"/>
              </a:rPr>
              <a:t>(1)</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国家的对内职能</a:t>
            </a:r>
            <a:endParaRPr lang="zh-CN" altLang="zh-CN" sz="2800" kern="100" dirty="0">
              <a:latin typeface="黑体" panose="02010609060101010101" pitchFamily="2" charset="-122"/>
              <a:ea typeface="黑体" panose="02010609060101010101" pitchFamily="2" charset="-122"/>
              <a:cs typeface="黑体" panose="02010609060101010101" pitchFamily="2" charset="-122"/>
              <a:sym typeface="+mn-lt"/>
            </a:endParaRPr>
          </a:p>
          <a:p>
            <a:pPr algn="just">
              <a:lnSpc>
                <a:spcPct val="150000"/>
              </a:lnSpc>
              <a:spcAft>
                <a:spcPts val="0"/>
              </a:spcAft>
              <a:tabLst>
                <a:tab pos="1215390" algn="l"/>
              </a:tabLst>
              <a:defRPr/>
            </a:pP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①</a:t>
            </a:r>
            <a:r>
              <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rPr>
              <a:t>维护国家稳定：</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依法打击危害</a:t>
            </a:r>
            <a:r>
              <a:rPr lang="zh-CN" altLang="zh-CN" sz="2800" b="1" kern="10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社会主义制度</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的各种破坏活动，打击危害</a:t>
            </a:r>
            <a:r>
              <a:rPr lang="zh-CN" altLang="zh-CN" sz="2800" b="1" kern="10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国家安全和统一</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的各种颠覆破坏活动、暴力恐怖活动、民族分裂活动、宗教极端活动，打击危害</a:t>
            </a:r>
            <a:r>
              <a:rPr lang="zh-CN" altLang="zh-CN" sz="2800" b="1" kern="10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人民群众生命财产安全</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的各种犯罪活动，有效维护</a:t>
            </a:r>
            <a:r>
              <a:rPr lang="zh-CN" altLang="zh-CN" sz="2800" b="1" kern="10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国家安全</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和公共秩序。</a:t>
            </a:r>
            <a:endParaRPr lang="zh-CN" altLang="zh-CN" sz="2800" kern="100" dirty="0">
              <a:latin typeface="黑体" panose="02010609060101010101" pitchFamily="2" charset="-122"/>
              <a:ea typeface="黑体" panose="02010609060101010101" pitchFamily="2" charset="-122"/>
              <a:cs typeface="黑体" panose="02010609060101010101" pitchFamily="2" charset="-122"/>
              <a:sym typeface="+mn-lt"/>
            </a:endParaRPr>
          </a:p>
          <a:p>
            <a:pPr algn="just">
              <a:lnSpc>
                <a:spcPct val="150000"/>
              </a:lnSpc>
              <a:spcAft>
                <a:spcPts val="0"/>
              </a:spcAft>
              <a:tabLst>
                <a:tab pos="1215390" algn="l"/>
              </a:tabLst>
              <a:defRPr/>
            </a:pPr>
            <a:r>
              <a:rPr lang="en-US" altLang="zh-CN" sz="2800" b="1" kern="100" dirty="0">
                <a:latin typeface="黑体" panose="02010609060101010101" pitchFamily="2" charset="-122"/>
                <a:ea typeface="黑体" panose="02010609060101010101" pitchFamily="2" charset="-122"/>
                <a:cs typeface="黑体" panose="02010609060101010101" pitchFamily="2" charset="-122"/>
                <a:sym typeface="+mn-lt"/>
              </a:rPr>
              <a:t>②</a:t>
            </a:r>
            <a:r>
              <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rPr>
              <a:t>促进社会发展：</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在</a:t>
            </a:r>
            <a:r>
              <a:rPr lang="zh-CN" altLang="zh-CN" sz="2800" b="1" kern="100" dirty="0">
                <a:effectLst>
                  <a:outerShdw blurRad="38100" dist="38100" dir="2700000" algn="tl">
                    <a:srgbClr val="000000">
                      <a:alpha val="43137"/>
                    </a:srgbClr>
                  </a:outerShdw>
                </a:effectLst>
                <a:highlight>
                  <a:srgbClr val="FFFF00"/>
                </a:highlight>
                <a:latin typeface="黑体" panose="02010609060101010101" pitchFamily="2" charset="-122"/>
                <a:ea typeface="黑体" panose="02010609060101010101" pitchFamily="2" charset="-122"/>
                <a:cs typeface="黑体" panose="02010609060101010101" pitchFamily="2" charset="-122"/>
                <a:sym typeface="+mn-lt"/>
              </a:rPr>
              <a:t>中国共产党</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的领导下，制定和执行正确的路线、方针、政策，组织开展社会主义经济建设、</a:t>
            </a:r>
            <a:r>
              <a:rPr lang="zh-CN" altLang="zh-CN" sz="2800" b="1" kern="10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政治</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建设、文化建设、</a:t>
            </a:r>
            <a:r>
              <a:rPr lang="zh-CN" altLang="zh-CN" sz="2800" b="1" kern="10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社会</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建设和</a:t>
            </a:r>
            <a:r>
              <a:rPr lang="zh-CN" altLang="zh-CN" sz="2800" b="1" kern="10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生态文明</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建设，把我国建成</a:t>
            </a:r>
            <a:r>
              <a:rPr lang="zh-CN" altLang="zh-CN" sz="2800" b="1" kern="10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富强民主文明和谐美丽</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的社会主义现代化强国，实现中华民族的伟大复兴。</a:t>
            </a:r>
            <a:endParaRPr lang="zh-CN" altLang="zh-CN" sz="2800" kern="100" dirty="0">
              <a:latin typeface="黑体" panose="02010609060101010101" pitchFamily="2" charset="-122"/>
              <a:ea typeface="黑体" panose="02010609060101010101" pitchFamily="2" charset="-122"/>
              <a:cs typeface="黑体" panose="02010609060101010101" pitchFamily="2" charset="-122"/>
              <a:sym typeface="+mn-l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文本框 37892"/>
          <p:cNvSpPr txBox="1"/>
          <p:nvPr/>
        </p:nvSpPr>
        <p:spPr>
          <a:xfrm>
            <a:off x="591820" y="405130"/>
            <a:ext cx="6705600" cy="731838"/>
          </a:xfrm>
          <a:prstGeom prst="rect">
            <a:avLst/>
          </a:prstGeom>
          <a:noFill/>
          <a:ln w="9525">
            <a:noFill/>
          </a:ln>
        </p:spPr>
        <p:txBody>
          <a:bodyPr anchor="t" anchorCtr="0">
            <a:spAutoFit/>
          </a:bodyPr>
          <a:p>
            <a:pPr>
              <a:spcBef>
                <a:spcPct val="50000"/>
              </a:spcBef>
            </a:pPr>
            <a:r>
              <a:rPr lang="zh-CN" altLang="en-US" sz="4200" b="1" dirty="0">
                <a:solidFill>
                  <a:schemeClr val="tx2"/>
                </a:solidFill>
                <a:latin typeface="Garamond" panose="02020404030301010803" pitchFamily="18" charset="0"/>
                <a:ea typeface="宋体" panose="02010600030101010101" pitchFamily="2" charset="-122"/>
              </a:rPr>
              <a:t>我国国家机构的组织体系</a:t>
            </a:r>
            <a:endParaRPr lang="zh-CN" altLang="en-US" sz="4200" b="1">
              <a:solidFill>
                <a:schemeClr val="tx2"/>
              </a:solidFill>
              <a:latin typeface="Garamond" panose="02020404030301010803" pitchFamily="18" charset="0"/>
              <a:ea typeface="宋体" panose="02010600030101010101" pitchFamily="2" charset="-122"/>
            </a:endParaRPr>
          </a:p>
        </p:txBody>
      </p:sp>
      <p:sp>
        <p:nvSpPr>
          <p:cNvPr id="22530" name="文本框 37893"/>
          <p:cNvSpPr txBox="1"/>
          <p:nvPr/>
        </p:nvSpPr>
        <p:spPr>
          <a:xfrm>
            <a:off x="734695" y="2162175"/>
            <a:ext cx="2895600" cy="457200"/>
          </a:xfrm>
          <a:prstGeom prst="rect">
            <a:avLst/>
          </a:prstGeom>
          <a:noFill/>
          <a:ln w="9525">
            <a:noFill/>
          </a:ln>
        </p:spPr>
        <p:txBody>
          <a:bodyPr anchor="t" anchorCtr="0">
            <a:spAutoFit/>
          </a:bodyPr>
          <a:p>
            <a:pPr>
              <a:spcBef>
                <a:spcPct val="50000"/>
              </a:spcBef>
            </a:pPr>
            <a:r>
              <a:rPr lang="zh-CN" altLang="en-US" sz="2400" b="1" dirty="0">
                <a:solidFill>
                  <a:srgbClr val="FF0000"/>
                </a:solidFill>
                <a:latin typeface="Times New Roman" panose="02020603050405020304" pitchFamily="18" charset="0"/>
                <a:ea typeface="宋体" panose="02010600030101010101" pitchFamily="2" charset="-122"/>
              </a:rPr>
              <a:t>全国人民代表大会</a:t>
            </a:r>
            <a:endParaRPr lang="zh-CN" altLang="en-US" sz="2400" b="1">
              <a:solidFill>
                <a:srgbClr val="FF0000"/>
              </a:solidFill>
              <a:latin typeface="Times New Roman" panose="02020603050405020304" pitchFamily="18" charset="0"/>
              <a:ea typeface="宋体" panose="02010600030101010101" pitchFamily="2" charset="-122"/>
            </a:endParaRPr>
          </a:p>
        </p:txBody>
      </p:sp>
      <p:sp>
        <p:nvSpPr>
          <p:cNvPr id="22531" name="文本框 37894"/>
          <p:cNvSpPr txBox="1"/>
          <p:nvPr/>
        </p:nvSpPr>
        <p:spPr>
          <a:xfrm>
            <a:off x="887095" y="3000375"/>
            <a:ext cx="2667000" cy="457200"/>
          </a:xfrm>
          <a:prstGeom prst="rect">
            <a:avLst/>
          </a:prstGeom>
          <a:noFill/>
          <a:ln w="9525">
            <a:noFill/>
          </a:ln>
        </p:spPr>
        <p:txBody>
          <a:bodyPr anchor="t" anchorCtr="0">
            <a:spAutoFit/>
          </a:bodyPr>
          <a:p>
            <a:pPr>
              <a:spcBef>
                <a:spcPct val="50000"/>
              </a:spcBef>
            </a:pPr>
            <a:r>
              <a:rPr lang="zh-CN" altLang="en-US" sz="2400" b="1" u="sng" dirty="0">
                <a:latin typeface="Times New Roman" panose="02020603050405020304" pitchFamily="18" charset="0"/>
                <a:ea typeface="宋体" panose="02010600030101010101" pitchFamily="2" charset="-122"/>
              </a:rPr>
              <a:t>省</a:t>
            </a:r>
            <a:r>
              <a:rPr lang="zh-CN" altLang="en-US" sz="2400" b="1" dirty="0">
                <a:solidFill>
                  <a:srgbClr val="0000FF"/>
                </a:solidFill>
                <a:latin typeface="Times New Roman" panose="02020603050405020304" pitchFamily="18" charset="0"/>
                <a:ea typeface="宋体" panose="02010600030101010101" pitchFamily="2" charset="-122"/>
              </a:rPr>
              <a:t>人民代表大会</a:t>
            </a:r>
            <a:endParaRPr lang="zh-CN" altLang="en-US" sz="2400" b="1">
              <a:solidFill>
                <a:srgbClr val="0000FF"/>
              </a:solidFill>
              <a:latin typeface="Times New Roman" panose="02020603050405020304" pitchFamily="18" charset="0"/>
              <a:ea typeface="宋体" panose="02010600030101010101" pitchFamily="2" charset="-122"/>
            </a:endParaRPr>
          </a:p>
        </p:txBody>
      </p:sp>
      <p:sp>
        <p:nvSpPr>
          <p:cNvPr id="22532" name="直接连接符 37895"/>
          <p:cNvSpPr/>
          <p:nvPr/>
        </p:nvSpPr>
        <p:spPr>
          <a:xfrm>
            <a:off x="1877695" y="3533775"/>
            <a:ext cx="0" cy="457200"/>
          </a:xfrm>
          <a:prstGeom prst="line">
            <a:avLst/>
          </a:prstGeom>
          <a:ln w="9525" cap="flat" cmpd="sng">
            <a:solidFill>
              <a:schemeClr val="tx1"/>
            </a:solidFill>
            <a:prstDash val="solid"/>
            <a:round/>
            <a:headEnd type="none" w="med" len="med"/>
            <a:tailEnd type="none" w="med" len="med"/>
          </a:ln>
        </p:spPr>
      </p:sp>
      <p:sp>
        <p:nvSpPr>
          <p:cNvPr id="22533" name="文本框 37896"/>
          <p:cNvSpPr txBox="1"/>
          <p:nvPr/>
        </p:nvSpPr>
        <p:spPr>
          <a:xfrm>
            <a:off x="949325" y="4067175"/>
            <a:ext cx="2362200" cy="457200"/>
          </a:xfrm>
          <a:prstGeom prst="rect">
            <a:avLst/>
          </a:prstGeom>
          <a:noFill/>
          <a:ln w="9525">
            <a:noFill/>
          </a:ln>
        </p:spPr>
        <p:txBody>
          <a:bodyPr anchor="t" anchorCtr="0">
            <a:spAutoFit/>
          </a:bodyPr>
          <a:p>
            <a:pPr>
              <a:spcBef>
                <a:spcPct val="50000"/>
              </a:spcBef>
            </a:pPr>
            <a:r>
              <a:rPr lang="zh-CN" altLang="en-US" sz="2400" b="1" u="sng" dirty="0">
                <a:latin typeface="Times New Roman" panose="02020603050405020304" pitchFamily="18" charset="0"/>
                <a:ea typeface="宋体" panose="02010600030101010101" pitchFamily="2" charset="-122"/>
              </a:rPr>
              <a:t>市</a:t>
            </a:r>
            <a:r>
              <a:rPr lang="zh-CN" altLang="en-US" sz="2400" b="1" dirty="0">
                <a:solidFill>
                  <a:srgbClr val="990000"/>
                </a:solidFill>
                <a:latin typeface="Times New Roman" panose="02020603050405020304" pitchFamily="18" charset="0"/>
                <a:ea typeface="宋体" panose="02010600030101010101" pitchFamily="2" charset="-122"/>
              </a:rPr>
              <a:t>人民代表大会</a:t>
            </a:r>
            <a:endParaRPr lang="zh-CN" altLang="en-US" sz="2400" b="1">
              <a:solidFill>
                <a:srgbClr val="990000"/>
              </a:solidFill>
              <a:latin typeface="Times New Roman" panose="02020603050405020304" pitchFamily="18" charset="0"/>
              <a:ea typeface="宋体" panose="02010600030101010101" pitchFamily="2" charset="-122"/>
            </a:endParaRPr>
          </a:p>
        </p:txBody>
      </p:sp>
      <p:sp>
        <p:nvSpPr>
          <p:cNvPr id="22534" name="直接连接符 37897"/>
          <p:cNvSpPr/>
          <p:nvPr/>
        </p:nvSpPr>
        <p:spPr>
          <a:xfrm>
            <a:off x="1877695" y="4524375"/>
            <a:ext cx="0" cy="533400"/>
          </a:xfrm>
          <a:prstGeom prst="line">
            <a:avLst/>
          </a:prstGeom>
          <a:ln w="9525" cap="flat" cmpd="sng">
            <a:solidFill>
              <a:schemeClr val="tx1"/>
            </a:solidFill>
            <a:prstDash val="solid"/>
            <a:round/>
            <a:headEnd type="none" w="med" len="med"/>
            <a:tailEnd type="none" w="med" len="med"/>
          </a:ln>
        </p:spPr>
      </p:sp>
      <p:sp>
        <p:nvSpPr>
          <p:cNvPr id="22535" name="文本框 37898"/>
          <p:cNvSpPr txBox="1"/>
          <p:nvPr/>
        </p:nvSpPr>
        <p:spPr>
          <a:xfrm>
            <a:off x="911860" y="5133975"/>
            <a:ext cx="2667000" cy="457200"/>
          </a:xfrm>
          <a:prstGeom prst="rect">
            <a:avLst/>
          </a:prstGeom>
          <a:noFill/>
          <a:ln w="9525">
            <a:noFill/>
          </a:ln>
        </p:spPr>
        <p:txBody>
          <a:bodyPr anchor="t" anchorCtr="0">
            <a:spAutoFit/>
          </a:bodyPr>
          <a:p>
            <a:pPr>
              <a:spcBef>
                <a:spcPct val="50000"/>
              </a:spcBef>
            </a:pPr>
            <a:r>
              <a:rPr lang="zh-CN" altLang="en-US" sz="2400" b="1" u="sng" dirty="0">
                <a:latin typeface="Times New Roman" panose="02020603050405020304" pitchFamily="18" charset="0"/>
                <a:ea typeface="宋体" panose="02010600030101010101" pitchFamily="2" charset="-122"/>
              </a:rPr>
              <a:t>县</a:t>
            </a:r>
            <a:r>
              <a:rPr lang="zh-CN" altLang="en-US" sz="2400" b="1" dirty="0">
                <a:solidFill>
                  <a:srgbClr val="006600"/>
                </a:solidFill>
                <a:latin typeface="Times New Roman" panose="02020603050405020304" pitchFamily="18" charset="0"/>
                <a:ea typeface="宋体" panose="02010600030101010101" pitchFamily="2" charset="-122"/>
              </a:rPr>
              <a:t>人民代表大会</a:t>
            </a:r>
            <a:endParaRPr lang="zh-CN" altLang="en-US" sz="2400" b="1">
              <a:solidFill>
                <a:srgbClr val="006600"/>
              </a:solidFill>
              <a:latin typeface="Times New Roman" panose="02020603050405020304" pitchFamily="18" charset="0"/>
              <a:ea typeface="宋体" panose="02010600030101010101" pitchFamily="2" charset="-122"/>
            </a:endParaRPr>
          </a:p>
        </p:txBody>
      </p:sp>
      <p:sp>
        <p:nvSpPr>
          <p:cNvPr id="22536" name="直接连接符 37899"/>
          <p:cNvSpPr/>
          <p:nvPr/>
        </p:nvSpPr>
        <p:spPr>
          <a:xfrm>
            <a:off x="1953895" y="5819775"/>
            <a:ext cx="0" cy="304800"/>
          </a:xfrm>
          <a:prstGeom prst="line">
            <a:avLst/>
          </a:prstGeom>
          <a:ln w="9525" cap="flat" cmpd="sng">
            <a:solidFill>
              <a:schemeClr val="tx1"/>
            </a:solidFill>
            <a:prstDash val="solid"/>
            <a:round/>
            <a:headEnd type="none" w="med" len="med"/>
            <a:tailEnd type="none" w="med" len="med"/>
          </a:ln>
        </p:spPr>
      </p:sp>
      <p:sp>
        <p:nvSpPr>
          <p:cNvPr id="22537" name="文本框 37900"/>
          <p:cNvSpPr txBox="1"/>
          <p:nvPr/>
        </p:nvSpPr>
        <p:spPr>
          <a:xfrm>
            <a:off x="877570" y="6123940"/>
            <a:ext cx="2514600" cy="457200"/>
          </a:xfrm>
          <a:prstGeom prst="rect">
            <a:avLst/>
          </a:prstGeom>
          <a:noFill/>
          <a:ln w="9525">
            <a:noFill/>
          </a:ln>
        </p:spPr>
        <p:txBody>
          <a:bodyPr anchor="t" anchorCtr="0">
            <a:spAutoFit/>
          </a:bodyPr>
          <a:p>
            <a:pPr>
              <a:spcBef>
                <a:spcPct val="50000"/>
              </a:spcBef>
            </a:pPr>
            <a:r>
              <a:rPr lang="zh-CN" altLang="en-US" sz="2400" b="1" u="sng" dirty="0">
                <a:latin typeface="Times New Roman" panose="02020603050405020304" pitchFamily="18" charset="0"/>
                <a:ea typeface="宋体" panose="02010600030101010101" pitchFamily="2" charset="-122"/>
              </a:rPr>
              <a:t>镇</a:t>
            </a:r>
            <a:r>
              <a:rPr lang="zh-CN" altLang="en-US" sz="2400" b="1" dirty="0">
                <a:solidFill>
                  <a:srgbClr val="9900FF"/>
                </a:solidFill>
                <a:latin typeface="Times New Roman" panose="02020603050405020304" pitchFamily="18" charset="0"/>
                <a:ea typeface="宋体" panose="02010600030101010101" pitchFamily="2" charset="-122"/>
              </a:rPr>
              <a:t>人民代表大会</a:t>
            </a:r>
            <a:endParaRPr lang="zh-CN" altLang="en-US" sz="2400" b="1">
              <a:solidFill>
                <a:srgbClr val="9900FF"/>
              </a:solidFill>
              <a:latin typeface="Times New Roman" panose="02020603050405020304" pitchFamily="18" charset="0"/>
              <a:ea typeface="宋体" panose="02010600030101010101" pitchFamily="2" charset="-122"/>
            </a:endParaRPr>
          </a:p>
        </p:txBody>
      </p:sp>
      <p:sp>
        <p:nvSpPr>
          <p:cNvPr id="22538" name="文本框 37901"/>
          <p:cNvSpPr txBox="1"/>
          <p:nvPr/>
        </p:nvSpPr>
        <p:spPr>
          <a:xfrm>
            <a:off x="3439795" y="2162175"/>
            <a:ext cx="2209800" cy="457200"/>
          </a:xfrm>
          <a:prstGeom prst="rect">
            <a:avLst/>
          </a:prstGeom>
          <a:noFill/>
          <a:ln w="9525">
            <a:noFill/>
          </a:ln>
        </p:spPr>
        <p:txBody>
          <a:bodyPr anchor="t" anchorCtr="0">
            <a:spAutoFit/>
          </a:bodyPr>
          <a:p>
            <a:pPr>
              <a:spcBef>
                <a:spcPct val="50000"/>
              </a:spcBef>
            </a:pPr>
            <a:r>
              <a:rPr lang="zh-CN" altLang="en-US" sz="2400" b="1" dirty="0">
                <a:solidFill>
                  <a:srgbClr val="FF0066"/>
                </a:solidFill>
                <a:latin typeface="Times New Roman" panose="02020603050405020304" pitchFamily="18" charset="0"/>
                <a:ea typeface="宋体" panose="02010600030101010101" pitchFamily="2" charset="-122"/>
              </a:rPr>
              <a:t>中央人民政府</a:t>
            </a:r>
            <a:endParaRPr lang="zh-CN" altLang="en-US" sz="2400" b="1">
              <a:solidFill>
                <a:srgbClr val="FF0066"/>
              </a:solidFill>
              <a:latin typeface="Times New Roman" panose="02020603050405020304" pitchFamily="18" charset="0"/>
              <a:ea typeface="宋体" panose="02010600030101010101" pitchFamily="2" charset="-122"/>
            </a:endParaRPr>
          </a:p>
        </p:txBody>
      </p:sp>
      <p:sp>
        <p:nvSpPr>
          <p:cNvPr id="22539" name="直接连接符 37902"/>
          <p:cNvSpPr/>
          <p:nvPr/>
        </p:nvSpPr>
        <p:spPr>
          <a:xfrm>
            <a:off x="4392295" y="2771775"/>
            <a:ext cx="0" cy="304800"/>
          </a:xfrm>
          <a:prstGeom prst="line">
            <a:avLst/>
          </a:prstGeom>
          <a:ln w="9525" cap="flat" cmpd="sng">
            <a:solidFill>
              <a:schemeClr val="tx1"/>
            </a:solidFill>
            <a:prstDash val="solid"/>
            <a:round/>
            <a:headEnd type="none" w="med" len="med"/>
            <a:tailEnd type="none" w="med" len="med"/>
          </a:ln>
        </p:spPr>
      </p:sp>
      <p:sp>
        <p:nvSpPr>
          <p:cNvPr id="22540" name="文本框 37903"/>
          <p:cNvSpPr txBox="1"/>
          <p:nvPr/>
        </p:nvSpPr>
        <p:spPr>
          <a:xfrm>
            <a:off x="3503930" y="3076575"/>
            <a:ext cx="1981200" cy="457200"/>
          </a:xfrm>
          <a:prstGeom prst="rect">
            <a:avLst/>
          </a:prstGeom>
          <a:noFill/>
          <a:ln w="9525">
            <a:noFill/>
          </a:ln>
        </p:spPr>
        <p:txBody>
          <a:bodyPr anchor="t" anchorCtr="0">
            <a:spAutoFit/>
          </a:bodyPr>
          <a:p>
            <a:pPr>
              <a:spcBef>
                <a:spcPct val="50000"/>
              </a:spcBef>
            </a:pPr>
            <a:r>
              <a:rPr lang="zh-CN" altLang="en-US" sz="2400" b="1" dirty="0">
                <a:solidFill>
                  <a:srgbClr val="0000FF"/>
                </a:solidFill>
                <a:latin typeface="Times New Roman" panose="02020603050405020304" pitchFamily="18" charset="0"/>
                <a:ea typeface="宋体" panose="02010600030101010101" pitchFamily="2" charset="-122"/>
              </a:rPr>
              <a:t>省人民政府</a:t>
            </a:r>
            <a:endParaRPr lang="zh-CN" altLang="en-US" sz="2400" b="1">
              <a:solidFill>
                <a:srgbClr val="0000FF"/>
              </a:solidFill>
              <a:latin typeface="Times New Roman" panose="02020603050405020304" pitchFamily="18" charset="0"/>
              <a:ea typeface="宋体" panose="02010600030101010101" pitchFamily="2" charset="-122"/>
            </a:endParaRPr>
          </a:p>
        </p:txBody>
      </p:sp>
      <p:sp>
        <p:nvSpPr>
          <p:cNvPr id="22541" name="直接连接符 37904"/>
          <p:cNvSpPr/>
          <p:nvPr/>
        </p:nvSpPr>
        <p:spPr>
          <a:xfrm>
            <a:off x="4392295" y="3533775"/>
            <a:ext cx="0" cy="381000"/>
          </a:xfrm>
          <a:prstGeom prst="line">
            <a:avLst/>
          </a:prstGeom>
          <a:ln w="9525" cap="flat" cmpd="sng">
            <a:solidFill>
              <a:schemeClr val="tx1"/>
            </a:solidFill>
            <a:prstDash val="solid"/>
            <a:round/>
            <a:headEnd type="none" w="med" len="med"/>
            <a:tailEnd type="none" w="med" len="med"/>
          </a:ln>
        </p:spPr>
      </p:sp>
      <p:sp>
        <p:nvSpPr>
          <p:cNvPr id="22542" name="文本框 37905"/>
          <p:cNvSpPr txBox="1"/>
          <p:nvPr/>
        </p:nvSpPr>
        <p:spPr>
          <a:xfrm>
            <a:off x="3503930" y="4067175"/>
            <a:ext cx="1981200" cy="457200"/>
          </a:xfrm>
          <a:prstGeom prst="rect">
            <a:avLst/>
          </a:prstGeom>
          <a:noFill/>
          <a:ln w="9525">
            <a:noFill/>
          </a:ln>
        </p:spPr>
        <p:txBody>
          <a:bodyPr anchor="t" anchorCtr="0">
            <a:spAutoFit/>
          </a:bodyPr>
          <a:p>
            <a:pPr>
              <a:spcBef>
                <a:spcPct val="50000"/>
              </a:spcBef>
            </a:pPr>
            <a:r>
              <a:rPr lang="zh-CN" altLang="en-US" sz="2400" b="1" dirty="0">
                <a:solidFill>
                  <a:srgbClr val="990000"/>
                </a:solidFill>
                <a:latin typeface="Times New Roman" panose="02020603050405020304" pitchFamily="18" charset="0"/>
                <a:ea typeface="宋体" panose="02010600030101010101" pitchFamily="2" charset="-122"/>
              </a:rPr>
              <a:t>市人民政府</a:t>
            </a:r>
            <a:endParaRPr lang="zh-CN" altLang="en-US" sz="2400" b="1">
              <a:solidFill>
                <a:srgbClr val="990000"/>
              </a:solidFill>
              <a:latin typeface="Times New Roman" panose="02020603050405020304" pitchFamily="18" charset="0"/>
              <a:ea typeface="宋体" panose="02010600030101010101" pitchFamily="2" charset="-122"/>
            </a:endParaRPr>
          </a:p>
        </p:txBody>
      </p:sp>
      <p:sp>
        <p:nvSpPr>
          <p:cNvPr id="22543" name="直接连接符 37906"/>
          <p:cNvSpPr/>
          <p:nvPr/>
        </p:nvSpPr>
        <p:spPr>
          <a:xfrm>
            <a:off x="4392295" y="4600575"/>
            <a:ext cx="0" cy="457200"/>
          </a:xfrm>
          <a:prstGeom prst="line">
            <a:avLst/>
          </a:prstGeom>
          <a:ln w="9525" cap="flat" cmpd="sng">
            <a:solidFill>
              <a:schemeClr val="tx1"/>
            </a:solidFill>
            <a:prstDash val="solid"/>
            <a:round/>
            <a:headEnd type="none" w="med" len="med"/>
            <a:tailEnd type="none" w="med" len="med"/>
          </a:ln>
        </p:spPr>
      </p:sp>
      <p:sp>
        <p:nvSpPr>
          <p:cNvPr id="22544" name="文本框 37907"/>
          <p:cNvSpPr txBox="1"/>
          <p:nvPr/>
        </p:nvSpPr>
        <p:spPr>
          <a:xfrm>
            <a:off x="3503930" y="5157470"/>
            <a:ext cx="1905000" cy="457200"/>
          </a:xfrm>
          <a:prstGeom prst="rect">
            <a:avLst/>
          </a:prstGeom>
          <a:noFill/>
          <a:ln w="9525">
            <a:noFill/>
          </a:ln>
        </p:spPr>
        <p:txBody>
          <a:bodyPr anchor="t" anchorCtr="0">
            <a:spAutoFit/>
          </a:bodyPr>
          <a:p>
            <a:pPr>
              <a:spcBef>
                <a:spcPct val="50000"/>
              </a:spcBef>
            </a:pPr>
            <a:r>
              <a:rPr lang="zh-CN" altLang="en-US" sz="2400" b="1" dirty="0">
                <a:solidFill>
                  <a:srgbClr val="006600"/>
                </a:solidFill>
                <a:latin typeface="Times New Roman" panose="02020603050405020304" pitchFamily="18" charset="0"/>
                <a:ea typeface="宋体" panose="02010600030101010101" pitchFamily="2" charset="-122"/>
              </a:rPr>
              <a:t>县人民政府</a:t>
            </a:r>
            <a:endParaRPr lang="zh-CN" altLang="en-US" sz="2400" b="1">
              <a:solidFill>
                <a:srgbClr val="006600"/>
              </a:solidFill>
              <a:latin typeface="Times New Roman" panose="02020603050405020304" pitchFamily="18" charset="0"/>
              <a:ea typeface="宋体" panose="02010600030101010101" pitchFamily="2" charset="-122"/>
            </a:endParaRPr>
          </a:p>
        </p:txBody>
      </p:sp>
      <p:sp>
        <p:nvSpPr>
          <p:cNvPr id="22545" name="直接连接符 37908"/>
          <p:cNvSpPr/>
          <p:nvPr/>
        </p:nvSpPr>
        <p:spPr>
          <a:xfrm>
            <a:off x="4392295" y="5743575"/>
            <a:ext cx="0" cy="381000"/>
          </a:xfrm>
          <a:prstGeom prst="line">
            <a:avLst/>
          </a:prstGeom>
          <a:ln w="9525" cap="flat" cmpd="sng">
            <a:solidFill>
              <a:schemeClr val="tx1"/>
            </a:solidFill>
            <a:prstDash val="solid"/>
            <a:round/>
            <a:headEnd type="none" w="med" len="med"/>
            <a:tailEnd type="none" w="med" len="med"/>
          </a:ln>
        </p:spPr>
      </p:sp>
      <p:sp>
        <p:nvSpPr>
          <p:cNvPr id="22546" name="文本框 37909"/>
          <p:cNvSpPr txBox="1"/>
          <p:nvPr/>
        </p:nvSpPr>
        <p:spPr>
          <a:xfrm>
            <a:off x="3503930" y="6124575"/>
            <a:ext cx="2209800" cy="457200"/>
          </a:xfrm>
          <a:prstGeom prst="rect">
            <a:avLst/>
          </a:prstGeom>
          <a:noFill/>
          <a:ln w="9525">
            <a:noFill/>
          </a:ln>
        </p:spPr>
        <p:txBody>
          <a:bodyPr anchor="t" anchorCtr="0">
            <a:spAutoFit/>
          </a:bodyPr>
          <a:p>
            <a:pPr>
              <a:spcBef>
                <a:spcPct val="50000"/>
              </a:spcBef>
            </a:pPr>
            <a:r>
              <a:rPr lang="zh-CN" altLang="en-US" sz="2400" b="1" dirty="0">
                <a:solidFill>
                  <a:srgbClr val="9900FF"/>
                </a:solidFill>
                <a:latin typeface="Times New Roman" panose="02020603050405020304" pitchFamily="18" charset="0"/>
                <a:ea typeface="宋体" panose="02010600030101010101" pitchFamily="2" charset="-122"/>
              </a:rPr>
              <a:t>乡镇人民政府</a:t>
            </a:r>
            <a:endParaRPr lang="zh-CN" altLang="en-US" sz="2400" b="1">
              <a:solidFill>
                <a:srgbClr val="9900FF"/>
              </a:solidFill>
              <a:latin typeface="Times New Roman" panose="02020603050405020304" pitchFamily="18" charset="0"/>
              <a:ea typeface="宋体" panose="02010600030101010101" pitchFamily="2" charset="-122"/>
            </a:endParaRPr>
          </a:p>
        </p:txBody>
      </p:sp>
      <p:sp>
        <p:nvSpPr>
          <p:cNvPr id="22547" name="文本框 37910"/>
          <p:cNvSpPr txBox="1"/>
          <p:nvPr/>
        </p:nvSpPr>
        <p:spPr>
          <a:xfrm>
            <a:off x="5520055" y="2162175"/>
            <a:ext cx="2362200" cy="457200"/>
          </a:xfrm>
          <a:prstGeom prst="rect">
            <a:avLst/>
          </a:prstGeom>
          <a:noFill/>
          <a:ln w="9525">
            <a:noFill/>
          </a:ln>
        </p:spPr>
        <p:txBody>
          <a:bodyPr anchor="t" anchorCtr="0">
            <a:spAutoFit/>
          </a:bodyPr>
          <a:p>
            <a:pPr>
              <a:spcBef>
                <a:spcPct val="50000"/>
              </a:spcBef>
            </a:pPr>
            <a:r>
              <a:rPr lang="zh-CN" altLang="en-US" sz="2400" b="1" dirty="0">
                <a:solidFill>
                  <a:srgbClr val="FF0066"/>
                </a:solidFill>
                <a:latin typeface="Times New Roman" panose="02020603050405020304" pitchFamily="18" charset="0"/>
                <a:ea typeface="宋体" panose="02010600030101010101" pitchFamily="2" charset="-122"/>
              </a:rPr>
              <a:t>最高人民法、检</a:t>
            </a:r>
            <a:endParaRPr lang="zh-CN" altLang="en-US" sz="2400" b="1">
              <a:solidFill>
                <a:srgbClr val="FF0066"/>
              </a:solidFill>
              <a:latin typeface="Times New Roman" panose="02020603050405020304" pitchFamily="18" charset="0"/>
              <a:ea typeface="宋体" panose="02010600030101010101" pitchFamily="2" charset="-122"/>
            </a:endParaRPr>
          </a:p>
        </p:txBody>
      </p:sp>
      <p:sp>
        <p:nvSpPr>
          <p:cNvPr id="22548" name="直接连接符 37911"/>
          <p:cNvSpPr/>
          <p:nvPr/>
        </p:nvSpPr>
        <p:spPr>
          <a:xfrm>
            <a:off x="6830695" y="2695575"/>
            <a:ext cx="0" cy="381000"/>
          </a:xfrm>
          <a:prstGeom prst="line">
            <a:avLst/>
          </a:prstGeom>
          <a:ln w="9525" cap="flat" cmpd="sng">
            <a:solidFill>
              <a:schemeClr val="tx1"/>
            </a:solidFill>
            <a:prstDash val="solid"/>
            <a:round/>
            <a:headEnd type="none" w="med" len="med"/>
            <a:tailEnd type="none" w="med" len="med"/>
          </a:ln>
        </p:spPr>
      </p:sp>
      <p:sp>
        <p:nvSpPr>
          <p:cNvPr id="22549" name="文本框 37912"/>
          <p:cNvSpPr txBox="1"/>
          <p:nvPr/>
        </p:nvSpPr>
        <p:spPr>
          <a:xfrm>
            <a:off x="5520055" y="3076575"/>
            <a:ext cx="2819400" cy="457200"/>
          </a:xfrm>
          <a:prstGeom prst="rect">
            <a:avLst/>
          </a:prstGeom>
          <a:noFill/>
          <a:ln w="9525">
            <a:noFill/>
          </a:ln>
        </p:spPr>
        <p:txBody>
          <a:bodyPr anchor="t" anchorCtr="0">
            <a:spAutoFit/>
          </a:bodyPr>
          <a:p>
            <a:pPr>
              <a:spcBef>
                <a:spcPct val="50000"/>
              </a:spcBef>
            </a:pPr>
            <a:r>
              <a:rPr lang="zh-CN" altLang="en-US" sz="2400" b="1" dirty="0">
                <a:solidFill>
                  <a:srgbClr val="0000FF"/>
                </a:solidFill>
                <a:latin typeface="Times New Roman" panose="02020603050405020304" pitchFamily="18" charset="0"/>
                <a:ea typeface="宋体" panose="02010600030101010101" pitchFamily="2" charset="-122"/>
              </a:rPr>
              <a:t>省高级人民法、检</a:t>
            </a:r>
            <a:endParaRPr lang="zh-CN" altLang="en-US" sz="2400" b="1">
              <a:solidFill>
                <a:srgbClr val="0000FF"/>
              </a:solidFill>
              <a:latin typeface="Times New Roman" panose="02020603050405020304" pitchFamily="18" charset="0"/>
              <a:ea typeface="宋体" panose="02010600030101010101" pitchFamily="2" charset="-122"/>
            </a:endParaRPr>
          </a:p>
        </p:txBody>
      </p:sp>
      <p:sp>
        <p:nvSpPr>
          <p:cNvPr id="22550" name="直接连接符 37913"/>
          <p:cNvSpPr/>
          <p:nvPr/>
        </p:nvSpPr>
        <p:spPr>
          <a:xfrm>
            <a:off x="6830695" y="3609975"/>
            <a:ext cx="0" cy="304800"/>
          </a:xfrm>
          <a:prstGeom prst="line">
            <a:avLst/>
          </a:prstGeom>
          <a:ln w="9525" cap="flat" cmpd="sng">
            <a:solidFill>
              <a:schemeClr val="tx1"/>
            </a:solidFill>
            <a:prstDash val="solid"/>
            <a:round/>
            <a:headEnd type="none" w="med" len="med"/>
            <a:tailEnd type="none" w="med" len="med"/>
          </a:ln>
        </p:spPr>
      </p:sp>
      <p:sp>
        <p:nvSpPr>
          <p:cNvPr id="22551" name="文本框 37914"/>
          <p:cNvSpPr txBox="1"/>
          <p:nvPr/>
        </p:nvSpPr>
        <p:spPr>
          <a:xfrm>
            <a:off x="5566410" y="4067175"/>
            <a:ext cx="2667000" cy="457200"/>
          </a:xfrm>
          <a:prstGeom prst="rect">
            <a:avLst/>
          </a:prstGeom>
          <a:noFill/>
          <a:ln w="9525">
            <a:noFill/>
          </a:ln>
        </p:spPr>
        <p:txBody>
          <a:bodyPr anchor="t" anchorCtr="0">
            <a:spAutoFit/>
          </a:bodyPr>
          <a:p>
            <a:pPr>
              <a:spcBef>
                <a:spcPct val="50000"/>
              </a:spcBef>
            </a:pPr>
            <a:r>
              <a:rPr lang="zh-CN" altLang="en-US" sz="2400" b="1" dirty="0">
                <a:solidFill>
                  <a:srgbClr val="990000"/>
                </a:solidFill>
                <a:latin typeface="Times New Roman" panose="02020603050405020304" pitchFamily="18" charset="0"/>
                <a:ea typeface="宋体" panose="02010600030101010101" pitchFamily="2" charset="-122"/>
              </a:rPr>
              <a:t>市中级人民法、检</a:t>
            </a:r>
            <a:endParaRPr lang="zh-CN" altLang="en-US" sz="2400" b="1">
              <a:solidFill>
                <a:srgbClr val="990000"/>
              </a:solidFill>
              <a:latin typeface="Times New Roman" panose="02020603050405020304" pitchFamily="18" charset="0"/>
              <a:ea typeface="宋体" panose="02010600030101010101" pitchFamily="2" charset="-122"/>
            </a:endParaRPr>
          </a:p>
        </p:txBody>
      </p:sp>
      <p:sp>
        <p:nvSpPr>
          <p:cNvPr id="22552" name="直接连接符 37915"/>
          <p:cNvSpPr/>
          <p:nvPr/>
        </p:nvSpPr>
        <p:spPr>
          <a:xfrm>
            <a:off x="6830695" y="4676775"/>
            <a:ext cx="0" cy="457200"/>
          </a:xfrm>
          <a:prstGeom prst="line">
            <a:avLst/>
          </a:prstGeom>
          <a:ln w="9525" cap="flat" cmpd="sng">
            <a:solidFill>
              <a:schemeClr val="tx1"/>
            </a:solidFill>
            <a:prstDash val="solid"/>
            <a:round/>
            <a:headEnd type="none" w="med" len="med"/>
            <a:tailEnd type="none" w="med" len="med"/>
          </a:ln>
        </p:spPr>
      </p:sp>
      <p:sp>
        <p:nvSpPr>
          <p:cNvPr id="22553" name="文本框 37916"/>
          <p:cNvSpPr txBox="1"/>
          <p:nvPr/>
        </p:nvSpPr>
        <p:spPr>
          <a:xfrm>
            <a:off x="5485130" y="5133975"/>
            <a:ext cx="2667000" cy="457200"/>
          </a:xfrm>
          <a:prstGeom prst="rect">
            <a:avLst/>
          </a:prstGeom>
          <a:noFill/>
          <a:ln w="9525">
            <a:noFill/>
          </a:ln>
        </p:spPr>
        <p:txBody>
          <a:bodyPr anchor="t" anchorCtr="0">
            <a:spAutoFit/>
          </a:bodyPr>
          <a:p>
            <a:pPr>
              <a:spcBef>
                <a:spcPct val="50000"/>
              </a:spcBef>
            </a:pPr>
            <a:r>
              <a:rPr lang="zh-CN" altLang="en-US" sz="2400" b="1" dirty="0">
                <a:solidFill>
                  <a:srgbClr val="006600"/>
                </a:solidFill>
                <a:latin typeface="Times New Roman" panose="02020603050405020304" pitchFamily="18" charset="0"/>
                <a:ea typeface="宋体" panose="02010600030101010101" pitchFamily="2" charset="-122"/>
              </a:rPr>
              <a:t>县初级人民法、检</a:t>
            </a:r>
            <a:endParaRPr lang="zh-CN" altLang="en-US" sz="2400" b="1">
              <a:solidFill>
                <a:srgbClr val="006600"/>
              </a:solidFill>
              <a:latin typeface="Times New Roman" panose="02020603050405020304" pitchFamily="18" charset="0"/>
              <a:ea typeface="宋体" panose="02010600030101010101" pitchFamily="2" charset="-122"/>
            </a:endParaRPr>
          </a:p>
        </p:txBody>
      </p:sp>
      <p:sp>
        <p:nvSpPr>
          <p:cNvPr id="22554" name="文本框 37917"/>
          <p:cNvSpPr txBox="1"/>
          <p:nvPr/>
        </p:nvSpPr>
        <p:spPr>
          <a:xfrm>
            <a:off x="10153015" y="2162175"/>
            <a:ext cx="1447800" cy="822325"/>
          </a:xfrm>
          <a:prstGeom prst="rect">
            <a:avLst/>
          </a:prstGeom>
          <a:noFill/>
          <a:ln w="9525">
            <a:noFill/>
          </a:ln>
        </p:spPr>
        <p:txBody>
          <a:bodyPr anchor="t" anchorCtr="0">
            <a:spAutoFit/>
          </a:bodyPr>
          <a:p>
            <a:pPr>
              <a:spcBef>
                <a:spcPct val="50000"/>
              </a:spcBef>
            </a:pPr>
            <a:r>
              <a:rPr lang="zh-CN" altLang="en-US" sz="2400" b="1" dirty="0">
                <a:solidFill>
                  <a:srgbClr val="FF0066"/>
                </a:solidFill>
                <a:latin typeface="Times New Roman" panose="02020603050405020304" pitchFamily="18" charset="0"/>
                <a:ea typeface="宋体" panose="02010600030101010101" pitchFamily="2" charset="-122"/>
              </a:rPr>
              <a:t>中央军事委员会</a:t>
            </a:r>
            <a:endParaRPr lang="zh-CN" altLang="en-US" sz="2400" b="1">
              <a:solidFill>
                <a:srgbClr val="FF0066"/>
              </a:solidFill>
              <a:latin typeface="Times New Roman" panose="02020603050405020304" pitchFamily="18" charset="0"/>
              <a:ea typeface="宋体" panose="02010600030101010101" pitchFamily="2" charset="-122"/>
            </a:endParaRPr>
          </a:p>
        </p:txBody>
      </p:sp>
      <p:sp>
        <p:nvSpPr>
          <p:cNvPr id="22555" name="文本框 37918"/>
          <p:cNvSpPr txBox="1"/>
          <p:nvPr/>
        </p:nvSpPr>
        <p:spPr>
          <a:xfrm>
            <a:off x="10153015" y="1412875"/>
            <a:ext cx="1676400" cy="517525"/>
          </a:xfrm>
          <a:prstGeom prst="rect">
            <a:avLst/>
          </a:prstGeom>
          <a:solidFill>
            <a:schemeClr val="accent1"/>
          </a:solidFill>
          <a:ln w="12700" cap="flat" cmpd="sng">
            <a:solidFill>
              <a:srgbClr val="FF6600"/>
            </a:solidFill>
            <a:prstDash val="solid"/>
            <a:miter/>
            <a:headEnd type="none" w="med" len="med"/>
            <a:tailEnd type="none" w="med" len="med"/>
          </a:ln>
        </p:spPr>
        <p:txBody>
          <a:bodyPr anchor="t" anchorCtr="0">
            <a:spAutoFit/>
          </a:bodyPr>
          <a:p>
            <a:pPr>
              <a:spcBef>
                <a:spcPct val="50000"/>
              </a:spcBef>
            </a:pPr>
            <a:r>
              <a:rPr lang="zh-CN" altLang="en-US" sz="2800" b="1" dirty="0">
                <a:solidFill>
                  <a:srgbClr val="FF0066"/>
                </a:solidFill>
                <a:latin typeface="Times New Roman" panose="02020603050405020304" pitchFamily="18" charset="0"/>
                <a:ea typeface="宋体" panose="02010600030101010101" pitchFamily="2" charset="-122"/>
              </a:rPr>
              <a:t>军事机关</a:t>
            </a:r>
            <a:endParaRPr lang="zh-CN" altLang="en-US" sz="2800" b="1">
              <a:solidFill>
                <a:srgbClr val="FF0066"/>
              </a:solidFill>
              <a:latin typeface="Times New Roman" panose="02020603050405020304" pitchFamily="18" charset="0"/>
              <a:ea typeface="宋体" panose="02010600030101010101" pitchFamily="2" charset="-122"/>
            </a:endParaRPr>
          </a:p>
        </p:txBody>
      </p:sp>
      <p:sp>
        <p:nvSpPr>
          <p:cNvPr id="22556" name="文本框 37919"/>
          <p:cNvSpPr txBox="1"/>
          <p:nvPr/>
        </p:nvSpPr>
        <p:spPr>
          <a:xfrm>
            <a:off x="5992495" y="1400175"/>
            <a:ext cx="1752600" cy="517525"/>
          </a:xfrm>
          <a:prstGeom prst="rect">
            <a:avLst/>
          </a:prstGeom>
          <a:solidFill>
            <a:schemeClr val="accent1">
              <a:alpha val="50000"/>
            </a:schemeClr>
          </a:solidFill>
          <a:ln w="12700" cap="flat" cmpd="sng">
            <a:solidFill>
              <a:srgbClr val="FF9900"/>
            </a:solidFill>
            <a:prstDash val="solid"/>
            <a:miter/>
            <a:headEnd type="none" w="med" len="med"/>
            <a:tailEnd type="none" w="med" len="med"/>
          </a:ln>
        </p:spPr>
        <p:txBody>
          <a:bodyPr anchor="t" anchorCtr="0">
            <a:spAutoFit/>
          </a:bodyPr>
          <a:p>
            <a:pPr>
              <a:spcBef>
                <a:spcPct val="50000"/>
              </a:spcBef>
            </a:pPr>
            <a:r>
              <a:rPr lang="zh-CN" altLang="en-US" sz="2800" b="1" dirty="0">
                <a:solidFill>
                  <a:srgbClr val="FF0066"/>
                </a:solidFill>
                <a:latin typeface="Times New Roman" panose="02020603050405020304" pitchFamily="18" charset="0"/>
                <a:ea typeface="宋体" panose="02010600030101010101" pitchFamily="2" charset="-122"/>
              </a:rPr>
              <a:t>司法机关</a:t>
            </a:r>
            <a:endParaRPr lang="zh-CN" altLang="en-US" sz="2800" b="1">
              <a:solidFill>
                <a:srgbClr val="FF0066"/>
              </a:solidFill>
              <a:latin typeface="Times New Roman" panose="02020603050405020304" pitchFamily="18" charset="0"/>
              <a:ea typeface="宋体" panose="02010600030101010101" pitchFamily="2" charset="-122"/>
            </a:endParaRPr>
          </a:p>
        </p:txBody>
      </p:sp>
      <p:sp>
        <p:nvSpPr>
          <p:cNvPr id="22557" name="文本框 37920"/>
          <p:cNvSpPr txBox="1"/>
          <p:nvPr/>
        </p:nvSpPr>
        <p:spPr>
          <a:xfrm>
            <a:off x="3554095" y="1412875"/>
            <a:ext cx="1752600" cy="517525"/>
          </a:xfrm>
          <a:prstGeom prst="rect">
            <a:avLst/>
          </a:prstGeom>
          <a:solidFill>
            <a:schemeClr val="accent1">
              <a:alpha val="50000"/>
            </a:schemeClr>
          </a:solidFill>
          <a:ln w="12700" cap="flat" cmpd="sng">
            <a:solidFill>
              <a:srgbClr val="FF9900"/>
            </a:solidFill>
            <a:prstDash val="solid"/>
            <a:miter/>
            <a:headEnd type="none" w="med" len="med"/>
            <a:tailEnd type="none" w="med" len="med"/>
          </a:ln>
        </p:spPr>
        <p:txBody>
          <a:bodyPr anchor="t" anchorCtr="0">
            <a:spAutoFit/>
          </a:bodyPr>
          <a:p>
            <a:pPr>
              <a:spcBef>
                <a:spcPct val="50000"/>
              </a:spcBef>
            </a:pPr>
            <a:r>
              <a:rPr lang="zh-CN" altLang="en-US" sz="2800" b="1" dirty="0">
                <a:solidFill>
                  <a:srgbClr val="FF0066"/>
                </a:solidFill>
                <a:latin typeface="Times New Roman" panose="02020603050405020304" pitchFamily="18" charset="0"/>
                <a:ea typeface="宋体" panose="02010600030101010101" pitchFamily="2" charset="-122"/>
              </a:rPr>
              <a:t>行政机关</a:t>
            </a:r>
            <a:endParaRPr lang="zh-CN" altLang="en-US" sz="2800" b="1">
              <a:solidFill>
                <a:srgbClr val="FF0066"/>
              </a:solidFill>
              <a:latin typeface="Times New Roman" panose="02020603050405020304" pitchFamily="18" charset="0"/>
              <a:ea typeface="宋体" panose="02010600030101010101" pitchFamily="2" charset="-122"/>
            </a:endParaRPr>
          </a:p>
        </p:txBody>
      </p:sp>
      <p:sp>
        <p:nvSpPr>
          <p:cNvPr id="22558" name="文本框 37921"/>
          <p:cNvSpPr txBox="1"/>
          <p:nvPr/>
        </p:nvSpPr>
        <p:spPr>
          <a:xfrm>
            <a:off x="1115695" y="1400175"/>
            <a:ext cx="1676400" cy="517525"/>
          </a:xfrm>
          <a:prstGeom prst="rect">
            <a:avLst/>
          </a:prstGeom>
          <a:solidFill>
            <a:schemeClr val="accent1">
              <a:alpha val="50000"/>
            </a:schemeClr>
          </a:solidFill>
          <a:ln w="12700" cap="flat" cmpd="sng">
            <a:solidFill>
              <a:srgbClr val="FF9900"/>
            </a:solidFill>
            <a:prstDash val="solid"/>
            <a:miter/>
            <a:headEnd type="none" w="med" len="med"/>
            <a:tailEnd type="none" w="med" len="med"/>
          </a:ln>
        </p:spPr>
        <p:txBody>
          <a:bodyPr anchor="t" anchorCtr="0">
            <a:spAutoFit/>
          </a:bodyPr>
          <a:p>
            <a:pPr>
              <a:spcBef>
                <a:spcPct val="50000"/>
              </a:spcBef>
            </a:pPr>
            <a:r>
              <a:rPr lang="zh-CN" altLang="en-US" sz="2800" b="1" dirty="0">
                <a:solidFill>
                  <a:srgbClr val="FF0066"/>
                </a:solidFill>
                <a:latin typeface="Times New Roman" panose="02020603050405020304" pitchFamily="18" charset="0"/>
                <a:ea typeface="宋体" panose="02010600030101010101" pitchFamily="2" charset="-122"/>
              </a:rPr>
              <a:t>权力机关</a:t>
            </a:r>
            <a:endParaRPr lang="zh-CN" altLang="en-US" sz="2800" b="1">
              <a:solidFill>
                <a:srgbClr val="FF0066"/>
              </a:solidFill>
              <a:latin typeface="Times New Roman" panose="02020603050405020304" pitchFamily="18" charset="0"/>
              <a:ea typeface="宋体" panose="02010600030101010101" pitchFamily="2" charset="-122"/>
            </a:endParaRPr>
          </a:p>
        </p:txBody>
      </p:sp>
      <p:sp>
        <p:nvSpPr>
          <p:cNvPr id="22559" name="直接连接符 37922"/>
          <p:cNvSpPr/>
          <p:nvPr/>
        </p:nvSpPr>
        <p:spPr>
          <a:xfrm flipH="1">
            <a:off x="3271838" y="1933575"/>
            <a:ext cx="39687" cy="4924425"/>
          </a:xfrm>
          <a:prstGeom prst="line">
            <a:avLst/>
          </a:prstGeom>
          <a:ln w="38100" cap="flat" cmpd="sng">
            <a:solidFill>
              <a:srgbClr val="6600CC"/>
            </a:solidFill>
            <a:prstDash val="solid"/>
            <a:round/>
            <a:headEnd type="none" w="med" len="med"/>
            <a:tailEnd type="none" w="med" len="med"/>
          </a:ln>
        </p:spPr>
      </p:sp>
      <p:sp>
        <p:nvSpPr>
          <p:cNvPr id="22560" name="直接连接符 37923"/>
          <p:cNvSpPr/>
          <p:nvPr/>
        </p:nvSpPr>
        <p:spPr>
          <a:xfrm flipH="1">
            <a:off x="5447983" y="1933575"/>
            <a:ext cx="17462" cy="4924425"/>
          </a:xfrm>
          <a:prstGeom prst="line">
            <a:avLst/>
          </a:prstGeom>
          <a:ln w="38100" cap="flat" cmpd="sng">
            <a:solidFill>
              <a:srgbClr val="6600CC"/>
            </a:solidFill>
            <a:prstDash val="solid"/>
            <a:round/>
            <a:headEnd type="none" w="med" len="med"/>
            <a:tailEnd type="none" w="med" len="med"/>
          </a:ln>
        </p:spPr>
      </p:sp>
      <p:sp>
        <p:nvSpPr>
          <p:cNvPr id="22561" name="直接连接符 37924"/>
          <p:cNvSpPr/>
          <p:nvPr/>
        </p:nvSpPr>
        <p:spPr>
          <a:xfrm flipH="1">
            <a:off x="10124758" y="1933575"/>
            <a:ext cx="19050" cy="4924425"/>
          </a:xfrm>
          <a:prstGeom prst="line">
            <a:avLst/>
          </a:prstGeom>
          <a:ln w="38100" cap="flat" cmpd="sng">
            <a:solidFill>
              <a:srgbClr val="6600CC"/>
            </a:solidFill>
            <a:prstDash val="solid"/>
            <a:round/>
            <a:headEnd type="none" w="med" len="med"/>
            <a:tailEnd type="none" w="med" len="med"/>
          </a:ln>
        </p:spPr>
      </p:sp>
      <p:sp>
        <p:nvSpPr>
          <p:cNvPr id="22562" name="直接连接符 37925"/>
          <p:cNvSpPr/>
          <p:nvPr/>
        </p:nvSpPr>
        <p:spPr>
          <a:xfrm>
            <a:off x="1801495" y="2543175"/>
            <a:ext cx="0" cy="457200"/>
          </a:xfrm>
          <a:prstGeom prst="line">
            <a:avLst/>
          </a:prstGeom>
          <a:ln w="9525" cap="flat" cmpd="sng">
            <a:solidFill>
              <a:schemeClr val="tx1"/>
            </a:solidFill>
            <a:prstDash val="solid"/>
            <a:round/>
            <a:headEnd type="none" w="med" len="med"/>
            <a:tailEnd type="none" w="med" len="med"/>
          </a:ln>
        </p:spPr>
      </p:sp>
      <p:sp>
        <p:nvSpPr>
          <p:cNvPr id="22563" name="矩形 37926"/>
          <p:cNvSpPr/>
          <p:nvPr/>
        </p:nvSpPr>
        <p:spPr>
          <a:xfrm>
            <a:off x="591820" y="2085975"/>
            <a:ext cx="285750" cy="827088"/>
          </a:xfrm>
          <a:prstGeom prst="rect">
            <a:avLst/>
          </a:prstGeom>
        </p:spPr>
        <p:txBody>
          <a:bodyPr wrap="none" fromWordArt="1">
            <a:prstTxWarp prst="textSlantUp">
              <a:avLst>
                <a:gd name="adj" fmla="val 32056"/>
              </a:avLst>
            </a:prstTxWarp>
            <a:normAutofit/>
          </a:bodyPr>
          <a:p>
            <a:pPr algn="ctr"/>
            <a:r>
              <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rPr>
              <a:t>1</a:t>
            </a:r>
            <a:endPar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endParaRPr>
          </a:p>
        </p:txBody>
      </p:sp>
      <p:sp>
        <p:nvSpPr>
          <p:cNvPr id="22564" name="矩形 37927"/>
          <p:cNvSpPr/>
          <p:nvPr/>
        </p:nvSpPr>
        <p:spPr>
          <a:xfrm>
            <a:off x="591820" y="3000375"/>
            <a:ext cx="285750" cy="827088"/>
          </a:xfrm>
          <a:prstGeom prst="rect">
            <a:avLst/>
          </a:prstGeom>
        </p:spPr>
        <p:txBody>
          <a:bodyPr wrap="none" fromWordArt="1">
            <a:prstTxWarp prst="textSlantUp">
              <a:avLst>
                <a:gd name="adj" fmla="val 32056"/>
              </a:avLst>
            </a:prstTxWarp>
            <a:normAutofit/>
          </a:bodyPr>
          <a:p>
            <a:pPr algn="ctr"/>
            <a:r>
              <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rPr>
              <a:t>2</a:t>
            </a:r>
            <a:endPar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endParaRPr>
          </a:p>
        </p:txBody>
      </p:sp>
      <p:sp>
        <p:nvSpPr>
          <p:cNvPr id="22565" name="矩形 37928"/>
          <p:cNvSpPr/>
          <p:nvPr/>
        </p:nvSpPr>
        <p:spPr>
          <a:xfrm>
            <a:off x="551815" y="3982085"/>
            <a:ext cx="285750" cy="827088"/>
          </a:xfrm>
          <a:prstGeom prst="rect">
            <a:avLst/>
          </a:prstGeom>
        </p:spPr>
        <p:txBody>
          <a:bodyPr wrap="none" fromWordArt="1">
            <a:prstTxWarp prst="textSlantUp">
              <a:avLst>
                <a:gd name="adj" fmla="val 32056"/>
              </a:avLst>
            </a:prstTxWarp>
            <a:normAutofit/>
          </a:bodyPr>
          <a:p>
            <a:pPr algn="ctr"/>
            <a:r>
              <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rPr>
              <a:t>3</a:t>
            </a:r>
            <a:endPar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endParaRPr>
          </a:p>
        </p:txBody>
      </p:sp>
      <p:sp>
        <p:nvSpPr>
          <p:cNvPr id="22566" name="矩形 37929"/>
          <p:cNvSpPr/>
          <p:nvPr/>
        </p:nvSpPr>
        <p:spPr>
          <a:xfrm>
            <a:off x="480060" y="4941570"/>
            <a:ext cx="285750" cy="827088"/>
          </a:xfrm>
          <a:prstGeom prst="rect">
            <a:avLst/>
          </a:prstGeom>
        </p:spPr>
        <p:txBody>
          <a:bodyPr wrap="none" fromWordArt="1">
            <a:prstTxWarp prst="textSlantUp">
              <a:avLst>
                <a:gd name="adj" fmla="val 32056"/>
              </a:avLst>
            </a:prstTxWarp>
            <a:normAutofit/>
          </a:bodyPr>
          <a:p>
            <a:pPr algn="ctr"/>
            <a:r>
              <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rPr>
              <a:t>4</a:t>
            </a:r>
            <a:endPar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endParaRPr>
          </a:p>
        </p:txBody>
      </p:sp>
      <p:sp>
        <p:nvSpPr>
          <p:cNvPr id="22567" name="矩形 37930"/>
          <p:cNvSpPr/>
          <p:nvPr/>
        </p:nvSpPr>
        <p:spPr>
          <a:xfrm>
            <a:off x="551815" y="5939155"/>
            <a:ext cx="285750" cy="827088"/>
          </a:xfrm>
          <a:prstGeom prst="rect">
            <a:avLst/>
          </a:prstGeom>
        </p:spPr>
        <p:txBody>
          <a:bodyPr wrap="none" fromWordArt="1">
            <a:prstTxWarp prst="textSlantUp">
              <a:avLst>
                <a:gd name="adj" fmla="val 32056"/>
              </a:avLst>
            </a:prstTxWarp>
            <a:normAutofit/>
          </a:bodyPr>
          <a:p>
            <a:pPr algn="ctr"/>
            <a:r>
              <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rPr>
              <a:t>5</a:t>
            </a:r>
            <a:endParaRPr lang="zh-CN" altLang="en-US" sz="4400" b="1" i="1">
              <a:ln w="9525" cap="flat" cmpd="sng">
                <a:solidFill>
                  <a:srgbClr val="CC99FF"/>
                </a:solidFill>
                <a:prstDash val="solid"/>
                <a:roun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宋体" panose="02010600030101010101" pitchFamily="2" charset="-122"/>
              <a:ea typeface="宋体" panose="02010600030101010101" pitchFamily="2" charset="-122"/>
            </a:endParaRPr>
          </a:p>
        </p:txBody>
      </p:sp>
      <p:sp>
        <p:nvSpPr>
          <p:cNvPr id="37932" name="矩形 37931"/>
          <p:cNvSpPr/>
          <p:nvPr/>
        </p:nvSpPr>
        <p:spPr>
          <a:xfrm>
            <a:off x="1777683" y="6400800"/>
            <a:ext cx="704850" cy="457200"/>
          </a:xfrm>
          <a:prstGeom prst="rect">
            <a:avLst/>
          </a:prstGeom>
        </p:spPr>
        <p:txBody>
          <a:bodyPr wrap="none" fromWordArt="1">
            <a:prstTxWarp prst="textPlain">
              <a:avLst>
                <a:gd name="adj" fmla="val 50000"/>
              </a:avLst>
            </a:prstTxWarp>
            <a:normAutofit fontScale="90000" lnSpcReduction="10000"/>
          </a:bodyPr>
          <a:p>
            <a:pPr algn="ctr" fontAlgn="base"/>
            <a:r>
              <a:rPr lang="zh-CN" altLang="en-US" sz="2800" b="1" strike="noStrike" noProof="1">
                <a:ln w="19050" cap="flat" cmpd="sng">
                  <a:solidFill>
                    <a:srgbClr val="333333"/>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outerShdw>
                </a:effectLst>
                <a:latin typeface="宋体" panose="02010600030101010101" pitchFamily="2" charset="-122"/>
                <a:ea typeface="宋体" panose="02010600030101010101" pitchFamily="2" charset="-122"/>
                <a:cs typeface="+mn-ea"/>
              </a:rPr>
              <a:t>选民</a:t>
            </a:r>
            <a:endParaRPr lang="zh-CN" altLang="en-US" sz="2800" b="1" strike="noStrike" noProof="1">
              <a:ln w="19050" cap="flat" cmpd="sng">
                <a:solidFill>
                  <a:srgbClr val="333333"/>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outerShdw>
              </a:effectLst>
              <a:latin typeface="宋体" panose="02010600030101010101" pitchFamily="2" charset="-122"/>
              <a:ea typeface="宋体" panose="02010600030101010101" pitchFamily="2" charset="-122"/>
            </a:endParaRPr>
          </a:p>
        </p:txBody>
      </p:sp>
      <p:sp>
        <p:nvSpPr>
          <p:cNvPr id="22569" name="任意多边形 37932"/>
          <p:cNvSpPr/>
          <p:nvPr/>
        </p:nvSpPr>
        <p:spPr>
          <a:xfrm>
            <a:off x="2061845" y="1060450"/>
            <a:ext cx="2286000" cy="304800"/>
          </a:xfrm>
          <a:custGeom>
            <a:avLst/>
            <a:gdLst/>
            <a:ahLst/>
            <a:cxnLst/>
            <a:pathLst>
              <a:path w="1440" h="192">
                <a:moveTo>
                  <a:pt x="0" y="192"/>
                </a:moveTo>
                <a:cubicBezTo>
                  <a:pt x="264" y="96"/>
                  <a:pt x="528" y="0"/>
                  <a:pt x="768" y="0"/>
                </a:cubicBezTo>
                <a:cubicBezTo>
                  <a:pt x="1008" y="0"/>
                  <a:pt x="1328" y="160"/>
                  <a:pt x="1440" y="192"/>
                </a:cubicBezTo>
              </a:path>
            </a:pathLst>
          </a:custGeom>
          <a:noFill/>
          <a:ln w="38100" cap="flat" cmpd="sng">
            <a:solidFill>
              <a:srgbClr val="993300"/>
            </a:solidFill>
            <a:prstDash val="solid"/>
            <a:round/>
            <a:headEnd type="none" w="med" len="med"/>
            <a:tailEnd type="triangle" w="med" len="med"/>
          </a:ln>
        </p:spPr>
        <p:txBody>
          <a:bodyPr/>
          <a:p>
            <a:endParaRPr lang="zh-CN" altLang="en-US"/>
          </a:p>
        </p:txBody>
      </p:sp>
      <p:sp>
        <p:nvSpPr>
          <p:cNvPr id="22570" name="任意多边形 37933"/>
          <p:cNvSpPr/>
          <p:nvPr/>
        </p:nvSpPr>
        <p:spPr>
          <a:xfrm>
            <a:off x="2138045" y="971550"/>
            <a:ext cx="4724400" cy="469900"/>
          </a:xfrm>
          <a:custGeom>
            <a:avLst/>
            <a:gdLst/>
            <a:ahLst/>
            <a:cxnLst/>
            <a:pathLst>
              <a:path w="2880" h="248">
                <a:moveTo>
                  <a:pt x="0" y="248"/>
                </a:moveTo>
                <a:cubicBezTo>
                  <a:pt x="720" y="132"/>
                  <a:pt x="1440" y="16"/>
                  <a:pt x="1920" y="8"/>
                </a:cubicBezTo>
                <a:cubicBezTo>
                  <a:pt x="2400" y="0"/>
                  <a:pt x="2640" y="100"/>
                  <a:pt x="2880" y="200"/>
                </a:cubicBezTo>
              </a:path>
            </a:pathLst>
          </a:custGeom>
          <a:noFill/>
          <a:ln w="38100" cap="flat" cmpd="sng">
            <a:solidFill>
              <a:srgbClr val="FF00FF"/>
            </a:solidFill>
            <a:prstDash val="solid"/>
            <a:round/>
            <a:headEnd type="none" w="med" len="med"/>
            <a:tailEnd type="triangle" w="med" len="med"/>
          </a:ln>
        </p:spPr>
        <p:txBody>
          <a:bodyPr/>
          <a:p>
            <a:endParaRPr lang="zh-CN" altLang="en-US"/>
          </a:p>
        </p:txBody>
      </p:sp>
      <p:sp>
        <p:nvSpPr>
          <p:cNvPr id="22571" name="任意多边形 37934"/>
          <p:cNvSpPr/>
          <p:nvPr/>
        </p:nvSpPr>
        <p:spPr>
          <a:xfrm>
            <a:off x="2138045" y="908050"/>
            <a:ext cx="6934200" cy="457200"/>
          </a:xfrm>
          <a:custGeom>
            <a:avLst/>
            <a:gdLst/>
            <a:ahLst/>
            <a:cxnLst/>
            <a:pathLst>
              <a:path w="4368" h="288">
                <a:moveTo>
                  <a:pt x="0" y="288"/>
                </a:moveTo>
                <a:cubicBezTo>
                  <a:pt x="1316" y="144"/>
                  <a:pt x="2632" y="0"/>
                  <a:pt x="3360" y="0"/>
                </a:cubicBezTo>
                <a:cubicBezTo>
                  <a:pt x="4088" y="0"/>
                  <a:pt x="4228" y="144"/>
                  <a:pt x="4368" y="288"/>
                </a:cubicBezTo>
              </a:path>
            </a:pathLst>
          </a:custGeom>
          <a:noFill/>
          <a:ln w="38100" cap="flat" cmpd="sng">
            <a:solidFill>
              <a:srgbClr val="0000FF"/>
            </a:solidFill>
            <a:prstDash val="solid"/>
            <a:round/>
            <a:headEnd type="none" w="med" len="med"/>
            <a:tailEnd type="triangle" w="med" len="med"/>
          </a:ln>
        </p:spPr>
        <p:txBody>
          <a:bodyPr/>
          <a:p>
            <a:endParaRPr lang="zh-CN" altLang="en-US"/>
          </a:p>
        </p:txBody>
      </p:sp>
      <p:sp>
        <p:nvSpPr>
          <p:cNvPr id="22572" name="文本框 37935"/>
          <p:cNvSpPr txBox="1"/>
          <p:nvPr/>
        </p:nvSpPr>
        <p:spPr>
          <a:xfrm>
            <a:off x="10153015" y="3068638"/>
            <a:ext cx="1447800" cy="457200"/>
          </a:xfrm>
          <a:prstGeom prst="rect">
            <a:avLst/>
          </a:prstGeom>
          <a:noFill/>
          <a:ln w="9525">
            <a:noFill/>
          </a:ln>
        </p:spPr>
        <p:txBody>
          <a:bodyPr anchor="t" anchorCtr="0">
            <a:spAutoFit/>
          </a:bodyPr>
          <a:p>
            <a:pPr>
              <a:spcBef>
                <a:spcPct val="50000"/>
              </a:spcBef>
            </a:pPr>
            <a:r>
              <a:rPr lang="zh-CN" altLang="en-US" sz="2400" b="1" dirty="0">
                <a:solidFill>
                  <a:srgbClr val="FF0066"/>
                </a:solidFill>
                <a:latin typeface="Times New Roman" panose="02020603050405020304" pitchFamily="18" charset="0"/>
                <a:ea typeface="宋体" panose="02010600030101010101" pitchFamily="2" charset="-122"/>
              </a:rPr>
              <a:t>大军区</a:t>
            </a:r>
            <a:endParaRPr lang="zh-CN" altLang="en-US" sz="2400" b="1" dirty="0">
              <a:solidFill>
                <a:srgbClr val="FF0066"/>
              </a:solidFill>
              <a:latin typeface="Times New Roman" panose="02020603050405020304" pitchFamily="18" charset="0"/>
              <a:ea typeface="宋体" panose="02010600030101010101" pitchFamily="2" charset="-122"/>
            </a:endParaRPr>
          </a:p>
        </p:txBody>
      </p:sp>
      <p:sp>
        <p:nvSpPr>
          <p:cNvPr id="22573" name="文本框 37936"/>
          <p:cNvSpPr txBox="1"/>
          <p:nvPr/>
        </p:nvSpPr>
        <p:spPr>
          <a:xfrm>
            <a:off x="10153015" y="3500438"/>
            <a:ext cx="1447800" cy="457200"/>
          </a:xfrm>
          <a:prstGeom prst="rect">
            <a:avLst/>
          </a:prstGeom>
          <a:noFill/>
          <a:ln w="9525">
            <a:noFill/>
          </a:ln>
        </p:spPr>
        <p:txBody>
          <a:bodyPr anchor="t" anchorCtr="0">
            <a:spAutoFit/>
          </a:bodyPr>
          <a:p>
            <a:pPr>
              <a:spcBef>
                <a:spcPct val="50000"/>
              </a:spcBef>
            </a:pPr>
            <a:r>
              <a:rPr lang="zh-CN" altLang="en-US" sz="2400" b="1" dirty="0">
                <a:solidFill>
                  <a:srgbClr val="FF0066"/>
                </a:solidFill>
                <a:latin typeface="Times New Roman" panose="02020603050405020304" pitchFamily="18" charset="0"/>
                <a:ea typeface="宋体" panose="02010600030101010101" pitchFamily="2" charset="-122"/>
              </a:rPr>
              <a:t>省军区</a:t>
            </a:r>
            <a:endParaRPr lang="zh-CN" altLang="en-US" sz="2400" b="1" dirty="0">
              <a:solidFill>
                <a:srgbClr val="FF0066"/>
              </a:solidFill>
              <a:latin typeface="Times New Roman" panose="02020603050405020304" pitchFamily="18" charset="0"/>
              <a:ea typeface="宋体" panose="02010600030101010101" pitchFamily="2" charset="-122"/>
            </a:endParaRPr>
          </a:p>
        </p:txBody>
      </p:sp>
      <p:sp>
        <p:nvSpPr>
          <p:cNvPr id="22574" name="文本框 37937"/>
          <p:cNvSpPr txBox="1"/>
          <p:nvPr/>
        </p:nvSpPr>
        <p:spPr>
          <a:xfrm>
            <a:off x="10153015" y="4149725"/>
            <a:ext cx="1447800" cy="457200"/>
          </a:xfrm>
          <a:prstGeom prst="rect">
            <a:avLst/>
          </a:prstGeom>
          <a:noFill/>
          <a:ln w="9525">
            <a:noFill/>
          </a:ln>
        </p:spPr>
        <p:txBody>
          <a:bodyPr anchor="t" anchorCtr="0">
            <a:spAutoFit/>
          </a:bodyPr>
          <a:p>
            <a:pPr>
              <a:spcBef>
                <a:spcPct val="50000"/>
              </a:spcBef>
            </a:pPr>
            <a:r>
              <a:rPr lang="zh-CN" altLang="en-US" sz="2400" b="1" dirty="0">
                <a:solidFill>
                  <a:srgbClr val="FF0066"/>
                </a:solidFill>
                <a:latin typeface="Times New Roman" panose="02020603050405020304" pitchFamily="18" charset="0"/>
                <a:ea typeface="宋体" panose="02010600030101010101" pitchFamily="2" charset="-122"/>
              </a:rPr>
              <a:t>军分区</a:t>
            </a:r>
            <a:endParaRPr lang="zh-CN" altLang="en-US" sz="2400" b="1" dirty="0">
              <a:solidFill>
                <a:srgbClr val="FF0066"/>
              </a:solidFill>
              <a:latin typeface="Times New Roman" panose="02020603050405020304" pitchFamily="18" charset="0"/>
              <a:ea typeface="宋体" panose="02010600030101010101" pitchFamily="2" charset="-122"/>
            </a:endParaRPr>
          </a:p>
        </p:txBody>
      </p:sp>
      <p:sp>
        <p:nvSpPr>
          <p:cNvPr id="22575" name="文本框 37938"/>
          <p:cNvSpPr txBox="1"/>
          <p:nvPr/>
        </p:nvSpPr>
        <p:spPr>
          <a:xfrm>
            <a:off x="10260965" y="5157788"/>
            <a:ext cx="1447800" cy="457200"/>
          </a:xfrm>
          <a:prstGeom prst="rect">
            <a:avLst/>
          </a:prstGeom>
          <a:noFill/>
          <a:ln w="9525">
            <a:noFill/>
          </a:ln>
        </p:spPr>
        <p:txBody>
          <a:bodyPr anchor="t" anchorCtr="0">
            <a:spAutoFit/>
          </a:bodyPr>
          <a:p>
            <a:pPr>
              <a:spcBef>
                <a:spcPct val="50000"/>
              </a:spcBef>
            </a:pPr>
            <a:r>
              <a:rPr lang="zh-CN" altLang="en-US" sz="2400" b="1" dirty="0">
                <a:solidFill>
                  <a:srgbClr val="FF0066"/>
                </a:solidFill>
                <a:latin typeface="Times New Roman" panose="02020603050405020304" pitchFamily="18" charset="0"/>
                <a:ea typeface="宋体" panose="02010600030101010101" pitchFamily="2" charset="-122"/>
              </a:rPr>
              <a:t>武装部</a:t>
            </a:r>
            <a:endParaRPr lang="zh-CN" altLang="en-US" sz="2400" b="1" dirty="0">
              <a:solidFill>
                <a:srgbClr val="FF0066"/>
              </a:solidFill>
              <a:latin typeface="Times New Roman" panose="02020603050405020304" pitchFamily="18" charset="0"/>
              <a:ea typeface="宋体" panose="02010600030101010101" pitchFamily="2" charset="-122"/>
            </a:endParaRPr>
          </a:p>
        </p:txBody>
      </p:sp>
      <p:sp>
        <p:nvSpPr>
          <p:cNvPr id="22576" name="直接连接符 37939"/>
          <p:cNvSpPr/>
          <p:nvPr/>
        </p:nvSpPr>
        <p:spPr>
          <a:xfrm>
            <a:off x="10700703" y="2852738"/>
            <a:ext cx="0" cy="381000"/>
          </a:xfrm>
          <a:prstGeom prst="line">
            <a:avLst/>
          </a:prstGeom>
          <a:ln w="9525" cap="flat" cmpd="sng">
            <a:solidFill>
              <a:schemeClr val="tx1"/>
            </a:solidFill>
            <a:prstDash val="solid"/>
            <a:round/>
            <a:headEnd type="none" w="med" len="med"/>
            <a:tailEnd type="none" w="med" len="med"/>
          </a:ln>
        </p:spPr>
      </p:sp>
      <p:sp>
        <p:nvSpPr>
          <p:cNvPr id="22577" name="直接连接符 37940"/>
          <p:cNvSpPr/>
          <p:nvPr/>
        </p:nvSpPr>
        <p:spPr>
          <a:xfrm>
            <a:off x="10700703" y="4652963"/>
            <a:ext cx="0" cy="381000"/>
          </a:xfrm>
          <a:prstGeom prst="line">
            <a:avLst/>
          </a:prstGeom>
          <a:ln w="9525" cap="flat" cmpd="sng">
            <a:solidFill>
              <a:schemeClr val="tx1"/>
            </a:solidFill>
            <a:prstDash val="solid"/>
            <a:round/>
            <a:headEnd type="none" w="med" len="med"/>
            <a:tailEnd type="none" w="med" len="med"/>
          </a:ln>
        </p:spPr>
      </p:sp>
      <p:sp>
        <p:nvSpPr>
          <p:cNvPr id="22578" name="直接连接符 37941"/>
          <p:cNvSpPr/>
          <p:nvPr/>
        </p:nvSpPr>
        <p:spPr>
          <a:xfrm>
            <a:off x="10700703" y="3933825"/>
            <a:ext cx="0" cy="215900"/>
          </a:xfrm>
          <a:prstGeom prst="line">
            <a:avLst/>
          </a:prstGeom>
          <a:ln w="9525" cap="flat" cmpd="sng">
            <a:solidFill>
              <a:schemeClr val="tx1"/>
            </a:solidFill>
            <a:prstDash val="solid"/>
            <a:round/>
            <a:headEnd type="none" w="med" len="med"/>
            <a:tailEnd type="none" w="med" len="med"/>
          </a:ln>
        </p:spPr>
      </p:sp>
      <p:sp>
        <p:nvSpPr>
          <p:cNvPr id="2" name="文本框 37910"/>
          <p:cNvSpPr txBox="1"/>
          <p:nvPr/>
        </p:nvSpPr>
        <p:spPr>
          <a:xfrm>
            <a:off x="8385810" y="2132965"/>
            <a:ext cx="2362200" cy="460375"/>
          </a:xfrm>
          <a:prstGeom prst="rect">
            <a:avLst/>
          </a:prstGeom>
          <a:noFill/>
          <a:ln w="9525">
            <a:noFill/>
          </a:ln>
        </p:spPr>
        <p:txBody>
          <a:bodyPr anchor="t" anchorCtr="0">
            <a:spAutoFit/>
          </a:bodyPr>
          <a:p>
            <a:pPr>
              <a:spcBef>
                <a:spcPct val="50000"/>
              </a:spcBef>
            </a:pPr>
            <a:r>
              <a:rPr lang="zh-CN" altLang="en-US" sz="2400" b="1" dirty="0">
                <a:solidFill>
                  <a:srgbClr val="FF0066"/>
                </a:solidFill>
                <a:latin typeface="Times New Roman" panose="02020603050405020304" pitchFamily="18" charset="0"/>
                <a:ea typeface="宋体" panose="02010600030101010101" pitchFamily="2" charset="-122"/>
              </a:rPr>
              <a:t>国家监察委</a:t>
            </a:r>
            <a:endParaRPr lang="zh-CN" altLang="en-US" sz="2400" b="1">
              <a:solidFill>
                <a:srgbClr val="FF0066"/>
              </a:solidFill>
              <a:latin typeface="Times New Roman" panose="02020603050405020304" pitchFamily="18" charset="0"/>
              <a:ea typeface="宋体" panose="02010600030101010101" pitchFamily="2" charset="-122"/>
            </a:endParaRPr>
          </a:p>
        </p:txBody>
      </p:sp>
      <p:sp>
        <p:nvSpPr>
          <p:cNvPr id="3" name="直接连接符 37911"/>
          <p:cNvSpPr/>
          <p:nvPr/>
        </p:nvSpPr>
        <p:spPr>
          <a:xfrm>
            <a:off x="8895080" y="2679065"/>
            <a:ext cx="0" cy="381000"/>
          </a:xfrm>
          <a:prstGeom prst="line">
            <a:avLst/>
          </a:prstGeom>
          <a:ln w="9525" cap="flat" cmpd="sng">
            <a:solidFill>
              <a:schemeClr val="tx1"/>
            </a:solidFill>
            <a:prstDash val="solid"/>
            <a:round/>
            <a:headEnd type="none" w="med" len="med"/>
            <a:tailEnd type="none" w="med" len="med"/>
          </a:ln>
        </p:spPr>
      </p:sp>
      <p:sp>
        <p:nvSpPr>
          <p:cNvPr id="4" name="文本框 37912"/>
          <p:cNvSpPr txBox="1"/>
          <p:nvPr/>
        </p:nvSpPr>
        <p:spPr>
          <a:xfrm>
            <a:off x="8256905" y="3068955"/>
            <a:ext cx="2819400" cy="460375"/>
          </a:xfrm>
          <a:prstGeom prst="rect">
            <a:avLst/>
          </a:prstGeom>
          <a:noFill/>
          <a:ln w="9525">
            <a:noFill/>
          </a:ln>
        </p:spPr>
        <p:txBody>
          <a:bodyPr anchor="t" anchorCtr="0">
            <a:spAutoFit/>
          </a:bodyPr>
          <a:p>
            <a:pPr>
              <a:spcBef>
                <a:spcPct val="50000"/>
              </a:spcBef>
            </a:pPr>
            <a:r>
              <a:rPr lang="zh-CN" altLang="en-US" sz="2400" b="1" dirty="0">
                <a:solidFill>
                  <a:srgbClr val="0000FF"/>
                </a:solidFill>
                <a:latin typeface="Times New Roman" panose="02020603050405020304" pitchFamily="18" charset="0"/>
                <a:ea typeface="宋体" panose="02010600030101010101" pitchFamily="2" charset="-122"/>
              </a:rPr>
              <a:t>省监察委</a:t>
            </a:r>
            <a:endParaRPr lang="zh-CN" altLang="en-US" sz="2400" b="1">
              <a:solidFill>
                <a:srgbClr val="0000FF"/>
              </a:solidFill>
              <a:latin typeface="Times New Roman" panose="02020603050405020304" pitchFamily="18" charset="0"/>
              <a:ea typeface="宋体" panose="02010600030101010101" pitchFamily="2" charset="-122"/>
            </a:endParaRPr>
          </a:p>
        </p:txBody>
      </p:sp>
      <p:sp>
        <p:nvSpPr>
          <p:cNvPr id="5" name="直接连接符 37913"/>
          <p:cNvSpPr/>
          <p:nvPr/>
        </p:nvSpPr>
        <p:spPr>
          <a:xfrm>
            <a:off x="8895080" y="3593465"/>
            <a:ext cx="0" cy="304800"/>
          </a:xfrm>
          <a:prstGeom prst="line">
            <a:avLst/>
          </a:prstGeom>
          <a:ln w="9525" cap="flat" cmpd="sng">
            <a:solidFill>
              <a:schemeClr val="tx1"/>
            </a:solidFill>
            <a:prstDash val="solid"/>
            <a:round/>
            <a:headEnd type="none" w="med" len="med"/>
            <a:tailEnd type="none" w="med" len="med"/>
          </a:ln>
        </p:spPr>
      </p:sp>
      <p:sp>
        <p:nvSpPr>
          <p:cNvPr id="6" name="文本框 37914"/>
          <p:cNvSpPr txBox="1"/>
          <p:nvPr/>
        </p:nvSpPr>
        <p:spPr>
          <a:xfrm>
            <a:off x="8233410" y="4077335"/>
            <a:ext cx="2667000" cy="460375"/>
          </a:xfrm>
          <a:prstGeom prst="rect">
            <a:avLst/>
          </a:prstGeom>
          <a:noFill/>
          <a:ln w="9525">
            <a:noFill/>
          </a:ln>
        </p:spPr>
        <p:txBody>
          <a:bodyPr anchor="t" anchorCtr="0">
            <a:spAutoFit/>
          </a:bodyPr>
          <a:p>
            <a:pPr>
              <a:spcBef>
                <a:spcPct val="50000"/>
              </a:spcBef>
            </a:pPr>
            <a:r>
              <a:rPr lang="zh-CN" altLang="en-US" sz="2400" b="1" dirty="0">
                <a:solidFill>
                  <a:srgbClr val="990000"/>
                </a:solidFill>
                <a:latin typeface="Times New Roman" panose="02020603050405020304" pitchFamily="18" charset="0"/>
                <a:ea typeface="宋体" panose="02010600030101010101" pitchFamily="2" charset="-122"/>
              </a:rPr>
              <a:t>市监察委</a:t>
            </a:r>
            <a:endParaRPr lang="zh-CN" altLang="en-US" sz="2400" b="1">
              <a:solidFill>
                <a:srgbClr val="990000"/>
              </a:solidFill>
              <a:latin typeface="Times New Roman" panose="02020603050405020304" pitchFamily="18" charset="0"/>
              <a:ea typeface="宋体" panose="02010600030101010101" pitchFamily="2" charset="-122"/>
            </a:endParaRPr>
          </a:p>
        </p:txBody>
      </p:sp>
      <p:sp>
        <p:nvSpPr>
          <p:cNvPr id="7" name="直接连接符 37915"/>
          <p:cNvSpPr/>
          <p:nvPr/>
        </p:nvSpPr>
        <p:spPr>
          <a:xfrm>
            <a:off x="8895080" y="4660265"/>
            <a:ext cx="0" cy="457200"/>
          </a:xfrm>
          <a:prstGeom prst="line">
            <a:avLst/>
          </a:prstGeom>
          <a:ln w="9525" cap="flat" cmpd="sng">
            <a:solidFill>
              <a:schemeClr val="tx1"/>
            </a:solidFill>
            <a:prstDash val="solid"/>
            <a:round/>
            <a:headEnd type="none" w="med" len="med"/>
            <a:tailEnd type="none" w="med" len="med"/>
          </a:ln>
        </p:spPr>
      </p:sp>
      <p:sp>
        <p:nvSpPr>
          <p:cNvPr id="8" name="文本框 37916"/>
          <p:cNvSpPr txBox="1"/>
          <p:nvPr/>
        </p:nvSpPr>
        <p:spPr>
          <a:xfrm>
            <a:off x="8328660" y="5130800"/>
            <a:ext cx="2667000" cy="460375"/>
          </a:xfrm>
          <a:prstGeom prst="rect">
            <a:avLst/>
          </a:prstGeom>
          <a:noFill/>
          <a:ln w="9525">
            <a:noFill/>
          </a:ln>
        </p:spPr>
        <p:txBody>
          <a:bodyPr anchor="t" anchorCtr="0">
            <a:spAutoFit/>
          </a:bodyPr>
          <a:p>
            <a:pPr>
              <a:spcBef>
                <a:spcPct val="50000"/>
              </a:spcBef>
            </a:pPr>
            <a:r>
              <a:rPr lang="zh-CN" altLang="en-US" sz="2400" b="1" dirty="0">
                <a:solidFill>
                  <a:srgbClr val="006600"/>
                </a:solidFill>
                <a:latin typeface="Times New Roman" panose="02020603050405020304" pitchFamily="18" charset="0"/>
                <a:ea typeface="宋体" panose="02010600030101010101" pitchFamily="2" charset="-122"/>
              </a:rPr>
              <a:t>县监察委</a:t>
            </a:r>
            <a:endParaRPr lang="zh-CN" altLang="en-US" sz="2400" b="1">
              <a:solidFill>
                <a:srgbClr val="006600"/>
              </a:solidFill>
              <a:latin typeface="Times New Roman" panose="02020603050405020304" pitchFamily="18" charset="0"/>
              <a:ea typeface="宋体" panose="02010600030101010101" pitchFamily="2" charset="-122"/>
            </a:endParaRPr>
          </a:p>
        </p:txBody>
      </p:sp>
      <p:sp>
        <p:nvSpPr>
          <p:cNvPr id="9" name="文本框 37919"/>
          <p:cNvSpPr txBox="1"/>
          <p:nvPr/>
        </p:nvSpPr>
        <p:spPr>
          <a:xfrm>
            <a:off x="8256905" y="1383665"/>
            <a:ext cx="1752600" cy="521970"/>
          </a:xfrm>
          <a:prstGeom prst="rect">
            <a:avLst/>
          </a:prstGeom>
          <a:solidFill>
            <a:schemeClr val="accent1">
              <a:alpha val="50000"/>
            </a:schemeClr>
          </a:solidFill>
          <a:ln w="12700" cap="flat" cmpd="sng">
            <a:solidFill>
              <a:srgbClr val="FF9900"/>
            </a:solidFill>
            <a:prstDash val="solid"/>
            <a:miter/>
            <a:headEnd type="none" w="med" len="med"/>
            <a:tailEnd type="none" w="med" len="med"/>
          </a:ln>
        </p:spPr>
        <p:txBody>
          <a:bodyPr anchor="t" anchorCtr="0">
            <a:spAutoFit/>
          </a:bodyPr>
          <a:p>
            <a:pPr>
              <a:spcBef>
                <a:spcPct val="50000"/>
              </a:spcBef>
            </a:pPr>
            <a:r>
              <a:rPr lang="zh-CN" altLang="en-US" sz="2800" b="1" dirty="0">
                <a:solidFill>
                  <a:srgbClr val="FF0066"/>
                </a:solidFill>
                <a:latin typeface="Times New Roman" panose="02020603050405020304" pitchFamily="18" charset="0"/>
                <a:ea typeface="宋体" panose="02010600030101010101" pitchFamily="2" charset="-122"/>
              </a:rPr>
              <a:t>监察机关</a:t>
            </a:r>
            <a:endParaRPr lang="zh-CN" altLang="en-US" sz="2800" b="1">
              <a:solidFill>
                <a:srgbClr val="FF0066"/>
              </a:solidFill>
              <a:latin typeface="Times New Roman" panose="02020603050405020304" pitchFamily="18" charset="0"/>
              <a:ea typeface="宋体" panose="02010600030101010101" pitchFamily="2" charset="-122"/>
            </a:endParaRPr>
          </a:p>
        </p:txBody>
      </p:sp>
      <p:sp>
        <p:nvSpPr>
          <p:cNvPr id="10" name="直接连接符 37923"/>
          <p:cNvSpPr/>
          <p:nvPr/>
        </p:nvSpPr>
        <p:spPr>
          <a:xfrm flipH="1">
            <a:off x="8184198" y="1930400"/>
            <a:ext cx="17462" cy="4924425"/>
          </a:xfrm>
          <a:prstGeom prst="line">
            <a:avLst/>
          </a:prstGeom>
          <a:ln w="38100" cap="flat" cmpd="sng">
            <a:solidFill>
              <a:srgbClr val="6600CC"/>
            </a:solidFill>
            <a:prstDash val="solid"/>
            <a:round/>
            <a:headEnd type="none" w="med" len="med"/>
            <a:tailEnd type="none" w="med" len="med"/>
          </a:ln>
        </p:spPr>
      </p:sp>
      <p:sp>
        <p:nvSpPr>
          <p:cNvPr id="11" name="任意多边形 37934"/>
          <p:cNvSpPr/>
          <p:nvPr/>
        </p:nvSpPr>
        <p:spPr>
          <a:xfrm>
            <a:off x="2265045" y="703580"/>
            <a:ext cx="8635365" cy="680720"/>
          </a:xfrm>
          <a:custGeom>
            <a:avLst/>
            <a:gdLst/>
            <a:ahLst/>
            <a:cxnLst/>
            <a:pathLst>
              <a:path w="4368" h="288">
                <a:moveTo>
                  <a:pt x="0" y="288"/>
                </a:moveTo>
                <a:cubicBezTo>
                  <a:pt x="1316" y="144"/>
                  <a:pt x="2632" y="0"/>
                  <a:pt x="3360" y="0"/>
                </a:cubicBezTo>
                <a:cubicBezTo>
                  <a:pt x="4088" y="0"/>
                  <a:pt x="4228" y="144"/>
                  <a:pt x="4368" y="288"/>
                </a:cubicBezTo>
              </a:path>
            </a:pathLst>
          </a:custGeom>
          <a:noFill/>
          <a:ln w="38100" cap="flat" cmpd="sng">
            <a:solidFill>
              <a:srgbClr val="0000FF"/>
            </a:solidFill>
            <a:prstDash val="solid"/>
            <a:round/>
            <a:headEnd type="none" w="med" len="med"/>
            <a:tailEnd type="triangle" w="med" len="med"/>
          </a:ln>
        </p:spPr>
        <p:txBody>
          <a:bodyPr/>
          <a:p>
            <a:endParaRPr lang="zh-CN"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
          <p:cNvSpPr>
            <a:spLocks noChangeArrowheads="1"/>
          </p:cNvSpPr>
          <p:nvPr/>
        </p:nvSpPr>
        <p:spPr bwMode="auto">
          <a:xfrm>
            <a:off x="498475" y="620713"/>
            <a:ext cx="11080751" cy="3415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gn="just">
              <a:lnSpc>
                <a:spcPct val="150000"/>
              </a:lnSpc>
              <a:spcAft>
                <a:spcPts val="0"/>
              </a:spcAft>
              <a:tabLst>
                <a:tab pos="1215390" algn="l"/>
              </a:tabLst>
              <a:defRPr/>
            </a:pPr>
            <a:r>
              <a:rPr lang="en-US" altLang="zh-CN" sz="2800" b="1" kern="100" dirty="0">
                <a:latin typeface="黑体" panose="02010609060101010101" pitchFamily="2" charset="-122"/>
                <a:ea typeface="黑体" panose="02010609060101010101" pitchFamily="2" charset="-122"/>
                <a:cs typeface="黑体" panose="02010609060101010101" pitchFamily="2" charset="-122"/>
                <a:sym typeface="+mn-lt"/>
              </a:rPr>
              <a:t>(3)</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国家的对外职能</a:t>
            </a:r>
            <a:endParaRPr lang="zh-CN" altLang="zh-CN" sz="2800" kern="100" dirty="0">
              <a:latin typeface="黑体" panose="02010609060101010101" pitchFamily="2" charset="-122"/>
              <a:ea typeface="黑体" panose="02010609060101010101" pitchFamily="2" charset="-122"/>
              <a:cs typeface="黑体" panose="02010609060101010101" pitchFamily="2" charset="-122"/>
              <a:sym typeface="+mn-lt"/>
            </a:endParaRPr>
          </a:p>
          <a:p>
            <a:pPr algn="just">
              <a:lnSpc>
                <a:spcPct val="150000"/>
              </a:lnSpc>
              <a:spcAft>
                <a:spcPts val="0"/>
              </a:spcAft>
              <a:tabLst>
                <a:tab pos="1215390" algn="l"/>
              </a:tabLst>
              <a:defRPr/>
            </a:pPr>
            <a:r>
              <a:rPr lang="en-US" altLang="zh-CN" sz="2800" b="1" kern="100" dirty="0">
                <a:latin typeface="黑体" panose="02010609060101010101" pitchFamily="2" charset="-122"/>
                <a:ea typeface="黑体" panose="02010609060101010101" pitchFamily="2" charset="-122"/>
                <a:cs typeface="黑体" panose="02010609060101010101" pitchFamily="2" charset="-122"/>
                <a:sym typeface="+mn-lt"/>
              </a:rPr>
              <a:t>①</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主要表现：</a:t>
            </a:r>
            <a:r>
              <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rPr>
              <a:t>防御</a:t>
            </a:r>
            <a:r>
              <a:rPr lang="zh-CN" altLang="zh-CN" sz="3200" b="1" kern="100" dirty="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外来侵略</a:t>
            </a:r>
            <a:r>
              <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rPr>
              <a:t>，保卫</a:t>
            </a:r>
            <a:r>
              <a:rPr lang="zh-CN" altLang="zh-CN" sz="3200" b="1" kern="10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国家安全</a:t>
            </a:r>
            <a:r>
              <a:rPr lang="zh-CN" altLang="zh-CN" sz="3200" b="1" kern="100" dirty="0">
                <a:latin typeface="黑体" panose="02010609060101010101" pitchFamily="2" charset="-122"/>
                <a:ea typeface="黑体" panose="02010609060101010101" pitchFamily="2" charset="-122"/>
                <a:cs typeface="黑体" panose="02010609060101010101" pitchFamily="2" charset="-122"/>
                <a:sym typeface="+mn-lt"/>
              </a:rPr>
              <a:t>。</a:t>
            </a:r>
            <a:endParaRPr lang="zh-CN" altLang="zh-CN" sz="2800" kern="100" dirty="0">
              <a:latin typeface="黑体" panose="02010609060101010101" pitchFamily="2" charset="-122"/>
              <a:ea typeface="黑体" panose="02010609060101010101" pitchFamily="2" charset="-122"/>
              <a:cs typeface="黑体" panose="02010609060101010101" pitchFamily="2" charset="-122"/>
              <a:sym typeface="+mn-lt"/>
            </a:endParaRPr>
          </a:p>
          <a:p>
            <a:pPr algn="just">
              <a:lnSpc>
                <a:spcPct val="150000"/>
              </a:lnSpc>
              <a:spcAft>
                <a:spcPts val="0"/>
              </a:spcAft>
              <a:tabLst>
                <a:tab pos="1215390" algn="l"/>
              </a:tabLst>
              <a:defRPr/>
            </a:pPr>
            <a:r>
              <a:rPr lang="en-US" altLang="zh-CN" sz="2800" b="1" kern="100" dirty="0">
                <a:latin typeface="黑体" panose="02010609060101010101" pitchFamily="2" charset="-122"/>
                <a:ea typeface="黑体" panose="02010609060101010101" pitchFamily="2" charset="-122"/>
                <a:cs typeface="黑体" panose="02010609060101010101" pitchFamily="2" charset="-122"/>
                <a:sym typeface="+mn-lt"/>
              </a:rPr>
              <a:t>②</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具体表现：坚定维护国家的</a:t>
            </a:r>
            <a:r>
              <a:rPr lang="zh-CN" altLang="zh-CN" sz="2800" b="1" kern="10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独立和主权</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，坚定维护国家的</a:t>
            </a:r>
            <a:r>
              <a:rPr lang="zh-CN" altLang="zh-CN" sz="2800" b="1" kern="10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领土完整</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，坚定维护国家的各项</a:t>
            </a:r>
            <a:r>
              <a:rPr lang="zh-CN" altLang="zh-CN" sz="2800" b="1" kern="100" dirty="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安全和发展</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利益，坚定维护国家的</a:t>
            </a:r>
            <a:r>
              <a:rPr lang="zh-CN" altLang="zh-CN" sz="2800" b="1" kern="100">
                <a:solidFill>
                  <a:srgbClr val="FF0000"/>
                </a:solidFill>
                <a:latin typeface="黑体" panose="02010609060101010101" pitchFamily="2" charset="-122"/>
                <a:ea typeface="黑体" panose="02010609060101010101" pitchFamily="2" charset="-122"/>
                <a:cs typeface="黑体" panose="02010609060101010101" pitchFamily="2" charset="-122"/>
                <a:sym typeface="+mn-lt"/>
              </a:rPr>
              <a:t>尊严</a:t>
            </a:r>
            <a:r>
              <a:rPr lang="zh-CN" altLang="zh-CN" sz="2800" b="1" kern="100" dirty="0">
                <a:latin typeface="黑体" panose="02010609060101010101" pitchFamily="2" charset="-122"/>
                <a:ea typeface="黑体" panose="02010609060101010101" pitchFamily="2" charset="-122"/>
                <a:cs typeface="黑体" panose="02010609060101010101" pitchFamily="2" charset="-122"/>
                <a:sym typeface="+mn-lt"/>
              </a:rPr>
              <a:t>，为我国的社会主义现代化建设提供有利的国际环境。</a:t>
            </a:r>
            <a:endParaRPr lang="zh-CN" altLang="zh-CN" sz="2800" kern="100" dirty="0">
              <a:latin typeface="黑体" panose="02010609060101010101" pitchFamily="2" charset="-122"/>
              <a:ea typeface="黑体" panose="02010609060101010101" pitchFamily="2" charset="-122"/>
              <a:cs typeface="黑体" panose="02010609060101010101" pitchFamily="2" charset="-122"/>
              <a:sym typeface="+mn-lt"/>
            </a:endParaRPr>
          </a:p>
        </p:txBody>
      </p:sp>
      <p:sp>
        <p:nvSpPr>
          <p:cNvPr id="13" name="矩形 1"/>
          <p:cNvSpPr>
            <a:spLocks noChangeArrowheads="1"/>
          </p:cNvSpPr>
          <p:nvPr/>
        </p:nvSpPr>
        <p:spPr bwMode="auto">
          <a:xfrm>
            <a:off x="504825" y="4374515"/>
            <a:ext cx="10212388" cy="737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gn="just">
              <a:lnSpc>
                <a:spcPct val="150000"/>
              </a:lnSpc>
              <a:spcAft>
                <a:spcPts val="0"/>
              </a:spcAft>
              <a:tabLst>
                <a:tab pos="1215390" algn="l"/>
              </a:tabLst>
              <a:defRPr/>
            </a:pPr>
            <a:r>
              <a:rPr lang="zh-CN" altLang="zh-CN" sz="2800" b="1" kern="100">
                <a:latin typeface="+mn-lt"/>
                <a:ea typeface="+mn-ea"/>
                <a:cs typeface="+mn-ea"/>
                <a:sym typeface="+mn-lt"/>
              </a:rPr>
              <a:t>归纳</a:t>
            </a:r>
            <a:endParaRPr lang="zh-CN" altLang="zh-CN" sz="2800" b="1" kern="100">
              <a:latin typeface="+mn-lt"/>
              <a:ea typeface="+mn-ea"/>
              <a:cs typeface="+mn-ea"/>
              <a:sym typeface="+mn-lt"/>
            </a:endParaRPr>
          </a:p>
        </p:txBody>
      </p:sp>
      <p:pic>
        <p:nvPicPr>
          <p:cNvPr id="16392" name="Picture 5" descr="Z49"/>
          <p:cNvPicPr>
            <a:picLocks noChangeAspect="1" noChangeArrowheads="1"/>
          </p:cNvPicPr>
          <p:nvPr/>
        </p:nvPicPr>
        <p:blipFill>
          <a:blip r:embed="rId1" cstate="email">
            <a:clrChange>
              <a:clrFrom>
                <a:srgbClr val="FFFFFF"/>
              </a:clrFrom>
              <a:clrTo>
                <a:srgbClr val="FFFFFF">
                  <a:alpha val="0"/>
                </a:srgbClr>
              </a:clrTo>
            </a:clrChange>
          </a:blip>
          <a:srcRect/>
          <a:stretch>
            <a:fillRect/>
          </a:stretch>
        </p:blipFill>
        <p:spPr bwMode="auto">
          <a:xfrm>
            <a:off x="2640013" y="5225415"/>
            <a:ext cx="5568951" cy="102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标题 21505"/>
          <p:cNvSpPr>
            <a:spLocks noGrp="1"/>
          </p:cNvSpPr>
          <p:nvPr>
            <p:ph type="title"/>
          </p:nvPr>
        </p:nvSpPr>
        <p:spPr>
          <a:xfrm>
            <a:off x="1123950" y="303213"/>
            <a:ext cx="7848600" cy="609600"/>
          </a:xfrm>
        </p:spPr>
        <p:txBody>
          <a:bodyPr anchor="ctr" anchorCtr="0"/>
          <a:lstStyle/>
          <a:p>
            <a:r>
              <a:rPr lang="en-US" altLang="zh-CN" sz="5100" dirty="0"/>
              <a:t>3</a:t>
            </a:r>
            <a:r>
              <a:rPr lang="zh-CN" altLang="en-US" sz="5100" dirty="0"/>
              <a:t>、我国的人民民主专政</a:t>
            </a:r>
            <a:endParaRPr lang="zh-CN" altLang="en-US" sz="5100" dirty="0"/>
          </a:p>
        </p:txBody>
      </p:sp>
      <p:sp>
        <p:nvSpPr>
          <p:cNvPr id="27650" name="文本占位符 21506"/>
          <p:cNvSpPr>
            <a:spLocks noGrp="1"/>
          </p:cNvSpPr>
          <p:nvPr>
            <p:ph idx="1"/>
          </p:nvPr>
        </p:nvSpPr>
        <p:spPr>
          <a:xfrm>
            <a:off x="833438" y="1096963"/>
            <a:ext cx="10523537" cy="5862637"/>
          </a:xfrm>
        </p:spPr>
        <p:txBody>
          <a:bodyPr anchor="t" anchorCtr="0"/>
          <a:lstStyle/>
          <a:p>
            <a:pPr>
              <a:buNone/>
            </a:pPr>
            <a:r>
              <a:rPr lang="zh-CN" altLang="en-US" dirty="0">
                <a:solidFill>
                  <a:srgbClr val="800080"/>
                </a:solidFill>
                <a:latin typeface="宋体" panose="02010600030101010101" pitchFamily="2" charset="-122"/>
              </a:rPr>
              <a:t>　　</a:t>
            </a:r>
            <a:r>
              <a:rPr lang="en-US" altLang="zh-CN" dirty="0">
                <a:solidFill>
                  <a:srgbClr val="800080"/>
                </a:solidFill>
                <a:latin typeface="宋体" panose="02010600030101010101" pitchFamily="2" charset="-122"/>
              </a:rPr>
              <a:t>(1)</a:t>
            </a:r>
            <a:r>
              <a:rPr lang="zh-CN" altLang="en-US" dirty="0">
                <a:solidFill>
                  <a:srgbClr val="800080"/>
                </a:solidFill>
                <a:latin typeface="宋体" panose="02010600030101010101" pitchFamily="2" charset="-122"/>
              </a:rPr>
              <a:t>最大特点：</a:t>
            </a:r>
            <a:r>
              <a:rPr lang="zh-CN" altLang="en-US" dirty="0">
                <a:solidFill>
                  <a:schemeClr val="hlink"/>
                </a:solidFill>
                <a:latin typeface="宋体" panose="02010600030101010101" pitchFamily="2" charset="-122"/>
              </a:rPr>
              <a:t>对占全国绝大多数的人民实行民主，对极少数敌视和破坏社会主义事业的敌对分子实行专政。</a:t>
            </a:r>
            <a:endParaRPr lang="zh-CN" altLang="en-US" dirty="0">
              <a:solidFill>
                <a:schemeClr val="hlink"/>
              </a:solidFill>
              <a:latin typeface="宋体" panose="02010600030101010101" pitchFamily="2" charset="-122"/>
            </a:endParaRPr>
          </a:p>
          <a:p>
            <a:pPr>
              <a:buNone/>
            </a:pPr>
            <a:r>
              <a:rPr lang="zh-CN" altLang="en-US" dirty="0">
                <a:solidFill>
                  <a:srgbClr val="800080"/>
                </a:solidFill>
                <a:latin typeface="宋体" panose="02010600030101010101" pitchFamily="2" charset="-122"/>
              </a:rPr>
              <a:t>　　</a:t>
            </a:r>
            <a:r>
              <a:rPr lang="en-US" altLang="zh-CN" dirty="0">
                <a:solidFill>
                  <a:srgbClr val="800080"/>
                </a:solidFill>
                <a:latin typeface="宋体" panose="02010600030101010101" pitchFamily="2" charset="-122"/>
              </a:rPr>
              <a:t>(2)</a:t>
            </a:r>
            <a:r>
              <a:rPr lang="zh-CN" altLang="en-US" dirty="0">
                <a:solidFill>
                  <a:srgbClr val="800080"/>
                </a:solidFill>
                <a:latin typeface="宋体" panose="02010600030101010101" pitchFamily="2" charset="-122"/>
              </a:rPr>
              <a:t>本质：</a:t>
            </a:r>
            <a:r>
              <a:rPr lang="zh-CN" altLang="en-US" dirty="0">
                <a:solidFill>
                  <a:schemeClr val="hlink"/>
                </a:solidFill>
                <a:latin typeface="宋体" panose="02010600030101010101" pitchFamily="2" charset="-122"/>
              </a:rPr>
              <a:t>人民当家作主。</a:t>
            </a:r>
            <a:endParaRPr lang="zh-CN" altLang="en-US" dirty="0">
              <a:solidFill>
                <a:schemeClr val="hlink"/>
              </a:solidFill>
              <a:latin typeface="宋体" panose="02010600030101010101" pitchFamily="2" charset="-122"/>
            </a:endParaRPr>
          </a:p>
          <a:p>
            <a:pPr>
              <a:buNone/>
            </a:pPr>
            <a:r>
              <a:rPr lang="zh-CN" altLang="en-US" dirty="0">
                <a:solidFill>
                  <a:schemeClr val="hlink"/>
                </a:solidFill>
                <a:latin typeface="宋体" panose="02010600030101010101" pitchFamily="2" charset="-122"/>
              </a:rPr>
              <a:t>　　</a:t>
            </a:r>
            <a:r>
              <a:rPr lang="en-US" altLang="zh-CN" dirty="0">
                <a:solidFill>
                  <a:srgbClr val="800080"/>
                </a:solidFill>
                <a:latin typeface="宋体" panose="02010600030101010101" pitchFamily="2" charset="-122"/>
              </a:rPr>
              <a:t>(3)</a:t>
            </a:r>
            <a:r>
              <a:rPr lang="zh-CN" altLang="en-US" dirty="0">
                <a:solidFill>
                  <a:srgbClr val="800080"/>
                </a:solidFill>
                <a:latin typeface="宋体" panose="02010600030101010101" pitchFamily="2" charset="-122"/>
              </a:rPr>
              <a:t>新型民主</a:t>
            </a:r>
            <a:endParaRPr lang="zh-CN" altLang="en-US" dirty="0">
              <a:solidFill>
                <a:srgbClr val="800080"/>
              </a:solidFill>
              <a:latin typeface="宋体" panose="02010600030101010101" pitchFamily="2" charset="-122"/>
            </a:endParaRPr>
          </a:p>
          <a:p>
            <a:pPr>
              <a:buNone/>
            </a:pPr>
            <a:r>
              <a:rPr lang="zh-CN" altLang="en-US" dirty="0">
                <a:solidFill>
                  <a:srgbClr val="800080"/>
                </a:solidFill>
                <a:latin typeface="宋体" panose="02010600030101010101" pitchFamily="2" charset="-122"/>
              </a:rPr>
              <a:t>　　　　</a:t>
            </a:r>
            <a:r>
              <a:rPr lang="zh-CN" altLang="en-US" dirty="0">
                <a:solidFill>
                  <a:srgbClr val="FF6600"/>
                </a:solidFill>
                <a:latin typeface="宋体" panose="02010600030101010101" pitchFamily="2" charset="-122"/>
              </a:rPr>
              <a:t>我国人民民主的特点</a:t>
            </a:r>
            <a:endParaRPr lang="zh-CN" altLang="en-US" dirty="0">
              <a:solidFill>
                <a:srgbClr val="FF6600"/>
              </a:solidFill>
              <a:latin typeface="宋体" panose="02010600030101010101" pitchFamily="2" charset="-122"/>
            </a:endParaRPr>
          </a:p>
          <a:p>
            <a:pPr>
              <a:buNone/>
            </a:pPr>
            <a:r>
              <a:rPr lang="zh-CN" altLang="en-US">
                <a:solidFill>
                  <a:srgbClr val="800080"/>
                </a:solidFill>
                <a:latin typeface="宋体" panose="02010600030101010101" pitchFamily="2" charset="-122"/>
              </a:rPr>
              <a:t>                    </a:t>
            </a:r>
            <a:endParaRPr lang="zh-CN" altLang="en-US" dirty="0">
              <a:solidFill>
                <a:schemeClr val="hlink"/>
              </a:solidFill>
              <a:latin typeface="宋体" panose="02010600030101010101" pitchFamily="2" charset="-122"/>
            </a:endParaRPr>
          </a:p>
        </p:txBody>
      </p:sp>
      <p:sp>
        <p:nvSpPr>
          <p:cNvPr id="27651" name="左大括号 21507"/>
          <p:cNvSpPr/>
          <p:nvPr/>
        </p:nvSpPr>
        <p:spPr>
          <a:xfrm>
            <a:off x="2681288" y="4356100"/>
            <a:ext cx="228600" cy="1219200"/>
          </a:xfrm>
          <a:prstGeom prst="leftBrace">
            <a:avLst>
              <a:gd name="adj1" fmla="val 44345"/>
              <a:gd name="adj2" fmla="val 50000"/>
            </a:avLst>
          </a:prstGeom>
          <a:noFill/>
          <a:ln w="19050" cap="flat" cmpd="sng">
            <a:solidFill>
              <a:schemeClr val="hlink"/>
            </a:solidFill>
            <a:prstDash val="solid"/>
            <a:round/>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27652" name="文本框 21508"/>
          <p:cNvSpPr txBox="1"/>
          <p:nvPr/>
        </p:nvSpPr>
        <p:spPr>
          <a:xfrm>
            <a:off x="2909888" y="4289425"/>
            <a:ext cx="1689100" cy="1479550"/>
          </a:xfrm>
          <a:prstGeom prst="rect">
            <a:avLst/>
          </a:prstGeom>
          <a:noFill/>
          <a:ln w="9525">
            <a:noFill/>
          </a:ln>
        </p:spPr>
        <p:txBody>
          <a:bodyPr lIns="90000" tIns="46800" rIns="90000" bIns="46800" anchor="t" anchorCtr="0">
            <a:spAutoFit/>
          </a:bodyPr>
          <a:lstStyle/>
          <a:p>
            <a:pPr>
              <a:spcBef>
                <a:spcPct val="50000"/>
              </a:spcBef>
            </a:pPr>
            <a:r>
              <a:rPr lang="zh-CN" altLang="en-US" sz="2800" b="1" dirty="0">
                <a:solidFill>
                  <a:schemeClr val="hlink"/>
                </a:solidFill>
                <a:latin typeface="Times New Roman" panose="02020603050405020304" pitchFamily="18" charset="0"/>
                <a:ea typeface="宋体" panose="02010600030101010101" pitchFamily="2" charset="-122"/>
              </a:rPr>
              <a:t>广泛性</a:t>
            </a:r>
            <a:endParaRPr lang="zh-CN" altLang="en-US" sz="2800" b="1" dirty="0">
              <a:solidFill>
                <a:schemeClr val="hlink"/>
              </a:solidFill>
              <a:latin typeface="Times New Roman" panose="02020603050405020304" pitchFamily="18" charset="0"/>
              <a:ea typeface="宋体" panose="02010600030101010101" pitchFamily="2" charset="-122"/>
            </a:endParaRPr>
          </a:p>
          <a:p>
            <a:pPr>
              <a:spcBef>
                <a:spcPct val="50000"/>
              </a:spcBef>
            </a:pPr>
            <a:endParaRPr lang="zh-CN" altLang="en-US" sz="1400" b="1" dirty="0">
              <a:solidFill>
                <a:schemeClr val="hlink"/>
              </a:solidFill>
              <a:latin typeface="Times New Roman" panose="02020603050405020304" pitchFamily="18" charset="0"/>
              <a:ea typeface="宋体" panose="02010600030101010101" pitchFamily="2" charset="-122"/>
            </a:endParaRPr>
          </a:p>
          <a:p>
            <a:pPr>
              <a:spcBef>
                <a:spcPct val="50000"/>
              </a:spcBef>
            </a:pPr>
            <a:r>
              <a:rPr lang="zh-CN" altLang="en-US" sz="2800" b="1" dirty="0">
                <a:solidFill>
                  <a:schemeClr val="hlink"/>
                </a:solidFill>
                <a:latin typeface="Times New Roman" panose="02020603050405020304" pitchFamily="18" charset="0"/>
                <a:ea typeface="宋体" panose="02010600030101010101" pitchFamily="2" charset="-122"/>
              </a:rPr>
              <a:t>真实性</a:t>
            </a:r>
            <a:endParaRPr lang="zh-CN" altLang="en-US" sz="2800" b="1">
              <a:solidFill>
                <a:schemeClr val="hlink"/>
              </a:solidFill>
              <a:latin typeface="Times New Roman" panose="02020603050405020304" pitchFamily="18" charset="0"/>
              <a:ea typeface="宋体" panose="02010600030101010101" pitchFamily="2" charset="-122"/>
            </a:endParaRPr>
          </a:p>
        </p:txBody>
      </p:sp>
      <p:sp>
        <p:nvSpPr>
          <p:cNvPr id="27653" name="左大括号 21509"/>
          <p:cNvSpPr/>
          <p:nvPr/>
        </p:nvSpPr>
        <p:spPr>
          <a:xfrm>
            <a:off x="4205288" y="4094163"/>
            <a:ext cx="152400" cy="838200"/>
          </a:xfrm>
          <a:prstGeom prst="leftBrace">
            <a:avLst>
              <a:gd name="adj1" fmla="val 45731"/>
              <a:gd name="adj2" fmla="val 50000"/>
            </a:avLst>
          </a:prstGeom>
          <a:noFill/>
          <a:ln w="19050" cap="flat" cmpd="sng">
            <a:solidFill>
              <a:schemeClr val="hlink"/>
            </a:solidFill>
            <a:prstDash val="solid"/>
            <a:round/>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21511" name="文本框 21510"/>
          <p:cNvSpPr txBox="1"/>
          <p:nvPr/>
        </p:nvSpPr>
        <p:spPr>
          <a:xfrm>
            <a:off x="4357688" y="3922713"/>
            <a:ext cx="2667000" cy="1158875"/>
          </a:xfrm>
          <a:prstGeom prst="rect">
            <a:avLst/>
          </a:prstGeom>
          <a:noFill/>
          <a:ln w="9525">
            <a:noFill/>
          </a:ln>
        </p:spPr>
        <p:txBody>
          <a:bodyPr lIns="90000" tIns="46800" rIns="90000" bIns="46800">
            <a:spAutoFit/>
          </a:bodyPr>
          <a:lstStyle/>
          <a:p>
            <a:pPr>
              <a:spcBef>
                <a:spcPct val="50000"/>
              </a:spcBef>
              <a:buClrTx/>
            </a:pPr>
            <a:r>
              <a:rPr lang="zh-CN" altLang="en-US" sz="2800" b="1" noProof="1">
                <a:solidFill>
                  <a:schemeClr val="hlink"/>
                </a:solidFill>
                <a:latin typeface="Times New Roman" panose="02020603050405020304" pitchFamily="18" charset="0"/>
                <a:ea typeface="宋体" panose="02010600030101010101" pitchFamily="2" charset="-122"/>
                <a:cs typeface="+mn-ea"/>
              </a:rPr>
              <a:t>民主</a:t>
            </a:r>
            <a:r>
              <a:rPr lang="zh-CN" altLang="en-US" sz="2800" b="1" noProof="1">
                <a:solidFill>
                  <a:srgbClr val="CC0000"/>
                </a:solidFill>
                <a:effectLst>
                  <a:outerShdw blurRad="38100" dist="38100" dir="2700000">
                    <a:srgbClr val="C0C0C0"/>
                  </a:outerShdw>
                </a:effectLst>
                <a:latin typeface="Times New Roman" panose="02020603050405020304" pitchFamily="18" charset="0"/>
                <a:ea typeface="宋体" panose="02010600030101010101" pitchFamily="2" charset="-122"/>
                <a:cs typeface="+mn-ea"/>
              </a:rPr>
              <a:t>权利</a:t>
            </a:r>
            <a:r>
              <a:rPr lang="zh-CN" altLang="en-US" sz="2800" b="1" noProof="1">
                <a:solidFill>
                  <a:schemeClr val="hlink"/>
                </a:solidFill>
                <a:latin typeface="Times New Roman" panose="02020603050405020304" pitchFamily="18" charset="0"/>
                <a:ea typeface="宋体" panose="02010600030101010101" pitchFamily="2" charset="-122"/>
                <a:cs typeface="+mn-ea"/>
              </a:rPr>
              <a:t>广泛</a:t>
            </a:r>
            <a:endParaRPr lang="zh-CN" altLang="en-US" sz="2800" b="1" noProof="1">
              <a:solidFill>
                <a:schemeClr val="hlink"/>
              </a:solidFill>
              <a:latin typeface="Times New Roman" panose="02020603050405020304" pitchFamily="18" charset="0"/>
              <a:ea typeface="宋体" panose="02010600030101010101" pitchFamily="2" charset="-122"/>
            </a:endParaRPr>
          </a:p>
          <a:p>
            <a:pPr>
              <a:spcBef>
                <a:spcPct val="50000"/>
              </a:spcBef>
              <a:buClrTx/>
            </a:pPr>
            <a:r>
              <a:rPr lang="zh-CN" altLang="en-US" sz="2800" b="1" noProof="1">
                <a:solidFill>
                  <a:schemeClr val="hlink"/>
                </a:solidFill>
                <a:latin typeface="Times New Roman" panose="02020603050405020304" pitchFamily="18" charset="0"/>
                <a:ea typeface="宋体" panose="02010600030101010101" pitchFamily="2" charset="-122"/>
                <a:cs typeface="+mn-ea"/>
              </a:rPr>
              <a:t>民主</a:t>
            </a:r>
            <a:r>
              <a:rPr lang="zh-CN" altLang="en-US" sz="2800" b="1" noProof="1">
                <a:solidFill>
                  <a:srgbClr val="CC0000"/>
                </a:solidFill>
                <a:effectLst>
                  <a:outerShdw blurRad="38100" dist="38100" dir="2700000">
                    <a:srgbClr val="C0C0C0"/>
                  </a:outerShdw>
                </a:effectLst>
                <a:latin typeface="Times New Roman" panose="02020603050405020304" pitchFamily="18" charset="0"/>
                <a:ea typeface="宋体" panose="02010600030101010101" pitchFamily="2" charset="-122"/>
                <a:cs typeface="+mn-ea"/>
              </a:rPr>
              <a:t>主体</a:t>
            </a:r>
            <a:r>
              <a:rPr lang="zh-CN" altLang="en-US" sz="2800" b="1" noProof="1">
                <a:solidFill>
                  <a:schemeClr val="hlink"/>
                </a:solidFill>
                <a:latin typeface="Times New Roman" panose="02020603050405020304" pitchFamily="18" charset="0"/>
                <a:ea typeface="宋体" panose="02010600030101010101" pitchFamily="2" charset="-122"/>
                <a:cs typeface="+mn-ea"/>
              </a:rPr>
              <a:t>广泛</a:t>
            </a:r>
            <a:endParaRPr lang="zh-CN" altLang="en-US" sz="2800" b="1" noProof="1">
              <a:solidFill>
                <a:schemeClr val="hlink"/>
              </a:solidFill>
              <a:latin typeface="Times New Roman" panose="02020603050405020304" pitchFamily="18" charset="0"/>
              <a:ea typeface="宋体" panose="02010600030101010101" pitchFamily="2" charset="-122"/>
            </a:endParaRPr>
          </a:p>
        </p:txBody>
      </p:sp>
      <p:sp>
        <p:nvSpPr>
          <p:cNvPr id="27655" name="文本框 21511"/>
          <p:cNvSpPr txBox="1"/>
          <p:nvPr/>
        </p:nvSpPr>
        <p:spPr>
          <a:xfrm>
            <a:off x="4324350" y="5094288"/>
            <a:ext cx="3810000" cy="519112"/>
          </a:xfrm>
          <a:prstGeom prst="rect">
            <a:avLst/>
          </a:prstGeom>
          <a:solidFill>
            <a:schemeClr val="bg1"/>
          </a:solidFill>
          <a:ln w="9525">
            <a:noFill/>
          </a:ln>
        </p:spPr>
        <p:txBody>
          <a:bodyPr lIns="90000" tIns="46800" rIns="90000" bIns="46800" anchor="t" anchorCtr="0">
            <a:spAutoFit/>
          </a:bodyPr>
          <a:lstStyle/>
          <a:p>
            <a:pPr>
              <a:spcBef>
                <a:spcPct val="50000"/>
              </a:spcBef>
            </a:pPr>
            <a:r>
              <a:rPr lang="zh-CN" altLang="en-US" sz="2800" b="1" dirty="0">
                <a:solidFill>
                  <a:srgbClr val="CC0000"/>
                </a:solidFill>
                <a:latin typeface="Times New Roman" panose="02020603050405020304" pitchFamily="18" charset="0"/>
                <a:ea typeface="宋体" panose="02010600030101010101" pitchFamily="2" charset="-122"/>
              </a:rPr>
              <a:t>制度、法律和物质保障</a:t>
            </a:r>
            <a:endParaRPr lang="zh-CN" altLang="en-US" sz="2800" b="1">
              <a:solidFill>
                <a:srgbClr val="CC0000"/>
              </a:solidFill>
              <a:latin typeface="Times New Roman" panose="02020603050405020304" pitchFamily="18" charset="0"/>
              <a:ea typeface="宋体" panose="02010600030101010101" pitchFamily="2" charset="-122"/>
            </a:endParaRPr>
          </a:p>
        </p:txBody>
      </p:sp>
      <p:sp>
        <p:nvSpPr>
          <p:cNvPr id="27656" name="左大括号 21512"/>
          <p:cNvSpPr/>
          <p:nvPr/>
        </p:nvSpPr>
        <p:spPr>
          <a:xfrm>
            <a:off x="4221163" y="5295900"/>
            <a:ext cx="152400" cy="838200"/>
          </a:xfrm>
          <a:prstGeom prst="leftBrace">
            <a:avLst>
              <a:gd name="adj1" fmla="val 45731"/>
              <a:gd name="adj2" fmla="val 50000"/>
            </a:avLst>
          </a:prstGeom>
          <a:noFill/>
          <a:ln w="19050" cap="flat" cmpd="sng">
            <a:solidFill>
              <a:schemeClr val="hlink"/>
            </a:solidFill>
            <a:prstDash val="solid"/>
            <a:round/>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27657" name="文本框 21513"/>
          <p:cNvSpPr txBox="1"/>
          <p:nvPr/>
        </p:nvSpPr>
        <p:spPr>
          <a:xfrm>
            <a:off x="4362450" y="5603875"/>
            <a:ext cx="5286375" cy="457200"/>
          </a:xfrm>
          <a:prstGeom prst="rect">
            <a:avLst/>
          </a:prstGeom>
          <a:noFill/>
          <a:ln w="9525">
            <a:noFill/>
          </a:ln>
        </p:spPr>
        <p:txBody>
          <a:bodyPr anchor="t" anchorCtr="0">
            <a:spAutoFit/>
          </a:bodyPr>
          <a:lstStyle/>
          <a:p>
            <a:pPr eaLnBrk="0" hangingPunct="0">
              <a:spcBef>
                <a:spcPct val="50000"/>
              </a:spcBef>
            </a:pPr>
            <a:r>
              <a:rPr lang="zh-CN" altLang="en-US" sz="2400" b="1" dirty="0">
                <a:solidFill>
                  <a:schemeClr val="hlink"/>
                </a:solidFill>
                <a:latin typeface="Times New Roman" panose="02020603050405020304" pitchFamily="18" charset="0"/>
                <a:ea typeface="宋体" panose="02010600030101010101" pitchFamily="2" charset="-122"/>
              </a:rPr>
              <a:t>广大人民的利益得到日益充分的实现</a:t>
            </a:r>
            <a:r>
              <a:rPr lang="zh-CN" altLang="en-US" dirty="0">
                <a:solidFill>
                  <a:schemeClr val="hlink"/>
                </a:solidFill>
                <a:latin typeface="Times New Roman" panose="02020603050405020304" pitchFamily="18" charset="0"/>
                <a:ea typeface="宋体" panose="02010600030101010101" pitchFamily="2" charset="-122"/>
              </a:rPr>
              <a:t> </a:t>
            </a:r>
            <a:endParaRPr lang="zh-CN" altLang="en-US" dirty="0">
              <a:solidFill>
                <a:schemeClr val="hlink"/>
              </a:solidFill>
              <a:latin typeface="Times New Roman" panose="02020603050405020304" pitchFamily="18" charset="0"/>
              <a:ea typeface="宋体" panose="02010600030101010101" pitchFamily="2" charset="-122"/>
            </a:endParaRPr>
          </a:p>
        </p:txBody>
      </p:sp>
      <p:sp>
        <p:nvSpPr>
          <p:cNvPr id="21515" name="文本框 21514"/>
          <p:cNvSpPr txBox="1"/>
          <p:nvPr/>
        </p:nvSpPr>
        <p:spPr>
          <a:xfrm>
            <a:off x="1462088" y="6235700"/>
            <a:ext cx="7958137" cy="517525"/>
          </a:xfrm>
          <a:prstGeom prst="rect">
            <a:avLst/>
          </a:prstGeom>
          <a:noFill/>
          <a:ln w="9525">
            <a:noFill/>
          </a:ln>
        </p:spPr>
        <p:txBody>
          <a:bodyPr anchor="t" anchorCtr="0">
            <a:spAutoFit/>
          </a:bodyPr>
          <a:lstStyle/>
          <a:p>
            <a:pPr eaLnBrk="0" hangingPunct="0">
              <a:spcBef>
                <a:spcPct val="50000"/>
              </a:spcBef>
            </a:pPr>
            <a:r>
              <a:rPr lang="en-US" altLang="zh-CN" sz="2800" b="1" dirty="0">
                <a:solidFill>
                  <a:srgbClr val="800080"/>
                </a:solidFill>
                <a:latin typeface="宋体" panose="02010600030101010101" pitchFamily="2" charset="-122"/>
                <a:ea typeface="宋体" panose="02010600030101010101" pitchFamily="2" charset="-122"/>
              </a:rPr>
              <a:t> </a:t>
            </a:r>
            <a:r>
              <a:rPr lang="zh-CN" altLang="en-US" sz="2800" b="1" dirty="0">
                <a:solidFill>
                  <a:srgbClr val="800080"/>
                </a:solidFill>
                <a:latin typeface="宋体" panose="02010600030101010101" pitchFamily="2" charset="-122"/>
                <a:ea typeface="宋体" panose="02010600030101010101" pitchFamily="2" charset="-122"/>
              </a:rPr>
              <a:t>（</a:t>
            </a:r>
            <a:r>
              <a:rPr lang="en-US" altLang="zh-CN" sz="2800" b="1" dirty="0">
                <a:solidFill>
                  <a:srgbClr val="800080"/>
                </a:solidFill>
                <a:latin typeface="宋体" panose="02010600030101010101" pitchFamily="2" charset="-122"/>
                <a:ea typeface="宋体" panose="02010600030101010101" pitchFamily="2" charset="-122"/>
              </a:rPr>
              <a:t>4</a:t>
            </a:r>
            <a:r>
              <a:rPr lang="zh-CN" altLang="en-US" sz="2800" b="1" dirty="0">
                <a:solidFill>
                  <a:srgbClr val="800080"/>
                </a:solidFill>
                <a:latin typeface="宋体" panose="02010600030101010101" pitchFamily="2" charset="-122"/>
                <a:ea typeface="宋体" panose="02010600030101010101" pitchFamily="2" charset="-122"/>
              </a:rPr>
              <a:t>）新型专政</a:t>
            </a:r>
            <a:r>
              <a:rPr lang="en-US" altLang="zh-CN" sz="2800" b="1" dirty="0">
                <a:solidFill>
                  <a:schemeClr val="hlink"/>
                </a:solidFill>
                <a:latin typeface="宋体" panose="02010600030101010101" pitchFamily="2" charset="-122"/>
                <a:ea typeface="宋体" panose="02010600030101010101" pitchFamily="2" charset="-122"/>
              </a:rPr>
              <a:t>----</a:t>
            </a:r>
            <a:r>
              <a:rPr lang="zh-CN" altLang="en-US" sz="2800" b="1" dirty="0">
                <a:solidFill>
                  <a:schemeClr val="hlink"/>
                </a:solidFill>
                <a:latin typeface="宋体" panose="02010600030101010101" pitchFamily="2" charset="-122"/>
                <a:ea typeface="宋体" panose="02010600030101010101" pitchFamily="2" charset="-122"/>
              </a:rPr>
              <a:t>对极少数敌人实行专政</a:t>
            </a:r>
            <a:endParaRPr lang="zh-CN" altLang="en-US" sz="2800" b="1" dirty="0">
              <a:solidFill>
                <a:schemeClr val="hlink"/>
              </a:solidFill>
              <a:latin typeface="宋体" panose="02010600030101010101" pitchFamily="2" charset="-122"/>
              <a:ea typeface="宋体" panose="02010600030101010101" pitchFamily="2" charset="-122"/>
            </a:endParaRPr>
          </a:p>
        </p:txBody>
      </p:sp>
    </p:spTree>
  </p:cSld>
  <p:clrMapOvr>
    <a:masterClrMapping/>
  </p:clrMapOvr>
  <p:transition spd="med">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1515"/>
                                        </p:tgtEl>
                                        <p:attrNameLst>
                                          <p:attrName>style.visibility</p:attrName>
                                        </p:attrNameLst>
                                      </p:cBhvr>
                                      <p:to>
                                        <p:strVal val="visible"/>
                                      </p:to>
                                    </p:set>
                                    <p:anim calcmode="discrete" valueType="clr">
                                      <p:cBhvr override="childStyle">
                                        <p:cTn id="7" dur="80"/>
                                        <p:tgtEl>
                                          <p:spTgt spid="2151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1515"/>
                                        </p:tgtEl>
                                        <p:attrNameLst>
                                          <p:attrName>fillcolor</p:attrName>
                                        </p:attrNameLst>
                                      </p:cBhvr>
                                      <p:tavLst>
                                        <p:tav tm="0">
                                          <p:val>
                                            <p:clrVal>
                                              <a:schemeClr val="accent2"/>
                                            </p:clrVal>
                                          </p:val>
                                        </p:tav>
                                        <p:tav tm="50000">
                                          <p:val>
                                            <p:clrVal>
                                              <a:schemeClr val="hlink"/>
                                            </p:clrVal>
                                          </p:val>
                                        </p:tav>
                                      </p:tavLst>
                                    </p:anim>
                                    <p:set>
                                      <p:cBhvr>
                                        <p:cTn id="9" dur="80"/>
                                        <p:tgtEl>
                                          <p:spTgt spid="2151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文本框 27649"/>
          <p:cNvSpPr txBox="1"/>
          <p:nvPr/>
        </p:nvSpPr>
        <p:spPr>
          <a:xfrm>
            <a:off x="2065338" y="2001838"/>
            <a:ext cx="7751762" cy="517525"/>
          </a:xfrm>
          <a:prstGeom prst="rect">
            <a:avLst/>
          </a:prstGeom>
          <a:noFill/>
          <a:ln w="9525">
            <a:noFill/>
          </a:ln>
        </p:spPr>
        <p:txBody>
          <a:bodyPr anchor="t" anchorCtr="0">
            <a:spAutoFit/>
          </a:bodyPr>
          <a:lstStyle/>
          <a:p>
            <a:r>
              <a:rPr lang="en-US" altLang="zh-CN" sz="2800" b="1" dirty="0">
                <a:solidFill>
                  <a:srgbClr val="000000"/>
                </a:solidFill>
                <a:latin typeface="Arial" panose="020B0604020202020204" pitchFamily="34" charset="0"/>
                <a:ea typeface="宋体" panose="02010600030101010101" pitchFamily="2" charset="-122"/>
              </a:rPr>
              <a:t>1</a:t>
            </a:r>
            <a:r>
              <a:rPr lang="zh-CN" altLang="en-US" sz="2800" b="1" dirty="0">
                <a:solidFill>
                  <a:srgbClr val="000000"/>
                </a:solidFill>
                <a:latin typeface="Arial" panose="020B0604020202020204" pitchFamily="34" charset="0"/>
                <a:ea typeface="宋体" panose="02010600030101010101" pitchFamily="2" charset="-122"/>
              </a:rPr>
              <a:t>、是四项基本原则之一，是我国的立国之本。</a:t>
            </a:r>
            <a:endParaRPr lang="zh-CN" altLang="en-US" sz="2800" b="1" dirty="0">
              <a:solidFill>
                <a:srgbClr val="000000"/>
              </a:solidFill>
              <a:latin typeface="Arial" panose="020B0604020202020204" pitchFamily="34" charset="0"/>
              <a:ea typeface="宋体" panose="02010600030101010101" pitchFamily="2" charset="-122"/>
            </a:endParaRPr>
          </a:p>
        </p:txBody>
      </p:sp>
      <p:sp>
        <p:nvSpPr>
          <p:cNvPr id="27651" name="文本框 27650"/>
          <p:cNvSpPr txBox="1"/>
          <p:nvPr/>
        </p:nvSpPr>
        <p:spPr>
          <a:xfrm>
            <a:off x="2036763" y="3065463"/>
            <a:ext cx="2981325" cy="1371600"/>
          </a:xfrm>
          <a:prstGeom prst="rect">
            <a:avLst/>
          </a:prstGeom>
          <a:noFill/>
          <a:ln w="9525">
            <a:noFill/>
          </a:ln>
        </p:spPr>
        <p:txBody>
          <a:bodyPr anchor="t" anchorCtr="0">
            <a:spAutoFit/>
          </a:bodyPr>
          <a:lstStyle/>
          <a:p>
            <a:pPr>
              <a:spcBef>
                <a:spcPct val="50000"/>
              </a:spcBef>
            </a:pPr>
            <a:r>
              <a:rPr lang="en-US" altLang="zh-CN" sz="2800" b="1" dirty="0">
                <a:solidFill>
                  <a:srgbClr val="000000"/>
                </a:solidFill>
                <a:latin typeface="华文中宋" panose="02010600040101010101" pitchFamily="2" charset="-122"/>
                <a:ea typeface="华文中宋" panose="02010600040101010101" pitchFamily="2" charset="-122"/>
              </a:rPr>
              <a:t>2</a:t>
            </a:r>
            <a:r>
              <a:rPr lang="zh-CN" altLang="en-US" sz="2800" b="1" dirty="0">
                <a:solidFill>
                  <a:srgbClr val="000000"/>
                </a:solidFill>
                <a:latin typeface="华文中宋" panose="02010600040101010101" pitchFamily="2" charset="-122"/>
                <a:ea typeface="华文中宋" panose="02010600040101010101" pitchFamily="2" charset="-122"/>
              </a:rPr>
              <a:t>、是社会主义现代化建设的</a:t>
            </a:r>
            <a:r>
              <a:rPr lang="zh-CN" altLang="en-US" sz="2800" b="1" dirty="0">
                <a:solidFill>
                  <a:srgbClr val="CC0000"/>
                </a:solidFill>
                <a:latin typeface="华文中宋" panose="02010600040101010101" pitchFamily="2" charset="-122"/>
                <a:ea typeface="华文中宋" panose="02010600040101010101" pitchFamily="2" charset="-122"/>
              </a:rPr>
              <a:t>政治保证</a:t>
            </a:r>
            <a:endParaRPr lang="zh-CN" altLang="en-US" sz="2800" b="1">
              <a:solidFill>
                <a:srgbClr val="CC0000"/>
              </a:solidFill>
              <a:latin typeface="华文中宋" panose="02010600040101010101" pitchFamily="2" charset="-122"/>
              <a:ea typeface="华文中宋" panose="02010600040101010101" pitchFamily="2" charset="-122"/>
            </a:endParaRPr>
          </a:p>
        </p:txBody>
      </p:sp>
      <p:sp>
        <p:nvSpPr>
          <p:cNvPr id="27652" name="左大括号 27651"/>
          <p:cNvSpPr/>
          <p:nvPr/>
        </p:nvSpPr>
        <p:spPr>
          <a:xfrm>
            <a:off x="4770438" y="3065463"/>
            <a:ext cx="304800" cy="1235075"/>
          </a:xfrm>
          <a:prstGeom prst="leftBrace">
            <a:avLst>
              <a:gd name="adj1" fmla="val 33692"/>
              <a:gd name="adj2" fmla="val 50000"/>
            </a:avLst>
          </a:prstGeom>
          <a:solidFill>
            <a:srgbClr val="CCFF99"/>
          </a:solidFill>
          <a:ln w="9525" cap="flat" cmpd="sng">
            <a:solidFill>
              <a:schemeClr val="tx1"/>
            </a:solidFill>
            <a:prstDash val="solid"/>
            <a:round/>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27653" name="文本框 27652"/>
          <p:cNvSpPr txBox="1"/>
          <p:nvPr/>
        </p:nvSpPr>
        <p:spPr>
          <a:xfrm>
            <a:off x="5073650" y="2994025"/>
            <a:ext cx="5329238" cy="517525"/>
          </a:xfrm>
          <a:prstGeom prst="rect">
            <a:avLst/>
          </a:prstGeom>
          <a:noFill/>
          <a:ln w="9525">
            <a:noFill/>
          </a:ln>
        </p:spPr>
        <p:txBody>
          <a:bodyPr anchor="t" anchorCtr="0">
            <a:spAutoFit/>
          </a:bodyPr>
          <a:lstStyle/>
          <a:p>
            <a:pPr>
              <a:spcBef>
                <a:spcPct val="50000"/>
              </a:spcBef>
            </a:pPr>
            <a:r>
              <a:rPr lang="zh-CN" altLang="en-US" sz="2800" b="1" dirty="0">
                <a:solidFill>
                  <a:srgbClr val="000000"/>
                </a:solidFill>
                <a:latin typeface="Times New Roman" panose="02020603050405020304" pitchFamily="18" charset="0"/>
                <a:ea typeface="华文中宋" panose="02010600040101010101" pitchFamily="2" charset="-122"/>
              </a:rPr>
              <a:t>从发扬</a:t>
            </a:r>
            <a:r>
              <a:rPr lang="zh-CN" altLang="en-US" sz="2800" b="1" dirty="0">
                <a:solidFill>
                  <a:srgbClr val="FF3300"/>
                </a:solidFill>
                <a:latin typeface="Times New Roman" panose="02020603050405020304" pitchFamily="18" charset="0"/>
                <a:ea typeface="华文中宋" panose="02010600040101010101" pitchFamily="2" charset="-122"/>
              </a:rPr>
              <a:t>民主</a:t>
            </a:r>
            <a:r>
              <a:rPr lang="zh-CN" altLang="en-US" sz="2800" b="1" dirty="0">
                <a:solidFill>
                  <a:srgbClr val="000000"/>
                </a:solidFill>
                <a:latin typeface="Times New Roman" panose="02020603050405020304" pitchFamily="18" charset="0"/>
                <a:ea typeface="华文中宋" panose="02010600040101010101" pitchFamily="2" charset="-122"/>
              </a:rPr>
              <a:t>来看</a:t>
            </a:r>
            <a:endParaRPr lang="zh-CN" altLang="en-US" sz="2800" b="1">
              <a:solidFill>
                <a:srgbClr val="000000"/>
              </a:solidFill>
              <a:latin typeface="Times New Roman" panose="02020603050405020304" pitchFamily="18" charset="0"/>
              <a:ea typeface="华文中宋" panose="02010600040101010101" pitchFamily="2" charset="-122"/>
            </a:endParaRPr>
          </a:p>
        </p:txBody>
      </p:sp>
      <p:sp>
        <p:nvSpPr>
          <p:cNvPr id="27654" name="文本框 27653"/>
          <p:cNvSpPr txBox="1"/>
          <p:nvPr/>
        </p:nvSpPr>
        <p:spPr>
          <a:xfrm>
            <a:off x="5073650" y="3857625"/>
            <a:ext cx="5184775" cy="517525"/>
          </a:xfrm>
          <a:prstGeom prst="rect">
            <a:avLst/>
          </a:prstGeom>
          <a:noFill/>
          <a:ln w="9525">
            <a:noFill/>
          </a:ln>
        </p:spPr>
        <p:txBody>
          <a:bodyPr anchor="t" anchorCtr="0">
            <a:spAutoFit/>
          </a:bodyPr>
          <a:lstStyle/>
          <a:p>
            <a:pPr>
              <a:spcBef>
                <a:spcPct val="50000"/>
              </a:spcBef>
            </a:pPr>
            <a:r>
              <a:rPr lang="zh-CN" altLang="en-US" sz="2800" b="1" dirty="0">
                <a:solidFill>
                  <a:srgbClr val="000000"/>
                </a:solidFill>
                <a:latin typeface="Times New Roman" panose="02020603050405020304" pitchFamily="18" charset="0"/>
                <a:ea typeface="华文中宋" panose="02010600040101010101" pitchFamily="2" charset="-122"/>
              </a:rPr>
              <a:t>从坚持</a:t>
            </a:r>
            <a:r>
              <a:rPr lang="zh-CN" altLang="en-US" sz="2800" b="1" dirty="0">
                <a:solidFill>
                  <a:srgbClr val="FF3300"/>
                </a:solidFill>
                <a:latin typeface="Times New Roman" panose="02020603050405020304" pitchFamily="18" charset="0"/>
                <a:ea typeface="华文中宋" panose="02010600040101010101" pitchFamily="2" charset="-122"/>
              </a:rPr>
              <a:t>专政</a:t>
            </a:r>
            <a:r>
              <a:rPr lang="zh-CN" altLang="en-US" sz="2800" b="1" dirty="0">
                <a:solidFill>
                  <a:srgbClr val="000000"/>
                </a:solidFill>
                <a:latin typeface="Times New Roman" panose="02020603050405020304" pitchFamily="18" charset="0"/>
                <a:ea typeface="华文中宋" panose="02010600040101010101" pitchFamily="2" charset="-122"/>
              </a:rPr>
              <a:t>来看</a:t>
            </a:r>
            <a:endParaRPr lang="zh-CN" altLang="en-US" sz="2800" b="1">
              <a:solidFill>
                <a:srgbClr val="000000"/>
              </a:solidFill>
              <a:latin typeface="Times New Roman" panose="02020603050405020304" pitchFamily="18" charset="0"/>
              <a:ea typeface="华文中宋" panose="02010600040101010101" pitchFamily="2" charset="-122"/>
            </a:endParaRPr>
          </a:p>
        </p:txBody>
      </p:sp>
      <p:sp>
        <p:nvSpPr>
          <p:cNvPr id="27657" name="文本框 27656"/>
          <p:cNvSpPr txBox="1"/>
          <p:nvPr/>
        </p:nvSpPr>
        <p:spPr>
          <a:xfrm>
            <a:off x="9583738" y="2849563"/>
            <a:ext cx="609600" cy="1366837"/>
          </a:xfrm>
          <a:prstGeom prst="rect">
            <a:avLst/>
          </a:prstGeom>
          <a:noFill/>
          <a:ln w="9525">
            <a:noFill/>
          </a:ln>
        </p:spPr>
        <p:txBody>
          <a:bodyPr vert="eaVert" anchor="t" anchorCtr="0">
            <a:spAutoFit/>
          </a:bodyPr>
          <a:lstStyle/>
          <a:p>
            <a:pPr>
              <a:spcBef>
                <a:spcPct val="50000"/>
              </a:spcBef>
            </a:pPr>
            <a:r>
              <a:rPr lang="zh-CN" altLang="en-US" sz="2800" b="1" dirty="0">
                <a:solidFill>
                  <a:srgbClr val="FF6600"/>
                </a:solidFill>
                <a:latin typeface="Arial" panose="020B0604020202020204" pitchFamily="34" charset="0"/>
                <a:ea typeface="宋体" panose="02010600030101010101" pitchFamily="2" charset="-122"/>
              </a:rPr>
              <a:t>必要性</a:t>
            </a:r>
            <a:endParaRPr lang="zh-CN" altLang="en-US" sz="2800" b="1" dirty="0">
              <a:solidFill>
                <a:srgbClr val="FF6600"/>
              </a:solidFill>
              <a:latin typeface="Arial" panose="020B0604020202020204" pitchFamily="34" charset="0"/>
              <a:ea typeface="宋体" panose="02010600030101010101" pitchFamily="2" charset="-122"/>
            </a:endParaRPr>
          </a:p>
        </p:txBody>
      </p:sp>
      <p:sp>
        <p:nvSpPr>
          <p:cNvPr id="27658" name="左大括号 27657"/>
          <p:cNvSpPr/>
          <p:nvPr/>
        </p:nvSpPr>
        <p:spPr>
          <a:xfrm flipH="1">
            <a:off x="9353550" y="2305050"/>
            <a:ext cx="230188" cy="2070100"/>
          </a:xfrm>
          <a:prstGeom prst="leftBrace">
            <a:avLst>
              <a:gd name="adj1" fmla="val 74775"/>
              <a:gd name="adj2" fmla="val 50000"/>
            </a:avLst>
          </a:prstGeom>
          <a:solidFill>
            <a:srgbClr val="CCFF99"/>
          </a:solidFill>
          <a:ln w="9525" cap="flat" cmpd="sng">
            <a:solidFill>
              <a:schemeClr val="tx1"/>
            </a:solidFill>
            <a:prstDash val="solid"/>
            <a:round/>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27661" name="矩形 27660"/>
          <p:cNvSpPr/>
          <p:nvPr/>
        </p:nvSpPr>
        <p:spPr>
          <a:xfrm>
            <a:off x="1165225" y="541338"/>
            <a:ext cx="9361488" cy="1143000"/>
          </a:xfrm>
          <a:prstGeom prst="rect">
            <a:avLst/>
          </a:prstGeom>
          <a:noFill/>
          <a:ln w="9525">
            <a:noFill/>
          </a:ln>
        </p:spPr>
        <p:txBody>
          <a:bodyPr anchor="ctr" anchorCtr="0"/>
          <a:lstStyle/>
          <a:p>
            <a:r>
              <a:rPr lang="zh-CN" altLang="en-US" sz="4000" b="1" dirty="0">
                <a:solidFill>
                  <a:schemeClr val="bg2"/>
                </a:solidFill>
                <a:latin typeface="Arial" panose="020B0604020202020204" pitchFamily="34" charset="0"/>
                <a:ea typeface="宋体" panose="02010600030101010101" pitchFamily="2" charset="-122"/>
              </a:rPr>
              <a:t>二、坚持人民民主专政是正义的事情</a:t>
            </a:r>
            <a:endParaRPr lang="zh-CN" altLang="en-US" sz="4000" b="1" dirty="0">
              <a:solidFill>
                <a:schemeClr val="bg2"/>
              </a:solidFill>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7661"/>
                                        </p:tgtEl>
                                        <p:attrNameLst>
                                          <p:attrName>style.visibility</p:attrName>
                                        </p:attrNameLst>
                                      </p:cBhvr>
                                      <p:to>
                                        <p:strVal val="visible"/>
                                      </p:to>
                                    </p:set>
                                    <p:animEffect transition="in" filter="box(in)">
                                      <p:cBhvr>
                                        <p:cTn id="7" dur="500"/>
                                        <p:tgtEl>
                                          <p:spTgt spid="2766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7650"/>
                                        </p:tgtEl>
                                        <p:attrNameLst>
                                          <p:attrName>style.visibility</p:attrName>
                                        </p:attrNameLst>
                                      </p:cBhvr>
                                      <p:to>
                                        <p:strVal val="visible"/>
                                      </p:to>
                                    </p:set>
                                    <p:animEffect transition="in" filter="blinds(horizontal)">
                                      <p:cBhvr>
                                        <p:cTn id="12" dur="500"/>
                                        <p:tgtEl>
                                          <p:spTgt spid="2765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7651"/>
                                        </p:tgtEl>
                                        <p:attrNameLst>
                                          <p:attrName>style.visibility</p:attrName>
                                        </p:attrNameLst>
                                      </p:cBhvr>
                                      <p:to>
                                        <p:strVal val="visible"/>
                                      </p:to>
                                    </p:set>
                                    <p:animEffect transition="in" filter="checkerboard(across)">
                                      <p:cBhvr>
                                        <p:cTn id="17" dur="500"/>
                                        <p:tgtEl>
                                          <p:spTgt spid="2765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7652"/>
                                        </p:tgtEl>
                                        <p:attrNameLst>
                                          <p:attrName>style.visibility</p:attrName>
                                        </p:attrNameLst>
                                      </p:cBhvr>
                                      <p:to>
                                        <p:strVal val="visible"/>
                                      </p:to>
                                    </p:set>
                                    <p:animEffect transition="in" filter="blinds(horizontal)">
                                      <p:cBhvr>
                                        <p:cTn id="22" dur="500"/>
                                        <p:tgtEl>
                                          <p:spTgt spid="27652"/>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27653"/>
                                        </p:tgtEl>
                                        <p:attrNameLst>
                                          <p:attrName>style.visibility</p:attrName>
                                        </p:attrNameLst>
                                      </p:cBhvr>
                                      <p:to>
                                        <p:strVal val="visible"/>
                                      </p:to>
                                    </p:set>
                                    <p:animEffect transition="in" filter="blinds(horizontal)">
                                      <p:cBhvr>
                                        <p:cTn id="25" dur="500"/>
                                        <p:tgtEl>
                                          <p:spTgt spid="27653"/>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27654"/>
                                        </p:tgtEl>
                                        <p:attrNameLst>
                                          <p:attrName>style.visibility</p:attrName>
                                        </p:attrNameLst>
                                      </p:cBhvr>
                                      <p:to>
                                        <p:strVal val="visible"/>
                                      </p:to>
                                    </p:set>
                                    <p:animEffect transition="in" filter="blinds(horizontal)">
                                      <p:cBhvr>
                                        <p:cTn id="30" dur="500"/>
                                        <p:tgtEl>
                                          <p:spTgt spid="27654"/>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27658"/>
                                        </p:tgtEl>
                                        <p:attrNameLst>
                                          <p:attrName>style.visibility</p:attrName>
                                        </p:attrNameLst>
                                      </p:cBhvr>
                                      <p:to>
                                        <p:strVal val="visible"/>
                                      </p:to>
                                    </p:set>
                                    <p:animEffect transition="in" filter="blinds(horizontal)">
                                      <p:cBhvr>
                                        <p:cTn id="35" dur="500"/>
                                        <p:tgtEl>
                                          <p:spTgt spid="27658"/>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27657"/>
                                        </p:tgtEl>
                                        <p:attrNameLst>
                                          <p:attrName>style.visibility</p:attrName>
                                        </p:attrNameLst>
                                      </p:cBhvr>
                                      <p:to>
                                        <p:strVal val="visible"/>
                                      </p:to>
                                    </p:set>
                                    <p:animEffect transition="in" filter="blinds(horizontal)">
                                      <p:cBhvr>
                                        <p:cTn id="38" dur="500"/>
                                        <p:tgtEl>
                                          <p:spTgt spid="276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27651" grpId="0"/>
      <p:bldP spid="27653" grpId="0"/>
      <p:bldP spid="27654" grpId="0"/>
      <p:bldP spid="27657" grpId="0"/>
      <p:bldP spid="2766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标题 28673"/>
          <p:cNvSpPr>
            <a:spLocks noGrp="1"/>
          </p:cNvSpPr>
          <p:nvPr>
            <p:ph type="title"/>
          </p:nvPr>
        </p:nvSpPr>
        <p:spPr>
          <a:xfrm>
            <a:off x="1089025" y="1104900"/>
            <a:ext cx="8229600" cy="936625"/>
          </a:xfrm>
        </p:spPr>
        <p:txBody>
          <a:bodyPr anchor="ctr" anchorCtr="0"/>
          <a:lstStyle/>
          <a:p>
            <a:r>
              <a:rPr lang="zh-CN" altLang="en-US" sz="3600" dirty="0">
                <a:latin typeface="宋体" panose="02010600030101010101" pitchFamily="2" charset="-122"/>
              </a:rPr>
              <a:t>一、广泛、真实的民主</a:t>
            </a:r>
            <a:endParaRPr lang="zh-CN" altLang="en-US" sz="3600" dirty="0">
              <a:latin typeface="宋体" panose="02010600030101010101" pitchFamily="2" charset="-122"/>
            </a:endParaRPr>
          </a:p>
        </p:txBody>
      </p:sp>
      <p:sp>
        <p:nvSpPr>
          <p:cNvPr id="29698" name="文本占位符 28674"/>
          <p:cNvSpPr>
            <a:spLocks noGrp="1"/>
          </p:cNvSpPr>
          <p:nvPr>
            <p:ph idx="1"/>
          </p:nvPr>
        </p:nvSpPr>
        <p:spPr>
          <a:xfrm>
            <a:off x="1600200" y="1854200"/>
            <a:ext cx="8207375" cy="2520950"/>
          </a:xfrm>
        </p:spPr>
        <p:txBody>
          <a:bodyPr anchor="t" anchorCtr="0"/>
          <a:lstStyle/>
          <a:p>
            <a:pPr>
              <a:buNone/>
            </a:pPr>
            <a:r>
              <a:rPr lang="en-US" altLang="zh-CN" sz="2800" dirty="0">
                <a:solidFill>
                  <a:srgbClr val="000000"/>
                </a:solidFill>
                <a:latin typeface="宋体" panose="02010600030101010101" pitchFamily="2" charset="-122"/>
              </a:rPr>
              <a:t>1</a:t>
            </a:r>
            <a:r>
              <a:rPr lang="zh-CN" altLang="en-US" sz="2800" dirty="0">
                <a:solidFill>
                  <a:srgbClr val="000000"/>
                </a:solidFill>
                <a:latin typeface="宋体" panose="02010600030101010101" pitchFamily="2" charset="-122"/>
              </a:rPr>
              <a:t>、国家</a:t>
            </a:r>
            <a:endParaRPr lang="zh-CN" altLang="en-US" sz="2800" dirty="0">
              <a:solidFill>
                <a:srgbClr val="000000"/>
              </a:solidFill>
              <a:latin typeface="宋体" panose="02010600030101010101" pitchFamily="2" charset="-122"/>
            </a:endParaRPr>
          </a:p>
          <a:p>
            <a:pPr>
              <a:buNone/>
            </a:pPr>
            <a:r>
              <a:rPr lang="en-US" altLang="zh-CN" sz="2800" dirty="0">
                <a:solidFill>
                  <a:srgbClr val="000000"/>
                </a:solidFill>
                <a:latin typeface="宋体" panose="02010600030101010101" pitchFamily="2" charset="-122"/>
              </a:rPr>
              <a:t>2</a:t>
            </a:r>
            <a:r>
              <a:rPr lang="zh-CN" altLang="en-US" sz="2800" dirty="0">
                <a:solidFill>
                  <a:srgbClr val="000000"/>
                </a:solidFill>
                <a:latin typeface="宋体" panose="02010600030101010101" pitchFamily="2" charset="-122"/>
              </a:rPr>
              <a:t>、我国的国家性质</a:t>
            </a:r>
            <a:endParaRPr lang="zh-CN" altLang="en-US" sz="2800" dirty="0">
              <a:solidFill>
                <a:srgbClr val="000000"/>
              </a:solidFill>
              <a:latin typeface="宋体" panose="02010600030101010101" pitchFamily="2" charset="-122"/>
            </a:endParaRPr>
          </a:p>
          <a:p>
            <a:pPr>
              <a:buNone/>
            </a:pPr>
            <a:r>
              <a:rPr lang="en-US" altLang="zh-CN" sz="2800" dirty="0">
                <a:solidFill>
                  <a:srgbClr val="000000"/>
                </a:solidFill>
                <a:latin typeface="宋体" panose="02010600030101010101" pitchFamily="2" charset="-122"/>
              </a:rPr>
              <a:t>3</a:t>
            </a:r>
            <a:r>
              <a:rPr lang="zh-CN" altLang="en-US" sz="2800" dirty="0">
                <a:solidFill>
                  <a:srgbClr val="000000"/>
                </a:solidFill>
                <a:latin typeface="宋体" panose="02010600030101010101" pitchFamily="2" charset="-122"/>
              </a:rPr>
              <a:t>、我国的人民民主专政</a:t>
            </a:r>
            <a:endParaRPr lang="zh-CN" altLang="en-US" sz="2800" dirty="0">
              <a:solidFill>
                <a:srgbClr val="000000"/>
              </a:solidFill>
              <a:latin typeface="宋体" panose="02010600030101010101" pitchFamily="2" charset="-122"/>
            </a:endParaRPr>
          </a:p>
          <a:p>
            <a:pPr>
              <a:buNone/>
            </a:pPr>
            <a:r>
              <a:rPr lang="en-US" altLang="zh-CN" sz="2800" dirty="0">
                <a:solidFill>
                  <a:srgbClr val="000000"/>
                </a:solidFill>
                <a:latin typeface="宋体" panose="02010600030101010101" pitchFamily="2" charset="-122"/>
              </a:rPr>
              <a:t>4</a:t>
            </a:r>
            <a:r>
              <a:rPr lang="zh-CN" altLang="en-US" sz="2800" dirty="0">
                <a:solidFill>
                  <a:srgbClr val="000000"/>
                </a:solidFill>
                <a:latin typeface="宋体" panose="02010600030101010101" pitchFamily="2" charset="-122"/>
              </a:rPr>
              <a:t>、民主与专政的关系</a:t>
            </a:r>
            <a:endParaRPr lang="zh-CN" altLang="en-US" sz="2800" dirty="0">
              <a:solidFill>
                <a:srgbClr val="000000"/>
              </a:solidFill>
              <a:latin typeface="宋体" panose="02010600030101010101" pitchFamily="2" charset="-122"/>
            </a:endParaRPr>
          </a:p>
          <a:p>
            <a:pPr>
              <a:buNone/>
            </a:pPr>
            <a:endParaRPr lang="zh-CN" altLang="en-US" sz="2800" dirty="0">
              <a:solidFill>
                <a:srgbClr val="000000"/>
              </a:solidFill>
              <a:latin typeface="宋体" panose="02010600030101010101" pitchFamily="2" charset="-122"/>
            </a:endParaRPr>
          </a:p>
          <a:p>
            <a:pPr>
              <a:buNone/>
            </a:pPr>
            <a:endParaRPr lang="zh-CN" altLang="en-US" sz="2800">
              <a:solidFill>
                <a:srgbClr val="000000"/>
              </a:solidFill>
              <a:latin typeface="宋体" panose="02010600030101010101" pitchFamily="2" charset="-122"/>
            </a:endParaRPr>
          </a:p>
        </p:txBody>
      </p:sp>
      <p:sp>
        <p:nvSpPr>
          <p:cNvPr id="29699" name="矩形 28675"/>
          <p:cNvSpPr/>
          <p:nvPr/>
        </p:nvSpPr>
        <p:spPr>
          <a:xfrm>
            <a:off x="987425" y="3644900"/>
            <a:ext cx="8229600" cy="936625"/>
          </a:xfrm>
          <a:prstGeom prst="rect">
            <a:avLst/>
          </a:prstGeom>
          <a:noFill/>
          <a:ln w="9525">
            <a:noFill/>
          </a:ln>
        </p:spPr>
        <p:txBody>
          <a:bodyPr anchor="ctr" anchorCtr="0"/>
          <a:lstStyle/>
          <a:p>
            <a:r>
              <a:rPr lang="zh-CN" altLang="en-US" sz="3600" dirty="0">
                <a:latin typeface="宋体" panose="02010600030101010101" pitchFamily="2" charset="-122"/>
                <a:ea typeface="宋体" panose="02010600030101010101" pitchFamily="2" charset="-122"/>
              </a:rPr>
              <a:t>二、坚持人民民主专政是正义的事情</a:t>
            </a:r>
            <a:endParaRPr lang="zh-CN" altLang="en-US" sz="3600" dirty="0">
              <a:latin typeface="宋体" panose="02010600030101010101" pitchFamily="2" charset="-122"/>
              <a:ea typeface="宋体" panose="02010600030101010101" pitchFamily="2" charset="-122"/>
            </a:endParaRPr>
          </a:p>
        </p:txBody>
      </p:sp>
      <p:sp>
        <p:nvSpPr>
          <p:cNvPr id="29700" name="矩形 28676"/>
          <p:cNvSpPr/>
          <p:nvPr/>
        </p:nvSpPr>
        <p:spPr>
          <a:xfrm>
            <a:off x="1600200" y="4435475"/>
            <a:ext cx="9496425" cy="2520950"/>
          </a:xfrm>
          <a:prstGeom prst="rect">
            <a:avLst/>
          </a:prstGeom>
          <a:noFill/>
          <a:ln w="9525">
            <a:noFill/>
          </a:ln>
        </p:spPr>
        <p:txBody>
          <a:bodyPr anchor="t" anchorCtr="0"/>
          <a:lstStyle/>
          <a:p>
            <a:pPr marL="342900" indent="-342900">
              <a:lnSpc>
                <a:spcPct val="120000"/>
              </a:lnSpc>
              <a:spcBef>
                <a:spcPct val="20000"/>
              </a:spcBef>
              <a:buClr>
                <a:schemeClr val="bg2"/>
              </a:buClr>
              <a:buSzPct val="75000"/>
              <a:buFont typeface="Wingdings" panose="05000000000000000000" pitchFamily="2" charset="2"/>
            </a:pPr>
            <a:r>
              <a:rPr lang="en-US" altLang="zh-CN" sz="2800" dirty="0">
                <a:solidFill>
                  <a:srgbClr val="000000"/>
                </a:solidFill>
                <a:latin typeface="宋体" panose="02010600030101010101" pitchFamily="2" charset="-122"/>
                <a:ea typeface="宋体" panose="02010600030101010101" pitchFamily="2" charset="-122"/>
              </a:rPr>
              <a:t>1</a:t>
            </a:r>
            <a:r>
              <a:rPr lang="zh-CN" altLang="en-US" sz="2800" dirty="0">
                <a:solidFill>
                  <a:srgbClr val="000000"/>
                </a:solidFill>
                <a:latin typeface="宋体" panose="02010600030101010101" pitchFamily="2" charset="-122"/>
                <a:ea typeface="宋体" panose="02010600030101010101" pitchFamily="2" charset="-122"/>
              </a:rPr>
              <a:t>、坚持人民民主专政作为四项基本原则之一，已被写入我国宪法</a:t>
            </a:r>
            <a:endParaRPr lang="zh-CN" altLang="en-US" sz="2800" dirty="0">
              <a:solidFill>
                <a:srgbClr val="000000"/>
              </a:solidFill>
              <a:latin typeface="宋体" panose="02010600030101010101" pitchFamily="2" charset="-122"/>
              <a:ea typeface="宋体" panose="02010600030101010101" pitchFamily="2" charset="-122"/>
            </a:endParaRPr>
          </a:p>
          <a:p>
            <a:pPr marL="342900" indent="-342900">
              <a:lnSpc>
                <a:spcPct val="120000"/>
              </a:lnSpc>
              <a:spcBef>
                <a:spcPct val="20000"/>
              </a:spcBef>
              <a:buClr>
                <a:schemeClr val="bg2"/>
              </a:buClr>
              <a:buSzPct val="75000"/>
              <a:buFont typeface="Wingdings" panose="05000000000000000000" pitchFamily="2" charset="2"/>
            </a:pPr>
            <a:r>
              <a:rPr lang="en-US" altLang="zh-CN" sz="2800" dirty="0">
                <a:solidFill>
                  <a:srgbClr val="000000"/>
                </a:solidFill>
                <a:latin typeface="宋体" panose="02010600030101010101" pitchFamily="2" charset="-122"/>
                <a:ea typeface="宋体" panose="02010600030101010101" pitchFamily="2" charset="-122"/>
              </a:rPr>
              <a:t>2</a:t>
            </a:r>
            <a:r>
              <a:rPr lang="zh-CN" altLang="en-US" sz="2800" dirty="0">
                <a:solidFill>
                  <a:srgbClr val="000000"/>
                </a:solidFill>
                <a:latin typeface="宋体" panose="02010600030101010101" pitchFamily="2" charset="-122"/>
                <a:ea typeface="宋体" panose="02010600030101010101" pitchFamily="2" charset="-122"/>
              </a:rPr>
              <a:t>、坚持人民民主专政是社会主义现代化建设的政治保证</a:t>
            </a:r>
            <a:endParaRPr lang="zh-CN" altLang="en-US" sz="2800" dirty="0">
              <a:solidFill>
                <a:srgbClr val="000000"/>
              </a:solidFill>
              <a:latin typeface="宋体" panose="02010600030101010101" pitchFamily="2" charset="-122"/>
              <a:ea typeface="宋体" panose="02010600030101010101" pitchFamily="2" charset="-122"/>
            </a:endParaRPr>
          </a:p>
          <a:p>
            <a:pPr marL="342900" indent="-342900">
              <a:lnSpc>
                <a:spcPct val="120000"/>
              </a:lnSpc>
              <a:spcBef>
                <a:spcPct val="20000"/>
              </a:spcBef>
              <a:buClr>
                <a:schemeClr val="bg2"/>
              </a:buClr>
              <a:buSzPct val="75000"/>
              <a:buFont typeface="Wingdings" panose="05000000000000000000" pitchFamily="2" charset="2"/>
            </a:pPr>
            <a:r>
              <a:rPr lang="en-US" altLang="zh-CN" sz="2800" dirty="0">
                <a:solidFill>
                  <a:srgbClr val="000000"/>
                </a:solidFill>
                <a:latin typeface="宋体" panose="02010600030101010101" pitchFamily="2" charset="-122"/>
                <a:ea typeface="宋体" panose="02010600030101010101" pitchFamily="2" charset="-122"/>
              </a:rPr>
              <a:t>3</a:t>
            </a:r>
            <a:r>
              <a:rPr lang="zh-CN" altLang="en-US" sz="2800" dirty="0">
                <a:solidFill>
                  <a:srgbClr val="000000"/>
                </a:solidFill>
                <a:latin typeface="宋体" panose="02010600030101010101" pitchFamily="2" charset="-122"/>
                <a:ea typeface="宋体" panose="02010600030101010101" pitchFamily="2" charset="-122"/>
              </a:rPr>
              <a:t>、坚持人民民主专政的新时代内容</a:t>
            </a:r>
            <a:endParaRPr lang="zh-CN" altLang="en-US" sz="2800">
              <a:solidFill>
                <a:srgbClr val="000000"/>
              </a:solidFill>
              <a:latin typeface="宋体" panose="02010600030101010101" pitchFamily="2" charset="-122"/>
              <a:ea typeface="宋体" panose="02010600030101010101" pitchFamily="2" charset="-122"/>
            </a:endParaRPr>
          </a:p>
        </p:txBody>
      </p:sp>
      <p:sp>
        <p:nvSpPr>
          <p:cNvPr id="29701" name="文本框 28677"/>
          <p:cNvSpPr txBox="1"/>
          <p:nvPr/>
        </p:nvSpPr>
        <p:spPr>
          <a:xfrm>
            <a:off x="1338263" y="474663"/>
            <a:ext cx="1903412" cy="701675"/>
          </a:xfrm>
          <a:prstGeom prst="rect">
            <a:avLst/>
          </a:prstGeom>
          <a:noFill/>
          <a:ln w="9525">
            <a:noFill/>
          </a:ln>
        </p:spPr>
        <p:txBody>
          <a:bodyPr anchor="t" anchorCtr="0">
            <a:spAutoFit/>
          </a:bodyPr>
          <a:lstStyle/>
          <a:p>
            <a:pPr algn="r" eaLnBrk="0" hangingPunct="0"/>
            <a:r>
              <a:rPr lang="zh-CN" altLang="en-US" sz="4000" b="1" dirty="0">
                <a:solidFill>
                  <a:schemeClr val="bg2"/>
                </a:solidFill>
                <a:latin typeface="宋体" panose="02010600030101010101" pitchFamily="2" charset="-122"/>
                <a:ea typeface="宋体" panose="02010600030101010101" pitchFamily="2" charset="-122"/>
              </a:rPr>
              <a:t>小结</a:t>
            </a:r>
            <a:endParaRPr lang="zh-CN" altLang="en-US" sz="4000" b="1" dirty="0">
              <a:solidFill>
                <a:schemeClr val="bg2"/>
              </a:solidFill>
              <a:latin typeface="宋体" panose="02010600030101010101" pitchFamily="2" charset="-122"/>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矩形 22529"/>
          <p:cNvSpPr/>
          <p:nvPr/>
        </p:nvSpPr>
        <p:spPr>
          <a:xfrm>
            <a:off x="1871663" y="1176338"/>
            <a:ext cx="7993062" cy="2225675"/>
          </a:xfrm>
          <a:prstGeom prst="rect">
            <a:avLst/>
          </a:prstGeom>
          <a:noFill/>
          <a:ln w="9525">
            <a:noFill/>
          </a:ln>
        </p:spPr>
        <p:txBody>
          <a:bodyPr anchor="t" anchorCtr="0">
            <a:spAutoFit/>
          </a:bodyPr>
          <a:lstStyle/>
          <a:p>
            <a:r>
              <a:rPr lang="en-US" altLang="zh-CN" sz="2800" b="1" dirty="0">
                <a:solidFill>
                  <a:srgbClr val="000000"/>
                </a:solidFill>
                <a:latin typeface="宋体" panose="02010600030101010101" pitchFamily="2" charset="-122"/>
                <a:ea typeface="宋体" panose="02010600030101010101" pitchFamily="2" charset="-122"/>
              </a:rPr>
              <a:t>1.</a:t>
            </a:r>
            <a:r>
              <a:rPr lang="zh-CN" altLang="en-US" sz="2800" b="1" dirty="0">
                <a:solidFill>
                  <a:srgbClr val="000000"/>
                </a:solidFill>
                <a:latin typeface="宋体" panose="02010600030101010101" pitchFamily="2" charset="-122"/>
                <a:ea typeface="宋体" panose="02010600030101010101" pitchFamily="2" charset="-122"/>
              </a:rPr>
              <a:t>我国的人民民主专政最大的特点是</a:t>
            </a:r>
            <a:r>
              <a:rPr lang="en-US" altLang="zh-CN" sz="2800" b="1">
                <a:solidFill>
                  <a:srgbClr val="000000"/>
                </a:solidFill>
                <a:latin typeface="宋体" panose="02010600030101010101" pitchFamily="2" charset="-122"/>
                <a:ea typeface="宋体" panose="02010600030101010101" pitchFamily="2" charset="-122"/>
              </a:rPr>
              <a:t>(    )</a:t>
            </a:r>
            <a:endParaRPr lang="en-US" altLang="zh-CN" sz="2800" b="1">
              <a:solidFill>
                <a:srgbClr val="000000"/>
              </a:solidFill>
              <a:latin typeface="宋体" panose="02010600030101010101" pitchFamily="2" charset="-122"/>
              <a:ea typeface="宋体" panose="02010600030101010101" pitchFamily="2" charset="-122"/>
            </a:endParaRPr>
          </a:p>
          <a:p>
            <a:r>
              <a:rPr lang="en-US" altLang="zh-CN" sz="2800" b="1" dirty="0">
                <a:solidFill>
                  <a:srgbClr val="000000"/>
                </a:solidFill>
                <a:latin typeface="宋体" panose="02010600030101010101" pitchFamily="2" charset="-122"/>
                <a:ea typeface="宋体" panose="02010600030101010101" pitchFamily="2" charset="-122"/>
              </a:rPr>
              <a:t>A</a:t>
            </a:r>
            <a:r>
              <a:rPr lang="zh-CN" altLang="en-US" sz="2800" b="1" dirty="0">
                <a:solidFill>
                  <a:srgbClr val="000000"/>
                </a:solidFill>
                <a:latin typeface="宋体" panose="02010600030101010101" pitchFamily="2" charset="-122"/>
                <a:ea typeface="宋体" panose="02010600030101010101" pitchFamily="2" charset="-122"/>
              </a:rPr>
              <a:t>．广大劳动者对少数剥削者的专政       </a:t>
            </a:r>
            <a:endParaRPr lang="zh-CN" altLang="en-US" sz="2800" b="1" dirty="0">
              <a:solidFill>
                <a:srgbClr val="000000"/>
              </a:solidFill>
              <a:latin typeface="宋体" panose="02010600030101010101" pitchFamily="2" charset="-122"/>
              <a:ea typeface="宋体" panose="02010600030101010101" pitchFamily="2" charset="-122"/>
            </a:endParaRPr>
          </a:p>
          <a:p>
            <a:r>
              <a:rPr lang="en-US" altLang="zh-CN" sz="2800" b="1" dirty="0">
                <a:solidFill>
                  <a:srgbClr val="000000"/>
                </a:solidFill>
                <a:latin typeface="宋体" panose="02010600030101010101" pitchFamily="2" charset="-122"/>
                <a:ea typeface="宋体" panose="02010600030101010101" pitchFamily="2" charset="-122"/>
              </a:rPr>
              <a:t>B</a:t>
            </a:r>
            <a:r>
              <a:rPr lang="zh-CN" altLang="en-US" sz="2800" b="1" dirty="0">
                <a:solidFill>
                  <a:srgbClr val="000000"/>
                </a:solidFill>
                <a:latin typeface="宋体" panose="02010600030101010101" pitchFamily="2" charset="-122"/>
                <a:ea typeface="宋体" panose="02010600030101010101" pitchFamily="2" charset="-122"/>
              </a:rPr>
              <a:t>．它与专制制度不同</a:t>
            </a:r>
            <a:endParaRPr lang="zh-CN" altLang="en-US" sz="2800" b="1" dirty="0">
              <a:solidFill>
                <a:srgbClr val="000000"/>
              </a:solidFill>
              <a:latin typeface="宋体" panose="02010600030101010101" pitchFamily="2" charset="-122"/>
              <a:ea typeface="宋体" panose="02010600030101010101" pitchFamily="2" charset="-122"/>
            </a:endParaRPr>
          </a:p>
          <a:p>
            <a:r>
              <a:rPr lang="en-US" altLang="zh-CN" sz="2800" b="1" dirty="0">
                <a:solidFill>
                  <a:srgbClr val="000000"/>
                </a:solidFill>
                <a:latin typeface="宋体" panose="02010600030101010101" pitchFamily="2" charset="-122"/>
                <a:ea typeface="宋体" panose="02010600030101010101" pitchFamily="2" charset="-122"/>
              </a:rPr>
              <a:t>C</a:t>
            </a:r>
            <a:r>
              <a:rPr lang="zh-CN" altLang="en-US" sz="2800" b="1" dirty="0">
                <a:solidFill>
                  <a:srgbClr val="000000"/>
                </a:solidFill>
                <a:latin typeface="宋体" panose="02010600030101010101" pitchFamily="2" charset="-122"/>
                <a:ea typeface="宋体" panose="02010600030101010101" pitchFamily="2" charset="-122"/>
              </a:rPr>
              <a:t>．它是我国的国体          </a:t>
            </a:r>
            <a:endParaRPr lang="zh-CN" altLang="en-US" sz="2800" b="1" dirty="0">
              <a:solidFill>
                <a:srgbClr val="000000"/>
              </a:solidFill>
              <a:latin typeface="宋体" panose="02010600030101010101" pitchFamily="2" charset="-122"/>
              <a:ea typeface="宋体" panose="02010600030101010101" pitchFamily="2" charset="-122"/>
            </a:endParaRPr>
          </a:p>
          <a:p>
            <a:r>
              <a:rPr lang="en-US" altLang="zh-CN" sz="2800" b="1" dirty="0">
                <a:solidFill>
                  <a:srgbClr val="000000"/>
                </a:solidFill>
                <a:latin typeface="宋体" panose="02010600030101010101" pitchFamily="2" charset="-122"/>
                <a:ea typeface="宋体" panose="02010600030101010101" pitchFamily="2" charset="-122"/>
              </a:rPr>
              <a:t>D</a:t>
            </a:r>
            <a:r>
              <a:rPr lang="zh-CN" altLang="en-US" sz="2800" b="1" dirty="0">
                <a:solidFill>
                  <a:srgbClr val="000000"/>
                </a:solidFill>
                <a:latin typeface="宋体" panose="02010600030101010101" pitchFamily="2" charset="-122"/>
                <a:ea typeface="宋体" panose="02010600030101010101" pitchFamily="2" charset="-122"/>
              </a:rPr>
              <a:t>．它是广大人民实行民主，对少数敌人实行专政</a:t>
            </a:r>
            <a:endParaRPr lang="zh-CN" altLang="en-US" sz="2800" b="1" dirty="0">
              <a:solidFill>
                <a:srgbClr val="000000"/>
              </a:solidFill>
              <a:latin typeface="宋体" panose="02010600030101010101" pitchFamily="2" charset="-122"/>
              <a:ea typeface="宋体" panose="02010600030101010101" pitchFamily="2" charset="-122"/>
            </a:endParaRPr>
          </a:p>
        </p:txBody>
      </p:sp>
      <p:sp>
        <p:nvSpPr>
          <p:cNvPr id="22531" name="文本框 22530"/>
          <p:cNvSpPr txBox="1"/>
          <p:nvPr/>
        </p:nvSpPr>
        <p:spPr>
          <a:xfrm>
            <a:off x="9077325" y="1119188"/>
            <a:ext cx="792163" cy="762000"/>
          </a:xfrm>
          <a:prstGeom prst="rect">
            <a:avLst/>
          </a:prstGeom>
          <a:noFill/>
          <a:ln w="9525">
            <a:noFill/>
          </a:ln>
        </p:spPr>
        <p:txBody>
          <a:bodyPr anchor="t" anchorCtr="0">
            <a:spAutoFit/>
          </a:bodyPr>
          <a:lstStyle/>
          <a:p>
            <a:pPr>
              <a:spcBef>
                <a:spcPct val="50000"/>
              </a:spcBef>
            </a:pPr>
            <a:r>
              <a:rPr lang="en-US" altLang="zh-CN" sz="4400" b="1">
                <a:solidFill>
                  <a:schemeClr val="bg2"/>
                </a:solidFill>
                <a:latin typeface="Arial" panose="020B0604020202020204" pitchFamily="34" charset="0"/>
                <a:ea typeface="宋体" panose="02010600030101010101" pitchFamily="2" charset="-122"/>
              </a:rPr>
              <a:t>D</a:t>
            </a:r>
            <a:endParaRPr lang="en-US" altLang="zh-CN" sz="4400" b="1">
              <a:solidFill>
                <a:schemeClr val="bg2"/>
              </a:solidFill>
              <a:latin typeface="Arial" panose="020B0604020202020204" pitchFamily="34" charset="0"/>
              <a:ea typeface="宋体" panose="02010600030101010101" pitchFamily="2" charset="-122"/>
            </a:endParaRPr>
          </a:p>
        </p:txBody>
      </p:sp>
      <p:sp>
        <p:nvSpPr>
          <p:cNvPr id="22532" name="文本框 22531"/>
          <p:cNvSpPr txBox="1"/>
          <p:nvPr/>
        </p:nvSpPr>
        <p:spPr>
          <a:xfrm>
            <a:off x="8820150" y="3963988"/>
            <a:ext cx="1403350" cy="701675"/>
          </a:xfrm>
          <a:prstGeom prst="rect">
            <a:avLst/>
          </a:prstGeom>
          <a:noFill/>
          <a:ln w="9525">
            <a:noFill/>
          </a:ln>
        </p:spPr>
        <p:txBody>
          <a:bodyPr anchor="t" anchorCtr="0">
            <a:spAutoFit/>
          </a:bodyPr>
          <a:lstStyle/>
          <a:p>
            <a:pPr>
              <a:spcBef>
                <a:spcPct val="50000"/>
              </a:spcBef>
            </a:pPr>
            <a:r>
              <a:rPr lang="en-US" altLang="zh-CN" sz="4000" b="1">
                <a:solidFill>
                  <a:schemeClr val="bg2"/>
                </a:solidFill>
                <a:latin typeface="Arial" panose="020B0604020202020204" pitchFamily="34" charset="0"/>
                <a:ea typeface="宋体" panose="02010600030101010101" pitchFamily="2" charset="-122"/>
              </a:rPr>
              <a:t>AB</a:t>
            </a:r>
            <a:endParaRPr lang="en-US" altLang="zh-CN" sz="4000" b="1">
              <a:solidFill>
                <a:schemeClr val="bg2"/>
              </a:solidFill>
              <a:latin typeface="Arial" panose="020B0604020202020204" pitchFamily="34" charset="0"/>
              <a:ea typeface="宋体" panose="02010600030101010101" pitchFamily="2" charset="-122"/>
            </a:endParaRPr>
          </a:p>
        </p:txBody>
      </p:sp>
      <p:sp>
        <p:nvSpPr>
          <p:cNvPr id="22533" name="矩形 22532"/>
          <p:cNvSpPr/>
          <p:nvPr/>
        </p:nvSpPr>
        <p:spPr>
          <a:xfrm>
            <a:off x="1919288" y="3573463"/>
            <a:ext cx="8494712" cy="2651125"/>
          </a:xfrm>
          <a:prstGeom prst="rect">
            <a:avLst/>
          </a:prstGeom>
          <a:noFill/>
          <a:ln w="9525">
            <a:noFill/>
          </a:ln>
        </p:spPr>
        <p:txBody>
          <a:bodyPr anchor="t" anchorCtr="0">
            <a:spAutoFit/>
          </a:bodyPr>
          <a:lstStyle/>
          <a:p>
            <a:r>
              <a:rPr lang="en-US" altLang="zh-CN" sz="2800" b="1" dirty="0">
                <a:solidFill>
                  <a:srgbClr val="000000"/>
                </a:solidFill>
                <a:latin typeface="宋体" panose="02010600030101010101" pitchFamily="2" charset="-122"/>
                <a:ea typeface="宋体" panose="02010600030101010101" pitchFamily="2" charset="-122"/>
              </a:rPr>
              <a:t>2</a:t>
            </a:r>
            <a:r>
              <a:rPr lang="zh-CN" altLang="en-US" sz="2800" b="1" dirty="0">
                <a:solidFill>
                  <a:srgbClr val="000000"/>
                </a:solidFill>
                <a:latin typeface="宋体" panose="02010600030101010101" pitchFamily="2" charset="-122"/>
                <a:ea typeface="宋体" panose="02010600030101010101" pitchFamily="2" charset="-122"/>
              </a:rPr>
              <a:t>．</a:t>
            </a:r>
            <a:r>
              <a:rPr lang="en-US" altLang="zh-CN" sz="2800" b="1">
                <a:solidFill>
                  <a:srgbClr val="000000"/>
                </a:solidFill>
                <a:latin typeface="宋体" panose="02010600030101010101" pitchFamily="2" charset="-122"/>
                <a:ea typeface="宋体" panose="02010600030101010101" pitchFamily="2" charset="-122"/>
              </a:rPr>
              <a:t>(</a:t>
            </a:r>
            <a:r>
              <a:rPr lang="zh-CN" altLang="en-US" sz="2800" b="1" dirty="0">
                <a:solidFill>
                  <a:srgbClr val="FF0000"/>
                </a:solidFill>
                <a:latin typeface="宋体" panose="02010600030101010101" pitchFamily="2" charset="-122"/>
                <a:ea typeface="宋体" panose="02010600030101010101" pitchFamily="2" charset="-122"/>
              </a:rPr>
              <a:t>双选</a:t>
            </a:r>
            <a:r>
              <a:rPr lang="en-US" altLang="zh-CN" sz="2800" b="1" dirty="0">
                <a:solidFill>
                  <a:srgbClr val="000000"/>
                </a:solidFill>
                <a:latin typeface="宋体" panose="02010600030101010101" pitchFamily="2" charset="-122"/>
                <a:ea typeface="宋体" panose="02010600030101010101" pitchFamily="2" charset="-122"/>
              </a:rPr>
              <a:t>)</a:t>
            </a:r>
            <a:r>
              <a:rPr lang="zh-CN" altLang="en-US" sz="2800" b="1" dirty="0">
                <a:solidFill>
                  <a:srgbClr val="000000"/>
                </a:solidFill>
                <a:latin typeface="宋体" panose="02010600030101010101" pitchFamily="2" charset="-122"/>
                <a:ea typeface="宋体" panose="02010600030101010101" pitchFamily="2" charset="-122"/>
              </a:rPr>
              <a:t>我国宪法规定：“国家尊重和保障</a:t>
            </a:r>
            <a:endParaRPr lang="zh-CN" altLang="en-US" sz="2800" b="1" dirty="0">
              <a:solidFill>
                <a:srgbClr val="000000"/>
              </a:solidFill>
              <a:latin typeface="宋体" panose="02010600030101010101" pitchFamily="2" charset="-122"/>
              <a:ea typeface="宋体" panose="02010600030101010101" pitchFamily="2" charset="-122"/>
            </a:endParaRPr>
          </a:p>
          <a:p>
            <a:r>
              <a:rPr lang="zh-CN" altLang="en-US" sz="2800" b="1" dirty="0">
                <a:solidFill>
                  <a:srgbClr val="000000"/>
                </a:solidFill>
                <a:latin typeface="宋体" panose="02010600030101010101" pitchFamily="2" charset="-122"/>
                <a:ea typeface="宋体" panose="02010600030101010101" pitchFamily="2" charset="-122"/>
              </a:rPr>
              <a:t>人权。”下列关于人权问题的观点正确的有</a:t>
            </a:r>
            <a:r>
              <a:rPr lang="en-US" altLang="zh-CN" sz="2800" b="1">
                <a:solidFill>
                  <a:srgbClr val="000000"/>
                </a:solidFill>
                <a:latin typeface="宋体" panose="02010600030101010101" pitchFamily="2" charset="-122"/>
                <a:ea typeface="宋体" panose="02010600030101010101" pitchFamily="2" charset="-122"/>
              </a:rPr>
              <a:t>(</a:t>
            </a:r>
            <a:r>
              <a:rPr lang="en-US" altLang="zh-CN" sz="2800" b="1" dirty="0">
                <a:solidFill>
                  <a:schemeClr val="bg2"/>
                </a:solidFill>
                <a:latin typeface="宋体" panose="02010600030101010101" pitchFamily="2" charset="-122"/>
                <a:ea typeface="宋体" panose="02010600030101010101" pitchFamily="2" charset="-122"/>
              </a:rPr>
              <a:t>    </a:t>
            </a:r>
            <a:r>
              <a:rPr lang="zh-CN" altLang="en-US" sz="2800" b="1" dirty="0">
                <a:solidFill>
                  <a:schemeClr val="bg2"/>
                </a:solidFill>
                <a:latin typeface="宋体" panose="02010600030101010101" pitchFamily="2" charset="-122"/>
                <a:ea typeface="宋体" panose="02010600030101010101" pitchFamily="2" charset="-122"/>
              </a:rPr>
              <a:t>　</a:t>
            </a:r>
            <a:r>
              <a:rPr lang="en-US" altLang="zh-CN" sz="2800" b="1">
                <a:solidFill>
                  <a:srgbClr val="000000"/>
                </a:solidFill>
                <a:latin typeface="宋体" panose="02010600030101010101" pitchFamily="2" charset="-122"/>
                <a:ea typeface="宋体" panose="02010600030101010101" pitchFamily="2" charset="-122"/>
              </a:rPr>
              <a:t>)</a:t>
            </a:r>
            <a:endParaRPr lang="en-US" altLang="zh-CN" sz="2800" b="1">
              <a:solidFill>
                <a:srgbClr val="000000"/>
              </a:solidFill>
              <a:latin typeface="宋体" panose="02010600030101010101" pitchFamily="2" charset="-122"/>
              <a:ea typeface="宋体" panose="02010600030101010101" pitchFamily="2" charset="-122"/>
            </a:endParaRPr>
          </a:p>
          <a:p>
            <a:r>
              <a:rPr lang="en-US" altLang="zh-CN" sz="2800" b="1" dirty="0">
                <a:solidFill>
                  <a:srgbClr val="000000"/>
                </a:solidFill>
                <a:latin typeface="宋体" panose="02010600030101010101" pitchFamily="2" charset="-122"/>
                <a:ea typeface="宋体" panose="02010600030101010101" pitchFamily="2" charset="-122"/>
              </a:rPr>
              <a:t>A</a:t>
            </a:r>
            <a:r>
              <a:rPr lang="zh-CN" altLang="en-US" sz="2800" b="1" dirty="0">
                <a:solidFill>
                  <a:srgbClr val="000000"/>
                </a:solidFill>
                <a:latin typeface="宋体" panose="02010600030101010101" pitchFamily="2" charset="-122"/>
                <a:ea typeface="宋体" panose="02010600030101010101" pitchFamily="2" charset="-122"/>
              </a:rPr>
              <a:t>．生存权、发展权是根本和重要的人权</a:t>
            </a:r>
            <a:endParaRPr lang="zh-CN" altLang="en-US" sz="2800" b="1" dirty="0">
              <a:solidFill>
                <a:srgbClr val="000000"/>
              </a:solidFill>
              <a:latin typeface="宋体" panose="02010600030101010101" pitchFamily="2" charset="-122"/>
              <a:ea typeface="宋体" panose="02010600030101010101" pitchFamily="2" charset="-122"/>
            </a:endParaRPr>
          </a:p>
          <a:p>
            <a:r>
              <a:rPr lang="en-US" altLang="zh-CN" sz="2800" b="1" dirty="0">
                <a:solidFill>
                  <a:srgbClr val="000000"/>
                </a:solidFill>
                <a:latin typeface="宋体" panose="02010600030101010101" pitchFamily="2" charset="-122"/>
                <a:ea typeface="宋体" panose="02010600030101010101" pitchFamily="2" charset="-122"/>
              </a:rPr>
              <a:t>B</a:t>
            </a:r>
            <a:r>
              <a:rPr lang="zh-CN" altLang="en-US" sz="2800" b="1" dirty="0">
                <a:solidFill>
                  <a:srgbClr val="000000"/>
                </a:solidFill>
                <a:latin typeface="宋体" panose="02010600030101010101" pitchFamily="2" charset="-122"/>
                <a:ea typeface="宋体" panose="02010600030101010101" pitchFamily="2" charset="-122"/>
              </a:rPr>
              <a:t>．实现人权的根本途径是促进经济发展和社会进步</a:t>
            </a:r>
            <a:endParaRPr lang="zh-CN" altLang="en-US" sz="2800" b="1" dirty="0">
              <a:solidFill>
                <a:srgbClr val="000000"/>
              </a:solidFill>
              <a:latin typeface="宋体" panose="02010600030101010101" pitchFamily="2" charset="-122"/>
              <a:ea typeface="宋体" panose="02010600030101010101" pitchFamily="2" charset="-122"/>
            </a:endParaRPr>
          </a:p>
          <a:p>
            <a:r>
              <a:rPr lang="en-US" altLang="zh-CN" sz="2800" b="1" dirty="0">
                <a:solidFill>
                  <a:srgbClr val="000000"/>
                </a:solidFill>
                <a:latin typeface="宋体" panose="02010600030101010101" pitchFamily="2" charset="-122"/>
                <a:ea typeface="宋体" panose="02010600030101010101" pitchFamily="2" charset="-122"/>
              </a:rPr>
              <a:t>C</a:t>
            </a:r>
            <a:r>
              <a:rPr lang="zh-CN" altLang="en-US" sz="2800" b="1" dirty="0">
                <a:solidFill>
                  <a:srgbClr val="000000"/>
                </a:solidFill>
                <a:latin typeface="宋体" panose="02010600030101010101" pitchFamily="2" charset="-122"/>
                <a:ea typeface="宋体" panose="02010600030101010101" pitchFamily="2" charset="-122"/>
              </a:rPr>
              <a:t>．人权高于主权 </a:t>
            </a:r>
            <a:endParaRPr lang="zh-CN" altLang="en-US" sz="2800" b="1" dirty="0">
              <a:solidFill>
                <a:srgbClr val="000000"/>
              </a:solidFill>
              <a:latin typeface="宋体" panose="02010600030101010101" pitchFamily="2" charset="-122"/>
              <a:ea typeface="宋体" panose="02010600030101010101" pitchFamily="2" charset="-122"/>
            </a:endParaRPr>
          </a:p>
          <a:p>
            <a:r>
              <a:rPr lang="en-US" altLang="zh-CN" sz="2800" b="1" dirty="0">
                <a:solidFill>
                  <a:srgbClr val="000000"/>
                </a:solidFill>
                <a:latin typeface="宋体" panose="02010600030101010101" pitchFamily="2" charset="-122"/>
                <a:ea typeface="宋体" panose="02010600030101010101" pitchFamily="2" charset="-122"/>
              </a:rPr>
              <a:t>D</a:t>
            </a:r>
            <a:r>
              <a:rPr lang="zh-CN" altLang="en-US" sz="2800" b="1" dirty="0">
                <a:solidFill>
                  <a:srgbClr val="000000"/>
                </a:solidFill>
                <a:latin typeface="宋体" panose="02010600030101010101" pitchFamily="2" charset="-122"/>
                <a:ea typeface="宋体" panose="02010600030101010101" pitchFamily="2" charset="-122"/>
              </a:rPr>
              <a:t>．在社会主义国家，人权是绝对的、不受约束的</a:t>
            </a:r>
            <a:endParaRPr lang="zh-CN" altLang="en-US" sz="2800" b="1" dirty="0">
              <a:solidFill>
                <a:srgbClr val="000000"/>
              </a:solidFill>
              <a:latin typeface="宋体" panose="02010600030101010101" pitchFamily="2" charset="-122"/>
              <a:ea typeface="宋体" panose="02010600030101010101" pitchFamily="2" charset="-122"/>
            </a:endParaRPr>
          </a:p>
        </p:txBody>
      </p:sp>
      <p:sp>
        <p:nvSpPr>
          <p:cNvPr id="30725" name="文本框 22534"/>
          <p:cNvSpPr txBox="1"/>
          <p:nvPr/>
        </p:nvSpPr>
        <p:spPr>
          <a:xfrm>
            <a:off x="2135188" y="476250"/>
            <a:ext cx="4086225" cy="762000"/>
          </a:xfrm>
          <a:prstGeom prst="rect">
            <a:avLst/>
          </a:prstGeom>
          <a:noFill/>
          <a:ln w="9525">
            <a:noFill/>
          </a:ln>
        </p:spPr>
        <p:txBody>
          <a:bodyPr anchor="t" anchorCtr="0">
            <a:spAutoFit/>
          </a:bodyPr>
          <a:lstStyle/>
          <a:p>
            <a:pPr eaLnBrk="0" hangingPunct="0">
              <a:spcBef>
                <a:spcPct val="50000"/>
              </a:spcBef>
            </a:pPr>
            <a:r>
              <a:rPr lang="zh-CN" altLang="en-US" sz="4400" b="1" dirty="0">
                <a:solidFill>
                  <a:schemeClr val="bg2"/>
                </a:solidFill>
                <a:latin typeface="Times New Roman" panose="02020603050405020304" pitchFamily="18" charset="0"/>
                <a:ea typeface="宋体" panose="02010600030101010101" pitchFamily="2" charset="-122"/>
              </a:rPr>
              <a:t>课堂巩固</a:t>
            </a:r>
            <a:endParaRPr lang="zh-CN" altLang="en-US" sz="4400" b="1" dirty="0">
              <a:solidFill>
                <a:schemeClr val="bg2"/>
              </a:solidFill>
              <a:latin typeface="Times New Roman" panose="02020603050405020304" pitchFamily="18"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blinds(horizontal)">
                                      <p:cBhvr>
                                        <p:cTn id="7" dur="500"/>
                                        <p:tgtEl>
                                          <p:spTgt spid="2253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2531"/>
                                        </p:tgtEl>
                                        <p:attrNameLst>
                                          <p:attrName>style.visibility</p:attrName>
                                        </p:attrNameLst>
                                      </p:cBhvr>
                                      <p:to>
                                        <p:strVal val="visible"/>
                                      </p:to>
                                    </p:set>
                                    <p:anim calcmode="lin" valueType="num">
                                      <p:cBhvr>
                                        <p:cTn id="12" dur="500" fill="hold"/>
                                        <p:tgtEl>
                                          <p:spTgt spid="22531"/>
                                        </p:tgtEl>
                                        <p:attrNameLst>
                                          <p:attrName>ppt_x</p:attrName>
                                        </p:attrNameLst>
                                      </p:cBhvr>
                                      <p:tavLst>
                                        <p:tav tm="0">
                                          <p:val>
                                            <p:strVal val="#ppt_x"/>
                                          </p:val>
                                        </p:tav>
                                        <p:tav tm="100000">
                                          <p:val>
                                            <p:strVal val="#ppt_x"/>
                                          </p:val>
                                        </p:tav>
                                      </p:tavLst>
                                    </p:anim>
                                    <p:anim calcmode="lin" valueType="num">
                                      <p:cBhvr>
                                        <p:cTn id="13" dur="500" fill="hold"/>
                                        <p:tgtEl>
                                          <p:spTgt spid="2253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22533"/>
                                        </p:tgtEl>
                                        <p:attrNameLst>
                                          <p:attrName>style.visibility</p:attrName>
                                        </p:attrNameLst>
                                      </p:cBhvr>
                                      <p:to>
                                        <p:strVal val="visible"/>
                                      </p:to>
                                    </p:set>
                                    <p:animEffect transition="in" filter="box(in)">
                                      <p:cBhvr>
                                        <p:cTn id="18" dur="500"/>
                                        <p:tgtEl>
                                          <p:spTgt spid="2253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22532"/>
                                        </p:tgtEl>
                                        <p:attrNameLst>
                                          <p:attrName>style.visibility</p:attrName>
                                        </p:attrNameLst>
                                      </p:cBhvr>
                                      <p:to>
                                        <p:strVal val="visible"/>
                                      </p:to>
                                    </p:set>
                                    <p:anim calcmode="lin" valueType="num">
                                      <p:cBhvr>
                                        <p:cTn id="23" dur="500" fill="hold"/>
                                        <p:tgtEl>
                                          <p:spTgt spid="22532"/>
                                        </p:tgtEl>
                                        <p:attrNameLst>
                                          <p:attrName>ppt_x</p:attrName>
                                        </p:attrNameLst>
                                      </p:cBhvr>
                                      <p:tavLst>
                                        <p:tav tm="0">
                                          <p:val>
                                            <p:strVal val="1+#ppt_w/2"/>
                                          </p:val>
                                        </p:tav>
                                        <p:tav tm="100000">
                                          <p:val>
                                            <p:strVal val="#ppt_x"/>
                                          </p:val>
                                        </p:tav>
                                      </p:tavLst>
                                    </p:anim>
                                    <p:anim calcmode="lin" valueType="num">
                                      <p:cBhvr>
                                        <p:cTn id="24" dur="500" fill="hold"/>
                                        <p:tgtEl>
                                          <p:spTgt spid="225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22531" grpId="0"/>
      <p:bldP spid="22532" grpId="0"/>
      <p:bldP spid="2253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文本框 32769"/>
          <p:cNvSpPr txBox="1"/>
          <p:nvPr/>
        </p:nvSpPr>
        <p:spPr>
          <a:xfrm>
            <a:off x="5232400" y="2565400"/>
            <a:ext cx="647700" cy="822325"/>
          </a:xfrm>
          <a:prstGeom prst="rect">
            <a:avLst/>
          </a:prstGeom>
          <a:noFill/>
          <a:ln w="9525">
            <a:noFill/>
          </a:ln>
        </p:spPr>
        <p:txBody>
          <a:bodyPr anchor="t" anchorCtr="0">
            <a:spAutoFit/>
          </a:bodyPr>
          <a:lstStyle/>
          <a:p>
            <a:pPr>
              <a:spcBef>
                <a:spcPct val="50000"/>
              </a:spcBef>
            </a:pPr>
            <a:r>
              <a:rPr lang="en-US" altLang="zh-CN" sz="4800" b="1">
                <a:solidFill>
                  <a:schemeClr val="bg2"/>
                </a:solidFill>
                <a:latin typeface="Arial" panose="020B0604020202020204" pitchFamily="34" charset="0"/>
                <a:ea typeface="宋体" panose="02010600030101010101" pitchFamily="2" charset="-122"/>
              </a:rPr>
              <a:t>B</a:t>
            </a:r>
            <a:endParaRPr lang="en-US" altLang="zh-CN" sz="2800">
              <a:solidFill>
                <a:schemeClr val="bg2"/>
              </a:solidFill>
              <a:latin typeface="Arial" panose="020B0604020202020204" pitchFamily="34" charset="0"/>
              <a:ea typeface="宋体" panose="02010600030101010101" pitchFamily="2" charset="-122"/>
            </a:endParaRPr>
          </a:p>
        </p:txBody>
      </p:sp>
      <p:sp>
        <p:nvSpPr>
          <p:cNvPr id="31746" name="文本框 32771"/>
          <p:cNvSpPr txBox="1"/>
          <p:nvPr/>
        </p:nvSpPr>
        <p:spPr>
          <a:xfrm>
            <a:off x="1847850" y="549275"/>
            <a:ext cx="8640763" cy="5638800"/>
          </a:xfrm>
          <a:prstGeom prst="rect">
            <a:avLst/>
          </a:prstGeom>
          <a:noFill/>
          <a:ln w="9525">
            <a:noFill/>
          </a:ln>
        </p:spPr>
        <p:txBody>
          <a:bodyPr anchor="t" anchorCtr="0">
            <a:spAutoFit/>
          </a:bodyPr>
          <a:lstStyle/>
          <a:p>
            <a:pPr eaLnBrk="0" hangingPunct="0"/>
            <a:r>
              <a:rPr lang="en-US" altLang="zh-CN" sz="2800" b="1" dirty="0">
                <a:latin typeface="Times New Roman" panose="02020603050405020304" pitchFamily="18" charset="0"/>
                <a:ea typeface="宋体" panose="02010600030101010101" pitchFamily="2" charset="-122"/>
              </a:rPr>
              <a:t>3</a:t>
            </a:r>
            <a:r>
              <a:rPr lang="zh-CN" altLang="en-US" sz="2800" b="1" dirty="0">
                <a:latin typeface="Times New Roman" panose="02020603050405020304" pitchFamily="18" charset="0"/>
                <a:ea typeface="宋体" panose="02010600030101010101" pitchFamily="2" charset="-122"/>
              </a:rPr>
              <a:t>、观点一：“国家是人民通过社会契约而结成的。国家维护一切缔约者的自由、平等、生命、财产利益，国家对任何人都是平等的。”</a:t>
            </a:r>
            <a:endParaRPr lang="zh-CN" altLang="en-US" sz="2800" b="1" dirty="0">
              <a:latin typeface="Times New Roman" panose="02020603050405020304" pitchFamily="18" charset="0"/>
              <a:ea typeface="宋体" panose="02010600030101010101" pitchFamily="2" charset="-122"/>
            </a:endParaRPr>
          </a:p>
          <a:p>
            <a:pPr eaLnBrk="0" hangingPunct="0"/>
            <a:r>
              <a:rPr lang="zh-CN" altLang="en-US" sz="2800" b="1" dirty="0">
                <a:latin typeface="Times New Roman" panose="02020603050405020304" pitchFamily="18" charset="0"/>
                <a:ea typeface="宋体" panose="02010600030101010101" pitchFamily="2" charset="-122"/>
              </a:rPr>
              <a:t>观点二：“国家无非是一个阶级镇压另一个阶级的机器，这一点即使在民主共和制下也丝毫不比君主制差。”上述观点</a:t>
            </a:r>
            <a:r>
              <a:rPr lang="en-US" altLang="zh-CN" sz="2800" b="1">
                <a:latin typeface="Times New Roman" panose="02020603050405020304" pitchFamily="18" charset="0"/>
                <a:ea typeface="宋体" panose="02010600030101010101" pitchFamily="2" charset="-122"/>
              </a:rPr>
              <a:t>(                )</a:t>
            </a:r>
            <a:endParaRPr lang="en-US" altLang="zh-CN" sz="2800" b="1">
              <a:latin typeface="Times New Roman" panose="02020603050405020304" pitchFamily="18" charset="0"/>
              <a:ea typeface="宋体" panose="02010600030101010101" pitchFamily="2" charset="-122"/>
            </a:endParaRPr>
          </a:p>
          <a:p>
            <a:pPr eaLnBrk="0" hangingPunct="0"/>
            <a:r>
              <a:rPr lang="en-US" altLang="zh-CN" sz="2800" b="1" dirty="0">
                <a:latin typeface="Times New Roman" panose="02020603050405020304" pitchFamily="18" charset="0"/>
                <a:ea typeface="宋体" panose="02010600030101010101" pitchFamily="2" charset="-122"/>
              </a:rPr>
              <a:t>  ①</a:t>
            </a:r>
            <a:r>
              <a:rPr lang="zh-CN" altLang="en-US" sz="2800" b="1" dirty="0">
                <a:latin typeface="Times New Roman" panose="02020603050405020304" pitchFamily="18" charset="0"/>
                <a:ea typeface="宋体" panose="02010600030101010101" pitchFamily="2" charset="-122"/>
              </a:rPr>
              <a:t>都肯定了国家是一个阶级范畴</a:t>
            </a:r>
            <a:endParaRPr lang="zh-CN" altLang="en-US" sz="2800" b="1" dirty="0">
              <a:latin typeface="Times New Roman" panose="02020603050405020304" pitchFamily="18" charset="0"/>
              <a:ea typeface="宋体" panose="02010600030101010101" pitchFamily="2" charset="-122"/>
            </a:endParaRPr>
          </a:p>
          <a:p>
            <a:pPr eaLnBrk="0" hangingPunct="0"/>
            <a:r>
              <a:rPr lang="zh-CN" altLang="en-US" sz="2800" b="1" dirty="0">
                <a:latin typeface="Times New Roman" panose="02020603050405020304" pitchFamily="18" charset="0"/>
                <a:ea typeface="宋体" panose="02010600030101010101" pitchFamily="2" charset="-122"/>
              </a:rPr>
              <a:t>  </a:t>
            </a:r>
            <a:r>
              <a:rPr lang="en-US" altLang="zh-CN" sz="2800" b="1" dirty="0">
                <a:latin typeface="Times New Roman" panose="02020603050405020304" pitchFamily="18" charset="0"/>
                <a:ea typeface="宋体" panose="02010600030101010101" pitchFamily="2" charset="-122"/>
              </a:rPr>
              <a:t>②</a:t>
            </a:r>
            <a:r>
              <a:rPr lang="zh-CN" altLang="en-US" sz="2800" b="1" dirty="0">
                <a:latin typeface="Times New Roman" panose="02020603050405020304" pitchFamily="18" charset="0"/>
                <a:ea typeface="宋体" panose="02010600030101010101" pitchFamily="2" charset="-122"/>
              </a:rPr>
              <a:t>都指出了国家采取暴力和怀柔两种政策</a:t>
            </a:r>
            <a:endParaRPr lang="zh-CN" altLang="en-US" sz="2800" b="1" dirty="0">
              <a:latin typeface="Times New Roman" panose="02020603050405020304" pitchFamily="18" charset="0"/>
              <a:ea typeface="宋体" panose="02010600030101010101" pitchFamily="2" charset="-122"/>
            </a:endParaRPr>
          </a:p>
          <a:p>
            <a:pPr eaLnBrk="0" hangingPunct="0"/>
            <a:r>
              <a:rPr lang="zh-CN" altLang="en-US" sz="2800" b="1" dirty="0">
                <a:latin typeface="Times New Roman" panose="02020603050405020304" pitchFamily="18" charset="0"/>
                <a:ea typeface="宋体" panose="02010600030101010101" pitchFamily="2" charset="-122"/>
              </a:rPr>
              <a:t>  </a:t>
            </a:r>
            <a:r>
              <a:rPr lang="en-US" altLang="zh-CN" sz="2800" b="1" dirty="0">
                <a:latin typeface="Times New Roman" panose="02020603050405020304" pitchFamily="18" charset="0"/>
                <a:ea typeface="宋体" panose="02010600030101010101" pitchFamily="2" charset="-122"/>
              </a:rPr>
              <a:t>③</a:t>
            </a:r>
            <a:r>
              <a:rPr lang="zh-CN" altLang="en-US" sz="2800" b="1" dirty="0">
                <a:latin typeface="Times New Roman" panose="02020603050405020304" pitchFamily="18" charset="0"/>
                <a:ea typeface="宋体" panose="02010600030101010101" pitchFamily="2" charset="-122"/>
              </a:rPr>
              <a:t>观点一歪曲了国家的起源，观点二指明了国家的本质</a:t>
            </a:r>
            <a:endParaRPr lang="zh-CN" altLang="en-US" sz="2800" b="1" dirty="0">
              <a:latin typeface="Times New Roman" panose="02020603050405020304" pitchFamily="18" charset="0"/>
              <a:ea typeface="宋体" panose="02010600030101010101" pitchFamily="2" charset="-122"/>
            </a:endParaRPr>
          </a:p>
          <a:p>
            <a:pPr eaLnBrk="0" hangingPunct="0"/>
            <a:r>
              <a:rPr lang="zh-CN" altLang="en-US" sz="2800" b="1" dirty="0">
                <a:latin typeface="Times New Roman" panose="02020603050405020304" pitchFamily="18" charset="0"/>
                <a:ea typeface="宋体" panose="02010600030101010101" pitchFamily="2" charset="-122"/>
              </a:rPr>
              <a:t>  </a:t>
            </a:r>
            <a:r>
              <a:rPr lang="en-US" altLang="zh-CN" sz="2800" b="1" dirty="0">
                <a:latin typeface="Times New Roman" panose="02020603050405020304" pitchFamily="18" charset="0"/>
                <a:ea typeface="宋体" panose="02010600030101010101" pitchFamily="2" charset="-122"/>
              </a:rPr>
              <a:t>④</a:t>
            </a:r>
            <a:r>
              <a:rPr lang="zh-CN" altLang="en-US" sz="2800" b="1" dirty="0">
                <a:latin typeface="Times New Roman" panose="02020603050405020304" pitchFamily="18" charset="0"/>
                <a:ea typeface="宋体" panose="02010600030101010101" pitchFamily="2" charset="-122"/>
              </a:rPr>
              <a:t>观点一否认了国家的阶级性，观点二肯定了国家的阶级性</a:t>
            </a:r>
            <a:endParaRPr lang="zh-CN" altLang="en-US" sz="2800" b="1" dirty="0">
              <a:latin typeface="Times New Roman" panose="02020603050405020304" pitchFamily="18" charset="0"/>
              <a:ea typeface="宋体" panose="02010600030101010101" pitchFamily="2" charset="-122"/>
            </a:endParaRPr>
          </a:p>
          <a:p>
            <a:pPr eaLnBrk="0" hangingPunct="0"/>
            <a:r>
              <a:rPr lang="zh-CN" altLang="en-US" sz="2800" b="1" dirty="0">
                <a:latin typeface="Times New Roman" panose="02020603050405020304" pitchFamily="18" charset="0"/>
                <a:ea typeface="宋体" panose="02010600030101010101" pitchFamily="2" charset="-122"/>
              </a:rPr>
              <a:t>    </a:t>
            </a:r>
            <a:r>
              <a:rPr lang="en-US" altLang="zh-CN" sz="2800" b="1" dirty="0">
                <a:latin typeface="Times New Roman" panose="02020603050405020304" pitchFamily="18" charset="0"/>
                <a:ea typeface="宋体" panose="02010600030101010101" pitchFamily="2" charset="-122"/>
              </a:rPr>
              <a:t>A</a:t>
            </a:r>
            <a:r>
              <a:rPr lang="zh-CN" altLang="en-US" sz="2800" b="1" dirty="0">
                <a:latin typeface="Times New Roman" panose="02020603050405020304" pitchFamily="18" charset="0"/>
                <a:ea typeface="宋体" panose="02010600030101010101" pitchFamily="2" charset="-122"/>
              </a:rPr>
              <a:t>．</a:t>
            </a:r>
            <a:r>
              <a:rPr lang="en-US" altLang="zh-CN" sz="2800" b="1" dirty="0">
                <a:latin typeface="Times New Roman" panose="02020603050405020304" pitchFamily="18" charset="0"/>
                <a:ea typeface="宋体" panose="02010600030101010101" pitchFamily="2" charset="-122"/>
              </a:rPr>
              <a:t>①②   B</a:t>
            </a:r>
            <a:r>
              <a:rPr lang="zh-CN" altLang="en-US" sz="2800" b="1" dirty="0">
                <a:latin typeface="Times New Roman" panose="02020603050405020304" pitchFamily="18" charset="0"/>
                <a:ea typeface="宋体" panose="02010600030101010101" pitchFamily="2" charset="-122"/>
              </a:rPr>
              <a:t>．</a:t>
            </a:r>
            <a:r>
              <a:rPr lang="en-US" altLang="zh-CN" sz="2800" b="1" dirty="0">
                <a:latin typeface="Times New Roman" panose="02020603050405020304" pitchFamily="18" charset="0"/>
                <a:ea typeface="宋体" panose="02010600030101010101" pitchFamily="2" charset="-122"/>
              </a:rPr>
              <a:t>③④   C</a:t>
            </a:r>
            <a:r>
              <a:rPr lang="zh-CN" altLang="en-US" sz="2800" b="1" dirty="0">
                <a:latin typeface="Times New Roman" panose="02020603050405020304" pitchFamily="18" charset="0"/>
                <a:ea typeface="宋体" panose="02010600030101010101" pitchFamily="2" charset="-122"/>
              </a:rPr>
              <a:t>．</a:t>
            </a:r>
            <a:r>
              <a:rPr lang="en-US" altLang="zh-CN" sz="2800" b="1" dirty="0">
                <a:latin typeface="Times New Roman" panose="02020603050405020304" pitchFamily="18" charset="0"/>
                <a:ea typeface="宋体" panose="02010600030101010101" pitchFamily="2" charset="-122"/>
              </a:rPr>
              <a:t>②③   D</a:t>
            </a:r>
            <a:r>
              <a:rPr lang="zh-CN" altLang="en-US" sz="2800" b="1" dirty="0">
                <a:latin typeface="Times New Roman" panose="02020603050405020304" pitchFamily="18" charset="0"/>
                <a:ea typeface="宋体" panose="02010600030101010101" pitchFamily="2" charset="-122"/>
              </a:rPr>
              <a:t>．</a:t>
            </a:r>
            <a:r>
              <a:rPr lang="en-US" altLang="zh-CN" sz="2800" b="1" dirty="0">
                <a:latin typeface="Times New Roman" panose="02020603050405020304" pitchFamily="18" charset="0"/>
                <a:ea typeface="宋体" panose="02010600030101010101" pitchFamily="2" charset="-122"/>
              </a:rPr>
              <a:t>①④</a:t>
            </a:r>
            <a:endParaRPr lang="en-US" altLang="zh-CN" sz="2800" b="1" dirty="0">
              <a:latin typeface="Times New Roman" panose="02020603050405020304" pitchFamily="18"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500" fill="hold"/>
                                        <p:tgtEl>
                                          <p:spTgt spid="32770"/>
                                        </p:tgtEl>
                                        <p:attrNameLst>
                                          <p:attrName>ppt_x</p:attrName>
                                        </p:attrNameLst>
                                      </p:cBhvr>
                                      <p:tavLst>
                                        <p:tav tm="0">
                                          <p:val>
                                            <p:strVal val="#ppt_x"/>
                                          </p:val>
                                        </p:tav>
                                        <p:tav tm="100000">
                                          <p:val>
                                            <p:strVal val="#ppt_x"/>
                                          </p:val>
                                        </p:tav>
                                      </p:tavLst>
                                    </p:anim>
                                    <p:anim calcmode="lin" valueType="num">
                                      <p:cBhvr>
                                        <p:cTn id="8" dur="500" fill="hold"/>
                                        <p:tgtEl>
                                          <p:spTgt spid="327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文本框 24578"/>
          <p:cNvSpPr txBox="1"/>
          <p:nvPr/>
        </p:nvSpPr>
        <p:spPr>
          <a:xfrm>
            <a:off x="395288" y="836613"/>
            <a:ext cx="8515350" cy="5638800"/>
          </a:xfrm>
          <a:prstGeom prst="rect">
            <a:avLst/>
          </a:prstGeom>
          <a:noFill/>
          <a:ln w="9525">
            <a:noFill/>
          </a:ln>
        </p:spPr>
        <p:txBody>
          <a:bodyPr anchor="t" anchorCtr="0">
            <a:spAutoFit/>
          </a:bodyPr>
          <a:lstStyle/>
          <a:p>
            <a:pPr eaLnBrk="0" hangingPunct="0"/>
            <a:r>
              <a:rPr lang="en-US" altLang="zh-CN" sz="2800" b="1" dirty="0">
                <a:solidFill>
                  <a:srgbClr val="000000"/>
                </a:solidFill>
                <a:latin typeface="Times New Roman" panose="02020603050405020304" pitchFamily="18" charset="0"/>
                <a:ea typeface="宋体" panose="02010600030101010101" pitchFamily="2" charset="-122"/>
              </a:rPr>
              <a:t>3</a:t>
            </a:r>
            <a:r>
              <a:rPr lang="zh-CN" altLang="en-US" sz="2800" b="1" dirty="0">
                <a:solidFill>
                  <a:srgbClr val="000000"/>
                </a:solidFill>
                <a:latin typeface="Times New Roman" panose="02020603050405020304" pitchFamily="18" charset="0"/>
                <a:ea typeface="宋体" panose="02010600030101010101" pitchFamily="2" charset="-122"/>
              </a:rPr>
              <a:t>、民主是指一定阶级范围内，按照平等的原则和少数服从多数的原则来共同管理国家事务的国家制度，“按照平等的原则和少数服从多数的原则”是（　　）</a:t>
            </a:r>
            <a:endParaRPr lang="zh-CN" altLang="en-US" sz="2800" b="1" dirty="0">
              <a:solidFill>
                <a:srgbClr val="000000"/>
              </a:solidFill>
              <a:latin typeface="Times New Roman" panose="02020603050405020304" pitchFamily="18" charset="0"/>
              <a:ea typeface="宋体" panose="02010600030101010101" pitchFamily="2" charset="-122"/>
            </a:endParaRPr>
          </a:p>
          <a:p>
            <a:pPr eaLnBrk="0" hangingPunct="0"/>
            <a:r>
              <a:rPr lang="en-US" altLang="zh-CN" sz="2800" b="1" dirty="0">
                <a:solidFill>
                  <a:srgbClr val="000000"/>
                </a:solidFill>
                <a:latin typeface="Times New Roman" panose="02020603050405020304" pitchFamily="18" charset="0"/>
                <a:ea typeface="宋体" panose="02010600030101010101" pitchFamily="2" charset="-122"/>
              </a:rPr>
              <a:t>A</a:t>
            </a:r>
            <a:r>
              <a:rPr lang="zh-CN" altLang="en-US" sz="2800" b="1" dirty="0">
                <a:solidFill>
                  <a:srgbClr val="000000"/>
                </a:solidFill>
                <a:latin typeface="Times New Roman" panose="02020603050405020304" pitchFamily="18" charset="0"/>
                <a:ea typeface="宋体" panose="02010600030101010101" pitchFamily="2" charset="-122"/>
              </a:rPr>
              <a:t>、在劳动人民范围实行的　　</a:t>
            </a:r>
            <a:endParaRPr lang="zh-CN" altLang="en-US" sz="2800" b="1" dirty="0">
              <a:solidFill>
                <a:srgbClr val="000000"/>
              </a:solidFill>
              <a:latin typeface="Times New Roman" panose="02020603050405020304" pitchFamily="18" charset="0"/>
              <a:ea typeface="宋体" panose="02010600030101010101" pitchFamily="2" charset="-122"/>
            </a:endParaRPr>
          </a:p>
          <a:p>
            <a:pPr eaLnBrk="0" hangingPunct="0"/>
            <a:r>
              <a:rPr lang="en-US" altLang="zh-CN" sz="2800" b="1" dirty="0">
                <a:solidFill>
                  <a:srgbClr val="000000"/>
                </a:solidFill>
                <a:latin typeface="Times New Roman" panose="02020603050405020304" pitchFamily="18" charset="0"/>
                <a:ea typeface="宋体" panose="02010600030101010101" pitchFamily="2" charset="-122"/>
              </a:rPr>
              <a:t>B</a:t>
            </a:r>
            <a:r>
              <a:rPr lang="zh-CN" altLang="en-US" sz="2800" b="1" dirty="0">
                <a:solidFill>
                  <a:srgbClr val="000000"/>
                </a:solidFill>
                <a:latin typeface="Times New Roman" panose="02020603050405020304" pitchFamily="18" charset="0"/>
                <a:ea typeface="宋体" panose="02010600030101010101" pitchFamily="2" charset="-122"/>
              </a:rPr>
              <a:t>、在全社会范围内</a:t>
            </a:r>
            <a:endParaRPr lang="zh-CN" altLang="en-US" sz="2800" b="1" dirty="0">
              <a:solidFill>
                <a:srgbClr val="000000"/>
              </a:solidFill>
              <a:latin typeface="Times New Roman" panose="02020603050405020304" pitchFamily="18" charset="0"/>
              <a:ea typeface="宋体" panose="02010600030101010101" pitchFamily="2" charset="-122"/>
            </a:endParaRPr>
          </a:p>
          <a:p>
            <a:pPr eaLnBrk="0" hangingPunct="0"/>
            <a:r>
              <a:rPr lang="en-US" altLang="zh-CN" sz="2800" b="1" dirty="0">
                <a:solidFill>
                  <a:srgbClr val="000000"/>
                </a:solidFill>
                <a:latin typeface="Times New Roman" panose="02020603050405020304" pitchFamily="18" charset="0"/>
                <a:ea typeface="宋体" panose="02010600030101010101" pitchFamily="2" charset="-122"/>
              </a:rPr>
              <a:t>C</a:t>
            </a:r>
            <a:r>
              <a:rPr lang="zh-CN" altLang="en-US" sz="2800" b="1" dirty="0">
                <a:solidFill>
                  <a:srgbClr val="000000"/>
                </a:solidFill>
                <a:latin typeface="Times New Roman" panose="02020603050405020304" pitchFamily="18" charset="0"/>
                <a:ea typeface="宋体" panose="02010600030101010101" pitchFamily="2" charset="-122"/>
              </a:rPr>
              <a:t>、在多数人中实行　　　　　</a:t>
            </a:r>
            <a:endParaRPr lang="zh-CN" altLang="en-US" sz="2800" b="1" dirty="0">
              <a:solidFill>
                <a:srgbClr val="000000"/>
              </a:solidFill>
              <a:latin typeface="Times New Roman" panose="02020603050405020304" pitchFamily="18" charset="0"/>
              <a:ea typeface="宋体" panose="02010600030101010101" pitchFamily="2" charset="-122"/>
            </a:endParaRPr>
          </a:p>
          <a:p>
            <a:pPr eaLnBrk="0" hangingPunct="0"/>
            <a:r>
              <a:rPr lang="en-US" altLang="zh-CN" sz="2800" b="1" dirty="0">
                <a:solidFill>
                  <a:srgbClr val="000000"/>
                </a:solidFill>
                <a:latin typeface="Times New Roman" panose="02020603050405020304" pitchFamily="18" charset="0"/>
                <a:ea typeface="宋体" panose="02010600030101010101" pitchFamily="2" charset="-122"/>
              </a:rPr>
              <a:t>D</a:t>
            </a:r>
            <a:r>
              <a:rPr lang="zh-CN" altLang="en-US" sz="2800" b="1" dirty="0">
                <a:solidFill>
                  <a:srgbClr val="000000"/>
                </a:solidFill>
                <a:latin typeface="Times New Roman" panose="02020603050405020304" pitchFamily="18" charset="0"/>
                <a:ea typeface="宋体" panose="02010600030101010101" pitchFamily="2" charset="-122"/>
              </a:rPr>
              <a:t>、在统治阶级内部实行</a:t>
            </a:r>
            <a:endParaRPr lang="zh-CN" altLang="en-US" sz="2800" b="1" dirty="0">
              <a:solidFill>
                <a:srgbClr val="000000"/>
              </a:solidFill>
              <a:latin typeface="Times New Roman" panose="02020603050405020304" pitchFamily="18" charset="0"/>
              <a:ea typeface="宋体" panose="02010600030101010101" pitchFamily="2" charset="-122"/>
            </a:endParaRPr>
          </a:p>
          <a:p>
            <a:pPr eaLnBrk="0" hangingPunct="0"/>
            <a:r>
              <a:rPr lang="en-US" altLang="zh-CN" sz="2800" b="1" dirty="0">
                <a:solidFill>
                  <a:srgbClr val="000000"/>
                </a:solidFill>
                <a:latin typeface="Times New Roman" panose="02020603050405020304" pitchFamily="18" charset="0"/>
                <a:ea typeface="宋体" panose="02010600030101010101" pitchFamily="2" charset="-122"/>
              </a:rPr>
              <a:t>4</a:t>
            </a:r>
            <a:r>
              <a:rPr lang="zh-CN" altLang="en-US" sz="2800" b="1" dirty="0">
                <a:solidFill>
                  <a:srgbClr val="000000"/>
                </a:solidFill>
                <a:latin typeface="Times New Roman" panose="02020603050405020304" pitchFamily="18" charset="0"/>
                <a:ea typeface="宋体" panose="02010600030101010101" pitchFamily="2" charset="-122"/>
              </a:rPr>
              <a:t>、我国的国体是（　　）</a:t>
            </a:r>
            <a:endParaRPr lang="zh-CN" altLang="en-US" sz="2800" b="1" dirty="0">
              <a:solidFill>
                <a:srgbClr val="000000"/>
              </a:solidFill>
              <a:latin typeface="Times New Roman" panose="02020603050405020304" pitchFamily="18" charset="0"/>
              <a:ea typeface="宋体" panose="02010600030101010101" pitchFamily="2" charset="-122"/>
            </a:endParaRP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Ａ、社会主义国家　　　　　</a:t>
            </a:r>
            <a:endParaRPr lang="zh-CN" altLang="en-US" sz="2800" b="1" dirty="0">
              <a:solidFill>
                <a:srgbClr val="000000"/>
              </a:solidFill>
              <a:latin typeface="Times New Roman" panose="02020603050405020304" pitchFamily="18" charset="0"/>
              <a:ea typeface="宋体" panose="02010600030101010101" pitchFamily="2" charset="-122"/>
            </a:endParaRP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Ｂ、人民当家作主　</a:t>
            </a:r>
            <a:endParaRPr lang="zh-CN" altLang="en-US" sz="2800" b="1" dirty="0">
              <a:solidFill>
                <a:srgbClr val="000000"/>
              </a:solidFill>
              <a:latin typeface="Times New Roman" panose="02020603050405020304" pitchFamily="18" charset="0"/>
              <a:ea typeface="宋体" panose="02010600030101010101" pitchFamily="2" charset="-122"/>
            </a:endParaRP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Ｃ、无产阶级专政　　　　　</a:t>
            </a:r>
            <a:endParaRPr lang="zh-CN" altLang="en-US" sz="2800" b="1" dirty="0">
              <a:solidFill>
                <a:srgbClr val="000000"/>
              </a:solidFill>
              <a:latin typeface="Times New Roman" panose="02020603050405020304" pitchFamily="18" charset="0"/>
              <a:ea typeface="宋体" panose="02010600030101010101" pitchFamily="2" charset="-122"/>
            </a:endParaRP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Ｄ、人民民主专政的社会主义国家</a:t>
            </a:r>
            <a:endParaRPr lang="zh-CN" altLang="en-US" sz="2800" b="1" dirty="0">
              <a:solidFill>
                <a:srgbClr val="000000"/>
              </a:solidFill>
              <a:latin typeface="Times New Roman" panose="02020603050405020304" pitchFamily="18" charset="0"/>
              <a:ea typeface="宋体" panose="02010600030101010101" pitchFamily="2" charset="-122"/>
            </a:endParaRPr>
          </a:p>
        </p:txBody>
      </p:sp>
      <p:sp>
        <p:nvSpPr>
          <p:cNvPr id="24580" name="文本框 24579"/>
          <p:cNvSpPr txBox="1"/>
          <p:nvPr/>
        </p:nvSpPr>
        <p:spPr>
          <a:xfrm>
            <a:off x="7110413" y="1493838"/>
            <a:ext cx="1300162" cy="1006475"/>
          </a:xfrm>
          <a:prstGeom prst="rect">
            <a:avLst/>
          </a:prstGeom>
          <a:noFill/>
          <a:ln w="9525">
            <a:noFill/>
          </a:ln>
        </p:spPr>
        <p:txBody>
          <a:bodyPr anchor="t" anchorCtr="0">
            <a:spAutoFit/>
          </a:bodyPr>
          <a:lstStyle/>
          <a:p>
            <a:pPr algn="r" eaLnBrk="0" hangingPunct="0">
              <a:spcBef>
                <a:spcPct val="50000"/>
              </a:spcBef>
            </a:pPr>
            <a:r>
              <a:rPr lang="en-US" altLang="zh-CN" sz="6000" b="1">
                <a:solidFill>
                  <a:schemeClr val="bg2"/>
                </a:solidFill>
                <a:latin typeface="Times New Roman" panose="02020603050405020304" pitchFamily="18" charset="0"/>
                <a:ea typeface="宋体" panose="02010600030101010101" pitchFamily="2" charset="-122"/>
              </a:rPr>
              <a:t>D</a:t>
            </a:r>
            <a:r>
              <a:rPr lang="en-US" altLang="zh-CN" sz="6000" b="1">
                <a:solidFill>
                  <a:schemeClr val="accent1"/>
                </a:solidFill>
                <a:latin typeface="Times New Roman" panose="02020603050405020304" pitchFamily="18" charset="0"/>
                <a:ea typeface="宋体" panose="02010600030101010101" pitchFamily="2" charset="-122"/>
              </a:rPr>
              <a:t> </a:t>
            </a:r>
            <a:endParaRPr lang="en-US" altLang="zh-CN" sz="6000" b="1">
              <a:solidFill>
                <a:schemeClr val="accent1"/>
              </a:solidFill>
              <a:latin typeface="Times New Roman" panose="02020603050405020304" pitchFamily="18" charset="0"/>
              <a:ea typeface="宋体" panose="02010600030101010101" pitchFamily="2" charset="-122"/>
            </a:endParaRPr>
          </a:p>
        </p:txBody>
      </p:sp>
      <p:sp>
        <p:nvSpPr>
          <p:cNvPr id="24581" name="文本框 24580"/>
          <p:cNvSpPr txBox="1"/>
          <p:nvPr/>
        </p:nvSpPr>
        <p:spPr>
          <a:xfrm>
            <a:off x="3538538" y="3608388"/>
            <a:ext cx="1371600" cy="1006475"/>
          </a:xfrm>
          <a:prstGeom prst="rect">
            <a:avLst/>
          </a:prstGeom>
          <a:noFill/>
          <a:ln w="9525">
            <a:noFill/>
          </a:ln>
        </p:spPr>
        <p:txBody>
          <a:bodyPr anchor="t" anchorCtr="0">
            <a:spAutoFit/>
          </a:bodyPr>
          <a:lstStyle/>
          <a:p>
            <a:pPr eaLnBrk="0" hangingPunct="0">
              <a:spcBef>
                <a:spcPct val="50000"/>
              </a:spcBef>
            </a:pPr>
            <a:r>
              <a:rPr lang="en-US" altLang="zh-CN" sz="6000" b="1">
                <a:solidFill>
                  <a:schemeClr val="bg2"/>
                </a:solidFill>
                <a:latin typeface="Times New Roman" panose="02020603050405020304" pitchFamily="18" charset="0"/>
                <a:ea typeface="宋体" panose="02010600030101010101" pitchFamily="2" charset="-122"/>
              </a:rPr>
              <a:t>D</a:t>
            </a:r>
            <a:endParaRPr lang="en-US" altLang="zh-CN" sz="6000" b="1">
              <a:solidFill>
                <a:schemeClr val="bg2"/>
              </a:solidFill>
              <a:latin typeface="Times New Roman" panose="02020603050405020304" pitchFamily="18"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4580"/>
                                        </p:tgtEl>
                                        <p:attrNameLst>
                                          <p:attrName>style.visibility</p:attrName>
                                        </p:attrNameLst>
                                      </p:cBhvr>
                                      <p:to>
                                        <p:strVal val="visible"/>
                                      </p:to>
                                    </p:set>
                                    <p:anim calcmode="lin" valueType="num">
                                      <p:cBhvr>
                                        <p:cTn id="7" dur="500" fill="hold"/>
                                        <p:tgtEl>
                                          <p:spTgt spid="24580"/>
                                        </p:tgtEl>
                                        <p:attrNameLst>
                                          <p:attrName>ppt_x</p:attrName>
                                        </p:attrNameLst>
                                      </p:cBhvr>
                                      <p:tavLst>
                                        <p:tav tm="0">
                                          <p:val>
                                            <p:strVal val="1+#ppt_w/2"/>
                                          </p:val>
                                        </p:tav>
                                        <p:tav tm="100000">
                                          <p:val>
                                            <p:strVal val="#ppt_x"/>
                                          </p:val>
                                        </p:tav>
                                      </p:tavLst>
                                    </p:anim>
                                    <p:anim calcmode="lin" valueType="num">
                                      <p:cBhvr>
                                        <p:cTn id="8" dur="500" fill="hold"/>
                                        <p:tgtEl>
                                          <p:spTgt spid="2458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24581">
                                            <p:txEl>
                                              <p:pRg st="0" end="0"/>
                                            </p:txEl>
                                          </p:spTgt>
                                        </p:tgtEl>
                                        <p:attrNameLst>
                                          <p:attrName>style.visibility</p:attrName>
                                        </p:attrNameLst>
                                      </p:cBhvr>
                                      <p:to>
                                        <p:strVal val="visible"/>
                                      </p:to>
                                    </p:set>
                                    <p:animEffect transition="in" filter="blinds(horizontal)">
                                      <p:cBhvr>
                                        <p:cTn id="13" dur="500"/>
                                        <p:tgtEl>
                                          <p:spTgt spid="2458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文本框 25602"/>
          <p:cNvSpPr txBox="1"/>
          <p:nvPr/>
        </p:nvSpPr>
        <p:spPr>
          <a:xfrm>
            <a:off x="1838325" y="1271588"/>
            <a:ext cx="8329613" cy="4479925"/>
          </a:xfrm>
          <a:prstGeom prst="rect">
            <a:avLst/>
          </a:prstGeom>
          <a:noFill/>
          <a:ln w="9525">
            <a:noFill/>
          </a:ln>
        </p:spPr>
        <p:txBody>
          <a:bodyPr anchor="t" anchorCtr="0">
            <a:spAutoFit/>
          </a:bodyPr>
          <a:lstStyle/>
          <a:p>
            <a:pPr eaLnBrk="0" hangingPunct="0"/>
            <a:r>
              <a:rPr lang="en-US" altLang="zh-CN" sz="3200" b="1" dirty="0">
                <a:solidFill>
                  <a:srgbClr val="000000"/>
                </a:solidFill>
                <a:latin typeface="Times New Roman" panose="02020603050405020304" pitchFamily="18" charset="0"/>
                <a:ea typeface="宋体" panose="02010600030101010101" pitchFamily="2" charset="-122"/>
              </a:rPr>
              <a:t>5</a:t>
            </a:r>
            <a:r>
              <a:rPr lang="zh-CN" altLang="en-US" sz="3200" b="1" dirty="0">
                <a:solidFill>
                  <a:srgbClr val="000000"/>
                </a:solidFill>
                <a:latin typeface="Times New Roman" panose="02020603050405020304" pitchFamily="18" charset="0"/>
                <a:ea typeface="宋体" panose="02010600030101010101" pitchFamily="2" charset="-122"/>
              </a:rPr>
              <a:t>、第十届全国人大二次会议把“尊重和保障人权”作为一个重大原则写入宪法，是向全世界宣布，中国是一个尊重和保障人权的国家，这个保障是国家根本大法的保障，是最高形式和效力的保障。这体现了</a:t>
            </a:r>
            <a:r>
              <a:rPr lang="en-US" altLang="zh-CN" sz="3200" b="1" dirty="0">
                <a:solidFill>
                  <a:srgbClr val="000000"/>
                </a:solidFill>
                <a:latin typeface="Times New Roman" panose="02020603050405020304" pitchFamily="18" charset="0"/>
                <a:ea typeface="宋体" panose="02010600030101010101" pitchFamily="2" charset="-122"/>
              </a:rPr>
              <a:t>(</a:t>
            </a:r>
            <a:r>
              <a:rPr lang="zh-CN" altLang="en-US" sz="3200" b="1" dirty="0">
                <a:solidFill>
                  <a:srgbClr val="000000"/>
                </a:solidFill>
                <a:latin typeface="Times New Roman" panose="02020603050405020304" pitchFamily="18" charset="0"/>
                <a:ea typeface="宋体" panose="02010600030101010101" pitchFamily="2" charset="-122"/>
              </a:rPr>
              <a:t>　　</a:t>
            </a:r>
            <a:r>
              <a:rPr lang="en-US" altLang="zh-CN" sz="3200" b="1">
                <a:solidFill>
                  <a:srgbClr val="000000"/>
                </a:solidFill>
                <a:latin typeface="Times New Roman" panose="02020603050405020304" pitchFamily="18" charset="0"/>
                <a:ea typeface="宋体" panose="02010600030101010101" pitchFamily="2" charset="-122"/>
              </a:rPr>
              <a:t>)</a:t>
            </a:r>
            <a:endParaRPr lang="en-US" altLang="zh-CN" sz="3200" b="1">
              <a:solidFill>
                <a:srgbClr val="000000"/>
              </a:solidFill>
              <a:latin typeface="Times New Roman" panose="02020603050405020304" pitchFamily="18" charset="0"/>
              <a:ea typeface="宋体" panose="02010600030101010101" pitchFamily="2" charset="-122"/>
            </a:endParaRPr>
          </a:p>
          <a:p>
            <a:pPr eaLnBrk="0" hangingPunct="0"/>
            <a:r>
              <a:rPr lang="en-US" altLang="zh-CN" sz="3200" b="1" dirty="0">
                <a:solidFill>
                  <a:srgbClr val="000000"/>
                </a:solidFill>
                <a:latin typeface="Times New Roman" panose="02020603050405020304" pitchFamily="18" charset="0"/>
                <a:ea typeface="宋体" panose="02010600030101010101" pitchFamily="2" charset="-122"/>
              </a:rPr>
              <a:t>A</a:t>
            </a:r>
            <a:r>
              <a:rPr lang="zh-CN" altLang="en-US" sz="3200" b="1" dirty="0">
                <a:solidFill>
                  <a:srgbClr val="000000"/>
                </a:solidFill>
                <a:latin typeface="Times New Roman" panose="02020603050405020304" pitchFamily="18" charset="0"/>
                <a:ea typeface="宋体" panose="02010600030101010101" pitchFamily="2" charset="-122"/>
              </a:rPr>
              <a:t>、我国的人民民主具有广泛性     </a:t>
            </a:r>
            <a:endParaRPr lang="zh-CN" altLang="en-US" sz="3200" b="1" dirty="0">
              <a:solidFill>
                <a:srgbClr val="000000"/>
              </a:solidFill>
              <a:latin typeface="Times New Roman" panose="02020603050405020304" pitchFamily="18" charset="0"/>
              <a:ea typeface="宋体" panose="02010600030101010101" pitchFamily="2" charset="-122"/>
            </a:endParaRPr>
          </a:p>
          <a:p>
            <a:pPr eaLnBrk="0" hangingPunct="0"/>
            <a:r>
              <a:rPr lang="en-US" altLang="zh-CN" sz="3200" b="1" dirty="0">
                <a:solidFill>
                  <a:srgbClr val="000000"/>
                </a:solidFill>
                <a:latin typeface="Times New Roman" panose="02020603050405020304" pitchFamily="18" charset="0"/>
                <a:ea typeface="宋体" panose="02010600030101010101" pitchFamily="2" charset="-122"/>
              </a:rPr>
              <a:t>B</a:t>
            </a:r>
            <a:r>
              <a:rPr lang="zh-CN" altLang="en-US" sz="3200" b="1" dirty="0">
                <a:solidFill>
                  <a:srgbClr val="000000"/>
                </a:solidFill>
                <a:latin typeface="Times New Roman" panose="02020603050405020304" pitchFamily="18" charset="0"/>
                <a:ea typeface="宋体" panose="02010600030101010101" pitchFamily="2" charset="-122"/>
              </a:rPr>
              <a:t>、我国的人民民主具有法律性</a:t>
            </a:r>
            <a:endParaRPr lang="zh-CN" altLang="en-US" sz="3200" b="1" dirty="0">
              <a:solidFill>
                <a:srgbClr val="000000"/>
              </a:solidFill>
              <a:latin typeface="Times New Roman" panose="02020603050405020304" pitchFamily="18" charset="0"/>
              <a:ea typeface="宋体" panose="02010600030101010101" pitchFamily="2" charset="-122"/>
            </a:endParaRPr>
          </a:p>
          <a:p>
            <a:pPr eaLnBrk="0" hangingPunct="0"/>
            <a:r>
              <a:rPr lang="en-US" altLang="zh-CN" sz="3200" b="1" dirty="0">
                <a:solidFill>
                  <a:srgbClr val="000000"/>
                </a:solidFill>
                <a:latin typeface="Times New Roman" panose="02020603050405020304" pitchFamily="18" charset="0"/>
                <a:ea typeface="宋体" panose="02010600030101010101" pitchFamily="2" charset="-122"/>
              </a:rPr>
              <a:t>C</a:t>
            </a:r>
            <a:r>
              <a:rPr lang="zh-CN" altLang="en-US" sz="3200" b="1" dirty="0">
                <a:solidFill>
                  <a:srgbClr val="000000"/>
                </a:solidFill>
                <a:latin typeface="Times New Roman" panose="02020603050405020304" pitchFamily="18" charset="0"/>
                <a:ea typeface="宋体" panose="02010600030101010101" pitchFamily="2" charset="-122"/>
              </a:rPr>
              <a:t>、我国的人民民主具有真实性     </a:t>
            </a:r>
            <a:endParaRPr lang="zh-CN" altLang="en-US" sz="3200" b="1" dirty="0">
              <a:solidFill>
                <a:srgbClr val="000000"/>
              </a:solidFill>
              <a:latin typeface="Times New Roman" panose="02020603050405020304" pitchFamily="18" charset="0"/>
              <a:ea typeface="宋体" panose="02010600030101010101" pitchFamily="2" charset="-122"/>
            </a:endParaRPr>
          </a:p>
          <a:p>
            <a:pPr eaLnBrk="0" hangingPunct="0"/>
            <a:r>
              <a:rPr lang="en-US" altLang="zh-CN" sz="3200" b="1" dirty="0">
                <a:solidFill>
                  <a:srgbClr val="000000"/>
                </a:solidFill>
                <a:latin typeface="Times New Roman" panose="02020603050405020304" pitchFamily="18" charset="0"/>
                <a:ea typeface="宋体" panose="02010600030101010101" pitchFamily="2" charset="-122"/>
              </a:rPr>
              <a:t>D</a:t>
            </a:r>
            <a:r>
              <a:rPr lang="zh-CN" altLang="en-US" sz="3200" b="1" dirty="0">
                <a:solidFill>
                  <a:srgbClr val="000000"/>
                </a:solidFill>
                <a:latin typeface="Times New Roman" panose="02020603050405020304" pitchFamily="18" charset="0"/>
                <a:ea typeface="宋体" panose="02010600030101010101" pitchFamily="2" charset="-122"/>
              </a:rPr>
              <a:t>、我国的人民民主具有代表性</a:t>
            </a:r>
            <a:endParaRPr lang="zh-CN" altLang="en-US" sz="3200" b="1" dirty="0">
              <a:solidFill>
                <a:srgbClr val="000000"/>
              </a:solidFill>
              <a:latin typeface="Times New Roman" panose="02020603050405020304" pitchFamily="18" charset="0"/>
              <a:ea typeface="宋体" panose="02010600030101010101" pitchFamily="2" charset="-122"/>
            </a:endParaRPr>
          </a:p>
        </p:txBody>
      </p:sp>
      <p:sp>
        <p:nvSpPr>
          <p:cNvPr id="25604" name="文本框 25603"/>
          <p:cNvSpPr txBox="1"/>
          <p:nvPr/>
        </p:nvSpPr>
        <p:spPr>
          <a:xfrm>
            <a:off x="7302500" y="3070225"/>
            <a:ext cx="1800225" cy="1006475"/>
          </a:xfrm>
          <a:prstGeom prst="rect">
            <a:avLst/>
          </a:prstGeom>
          <a:noFill/>
          <a:ln w="9525">
            <a:noFill/>
          </a:ln>
        </p:spPr>
        <p:txBody>
          <a:bodyPr anchor="t" anchorCtr="0">
            <a:spAutoFit/>
          </a:bodyPr>
          <a:lstStyle/>
          <a:p>
            <a:pPr eaLnBrk="0" hangingPunct="0">
              <a:spcBef>
                <a:spcPct val="50000"/>
              </a:spcBef>
            </a:pPr>
            <a:r>
              <a:rPr lang="en-US" altLang="zh-CN" sz="6000" b="1">
                <a:solidFill>
                  <a:schemeClr val="bg2"/>
                </a:solidFill>
                <a:latin typeface="Times New Roman" panose="02020603050405020304" pitchFamily="18" charset="0"/>
                <a:ea typeface="宋体" panose="02010600030101010101" pitchFamily="2" charset="-122"/>
              </a:rPr>
              <a:t>C</a:t>
            </a:r>
            <a:endParaRPr lang="en-US" altLang="zh-CN" sz="6000" b="1">
              <a:solidFill>
                <a:schemeClr val="bg2"/>
              </a:solidFill>
              <a:latin typeface="Times New Roman" panose="02020603050405020304" pitchFamily="18"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5604">
                                            <p:txEl>
                                              <p:pRg st="0" end="0"/>
                                            </p:txEl>
                                          </p:spTgt>
                                        </p:tgtEl>
                                        <p:attrNameLst>
                                          <p:attrName>style.visibility</p:attrName>
                                        </p:attrNameLst>
                                      </p:cBhvr>
                                      <p:to>
                                        <p:strVal val="visible"/>
                                      </p:to>
                                    </p:set>
                                    <p:animEffect transition="in" filter="blinds(horizontal)">
                                      <p:cBhvr>
                                        <p:cTn id="7" dur="500"/>
                                        <p:tgtEl>
                                          <p:spTgt spid="2560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文本框 29697"/>
          <p:cNvSpPr txBox="1"/>
          <p:nvPr/>
        </p:nvSpPr>
        <p:spPr>
          <a:xfrm>
            <a:off x="2838450" y="142875"/>
            <a:ext cx="4086225" cy="762000"/>
          </a:xfrm>
          <a:prstGeom prst="rect">
            <a:avLst/>
          </a:prstGeom>
          <a:noFill/>
          <a:ln w="9525">
            <a:noFill/>
          </a:ln>
        </p:spPr>
        <p:txBody>
          <a:bodyPr anchor="t" anchorCtr="0">
            <a:spAutoFit/>
          </a:bodyPr>
          <a:lstStyle/>
          <a:p>
            <a:pPr eaLnBrk="0" hangingPunct="0">
              <a:spcBef>
                <a:spcPct val="50000"/>
              </a:spcBef>
            </a:pPr>
            <a:r>
              <a:rPr lang="zh-CN" altLang="en-US" sz="4400" b="1" dirty="0">
                <a:solidFill>
                  <a:schemeClr val="bg1"/>
                </a:solidFill>
                <a:latin typeface="Times New Roman" panose="02020603050405020304" pitchFamily="18" charset="0"/>
                <a:ea typeface="宋体" panose="02010600030101010101" pitchFamily="2" charset="-122"/>
              </a:rPr>
              <a:t>课堂巩固</a:t>
            </a:r>
            <a:endParaRPr lang="zh-CN" altLang="en-US" sz="4400" b="1" dirty="0">
              <a:solidFill>
                <a:schemeClr val="bg1"/>
              </a:solidFill>
              <a:latin typeface="Times New Roman" panose="02020603050405020304" pitchFamily="18" charset="0"/>
              <a:ea typeface="宋体" panose="02010600030101010101" pitchFamily="2" charset="-122"/>
            </a:endParaRPr>
          </a:p>
        </p:txBody>
      </p:sp>
      <p:sp>
        <p:nvSpPr>
          <p:cNvPr id="34818" name="文本框 29698"/>
          <p:cNvSpPr txBox="1"/>
          <p:nvPr/>
        </p:nvSpPr>
        <p:spPr>
          <a:xfrm>
            <a:off x="1781175" y="1114425"/>
            <a:ext cx="8443913" cy="4359275"/>
          </a:xfrm>
          <a:prstGeom prst="rect">
            <a:avLst/>
          </a:prstGeom>
          <a:noFill/>
          <a:ln w="9525">
            <a:noFill/>
          </a:ln>
        </p:spPr>
        <p:txBody>
          <a:bodyPr anchor="t" anchorCtr="0">
            <a:spAutoFit/>
          </a:bodyPr>
          <a:lstStyle/>
          <a:p>
            <a:pPr eaLnBrk="0" hangingPunct="0"/>
            <a:r>
              <a:rPr lang="en-US" altLang="zh-CN" sz="2800" b="1" dirty="0">
                <a:solidFill>
                  <a:srgbClr val="000000"/>
                </a:solidFill>
                <a:latin typeface="Times New Roman" panose="02020603050405020304" pitchFamily="18" charset="0"/>
                <a:ea typeface="宋体" panose="02010600030101010101" pitchFamily="2" charset="-122"/>
              </a:rPr>
              <a:t>6</a:t>
            </a:r>
            <a:r>
              <a:rPr lang="zh-CN" altLang="en-US" sz="2800" b="1" dirty="0">
                <a:solidFill>
                  <a:srgbClr val="000000"/>
                </a:solidFill>
                <a:latin typeface="Times New Roman" panose="02020603050405020304" pitchFamily="18" charset="0"/>
                <a:ea typeface="宋体" panose="02010600030101010101" pitchFamily="2" charset="-122"/>
              </a:rPr>
              <a:t>、决定国家性质的是（　　）</a:t>
            </a:r>
            <a:endParaRPr lang="zh-CN" altLang="en-US" sz="2800" b="1" dirty="0">
              <a:solidFill>
                <a:srgbClr val="000000"/>
              </a:solidFill>
              <a:latin typeface="Times New Roman" panose="02020603050405020304" pitchFamily="18" charset="0"/>
              <a:ea typeface="宋体" panose="02010600030101010101" pitchFamily="2" charset="-122"/>
            </a:endParaRP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Ａ、国家的法律规定　　　Ｂ、生产力水平</a:t>
            </a:r>
            <a:endParaRPr lang="zh-CN" altLang="en-US" sz="2800" b="1" dirty="0">
              <a:solidFill>
                <a:srgbClr val="000000"/>
              </a:solidFill>
              <a:latin typeface="Times New Roman" panose="02020603050405020304" pitchFamily="18" charset="0"/>
              <a:ea typeface="宋体" panose="02010600030101010101" pitchFamily="2" charset="-122"/>
            </a:endParaRP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Ｃ、统治阶级的性质　　　Ｄ、大多数人的阶级性质</a:t>
            </a:r>
            <a:endParaRPr lang="zh-CN" altLang="en-US" sz="2800" b="1" dirty="0">
              <a:solidFill>
                <a:srgbClr val="000000"/>
              </a:solidFill>
              <a:latin typeface="Times New Roman" panose="02020603050405020304" pitchFamily="18" charset="0"/>
              <a:ea typeface="宋体" panose="02010600030101010101" pitchFamily="2" charset="-122"/>
            </a:endParaRPr>
          </a:p>
          <a:p>
            <a:pPr eaLnBrk="0" hangingPunct="0"/>
            <a:r>
              <a:rPr lang="en-US" altLang="zh-CN" sz="2800" b="1" dirty="0">
                <a:solidFill>
                  <a:srgbClr val="000000"/>
                </a:solidFill>
                <a:latin typeface="Times New Roman" panose="02020603050405020304" pitchFamily="18" charset="0"/>
                <a:ea typeface="宋体" panose="02010600030101010101" pitchFamily="2" charset="-122"/>
              </a:rPr>
              <a:t>7</a:t>
            </a:r>
            <a:r>
              <a:rPr lang="zh-CN" altLang="en-US" sz="2800" b="1" dirty="0">
                <a:solidFill>
                  <a:srgbClr val="000000"/>
                </a:solidFill>
                <a:latin typeface="Times New Roman" panose="02020603050405020304" pitchFamily="18" charset="0"/>
                <a:ea typeface="宋体" panose="02010600030101010101" pitchFamily="2" charset="-122"/>
              </a:rPr>
              <a:t>、“国家无非是一个阶级镇压另一个阶级的机器，这一点即使在民主共和制下，也丝毫不比君主制下差。”这段话说明（　　）</a:t>
            </a:r>
            <a:endParaRPr lang="zh-CN" altLang="en-US" sz="2800" b="1" dirty="0">
              <a:solidFill>
                <a:srgbClr val="000000"/>
              </a:solidFill>
              <a:latin typeface="Times New Roman" panose="02020603050405020304" pitchFamily="18" charset="0"/>
              <a:ea typeface="宋体" panose="02010600030101010101" pitchFamily="2" charset="-122"/>
            </a:endParaRP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Ａ、国家是阶级矛盾不可调和的产物和表现</a:t>
            </a:r>
            <a:endParaRPr lang="zh-CN" altLang="en-US" sz="2800" b="1" dirty="0">
              <a:solidFill>
                <a:srgbClr val="000000"/>
              </a:solidFill>
              <a:latin typeface="Times New Roman" panose="02020603050405020304" pitchFamily="18" charset="0"/>
              <a:ea typeface="宋体" panose="02010600030101010101" pitchFamily="2" charset="-122"/>
            </a:endParaRP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Ｂ、民主共和制与君主制没有本质区别</a:t>
            </a:r>
            <a:endParaRPr lang="zh-CN" altLang="en-US" sz="2800" b="1" dirty="0">
              <a:solidFill>
                <a:srgbClr val="000000"/>
              </a:solidFill>
              <a:latin typeface="Times New Roman" panose="02020603050405020304" pitchFamily="18" charset="0"/>
              <a:ea typeface="宋体" panose="02010600030101010101" pitchFamily="2" charset="-122"/>
            </a:endParaRP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Ｃ、封建国家与资本主义国家在本质上是一样的</a:t>
            </a:r>
            <a:endParaRPr lang="zh-CN" altLang="en-US" sz="2800" b="1" dirty="0">
              <a:solidFill>
                <a:srgbClr val="000000"/>
              </a:solidFill>
              <a:latin typeface="Times New Roman" panose="02020603050405020304" pitchFamily="18" charset="0"/>
              <a:ea typeface="宋体" panose="02010600030101010101" pitchFamily="2" charset="-122"/>
            </a:endParaRP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Ｄ、国家是统治阶级进行阶级统治的工具</a:t>
            </a:r>
            <a:endParaRPr lang="zh-CN" altLang="en-US" sz="2800" b="1" dirty="0">
              <a:solidFill>
                <a:srgbClr val="000000"/>
              </a:solidFill>
              <a:latin typeface="Times New Roman" panose="02020603050405020304" pitchFamily="18" charset="0"/>
              <a:ea typeface="宋体" panose="02010600030101010101" pitchFamily="2" charset="-122"/>
            </a:endParaRPr>
          </a:p>
        </p:txBody>
      </p:sp>
      <p:sp>
        <p:nvSpPr>
          <p:cNvPr id="29700" name="文本框 29699"/>
          <p:cNvSpPr txBox="1"/>
          <p:nvPr/>
        </p:nvSpPr>
        <p:spPr>
          <a:xfrm>
            <a:off x="4995863" y="928688"/>
            <a:ext cx="1328737" cy="1006475"/>
          </a:xfrm>
          <a:prstGeom prst="rect">
            <a:avLst/>
          </a:prstGeom>
          <a:noFill/>
          <a:ln w="9525">
            <a:noFill/>
          </a:ln>
        </p:spPr>
        <p:txBody>
          <a:bodyPr anchor="t" anchorCtr="0">
            <a:spAutoFit/>
          </a:bodyPr>
          <a:lstStyle/>
          <a:p>
            <a:pPr algn="r" eaLnBrk="0" hangingPunct="0">
              <a:spcBef>
                <a:spcPct val="50000"/>
              </a:spcBef>
            </a:pPr>
            <a:r>
              <a:rPr lang="en-US" altLang="zh-CN" sz="6000" b="1">
                <a:solidFill>
                  <a:schemeClr val="bg2"/>
                </a:solidFill>
                <a:latin typeface="Times New Roman" panose="02020603050405020304" pitchFamily="18" charset="0"/>
                <a:ea typeface="宋体" panose="02010600030101010101" pitchFamily="2" charset="-122"/>
              </a:rPr>
              <a:t>C</a:t>
            </a:r>
            <a:endParaRPr lang="en-US" altLang="zh-CN" sz="6000" b="1">
              <a:solidFill>
                <a:schemeClr val="bg2"/>
              </a:solidFill>
              <a:latin typeface="Times New Roman" panose="02020603050405020304" pitchFamily="18" charset="0"/>
              <a:ea typeface="宋体" panose="02010600030101010101" pitchFamily="2" charset="-122"/>
            </a:endParaRPr>
          </a:p>
        </p:txBody>
      </p:sp>
      <p:sp>
        <p:nvSpPr>
          <p:cNvPr id="29701" name="文本框 29700"/>
          <p:cNvSpPr txBox="1"/>
          <p:nvPr/>
        </p:nvSpPr>
        <p:spPr>
          <a:xfrm>
            <a:off x="3495675" y="3014663"/>
            <a:ext cx="1457325" cy="1006475"/>
          </a:xfrm>
          <a:prstGeom prst="rect">
            <a:avLst/>
          </a:prstGeom>
          <a:noFill/>
          <a:ln w="9525">
            <a:noFill/>
          </a:ln>
        </p:spPr>
        <p:txBody>
          <a:bodyPr anchor="t" anchorCtr="0">
            <a:spAutoFit/>
          </a:bodyPr>
          <a:lstStyle/>
          <a:p>
            <a:pPr algn="r" eaLnBrk="0" hangingPunct="0">
              <a:spcBef>
                <a:spcPct val="50000"/>
              </a:spcBef>
            </a:pPr>
            <a:r>
              <a:rPr lang="en-US" altLang="zh-CN" sz="6000" b="1">
                <a:solidFill>
                  <a:schemeClr val="bg2"/>
                </a:solidFill>
                <a:latin typeface="Times New Roman" panose="02020603050405020304" pitchFamily="18" charset="0"/>
                <a:ea typeface="宋体" panose="02010600030101010101" pitchFamily="2" charset="-122"/>
              </a:rPr>
              <a:t>D</a:t>
            </a:r>
            <a:endParaRPr lang="en-US" altLang="zh-CN" sz="6000" b="1">
              <a:solidFill>
                <a:schemeClr val="bg2"/>
              </a:solidFill>
              <a:latin typeface="Times New Roman" panose="02020603050405020304" pitchFamily="18"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9700">
                                            <p:txEl>
                                              <p:pRg st="0" end="0"/>
                                            </p:txEl>
                                          </p:spTgt>
                                        </p:tgtEl>
                                        <p:attrNameLst>
                                          <p:attrName>style.visibility</p:attrName>
                                        </p:attrNameLst>
                                      </p:cBhvr>
                                      <p:to>
                                        <p:strVal val="visible"/>
                                      </p:to>
                                    </p:set>
                                    <p:animEffect transition="in" filter="blinds(horizontal)">
                                      <p:cBhvr>
                                        <p:cTn id="7" dur="500"/>
                                        <p:tgtEl>
                                          <p:spTgt spid="2970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9701">
                                            <p:txEl>
                                              <p:pRg st="0" end="0"/>
                                            </p:txEl>
                                          </p:spTgt>
                                        </p:tgtEl>
                                        <p:attrNameLst>
                                          <p:attrName>style.visibility</p:attrName>
                                        </p:attrNameLst>
                                      </p:cBhvr>
                                      <p:to>
                                        <p:strVal val="visible"/>
                                      </p:to>
                                    </p:set>
                                    <p:anim calcmode="lin" valueType="num">
                                      <p:cBhvr>
                                        <p:cTn id="12" dur="500" fill="hold"/>
                                        <p:tgtEl>
                                          <p:spTgt spid="29701">
                                            <p:txEl>
                                              <p:pRg st="0" end="0"/>
                                            </p:txEl>
                                          </p:spTgt>
                                        </p:tgtEl>
                                        <p:attrNameLst>
                                          <p:attrName>ppt_x</p:attrName>
                                        </p:attrNameLst>
                                      </p:cBhvr>
                                      <p:tavLst>
                                        <p:tav tm="0">
                                          <p:val>
                                            <p:strVal val="#ppt_x"/>
                                          </p:val>
                                        </p:tav>
                                        <p:tav tm="100000">
                                          <p:val>
                                            <p:strVal val="#ppt_x"/>
                                          </p:val>
                                        </p:tav>
                                      </p:tavLst>
                                    </p:anim>
                                    <p:anim calcmode="lin" valueType="num">
                                      <p:cBhvr>
                                        <p:cTn id="13" dur="500" fill="hold"/>
                                        <p:tgtEl>
                                          <p:spTgt spid="2970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文本框 30721"/>
          <p:cNvSpPr txBox="1"/>
          <p:nvPr/>
        </p:nvSpPr>
        <p:spPr>
          <a:xfrm>
            <a:off x="2063750" y="1049338"/>
            <a:ext cx="8424863" cy="2225675"/>
          </a:xfrm>
          <a:prstGeom prst="rect">
            <a:avLst/>
          </a:prstGeom>
          <a:noFill/>
          <a:ln w="9525">
            <a:noFill/>
          </a:ln>
        </p:spPr>
        <p:txBody>
          <a:bodyPr anchor="t" anchorCtr="0">
            <a:spAutoFit/>
          </a:bodyPr>
          <a:lstStyle/>
          <a:p>
            <a:r>
              <a:rPr lang="en-US" altLang="zh-CN" sz="2800" b="1" dirty="0">
                <a:solidFill>
                  <a:srgbClr val="000000"/>
                </a:solidFill>
                <a:latin typeface="宋体" panose="02010600030101010101" pitchFamily="2" charset="-122"/>
                <a:ea typeface="宋体" panose="02010600030101010101" pitchFamily="2" charset="-122"/>
              </a:rPr>
              <a:t>1.(</a:t>
            </a:r>
            <a:r>
              <a:rPr lang="zh-CN" altLang="en-US" sz="2800" b="1" dirty="0">
                <a:solidFill>
                  <a:srgbClr val="000000"/>
                </a:solidFill>
                <a:latin typeface="宋体" panose="02010600030101010101" pitchFamily="2" charset="-122"/>
                <a:ea typeface="宋体" panose="02010600030101010101" pitchFamily="2" charset="-122"/>
              </a:rPr>
              <a:t>单项</a:t>
            </a:r>
            <a:r>
              <a:rPr lang="en-US" altLang="zh-CN" sz="2800" b="1" dirty="0">
                <a:solidFill>
                  <a:srgbClr val="000000"/>
                </a:solidFill>
                <a:latin typeface="宋体" panose="02010600030101010101" pitchFamily="2" charset="-122"/>
                <a:ea typeface="宋体" panose="02010600030101010101" pitchFamily="2" charset="-122"/>
              </a:rPr>
              <a:t>)</a:t>
            </a:r>
            <a:r>
              <a:rPr lang="zh-CN" altLang="en-US" sz="2800" b="1" dirty="0">
                <a:solidFill>
                  <a:srgbClr val="000000"/>
                </a:solidFill>
                <a:latin typeface="宋体" panose="02010600030101010101" pitchFamily="2" charset="-122"/>
                <a:ea typeface="宋体" panose="02010600030101010101" pitchFamily="2" charset="-122"/>
              </a:rPr>
              <a:t>民主作为一种国家制度，其实质是（   ）</a:t>
            </a:r>
            <a:endParaRPr lang="zh-CN" altLang="en-US" sz="2800" b="1" dirty="0">
              <a:solidFill>
                <a:srgbClr val="000000"/>
              </a:solidFill>
              <a:latin typeface="宋体" panose="02010600030101010101" pitchFamily="2" charset="-122"/>
              <a:ea typeface="宋体" panose="02010600030101010101" pitchFamily="2" charset="-122"/>
            </a:endParaRPr>
          </a:p>
          <a:p>
            <a:r>
              <a:rPr lang="en-US" altLang="zh-CN" sz="2800" b="1" dirty="0">
                <a:solidFill>
                  <a:srgbClr val="000000"/>
                </a:solidFill>
                <a:latin typeface="宋体" panose="02010600030101010101" pitchFamily="2" charset="-122"/>
                <a:ea typeface="宋体" panose="02010600030101010101" pitchFamily="2" charset="-122"/>
              </a:rPr>
              <a:t>A.</a:t>
            </a:r>
            <a:r>
              <a:rPr lang="zh-CN" altLang="en-US" sz="2800" b="1" dirty="0">
                <a:solidFill>
                  <a:srgbClr val="000000"/>
                </a:solidFill>
                <a:latin typeface="宋体" panose="02010600030101010101" pitchFamily="2" charset="-122"/>
                <a:ea typeface="宋体" panose="02010600030101010101" pitchFamily="2" charset="-122"/>
              </a:rPr>
              <a:t>贯彻平等和少数服从多数的原则      </a:t>
            </a:r>
            <a:endParaRPr lang="zh-CN" altLang="en-US" sz="2800" b="1" dirty="0">
              <a:solidFill>
                <a:srgbClr val="000000"/>
              </a:solidFill>
              <a:latin typeface="宋体" panose="02010600030101010101" pitchFamily="2" charset="-122"/>
              <a:ea typeface="宋体" panose="02010600030101010101" pitchFamily="2" charset="-122"/>
            </a:endParaRPr>
          </a:p>
          <a:p>
            <a:r>
              <a:rPr lang="en-US" altLang="zh-CN" sz="2800" b="1" dirty="0">
                <a:solidFill>
                  <a:srgbClr val="000000"/>
                </a:solidFill>
                <a:latin typeface="宋体" panose="02010600030101010101" pitchFamily="2" charset="-122"/>
                <a:ea typeface="宋体" panose="02010600030101010101" pitchFamily="2" charset="-122"/>
              </a:rPr>
              <a:t>B.</a:t>
            </a:r>
            <a:r>
              <a:rPr lang="zh-CN" altLang="en-US" sz="2800" b="1" dirty="0">
                <a:solidFill>
                  <a:srgbClr val="000000"/>
                </a:solidFill>
                <a:latin typeface="宋体" panose="02010600030101010101" pitchFamily="2" charset="-122"/>
                <a:ea typeface="宋体" panose="02010600030101010101" pitchFamily="2" charset="-122"/>
              </a:rPr>
              <a:t>为一定的经济基础服务的上层建筑</a:t>
            </a:r>
            <a:endParaRPr lang="zh-CN" altLang="en-US" sz="2800" b="1" dirty="0">
              <a:solidFill>
                <a:srgbClr val="000000"/>
              </a:solidFill>
              <a:latin typeface="宋体" panose="02010600030101010101" pitchFamily="2" charset="-122"/>
              <a:ea typeface="宋体" panose="02010600030101010101" pitchFamily="2" charset="-122"/>
            </a:endParaRPr>
          </a:p>
          <a:p>
            <a:r>
              <a:rPr lang="en-US" altLang="zh-CN" sz="2800" b="1" dirty="0">
                <a:solidFill>
                  <a:srgbClr val="000000"/>
                </a:solidFill>
                <a:latin typeface="宋体" panose="02010600030101010101" pitchFamily="2" charset="-122"/>
                <a:ea typeface="宋体" panose="02010600030101010101" pitchFamily="2" charset="-122"/>
              </a:rPr>
              <a:t>C.</a:t>
            </a:r>
            <a:r>
              <a:rPr lang="zh-CN" altLang="en-US" sz="2800" b="1" dirty="0">
                <a:solidFill>
                  <a:srgbClr val="000000"/>
                </a:solidFill>
                <a:latin typeface="宋体" panose="02010600030101010101" pitchFamily="2" charset="-122"/>
                <a:ea typeface="宋体" panose="02010600030101010101" pitchFamily="2" charset="-122"/>
              </a:rPr>
              <a:t>一个阶级对另一个阶级的专政        </a:t>
            </a:r>
            <a:endParaRPr lang="zh-CN" altLang="en-US" sz="2800" b="1" dirty="0">
              <a:solidFill>
                <a:srgbClr val="000000"/>
              </a:solidFill>
              <a:latin typeface="宋体" panose="02010600030101010101" pitchFamily="2" charset="-122"/>
              <a:ea typeface="宋体" panose="02010600030101010101" pitchFamily="2" charset="-122"/>
            </a:endParaRPr>
          </a:p>
          <a:p>
            <a:r>
              <a:rPr lang="en-US" altLang="zh-CN" sz="2800" b="1" dirty="0">
                <a:solidFill>
                  <a:srgbClr val="000000"/>
                </a:solidFill>
                <a:latin typeface="宋体" panose="02010600030101010101" pitchFamily="2" charset="-122"/>
                <a:ea typeface="宋体" panose="02010600030101010101" pitchFamily="2" charset="-122"/>
              </a:rPr>
              <a:t>D.</a:t>
            </a:r>
            <a:r>
              <a:rPr lang="zh-CN" altLang="en-US" sz="2800" b="1" dirty="0">
                <a:solidFill>
                  <a:srgbClr val="000000"/>
                </a:solidFill>
                <a:latin typeface="宋体" panose="02010600030101010101" pitchFamily="2" charset="-122"/>
                <a:ea typeface="宋体" panose="02010600030101010101" pitchFamily="2" charset="-122"/>
              </a:rPr>
              <a:t>人民的民主</a:t>
            </a:r>
            <a:endParaRPr lang="zh-CN" altLang="en-US" sz="2800" b="1" dirty="0">
              <a:solidFill>
                <a:srgbClr val="000000"/>
              </a:solidFill>
              <a:latin typeface="宋体" panose="02010600030101010101" pitchFamily="2" charset="-122"/>
              <a:ea typeface="宋体" panose="02010600030101010101" pitchFamily="2" charset="-122"/>
            </a:endParaRPr>
          </a:p>
        </p:txBody>
      </p:sp>
      <p:sp>
        <p:nvSpPr>
          <p:cNvPr id="30723" name="矩形 30722"/>
          <p:cNvSpPr/>
          <p:nvPr/>
        </p:nvSpPr>
        <p:spPr>
          <a:xfrm>
            <a:off x="2063750" y="3441700"/>
            <a:ext cx="8424863" cy="3078163"/>
          </a:xfrm>
          <a:prstGeom prst="rect">
            <a:avLst/>
          </a:prstGeom>
          <a:noFill/>
          <a:ln w="9525">
            <a:noFill/>
          </a:ln>
        </p:spPr>
        <p:txBody>
          <a:bodyPr anchor="t" anchorCtr="0">
            <a:spAutoFit/>
          </a:bodyPr>
          <a:lstStyle/>
          <a:p>
            <a:r>
              <a:rPr lang="en-US" altLang="zh-CN" sz="2800" b="1" dirty="0">
                <a:solidFill>
                  <a:srgbClr val="000000"/>
                </a:solidFill>
                <a:latin typeface="宋体" panose="02010600030101010101" pitchFamily="2" charset="-122"/>
                <a:ea typeface="宋体" panose="02010600030101010101" pitchFamily="2" charset="-122"/>
              </a:rPr>
              <a:t>2.(</a:t>
            </a:r>
            <a:r>
              <a:rPr lang="zh-CN" altLang="en-US" sz="2800" b="1" dirty="0">
                <a:solidFill>
                  <a:srgbClr val="000000"/>
                </a:solidFill>
                <a:latin typeface="宋体" panose="02010600030101010101" pitchFamily="2" charset="-122"/>
                <a:ea typeface="宋体" panose="02010600030101010101" pitchFamily="2" charset="-122"/>
              </a:rPr>
              <a:t>单项</a:t>
            </a:r>
            <a:r>
              <a:rPr lang="en-US" altLang="zh-CN" sz="2800" b="1" dirty="0">
                <a:solidFill>
                  <a:srgbClr val="000000"/>
                </a:solidFill>
                <a:latin typeface="宋体" panose="02010600030101010101" pitchFamily="2" charset="-122"/>
                <a:ea typeface="宋体" panose="02010600030101010101" pitchFamily="2" charset="-122"/>
              </a:rPr>
              <a:t>)</a:t>
            </a:r>
            <a:r>
              <a:rPr lang="zh-CN" altLang="en-US" sz="2800" b="1" dirty="0">
                <a:solidFill>
                  <a:srgbClr val="000000"/>
                </a:solidFill>
                <a:latin typeface="宋体" panose="02010600030101010101" pitchFamily="2" charset="-122"/>
                <a:ea typeface="宋体" panose="02010600030101010101" pitchFamily="2" charset="-122"/>
              </a:rPr>
              <a:t>对民主与专政关系的理解正确的是（   ）</a:t>
            </a:r>
            <a:endParaRPr lang="zh-CN" altLang="en-US" sz="2800" b="1" dirty="0">
              <a:solidFill>
                <a:srgbClr val="000000"/>
              </a:solidFill>
              <a:latin typeface="宋体" panose="02010600030101010101" pitchFamily="2" charset="-122"/>
              <a:ea typeface="宋体" panose="02010600030101010101" pitchFamily="2" charset="-122"/>
            </a:endParaRPr>
          </a:p>
          <a:p>
            <a:r>
              <a:rPr lang="en-US" altLang="zh-CN" sz="2800" b="1" dirty="0">
                <a:solidFill>
                  <a:srgbClr val="000000"/>
                </a:solidFill>
                <a:latin typeface="宋体" panose="02010600030101010101" pitchFamily="2" charset="-122"/>
                <a:ea typeface="宋体" panose="02010600030101010101" pitchFamily="2" charset="-122"/>
              </a:rPr>
              <a:t>A.</a:t>
            </a:r>
            <a:r>
              <a:rPr lang="zh-CN" altLang="en-US" sz="2800" b="1" dirty="0">
                <a:solidFill>
                  <a:srgbClr val="000000"/>
                </a:solidFill>
                <a:latin typeface="宋体" panose="02010600030101010101" pitchFamily="2" charset="-122"/>
                <a:ea typeface="宋体" panose="02010600030101010101" pitchFamily="2" charset="-122"/>
              </a:rPr>
              <a:t>任何国家都具有民主与专政的职能，都是民主与</a:t>
            </a:r>
            <a:endParaRPr lang="zh-CN" altLang="en-US" sz="2800" b="1" dirty="0">
              <a:solidFill>
                <a:srgbClr val="000000"/>
              </a:solidFill>
              <a:latin typeface="宋体" panose="02010600030101010101" pitchFamily="2" charset="-122"/>
              <a:ea typeface="宋体" panose="02010600030101010101" pitchFamily="2" charset="-122"/>
            </a:endParaRPr>
          </a:p>
          <a:p>
            <a:r>
              <a:rPr lang="zh-CN" altLang="en-US" sz="2800" b="1" dirty="0">
                <a:solidFill>
                  <a:srgbClr val="000000"/>
                </a:solidFill>
                <a:latin typeface="宋体" panose="02010600030101010101" pitchFamily="2" charset="-122"/>
                <a:ea typeface="宋体" panose="02010600030101010101" pitchFamily="2" charset="-122"/>
              </a:rPr>
              <a:t>  专政的统一</a:t>
            </a:r>
            <a:endParaRPr lang="zh-CN" altLang="en-US" sz="2800" b="1" dirty="0">
              <a:solidFill>
                <a:srgbClr val="000000"/>
              </a:solidFill>
              <a:latin typeface="宋体" panose="02010600030101010101" pitchFamily="2" charset="-122"/>
              <a:ea typeface="宋体" panose="02010600030101010101" pitchFamily="2" charset="-122"/>
            </a:endParaRPr>
          </a:p>
          <a:p>
            <a:r>
              <a:rPr lang="en-US" altLang="zh-CN" sz="2800" b="1" dirty="0">
                <a:solidFill>
                  <a:srgbClr val="000000"/>
                </a:solidFill>
                <a:latin typeface="宋体" panose="02010600030101010101" pitchFamily="2" charset="-122"/>
                <a:ea typeface="宋体" panose="02010600030101010101" pitchFamily="2" charset="-122"/>
              </a:rPr>
              <a:t>B.</a:t>
            </a:r>
            <a:r>
              <a:rPr lang="zh-CN" altLang="en-US" sz="2800" b="1" dirty="0">
                <a:solidFill>
                  <a:srgbClr val="000000"/>
                </a:solidFill>
                <a:latin typeface="宋体" panose="02010600030101010101" pitchFamily="2" charset="-122"/>
                <a:ea typeface="宋体" panose="02010600030101010101" pitchFamily="2" charset="-122"/>
              </a:rPr>
              <a:t>任何国家都具有专政的职能</a:t>
            </a:r>
            <a:endParaRPr lang="zh-CN" altLang="en-US" sz="2800" b="1" dirty="0">
              <a:solidFill>
                <a:srgbClr val="000000"/>
              </a:solidFill>
              <a:latin typeface="宋体" panose="02010600030101010101" pitchFamily="2" charset="-122"/>
              <a:ea typeface="宋体" panose="02010600030101010101" pitchFamily="2" charset="-122"/>
            </a:endParaRPr>
          </a:p>
          <a:p>
            <a:r>
              <a:rPr lang="en-US" altLang="zh-CN" sz="2800" b="1" dirty="0">
                <a:solidFill>
                  <a:srgbClr val="000000"/>
                </a:solidFill>
                <a:latin typeface="宋体" panose="02010600030101010101" pitchFamily="2" charset="-122"/>
                <a:ea typeface="宋体" panose="02010600030101010101" pitchFamily="2" charset="-122"/>
              </a:rPr>
              <a:t>C.</a:t>
            </a:r>
            <a:r>
              <a:rPr lang="zh-CN" altLang="en-US" sz="2800" b="1" dirty="0">
                <a:solidFill>
                  <a:srgbClr val="000000"/>
                </a:solidFill>
                <a:latin typeface="宋体" panose="02010600030101010101" pitchFamily="2" charset="-122"/>
                <a:ea typeface="宋体" panose="02010600030101010101" pitchFamily="2" charset="-122"/>
              </a:rPr>
              <a:t>在任何民主制国家中，都是民主与专政的统一</a:t>
            </a:r>
            <a:endParaRPr lang="zh-CN" altLang="en-US" sz="2800" b="1" dirty="0">
              <a:solidFill>
                <a:srgbClr val="000000"/>
              </a:solidFill>
              <a:latin typeface="宋体" panose="02010600030101010101" pitchFamily="2" charset="-122"/>
              <a:ea typeface="宋体" panose="02010600030101010101" pitchFamily="2" charset="-122"/>
            </a:endParaRPr>
          </a:p>
          <a:p>
            <a:r>
              <a:rPr lang="en-US" altLang="zh-CN" sz="2800" b="1" dirty="0">
                <a:solidFill>
                  <a:srgbClr val="000000"/>
                </a:solidFill>
                <a:latin typeface="宋体" panose="02010600030101010101" pitchFamily="2" charset="-122"/>
                <a:ea typeface="宋体" panose="02010600030101010101" pitchFamily="2" charset="-122"/>
              </a:rPr>
              <a:t>D.</a:t>
            </a:r>
            <a:r>
              <a:rPr lang="zh-CN" altLang="en-US" sz="2800" b="1" dirty="0">
                <a:solidFill>
                  <a:srgbClr val="000000"/>
                </a:solidFill>
                <a:latin typeface="宋体" panose="02010600030101010101" pitchFamily="2" charset="-122"/>
                <a:ea typeface="宋体" panose="02010600030101010101" pitchFamily="2" charset="-122"/>
              </a:rPr>
              <a:t>在民主制国家中，民主与专政没有本质的区别，</a:t>
            </a:r>
            <a:endParaRPr lang="zh-CN" altLang="en-US" sz="2800" b="1" dirty="0">
              <a:solidFill>
                <a:srgbClr val="000000"/>
              </a:solidFill>
              <a:latin typeface="宋体" panose="02010600030101010101" pitchFamily="2" charset="-122"/>
              <a:ea typeface="宋体" panose="02010600030101010101" pitchFamily="2" charset="-122"/>
            </a:endParaRPr>
          </a:p>
          <a:p>
            <a:r>
              <a:rPr lang="zh-CN" altLang="en-US" sz="2800" b="1" dirty="0">
                <a:solidFill>
                  <a:srgbClr val="000000"/>
                </a:solidFill>
                <a:latin typeface="宋体" panose="02010600030101010101" pitchFamily="2" charset="-122"/>
                <a:ea typeface="宋体" panose="02010600030101010101" pitchFamily="2" charset="-122"/>
              </a:rPr>
              <a:t>  都是为统治阶级的统治服务的 </a:t>
            </a:r>
            <a:endParaRPr lang="zh-CN" altLang="en-US" sz="2800" b="1" dirty="0">
              <a:solidFill>
                <a:srgbClr val="000000"/>
              </a:solidFill>
              <a:latin typeface="宋体" panose="02010600030101010101" pitchFamily="2" charset="-122"/>
              <a:ea typeface="宋体" panose="02010600030101010101" pitchFamily="2" charset="-122"/>
            </a:endParaRPr>
          </a:p>
        </p:txBody>
      </p:sp>
      <p:sp>
        <p:nvSpPr>
          <p:cNvPr id="30724" name="文本框 30723"/>
          <p:cNvSpPr txBox="1"/>
          <p:nvPr/>
        </p:nvSpPr>
        <p:spPr>
          <a:xfrm>
            <a:off x="9264650" y="890588"/>
            <a:ext cx="1403350" cy="914400"/>
          </a:xfrm>
          <a:prstGeom prst="rect">
            <a:avLst/>
          </a:prstGeom>
          <a:noFill/>
          <a:ln w="9525">
            <a:noFill/>
          </a:ln>
        </p:spPr>
        <p:txBody>
          <a:bodyPr anchor="t" anchorCtr="0">
            <a:spAutoFit/>
          </a:bodyPr>
          <a:lstStyle/>
          <a:p>
            <a:pPr>
              <a:spcBef>
                <a:spcPct val="50000"/>
              </a:spcBef>
            </a:pPr>
            <a:r>
              <a:rPr lang="en-US" altLang="zh-CN" sz="5400" b="1">
                <a:solidFill>
                  <a:schemeClr val="folHlink"/>
                </a:solidFill>
                <a:latin typeface="Arial" panose="020B0604020202020204" pitchFamily="34" charset="0"/>
                <a:ea typeface="宋体" panose="02010600030101010101" pitchFamily="2" charset="-122"/>
              </a:rPr>
              <a:t>C</a:t>
            </a:r>
            <a:endParaRPr lang="en-US" altLang="zh-CN" sz="5400" b="1">
              <a:solidFill>
                <a:schemeClr val="folHlink"/>
              </a:solidFill>
              <a:latin typeface="Arial" panose="020B0604020202020204" pitchFamily="34" charset="0"/>
              <a:ea typeface="宋体" panose="02010600030101010101" pitchFamily="2" charset="-122"/>
            </a:endParaRPr>
          </a:p>
        </p:txBody>
      </p:sp>
      <p:sp>
        <p:nvSpPr>
          <p:cNvPr id="30725" name="文本框 30724"/>
          <p:cNvSpPr txBox="1"/>
          <p:nvPr/>
        </p:nvSpPr>
        <p:spPr>
          <a:xfrm>
            <a:off x="9207500" y="3138488"/>
            <a:ext cx="935038" cy="914400"/>
          </a:xfrm>
          <a:prstGeom prst="rect">
            <a:avLst/>
          </a:prstGeom>
          <a:noFill/>
          <a:ln w="9525">
            <a:noFill/>
          </a:ln>
        </p:spPr>
        <p:txBody>
          <a:bodyPr anchor="t" anchorCtr="0">
            <a:spAutoFit/>
          </a:bodyPr>
          <a:lstStyle/>
          <a:p>
            <a:pPr>
              <a:spcBef>
                <a:spcPct val="50000"/>
              </a:spcBef>
            </a:pPr>
            <a:r>
              <a:rPr lang="en-US" altLang="zh-CN" sz="5400" b="1">
                <a:solidFill>
                  <a:schemeClr val="folHlink"/>
                </a:solidFill>
                <a:latin typeface="Arial" panose="020B0604020202020204" pitchFamily="34" charset="0"/>
                <a:ea typeface="宋体" panose="02010600030101010101" pitchFamily="2" charset="-122"/>
              </a:rPr>
              <a:t>C</a:t>
            </a:r>
            <a:endParaRPr lang="en-US" altLang="zh-CN" sz="5400" b="1">
              <a:solidFill>
                <a:schemeClr val="folHlink"/>
              </a:solidFill>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blinds(horizontal)">
                                      <p:cBhvr>
                                        <p:cTn id="7" dur="500"/>
                                        <p:tgtEl>
                                          <p:spTgt spid="3072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2" fill="hold" grpId="0" nodeType="clickEffect">
                                  <p:stCondLst>
                                    <p:cond delay="0"/>
                                  </p:stCondLst>
                                  <p:childTnLst>
                                    <p:set>
                                      <p:cBhvr>
                                        <p:cTn id="11" dur="1" fill="hold">
                                          <p:stCondLst>
                                            <p:cond delay="0"/>
                                          </p:stCondLst>
                                        </p:cTn>
                                        <p:tgtEl>
                                          <p:spTgt spid="30724"/>
                                        </p:tgtEl>
                                        <p:attrNameLst>
                                          <p:attrName>style.visibility</p:attrName>
                                        </p:attrNameLst>
                                      </p:cBhvr>
                                      <p:to>
                                        <p:strVal val="visible"/>
                                      </p:to>
                                    </p:set>
                                    <p:anim calcmode="lin" valueType="num">
                                      <p:cBhvr>
                                        <p:cTn id="12" dur="500" fill="hold"/>
                                        <p:tgtEl>
                                          <p:spTgt spid="30724"/>
                                        </p:tgtEl>
                                        <p:attrNameLst>
                                          <p:attrName>ppt_x</p:attrName>
                                        </p:attrNameLst>
                                      </p:cBhvr>
                                      <p:tavLst>
                                        <p:tav tm="0">
                                          <p:val>
                                            <p:strVal val="0-#ppt_w/2"/>
                                          </p:val>
                                        </p:tav>
                                        <p:tav tm="100000">
                                          <p:val>
                                            <p:strVal val="#ppt_x"/>
                                          </p:val>
                                        </p:tav>
                                      </p:tavLst>
                                    </p:anim>
                                    <p:anim calcmode="lin" valueType="num">
                                      <p:cBhvr>
                                        <p:cTn id="13" dur="500" fill="hold"/>
                                        <p:tgtEl>
                                          <p:spTgt spid="3072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30723"/>
                                        </p:tgtEl>
                                        <p:attrNameLst>
                                          <p:attrName>style.visibility</p:attrName>
                                        </p:attrNameLst>
                                      </p:cBhvr>
                                      <p:to>
                                        <p:strVal val="visible"/>
                                      </p:to>
                                    </p:set>
                                    <p:animEffect transition="in" filter="diamond(in)">
                                      <p:cBhvr>
                                        <p:cTn id="18" dur="2000"/>
                                        <p:tgtEl>
                                          <p:spTgt spid="3072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grpId="0" nodeType="clickEffect">
                                  <p:stCondLst>
                                    <p:cond delay="0"/>
                                  </p:stCondLst>
                                  <p:childTnLst>
                                    <p:set>
                                      <p:cBhvr>
                                        <p:cTn id="22" dur="1" fill="hold">
                                          <p:stCondLst>
                                            <p:cond delay="0"/>
                                          </p:stCondLst>
                                        </p:cTn>
                                        <p:tgtEl>
                                          <p:spTgt spid="30725"/>
                                        </p:tgtEl>
                                        <p:attrNameLst>
                                          <p:attrName>style.visibility</p:attrName>
                                        </p:attrNameLst>
                                      </p:cBhvr>
                                      <p:to>
                                        <p:strVal val="visible"/>
                                      </p:to>
                                    </p:set>
                                    <p:anim calcmode="lin" valueType="num">
                                      <p:cBhvr>
                                        <p:cTn id="23" dur="500" fill="hold"/>
                                        <p:tgtEl>
                                          <p:spTgt spid="30725"/>
                                        </p:tgtEl>
                                        <p:attrNameLst>
                                          <p:attrName>ppt_x</p:attrName>
                                        </p:attrNameLst>
                                      </p:cBhvr>
                                      <p:tavLst>
                                        <p:tav tm="0">
                                          <p:val>
                                            <p:strVal val="0-#ppt_w/2"/>
                                          </p:val>
                                        </p:tav>
                                        <p:tav tm="100000">
                                          <p:val>
                                            <p:strVal val="#ppt_x"/>
                                          </p:val>
                                        </p:tav>
                                      </p:tavLst>
                                    </p:anim>
                                    <p:anim calcmode="lin" valueType="num">
                                      <p:cBhvr>
                                        <p:cTn id="24" dur="500" fill="hold"/>
                                        <p:tgtEl>
                                          <p:spTgt spid="3072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P spid="30723" grpId="0"/>
      <p:bldP spid="30724" grpId="0"/>
      <p:bldP spid="3072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标题 31745"/>
          <p:cNvSpPr>
            <a:spLocks noGrp="1"/>
          </p:cNvSpPr>
          <p:nvPr>
            <p:ph type="ctrTitle"/>
          </p:nvPr>
        </p:nvSpPr>
        <p:spPr>
          <a:xfrm>
            <a:off x="4738688" y="1790700"/>
            <a:ext cx="5929312" cy="1308100"/>
          </a:xfrm>
        </p:spPr>
        <p:txBody>
          <a:bodyPr anchor="ctr" anchorCtr="0"/>
          <a:lstStyle/>
          <a:p>
            <a:pPr defTabSz="914400">
              <a:buClrTx/>
              <a:buSzTx/>
              <a:buFontTx/>
              <a:buNone/>
            </a:pPr>
            <a:r>
              <a:rPr lang="ko-KR" altLang="en-US" sz="6900" kern="1200" baseline="0" dirty="0">
                <a:solidFill>
                  <a:schemeClr val="tx1"/>
                </a:solidFill>
                <a:latin typeface="+mj-lt"/>
                <a:ea typeface="黑体" panose="02010609060101010101" pitchFamily="2" charset="-122"/>
                <a:cs typeface="+mj-cs"/>
              </a:rPr>
              <a:t>谢</a:t>
            </a:r>
            <a:r>
              <a:rPr lang="ko-KR" altLang="zh-CN" sz="6900" kern="1200" baseline="0" dirty="0">
                <a:solidFill>
                  <a:schemeClr val="tx1"/>
                </a:solidFill>
                <a:latin typeface="+mj-lt"/>
                <a:ea typeface="黑体" panose="02010609060101010101" pitchFamily="2" charset="-122"/>
                <a:cs typeface="+mj-cs"/>
              </a:rPr>
              <a:t>谢</a:t>
            </a:r>
            <a:r>
              <a:rPr lang="ko-KR" altLang="en-US" sz="6900" kern="1200" baseline="0" dirty="0">
                <a:solidFill>
                  <a:schemeClr val="tx1"/>
                </a:solidFill>
                <a:latin typeface="+mj-lt"/>
                <a:ea typeface="黑体" panose="02010609060101010101" pitchFamily="2" charset="-122"/>
                <a:cs typeface="+mj-cs"/>
              </a:rPr>
              <a:t>！</a:t>
            </a:r>
            <a:endParaRPr lang="ko-KR" altLang="en-US" sz="6900" kern="1200" baseline="0" dirty="0">
              <a:solidFill>
                <a:schemeClr val="tx1"/>
              </a:solidFill>
              <a:latin typeface="+mj-lt"/>
              <a:ea typeface="黑体" panose="02010609060101010101" pitchFamily="2" charset="-122"/>
              <a:cs typeface="+mj-cs"/>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标题 33793"/>
          <p:cNvSpPr>
            <a:spLocks noGrp="1"/>
          </p:cNvSpPr>
          <p:nvPr>
            <p:ph type="title"/>
          </p:nvPr>
        </p:nvSpPr>
        <p:spPr/>
        <p:txBody>
          <a:bodyPr anchor="ctr" anchorCtr="0"/>
          <a:lstStyle/>
          <a:p>
            <a:endParaRPr lang="zh-CN" altLang="en-US" dirty="0"/>
          </a:p>
        </p:txBody>
      </p:sp>
      <p:pic>
        <p:nvPicPr>
          <p:cNvPr id="37890" name="图片 33794"/>
          <p:cNvPicPr>
            <a:picLocks noChangeAspect="1"/>
          </p:cNvPicPr>
          <p:nvPr/>
        </p:nvPicPr>
        <p:blipFill>
          <a:blip r:embed="rId1"/>
          <a:stretch>
            <a:fillRect/>
          </a:stretch>
        </p:blipFill>
        <p:spPr>
          <a:xfrm>
            <a:off x="3767138" y="977900"/>
            <a:ext cx="5243512" cy="5519738"/>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标题 2049"/>
          <p:cNvSpPr>
            <a:spLocks noGrp="1"/>
          </p:cNvSpPr>
          <p:nvPr>
            <p:ph type="ctrTitle"/>
          </p:nvPr>
        </p:nvSpPr>
        <p:spPr>
          <a:xfrm>
            <a:off x="2209800" y="2130425"/>
            <a:ext cx="7772400" cy="1470025"/>
          </a:xfrm>
        </p:spPr>
        <p:txBody>
          <a:bodyPr anchor="ctr" anchorCtr="0"/>
          <a:lstStyle/>
          <a:p>
            <a:pPr defTabSz="914400">
              <a:buClrTx/>
              <a:buSzTx/>
              <a:buFontTx/>
              <a:buNone/>
            </a:pPr>
            <a:endParaRPr lang="zh-CN" altLang="en-US" sz="4400" kern="1200" baseline="0" dirty="0">
              <a:latin typeface="+mj-lt"/>
              <a:ea typeface="+mj-ea"/>
              <a:cs typeface="+mj-cs"/>
            </a:endParaRPr>
          </a:p>
        </p:txBody>
      </p:sp>
      <p:sp>
        <p:nvSpPr>
          <p:cNvPr id="38914" name="副标题 2050"/>
          <p:cNvSpPr>
            <a:spLocks noGrp="1"/>
          </p:cNvSpPr>
          <p:nvPr>
            <p:ph type="subTitle" idx="1"/>
          </p:nvPr>
        </p:nvSpPr>
        <p:spPr>
          <a:xfrm>
            <a:off x="2895600" y="3886200"/>
            <a:ext cx="6400800" cy="1752600"/>
          </a:xfrm>
        </p:spPr>
        <p:txBody>
          <a:bodyPr anchor="t" anchorCtr="0"/>
          <a:lstStyle/>
          <a:p>
            <a:pPr defTabSz="914400">
              <a:buClrTx/>
              <a:buSzTx/>
              <a:buFontTx/>
            </a:pPr>
            <a:endParaRPr lang="zh-CN" altLang="en-US" sz="3200" kern="1200" baseline="0" dirty="0">
              <a:latin typeface="+mn-lt"/>
              <a:ea typeface="+mn-ea"/>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图片 4097" descr="房屋被水流冲垮"/>
          <p:cNvPicPr>
            <a:picLocks noChangeAspect="1"/>
          </p:cNvPicPr>
          <p:nvPr/>
        </p:nvPicPr>
        <p:blipFill>
          <a:blip r:embed="rId1"/>
          <a:stretch>
            <a:fillRect/>
          </a:stretch>
        </p:blipFill>
        <p:spPr>
          <a:xfrm>
            <a:off x="1600200" y="0"/>
            <a:ext cx="4876800" cy="2925763"/>
          </a:xfrm>
          <a:prstGeom prst="rect">
            <a:avLst/>
          </a:prstGeom>
          <a:noFill/>
          <a:ln w="9525">
            <a:noFill/>
          </a:ln>
        </p:spPr>
      </p:pic>
      <p:pic>
        <p:nvPicPr>
          <p:cNvPr id="39938" name="图片 4098" descr="江汉路上的跳板"/>
          <p:cNvPicPr>
            <a:picLocks noChangeAspect="1"/>
          </p:cNvPicPr>
          <p:nvPr/>
        </p:nvPicPr>
        <p:blipFill>
          <a:blip r:embed="rId2"/>
          <a:stretch>
            <a:fillRect/>
          </a:stretch>
        </p:blipFill>
        <p:spPr>
          <a:xfrm>
            <a:off x="6553200" y="1143000"/>
            <a:ext cx="4070350" cy="5562600"/>
          </a:xfrm>
          <a:prstGeom prst="rect">
            <a:avLst/>
          </a:prstGeom>
          <a:noFill/>
          <a:ln w="9525">
            <a:noFill/>
          </a:ln>
        </p:spPr>
      </p:pic>
      <p:pic>
        <p:nvPicPr>
          <p:cNvPr id="39939" name="图片 4099" descr="灾民逃命情形"/>
          <p:cNvPicPr>
            <a:picLocks noChangeAspect="1"/>
          </p:cNvPicPr>
          <p:nvPr/>
        </p:nvPicPr>
        <p:blipFill>
          <a:blip r:embed="rId3"/>
          <a:stretch>
            <a:fillRect/>
          </a:stretch>
        </p:blipFill>
        <p:spPr>
          <a:xfrm>
            <a:off x="1600200" y="3581400"/>
            <a:ext cx="4267200" cy="3200400"/>
          </a:xfrm>
          <a:prstGeom prst="rect">
            <a:avLst/>
          </a:prstGeom>
          <a:noFill/>
          <a:ln w="9525">
            <a:noFill/>
          </a:ln>
        </p:spPr>
      </p:pic>
      <p:sp>
        <p:nvSpPr>
          <p:cNvPr id="39940" name="文本框 4100"/>
          <p:cNvSpPr txBox="1"/>
          <p:nvPr/>
        </p:nvSpPr>
        <p:spPr>
          <a:xfrm>
            <a:off x="2503488" y="2819400"/>
            <a:ext cx="3516312" cy="579438"/>
          </a:xfrm>
          <a:prstGeom prst="rect">
            <a:avLst/>
          </a:prstGeom>
          <a:noFill/>
          <a:ln w="9525">
            <a:noFill/>
          </a:ln>
        </p:spPr>
        <p:txBody>
          <a:bodyPr anchor="t" anchorCtr="0">
            <a:spAutoFit/>
          </a:bodyPr>
          <a:lstStyle/>
          <a:p>
            <a:pPr>
              <a:spcBef>
                <a:spcPct val="50000"/>
              </a:spcBef>
            </a:pPr>
            <a:r>
              <a:rPr lang="zh-CN" altLang="en-US" sz="3200" b="1" dirty="0">
                <a:solidFill>
                  <a:srgbClr val="FF0000"/>
                </a:solidFill>
                <a:latin typeface="Times New Roman" panose="02020603050405020304" pitchFamily="18" charset="0"/>
                <a:ea typeface="黑体" panose="02010609060101010101" pitchFamily="2" charset="-122"/>
              </a:rPr>
              <a:t>房屋被洪水冲垮</a:t>
            </a:r>
            <a:endParaRPr lang="zh-CN" altLang="en-US" sz="3200" b="1">
              <a:solidFill>
                <a:srgbClr val="FF0000"/>
              </a:solidFill>
              <a:latin typeface="Times New Roman" panose="02020603050405020304" pitchFamily="18" charset="0"/>
              <a:ea typeface="黑体" panose="02010609060101010101" pitchFamily="2" charset="-122"/>
            </a:endParaRPr>
          </a:p>
        </p:txBody>
      </p:sp>
      <p:sp>
        <p:nvSpPr>
          <p:cNvPr id="39941" name="文本框 4101"/>
          <p:cNvSpPr txBox="1"/>
          <p:nvPr/>
        </p:nvSpPr>
        <p:spPr>
          <a:xfrm>
            <a:off x="7162800" y="381000"/>
            <a:ext cx="3429000" cy="579438"/>
          </a:xfrm>
          <a:prstGeom prst="rect">
            <a:avLst/>
          </a:prstGeom>
          <a:noFill/>
          <a:ln w="9525">
            <a:noFill/>
          </a:ln>
        </p:spPr>
        <p:txBody>
          <a:bodyPr anchor="t" anchorCtr="0">
            <a:spAutoFit/>
          </a:bodyPr>
          <a:lstStyle/>
          <a:p>
            <a:pPr>
              <a:spcBef>
                <a:spcPct val="50000"/>
              </a:spcBef>
            </a:pPr>
            <a:r>
              <a:rPr lang="zh-CN" altLang="en-US" sz="3200" b="1" dirty="0">
                <a:solidFill>
                  <a:srgbClr val="FF0000"/>
                </a:solidFill>
                <a:latin typeface="Times New Roman" panose="02020603050405020304" pitchFamily="18" charset="0"/>
                <a:ea typeface="黑体" panose="02010609060101010101" pitchFamily="2" charset="-122"/>
              </a:rPr>
              <a:t>江汉路上的跳板</a:t>
            </a:r>
            <a:endParaRPr lang="zh-CN" altLang="en-US" sz="3200" b="1">
              <a:solidFill>
                <a:srgbClr val="FF0000"/>
              </a:solidFill>
              <a:latin typeface="Times New Roman" panose="02020603050405020304" pitchFamily="18" charset="0"/>
              <a:ea typeface="黑体" panose="02010609060101010101" pitchFamily="2" charset="-122"/>
            </a:endParaRPr>
          </a:p>
        </p:txBody>
      </p:sp>
      <p:sp>
        <p:nvSpPr>
          <p:cNvPr id="39942" name="文本框 4102"/>
          <p:cNvSpPr txBox="1"/>
          <p:nvPr/>
        </p:nvSpPr>
        <p:spPr>
          <a:xfrm>
            <a:off x="5757863" y="3886200"/>
            <a:ext cx="669925" cy="2743200"/>
          </a:xfrm>
          <a:prstGeom prst="rect">
            <a:avLst/>
          </a:prstGeom>
          <a:noFill/>
          <a:ln w="9525">
            <a:noFill/>
          </a:ln>
        </p:spPr>
        <p:txBody>
          <a:bodyPr vert="eaVert" anchor="t" anchorCtr="0">
            <a:spAutoFit/>
          </a:bodyPr>
          <a:lstStyle/>
          <a:p>
            <a:pPr>
              <a:spcBef>
                <a:spcPct val="50000"/>
              </a:spcBef>
            </a:pPr>
            <a:r>
              <a:rPr lang="zh-CN" altLang="en-US" sz="3200" b="1" dirty="0">
                <a:solidFill>
                  <a:srgbClr val="FF0000"/>
                </a:solidFill>
                <a:latin typeface="Times New Roman" panose="02020603050405020304" pitchFamily="18" charset="0"/>
                <a:ea typeface="黑体" panose="02010609060101010101" pitchFamily="2" charset="-122"/>
              </a:rPr>
              <a:t>灾民逃命情形</a:t>
            </a:r>
            <a:endParaRPr lang="zh-CN" altLang="en-US" sz="3200" b="1">
              <a:solidFill>
                <a:srgbClr val="FF0000"/>
              </a:solidFill>
              <a:latin typeface="Times New Roman" panose="02020603050405020304" pitchFamily="18" charset="0"/>
              <a:ea typeface="黑体" panose="02010609060101010101" pitchFamily="2" charset="-122"/>
            </a:endParaRPr>
          </a:p>
        </p:txBody>
      </p:sp>
      <p:sp>
        <p:nvSpPr>
          <p:cNvPr id="39943" name="文本框 4103"/>
          <p:cNvSpPr txBox="1"/>
          <p:nvPr/>
        </p:nvSpPr>
        <p:spPr>
          <a:xfrm>
            <a:off x="1600200" y="14288"/>
            <a:ext cx="4038600" cy="517525"/>
          </a:xfrm>
          <a:prstGeom prst="rect">
            <a:avLst/>
          </a:prstGeom>
          <a:noFill/>
          <a:ln w="9525">
            <a:noFill/>
          </a:ln>
        </p:spPr>
        <p:txBody>
          <a:bodyPr anchor="t" anchorCtr="0">
            <a:spAutoFit/>
          </a:bodyPr>
          <a:lstStyle/>
          <a:p>
            <a:pPr>
              <a:spcBef>
                <a:spcPct val="50000"/>
              </a:spcBef>
            </a:pPr>
            <a:r>
              <a:rPr lang="en-US" altLang="zh-CN" sz="2800" b="1" dirty="0">
                <a:solidFill>
                  <a:srgbClr val="FF0000"/>
                </a:solidFill>
                <a:latin typeface="楷体_GB2312" pitchFamily="49" charset="-122"/>
                <a:ea typeface="楷体_GB2312" pitchFamily="49" charset="-122"/>
              </a:rPr>
              <a:t>1931</a:t>
            </a:r>
            <a:r>
              <a:rPr lang="zh-CN" altLang="en-US" sz="2800" b="1" dirty="0">
                <a:solidFill>
                  <a:srgbClr val="FF0000"/>
                </a:solidFill>
                <a:latin typeface="楷体_GB2312" pitchFamily="49" charset="-122"/>
                <a:ea typeface="楷体_GB2312" pitchFamily="49" charset="-122"/>
              </a:rPr>
              <a:t>年江淮洪水</a:t>
            </a:r>
            <a:endParaRPr lang="zh-CN" altLang="en-US" sz="2800" b="1">
              <a:solidFill>
                <a:srgbClr val="FF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图片 5121" descr="98抗洪"/>
          <p:cNvPicPr>
            <a:picLocks noChangeAspect="1"/>
          </p:cNvPicPr>
          <p:nvPr/>
        </p:nvPicPr>
        <p:blipFill>
          <a:blip r:embed="rId1"/>
          <a:stretch>
            <a:fillRect/>
          </a:stretch>
        </p:blipFill>
        <p:spPr>
          <a:xfrm>
            <a:off x="1524000" y="7938"/>
            <a:ext cx="9144000" cy="6850062"/>
          </a:xfrm>
          <a:prstGeom prst="rect">
            <a:avLst/>
          </a:prstGeom>
          <a:noFill/>
          <a:ln w="9525">
            <a:noFill/>
          </a:ln>
        </p:spPr>
      </p:pic>
      <p:sp>
        <p:nvSpPr>
          <p:cNvPr id="40962" name="文本框 5122"/>
          <p:cNvSpPr txBox="1"/>
          <p:nvPr/>
        </p:nvSpPr>
        <p:spPr>
          <a:xfrm>
            <a:off x="2057400" y="363538"/>
            <a:ext cx="1981200" cy="1158875"/>
          </a:xfrm>
          <a:prstGeom prst="rect">
            <a:avLst/>
          </a:prstGeom>
          <a:noFill/>
          <a:ln w="9525">
            <a:noFill/>
          </a:ln>
        </p:spPr>
        <p:txBody>
          <a:bodyPr anchor="t" anchorCtr="0">
            <a:spAutoFit/>
          </a:bodyPr>
          <a:lstStyle/>
          <a:p>
            <a:pPr>
              <a:spcBef>
                <a:spcPct val="50000"/>
              </a:spcBef>
            </a:pPr>
            <a:r>
              <a:rPr lang="en-US" altLang="zh-CN" sz="2800" b="1" dirty="0">
                <a:solidFill>
                  <a:schemeClr val="bg1"/>
                </a:solidFill>
                <a:latin typeface="黑体" panose="02010609060101010101" pitchFamily="2" charset="-122"/>
                <a:ea typeface="黑体" panose="02010609060101010101" pitchFamily="2" charset="-122"/>
              </a:rPr>
              <a:t>98’</a:t>
            </a:r>
            <a:r>
              <a:rPr lang="zh-CN" altLang="en-US" sz="2800" b="1" dirty="0">
                <a:solidFill>
                  <a:schemeClr val="bg1"/>
                </a:solidFill>
                <a:latin typeface="黑体" panose="02010609060101010101" pitchFamily="2" charset="-122"/>
                <a:ea typeface="黑体" panose="02010609060101010101" pitchFamily="2" charset="-122"/>
              </a:rPr>
              <a:t>抗洪</a:t>
            </a:r>
            <a:endParaRPr lang="zh-CN" altLang="en-US" sz="2800" b="1" dirty="0">
              <a:solidFill>
                <a:schemeClr val="bg1"/>
              </a:solidFill>
              <a:latin typeface="黑体" panose="02010609060101010101" pitchFamily="2" charset="-122"/>
              <a:ea typeface="黑体" panose="02010609060101010101" pitchFamily="2" charset="-122"/>
            </a:endParaRPr>
          </a:p>
          <a:p>
            <a:pPr>
              <a:spcBef>
                <a:spcPct val="50000"/>
              </a:spcBef>
            </a:pPr>
            <a:r>
              <a:rPr lang="zh-CN" altLang="en-US" sz="2800" b="1" dirty="0">
                <a:solidFill>
                  <a:schemeClr val="bg1"/>
                </a:solidFill>
                <a:latin typeface="黑体" panose="02010609060101010101" pitchFamily="2" charset="-122"/>
                <a:ea typeface="黑体" panose="02010609060101010101" pitchFamily="2" charset="-122"/>
              </a:rPr>
              <a:t>万众一心</a:t>
            </a:r>
            <a:endParaRPr lang="zh-CN" altLang="en-US" sz="2800" b="1" dirty="0">
              <a:solidFill>
                <a:schemeClr val="bg1"/>
              </a:solidFill>
              <a:latin typeface="黑体" panose="02010609060101010101" pitchFamily="2" charset="-122"/>
              <a:ea typeface="黑体" panose="0201060906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文本框 6145"/>
          <p:cNvSpPr txBox="1"/>
          <p:nvPr/>
        </p:nvSpPr>
        <p:spPr>
          <a:xfrm>
            <a:off x="2400300" y="184150"/>
            <a:ext cx="7848600" cy="701675"/>
          </a:xfrm>
          <a:prstGeom prst="rect">
            <a:avLst/>
          </a:prstGeom>
          <a:noFill/>
          <a:ln w="9525">
            <a:noFill/>
          </a:ln>
        </p:spPr>
        <p:txBody>
          <a:bodyPr anchor="t" anchorCtr="0">
            <a:spAutoFit/>
          </a:bodyPr>
          <a:lstStyle/>
          <a:p>
            <a:pPr>
              <a:spcBef>
                <a:spcPct val="50000"/>
              </a:spcBef>
            </a:pPr>
            <a:r>
              <a:rPr lang="zh-CN" altLang="en-US" sz="4000" dirty="0">
                <a:solidFill>
                  <a:srgbClr val="FF0000"/>
                </a:solidFill>
                <a:latin typeface="Times New Roman" panose="02020603050405020304" pitchFamily="18" charset="0"/>
                <a:ea typeface="华文行楷" panose="02010800040101010101" pitchFamily="2" charset="-122"/>
              </a:rPr>
              <a:t>面对新旧社会两次特大洪灾的思考</a:t>
            </a:r>
            <a:endParaRPr lang="zh-CN" altLang="en-US" sz="4000">
              <a:solidFill>
                <a:srgbClr val="FF0000"/>
              </a:solidFill>
              <a:latin typeface="Times New Roman" panose="02020603050405020304" pitchFamily="18" charset="0"/>
              <a:ea typeface="华文行楷" panose="02010800040101010101" pitchFamily="2" charset="-122"/>
            </a:endParaRPr>
          </a:p>
        </p:txBody>
      </p:sp>
      <p:sp>
        <p:nvSpPr>
          <p:cNvPr id="6147" name="文本框 6146"/>
          <p:cNvSpPr txBox="1"/>
          <p:nvPr/>
        </p:nvSpPr>
        <p:spPr>
          <a:xfrm>
            <a:off x="2057400" y="1143000"/>
            <a:ext cx="3657600" cy="944563"/>
          </a:xfrm>
          <a:prstGeom prst="rect">
            <a:avLst/>
          </a:prstGeom>
          <a:noFill/>
          <a:ln w="12700" cap="flat" cmpd="sng">
            <a:solidFill>
              <a:srgbClr val="3366FF"/>
            </a:solidFill>
            <a:prstDash val="solid"/>
            <a:miter/>
            <a:headEnd type="none" w="med" len="med"/>
            <a:tailEnd type="none" w="med" len="med"/>
          </a:ln>
        </p:spPr>
        <p:txBody>
          <a:bodyPr anchor="t" anchorCtr="0">
            <a:spAutoFit/>
          </a:bodyPr>
          <a:lstStyle/>
          <a:p>
            <a:pPr>
              <a:spcBef>
                <a:spcPct val="50000"/>
              </a:spcBef>
            </a:pPr>
            <a:r>
              <a:rPr lang="en-US" altLang="zh-CN" sz="2800" b="1" dirty="0">
                <a:solidFill>
                  <a:srgbClr val="000000"/>
                </a:solidFill>
                <a:latin typeface="Times New Roman" panose="02020603050405020304" pitchFamily="18" charset="0"/>
                <a:ea typeface="宋体" panose="02010600030101010101" pitchFamily="2" charset="-122"/>
              </a:rPr>
              <a:t>1931</a:t>
            </a:r>
            <a:r>
              <a:rPr lang="zh-CN" altLang="en-US" sz="2800" b="1" dirty="0">
                <a:solidFill>
                  <a:srgbClr val="000000"/>
                </a:solidFill>
                <a:latin typeface="Times New Roman" panose="02020603050405020304" pitchFamily="18" charset="0"/>
                <a:ea typeface="宋体" panose="02010600030101010101" pitchFamily="2" charset="-122"/>
              </a:rPr>
              <a:t>年江淮大水，</a:t>
            </a:r>
            <a:r>
              <a:rPr lang="en-US" altLang="zh-CN" sz="2800" b="1" dirty="0">
                <a:solidFill>
                  <a:srgbClr val="000000"/>
                </a:solidFill>
                <a:latin typeface="Times New Roman" panose="02020603050405020304" pitchFamily="18" charset="0"/>
                <a:ea typeface="宋体" panose="02010600030101010101" pitchFamily="2" charset="-122"/>
              </a:rPr>
              <a:t>10</a:t>
            </a:r>
            <a:r>
              <a:rPr lang="zh-CN" altLang="en-US" sz="2800" b="1" dirty="0">
                <a:solidFill>
                  <a:srgbClr val="000000"/>
                </a:solidFill>
                <a:latin typeface="Times New Roman" panose="02020603050405020304" pitchFamily="18" charset="0"/>
                <a:ea typeface="宋体" panose="02010600030101010101" pitchFamily="2" charset="-122"/>
              </a:rPr>
              <a:t>多万人被洪水吞没。</a:t>
            </a:r>
            <a:endParaRPr lang="zh-CN" altLang="en-US" sz="2800" b="1">
              <a:solidFill>
                <a:srgbClr val="000000"/>
              </a:solidFill>
              <a:latin typeface="Times New Roman" panose="02020603050405020304" pitchFamily="18" charset="0"/>
              <a:ea typeface="宋体" panose="02010600030101010101" pitchFamily="2" charset="-122"/>
            </a:endParaRPr>
          </a:p>
        </p:txBody>
      </p:sp>
      <p:sp>
        <p:nvSpPr>
          <p:cNvPr id="6148" name="文本框 6147"/>
          <p:cNvSpPr txBox="1"/>
          <p:nvPr/>
        </p:nvSpPr>
        <p:spPr>
          <a:xfrm>
            <a:off x="2819400" y="4191000"/>
            <a:ext cx="2133600" cy="517525"/>
          </a:xfrm>
          <a:prstGeom prst="rect">
            <a:avLst/>
          </a:prstGeom>
          <a:noFill/>
          <a:ln w="12700" cap="flat" cmpd="sng">
            <a:solidFill>
              <a:srgbClr val="3366FF"/>
            </a:solidFill>
            <a:prstDash val="solid"/>
            <a:miter/>
            <a:headEnd type="none" w="med" len="med"/>
            <a:tailEnd type="none" w="med" len="med"/>
          </a:ln>
        </p:spPr>
        <p:txBody>
          <a:bodyPr anchor="t" anchorCtr="0">
            <a:spAutoFit/>
          </a:bodyPr>
          <a:lstStyle/>
          <a:p>
            <a:pPr>
              <a:spcBef>
                <a:spcPct val="50000"/>
              </a:spcBef>
            </a:pPr>
            <a:r>
              <a:rPr lang="zh-CN" altLang="en-US" sz="2800" b="1" dirty="0">
                <a:solidFill>
                  <a:srgbClr val="000000"/>
                </a:solidFill>
                <a:latin typeface="Times New Roman" panose="02020603050405020304" pitchFamily="18" charset="0"/>
                <a:ea typeface="宋体" panose="02010600030101010101" pitchFamily="2" charset="-122"/>
              </a:rPr>
              <a:t>国民党执政</a:t>
            </a:r>
            <a:endParaRPr lang="zh-CN" altLang="en-US" sz="2800" b="1">
              <a:solidFill>
                <a:srgbClr val="000000"/>
              </a:solidFill>
              <a:latin typeface="Times New Roman" panose="02020603050405020304" pitchFamily="18" charset="0"/>
              <a:ea typeface="宋体" panose="02010600030101010101" pitchFamily="2" charset="-122"/>
            </a:endParaRPr>
          </a:p>
        </p:txBody>
      </p:sp>
      <p:sp>
        <p:nvSpPr>
          <p:cNvPr id="6149" name="文本框 6148"/>
          <p:cNvSpPr txBox="1"/>
          <p:nvPr/>
        </p:nvSpPr>
        <p:spPr>
          <a:xfrm>
            <a:off x="6500813" y="1143000"/>
            <a:ext cx="3124200" cy="944563"/>
          </a:xfrm>
          <a:prstGeom prst="rect">
            <a:avLst/>
          </a:prstGeom>
          <a:noFill/>
          <a:ln w="12700" cap="flat" cmpd="sng">
            <a:solidFill>
              <a:srgbClr val="3366FF"/>
            </a:solidFill>
            <a:prstDash val="solid"/>
            <a:miter/>
            <a:headEnd type="none" w="med" len="med"/>
            <a:tailEnd type="none" w="med" len="med"/>
          </a:ln>
        </p:spPr>
        <p:txBody>
          <a:bodyPr anchor="t" anchorCtr="0">
            <a:spAutoFit/>
          </a:bodyPr>
          <a:lstStyle/>
          <a:p>
            <a:pPr>
              <a:spcBef>
                <a:spcPct val="50000"/>
              </a:spcBef>
            </a:pPr>
            <a:r>
              <a:rPr lang="en-US" altLang="zh-CN" sz="2800" b="1" dirty="0">
                <a:solidFill>
                  <a:srgbClr val="000000"/>
                </a:solidFill>
                <a:latin typeface="Times New Roman" panose="02020603050405020304" pitchFamily="18" charset="0"/>
                <a:ea typeface="宋体" panose="02010600030101010101" pitchFamily="2" charset="-122"/>
              </a:rPr>
              <a:t>1998</a:t>
            </a:r>
            <a:r>
              <a:rPr lang="zh-CN" altLang="en-US" sz="2800" b="1" dirty="0">
                <a:solidFill>
                  <a:srgbClr val="000000"/>
                </a:solidFill>
                <a:latin typeface="Times New Roman" panose="02020603050405020304" pitchFamily="18" charset="0"/>
                <a:ea typeface="宋体" panose="02010600030101010101" pitchFamily="2" charset="-122"/>
              </a:rPr>
              <a:t>年全国性大洪水，死亡</a:t>
            </a:r>
            <a:r>
              <a:rPr lang="en-US" altLang="zh-CN" sz="2800" b="1" dirty="0">
                <a:solidFill>
                  <a:srgbClr val="000000"/>
                </a:solidFill>
                <a:latin typeface="Times New Roman" panose="02020603050405020304" pitchFamily="18" charset="0"/>
                <a:ea typeface="宋体" panose="02010600030101010101" pitchFamily="2" charset="-122"/>
              </a:rPr>
              <a:t>3004</a:t>
            </a:r>
            <a:r>
              <a:rPr lang="zh-CN" altLang="en-US" sz="2800" b="1" dirty="0">
                <a:solidFill>
                  <a:srgbClr val="000000"/>
                </a:solidFill>
                <a:latin typeface="Times New Roman" panose="02020603050405020304" pitchFamily="18" charset="0"/>
                <a:ea typeface="宋体" panose="02010600030101010101" pitchFamily="2" charset="-122"/>
              </a:rPr>
              <a:t>人</a:t>
            </a:r>
            <a:endParaRPr lang="zh-CN" altLang="en-US" sz="2800" b="1">
              <a:solidFill>
                <a:srgbClr val="000000"/>
              </a:solidFill>
              <a:latin typeface="Times New Roman" panose="02020603050405020304" pitchFamily="18" charset="0"/>
              <a:ea typeface="宋体" panose="02010600030101010101" pitchFamily="2" charset="-122"/>
            </a:endParaRPr>
          </a:p>
        </p:txBody>
      </p:sp>
      <p:sp>
        <p:nvSpPr>
          <p:cNvPr id="6150" name="文本框 6149"/>
          <p:cNvSpPr txBox="1"/>
          <p:nvPr/>
        </p:nvSpPr>
        <p:spPr>
          <a:xfrm>
            <a:off x="1703388" y="2514600"/>
            <a:ext cx="3935412" cy="944563"/>
          </a:xfrm>
          <a:prstGeom prst="rect">
            <a:avLst/>
          </a:prstGeom>
          <a:noFill/>
          <a:ln w="12700" cap="flat" cmpd="sng">
            <a:solidFill>
              <a:srgbClr val="3366FF"/>
            </a:solidFill>
            <a:prstDash val="solid"/>
            <a:miter/>
            <a:headEnd type="none" w="med" len="med"/>
            <a:tailEnd type="none" w="med" len="med"/>
          </a:ln>
        </p:spPr>
        <p:txBody>
          <a:bodyPr anchor="t" anchorCtr="0">
            <a:spAutoFit/>
          </a:bodyPr>
          <a:lstStyle/>
          <a:p>
            <a:pPr>
              <a:spcBef>
                <a:spcPct val="50000"/>
              </a:spcBef>
            </a:pPr>
            <a:r>
              <a:rPr lang="zh-CN" altLang="en-US" sz="2800" b="1" dirty="0">
                <a:solidFill>
                  <a:srgbClr val="000000"/>
                </a:solidFill>
                <a:latin typeface="Times New Roman" panose="02020603050405020304" pitchFamily="18" charset="0"/>
                <a:ea typeface="宋体" panose="02010600030101010101" pitchFamily="2" charset="-122"/>
              </a:rPr>
              <a:t>官商勾结，囤积救灾品牟取暴利，不顾大众。</a:t>
            </a:r>
            <a:endParaRPr lang="zh-CN" altLang="en-US" sz="2800" b="1">
              <a:solidFill>
                <a:srgbClr val="000000"/>
              </a:solidFill>
              <a:latin typeface="Times New Roman" panose="02020603050405020304" pitchFamily="18" charset="0"/>
              <a:ea typeface="宋体" panose="02010600030101010101" pitchFamily="2" charset="-122"/>
            </a:endParaRPr>
          </a:p>
        </p:txBody>
      </p:sp>
      <p:sp>
        <p:nvSpPr>
          <p:cNvPr id="6151" name="文本框 6150"/>
          <p:cNvSpPr txBox="1"/>
          <p:nvPr/>
        </p:nvSpPr>
        <p:spPr>
          <a:xfrm>
            <a:off x="6729413" y="4191000"/>
            <a:ext cx="2819400" cy="517525"/>
          </a:xfrm>
          <a:prstGeom prst="rect">
            <a:avLst/>
          </a:prstGeom>
          <a:noFill/>
          <a:ln w="12700" cap="flat" cmpd="sng">
            <a:solidFill>
              <a:srgbClr val="3366FF"/>
            </a:solidFill>
            <a:prstDash val="solid"/>
            <a:miter/>
            <a:headEnd type="none" w="med" len="med"/>
            <a:tailEnd type="none" w="med" len="med"/>
          </a:ln>
        </p:spPr>
        <p:txBody>
          <a:bodyPr anchor="t" anchorCtr="0">
            <a:spAutoFit/>
          </a:bodyPr>
          <a:lstStyle/>
          <a:p>
            <a:pPr>
              <a:spcBef>
                <a:spcPct val="50000"/>
              </a:spcBef>
            </a:pPr>
            <a:r>
              <a:rPr lang="zh-CN" altLang="en-US" sz="2800" b="1" dirty="0">
                <a:solidFill>
                  <a:srgbClr val="000000"/>
                </a:solidFill>
                <a:latin typeface="Times New Roman" panose="02020603050405020304" pitchFamily="18" charset="0"/>
                <a:ea typeface="宋体" panose="02010600030101010101" pitchFamily="2" charset="-122"/>
              </a:rPr>
              <a:t>中国共产党执政</a:t>
            </a:r>
            <a:endParaRPr lang="zh-CN" altLang="en-US" sz="2800" b="1">
              <a:solidFill>
                <a:srgbClr val="000000"/>
              </a:solidFill>
              <a:latin typeface="Times New Roman" panose="02020603050405020304" pitchFamily="18" charset="0"/>
              <a:ea typeface="宋体" panose="02010600030101010101" pitchFamily="2" charset="-122"/>
            </a:endParaRPr>
          </a:p>
        </p:txBody>
      </p:sp>
      <p:sp>
        <p:nvSpPr>
          <p:cNvPr id="6152" name="文本框 6151"/>
          <p:cNvSpPr txBox="1"/>
          <p:nvPr/>
        </p:nvSpPr>
        <p:spPr>
          <a:xfrm>
            <a:off x="6272213" y="2514600"/>
            <a:ext cx="3943350" cy="1371600"/>
          </a:xfrm>
          <a:prstGeom prst="rect">
            <a:avLst/>
          </a:prstGeom>
          <a:noFill/>
          <a:ln w="12700" cap="flat" cmpd="sng">
            <a:solidFill>
              <a:srgbClr val="3366FF"/>
            </a:solidFill>
            <a:prstDash val="solid"/>
            <a:miter/>
            <a:headEnd type="none" w="med" len="med"/>
            <a:tailEnd type="none" w="med" len="med"/>
          </a:ln>
        </p:spPr>
        <p:txBody>
          <a:bodyPr anchor="t" anchorCtr="0">
            <a:spAutoFit/>
          </a:bodyPr>
          <a:lstStyle/>
          <a:p>
            <a:pPr>
              <a:spcBef>
                <a:spcPct val="50000"/>
              </a:spcBef>
            </a:pPr>
            <a:r>
              <a:rPr lang="zh-CN" altLang="en-US" sz="2800" b="1" dirty="0">
                <a:solidFill>
                  <a:srgbClr val="000000"/>
                </a:solidFill>
                <a:latin typeface="Times New Roman" panose="02020603050405020304" pitchFamily="18" charset="0"/>
                <a:ea typeface="宋体" panose="02010600030101010101" pitchFamily="2" charset="-122"/>
              </a:rPr>
              <a:t>动用大量人力、物力、财力，军民团结，万众一心，共同抗洪。</a:t>
            </a:r>
            <a:endParaRPr lang="zh-CN" altLang="en-US" sz="2800" b="1">
              <a:solidFill>
                <a:srgbClr val="000000"/>
              </a:solidFill>
              <a:latin typeface="Times New Roman" panose="02020603050405020304" pitchFamily="18" charset="0"/>
              <a:ea typeface="宋体" panose="02010600030101010101" pitchFamily="2" charset="-122"/>
            </a:endParaRPr>
          </a:p>
        </p:txBody>
      </p:sp>
      <p:sp>
        <p:nvSpPr>
          <p:cNvPr id="6153" name="文本框 6152"/>
          <p:cNvSpPr txBox="1"/>
          <p:nvPr/>
        </p:nvSpPr>
        <p:spPr>
          <a:xfrm>
            <a:off x="2057400" y="5105400"/>
            <a:ext cx="3581400" cy="1371600"/>
          </a:xfrm>
          <a:prstGeom prst="rect">
            <a:avLst/>
          </a:prstGeom>
          <a:noFill/>
          <a:ln w="12700" cap="flat" cmpd="sng">
            <a:solidFill>
              <a:srgbClr val="3366FF"/>
            </a:solidFill>
            <a:prstDash val="solid"/>
            <a:miter/>
            <a:headEnd type="none" w="med" len="med"/>
            <a:tailEnd type="none" w="med" len="med"/>
          </a:ln>
        </p:spPr>
        <p:txBody>
          <a:bodyPr anchor="t" anchorCtr="0">
            <a:spAutoFit/>
          </a:bodyPr>
          <a:lstStyle/>
          <a:p>
            <a:pPr>
              <a:spcBef>
                <a:spcPct val="50000"/>
              </a:spcBef>
            </a:pPr>
            <a:r>
              <a:rPr lang="zh-CN" altLang="en-US" sz="2800" b="1" dirty="0">
                <a:solidFill>
                  <a:srgbClr val="000000"/>
                </a:solidFill>
                <a:latin typeface="Times New Roman" panose="02020603050405020304" pitchFamily="18" charset="0"/>
                <a:ea typeface="宋体" panose="02010600030101010101" pitchFamily="2" charset="-122"/>
              </a:rPr>
              <a:t>半殖民地半封建社会，人民大众受尽压迫，社会地位低下。</a:t>
            </a:r>
            <a:endParaRPr lang="zh-CN" altLang="en-US" sz="2800" b="1" dirty="0">
              <a:solidFill>
                <a:srgbClr val="000000"/>
              </a:solidFill>
              <a:latin typeface="Times New Roman" panose="02020603050405020304" pitchFamily="18" charset="0"/>
              <a:ea typeface="宋体" panose="02010600030101010101" pitchFamily="2" charset="-122"/>
            </a:endParaRPr>
          </a:p>
        </p:txBody>
      </p:sp>
      <p:sp>
        <p:nvSpPr>
          <p:cNvPr id="6154" name="文本框 6153"/>
          <p:cNvSpPr txBox="1"/>
          <p:nvPr/>
        </p:nvSpPr>
        <p:spPr>
          <a:xfrm>
            <a:off x="6229350" y="5103813"/>
            <a:ext cx="4138613" cy="1371600"/>
          </a:xfrm>
          <a:prstGeom prst="rect">
            <a:avLst/>
          </a:prstGeom>
          <a:noFill/>
          <a:ln w="12700" cap="flat" cmpd="sng">
            <a:solidFill>
              <a:srgbClr val="3366FF"/>
            </a:solidFill>
            <a:prstDash val="solid"/>
            <a:miter/>
            <a:headEnd type="none" w="med" len="med"/>
            <a:tailEnd type="none" w="med" len="med"/>
          </a:ln>
        </p:spPr>
        <p:txBody>
          <a:bodyPr anchor="t" anchorCtr="0">
            <a:spAutoFit/>
          </a:bodyPr>
          <a:lstStyle/>
          <a:p>
            <a:pPr>
              <a:spcBef>
                <a:spcPct val="50000"/>
              </a:spcBef>
            </a:pPr>
            <a:r>
              <a:rPr lang="zh-CN" altLang="en-US" sz="2800" b="1" dirty="0">
                <a:solidFill>
                  <a:srgbClr val="000000"/>
                </a:solidFill>
                <a:latin typeface="Times New Roman" panose="02020603050405020304" pitchFamily="18" charset="0"/>
                <a:ea typeface="宋体" panose="02010600030101010101" pitchFamily="2" charset="-122"/>
              </a:rPr>
              <a:t>社会主义新时期，实行人民民主专政，人民当家作主，是国家的主人。</a:t>
            </a:r>
            <a:endParaRPr lang="zh-CN" altLang="en-US" sz="2800" b="1">
              <a:solidFill>
                <a:srgbClr val="000000"/>
              </a:solidFill>
              <a:latin typeface="Times New Roman" panose="02020603050405020304" pitchFamily="18" charset="0"/>
              <a:ea typeface="宋体" panose="02010600030101010101" pitchFamily="2" charset="-122"/>
            </a:endParaRPr>
          </a:p>
        </p:txBody>
      </p:sp>
      <p:sp>
        <p:nvSpPr>
          <p:cNvPr id="6155" name="下箭头 6154"/>
          <p:cNvSpPr/>
          <p:nvPr/>
        </p:nvSpPr>
        <p:spPr>
          <a:xfrm>
            <a:off x="3733800" y="2133600"/>
            <a:ext cx="228600" cy="304800"/>
          </a:xfrm>
          <a:prstGeom prst="downArrow">
            <a:avLst>
              <a:gd name="adj1" fmla="val 50000"/>
              <a:gd name="adj2" fmla="val 33308"/>
            </a:avLst>
          </a:prstGeom>
          <a:solidFill>
            <a:srgbClr val="3333FF"/>
          </a:solidFill>
          <a:ln w="9525" cap="flat" cmpd="sng">
            <a:solidFill>
              <a:schemeClr val="tx1"/>
            </a:solidFill>
            <a:prstDash val="solid"/>
            <a:miter/>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6156" name="下箭头 6155"/>
          <p:cNvSpPr/>
          <p:nvPr/>
        </p:nvSpPr>
        <p:spPr>
          <a:xfrm>
            <a:off x="3733800" y="4724400"/>
            <a:ext cx="228600" cy="304800"/>
          </a:xfrm>
          <a:prstGeom prst="downArrow">
            <a:avLst>
              <a:gd name="adj1" fmla="val 50000"/>
              <a:gd name="adj2" fmla="val 33308"/>
            </a:avLst>
          </a:prstGeom>
          <a:solidFill>
            <a:srgbClr val="3333FF"/>
          </a:solidFill>
          <a:ln w="9525" cap="flat" cmpd="sng">
            <a:solidFill>
              <a:schemeClr val="tx1"/>
            </a:solidFill>
            <a:prstDash val="solid"/>
            <a:miter/>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6157" name="下箭头 6156"/>
          <p:cNvSpPr/>
          <p:nvPr/>
        </p:nvSpPr>
        <p:spPr>
          <a:xfrm>
            <a:off x="3733800" y="3886200"/>
            <a:ext cx="228600" cy="304800"/>
          </a:xfrm>
          <a:prstGeom prst="downArrow">
            <a:avLst>
              <a:gd name="adj1" fmla="val 50000"/>
              <a:gd name="adj2" fmla="val 33308"/>
            </a:avLst>
          </a:prstGeom>
          <a:solidFill>
            <a:srgbClr val="3333FF"/>
          </a:solidFill>
          <a:ln w="9525" cap="flat" cmpd="sng">
            <a:solidFill>
              <a:schemeClr val="tx1"/>
            </a:solidFill>
            <a:prstDash val="solid"/>
            <a:miter/>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6158" name="下箭头 6157"/>
          <p:cNvSpPr/>
          <p:nvPr/>
        </p:nvSpPr>
        <p:spPr>
          <a:xfrm>
            <a:off x="7872413" y="2133600"/>
            <a:ext cx="228600" cy="295275"/>
          </a:xfrm>
          <a:prstGeom prst="downArrow">
            <a:avLst>
              <a:gd name="adj1" fmla="val 50000"/>
              <a:gd name="adj2" fmla="val 32267"/>
            </a:avLst>
          </a:prstGeom>
          <a:solidFill>
            <a:srgbClr val="3333FF"/>
          </a:solidFill>
          <a:ln w="9525" cap="flat" cmpd="sng">
            <a:solidFill>
              <a:schemeClr val="tx1"/>
            </a:solidFill>
            <a:prstDash val="solid"/>
            <a:miter/>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6159" name="下箭头 6158"/>
          <p:cNvSpPr/>
          <p:nvPr/>
        </p:nvSpPr>
        <p:spPr>
          <a:xfrm>
            <a:off x="7948613" y="3886200"/>
            <a:ext cx="228600" cy="295275"/>
          </a:xfrm>
          <a:prstGeom prst="downArrow">
            <a:avLst>
              <a:gd name="adj1" fmla="val 50000"/>
              <a:gd name="adj2" fmla="val 32267"/>
            </a:avLst>
          </a:prstGeom>
          <a:solidFill>
            <a:srgbClr val="3333FF"/>
          </a:solidFill>
          <a:ln w="9525" cap="flat" cmpd="sng">
            <a:solidFill>
              <a:schemeClr val="tx1"/>
            </a:solidFill>
            <a:prstDash val="solid"/>
            <a:miter/>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6160" name="下箭头 6159"/>
          <p:cNvSpPr/>
          <p:nvPr/>
        </p:nvSpPr>
        <p:spPr>
          <a:xfrm>
            <a:off x="7948613" y="4724400"/>
            <a:ext cx="228600" cy="295275"/>
          </a:xfrm>
          <a:prstGeom prst="downArrow">
            <a:avLst>
              <a:gd name="adj1" fmla="val 50000"/>
              <a:gd name="adj2" fmla="val 32267"/>
            </a:avLst>
          </a:prstGeom>
          <a:solidFill>
            <a:srgbClr val="3333FF"/>
          </a:solidFill>
          <a:ln w="9525" cap="flat" cmpd="sng">
            <a:solidFill>
              <a:schemeClr val="tx1"/>
            </a:solidFill>
            <a:prstDash val="solid"/>
            <a:miter/>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strips(downLeft)">
                                      <p:cBhvr>
                                        <p:cTn id="7" dur="500"/>
                                        <p:tgtEl>
                                          <p:spTgt spid="614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149"/>
                                        </p:tgtEl>
                                        <p:attrNameLst>
                                          <p:attrName>style.visibility</p:attrName>
                                        </p:attrNameLst>
                                      </p:cBhvr>
                                      <p:to>
                                        <p:strVal val="visible"/>
                                      </p:to>
                                    </p:set>
                                    <p:animEffect transition="in" filter="blinds(horizontal)">
                                      <p:cBhvr>
                                        <p:cTn id="12" dur="500"/>
                                        <p:tgtEl>
                                          <p:spTgt spid="614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6155"/>
                                        </p:tgtEl>
                                        <p:attrNameLst>
                                          <p:attrName>style.visibility</p:attrName>
                                        </p:attrNameLst>
                                      </p:cBhvr>
                                      <p:to>
                                        <p:strVal val="visible"/>
                                      </p:to>
                                    </p:set>
                                    <p:animEffect transition="in" filter="wipe(up)">
                                      <p:cBhvr>
                                        <p:cTn id="17" dur="500"/>
                                        <p:tgtEl>
                                          <p:spTgt spid="615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6158"/>
                                        </p:tgtEl>
                                        <p:attrNameLst>
                                          <p:attrName>style.visibility</p:attrName>
                                        </p:attrNameLst>
                                      </p:cBhvr>
                                      <p:to>
                                        <p:strVal val="visible"/>
                                      </p:to>
                                    </p:set>
                                    <p:animEffect transition="in" filter="wipe(up)">
                                      <p:cBhvr>
                                        <p:cTn id="22" dur="500"/>
                                        <p:tgtEl>
                                          <p:spTgt spid="6158"/>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6150"/>
                                        </p:tgtEl>
                                        <p:attrNameLst>
                                          <p:attrName>style.visibility</p:attrName>
                                        </p:attrNameLst>
                                      </p:cBhvr>
                                      <p:to>
                                        <p:strVal val="visible"/>
                                      </p:to>
                                    </p:set>
                                    <p:animEffect transition="in" filter="box(in)">
                                      <p:cBhvr>
                                        <p:cTn id="27" dur="500"/>
                                        <p:tgtEl>
                                          <p:spTgt spid="6150"/>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grpId="0" nodeType="clickEffect">
                                  <p:stCondLst>
                                    <p:cond delay="0"/>
                                  </p:stCondLst>
                                  <p:childTnLst>
                                    <p:set>
                                      <p:cBhvr>
                                        <p:cTn id="31" dur="1" fill="hold">
                                          <p:stCondLst>
                                            <p:cond delay="0"/>
                                          </p:stCondLst>
                                        </p:cTn>
                                        <p:tgtEl>
                                          <p:spTgt spid="6152"/>
                                        </p:tgtEl>
                                        <p:attrNameLst>
                                          <p:attrName>style.visibility</p:attrName>
                                        </p:attrNameLst>
                                      </p:cBhvr>
                                      <p:to>
                                        <p:strVal val="visible"/>
                                      </p:to>
                                    </p:set>
                                    <p:animEffect transition="in" filter="strips(downLeft)">
                                      <p:cBhvr>
                                        <p:cTn id="32" dur="500"/>
                                        <p:tgtEl>
                                          <p:spTgt spid="6152"/>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6157"/>
                                        </p:tgtEl>
                                        <p:attrNameLst>
                                          <p:attrName>style.visibility</p:attrName>
                                        </p:attrNameLst>
                                      </p:cBhvr>
                                      <p:to>
                                        <p:strVal val="visible"/>
                                      </p:to>
                                    </p:set>
                                    <p:animEffect transition="in" filter="wipe(up)">
                                      <p:cBhvr>
                                        <p:cTn id="37" dur="500"/>
                                        <p:tgtEl>
                                          <p:spTgt spid="615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6159"/>
                                        </p:tgtEl>
                                        <p:attrNameLst>
                                          <p:attrName>style.visibility</p:attrName>
                                        </p:attrNameLst>
                                      </p:cBhvr>
                                      <p:to>
                                        <p:strVal val="visible"/>
                                      </p:to>
                                    </p:set>
                                    <p:animEffect transition="in" filter="wipe(up)">
                                      <p:cBhvr>
                                        <p:cTn id="42" dur="500"/>
                                        <p:tgtEl>
                                          <p:spTgt spid="6159"/>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6148"/>
                                        </p:tgtEl>
                                        <p:attrNameLst>
                                          <p:attrName>style.visibility</p:attrName>
                                        </p:attrNameLst>
                                      </p:cBhvr>
                                      <p:to>
                                        <p:strVal val="visible"/>
                                      </p:to>
                                    </p:set>
                                    <p:animEffect transition="in" filter="dissolve">
                                      <p:cBhvr>
                                        <p:cTn id="47" dur="500"/>
                                        <p:tgtEl>
                                          <p:spTgt spid="6148"/>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6151"/>
                                        </p:tgtEl>
                                        <p:attrNameLst>
                                          <p:attrName>style.visibility</p:attrName>
                                        </p:attrNameLst>
                                      </p:cBhvr>
                                      <p:to>
                                        <p:strVal val="visible"/>
                                      </p:to>
                                    </p:set>
                                    <p:animEffect transition="in" filter="wipe(left)">
                                      <p:cBhvr>
                                        <p:cTn id="52" dur="500"/>
                                        <p:tgtEl>
                                          <p:spTgt spid="6151"/>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1" fill="hold" nodeType="clickEffect">
                                  <p:stCondLst>
                                    <p:cond delay="0"/>
                                  </p:stCondLst>
                                  <p:childTnLst>
                                    <p:set>
                                      <p:cBhvr>
                                        <p:cTn id="56" dur="1" fill="hold">
                                          <p:stCondLst>
                                            <p:cond delay="0"/>
                                          </p:stCondLst>
                                        </p:cTn>
                                        <p:tgtEl>
                                          <p:spTgt spid="6156"/>
                                        </p:tgtEl>
                                        <p:attrNameLst>
                                          <p:attrName>style.visibility</p:attrName>
                                        </p:attrNameLst>
                                      </p:cBhvr>
                                      <p:to>
                                        <p:strVal val="visible"/>
                                      </p:to>
                                    </p:set>
                                    <p:animEffect transition="in" filter="wipe(up)">
                                      <p:cBhvr>
                                        <p:cTn id="57" dur="500"/>
                                        <p:tgtEl>
                                          <p:spTgt spid="6156"/>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1" fill="hold" nodeType="clickEffect">
                                  <p:stCondLst>
                                    <p:cond delay="0"/>
                                  </p:stCondLst>
                                  <p:childTnLst>
                                    <p:set>
                                      <p:cBhvr>
                                        <p:cTn id="61" dur="1" fill="hold">
                                          <p:stCondLst>
                                            <p:cond delay="0"/>
                                          </p:stCondLst>
                                        </p:cTn>
                                        <p:tgtEl>
                                          <p:spTgt spid="6160"/>
                                        </p:tgtEl>
                                        <p:attrNameLst>
                                          <p:attrName>style.visibility</p:attrName>
                                        </p:attrNameLst>
                                      </p:cBhvr>
                                      <p:to>
                                        <p:strVal val="visible"/>
                                      </p:to>
                                    </p:set>
                                    <p:animEffect transition="in" filter="wipe(up)">
                                      <p:cBhvr>
                                        <p:cTn id="62" dur="500"/>
                                        <p:tgtEl>
                                          <p:spTgt spid="6160"/>
                                        </p:tgtEl>
                                      </p:cBhvr>
                                    </p:animEffect>
                                  </p:childTnLst>
                                </p:cTn>
                              </p:par>
                            </p:childTnLst>
                          </p:cTn>
                        </p:par>
                      </p:childTnLst>
                    </p:cTn>
                  </p:par>
                  <p:par>
                    <p:cTn id="63" fill="hold">
                      <p:stCondLst>
                        <p:cond delay="indefinite"/>
                      </p:stCondLst>
                      <p:childTnLst>
                        <p:par>
                          <p:cTn id="64" fill="hold">
                            <p:stCondLst>
                              <p:cond delay="0"/>
                            </p:stCondLst>
                            <p:childTnLst>
                              <p:par>
                                <p:cTn id="65" presetID="5" presetClass="entr" presetSubtype="10" fill="hold" grpId="0" nodeType="clickEffect">
                                  <p:stCondLst>
                                    <p:cond delay="0"/>
                                  </p:stCondLst>
                                  <p:childTnLst>
                                    <p:set>
                                      <p:cBhvr>
                                        <p:cTn id="66" dur="1" fill="hold">
                                          <p:stCondLst>
                                            <p:cond delay="0"/>
                                          </p:stCondLst>
                                        </p:cTn>
                                        <p:tgtEl>
                                          <p:spTgt spid="6153"/>
                                        </p:tgtEl>
                                        <p:attrNameLst>
                                          <p:attrName>style.visibility</p:attrName>
                                        </p:attrNameLst>
                                      </p:cBhvr>
                                      <p:to>
                                        <p:strVal val="visible"/>
                                      </p:to>
                                    </p:set>
                                    <p:animEffect transition="in" filter="checkerboard(across)">
                                      <p:cBhvr>
                                        <p:cTn id="67" dur="500"/>
                                        <p:tgtEl>
                                          <p:spTgt spid="6153"/>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6154"/>
                                        </p:tgtEl>
                                        <p:attrNameLst>
                                          <p:attrName>style.visibility</p:attrName>
                                        </p:attrNameLst>
                                      </p:cBhvr>
                                      <p:to>
                                        <p:strVal val="visible"/>
                                      </p:to>
                                    </p:set>
                                    <p:animEffect transition="in" filter="blinds(horizontal)">
                                      <p:cBhvr>
                                        <p:cTn id="72" dur="500"/>
                                        <p:tgtEl>
                                          <p:spTgt spid="61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ldLvl="0" animBg="1"/>
      <p:bldP spid="6148" grpId="0" bldLvl="0" animBg="1"/>
      <p:bldP spid="6149" grpId="0" bldLvl="0" animBg="1"/>
      <p:bldP spid="6150" grpId="0" bldLvl="0" animBg="1"/>
      <p:bldP spid="6151" grpId="0" bldLvl="0" animBg="1"/>
      <p:bldP spid="6152" grpId="0" bldLvl="0" animBg="1"/>
      <p:bldP spid="6153" grpId="0" bldLvl="0" animBg="1"/>
      <p:bldP spid="6154" grpId="0" bldLvl="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矩形 8193"/>
          <p:cNvSpPr/>
          <p:nvPr/>
        </p:nvSpPr>
        <p:spPr>
          <a:xfrm>
            <a:off x="1919288" y="549275"/>
            <a:ext cx="2286000" cy="1328738"/>
          </a:xfrm>
          <a:prstGeom prst="rect">
            <a:avLst/>
          </a:prstGeom>
        </p:spPr>
        <p:txBody>
          <a:bodyPr wrap="none" fromWordArt="1">
            <a:prstTxWarp prst="textSlantUp">
              <a:avLst>
                <a:gd name="adj" fmla="val 42653"/>
              </a:avLst>
            </a:prstTxWarp>
            <a:normAutofit/>
          </a:bodyPr>
          <a:lstStyle/>
          <a:p>
            <a:pPr algn="ctr"/>
            <a:r>
              <a:rPr lang="zh-CN" altLang="en-US" sz="4400" b="1">
                <a:ln w="9525" cap="flat" cmpd="sng">
                  <a:solidFill>
                    <a:srgbClr val="800080"/>
                  </a:solidFill>
                  <a:prstDash val="solid"/>
                  <a:round/>
                  <a:headEnd type="none" w="med" len="med"/>
                  <a:tailEnd type="none" w="med" len="med"/>
                </a:ln>
                <a:solidFill>
                  <a:srgbClr val="800080"/>
                </a:solidFill>
                <a:latin typeface="华文行楷" panose="02010800040101010101" pitchFamily="2" charset="-122"/>
                <a:ea typeface="华文行楷" panose="02010800040101010101" pitchFamily="2" charset="-122"/>
              </a:rPr>
              <a:t>议一议：</a:t>
            </a:r>
            <a:endParaRPr lang="zh-CN" altLang="en-US" sz="4400" b="1">
              <a:ln w="9525" cap="flat" cmpd="sng">
                <a:solidFill>
                  <a:srgbClr val="800080"/>
                </a:solidFill>
                <a:prstDash val="solid"/>
                <a:round/>
                <a:headEnd type="none" w="med" len="med"/>
                <a:tailEnd type="none" w="med" len="med"/>
              </a:ln>
              <a:solidFill>
                <a:srgbClr val="800080"/>
              </a:solidFill>
              <a:latin typeface="华文行楷" panose="02010800040101010101" pitchFamily="2" charset="-122"/>
              <a:ea typeface="华文行楷" panose="02010800040101010101" pitchFamily="2" charset="-122"/>
            </a:endParaRPr>
          </a:p>
        </p:txBody>
      </p:sp>
      <p:sp>
        <p:nvSpPr>
          <p:cNvPr id="43010" name="标题 8194"/>
          <p:cNvSpPr>
            <a:spLocks noGrp="1"/>
          </p:cNvSpPr>
          <p:nvPr>
            <p:ph type="title"/>
          </p:nvPr>
        </p:nvSpPr>
        <p:spPr>
          <a:xfrm>
            <a:off x="1992313" y="2205038"/>
            <a:ext cx="8388350" cy="2592387"/>
          </a:xfrm>
        </p:spPr>
        <p:txBody>
          <a:bodyPr anchor="ctr" anchorCtr="0"/>
          <a:lstStyle/>
          <a:p>
            <a:pPr>
              <a:lnSpc>
                <a:spcPct val="184000"/>
              </a:lnSpc>
            </a:pPr>
            <a:r>
              <a:rPr lang="zh-CN" altLang="en-US" dirty="0"/>
              <a:t>　</a:t>
            </a:r>
            <a:r>
              <a:rPr lang="en-US" altLang="zh-CN" dirty="0"/>
              <a:t>1</a:t>
            </a:r>
            <a:r>
              <a:rPr lang="zh-CN" altLang="en-US" dirty="0"/>
              <a:t>、什么叫国家性质？</a:t>
            </a:r>
            <a:br>
              <a:rPr lang="zh-CN" altLang="en-US" dirty="0"/>
            </a:br>
            <a:r>
              <a:rPr lang="zh-CN" altLang="en-US" dirty="0"/>
              <a:t>   </a:t>
            </a:r>
            <a:r>
              <a:rPr lang="en-US" altLang="zh-CN" dirty="0"/>
              <a:t>2</a:t>
            </a:r>
            <a:r>
              <a:rPr lang="zh-CN" altLang="en-US" dirty="0"/>
              <a:t>、国家性质是由什么因素决定的？</a:t>
            </a:r>
            <a:endParaRPr lang="zh-CN" altLang="en-US" dirty="0"/>
          </a:p>
        </p:txBody>
      </p:sp>
      <p:pic>
        <p:nvPicPr>
          <p:cNvPr id="43011" name="图片 8195" descr="图片143"/>
          <p:cNvPicPr>
            <a:picLocks noChangeAspect="1"/>
          </p:cNvPicPr>
          <p:nvPr/>
        </p:nvPicPr>
        <p:blipFill>
          <a:blip r:embed="rId1"/>
          <a:stretch>
            <a:fillRect/>
          </a:stretch>
        </p:blipFill>
        <p:spPr>
          <a:xfrm>
            <a:off x="8631238" y="4724400"/>
            <a:ext cx="1768475" cy="2133600"/>
          </a:xfrm>
          <a:prstGeom prst="rect">
            <a:avLst/>
          </a:prstGeom>
          <a:noFill/>
          <a:ln w="9525">
            <a:noFill/>
          </a:ln>
        </p:spPr>
      </p:pic>
    </p:spTree>
  </p:cSld>
  <p:clrMapOvr>
    <a:masterClrMapping/>
  </p:clrMapOvr>
  <p:transition spd="med">
    <p:diamon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标题 43009"/>
          <p:cNvSpPr>
            <a:spLocks noGrp="1"/>
          </p:cNvSpPr>
          <p:nvPr>
            <p:ph type="title"/>
          </p:nvPr>
        </p:nvSpPr>
        <p:spPr/>
        <p:txBody>
          <a:bodyPr anchor="ctr" anchorCtr="0"/>
          <a:lstStyle/>
          <a:p>
            <a:endParaRPr lang="zh-CN" altLang="en-US" dirty="0"/>
          </a:p>
        </p:txBody>
      </p:sp>
      <p:sp>
        <p:nvSpPr>
          <p:cNvPr id="44034" name="文本占位符 43010"/>
          <p:cNvSpPr>
            <a:spLocks noGrp="1"/>
          </p:cNvSpPr>
          <p:nvPr>
            <p:ph idx="1"/>
          </p:nvPr>
        </p:nvSpPr>
        <p:spPr/>
        <p:txBody>
          <a:bodyPr anchor="t" anchorCtr="0"/>
          <a:lstStyle/>
          <a:p>
            <a:endParaRPr lang="zh-CN" altLang="en-US" dirty="0"/>
          </a:p>
        </p:txBody>
      </p:sp>
      <p:pic>
        <p:nvPicPr>
          <p:cNvPr id="44035" name="图片 43012" descr="001e90bf3a9112994d092f"/>
          <p:cNvPicPr>
            <a:picLocks noChangeAspect="1"/>
          </p:cNvPicPr>
          <p:nvPr/>
        </p:nvPicPr>
        <p:blipFill>
          <a:blip r:embed="rId1"/>
          <a:stretch>
            <a:fillRect/>
          </a:stretch>
        </p:blipFill>
        <p:spPr>
          <a:xfrm>
            <a:off x="5159375" y="963613"/>
            <a:ext cx="5216525" cy="5894387"/>
          </a:xfrm>
          <a:prstGeom prst="rect">
            <a:avLst/>
          </a:prstGeom>
          <a:noFill/>
          <a:ln w="9525">
            <a:noFill/>
          </a:ln>
        </p:spPr>
      </p:pic>
      <p:pic>
        <p:nvPicPr>
          <p:cNvPr id="44036" name="图片 43014" descr="4437e6865b5f129bda8b47"/>
          <p:cNvPicPr>
            <a:picLocks noChangeAspect="1"/>
          </p:cNvPicPr>
          <p:nvPr/>
        </p:nvPicPr>
        <p:blipFill>
          <a:blip r:embed="rId2"/>
          <a:stretch>
            <a:fillRect/>
          </a:stretch>
        </p:blipFill>
        <p:spPr>
          <a:xfrm>
            <a:off x="1919288" y="1916113"/>
            <a:ext cx="2857500" cy="322897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标题 44033"/>
          <p:cNvSpPr>
            <a:spLocks noGrp="1"/>
          </p:cNvSpPr>
          <p:nvPr>
            <p:ph type="title"/>
          </p:nvPr>
        </p:nvSpPr>
        <p:spPr/>
        <p:txBody>
          <a:bodyPr anchor="ctr" anchorCtr="0"/>
          <a:lstStyle/>
          <a:p>
            <a:endParaRPr lang="zh-CN" altLang="en-US" dirty="0"/>
          </a:p>
        </p:txBody>
      </p:sp>
      <p:sp>
        <p:nvSpPr>
          <p:cNvPr id="45058" name="文本占位符 44034"/>
          <p:cNvSpPr>
            <a:spLocks noGrp="1"/>
          </p:cNvSpPr>
          <p:nvPr>
            <p:ph idx="1"/>
          </p:nvPr>
        </p:nvSpPr>
        <p:spPr/>
        <p:txBody>
          <a:bodyPr anchor="t" anchorCtr="0"/>
          <a:lstStyle/>
          <a:p>
            <a:endParaRPr lang="zh-CN" altLang="en-US" dirty="0"/>
          </a:p>
        </p:txBody>
      </p:sp>
      <p:pic>
        <p:nvPicPr>
          <p:cNvPr id="45059" name="图片 44036" descr="001aa0940360129e7cab12"/>
          <p:cNvPicPr>
            <a:picLocks noChangeAspect="1"/>
          </p:cNvPicPr>
          <p:nvPr/>
        </p:nvPicPr>
        <p:blipFill>
          <a:blip r:embed="rId1"/>
          <a:stretch>
            <a:fillRect/>
          </a:stretch>
        </p:blipFill>
        <p:spPr>
          <a:xfrm>
            <a:off x="6096000" y="0"/>
            <a:ext cx="4572000" cy="6858000"/>
          </a:xfrm>
          <a:prstGeom prst="rect">
            <a:avLst/>
          </a:prstGeom>
          <a:noFill/>
          <a:ln w="9525">
            <a:noFill/>
          </a:ln>
        </p:spPr>
      </p:pic>
      <p:pic>
        <p:nvPicPr>
          <p:cNvPr id="45060" name="图片 44038" descr="120108_194"/>
          <p:cNvPicPr>
            <a:picLocks noChangeAspect="1"/>
          </p:cNvPicPr>
          <p:nvPr/>
        </p:nvPicPr>
        <p:blipFill>
          <a:blip r:embed="rId2"/>
          <a:stretch>
            <a:fillRect/>
          </a:stretch>
        </p:blipFill>
        <p:spPr>
          <a:xfrm>
            <a:off x="1109663" y="0"/>
            <a:ext cx="4500562" cy="685800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图片 45060" descr="68371361985713038"/>
          <p:cNvPicPr>
            <a:picLocks noChangeAspect="1"/>
          </p:cNvPicPr>
          <p:nvPr/>
        </p:nvPicPr>
        <p:blipFill>
          <a:blip r:embed="rId1"/>
          <a:stretch>
            <a:fillRect/>
          </a:stretch>
        </p:blipFill>
        <p:spPr>
          <a:xfrm>
            <a:off x="1541463" y="0"/>
            <a:ext cx="6070600" cy="685800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ixel">
  <a:themeElements>
    <a:clrScheme name="">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989B7"/>
      </a:accent6>
      <a:hlink>
        <a:srgbClr val="666699"/>
      </a:hlink>
      <a:folHlink>
        <a:srgbClr val="CCCCE6"/>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66"/>
        </a:lt1>
        <a:dk2>
          <a:srgbClr val="FFFFFF"/>
        </a:dk2>
        <a:lt2>
          <a:srgbClr val="0066FF"/>
        </a:lt2>
        <a:accent1>
          <a:srgbClr val="6699FF"/>
        </a:accent1>
        <a:accent2>
          <a:srgbClr val="3333FF"/>
        </a:accent2>
        <a:accent3>
          <a:srgbClr val="AAAAB9"/>
        </a:accent3>
        <a:accent4>
          <a:srgbClr val="DCDCDC"/>
        </a:accent4>
        <a:accent5>
          <a:srgbClr val="B9CAFF"/>
        </a:accent5>
        <a:accent6>
          <a:srgbClr val="2D2DE5"/>
        </a:accent6>
        <a:hlink>
          <a:srgbClr val="FFCC00"/>
        </a:hlink>
        <a:folHlink>
          <a:srgbClr val="0000CC"/>
        </a:folHlink>
      </a:clrScheme>
      <a:clrMap bg1="lt1" tx1="dk1" bg2="lt2" tx2="dk2" accent1="accent1" accent2="accent2" accent3="accent3" accent4="accent4" accent5="accent5" accent6="accent6" hlink="hlink" folHlink="folHlink"/>
    </a:extraClrScheme>
    <a:extraClrScheme>
      <a:clrScheme name="">
        <a:dk1>
          <a:srgbClr val="FFFFFF"/>
        </a:dk1>
        <a:lt1>
          <a:srgbClr val="334B49"/>
        </a:lt1>
        <a:dk2>
          <a:srgbClr val="FFFFFF"/>
        </a:dk2>
        <a:lt2>
          <a:srgbClr val="009999"/>
        </a:lt2>
        <a:accent1>
          <a:srgbClr val="33CCCC"/>
        </a:accent1>
        <a:accent2>
          <a:srgbClr val="008080"/>
        </a:accent2>
        <a:accent3>
          <a:srgbClr val="ADB2B1"/>
        </a:accent3>
        <a:accent4>
          <a:srgbClr val="DCDCDC"/>
        </a:accent4>
        <a:accent5>
          <a:srgbClr val="ADE2E2"/>
        </a:accent5>
        <a:accent6>
          <a:srgbClr val="007272"/>
        </a:accent6>
        <a:hlink>
          <a:srgbClr val="FFCC00"/>
        </a:hlink>
        <a:folHlink>
          <a:srgbClr val="006666"/>
        </a:folHlink>
      </a:clrScheme>
      <a:clrMap bg1="lt1" tx1="dk1" bg2="lt2" tx2="dk2" accent1="accent1" accent2="accent2" accent3="accent3" accent4="accent4" accent5="accent5" accent6="accent6" hlink="hlink" folHlink="folHlink"/>
    </a:extraClrScheme>
    <a:extraClrScheme>
      <a:clrScheme name="">
        <a:dk1>
          <a:srgbClr val="FFFFFF"/>
        </a:dk1>
        <a:lt1>
          <a:srgbClr val="333399"/>
        </a:lt1>
        <a:dk2>
          <a:srgbClr val="FFFFFF"/>
        </a:dk2>
        <a:lt2>
          <a:srgbClr val="006699"/>
        </a:lt2>
        <a:accent1>
          <a:srgbClr val="0099CC"/>
        </a:accent1>
        <a:accent2>
          <a:srgbClr val="0386AF"/>
        </a:accent2>
        <a:accent3>
          <a:srgbClr val="ADADCA"/>
        </a:accent3>
        <a:accent4>
          <a:srgbClr val="DCDCDC"/>
        </a:accent4>
        <a:accent5>
          <a:srgbClr val="AACAE2"/>
        </a:accent5>
        <a:accent6>
          <a:srgbClr val="02789D"/>
        </a:accent6>
        <a:hlink>
          <a:srgbClr val="FFCC00"/>
        </a:hlink>
        <a:folHlink>
          <a:srgbClr val="6699FF"/>
        </a:folHlink>
      </a:clrScheme>
      <a:clrMap bg1="lt1" tx1="dk1" bg2="lt2" tx2="dk2" accent1="accent1" accent2="accent2" accent3="accent3" accent4="accent4" accent5="accent5" accent6="accent6" hlink="hlink" folHlink="folHlink"/>
    </a:extraClrScheme>
    <a:extraClrScheme>
      <a:clrScheme name="">
        <a:dk1>
          <a:srgbClr val="FFFFFF"/>
        </a:dk1>
        <a:lt1>
          <a:srgbClr val="2F978D"/>
        </a:lt1>
        <a:dk2>
          <a:srgbClr val="FFFFFF"/>
        </a:dk2>
        <a:lt2>
          <a:srgbClr val="008080"/>
        </a:lt2>
        <a:accent1>
          <a:srgbClr val="0099FF"/>
        </a:accent1>
        <a:accent2>
          <a:srgbClr val="009999"/>
        </a:accent2>
        <a:accent3>
          <a:srgbClr val="ADC9C5"/>
        </a:accent3>
        <a:accent4>
          <a:srgbClr val="DCDCDC"/>
        </a:accent4>
        <a:accent5>
          <a:srgbClr val="AACAFF"/>
        </a:accent5>
        <a:accent6>
          <a:srgbClr val="008989"/>
        </a:accent6>
        <a:hlink>
          <a:srgbClr val="FFFFCC"/>
        </a:hlink>
        <a:folHlink>
          <a:srgbClr val="70CAC6"/>
        </a:folHlink>
      </a:clrScheme>
      <a:clrMap bg1="lt1" tx1="dk1" bg2="lt2" tx2="dk2" accent1="accent1" accent2="accent2" accent3="accent3" accent4="accent4" accent5="accent5" accent6="accent6" hlink="hlink" folHlink="folHlink"/>
    </a:extraClrScheme>
    <a:extraClrScheme>
      <a:clrScheme name="">
        <a:dk1>
          <a:srgbClr val="FFFFFF"/>
        </a:dk1>
        <a:lt1>
          <a:srgbClr val="330000"/>
        </a:lt1>
        <a:dk2>
          <a:srgbClr val="FFFFFF"/>
        </a:dk2>
        <a:lt2>
          <a:srgbClr val="822504"/>
        </a:lt2>
        <a:accent1>
          <a:srgbClr val="FF9900"/>
        </a:accent1>
        <a:accent2>
          <a:srgbClr val="9E2A06"/>
        </a:accent2>
        <a:accent3>
          <a:srgbClr val="ADAAAA"/>
        </a:accent3>
        <a:accent4>
          <a:srgbClr val="DCDCDC"/>
        </a:accent4>
        <a:accent5>
          <a:srgbClr val="FFCAAA"/>
        </a:accent5>
        <a:accent6>
          <a:srgbClr val="8D2504"/>
        </a:accent6>
        <a:hlink>
          <a:srgbClr val="FF3300"/>
        </a:hlink>
        <a:folHlink>
          <a:srgbClr val="7C0704"/>
        </a:folHlink>
      </a:clrScheme>
      <a:clrMap bg1="lt1" tx1="dk1" bg2="lt2" tx2="dk2" accent1="accent1" accent2="accent2" accent3="accent3" accent4="accent4" accent5="accent5" accent6="accent6" hlink="hlink" folHlink="folHlink"/>
    </a:extraClrScheme>
    <a:extraClrScheme>
      <a:clrScheme name="">
        <a:dk1>
          <a:srgbClr val="FFFFFF"/>
        </a:dk1>
        <a:lt1>
          <a:srgbClr val="4A7911"/>
        </a:lt1>
        <a:dk2>
          <a:srgbClr val="FFFFFF"/>
        </a:dk2>
        <a:lt2>
          <a:srgbClr val="336600"/>
        </a:lt2>
        <a:accent1>
          <a:srgbClr val="666633"/>
        </a:accent1>
        <a:accent2>
          <a:srgbClr val="669900"/>
        </a:accent2>
        <a:accent3>
          <a:srgbClr val="B2BEAA"/>
        </a:accent3>
        <a:accent4>
          <a:srgbClr val="DCDCDC"/>
        </a:accent4>
        <a:accent5>
          <a:srgbClr val="B9B9AD"/>
        </a:accent5>
        <a:accent6>
          <a:srgbClr val="5B8900"/>
        </a:accent6>
        <a:hlink>
          <a:srgbClr val="FFCC00"/>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75B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B89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C0465"/>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192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CAEC1"/>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989B7"/>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4183</Words>
  <Application>WPS 演示</Application>
  <PresentationFormat>宽屏</PresentationFormat>
  <Paragraphs>432</Paragraphs>
  <Slides>35</Slides>
  <Notes>0</Notes>
  <HiddenSlides>0</HiddenSlides>
  <MMClips>0</MMClips>
  <ScaleCrop>false</ScaleCrop>
  <HeadingPairs>
    <vt:vector size="8" baseType="variant">
      <vt:variant>
        <vt:lpstr>已用的字体</vt:lpstr>
      </vt:variant>
      <vt:variant>
        <vt:i4>16</vt:i4>
      </vt:variant>
      <vt:variant>
        <vt:lpstr>主题</vt:lpstr>
      </vt:variant>
      <vt:variant>
        <vt:i4>2</vt:i4>
      </vt:variant>
      <vt:variant>
        <vt:lpstr>嵌入 OLE 服务器</vt:lpstr>
      </vt:variant>
      <vt:variant>
        <vt:i4>1</vt:i4>
      </vt:variant>
      <vt:variant>
        <vt:lpstr>幻灯片标题</vt:lpstr>
      </vt:variant>
      <vt:variant>
        <vt:i4>35</vt:i4>
      </vt:variant>
    </vt:vector>
  </HeadingPairs>
  <TitlesOfParts>
    <vt:vector size="54" baseType="lpstr">
      <vt:lpstr>Arial</vt:lpstr>
      <vt:lpstr>宋体</vt:lpstr>
      <vt:lpstr>Wingdings</vt:lpstr>
      <vt:lpstr>Arial Black</vt:lpstr>
      <vt:lpstr>Times New Roman</vt:lpstr>
      <vt:lpstr>黑体</vt:lpstr>
      <vt:lpstr>楷体</vt:lpstr>
      <vt:lpstr>华文行楷</vt:lpstr>
      <vt:lpstr>楷体_GB2312</vt:lpstr>
      <vt:lpstr>新宋体</vt:lpstr>
      <vt:lpstr>微软雅黑</vt:lpstr>
      <vt:lpstr>Arial Unicode MS</vt:lpstr>
      <vt:lpstr>Calibri</vt:lpstr>
      <vt:lpstr>华文中宋</vt:lpstr>
      <vt:lpstr>仿宋</vt:lpstr>
      <vt:lpstr>Garamond</vt:lpstr>
      <vt:lpstr>默认设计模板</vt:lpstr>
      <vt:lpstr>Pixel</vt:lpstr>
      <vt:lpstr>Word.Document.8</vt:lpstr>
      <vt:lpstr>第四课第一框 人民民主专政： 本质是人民当家作主</vt:lpstr>
      <vt:lpstr>PowerPoint 演示文稿</vt:lpstr>
      <vt:lpstr>PowerPoint 演示文稿</vt:lpstr>
      <vt:lpstr>PowerPoint 演示文稿</vt:lpstr>
      <vt:lpstr>我国民主的主体——人民</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3、我国的人民民主专政</vt:lpstr>
      <vt:lpstr>PowerPoint 演示文稿</vt:lpstr>
      <vt:lpstr>一、广泛、真实的民主</vt:lpstr>
      <vt:lpstr>PowerPoint 演示文稿</vt:lpstr>
      <vt:lpstr>PowerPoint 演示文稿</vt:lpstr>
      <vt:lpstr>PowerPoint 演示文稿</vt:lpstr>
      <vt:lpstr>PowerPoint 演示文稿</vt:lpstr>
      <vt:lpstr>PowerPoint 演示文稿</vt:lpstr>
      <vt:lpstr>PowerPoint 演示文稿</vt:lpstr>
      <vt:lpstr>谢谢！</vt:lpstr>
      <vt:lpstr>PowerPoint 演示文稿</vt:lpstr>
      <vt:lpstr>PowerPoint 演示文稿</vt:lpstr>
      <vt:lpstr>PowerPoint 演示文稿</vt:lpstr>
      <vt:lpstr>PowerPoint 演示文稿</vt:lpstr>
      <vt:lpstr>PowerPoint 演示文稿</vt:lpstr>
      <vt:lpstr>　1、什么叫国家性质？    2、国家性质是由什么因素决定的？</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第一课第一框 人民民主专政： 本质是人民当家作主</dc:title>
  <dc:creator>whp6060</dc:creator>
  <cp:lastModifiedBy>37吴</cp:lastModifiedBy>
  <cp:revision>28</cp:revision>
  <dcterms:created xsi:type="dcterms:W3CDTF">2012-02-09T01:01:00Z</dcterms:created>
  <dcterms:modified xsi:type="dcterms:W3CDTF">2022-03-29T07:45:56Z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2052-11.1.0.11365</vt:lpwstr>
  </property>
  <property fmtid="{D5CDD505-2E9C-101B-9397-08002B2CF9AE}" pid="3" name="ICV">
    <vt:lpwstr>17ADDD9E5A5B48A0B057DDE75B18458E</vt:lpwstr>
  </property>
</Properties>
</file>