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75" r:id="rId5"/>
    <p:sldId id="269" r:id="rId6"/>
    <p:sldId id="271" r:id="rId7"/>
    <p:sldId id="270" r:id="rId8"/>
    <p:sldId id="272" r:id="rId9"/>
    <p:sldId id="258" r:id="rId10"/>
    <p:sldId id="259" r:id="rId11"/>
    <p:sldId id="260" r:id="rId12"/>
    <p:sldId id="276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74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822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71480"/>
            <a:ext cx="4929222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5786" y="1214422"/>
            <a:ext cx="7772400" cy="1470025"/>
          </a:xfrm>
        </p:spPr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中考倒计时 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___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天？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85852" y="3429000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少壮不努力</a:t>
            </a:r>
            <a:endParaRPr lang="en-US" altLang="zh-CN" sz="4400" b="1" dirty="0" smtClean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老大转锦鲤</a:t>
            </a:r>
            <a:endParaRPr lang="zh-CN" altLang="en-US" sz="4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642939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4400" b="1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4400" b="1" dirty="0" smtClean="0">
                <a:latin typeface="黑体" pitchFamily="49" charset="-122"/>
                <a:ea typeface="黑体" pitchFamily="49" charset="-122"/>
              </a:rPr>
              <a:t>为何要养成亲社会行为？</a:t>
            </a: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①人的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离不开社会，都能从社会中获得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②青少年处于走向社会的关键期，亲社会行为有利于我们养成良好的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习惯，获得他人与社会的接纳和认可，实现自己的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，促进我们全面发展。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en-US" sz="4400" b="1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4400" b="1" dirty="0" smtClean="0">
                <a:latin typeface="黑体" pitchFamily="49" charset="-122"/>
                <a:ea typeface="黑体" pitchFamily="49" charset="-122"/>
              </a:rPr>
              <a:t>网络的积极影响</a:t>
            </a: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①网络让信息传递和交流变得更加方便迅捷，打破传统人际交往的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限制，让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变得和丰富多彩。</a:t>
            </a:r>
            <a:endParaRPr lang="en-US" altLang="zh-CN" sz="44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②推动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进步，为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发展注入新的活力，促进了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的进步，为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传播和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创新创建新的平台。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en-US" sz="4400" b="1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4400" b="1" dirty="0" smtClean="0">
                <a:latin typeface="黑体" pitchFamily="49" charset="-122"/>
                <a:ea typeface="黑体" pitchFamily="49" charset="-122"/>
              </a:rPr>
              <a:t>合理利用网络</a:t>
            </a: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参与网络生活，提高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素养，学会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44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②自觉遵守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44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③利用网络为社会发展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，传播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en-US" sz="4400" b="1" dirty="0" smtClean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4400" b="1" dirty="0" smtClean="0">
                <a:latin typeface="黑体" pitchFamily="49" charset="-122"/>
                <a:ea typeface="黑体" pitchFamily="49" charset="-122"/>
              </a:rPr>
              <a:t>犯罪的</a:t>
            </a:r>
            <a:r>
              <a:rPr lang="en-US" sz="44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400" b="1" dirty="0" smtClean="0">
                <a:latin typeface="黑体" pitchFamily="49" charset="-122"/>
                <a:ea typeface="黑体" pitchFamily="49" charset="-122"/>
              </a:rPr>
              <a:t>个基本特征：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（最本质特征），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违法性，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受 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处罚。</a:t>
            </a:r>
            <a:r>
              <a:rPr lang="en-US" sz="4400" dirty="0" smtClean="0">
                <a:latin typeface="黑体" pitchFamily="49" charset="-122"/>
                <a:ea typeface="黑体" pitchFamily="49" charset="-122"/>
              </a:rPr>
              <a:t>_____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是人们行为的底线。</a:t>
            </a:r>
            <a:endParaRPr lang="zh-CN" altLang="en-US" sz="4400" b="1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修复</a:t>
            </a:r>
            <a:r>
              <a:rPr lang="en-US" altLang="zh-CN" b="1" dirty="0" smtClean="0"/>
              <a:t>BUG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https://icweiliimg1.pstatp.com/weili/bl/2579473091487335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28736"/>
            <a:ext cx="4614181" cy="4614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政好全会</a:t>
            </a:r>
            <a:r>
              <a:rPr lang="en-US" altLang="zh-CN" dirty="0" smtClean="0"/>
              <a:t>3   P59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8580639" cy="3152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政好全会</a:t>
            </a:r>
            <a:r>
              <a:rPr kumimoji="0" lang="en-US" altLang="zh-CN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   P60 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1163"/>
            <a:ext cx="8929718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4097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标题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政好全会</a:t>
            </a:r>
            <a:r>
              <a:rPr kumimoji="0" lang="en-US" altLang="zh-CN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   P60 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华光黑体_CNKI" pitchFamily="2" charset="-122"/>
                <a:ea typeface="华光黑体_CNKI" pitchFamily="2" charset="-122"/>
              </a:rPr>
              <a:t>一大波贴纸等着你们来宠幸</a:t>
            </a:r>
            <a:r>
              <a:rPr lang="en-US" altLang="zh-CN" b="1" dirty="0" smtClean="0">
                <a:latin typeface="华光黑体_CNKI" pitchFamily="2" charset="-122"/>
                <a:ea typeface="华光黑体_CNKI" pitchFamily="2" charset="-122"/>
              </a:rPr>
              <a:t>~~</a:t>
            </a:r>
            <a:endParaRPr lang="zh-CN" altLang="en-US" b="1" dirty="0">
              <a:latin typeface="华光黑体_CNKI" pitchFamily="2" charset="-122"/>
              <a:ea typeface="华光黑体_CNKI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6146" name="Picture 2" descr="https://img-blog.csdnimg.cn/wm/393a45a5459774f810c8c364c9b24101.jpg?x-oss-process=image/resize,h_236,w_3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00240"/>
            <a:ext cx="5897265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7747152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885828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椭圆 4"/>
          <p:cNvSpPr/>
          <p:nvPr/>
        </p:nvSpPr>
        <p:spPr>
          <a:xfrm>
            <a:off x="6572264" y="2643182"/>
            <a:ext cx="1714512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椭圆 5"/>
          <p:cNvSpPr/>
          <p:nvPr/>
        </p:nvSpPr>
        <p:spPr>
          <a:xfrm>
            <a:off x="2571736" y="3143248"/>
            <a:ext cx="1714512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华光黑体_CNKI" pitchFamily="2" charset="-122"/>
                <a:ea typeface="华光黑体_CNKI" pitchFamily="2" charset="-122"/>
              </a:rPr>
              <a:t>区分三种违法行为</a:t>
            </a:r>
            <a:endParaRPr lang="zh-CN" altLang="en-US" dirty="0">
              <a:latin typeface="华光黑体_CNKI" pitchFamily="2" charset="-122"/>
              <a:ea typeface="华光黑体_CNKI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．犯罪历来是国家法律打击的重点，其主要原因是（　　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．犯罪行为应该受到刑罚处罚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．犯罪行为是违法行为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．法律是国家生活的保障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．犯罪行为具有严重的社会危害性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内容占位符 4"/>
          <p:cNvGraphicFramePr>
            <a:graphicFrameLocks noGrp="1"/>
          </p:cNvGraphicFramePr>
          <p:nvPr>
            <p:ph idx="1"/>
          </p:nvPr>
        </p:nvGraphicFramePr>
        <p:xfrm>
          <a:off x="428596" y="1000108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行政违法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形事违法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民事违法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1.</a:t>
                      </a: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从执法部门看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行政部门（警察、工商局等）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人民法院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人民法院</a:t>
                      </a:r>
                    </a:p>
                    <a:p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2.</a:t>
                      </a: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从违反的法律看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行政法规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治安管理处罚法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、交通法、环境法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刑法</a:t>
                      </a:r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民法典</a:t>
                      </a:r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latin typeface="黑体" pitchFamily="49" charset="-122"/>
                          <a:ea typeface="黑体" pitchFamily="49" charset="-122"/>
                        </a:rPr>
                        <a:t>3.</a:t>
                      </a:r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从受到的处罚看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行政处罚</a:t>
                      </a:r>
                      <a:endParaRPr lang="en-US" altLang="zh-CN" sz="3200" dirty="0" smtClean="0"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罚款、拘留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罚金、拘役、有期徒刑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黑体" pitchFamily="49" charset="-122"/>
                          <a:ea typeface="黑体" pitchFamily="49" charset="-122"/>
                        </a:rPr>
                        <a:t>赔偿、消除影响、道歉</a:t>
                      </a:r>
                      <a:endParaRPr lang="zh-CN" altLang="en-US" sz="32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标题 1"/>
          <p:cNvSpPr txBox="1">
            <a:spLocks/>
          </p:cNvSpPr>
          <p:nvPr/>
        </p:nvSpPr>
        <p:spPr>
          <a:xfrm>
            <a:off x="64291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光黑体_CNKI" pitchFamily="2" charset="-122"/>
                <a:ea typeface="华光黑体_CNKI" pitchFamily="2" charset="-122"/>
                <a:cs typeface="+mj-cs"/>
              </a:rPr>
              <a:t>区分三种违法行为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光黑体_CNKI" pitchFamily="2" charset="-122"/>
              <a:ea typeface="华光黑体_CNKI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1472" y="500042"/>
            <a:ext cx="8229600" cy="4525963"/>
          </a:xfrm>
        </p:spPr>
        <p:txBody>
          <a:bodyPr/>
          <a:lstStyle/>
          <a:p>
            <a:pPr fontAlgn="ctr">
              <a:buNone/>
            </a:pPr>
            <a:r>
              <a:rPr lang="en-US" b="1" dirty="0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．下图图示正确的是（  ）</a:t>
            </a:r>
          </a:p>
          <a:p>
            <a:pPr fontAlgn="ctr"/>
            <a:r>
              <a:rPr lang="en-US" b="1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b="1" dirty="0" smtClean="0">
                <a:latin typeface="黑体" pitchFamily="49" charset="-122"/>
                <a:ea typeface="黑体" pitchFamily="49" charset="-122"/>
              </a:rPr>
              <a:t>①②	</a:t>
            </a:r>
          </a:p>
          <a:p>
            <a:pPr fontAlgn="ctr"/>
            <a:r>
              <a:rPr lang="en-US" b="1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b="1" dirty="0" smtClean="0">
                <a:latin typeface="黑体" pitchFamily="49" charset="-122"/>
                <a:ea typeface="黑体" pitchFamily="49" charset="-122"/>
              </a:rPr>
              <a:t>②④	</a:t>
            </a:r>
          </a:p>
          <a:p>
            <a:pPr fontAlgn="ctr"/>
            <a:r>
              <a:rPr lang="en-US" b="1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b="1" dirty="0" smtClean="0">
                <a:latin typeface="黑体" pitchFamily="49" charset="-122"/>
                <a:ea typeface="黑体" pitchFamily="49" charset="-122"/>
              </a:rPr>
              <a:t>①③④	</a:t>
            </a:r>
          </a:p>
          <a:p>
            <a:pPr fontAlgn="ctr"/>
            <a:r>
              <a:rPr lang="en-US" b="1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b="1" dirty="0" smtClean="0">
                <a:latin typeface="黑体" pitchFamily="49" charset="-122"/>
                <a:ea typeface="黑体" pitchFamily="49" charset="-122"/>
              </a:rPr>
              <a:t>②③④</a:t>
            </a:r>
            <a:endParaRPr lang="zh-CN" altLang="en-US" b="1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  <p:pic>
        <p:nvPicPr>
          <p:cNvPr id="4" name="图片 3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00100" y="3714752"/>
            <a:ext cx="7572428" cy="228601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571480"/>
            <a:ext cx="8286808" cy="5572164"/>
          </a:xfrm>
        </p:spPr>
        <p:txBody>
          <a:bodyPr>
            <a:normAutofit fontScale="92500" lnSpcReduction="10000"/>
          </a:bodyPr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．以下中学生的行为，按性质分类正确的一组是（　　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赵某旷课去网吧通宵，夜不归宿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李某多次拦截低年级同学并强行索要钱财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王某在课余时间用手机赌博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高某放假期间进入营业性舞厅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⑤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张某携带管制刀具，屡教不改</a:t>
            </a:r>
          </a:p>
          <a:p>
            <a:pPr fontAlgn="ctr"/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①②③/④⑤	</a:t>
            </a:r>
          </a:p>
          <a:p>
            <a:pPr fontAlgn="ctr"/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①③④/②⑤	</a:t>
            </a:r>
          </a:p>
          <a:p>
            <a:pPr fontAlgn="ctr"/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①③/②④⑤	</a:t>
            </a:r>
          </a:p>
          <a:p>
            <a:pPr fontAlgn="ctr"/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①②③④/⑤</a:t>
            </a:r>
            <a:endParaRPr lang="zh-CN" altLang="en-US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>
              <a:buNone/>
            </a:pPr>
            <a:r>
              <a:rPr lang="en-US" dirty="0" smtClean="0"/>
              <a:t>7</a:t>
            </a:r>
            <a:r>
              <a:rPr lang="zh-CN" altLang="en-US" dirty="0" smtClean="0"/>
              <a:t>．下列概念之间的关系不可以用下图表示的是（）</a:t>
            </a:r>
          </a:p>
          <a:p>
            <a:pPr fontAlgn="ctr">
              <a:buNone/>
            </a:pPr>
            <a:r>
              <a:rPr lang="en-US" dirty="0" smtClean="0"/>
              <a:t>A</a:t>
            </a:r>
            <a:r>
              <a:rPr lang="zh-CN" altLang="en-US" dirty="0" smtClean="0"/>
              <a:t>．主刑</a:t>
            </a:r>
            <a:r>
              <a:rPr lang="en-US" dirty="0" smtClean="0"/>
              <a:t>——</a:t>
            </a:r>
            <a:r>
              <a:rPr lang="zh-CN" altLang="en-US" dirty="0" smtClean="0"/>
              <a:t>拘役</a:t>
            </a:r>
            <a:r>
              <a:rPr lang="en-US" dirty="0" smtClean="0"/>
              <a:t>	</a:t>
            </a:r>
          </a:p>
          <a:p>
            <a:pPr fontAlgn="ctr">
              <a:buNone/>
            </a:pPr>
            <a:r>
              <a:rPr lang="en-US" dirty="0" smtClean="0"/>
              <a:t>B</a:t>
            </a:r>
            <a:r>
              <a:rPr lang="zh-CN" altLang="en-US" dirty="0" smtClean="0"/>
              <a:t>．主刑</a:t>
            </a:r>
            <a:r>
              <a:rPr lang="en-US" dirty="0" smtClean="0"/>
              <a:t>——</a:t>
            </a:r>
            <a:r>
              <a:rPr lang="zh-CN" altLang="en-US" dirty="0" smtClean="0"/>
              <a:t>附加刑</a:t>
            </a:r>
          </a:p>
          <a:p>
            <a:pPr fontAlgn="ctr">
              <a:buNone/>
            </a:pPr>
            <a:r>
              <a:rPr lang="en-US" dirty="0" smtClean="0"/>
              <a:t>C</a:t>
            </a:r>
            <a:r>
              <a:rPr lang="zh-CN" altLang="en-US" dirty="0" smtClean="0"/>
              <a:t>．刑罚</a:t>
            </a:r>
            <a:r>
              <a:rPr lang="en-US" dirty="0" smtClean="0"/>
              <a:t>——</a:t>
            </a:r>
            <a:r>
              <a:rPr lang="zh-CN" altLang="en-US" dirty="0" smtClean="0"/>
              <a:t>主刑</a:t>
            </a:r>
            <a:r>
              <a:rPr lang="en-US" dirty="0" smtClean="0"/>
              <a:t>	</a:t>
            </a:r>
          </a:p>
          <a:p>
            <a:pPr fontAlgn="ctr">
              <a:buNone/>
            </a:pPr>
            <a:r>
              <a:rPr lang="en-US" dirty="0" smtClean="0"/>
              <a:t>D</a:t>
            </a:r>
            <a:r>
              <a:rPr lang="zh-CN" altLang="en-US" dirty="0" smtClean="0"/>
              <a:t>．附加刑</a:t>
            </a:r>
            <a:r>
              <a:rPr lang="en-US" dirty="0" smtClean="0"/>
              <a:t>——</a:t>
            </a:r>
            <a:r>
              <a:rPr lang="zh-CN" altLang="en-US" dirty="0" smtClean="0"/>
              <a:t>罚金</a:t>
            </a:r>
          </a:p>
          <a:p>
            <a:endParaRPr lang="zh-CN" altLang="en-US" dirty="0"/>
          </a:p>
        </p:txBody>
      </p:sp>
      <p:pic>
        <p:nvPicPr>
          <p:cNvPr id="4" name="图片 3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857752" y="2786058"/>
            <a:ext cx="2957527" cy="157163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571480"/>
            <a:ext cx="8572560" cy="4525963"/>
          </a:xfrm>
        </p:spPr>
        <p:txBody>
          <a:bodyPr>
            <a:normAutofit/>
          </a:bodyPr>
          <a:lstStyle/>
          <a:p>
            <a:pPr fontAlgn="ctr"/>
            <a:endParaRPr lang="en-US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11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．对下图漫画的理解，下列说法正确的有（）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人民法院是国家的审判机关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违法行为要承担相应的法律责任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材料中的人是行政违法行为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法院审判的依据就是宪法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	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②③	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	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③④</a:t>
            </a:r>
            <a:endParaRPr lang="zh-CN" altLang="en-US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642918"/>
            <a:ext cx="8215370" cy="4643470"/>
          </a:xfrm>
        </p:spPr>
        <p:txBody>
          <a:bodyPr>
            <a:normAutofit fontScale="92500" lnSpcReduction="20000"/>
          </a:bodyPr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17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2021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21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日，某公安局接到群众举报：一网民在河南省郑州市遭受暴雨灾害之际，在微信群公开辱骂受灾的河南人民，造成恶劣的社会影响。警方接报后高度重视，迅速开展侦查工作，将违法嫌疑人王某某查获。最终，王某某因寻衅滋事行为被警方行政拘留十日。由此可见（　　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．王某某被行政拘留是刑罚中的主刑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．任何违法行为都会受到一定的法律制裁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．法不可违，法律禁止做的我们尽量不去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．王某某在网上发表言论是在行使言论自由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4525963"/>
          </a:xfrm>
        </p:spPr>
        <p:txBody>
          <a:bodyPr/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18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．小林因违法受到法律惩处，请你根据图示，判断小林的违法行为应该是（   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．未经允许，旷课逃学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．闲来无事，谎报险情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．殴打他人，致其重伤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．敲诈勒索，数额巨大</a:t>
            </a:r>
          </a:p>
          <a:p>
            <a:endParaRPr lang="zh-CN" altLang="en-US" dirty="0"/>
          </a:p>
        </p:txBody>
      </p:sp>
      <p:pic>
        <p:nvPicPr>
          <p:cNvPr id="4" name="图片 3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857356" y="4357694"/>
            <a:ext cx="5705498" cy="160973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928670"/>
            <a:ext cx="8229600" cy="4525963"/>
          </a:xfrm>
        </p:spPr>
        <p:txBody>
          <a:bodyPr/>
          <a:lstStyle/>
          <a:p>
            <a:pPr fontAlgn="ctr">
              <a:buNone/>
            </a:pPr>
            <a:r>
              <a:rPr lang="en-US" dirty="0" smtClean="0"/>
              <a:t>22</a:t>
            </a:r>
            <a:r>
              <a:rPr lang="zh-CN" altLang="en-US" dirty="0" smtClean="0"/>
              <a:t>．右边是小京同学复习</a:t>
            </a:r>
            <a:r>
              <a:rPr lang="en-US" altLang="zh-CN" dirty="0" smtClean="0"/>
              <a:t>《</a:t>
            </a:r>
            <a:r>
              <a:rPr lang="zh-CN" altLang="en-US" dirty="0" smtClean="0"/>
              <a:t>道德与法治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课时所做的学习笔记，请你帮他补充完整（）</a:t>
            </a:r>
          </a:p>
          <a:p>
            <a:pPr fontAlgn="ctr">
              <a:buNone/>
            </a:pPr>
            <a:r>
              <a:rPr lang="en-US" dirty="0" smtClean="0"/>
              <a:t>A</a:t>
            </a:r>
            <a:r>
              <a:rPr lang="zh-CN" altLang="en-US" dirty="0" smtClean="0"/>
              <a:t>．</a:t>
            </a:r>
            <a:r>
              <a:rPr lang="en-US" dirty="0" smtClean="0"/>
              <a:t>①</a:t>
            </a:r>
            <a:r>
              <a:rPr lang="zh-CN" altLang="en-US" dirty="0" smtClean="0"/>
              <a:t>拘留</a:t>
            </a:r>
            <a:r>
              <a:rPr lang="en-US" dirty="0" smtClean="0"/>
              <a:t>②</a:t>
            </a:r>
            <a:r>
              <a:rPr lang="zh-CN" altLang="en-US" dirty="0" smtClean="0"/>
              <a:t>罚金</a:t>
            </a:r>
            <a:r>
              <a:rPr lang="en-US" dirty="0" smtClean="0"/>
              <a:t>	</a:t>
            </a:r>
          </a:p>
          <a:p>
            <a:pPr fontAlgn="ctr">
              <a:buNone/>
            </a:pPr>
            <a:r>
              <a:rPr lang="en-US" dirty="0" smtClean="0"/>
              <a:t>B</a:t>
            </a:r>
            <a:r>
              <a:rPr lang="zh-CN" altLang="en-US" dirty="0" smtClean="0"/>
              <a:t>．</a:t>
            </a:r>
            <a:r>
              <a:rPr lang="en-US" dirty="0" smtClean="0"/>
              <a:t>①</a:t>
            </a:r>
            <a:r>
              <a:rPr lang="zh-CN" altLang="en-US" dirty="0" smtClean="0"/>
              <a:t>拘留</a:t>
            </a:r>
            <a:r>
              <a:rPr lang="en-US" dirty="0" smtClean="0"/>
              <a:t>②</a:t>
            </a:r>
            <a:r>
              <a:rPr lang="zh-CN" altLang="en-US" dirty="0" smtClean="0"/>
              <a:t>罚款</a:t>
            </a:r>
            <a:r>
              <a:rPr lang="en-US" dirty="0" smtClean="0"/>
              <a:t>	</a:t>
            </a:r>
          </a:p>
          <a:p>
            <a:pPr fontAlgn="ctr">
              <a:buNone/>
            </a:pPr>
            <a:r>
              <a:rPr lang="en-US" dirty="0" smtClean="0"/>
              <a:t>C</a:t>
            </a:r>
            <a:r>
              <a:rPr lang="zh-CN" altLang="en-US" dirty="0" smtClean="0"/>
              <a:t>．</a:t>
            </a:r>
            <a:r>
              <a:rPr lang="en-US" dirty="0" smtClean="0"/>
              <a:t>①</a:t>
            </a:r>
            <a:r>
              <a:rPr lang="zh-CN" altLang="en-US" dirty="0" smtClean="0"/>
              <a:t>拘役</a:t>
            </a:r>
            <a:r>
              <a:rPr lang="en-US" dirty="0" smtClean="0"/>
              <a:t>②</a:t>
            </a:r>
            <a:r>
              <a:rPr lang="zh-CN" altLang="en-US" dirty="0" smtClean="0"/>
              <a:t>罚金</a:t>
            </a:r>
            <a:r>
              <a:rPr lang="en-US" dirty="0" smtClean="0"/>
              <a:t>	</a:t>
            </a:r>
          </a:p>
          <a:p>
            <a:pPr fontAlgn="ctr">
              <a:buNone/>
            </a:pPr>
            <a:r>
              <a:rPr lang="en-US" dirty="0" smtClean="0"/>
              <a:t>D</a:t>
            </a:r>
            <a:r>
              <a:rPr lang="zh-CN" altLang="en-US" dirty="0" smtClean="0"/>
              <a:t>．</a:t>
            </a:r>
            <a:r>
              <a:rPr lang="en-US" dirty="0" smtClean="0"/>
              <a:t>①</a:t>
            </a:r>
            <a:r>
              <a:rPr lang="zh-CN" altLang="en-US" dirty="0" smtClean="0"/>
              <a:t>拘役</a:t>
            </a:r>
            <a:r>
              <a:rPr lang="en-US" dirty="0" smtClean="0"/>
              <a:t>②</a:t>
            </a:r>
            <a:r>
              <a:rPr lang="zh-CN" altLang="en-US" dirty="0" smtClean="0"/>
              <a:t>罚款</a:t>
            </a:r>
          </a:p>
          <a:p>
            <a:endParaRPr lang="zh-CN" altLang="en-US" dirty="0"/>
          </a:p>
        </p:txBody>
      </p:sp>
      <p:pic>
        <p:nvPicPr>
          <p:cNvPr id="4" name="图片 3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57686" y="2643182"/>
            <a:ext cx="4214842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．任何违法行为都要承担相应的法律责任，受到一定的法律制裁。违反的法律不同，需要承担的法律责任也不同。下列判断正确的是序号（）</a:t>
            </a: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 </a:t>
            </a:r>
            <a:br>
              <a:rPr lang="en-US" sz="2800" dirty="0" smtClean="0">
                <a:latin typeface="黑体" pitchFamily="49" charset="-122"/>
                <a:ea typeface="黑体" pitchFamily="49" charset="-122"/>
              </a:rPr>
            </a:b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①②	B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①③	C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②④	D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sz="2800" dirty="0" smtClean="0">
                <a:latin typeface="黑体" pitchFamily="49" charset="-122"/>
                <a:ea typeface="黑体" pitchFamily="49" charset="-122"/>
              </a:rPr>
              <a:t>③④</a:t>
            </a: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r>
              <a:rPr lang="zh-CN" altLang="en-US" sz="2400" dirty="0" smtClean="0"/>
              <a:t/>
            </a:r>
            <a:br>
              <a:rPr lang="zh-CN" altLang="en-US" sz="2400" dirty="0" smtClean="0"/>
            </a:br>
            <a:endParaRPr lang="zh-CN" altLang="en-US" sz="2400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1000100" y="2357430"/>
          <a:ext cx="7429552" cy="4179570"/>
        </p:xfrm>
        <a:graphic>
          <a:graphicData uri="http://schemas.openxmlformats.org/drawingml/2006/table">
            <a:tbl>
              <a:tblPr/>
              <a:tblGrid>
                <a:gridCol w="797318"/>
                <a:gridCol w="3175283"/>
                <a:gridCol w="1454755"/>
                <a:gridCol w="2002196"/>
              </a:tblGrid>
              <a:tr h="389786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序号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案例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违法行为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承担的责任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837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宋体"/>
                        </a:rPr>
                        <a:t>①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王某不按交通信号灯行驶，被罚款</a:t>
                      </a:r>
                      <a:r>
                        <a:rPr lang="en-US" sz="1800" b="1" kern="100" dirty="0">
                          <a:latin typeface="Times New Roman"/>
                          <a:ea typeface="宋体"/>
                          <a:cs typeface="宋体"/>
                        </a:rPr>
                        <a:t>200</a:t>
                      </a: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元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行政违法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行政处罚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837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宋体"/>
                        </a:rPr>
                        <a:t>②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张某利用职权贪污受贿，被判处有期徒刑</a:t>
                      </a:r>
                      <a:r>
                        <a:rPr lang="en-US" sz="1800" b="1" kern="100" dirty="0">
                          <a:latin typeface="Times New Roman"/>
                          <a:ea typeface="宋体"/>
                          <a:cs typeface="宋体"/>
                        </a:rPr>
                        <a:t>2</a:t>
                      </a: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年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民事违法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民事处罚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786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宋体"/>
                        </a:rPr>
                        <a:t>③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钱某因债务纠纷，非法拘禁他人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刑事违法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刑罚处罚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837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宋体"/>
                        </a:rPr>
                        <a:t>④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Times New Roman"/>
                          <a:ea typeface="宋体"/>
                          <a:cs typeface="宋体"/>
                        </a:rPr>
                        <a:t>王某没有经过作者同意就出版作者写的书</a:t>
                      </a:r>
                      <a:endParaRPr lang="zh-CN" sz="1800" b="1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行政违法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Times New Roman"/>
                          <a:ea typeface="宋体"/>
                          <a:cs typeface="宋体"/>
                        </a:rPr>
                        <a:t>行政处罚</a:t>
                      </a:r>
                      <a:endParaRPr lang="zh-CN" sz="1800" b="1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76200" marR="7620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25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．刘某因谎报疫情被当地公安局处以行政拘留七日的处罚。刘某的行为是（）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．民事违法行为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．行政违法行为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．严重违法行为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．犯罪行为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14282" y="428604"/>
            <a:ext cx="5929828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26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宋体" pitchFamily="2" charset="-122"/>
              </a:rPr>
              <a:t>下面两者关系错误的是（）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pic>
        <p:nvPicPr>
          <p:cNvPr id="33793" name="图片 1773050603" descr="fig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8929719" cy="2614610"/>
          </a:xfrm>
          <a:prstGeom prst="rect">
            <a:avLst/>
          </a:prstGeom>
          <a:noFill/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57158" y="3786190"/>
            <a:ext cx="284757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宋体" pitchFamily="2" charset="-122"/>
              </a:rPr>
              <a:t>①②④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	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宋体" pitchFamily="2" charset="-122"/>
              </a:rPr>
              <a:t>①②③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	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宋体" pitchFamily="2" charset="-122"/>
              </a:rPr>
              <a:t>①③④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	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17625" algn="l"/>
                <a:tab pos="2636838" algn="l"/>
                <a:tab pos="3956050" algn="l"/>
              </a:tabLst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．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宋体" pitchFamily="2" charset="-122"/>
              </a:rPr>
              <a:t>②③④</a:t>
            </a:r>
            <a:endParaRPr kumimoji="0" lang="zh-CN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428604"/>
            <a:ext cx="8358246" cy="6000792"/>
          </a:xfrm>
        </p:spPr>
        <p:txBody>
          <a:bodyPr>
            <a:normAutofit fontScale="92500" lnSpcReduction="20000"/>
          </a:bodyPr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29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．法律红线不可逾越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法律底线不可触碰。下列案例与违法行为类别对应</a:t>
            </a:r>
            <a:r>
              <a:rPr lang="zh-CN" altLang="en-US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正确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的是（）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小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骑摩托车不戴头盔，交警罚款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元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行政违法行为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小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办企业，排放不合格废水，环保部门依法对其进行处罚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刑事违法行为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小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利用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POS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机套现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160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万元，被判处有期徒刑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个月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刑事违法行为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小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在微信朋友围辱骂他人，在民警的教育下，被要求赔礼道歉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行政违法行为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②③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②④</a:t>
            </a:r>
            <a:endParaRPr lang="zh-CN" altLang="en-US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6873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928802"/>
            <a:ext cx="800105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062" y="1357298"/>
            <a:ext cx="893593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500042"/>
            <a:ext cx="8572560" cy="5500726"/>
          </a:xfrm>
        </p:spPr>
        <p:txBody>
          <a:bodyPr>
            <a:normAutofit lnSpcReduction="10000"/>
          </a:bodyPr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43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．广州至深圳的一趟动车里，一名男子霸占三个座位，辱骂前来劝导的乘务员，还让乘务员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滚蛋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，叫嚣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关你什么事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。这名男子的行为（）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违背了社会规则，不利于和谐社会建设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是不尊重他人的行为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没有做到以礼待人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是刑事违法行为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①②③	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①③④	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②③④	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①②④</a:t>
            </a:r>
            <a:endParaRPr lang="zh-CN" altLang="en-US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24064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571480"/>
            <a:ext cx="8501122" cy="5429288"/>
          </a:xfrm>
        </p:spPr>
        <p:txBody>
          <a:bodyPr>
            <a:normAutofit fontScale="77500" lnSpcReduction="20000"/>
          </a:bodyPr>
          <a:lstStyle/>
          <a:p>
            <a:pPr fontAlgn="ctr">
              <a:buNone/>
            </a:pPr>
            <a:r>
              <a:rPr lang="zh-CN" altLang="en-US" dirty="0" smtClean="0"/>
              <a:t>        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  李某伙同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名社会不良青年，找到之前与其有矛盾的小赵，要求小赵就之前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得罪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他的事情道歉。遭到拒绝之后，李某等人开始殴打小赵。在殴打过程中，李某掏出一把水果刀，说是要让小赵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吃点苦头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。小赵情急之下捡起一块石头砸向李某，导致李某左眼受伤。据此回答下列小题。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47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．法院经调查后认定小赵的行为属于行为，承担法律责任。（）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    A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．正当防卫无需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	B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．正当防卫需要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    C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．防卫过当需要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	D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．紧急避险无需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48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．小赵的行为由法院来认定，是因为在我国法院是（）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  A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．国家权力机关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	B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．国家行政机关</a:t>
            </a:r>
          </a:p>
          <a:p>
            <a:pPr fontAlgn="ctr">
              <a:buNone/>
            </a:pP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  C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．国家审判机关</a:t>
            </a:r>
            <a:r>
              <a:rPr lang="en-US" sz="3600" dirty="0" smtClean="0">
                <a:latin typeface="黑体" pitchFamily="49" charset="-122"/>
                <a:ea typeface="黑体" pitchFamily="49" charset="-122"/>
              </a:rPr>
              <a:t>	D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．国家法律监督机关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899089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5554683"/>
          </a:xfrm>
        </p:spPr>
        <p:txBody>
          <a:bodyPr>
            <a:normAutofit fontScale="85000" lnSpcReduction="10000"/>
          </a:bodyPr>
          <a:lstStyle/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．下列四个案件的违法性质及维权途径，小郑说对了两个，是哪两个呢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?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（）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邻居收养了两条流浪狗，每晚叫个不停，影响大家休息。属于民事违法行为，给法院打电话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大街上来了个耍猴的，围观群众把人行道占满了导致交通受影响。属行政违法行为，向城管部门举报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某培训机构将当地高考状元的照片用作宣传，高考状元找来后还拒不撤除。属民事违法，高考状元应向公安局起诉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赵老板带人将欠债者控制在小区的地下室百般羞辱，并将对方打成重伤。属刑事违法，向公安局报警</a:t>
            </a:r>
          </a:p>
          <a:p>
            <a:pPr fontAlgn="ctr">
              <a:buNone/>
            </a:pPr>
            <a:r>
              <a:rPr lang="en-US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①②  B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②④   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①③  D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．</a:t>
            </a:r>
            <a:r>
              <a:rPr lang="en-US" dirty="0" smtClean="0">
                <a:latin typeface="黑体" pitchFamily="49" charset="-122"/>
                <a:ea typeface="黑体" pitchFamily="49" charset="-122"/>
              </a:rPr>
              <a:t>③④</a:t>
            </a:r>
            <a:endParaRPr lang="zh-CN" altLang="en-US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答案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3.D   4.B   5.B  7.B   11.A   17.B  18.B  22.C</a:t>
            </a:r>
          </a:p>
          <a:p>
            <a:r>
              <a:rPr lang="en-US" altLang="zh-CN" dirty="0" smtClean="0"/>
              <a:t>25.B  26.C 29.B  33.B  37.B  43.A  45.A</a:t>
            </a:r>
          </a:p>
          <a:p>
            <a:r>
              <a:rPr lang="en-US" altLang="zh-CN" dirty="0" smtClean="0"/>
              <a:t>47.A  48.C  49.C 50.B</a:t>
            </a:r>
            <a:endParaRPr lang="zh-CN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2910" y="135729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今晚作业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政好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  P40  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八上（一）问卷星上提交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https://ks.wjx.top/vj/PpqDQP3.aspx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1186</Words>
  <PresentationFormat>全屏显示(4:3)</PresentationFormat>
  <Paragraphs>151</Paragraphs>
  <Slides>32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</vt:lpstr>
      <vt:lpstr>幻灯片 1</vt:lpstr>
      <vt:lpstr>中考倒计时 ___天？</vt:lpstr>
      <vt:lpstr>幻灯片 3</vt:lpstr>
      <vt:lpstr>修复BUG</vt:lpstr>
      <vt:lpstr>政好全会3   P59 </vt:lpstr>
      <vt:lpstr>幻灯片 6</vt:lpstr>
      <vt:lpstr>幻灯片 7</vt:lpstr>
      <vt:lpstr>一大波贴纸等着你们来宠幸~~</vt:lpstr>
      <vt:lpstr>幻灯片 9</vt:lpstr>
      <vt:lpstr>幻灯片 10</vt:lpstr>
      <vt:lpstr>区分三种违法行为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24．任何违法行为都要承担相应的法律责任，受到一定的法律制裁。违反的法律不同，需要承担的法律责任也不同。下列判断正确的是序号（）  A．①② B．①③ C．②④ D．③④  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答案 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中考倒计时 ___天？</dc:title>
  <dc:creator>mac</dc:creator>
  <cp:lastModifiedBy>mac</cp:lastModifiedBy>
  <cp:revision>26</cp:revision>
  <dcterms:created xsi:type="dcterms:W3CDTF">2022-04-10T17:04:40Z</dcterms:created>
  <dcterms:modified xsi:type="dcterms:W3CDTF">2022-04-12T10:46:12Z</dcterms:modified>
</cp:coreProperties>
</file>