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8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5"/>
    <p:restoredTop sz="94633"/>
  </p:normalViewPr>
  <p:slideViewPr>
    <p:cSldViewPr showGuides="1">
      <p:cViewPr varScale="1">
        <p:scale>
          <a:sx n="66" d="100"/>
          <a:sy n="66" d="100"/>
        </p:scale>
        <p:origin x="-57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slide" Target="slide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矩形 5121" descr="棕色大理石"/>
          <p:cNvSpPr/>
          <p:nvPr/>
        </p:nvSpPr>
        <p:spPr>
          <a:xfrm>
            <a:off x="1752600" y="1447800"/>
            <a:ext cx="6172200" cy="2743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pattFill prst="pct80">
                    <a:fgClr>
                      <a:srgbClr val="000000"/>
                    </a:fgClr>
                    <a:bgClr>
                      <a:srgbClr val="FFFFFF"/>
                    </a:bgClr>
                  </a:patt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2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河中石兽</a:t>
            </a:r>
            <a:endParaRPr lang="zh-CN" altLang="en-US" sz="3600">
              <a:ln w="9525" cap="flat" cmpd="sng">
                <a:pattFill prst="pct80">
                  <a:fgClr>
                    <a:srgbClr val="000000"/>
                  </a:fgClr>
                  <a:bgClr>
                    <a:srgbClr val="FFFFFF"/>
                  </a:bgClr>
                </a:pattFill>
                <a:prstDash val="solid"/>
                <a:headEnd type="none" w="med" len="med"/>
                <a:tailEnd type="none" w="med" len="med"/>
              </a:ln>
              <a:blipFill rotWithShape="0">
                <a:blip r:embed="rId2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3" name="横卷形 5122" descr="再生纸"/>
          <p:cNvSpPr/>
          <p:nvPr/>
        </p:nvSpPr>
        <p:spPr>
          <a:xfrm>
            <a:off x="2895600" y="3810000"/>
            <a:ext cx="3048000" cy="1295400"/>
          </a:xfrm>
          <a:prstGeom prst="horizontalScroll">
            <a:avLst>
              <a:gd name="adj" fmla="val 12500"/>
            </a:avLst>
          </a:prstGeom>
          <a:blipFill rotWithShape="0">
            <a:blip r:embed="rId3"/>
          </a:blip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6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纪昀</a:t>
            </a:r>
            <a:endParaRPr lang="zh-CN" altLang="en-US" sz="6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6146" name="图片 6145" descr="img84683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600200"/>
            <a:ext cx="2667000" cy="365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矩形 6147"/>
          <p:cNvSpPr/>
          <p:nvPr/>
        </p:nvSpPr>
        <p:spPr>
          <a:xfrm>
            <a:off x="1676400" y="457200"/>
            <a:ext cx="6786563" cy="3276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47" name="矩形 6146"/>
          <p:cNvSpPr/>
          <p:nvPr/>
        </p:nvSpPr>
        <p:spPr>
          <a:xfrm>
            <a:off x="2895600" y="685800"/>
            <a:ext cx="5334000" cy="2209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r>
              <a:rPr lang="zh-CN" altLang="en-US" sz="3200" b="1" dirty="0"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_x000B__x000C_"/>
              </a:rPr>
              <a:t>纪昀</a:t>
            </a:r>
            <a:r>
              <a:rPr lang="zh-CN" altLang="en-US" sz="3200" b="1" dirty="0">
                <a:latin typeface="Times New Roman" panose="02020603050405020304" pitchFamily="18" charset="0"/>
                <a:ea typeface="_x000B__x000C_"/>
              </a:rPr>
              <a:t>，字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_x000B__x000C_"/>
              </a:rPr>
              <a:t>晓岚</a:t>
            </a:r>
            <a:r>
              <a:rPr lang="zh-CN" altLang="en-US" sz="3200" b="1" dirty="0">
                <a:latin typeface="Times New Roman" panose="02020603050405020304" pitchFamily="18" charset="0"/>
                <a:ea typeface="_x000B__x000C_"/>
              </a:rPr>
              <a:t>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清</a:t>
            </a:r>
            <a:r>
              <a:rPr lang="zh-CN" altLang="en-US" sz="3200" b="1" dirty="0">
                <a:latin typeface="Times New Roman" panose="02020603050405020304" pitchFamily="18" charset="0"/>
              </a:rPr>
              <a:t>代著名学者,</a:t>
            </a:r>
            <a:r>
              <a:rPr lang="zh-CN" altLang="en-US" sz="3200" b="1" dirty="0">
                <a:latin typeface="Times New Roman" panose="02020603050405020304" pitchFamily="18" charset="0"/>
                <a:ea typeface="_x000B__x000C_"/>
              </a:rPr>
              <a:t>生性诙谐风趣，</a:t>
            </a:r>
            <a:r>
              <a:rPr lang="zh-CN" altLang="en-US" sz="3200" b="1" dirty="0">
                <a:latin typeface="Times New Roman" panose="02020603050405020304" pitchFamily="18" charset="0"/>
              </a:rPr>
              <a:t>任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《四库全书》</a:t>
            </a:r>
            <a:r>
              <a:rPr lang="zh-CN" altLang="en-US" sz="3200" b="1" dirty="0">
                <a:latin typeface="Times New Roman" panose="02020603050405020304" pitchFamily="18" charset="0"/>
              </a:rPr>
              <a:t>总纂官</a:t>
            </a:r>
            <a:r>
              <a:rPr lang="zh-CN" altLang="en-US" sz="3200" b="1" dirty="0">
                <a:latin typeface="Times New Roman" panose="02020603050405020304" pitchFamily="18" charset="0"/>
                <a:ea typeface="_x000B__x000C_"/>
              </a:rPr>
              <a:t>，著有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_x000B__x000C_"/>
              </a:rPr>
              <a:t>《阅微草堂笔记》</a:t>
            </a:r>
            <a:r>
              <a:rPr lang="zh-CN" altLang="en-US" sz="3200" b="1" dirty="0">
                <a:latin typeface="Times New Roman" panose="02020603050405020304" pitchFamily="18" charset="0"/>
                <a:ea typeface="_x000B__x000C_"/>
              </a:rPr>
              <a:t>等。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6150" name="矩形 6149"/>
          <p:cNvSpPr/>
          <p:nvPr/>
        </p:nvSpPr>
        <p:spPr>
          <a:xfrm>
            <a:off x="3048000" y="2743200"/>
            <a:ext cx="5257800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_x000B__x000C_"/>
              </a:rPr>
              <a:t>《阅微草堂笔记》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是纪昀晚年所作的一部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文言笔记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小说，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_x000B__x000C_"/>
              </a:rPr>
              <a:t>题材以妖怪鬼狐为主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_x000B__x000C_"/>
              </a:rPr>
              <a:t>，但于人事异闻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_x000B__x000C_"/>
              </a:rPr>
              <a:t>名物典故等也有记述，内容相当广泛。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_x000B__x000C_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1676400" y="5334000"/>
            <a:ext cx="6096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分古今图书为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经、史、子、集</a:t>
            </a:r>
            <a:r>
              <a:rPr lang="zh-CN" altLang="en-US" sz="3200" b="1" dirty="0">
                <a:latin typeface="Times New Roman" panose="02020603050405020304" pitchFamily="18" charset="0"/>
              </a:rPr>
              <a:t>四档，总名为“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四库全书</a:t>
            </a:r>
            <a:r>
              <a:rPr lang="zh-CN" altLang="en-US" sz="3200" b="1" dirty="0">
                <a:latin typeface="Times New Roman" panose="02020603050405020304" pitchFamily="18" charset="0"/>
              </a:rPr>
              <a:t>”。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50" grpId="0"/>
      <p:bldP spid="61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矩形 7169"/>
          <p:cNvSpPr/>
          <p:nvPr/>
        </p:nvSpPr>
        <p:spPr>
          <a:xfrm>
            <a:off x="457200" y="685800"/>
            <a:ext cx="8077200" cy="5453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沧州南一寺  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临   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河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干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，山门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圮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于河，二石 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兽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并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沉焉。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阅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十余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岁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，僧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募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金重修，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求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二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石兽于水中，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竟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不可得，以为顺流下矣，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棹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数小舟，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曳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铁钯，寻十余里无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eaLnBrk="0" hangingPunct="0"/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7171" name="文本框 7170"/>
          <p:cNvSpPr txBox="1"/>
          <p:nvPr/>
        </p:nvSpPr>
        <p:spPr>
          <a:xfrm>
            <a:off x="2362200" y="10668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靠近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文本框 7171"/>
          <p:cNvSpPr txBox="1"/>
          <p:nvPr/>
        </p:nvSpPr>
        <p:spPr>
          <a:xfrm>
            <a:off x="3810000" y="10668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岸边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5791200" y="228600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CC0099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60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ĭ</a:t>
            </a:r>
            <a:endParaRPr lang="en-US" altLang="zh-CN" sz="360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文本框 7173"/>
          <p:cNvSpPr txBox="1"/>
          <p:nvPr/>
        </p:nvSpPr>
        <p:spPr>
          <a:xfrm>
            <a:off x="5619750" y="1066800"/>
            <a:ext cx="190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坍塌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685800" y="25146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一起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6" name="文本框 7175"/>
          <p:cNvSpPr txBox="1"/>
          <p:nvPr/>
        </p:nvSpPr>
        <p:spPr>
          <a:xfrm>
            <a:off x="2438400" y="25146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经历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7" name="文本框 7176"/>
          <p:cNvSpPr txBox="1"/>
          <p:nvPr/>
        </p:nvSpPr>
        <p:spPr>
          <a:xfrm>
            <a:off x="3868738" y="2514600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年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8" name="文本框 7177"/>
          <p:cNvSpPr txBox="1"/>
          <p:nvPr/>
        </p:nvSpPr>
        <p:spPr>
          <a:xfrm>
            <a:off x="4876800" y="25146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募集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9" name="文本框 7178"/>
          <p:cNvSpPr txBox="1"/>
          <p:nvPr/>
        </p:nvSpPr>
        <p:spPr>
          <a:xfrm>
            <a:off x="7086600" y="2514600"/>
            <a:ext cx="144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寻找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0" name="文本框 7179"/>
          <p:cNvSpPr txBox="1"/>
          <p:nvPr/>
        </p:nvSpPr>
        <p:spPr>
          <a:xfrm>
            <a:off x="2743200" y="3962400"/>
            <a:ext cx="1371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最后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7467600" y="31242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CC0099"/>
                </a:solidFill>
                <a:latin typeface="Times New Roman" panose="02020603050405020304" pitchFamily="18" charset="0"/>
              </a:rPr>
              <a:t>zhào</a:t>
            </a:r>
            <a:endParaRPr lang="zh-CN" altLang="en-US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2" name="文本框 7181"/>
          <p:cNvSpPr txBox="1"/>
          <p:nvPr/>
        </p:nvSpPr>
        <p:spPr>
          <a:xfrm>
            <a:off x="7281863" y="3962400"/>
            <a:ext cx="21145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摇（船）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3" name="文本框 7182"/>
          <p:cNvSpPr txBox="1"/>
          <p:nvPr/>
        </p:nvSpPr>
        <p:spPr>
          <a:xfrm>
            <a:off x="2081213" y="45720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yè</a:t>
            </a:r>
            <a:endParaRPr lang="zh-CN" altLang="en-US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4" name="文本框 7183"/>
          <p:cNvSpPr txBox="1"/>
          <p:nvPr/>
        </p:nvSpPr>
        <p:spPr>
          <a:xfrm>
            <a:off x="1905000" y="54864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牵引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7185" name="文本框 7184"/>
          <p:cNvSpPr txBox="1"/>
          <p:nvPr/>
        </p:nvSpPr>
        <p:spPr>
          <a:xfrm>
            <a:off x="5486400" y="54102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踪迹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6" name="文本框 7185"/>
          <p:cNvSpPr txBox="1"/>
          <p:nvPr/>
        </p:nvSpPr>
        <p:spPr>
          <a:xfrm>
            <a:off x="4067175" y="188913"/>
            <a:ext cx="10096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err="1">
                <a:solidFill>
                  <a:srgbClr val="CC0099"/>
                </a:solidFill>
                <a:latin typeface="Times New Roman" panose="02020603050405020304" pitchFamily="18" charset="0"/>
              </a:rPr>
              <a:t>gān</a:t>
            </a:r>
            <a:endParaRPr lang="en-US" altLang="zh-CN" sz="360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7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7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2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  <p:bldP spid="7178" grpId="0"/>
      <p:bldP spid="7179" grpId="0"/>
      <p:bldP spid="7180" grpId="0"/>
      <p:bldP spid="7181" grpId="0"/>
      <p:bldP spid="7182" grpId="0"/>
      <p:bldP spid="7183" grpId="0"/>
      <p:bldP spid="7184" grpId="0"/>
      <p:bldP spid="7185" grpId="0"/>
      <p:bldP spid="7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矩形 8193"/>
          <p:cNvSpPr/>
          <p:nvPr/>
        </p:nvSpPr>
        <p:spPr>
          <a:xfrm>
            <a:off x="228600" y="228600"/>
            <a:ext cx="8915400" cy="6134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一讲学家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设帐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寺中，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闻  之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笑曰：“  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尔辈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不 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能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究   物理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         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非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木杮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岂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能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暴涨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携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之去？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乃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石性</a:t>
            </a:r>
            <a:r>
              <a:rPr lang="zh-CN" altLang="en-US" sz="3600" b="1" dirty="0">
                <a:solidFill>
                  <a:srgbClr val="CC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坚重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             沙性</a:t>
            </a:r>
            <a:r>
              <a:rPr lang="zh-CN" altLang="en-US" sz="3600" b="1" dirty="0">
                <a:solidFill>
                  <a:srgbClr val="CC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松浮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湮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于沙上，渐沉渐深耳。   沿河求之，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不亦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颠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乎？”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众服为确论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eaLnBrk="0" hangingPunct="0"/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8195" name="文本框 8194"/>
          <p:cNvSpPr txBox="1"/>
          <p:nvPr/>
        </p:nvSpPr>
        <p:spPr>
          <a:xfrm>
            <a:off x="1752600" y="6858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开馆执教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3886200" y="6096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听说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4876800" y="609600"/>
            <a:ext cx="2590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这件事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8" name="文本框 8197"/>
          <p:cNvSpPr txBox="1"/>
          <p:nvPr/>
        </p:nvSpPr>
        <p:spPr>
          <a:xfrm>
            <a:off x="7467600" y="609600"/>
            <a:ext cx="1676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你们这些人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文本框 8198"/>
          <p:cNvSpPr txBox="1"/>
          <p:nvPr/>
        </p:nvSpPr>
        <p:spPr>
          <a:xfrm>
            <a:off x="228600" y="22860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推究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0" name="文本框 8199"/>
          <p:cNvSpPr txBox="1"/>
          <p:nvPr/>
        </p:nvSpPr>
        <p:spPr>
          <a:xfrm>
            <a:off x="1295400" y="2286000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事物的道理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1" name="文本框 8200"/>
          <p:cNvSpPr txBox="1"/>
          <p:nvPr/>
        </p:nvSpPr>
        <p:spPr>
          <a:xfrm>
            <a:off x="3962400" y="2286000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这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2" name="文本框 8201"/>
          <p:cNvSpPr txBox="1"/>
          <p:nvPr/>
        </p:nvSpPr>
        <p:spPr>
          <a:xfrm>
            <a:off x="5410200" y="15240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800000"/>
                </a:solidFill>
                <a:latin typeface="Times New Roman" panose="02020603050405020304" pitchFamily="18" charset="0"/>
              </a:rPr>
              <a:t>fèi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8203" name="文本框 8202"/>
          <p:cNvSpPr txBox="1"/>
          <p:nvPr/>
        </p:nvSpPr>
        <p:spPr>
          <a:xfrm>
            <a:off x="5105400" y="22860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木片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4" name="文本框 8203"/>
          <p:cNvSpPr txBox="1"/>
          <p:nvPr/>
        </p:nvSpPr>
        <p:spPr>
          <a:xfrm>
            <a:off x="6172200" y="22860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怎么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5" name="文本框 8204"/>
          <p:cNvSpPr txBox="1"/>
          <p:nvPr/>
        </p:nvSpPr>
        <p:spPr>
          <a:xfrm>
            <a:off x="7391400" y="22860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被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6" name="文本框 8205"/>
          <p:cNvSpPr txBox="1"/>
          <p:nvPr/>
        </p:nvSpPr>
        <p:spPr>
          <a:xfrm>
            <a:off x="228600" y="3429000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带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7" name="文本框 8206"/>
          <p:cNvSpPr txBox="1"/>
          <p:nvPr/>
        </p:nvSpPr>
        <p:spPr>
          <a:xfrm>
            <a:off x="1981200" y="3429000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是</a:t>
            </a:r>
            <a:endParaRPr lang="zh-CN" altLang="en-US" sz="36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8" name="文本框 8207"/>
          <p:cNvSpPr txBox="1"/>
          <p:nvPr/>
        </p:nvSpPr>
        <p:spPr>
          <a:xfrm>
            <a:off x="3124200" y="3429000"/>
            <a:ext cx="2438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坚硬沉重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9" name="文本框 8208"/>
          <p:cNvSpPr txBox="1"/>
          <p:nvPr/>
        </p:nvSpPr>
        <p:spPr>
          <a:xfrm>
            <a:off x="6705600" y="3505200"/>
            <a:ext cx="213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松散轻浮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0" name="文本框 8209"/>
          <p:cNvSpPr txBox="1"/>
          <p:nvPr/>
        </p:nvSpPr>
        <p:spPr>
          <a:xfrm>
            <a:off x="838200" y="36576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n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609600" y="44958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埋没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2" name="文本框 8211"/>
          <p:cNvSpPr txBox="1"/>
          <p:nvPr/>
        </p:nvSpPr>
        <p:spPr>
          <a:xfrm>
            <a:off x="914400" y="56388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荒唐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3" name="文本框 8212"/>
          <p:cNvSpPr txBox="1"/>
          <p:nvPr/>
        </p:nvSpPr>
        <p:spPr>
          <a:xfrm>
            <a:off x="2514600" y="5667375"/>
            <a:ext cx="61610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众人佩服他的话，认为是真理。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7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2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7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2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7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  <p:bldP spid="8201" grpId="0"/>
      <p:bldP spid="8202" grpId="0"/>
      <p:bldP spid="8203" grpId="0"/>
      <p:bldP spid="8204" grpId="0"/>
      <p:bldP spid="8205" grpId="0"/>
      <p:bldP spid="8206" grpId="0"/>
      <p:bldP spid="8207" grpId="0"/>
      <p:bldP spid="8208" grpId="0"/>
      <p:bldP spid="8209" grpId="0"/>
      <p:bldP spid="8210" grpId="0"/>
      <p:bldP spid="8211" grpId="0"/>
      <p:bldP spid="8212" grpId="0"/>
      <p:bldP spid="82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矩形 9217"/>
          <p:cNvSpPr/>
          <p:nvPr/>
        </p:nvSpPr>
        <p:spPr>
          <a:xfrm>
            <a:off x="533400" y="457200"/>
            <a:ext cx="8610600" cy="5035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一老河兵闻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之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，又笑曰：“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凡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河中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失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石，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当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求之于上游。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盖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石性坚重，沙性松浮，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水不能冲石，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其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反激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之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力，必于石下迎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水处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啮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沙  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坎穴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，渐激渐深，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至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石之半，石必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倒掷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坎穴中。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9" name="文本框 9218"/>
          <p:cNvSpPr txBox="1"/>
          <p:nvPr/>
        </p:nvSpPr>
        <p:spPr>
          <a:xfrm>
            <a:off x="1676400" y="838200"/>
            <a:ext cx="2590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讲学家的话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5562600" y="914400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凡是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7010400" y="9144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失落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381000" y="20574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应当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文本框 9222"/>
          <p:cNvSpPr txBox="1"/>
          <p:nvPr/>
        </p:nvSpPr>
        <p:spPr>
          <a:xfrm>
            <a:off x="3276600" y="2057400"/>
            <a:ext cx="167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原因是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3276600" y="31242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水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4648200" y="3124200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1219200" y="42672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冲刷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2590800" y="42672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形成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3810000" y="42672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坑穴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7315200" y="42672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等到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3352800" y="54102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摔倒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1" name="文本框 9230"/>
          <p:cNvSpPr txBox="1"/>
          <p:nvPr/>
        </p:nvSpPr>
        <p:spPr>
          <a:xfrm>
            <a:off x="1547813" y="3292475"/>
            <a:ext cx="86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err="1">
                <a:solidFill>
                  <a:srgbClr val="CC0099"/>
                </a:solidFill>
                <a:latin typeface="Times New Roman" panose="02020603050405020304" pitchFamily="18" charset="0"/>
              </a:rPr>
              <a:t>niè</a:t>
            </a:r>
            <a:endParaRPr lang="en-US" altLang="zh-CN" sz="360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2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  <p:bldP spid="9227" grpId="0"/>
      <p:bldP spid="9228" grpId="0"/>
      <p:bldP spid="9229" grpId="0"/>
      <p:bldP spid="9230" grpId="0"/>
      <p:bldP spid="92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矩形 10241"/>
          <p:cNvSpPr/>
          <p:nvPr/>
        </p:nvSpPr>
        <p:spPr>
          <a:xfrm>
            <a:off x="457200" y="533400"/>
            <a:ext cx="8686800" cy="558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如是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再啮，石又再转，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转转   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不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已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遂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反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溯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流逆上矣。求之下流，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固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颠；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求之地中，不更颠乎？”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   其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言，果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得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于数里外。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然则   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天下之事，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但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知其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一，不知其二者多矣，可据理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臆断    欤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？</a:t>
            </a:r>
            <a:r>
              <a:rPr lang="zh-CN" altLang="en-US" sz="36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3600" b="1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zh-CN" altLang="en-US" sz="3600" b="1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228600" y="990600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像这样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4495800" y="990600"/>
            <a:ext cx="213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一再翻转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6705600" y="9906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停止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0" y="20574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于是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1524000" y="1219200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3600" b="1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ù</a:t>
            </a:r>
            <a:endParaRPr lang="en-US" altLang="zh-CN" sz="3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文本框 10248"/>
          <p:cNvSpPr txBox="1"/>
          <p:nvPr/>
        </p:nvSpPr>
        <p:spPr>
          <a:xfrm>
            <a:off x="1219200" y="2057400"/>
            <a:ext cx="213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逆流而上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文本框 10249"/>
          <p:cNvSpPr txBox="1"/>
          <p:nvPr/>
        </p:nvSpPr>
        <p:spPr>
          <a:xfrm>
            <a:off x="6248400" y="21336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固然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文本框 10250"/>
          <p:cNvSpPr txBox="1"/>
          <p:nvPr/>
        </p:nvSpPr>
        <p:spPr>
          <a:xfrm>
            <a:off x="4953000" y="31242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按照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5867400" y="3213100"/>
            <a:ext cx="3600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他的，指老河兵的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0" y="42672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找到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2057400" y="4267200"/>
            <a:ext cx="3505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既然这样，那么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文本框 10254"/>
          <p:cNvSpPr txBox="1"/>
          <p:nvPr/>
        </p:nvSpPr>
        <p:spPr>
          <a:xfrm>
            <a:off x="6858000" y="43434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只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5638800" y="5410200"/>
            <a:ext cx="213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主观武断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7" name="文本框 10256"/>
          <p:cNvSpPr txBox="1"/>
          <p:nvPr/>
        </p:nvSpPr>
        <p:spPr>
          <a:xfrm>
            <a:off x="7772400" y="54102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吗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文本框 10257"/>
          <p:cNvSpPr txBox="1"/>
          <p:nvPr/>
        </p:nvSpPr>
        <p:spPr>
          <a:xfrm>
            <a:off x="7850188" y="4443413"/>
            <a:ext cx="754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err="1">
                <a:solidFill>
                  <a:srgbClr val="CC0099"/>
                </a:solidFill>
                <a:latin typeface="Times New Roman" panose="02020603050405020304" pitchFamily="18" charset="0"/>
              </a:rPr>
              <a:t>yú</a:t>
            </a:r>
            <a:endParaRPr lang="en-US" altLang="zh-CN" sz="360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2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7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7" grpId="0"/>
      <p:bldP spid="10248" grpId="0"/>
      <p:bldP spid="10249" grpId="0"/>
      <p:bldP spid="10250" grpId="0"/>
      <p:bldP spid="10251" grpId="0"/>
      <p:bldP spid="10252" grpId="0"/>
      <p:bldP spid="10253" grpId="0"/>
      <p:bldP spid="10254" grpId="0"/>
      <p:bldP spid="10255" grpId="0"/>
      <p:bldP spid="10256" grpId="0"/>
      <p:bldP spid="10257" grpId="0"/>
      <p:bldP spid="102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内容占位符 19457" descr="yemao200411179492045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1196975"/>
            <a:ext cx="9144000" cy="5516563"/>
          </a:xfrm>
        </p:spPr>
      </p:pic>
      <p:sp>
        <p:nvSpPr>
          <p:cNvPr id="19459" name="矩形 19458">
            <a:hlinkClick r:id="rId2" action="ppaction://hlinksldjump"/>
          </p:cNvPr>
          <p:cNvSpPr/>
          <p:nvPr/>
        </p:nvSpPr>
        <p:spPr>
          <a:xfrm>
            <a:off x="1763713" y="404813"/>
            <a:ext cx="2476500" cy="744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3600" b="1">
                <a:solidFill>
                  <a:srgbClr val="00FF00"/>
                </a:solidFill>
                <a:latin typeface="隶书" panose="02010509060101010101" charset="-122"/>
                <a:ea typeface="隶书" panose="02010509060101010101" charset="-122"/>
              </a:rPr>
              <a:t>冲石原理图</a:t>
            </a:r>
            <a:endParaRPr lang="zh-CN" altLang="en-US" sz="3600" b="1">
              <a:solidFill>
                <a:srgbClr val="00FF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0" y="2208213"/>
            <a:ext cx="9144000" cy="100488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-34925" y="5232400"/>
            <a:ext cx="9178925" cy="1004888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  <p:sndAc>
      <p:stSnd>
        <p:snd r:embed="rId3" name="PARRO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1828800" y="228600"/>
            <a:ext cx="541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总结四种寻找石兽的方法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257800" y="1295400"/>
            <a:ext cx="1828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1349" name="表格 11348"/>
          <p:cNvGraphicFramePr/>
          <p:nvPr/>
        </p:nvGraphicFramePr>
        <p:xfrm>
          <a:off x="1066800" y="1295400"/>
          <a:ext cx="7239000" cy="4267200"/>
        </p:xfrm>
        <a:graphic>
          <a:graphicData uri="http://schemas.openxmlformats.org/drawingml/2006/table">
            <a:tbl>
              <a:tblPr/>
              <a:tblGrid>
                <a:gridCol w="1809750"/>
                <a:gridCol w="1543050"/>
                <a:gridCol w="2076450"/>
                <a:gridCol w="1809750"/>
              </a:tblGrid>
              <a:tr h="838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寻找经过</a:t>
                      </a: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 dirty="0"/>
                        <a:t>人物</a:t>
                      </a: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寻找的地点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 dirty="0"/>
                        <a:t>结果</a:t>
                      </a: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21" name="文本框 11320"/>
          <p:cNvSpPr txBox="1"/>
          <p:nvPr/>
        </p:nvSpPr>
        <p:spPr>
          <a:xfrm>
            <a:off x="1143000" y="2209800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第一种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22" name="文本框 11321"/>
          <p:cNvSpPr txBox="1"/>
          <p:nvPr/>
        </p:nvSpPr>
        <p:spPr>
          <a:xfrm>
            <a:off x="3200400" y="2133600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僧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25" name="文本框 11324"/>
          <p:cNvSpPr txBox="1"/>
          <p:nvPr/>
        </p:nvSpPr>
        <p:spPr>
          <a:xfrm>
            <a:off x="1143000" y="3048000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第二种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26" name="文本框 11325"/>
          <p:cNvSpPr txBox="1"/>
          <p:nvPr/>
        </p:nvSpPr>
        <p:spPr>
          <a:xfrm>
            <a:off x="3276600" y="30480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僧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27" name="文本框 11326"/>
          <p:cNvSpPr txBox="1"/>
          <p:nvPr/>
        </p:nvSpPr>
        <p:spPr>
          <a:xfrm>
            <a:off x="4495800" y="30480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顺流而下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0" name="文本框 11329"/>
          <p:cNvSpPr txBox="1"/>
          <p:nvPr/>
        </p:nvSpPr>
        <p:spPr>
          <a:xfrm>
            <a:off x="1219200" y="38100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第三种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1" name="文本框 11330"/>
          <p:cNvSpPr txBox="1"/>
          <p:nvPr/>
        </p:nvSpPr>
        <p:spPr>
          <a:xfrm>
            <a:off x="2895600" y="38100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讲学家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2" name="文本框 11331"/>
          <p:cNvSpPr txBox="1"/>
          <p:nvPr/>
        </p:nvSpPr>
        <p:spPr>
          <a:xfrm>
            <a:off x="4419600" y="38100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原地沙下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3" name="文本框 11332"/>
          <p:cNvSpPr txBox="1"/>
          <p:nvPr/>
        </p:nvSpPr>
        <p:spPr>
          <a:xfrm>
            <a:off x="1143000" y="4648200"/>
            <a:ext cx="167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第四种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4" name="文本框 11333"/>
          <p:cNvSpPr txBox="1"/>
          <p:nvPr/>
        </p:nvSpPr>
        <p:spPr>
          <a:xfrm>
            <a:off x="2895600" y="46482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老河兵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36" name="文本框 11335"/>
          <p:cNvSpPr txBox="1"/>
          <p:nvPr/>
        </p:nvSpPr>
        <p:spPr>
          <a:xfrm>
            <a:off x="4343400" y="4648200"/>
            <a:ext cx="22320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求之于上流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337" name="文本框 11336"/>
          <p:cNvSpPr txBox="1"/>
          <p:nvPr/>
        </p:nvSpPr>
        <p:spPr>
          <a:xfrm>
            <a:off x="6629400" y="4495800"/>
            <a:ext cx="1447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果得于数里外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340" name="文本框 11339"/>
          <p:cNvSpPr txBox="1"/>
          <p:nvPr/>
        </p:nvSpPr>
        <p:spPr>
          <a:xfrm>
            <a:off x="6629400" y="3886200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失败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42" name="文本框 11341"/>
          <p:cNvSpPr txBox="1"/>
          <p:nvPr/>
        </p:nvSpPr>
        <p:spPr>
          <a:xfrm>
            <a:off x="4419600" y="2209800"/>
            <a:ext cx="2025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原地水中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343" name="文本框 11342"/>
          <p:cNvSpPr txBox="1"/>
          <p:nvPr/>
        </p:nvSpPr>
        <p:spPr>
          <a:xfrm>
            <a:off x="6553200" y="2209800"/>
            <a:ext cx="167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不可得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344" name="文本框 11343"/>
          <p:cNvSpPr txBox="1"/>
          <p:nvPr/>
        </p:nvSpPr>
        <p:spPr>
          <a:xfrm>
            <a:off x="6705600" y="304800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无迹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321" grpId="0"/>
      <p:bldP spid="11322" grpId="0"/>
      <p:bldP spid="11325" grpId="0"/>
      <p:bldP spid="11326" grpId="0"/>
      <p:bldP spid="11327" grpId="0"/>
      <p:bldP spid="11330" grpId="0"/>
      <p:bldP spid="11331" grpId="0"/>
      <p:bldP spid="11332" grpId="0"/>
      <p:bldP spid="11333" grpId="0"/>
      <p:bldP spid="11334" grpId="0"/>
      <p:bldP spid="11336" grpId="0"/>
      <p:bldP spid="11337" grpId="0"/>
      <p:bldP spid="11340" grpId="0"/>
      <p:bldP spid="11342" grpId="0"/>
      <p:bldP spid="11343" grpId="0"/>
      <p:bldP spid="113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1" name="文本框 12290"/>
          <p:cNvSpPr txBox="1"/>
          <p:nvPr/>
        </p:nvSpPr>
        <p:spPr>
          <a:xfrm>
            <a:off x="381000" y="1295400"/>
            <a:ext cx="1828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第一种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1981200" y="1295400"/>
            <a:ext cx="6705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没考虑流水、石兽、泥沙的关系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304800" y="20574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第二种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1905000" y="2057400"/>
            <a:ext cx="7239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只考虑了流水，没考虑石兽、泥沙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381000" y="28956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304800" y="28194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第三种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1905000" y="2819400"/>
            <a:ext cx="6477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考虑了石兽和泥沙的关系，忽略了流水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457200" y="41910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第四种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1981200" y="4191000"/>
            <a:ext cx="6248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0099"/>
                </a:solidFill>
                <a:latin typeface="Times New Roman" panose="02020603050405020304" pitchFamily="18" charset="0"/>
              </a:rPr>
              <a:t>既有理论又有实践，准确把握了三者的性质及相互关系</a:t>
            </a:r>
            <a:endParaRPr lang="zh-CN" altLang="en-US" sz="3600" b="1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6" grpId="0"/>
      <p:bldP spid="12297" grpId="0"/>
      <p:bldP spid="12298" grpId="0"/>
      <p:bldP spid="122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矩形 13313"/>
          <p:cNvSpPr/>
          <p:nvPr/>
        </p:nvSpPr>
        <p:spPr>
          <a:xfrm>
            <a:off x="1371600" y="2057400"/>
            <a:ext cx="6477000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许多自然现象的发生往往有着复杂的原因，我们不能只知其一，不知其二，仅仅根据自己的一知半解就根据常情主观作出判断。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eaLnBrk="0" hangingPunct="0"/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3048000" y="685800"/>
            <a:ext cx="2438400" cy="1409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中心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3124200" y="381000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古今异义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3124200" y="15240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古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5410200" y="15240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今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4341" name="文本框 14340"/>
          <p:cNvSpPr txBox="1"/>
          <p:nvPr/>
        </p:nvSpPr>
        <p:spPr>
          <a:xfrm>
            <a:off x="1219200" y="22860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干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3124200" y="2362200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岸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5029200" y="2286000"/>
            <a:ext cx="167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不潮湿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219200" y="29718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阅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2895600" y="30480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经历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5410200" y="29718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看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1066800" y="37338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物理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48" name="文本框 14347"/>
          <p:cNvSpPr txBox="1"/>
          <p:nvPr/>
        </p:nvSpPr>
        <p:spPr>
          <a:xfrm>
            <a:off x="2362200" y="3657600"/>
            <a:ext cx="2590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事物的道理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9" name="文本框 14348"/>
          <p:cNvSpPr txBox="1"/>
          <p:nvPr/>
        </p:nvSpPr>
        <p:spPr>
          <a:xfrm>
            <a:off x="5029200" y="3657600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一门学科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0" name="文本框 14349"/>
          <p:cNvSpPr txBox="1"/>
          <p:nvPr/>
        </p:nvSpPr>
        <p:spPr>
          <a:xfrm>
            <a:off x="1295400" y="4419600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是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51" name="文本框 14350"/>
          <p:cNvSpPr txBox="1"/>
          <p:nvPr/>
        </p:nvSpPr>
        <p:spPr>
          <a:xfrm>
            <a:off x="3124200" y="43434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这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2" name="文本框 14351"/>
          <p:cNvSpPr txBox="1"/>
          <p:nvPr/>
        </p:nvSpPr>
        <p:spPr>
          <a:xfrm>
            <a:off x="4648200" y="4343400"/>
            <a:ext cx="2971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表判断的动词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3" name="文本框 14352"/>
          <p:cNvSpPr txBox="1"/>
          <p:nvPr/>
        </p:nvSpPr>
        <p:spPr>
          <a:xfrm>
            <a:off x="1371600" y="51054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已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354" name="文本框 14353"/>
          <p:cNvSpPr txBox="1"/>
          <p:nvPr/>
        </p:nvSpPr>
        <p:spPr>
          <a:xfrm>
            <a:off x="3048000" y="51054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停止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5" name="文本框 14354"/>
          <p:cNvSpPr txBox="1"/>
          <p:nvPr/>
        </p:nvSpPr>
        <p:spPr>
          <a:xfrm>
            <a:off x="5486400" y="50292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已经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  <p:bldP spid="14345" grpId="0"/>
      <p:bldP spid="14346" grpId="0"/>
      <p:bldP spid="14347" grpId="0"/>
      <p:bldP spid="14348" grpId="0"/>
      <p:bldP spid="14349" grpId="0"/>
      <p:bldP spid="14350" grpId="0"/>
      <p:bldP spid="14351" grpId="0"/>
      <p:bldP spid="14352" grpId="0"/>
      <p:bldP spid="14353" grpId="0"/>
      <p:bldP spid="14354" grpId="0"/>
      <p:bldP spid="143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2" name="文本框 17411"/>
          <p:cNvSpPr txBox="1"/>
          <p:nvPr/>
        </p:nvSpPr>
        <p:spPr>
          <a:xfrm>
            <a:off x="2971800" y="1524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一词多义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381000" y="31242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之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7414" name="左大括号 17413"/>
          <p:cNvSpPr/>
          <p:nvPr/>
        </p:nvSpPr>
        <p:spPr>
          <a:xfrm>
            <a:off x="838200" y="990600"/>
            <a:ext cx="381000" cy="5105400"/>
          </a:xfrm>
          <a:prstGeom prst="leftBrace">
            <a:avLst>
              <a:gd name="adj1" fmla="val 111666"/>
              <a:gd name="adj2" fmla="val 50000"/>
            </a:avLst>
          </a:prstGeom>
          <a:noFill/>
          <a:ln w="412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5" name="文本框 17414"/>
          <p:cNvSpPr txBox="1"/>
          <p:nvPr/>
        </p:nvSpPr>
        <p:spPr>
          <a:xfrm>
            <a:off x="1143000" y="685800"/>
            <a:ext cx="2286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闻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笑曰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16" name="文本框 17415"/>
          <p:cNvSpPr txBox="1"/>
          <p:nvPr/>
        </p:nvSpPr>
        <p:spPr>
          <a:xfrm>
            <a:off x="3733800" y="762000"/>
            <a:ext cx="3886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代词</a:t>
            </a:r>
            <a:r>
              <a:rPr lang="zh-CN" altLang="en-US" sz="3200" b="1" dirty="0">
                <a:latin typeface="Times New Roman" panose="02020603050405020304" pitchFamily="18" charset="0"/>
              </a:rPr>
              <a:t>,代顺流而下寻找石兽这件事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17" name="文本框 17416"/>
          <p:cNvSpPr txBox="1"/>
          <p:nvPr/>
        </p:nvSpPr>
        <p:spPr>
          <a:xfrm>
            <a:off x="1143000" y="1752600"/>
            <a:ext cx="2057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沿河求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8" name="文本框 17417"/>
          <p:cNvSpPr txBox="1"/>
          <p:nvPr/>
        </p:nvSpPr>
        <p:spPr>
          <a:xfrm>
            <a:off x="3733800" y="17526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代词</a:t>
            </a:r>
            <a:r>
              <a:rPr lang="zh-CN" altLang="en-US" sz="3200" b="1" dirty="0">
                <a:latin typeface="Times New Roman" panose="02020603050405020304" pitchFamily="18" charset="0"/>
              </a:rPr>
              <a:t>,代石兽.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19" name="文本框 17418"/>
          <p:cNvSpPr txBox="1"/>
          <p:nvPr/>
        </p:nvSpPr>
        <p:spPr>
          <a:xfrm>
            <a:off x="990600" y="228600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一老河兵闻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1" name="文本框 17440"/>
          <p:cNvSpPr txBox="1"/>
          <p:nvPr/>
        </p:nvSpPr>
        <p:spPr>
          <a:xfrm>
            <a:off x="3733800" y="2286000"/>
            <a:ext cx="3581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代词</a:t>
            </a:r>
            <a:r>
              <a:rPr lang="zh-CN" altLang="en-US" sz="3200" b="1" dirty="0">
                <a:latin typeface="Times New Roman" panose="02020603050405020304" pitchFamily="18" charset="0"/>
              </a:rPr>
              <a:t>,代讲学家的话.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2" name="文本框 17441"/>
          <p:cNvSpPr txBox="1"/>
          <p:nvPr/>
        </p:nvSpPr>
        <p:spPr>
          <a:xfrm>
            <a:off x="990600" y="2819400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当求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于上流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3" name="文本框 17442"/>
          <p:cNvSpPr txBox="1"/>
          <p:nvPr/>
        </p:nvSpPr>
        <p:spPr>
          <a:xfrm>
            <a:off x="3733800" y="28194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代词</a:t>
            </a:r>
            <a:r>
              <a:rPr lang="zh-CN" altLang="en-US" sz="3200" b="1" dirty="0">
                <a:latin typeface="Times New Roman" panose="02020603050405020304" pitchFamily="18" charset="0"/>
              </a:rPr>
              <a:t>,代石头.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4" name="文本框 17443"/>
          <p:cNvSpPr txBox="1"/>
          <p:nvPr/>
        </p:nvSpPr>
        <p:spPr>
          <a:xfrm>
            <a:off x="1066800" y="3352800"/>
            <a:ext cx="2514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其反激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力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5" name="文本框 17444"/>
          <p:cNvSpPr txBox="1"/>
          <p:nvPr/>
        </p:nvSpPr>
        <p:spPr>
          <a:xfrm>
            <a:off x="3810000" y="33528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99"/>
                </a:solidFill>
                <a:latin typeface="Times New Roman" panose="02020603050405020304" pitchFamily="18" charset="0"/>
              </a:rPr>
              <a:t>的</a:t>
            </a:r>
            <a:endParaRPr lang="zh-CN" altLang="en-US" sz="3200" b="1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6" name="文本框 17445"/>
          <p:cNvSpPr txBox="1"/>
          <p:nvPr/>
        </p:nvSpPr>
        <p:spPr>
          <a:xfrm>
            <a:off x="1066800" y="3962400"/>
            <a:ext cx="2438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至石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半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7" name="文本框 17446"/>
          <p:cNvSpPr txBox="1"/>
          <p:nvPr/>
        </p:nvSpPr>
        <p:spPr>
          <a:xfrm>
            <a:off x="3810000" y="3886200"/>
            <a:ext cx="701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99"/>
                </a:solidFill>
                <a:latin typeface="Times New Roman" panose="02020603050405020304" pitchFamily="18" charset="0"/>
              </a:rPr>
              <a:t>的</a:t>
            </a:r>
            <a:endParaRPr lang="zh-CN" altLang="en-US" sz="3200" b="1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8" name="文本框 17447"/>
          <p:cNvSpPr txBox="1"/>
          <p:nvPr/>
        </p:nvSpPr>
        <p:spPr>
          <a:xfrm>
            <a:off x="990600" y="4495800"/>
            <a:ext cx="23574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下流、求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地中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49" name="文本框 17448"/>
          <p:cNvSpPr txBox="1"/>
          <p:nvPr/>
        </p:nvSpPr>
        <p:spPr>
          <a:xfrm>
            <a:off x="3657600" y="4724400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代词</a:t>
            </a:r>
            <a:r>
              <a:rPr lang="zh-CN" altLang="en-US" sz="3200" b="1" dirty="0">
                <a:latin typeface="Times New Roman" panose="02020603050405020304" pitchFamily="18" charset="0"/>
              </a:rPr>
              <a:t>,代石兽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50" name="文本框 17449"/>
          <p:cNvSpPr txBox="1"/>
          <p:nvPr/>
        </p:nvSpPr>
        <p:spPr>
          <a:xfrm>
            <a:off x="1066800" y="5562600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然则天下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</a:rPr>
              <a:t>事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7451" name="文本框 17450"/>
          <p:cNvSpPr txBox="1"/>
          <p:nvPr/>
        </p:nvSpPr>
        <p:spPr>
          <a:xfrm>
            <a:off x="3810000" y="55626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99"/>
                </a:solidFill>
                <a:latin typeface="Times New Roman" panose="02020603050405020304" pitchFamily="18" charset="0"/>
              </a:rPr>
              <a:t>的 </a:t>
            </a:r>
            <a:endParaRPr lang="zh-CN" altLang="en-US" sz="3200" b="1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5" grpId="0"/>
      <p:bldP spid="17416" grpId="0"/>
      <p:bldP spid="17417" grpId="0"/>
      <p:bldP spid="17418" grpId="0"/>
      <p:bldP spid="17419" grpId="0"/>
      <p:bldP spid="17441" grpId="0"/>
      <p:bldP spid="17442" grpId="0"/>
      <p:bldP spid="17443" grpId="0"/>
      <p:bldP spid="17444" grpId="0"/>
      <p:bldP spid="17445" grpId="0"/>
      <p:bldP spid="17446" grpId="0"/>
      <p:bldP spid="17447" grpId="0"/>
      <p:bldP spid="17448" grpId="0"/>
      <p:bldP spid="17449" grpId="0"/>
      <p:bldP spid="17450" grpId="0"/>
      <p:bldP spid="17451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1066</Words>
  <Application>WPS 演示</Application>
  <PresentationFormat>在屏幕上显示</PresentationFormat>
  <Paragraphs>322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Arial</vt:lpstr>
      <vt:lpstr>宋体</vt:lpstr>
      <vt:lpstr>Wingdings</vt:lpstr>
      <vt:lpstr>Times New Roman</vt:lpstr>
      <vt:lpstr>_x000B__x000C_</vt:lpstr>
      <vt:lpstr>黑体</vt:lpstr>
      <vt:lpstr>隶书</vt:lpstr>
      <vt:lpstr>华文行楷</vt:lpstr>
      <vt:lpstr>微软雅黑</vt:lpstr>
      <vt:lpstr>Arial Unicode MS</vt:lpstr>
      <vt:lpstr>Calibri</vt:lpstr>
      <vt:lpstr>Segoe Print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爱睡觉的猪</cp:lastModifiedBy>
  <cp:revision>83</cp:revision>
  <dcterms:created xsi:type="dcterms:W3CDTF">2018-06-11T00:33:00Z</dcterms:created>
  <dcterms:modified xsi:type="dcterms:W3CDTF">2018-06-12T00:11:38Z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