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513" r:id="rId2"/>
    <p:sldId id="424" r:id="rId3"/>
    <p:sldId id="494" r:id="rId4"/>
    <p:sldId id="701" r:id="rId5"/>
    <p:sldId id="706" r:id="rId6"/>
    <p:sldId id="702" r:id="rId7"/>
    <p:sldId id="707" r:id="rId8"/>
    <p:sldId id="708" r:id="rId9"/>
    <p:sldId id="462" r:id="rId10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0">
          <p15:clr>
            <a:srgbClr val="A4A3A4"/>
          </p15:clr>
        </p15:guide>
        <p15:guide id="2" pos="397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620"/>
    <p:restoredTop sz="94270" autoAdjust="0"/>
  </p:normalViewPr>
  <p:slideViewPr>
    <p:cSldViewPr>
      <p:cViewPr varScale="1">
        <p:scale>
          <a:sx n="73" d="100"/>
          <a:sy n="73" d="100"/>
        </p:scale>
        <p:origin x="594" y="66"/>
      </p:cViewPr>
      <p:guideLst>
        <p:guide orient="horz" pos="2240"/>
        <p:guide pos="397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4733207A-2039-43BC-8D09-065794F1BE2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7672E6B-4507-4B83-B95E-D46556C1964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0944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命题点1　阿基米德原理　物体的浮沉条件</a:t>
            </a: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0C139D23-E990-4EF6-AA06-DB6BAC3EB8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7235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 wrap="square"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命题点1　阿基米德原理　物体的浮沉条件</a:t>
              </a:r>
            </a:p>
          </p:txBody>
        </p: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095B1636-B20E-4E0C-A762-6159F722919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C8757EAD-A746-4F78-A080-55750B7FE11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>
            <a:extLst>
              <a:ext uri="{FF2B5EF4-FFF2-40B4-BE49-F238E27FC236}">
                <a16:creationId xmlns:a16="http://schemas.microsoft.com/office/drawing/2014/main" id="{89DC9898-5302-45FF-BE5D-958023335E99}"/>
              </a:ext>
            </a:extLst>
          </p:cNvPr>
          <p:cNvGrpSpPr>
            <a:grpSpLocks/>
          </p:cNvGrpSpPr>
          <p:nvPr/>
        </p:nvGrpSpPr>
        <p:grpSpPr bwMode="auto">
          <a:xfrm>
            <a:off x="9335295" y="5013326"/>
            <a:ext cx="2087563" cy="1266825"/>
            <a:chOff x="15634" y="4729"/>
            <a:chExt cx="3034" cy="1996"/>
          </a:xfrm>
        </p:grpSpPr>
        <p:grpSp>
          <p:nvGrpSpPr>
            <p:cNvPr id="16388" name="组合 13">
              <a:extLst>
                <a:ext uri="{FF2B5EF4-FFF2-40B4-BE49-F238E27FC236}">
                  <a16:creationId xmlns:a16="http://schemas.microsoft.com/office/drawing/2014/main" id="{43F1F716-EC8A-46D6-B56F-339CB7B768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BE123BD-21F4-4755-990A-C0A9393385F5}"/>
                  </a:ext>
                </a:extLst>
              </p:cNvPr>
              <p:cNvSpPr txBox="1"/>
              <p:nvPr/>
            </p:nvSpPr>
            <p:spPr>
              <a:xfrm>
                <a:off x="15207" y="8235"/>
                <a:ext cx="3386" cy="94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eaLnBrk="1" fontAlgn="auto" hangingPunct="1">
                  <a:lnSpc>
                    <a:spcPct val="110000"/>
                  </a:lnSpc>
                  <a:defRPr/>
                </a:pPr>
                <a:r>
                  <a:rPr lang="en-US" altLang="zh-CN" sz="2800" b="1" kern="1600" spc="-1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5399E92-2246-451E-8799-16A8BC104927}"/>
                  </a:ext>
                </a:extLst>
              </p:cNvPr>
              <p:cNvSpPr txBox="1"/>
              <p:nvPr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eaLnBrk="1" fontAlgn="auto" hangingPunct="1">
                  <a:defRPr/>
                </a:pPr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8" name="直接连接符 17">
                <a:extLst>
                  <a:ext uri="{FF2B5EF4-FFF2-40B4-BE49-F238E27FC236}">
                    <a16:creationId xmlns:a16="http://schemas.microsoft.com/office/drawing/2014/main" id="{FDF77359-B7F0-4B4E-83CE-8E93B99F78CC}"/>
                  </a:ext>
                </a:extLst>
              </p:cNvPr>
              <p:cNvCxnSpPr/>
              <p:nvPr/>
            </p:nvCxnSpPr>
            <p:spPr>
              <a:xfrm>
                <a:off x="15369" y="10464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4F2E6FDB-D0BB-4B26-8F81-9D90366D2BCD}"/>
                </a:ext>
              </a:extLst>
            </p:cNvPr>
            <p:cNvCxnSpPr/>
            <p:nvPr/>
          </p:nvCxnSpPr>
          <p:spPr>
            <a:xfrm>
              <a:off x="15779" y="4729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7" name="图片 6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E9781272-E403-4BA4-8333-A55C14AD1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80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5965190" y="2198370"/>
            <a:ext cx="286258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命题点</a:t>
            </a:r>
            <a:r>
              <a:rPr lang="en-US" altLang="zh-CN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038475" y="3245485"/>
            <a:ext cx="8994140" cy="132859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阿基米德原理　物体的浮沉条件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10565" y="1113790"/>
            <a:ext cx="1076896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百色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下列物体中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不受浮力作用的是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在水中下沉的铁块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在水中的桥墩　 　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浮在水面上的轮船　 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</a:t>
            </a:r>
            <a:r>
              <a:rPr lang="zh-CN" sz="2400" b="1">
                <a:ea typeface="宋体" panose="02010600030101010101" pitchFamily="2" charset="-122"/>
              </a:rPr>
              <a:t>空中上升的气球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台州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下图表示跳水运动员从入水到露出水面的过程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其中运动员受到水的浮力不断增大的阶段是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①→②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②→③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③→④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④→⑤</a:t>
            </a:r>
            <a:endParaRPr lang="zh-CN" altLang="en-US" sz="2400" b="1"/>
          </a:p>
        </p:txBody>
      </p:sp>
      <p:pic>
        <p:nvPicPr>
          <p:cNvPr id="2" name="图片 -2147482454" descr="张程广东WL184.TIF"/>
          <p:cNvPicPr>
            <a:picLocks noChangeAspect="1"/>
          </p:cNvPicPr>
          <p:nvPr/>
        </p:nvPicPr>
        <p:blipFill>
          <a:blip r:embed="rId3" r:link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93335" y="3930015"/>
            <a:ext cx="6205855" cy="2012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7950200" y="5942965"/>
            <a:ext cx="1825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7021195" y="1258570"/>
            <a:ext cx="7258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36770" y="3469640"/>
            <a:ext cx="7397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21690" y="1721485"/>
            <a:ext cx="10746124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牡丹江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如图所示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小智将质量相同的木块、塑料球、石块投入到水中．静止时</a:t>
            </a:r>
            <a:r>
              <a:rPr lang="zh-CN" sz="2400" b="1" dirty="0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三个物体所受的浮力分别是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zh-CN" sz="2400" b="1" dirty="0">
                <a:ea typeface="宋体" panose="02010600030101010101" pitchFamily="2" charset="-122"/>
              </a:rPr>
              <a:t>下列说法正确的是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　　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ea typeface="宋体" panose="02010600030101010101" pitchFamily="2" charset="-122"/>
              </a:rPr>
              <a:t>＝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ea typeface="宋体" panose="02010600030101010101" pitchFamily="2" charset="-122"/>
              </a:rPr>
              <a:t>＝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ea typeface="宋体" panose="02010600030101010101" pitchFamily="2" charset="-122"/>
              </a:rPr>
              <a:t>＝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 dirty="0">
                <a:ea typeface="宋体" panose="02010600030101010101" pitchFamily="2" charset="-122"/>
              </a:rPr>
              <a:t>＝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400" b="1" dirty="0"/>
          </a:p>
        </p:txBody>
      </p:sp>
      <p:pic>
        <p:nvPicPr>
          <p:cNvPr id="2" name="图片 -2147482453" descr="张程广东WL185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938395" y="3138805"/>
            <a:ext cx="4522470" cy="1733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6188075" y="5261610"/>
            <a:ext cx="1825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0612755" y="2458720"/>
            <a:ext cx="7550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47420" y="1444625"/>
            <a:ext cx="1029589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广元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将一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个重为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的鸡蛋放进盛有适量浓盐水的烧杯中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鸡蛋漂浮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然后逐渐向烧杯中加入清水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当鸡蛋下沉至杯底静止时停止加水．下列选项中能粗略描述加水过程浮力随时间变化关系的图像是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2" name="图片 -2147482452" descr="张程广东WL18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1247775" y="3517900"/>
            <a:ext cx="10179050" cy="2060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8339455" y="2737485"/>
            <a:ext cx="6953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737870" y="1518285"/>
            <a:ext cx="10713720" cy="3595370"/>
            <a:chOff x="1162" y="2278"/>
            <a:chExt cx="16872" cy="5662"/>
          </a:xfrm>
        </p:grpSpPr>
        <p:sp>
          <p:nvSpPr>
            <p:cNvPr id="100" name="文本框 99"/>
            <p:cNvSpPr txBox="1"/>
            <p:nvPr/>
          </p:nvSpPr>
          <p:spPr>
            <a:xfrm>
              <a:off x="1162" y="2562"/>
              <a:ext cx="16873" cy="53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5.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(2019</a:t>
              </a:r>
              <a:r>
                <a:rPr lang="zh-CN" sz="2400" b="1">
                  <a:ea typeface="黑体" panose="02010609060101010101" pitchFamily="49" charset="-122"/>
                </a:rPr>
                <a:t>南充</a:t>
              </a:r>
              <a:r>
                <a:rPr 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)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、</a:t>
              </a:r>
              <a:r>
                <a:rPr lang="en-US" sz="2400" b="1" i="1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r>
                <a:rPr lang="zh-CN" sz="2400" b="1">
                  <a:ea typeface="宋体" panose="02010600030101010101" pitchFamily="2" charset="-122"/>
                </a:rPr>
                <a:t>两个实心球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已知</a:t>
              </a:r>
              <a:r>
                <a:rPr lang="en-US" sz="2400" b="1">
                  <a:latin typeface="宋体" panose="02010600030101010101" pitchFamily="2" charset="-122"/>
                </a:rPr>
                <a:t>              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现将两球放入水中后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静止时受到的浮力之比为</a:t>
              </a:r>
              <a:r>
                <a:rPr lang="en-US" sz="2400" b="1">
                  <a:latin typeface="宋体" panose="02010600030101010101" pitchFamily="2" charset="-122"/>
                </a:rPr>
                <a:t>      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zh-CN" sz="2400" b="1">
                  <a:ea typeface="宋体" panose="02010600030101010101" pitchFamily="2" charset="-122"/>
                </a:rPr>
                <a:t>则两球在水中静止时所处状态可能是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ea typeface="宋体" panose="02010600030101010101" pitchFamily="2" charset="-122"/>
                </a:rPr>
                <a:t>　　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endParaRPr lang="en-US" sz="2400" b="1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A. </a:t>
              </a:r>
              <a:r>
                <a:rPr lang="zh-CN" sz="2400" b="1">
                  <a:ea typeface="宋体" panose="02010600030101010101" pitchFamily="2" charset="-122"/>
                </a:rPr>
                <a:t>两球均漂浮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 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B. </a:t>
              </a:r>
              <a:r>
                <a:rPr lang="zh-CN" sz="2400" b="1">
                  <a:ea typeface="宋体" panose="02010600030101010101" pitchFamily="2" charset="-122"/>
                </a:rPr>
                <a:t>两球均浸没  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C.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球浸没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CN" sz="2400" b="1">
                  <a:ea typeface="宋体" panose="02010600030101010101" pitchFamily="2" charset="-122"/>
                </a:rPr>
                <a:t>球漂浮</a:t>
              </a: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  </a:t>
              </a: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D. 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zh-CN" sz="2400" b="1">
                  <a:ea typeface="宋体" panose="02010600030101010101" pitchFamily="2" charset="-122"/>
                </a:rPr>
                <a:t>球浸没</a:t>
              </a:r>
              <a:r>
                <a:rPr lang="zh-CN" sz="2400" b="1">
                  <a:latin typeface="Times New Roman" panose="02020603050405020304" pitchFamily="18" charset="0"/>
                  <a:ea typeface="MingLiU_HKSCS" panose="02020500000000000000" pitchFamily="18" charset="-120"/>
                </a:rPr>
                <a:t>，</a:t>
              </a:r>
              <a:r>
                <a:rPr lang="en-US" sz="2400" b="1" i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zh-CN" sz="2400" b="1">
                  <a:ea typeface="宋体" panose="02010600030101010101" pitchFamily="2" charset="-122"/>
                </a:rPr>
                <a:t>球漂浮</a:t>
              </a:r>
              <a:endParaRPr lang="en-US" sz="2400" b="1"/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124" y="2278"/>
            <a:ext cx="3400" cy="14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1" r:id="rId4" imgW="990600" imgH="431800" progId="Equation.KSEE3">
                    <p:embed/>
                  </p:oleObj>
                </mc:Choice>
                <mc:Fallback>
                  <p:oleObj r:id="rId4" imgW="990600" imgH="431800" progId="Equation.KSEE3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9124" y="2278"/>
                          <a:ext cx="3400" cy="148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6611" y="3373"/>
            <a:ext cx="1613" cy="14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2" r:id="rId6" imgW="482600" imgH="431800" progId="Equation.KSEE3">
                    <p:embed/>
                  </p:oleObj>
                </mc:Choice>
                <mc:Fallback>
                  <p:oleObj r:id="rId6" imgW="482600" imgH="431800" progId="Equation.KSEE3">
                    <p:embed/>
                    <p:pic>
                      <p:nvPicPr>
                        <p:cNvPr id="0" name="图片 1025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6611" y="3373"/>
                          <a:ext cx="1613" cy="144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" name="文本框 4"/>
          <p:cNvSpPr txBox="1"/>
          <p:nvPr/>
        </p:nvSpPr>
        <p:spPr>
          <a:xfrm>
            <a:off x="10427970" y="2441575"/>
            <a:ext cx="769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33095" y="1334770"/>
            <a:ext cx="1071435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江西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如图所示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两物块以不同方式组合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分别静止在甲、乙两种液体中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由此可判断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甲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 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乙</a:t>
            </a:r>
            <a:r>
              <a:rPr lang="zh-CN" sz="2400" b="1">
                <a:ea typeface="宋体" panose="02010600030101010101" pitchFamily="2" charset="-122"/>
              </a:rPr>
              <a:t>；若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物块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在两种液体中受到的浮力分别为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baseline="-25000">
                <a:ea typeface="宋体" panose="02010600030101010101" pitchFamily="2" charset="-122"/>
              </a:rPr>
              <a:t>甲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baseline="-25000">
                <a:ea typeface="宋体" panose="02010600030101010101" pitchFamily="2" charset="-122"/>
              </a:rPr>
              <a:t>乙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baseline="-25000">
                <a:ea typeface="宋体" panose="02010600030101010101" pitchFamily="2" charset="-122"/>
              </a:rPr>
              <a:t>甲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baseline="-25000">
                <a:ea typeface="宋体" panose="02010600030101010101" pitchFamily="2" charset="-122"/>
              </a:rPr>
              <a:t>乙．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均选填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“&gt;”“&lt;”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/>
          </a:p>
        </p:txBody>
      </p:sp>
      <p:pic>
        <p:nvPicPr>
          <p:cNvPr id="2" name="图片 -2147482451" descr="张程广东WL188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098925" y="3291840"/>
            <a:ext cx="3992245" cy="25006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5182235" y="6017260"/>
            <a:ext cx="1825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4098925" y="1981200"/>
            <a:ext cx="769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055620" y="2537460"/>
            <a:ext cx="7696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33095" y="1334770"/>
            <a:ext cx="1071435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临沂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如图是探究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浮力的大小与哪些因素有关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的实验步骤之一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</a:t>
            </a:r>
            <a:r>
              <a:rPr lang="zh-CN" sz="2400" b="1">
                <a:ea typeface="宋体" panose="02010600030101010101" pitchFamily="2" charset="-122"/>
              </a:rPr>
              <a:t>；若石块重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2.6 N</a:t>
            </a:r>
            <a:r>
              <a:rPr lang="zh-CN" sz="2400" b="1">
                <a:latin typeface="Times New Roman" panose="02020603050405020304" pitchFamily="18" charset="0"/>
                <a:ea typeface="MingLiU_HKSCS" panose="02020500000000000000" pitchFamily="18" charset="-120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则它所受浮力为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________N.</a:t>
            </a:r>
            <a:endParaRPr lang="zh-CN" altLang="en-US" sz="2400" b="1"/>
          </a:p>
        </p:txBody>
      </p:sp>
      <p:pic>
        <p:nvPicPr>
          <p:cNvPr id="2" name="图片 -2147482450" descr="张程广东WL189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300345" y="2617470"/>
            <a:ext cx="1769745" cy="32410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/>
        </p:nvSpPr>
        <p:spPr>
          <a:xfrm>
            <a:off x="5077460" y="6076315"/>
            <a:ext cx="182562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ctr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3451860" y="1954530"/>
            <a:ext cx="6953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54210" y="1954530"/>
            <a:ext cx="6362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478</Words>
  <Application>Microsoft Office PowerPoint</Application>
  <PresentationFormat>自定义</PresentationFormat>
  <Paragraphs>39</Paragraphs>
  <Slides>9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7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WPS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229</cp:revision>
  <dcterms:created xsi:type="dcterms:W3CDTF">2019-08-11T08:37:00Z</dcterms:created>
  <dcterms:modified xsi:type="dcterms:W3CDTF">2020-11-14T01:36:29Z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2052-11.1.0.9021</vt:lpwstr>
  </property>
</Properties>
</file>