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78BF1D-3D44-4014-96B1-517F30DD55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8FA7B36-7C95-4295-AF29-E953C12F6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B666E9-586C-4237-90F0-58721E226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A7FB0A-7079-4199-B6DE-73057A776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9BF6FF-54FD-431B-AD9B-CEDD169F4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687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B5D8E8-E7A4-4CAA-91CF-2B840D3A0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5055EE-00F8-488A-BA3F-619802149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13D1A3-9572-4272-A986-F9C48A5D6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7DEBFE-AFB2-4C82-B9D5-2F1C440B3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8121E63-5F3F-4656-9073-63A8E79FA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055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B24CEB-B79D-4182-AD15-51A4F73C7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647DC69-B7BC-40F1-BA2E-A1EE7D764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8E0FCE-A3C1-41A1-B5C5-08378B818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AD44105-9D4D-47D2-8586-3D11BC1E5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6E0917-283E-4FBD-8463-DE9991F0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26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C3DC19-5CBC-445A-9A0E-FA3D52513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A0531B-09DA-4A56-93C3-30EA5E79CD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335D44-88B7-4BD1-B467-117E1A4E4D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7916224-5FA3-4BCE-832F-1242F03F5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D233E5-6C0C-40C8-9AE0-987990B6A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C042912-AAA1-4116-B91C-B89662DB4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536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E49641-A677-4987-B934-8D2A78A70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61BC797-2946-47B0-934C-1F91ED783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8C41D2C-552B-4D50-9BD4-E2D2FAB0D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94D5585-BB9C-4247-B5D7-CECCC055AB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FD845C3-ED4A-41C2-A4B4-9572D789DF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AA0A3B1-A82E-4D8C-B403-5749C9BF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3B7A876-B2F2-497E-9D2E-0A911AE97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1F2014C-0156-467F-833D-68C8B765F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085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85052A-D3DD-4E06-BCBB-38A3476D7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19A13EF-B7B4-491A-87D2-983B84D2E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E886A14-5692-4956-A4C8-22F63D7D2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7458053-9479-4EDC-B726-2A6DBCC58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751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24B0405-A478-4DDA-BA1E-2AFD53E2A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8D1A3BF-9363-451A-AF6A-4ECAAE7F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306788B-F05B-4790-805D-C68283253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128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87EB87-9483-46E4-89B9-57E1DBDE2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909EBB-9A06-4595-8AAF-DD3F639FD9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D5D53A7-E5C2-4385-8872-2488B987A2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9D206B-42EA-4FB4-8B48-9446174E3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B3BE19-9DA0-40E1-8459-68C73C2BA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B75C71-7DFE-47FB-9779-6509ADCE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169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73B104-26EF-4B48-981C-1E22D9FC3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864EA9B-BC8B-4DD8-8CFD-BC8F2BF862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8ADFAAB-C862-4122-8A37-A748F867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7ACCA73-81B8-41E5-8215-36A78375D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56ACE1-38E7-4979-A37C-E62830F37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9CC0DA-8AE1-4E5E-BA93-D9CDE74F5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013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CB912B-C5A6-4A32-B4CB-3116F1B64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8FE9A69-45A7-4D35-A717-99EFB6BE08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CDE28F-9A40-491F-ABD2-D6A4B47D3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A9F85F0-660B-4E3D-A6C9-0928632CE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6FC63B-AF38-4A37-9A4B-E487D7B6C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5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16CD39F-6BC6-4E13-831E-DAE5B03B9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EE2282-6618-4928-AA02-77B957A60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9E545F-7C74-4E07-AC26-B8CC2FFE7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B4F23E-8C50-48CD-9844-E4E0A50D1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4D80018-FBD9-4E04-91F9-23C0AE37E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309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CF16E70-7852-4F91-88D0-31D822AFE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31ABFFE-B775-4313-802F-79ACCA3D50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C2D6AF-14F6-4551-A3E2-F77D2FBA6E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1F7EA-30CB-4601-94CD-655342EC4BB4}" type="datetimeFigureOut">
              <a:rPr lang="zh-CN" altLang="en-US" smtClean="0"/>
              <a:t>2018/10/31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F22CE36-6B23-42DF-9D72-8CFD630637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2D2062C-88BE-4C93-8450-467ADDF652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A5B70-9372-423F-907A-4939CECFD8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951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7C9667-F2AF-44C0-B0A1-2710D602D6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7129" y="1122363"/>
            <a:ext cx="9430871" cy="2387600"/>
          </a:xfrm>
        </p:spPr>
        <p:txBody>
          <a:bodyPr/>
          <a:lstStyle/>
          <a:p>
            <a:r>
              <a:rPr lang="zh-CN" altLang="en-US" dirty="0"/>
              <a:t>匀变速直线运动的规律小结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A59E5B5-9AA8-49DE-85F5-3611939B9D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45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0DE234-882D-4F66-AA30-E2F0964D1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238850" cy="1325563"/>
          </a:xfrm>
        </p:spPr>
        <p:txBody>
          <a:bodyPr/>
          <a:lstStyle/>
          <a:p>
            <a:r>
              <a:rPr lang="zh-CN" altLang="en-US" dirty="0"/>
              <a:t>匀变速运动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56D0BDC-9534-409D-AC3D-C01459F4665B}"/>
              </a:ext>
            </a:extLst>
          </p:cNvPr>
          <p:cNvSpPr txBox="1"/>
          <p:nvPr/>
        </p:nvSpPr>
        <p:spPr>
          <a:xfrm>
            <a:off x="226503" y="1249960"/>
            <a:ext cx="6662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第二章 匀变速直线运动的研究</a:t>
            </a:r>
            <a:endParaRPr lang="en-US" altLang="zh-CN" sz="2400" dirty="0"/>
          </a:p>
          <a:p>
            <a:pPr marL="342900" indent="-342900">
              <a:buAutoNum type="arabicPlain"/>
            </a:pPr>
            <a:r>
              <a:rPr lang="zh-CN" altLang="en-US" sz="2400" dirty="0"/>
              <a:t>实验：探究小车速度随时间变化的规律    </a:t>
            </a:r>
            <a:r>
              <a:rPr lang="en-US" altLang="zh-CN" sz="2400" dirty="0"/>
              <a:t>30</a:t>
            </a:r>
          </a:p>
          <a:p>
            <a:pPr marL="342900" indent="-342900">
              <a:buAutoNum type="arabicPlain"/>
            </a:pPr>
            <a:r>
              <a:rPr lang="zh-CN" altLang="en-US" sz="2400" dirty="0"/>
              <a:t>匀变速直线运动的速度与时间的关系        </a:t>
            </a:r>
            <a:r>
              <a:rPr lang="en-US" altLang="zh-CN" sz="2400" dirty="0"/>
              <a:t>31</a:t>
            </a:r>
          </a:p>
          <a:p>
            <a:pPr marL="342900" indent="-342900">
              <a:buAutoNum type="arabicPlain"/>
            </a:pPr>
            <a:r>
              <a:rPr lang="zh-CN" altLang="en-US" sz="2400" dirty="0"/>
              <a:t>匀变速直线运动的位移与时间的关系        </a:t>
            </a:r>
            <a:r>
              <a:rPr lang="en-US" altLang="zh-CN" sz="2400" dirty="0"/>
              <a:t>34</a:t>
            </a:r>
          </a:p>
          <a:p>
            <a:pPr marL="342900" indent="-342900">
              <a:buAutoNum type="arabicPlain"/>
            </a:pPr>
            <a:r>
              <a:rPr lang="zh-CN" altLang="en-US" sz="2400" dirty="0"/>
              <a:t>匀变速直线运动的位移与速度的关系        </a:t>
            </a:r>
            <a:r>
              <a:rPr lang="en-US" altLang="zh-CN" sz="2400" dirty="0"/>
              <a:t>37</a:t>
            </a:r>
          </a:p>
          <a:p>
            <a:pPr marL="342900" indent="-342900">
              <a:buAutoNum type="arabicPlain"/>
            </a:pPr>
            <a:r>
              <a:rPr lang="zh-CN" altLang="en-US" sz="2400" dirty="0"/>
              <a:t>自由落体运动                                             </a:t>
            </a:r>
            <a:r>
              <a:rPr lang="en-US" altLang="zh-CN" sz="2400" dirty="0"/>
              <a:t>41</a:t>
            </a:r>
          </a:p>
          <a:p>
            <a:pPr marL="342900" indent="-342900">
              <a:buAutoNum type="arabicPlain"/>
            </a:pPr>
            <a:r>
              <a:rPr lang="zh-CN" altLang="en-US" sz="2400" dirty="0"/>
              <a:t>伽利略对自由落体运动研究                       </a:t>
            </a:r>
            <a:r>
              <a:rPr lang="en-US" altLang="zh-CN" sz="2400" dirty="0"/>
              <a:t>45</a:t>
            </a:r>
            <a:endParaRPr lang="zh-CN" altLang="en-US" sz="2400" dirty="0"/>
          </a:p>
        </p:txBody>
      </p:sp>
      <p:sp>
        <p:nvSpPr>
          <p:cNvPr id="9" name="对话气泡: 椭圆形 8">
            <a:extLst>
              <a:ext uri="{FF2B5EF4-FFF2-40B4-BE49-F238E27FC236}">
                <a16:creationId xmlns:a16="http://schemas.microsoft.com/office/drawing/2014/main" id="{E90EA1C3-0715-415D-8225-260577CD9D82}"/>
              </a:ext>
            </a:extLst>
          </p:cNvPr>
          <p:cNvSpPr/>
          <p:nvPr/>
        </p:nvSpPr>
        <p:spPr>
          <a:xfrm>
            <a:off x="5721292" y="503339"/>
            <a:ext cx="4639112" cy="1015068"/>
          </a:xfrm>
          <a:prstGeom prst="wedgeEllipseCallout">
            <a:avLst>
              <a:gd name="adj1" fmla="val -70631"/>
              <a:gd name="adj2" fmla="val 420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通过实验获得匀变速直线运动的</a:t>
            </a:r>
            <a:r>
              <a:rPr lang="en-US" altLang="zh-CN" dirty="0"/>
              <a:t>v-t</a:t>
            </a:r>
            <a:r>
              <a:rPr lang="zh-CN" altLang="en-US" dirty="0"/>
              <a:t>图像，为</a:t>
            </a:r>
            <a:r>
              <a:rPr lang="en-US" altLang="zh-CN" dirty="0"/>
              <a:t>2</a:t>
            </a:r>
            <a:r>
              <a:rPr lang="zh-CN" altLang="en-US" dirty="0"/>
              <a:t>、</a:t>
            </a:r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 dirty="0"/>
              <a:t>做准备</a:t>
            </a:r>
          </a:p>
        </p:txBody>
      </p:sp>
      <p:sp>
        <p:nvSpPr>
          <p:cNvPr id="10" name="对话气泡: 椭圆形 9">
            <a:extLst>
              <a:ext uri="{FF2B5EF4-FFF2-40B4-BE49-F238E27FC236}">
                <a16:creationId xmlns:a16="http://schemas.microsoft.com/office/drawing/2014/main" id="{EFBC641B-6BB8-4367-811B-573CB7B37245}"/>
              </a:ext>
            </a:extLst>
          </p:cNvPr>
          <p:cNvSpPr/>
          <p:nvPr/>
        </p:nvSpPr>
        <p:spPr>
          <a:xfrm>
            <a:off x="6146325" y="1518407"/>
            <a:ext cx="1579927" cy="394283"/>
          </a:xfrm>
          <a:prstGeom prst="wedgeEllipseCallout">
            <a:avLst>
              <a:gd name="adj1" fmla="val -52578"/>
              <a:gd name="adj2" fmla="val 413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i="1" dirty="0"/>
              <a:t>v=v</a:t>
            </a:r>
            <a:r>
              <a:rPr lang="en-US" altLang="zh-CN" i="1" baseline="-25000" dirty="0"/>
              <a:t>0</a:t>
            </a:r>
            <a:r>
              <a:rPr lang="en-US" altLang="zh-CN" i="1" dirty="0"/>
              <a:t>+at</a:t>
            </a:r>
            <a:endParaRPr lang="zh-CN" altLang="en-US" i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对话气泡: 椭圆形 10">
                <a:extLst>
                  <a:ext uri="{FF2B5EF4-FFF2-40B4-BE49-F238E27FC236}">
                    <a16:creationId xmlns:a16="http://schemas.microsoft.com/office/drawing/2014/main" id="{8BC40862-A454-45A4-9BF1-3E5735A483F5}"/>
                  </a:ext>
                </a:extLst>
              </p:cNvPr>
              <p:cNvSpPr/>
              <p:nvPr/>
            </p:nvSpPr>
            <p:spPr>
              <a:xfrm>
                <a:off x="6460921" y="1912690"/>
                <a:ext cx="2725024" cy="553673"/>
              </a:xfrm>
              <a:prstGeom prst="wedgeEllipseCallout">
                <a:avLst>
                  <a:gd name="adj1" fmla="val -49418"/>
                  <a:gd name="adj2" fmla="val 557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altLang="zh-CN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CN" altLang="en-US" i="1" dirty="0"/>
              </a:p>
            </p:txBody>
          </p:sp>
        </mc:Choice>
        <mc:Fallback>
          <p:sp>
            <p:nvSpPr>
              <p:cNvPr id="11" name="对话气泡: 椭圆形 10">
                <a:extLst>
                  <a:ext uri="{FF2B5EF4-FFF2-40B4-BE49-F238E27FC236}">
                    <a16:creationId xmlns:a16="http://schemas.microsoft.com/office/drawing/2014/main" id="{8BC40862-A454-45A4-9BF1-3E5735A483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921" y="1912690"/>
                <a:ext cx="2725024" cy="553673"/>
              </a:xfrm>
              <a:prstGeom prst="wedgeEllipseCallout">
                <a:avLst>
                  <a:gd name="adj1" fmla="val -49418"/>
                  <a:gd name="adj2" fmla="val 557"/>
                </a:avLst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右大括号 11">
            <a:extLst>
              <a:ext uri="{FF2B5EF4-FFF2-40B4-BE49-F238E27FC236}">
                <a16:creationId xmlns:a16="http://schemas.microsoft.com/office/drawing/2014/main" id="{3BB84DF6-6FFE-43D6-B811-BA5C7228FE0A}"/>
              </a:ext>
            </a:extLst>
          </p:cNvPr>
          <p:cNvSpPr/>
          <p:nvPr/>
        </p:nvSpPr>
        <p:spPr>
          <a:xfrm>
            <a:off x="11111217" y="1354822"/>
            <a:ext cx="276836" cy="101506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0159B78-773C-471C-82FA-8954A6257B04}"/>
              </a:ext>
            </a:extLst>
          </p:cNvPr>
          <p:cNvSpPr/>
          <p:nvPr/>
        </p:nvSpPr>
        <p:spPr>
          <a:xfrm>
            <a:off x="9117435" y="1270932"/>
            <a:ext cx="1898708" cy="59142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每个时刻的速度在变化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75A33DE-9A88-4490-B92C-99697ACF5518}"/>
              </a:ext>
            </a:extLst>
          </p:cNvPr>
          <p:cNvSpPr/>
          <p:nvPr/>
        </p:nvSpPr>
        <p:spPr>
          <a:xfrm>
            <a:off x="9117435" y="2038525"/>
            <a:ext cx="1898708" cy="59142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相同相邻时间内的位移在变化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FD32207A-A0CC-484E-82BB-ABC02D56EB32}"/>
              </a:ext>
            </a:extLst>
          </p:cNvPr>
          <p:cNvSpPr/>
          <p:nvPr/>
        </p:nvSpPr>
        <p:spPr>
          <a:xfrm>
            <a:off x="11483127" y="1270932"/>
            <a:ext cx="629421" cy="1196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变化均匀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3EB5D2C0-8609-46F9-950A-813E734D23A6}"/>
                  </a:ext>
                </a:extLst>
              </p:cNvPr>
              <p:cNvSpPr/>
              <p:nvPr/>
            </p:nvSpPr>
            <p:spPr>
              <a:xfrm>
                <a:off x="156665" y="3981219"/>
                <a:ext cx="6538244" cy="2619086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800" dirty="0"/>
                  <a:t>匀变速运动的三个特点</a:t>
                </a:r>
                <a:endParaRPr lang="en-US" altLang="zh-CN" sz="2800" dirty="0"/>
              </a:p>
              <a:p>
                <a:r>
                  <a:rPr lang="en-US" altLang="zh-CN" sz="2800" dirty="0"/>
                  <a:t>1.</a:t>
                </a:r>
                <a:r>
                  <a:rPr lang="zh-CN" altLang="en-US" sz="2800" dirty="0"/>
                  <a:t>加速度</a:t>
                </a:r>
                <a:r>
                  <a:rPr lang="en-US" altLang="zh-CN" sz="2800" dirty="0"/>
                  <a:t>a</a:t>
                </a:r>
                <a:r>
                  <a:rPr lang="zh-CN" altLang="en-US" sz="2800" dirty="0"/>
                  <a:t>恒定（大小方向）；</a:t>
                </a:r>
                <a:endParaRPr lang="en-US" altLang="zh-CN" sz="2800" dirty="0"/>
              </a:p>
              <a:p>
                <a:r>
                  <a:rPr lang="en-US" altLang="zh-CN" sz="2800" dirty="0"/>
                  <a:t>2.</a:t>
                </a:r>
                <a:r>
                  <a:rPr lang="zh-CN" altLang="en-US" sz="2800" dirty="0"/>
                  <a:t>任意相同时间内的</a:t>
                </a:r>
                <a:r>
                  <a:rPr lang="el-GR" altLang="zh-CN" sz="2800" dirty="0"/>
                  <a:t>Δ</a:t>
                </a:r>
                <a:r>
                  <a:rPr lang="en-US" altLang="zh-CN" sz="2800" dirty="0"/>
                  <a:t>v</a:t>
                </a:r>
                <a:r>
                  <a:rPr lang="zh-CN" altLang="en-US" sz="2800" dirty="0"/>
                  <a:t>相同（大小方向）；</a:t>
                </a:r>
                <a:endParaRPr lang="en-US" altLang="zh-CN" sz="2800" dirty="0"/>
              </a:p>
              <a:p>
                <a:r>
                  <a:rPr lang="en-US" altLang="zh-CN" sz="2800" dirty="0"/>
                  <a:t>3.</a:t>
                </a:r>
                <a:r>
                  <a:rPr lang="zh-CN" altLang="en-US" sz="2800" dirty="0"/>
                  <a:t>相同相邻时间内的位移差相同</a:t>
                </a:r>
                <a:r>
                  <a:rPr lang="zh-CN" altLang="en-US" sz="2800" dirty="0" smtClean="0"/>
                  <a:t>：</a:t>
                </a:r>
                <a:endParaRPr lang="en-US" altLang="zh-CN" sz="2800" dirty="0" smtClean="0"/>
              </a:p>
              <a:p>
                <a:r>
                  <a:rPr lang="el-GR" altLang="zh-CN" sz="2800" dirty="0" smtClean="0"/>
                  <a:t>Δ</a:t>
                </a:r>
                <a:r>
                  <a:rPr lang="en-US" altLang="zh-CN" sz="2800" dirty="0"/>
                  <a:t>S=</a:t>
                </a:r>
                <a:r>
                  <a:rPr lang="el-GR" altLang="zh-CN" sz="2800" dirty="0"/>
                  <a:t> </a:t>
                </a:r>
                <a:r>
                  <a:rPr lang="en-US" altLang="zh-CN" sz="2800" dirty="0"/>
                  <a:t>S</a:t>
                </a:r>
                <a:r>
                  <a:rPr lang="en-US" altLang="zh-CN" sz="2800" baseline="-25000" dirty="0"/>
                  <a:t>2</a:t>
                </a:r>
                <a:r>
                  <a:rPr lang="en-US" altLang="zh-CN" sz="2800" dirty="0"/>
                  <a:t>-S</a:t>
                </a:r>
                <a:r>
                  <a:rPr lang="en-US" altLang="zh-CN" sz="2800" baseline="-25000" dirty="0"/>
                  <a:t>1</a:t>
                </a:r>
                <a:r>
                  <a:rPr lang="en-US" altLang="zh-CN" sz="2800" dirty="0"/>
                  <a:t>=</a:t>
                </a:r>
                <a:r>
                  <a:rPr lang="en-US" altLang="zh-CN" sz="2800" b="0" dirty="0"/>
                  <a:t> </a:t>
                </a:r>
                <a14:m>
                  <m:oMath xmlns:m="http://schemas.openxmlformats.org/officeDocument/2006/math">
                    <m:r>
                      <a:rPr lang="en-US" altLang="zh-CN" sz="2800" b="0" i="1" dirty="0" smtClean="0">
                        <a:latin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zh-CN" altLang="en-US" sz="2800" baseline="-25000" dirty="0"/>
              </a:p>
            </p:txBody>
          </p:sp>
        </mc:Choice>
        <mc:Fallback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3EB5D2C0-8609-46F9-950A-813E734D23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665" y="3981219"/>
                <a:ext cx="6538244" cy="2619086"/>
              </a:xfrm>
              <a:prstGeom prst="rect">
                <a:avLst/>
              </a:prstGeom>
              <a:blipFill>
                <a:blip r:embed="rId3"/>
                <a:stretch>
                  <a:fillRect l="-1862" r="-69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直接箭头连接符 18">
            <a:extLst>
              <a:ext uri="{FF2B5EF4-FFF2-40B4-BE49-F238E27FC236}">
                <a16:creationId xmlns:a16="http://schemas.microsoft.com/office/drawing/2014/main" id="{88D8BD63-BF8D-43E6-A26D-116A48A02E06}"/>
              </a:ext>
            </a:extLst>
          </p:cNvPr>
          <p:cNvCxnSpPr/>
          <p:nvPr/>
        </p:nvCxnSpPr>
        <p:spPr>
          <a:xfrm>
            <a:off x="7951694" y="4903694"/>
            <a:ext cx="343635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接箭头连接符 19">
            <a:extLst>
              <a:ext uri="{FF2B5EF4-FFF2-40B4-BE49-F238E27FC236}">
                <a16:creationId xmlns:a16="http://schemas.microsoft.com/office/drawing/2014/main" id="{749E727E-1C7A-4E9E-BFAB-821C771B8962}"/>
              </a:ext>
            </a:extLst>
          </p:cNvPr>
          <p:cNvCxnSpPr>
            <a:cxnSpLocks/>
          </p:cNvCxnSpPr>
          <p:nvPr/>
        </p:nvCxnSpPr>
        <p:spPr>
          <a:xfrm flipV="1">
            <a:off x="7951694" y="2738717"/>
            <a:ext cx="0" cy="26042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D722E3AE-FCA8-4DFD-B63C-F054A665886A}"/>
              </a:ext>
            </a:extLst>
          </p:cNvPr>
          <p:cNvCxnSpPr>
            <a:cxnSpLocks/>
          </p:cNvCxnSpPr>
          <p:nvPr/>
        </p:nvCxnSpPr>
        <p:spPr>
          <a:xfrm flipV="1">
            <a:off x="7951694" y="3281285"/>
            <a:ext cx="2178424" cy="93212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:a16="http://schemas.microsoft.com/office/drawing/2014/main" id="{727A4DAA-9F86-44AD-8676-5520D0D56189}"/>
              </a:ext>
            </a:extLst>
          </p:cNvPr>
          <p:cNvSpPr/>
          <p:nvPr/>
        </p:nvSpPr>
        <p:spPr>
          <a:xfrm>
            <a:off x="8417859" y="4885765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5CCC4877-44F5-4B54-A1C7-02CB50018247}"/>
              </a:ext>
            </a:extLst>
          </p:cNvPr>
          <p:cNvSpPr/>
          <p:nvPr/>
        </p:nvSpPr>
        <p:spPr>
          <a:xfrm>
            <a:off x="8976810" y="48768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840F208F-4524-42F7-9522-6939879F2A94}"/>
              </a:ext>
            </a:extLst>
          </p:cNvPr>
          <p:cNvSpPr/>
          <p:nvPr/>
        </p:nvSpPr>
        <p:spPr>
          <a:xfrm>
            <a:off x="9545621" y="48768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9F0B797F-C1D9-4829-9368-99483550CFB6}"/>
              </a:ext>
            </a:extLst>
          </p:cNvPr>
          <p:cNvCxnSpPr>
            <a:cxnSpLocks/>
            <a:stCxn id="26" idx="7"/>
          </p:cNvCxnSpPr>
          <p:nvPr/>
        </p:nvCxnSpPr>
        <p:spPr>
          <a:xfrm flipV="1">
            <a:off x="8456883" y="4040841"/>
            <a:ext cx="3348" cy="851619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F385CEBF-E4A2-4FF4-A636-E347681B9B28}"/>
              </a:ext>
            </a:extLst>
          </p:cNvPr>
          <p:cNvCxnSpPr>
            <a:cxnSpLocks/>
          </p:cNvCxnSpPr>
          <p:nvPr/>
        </p:nvCxnSpPr>
        <p:spPr>
          <a:xfrm flipH="1" flipV="1">
            <a:off x="8985417" y="3783107"/>
            <a:ext cx="10904" cy="1101763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60CFE295-8AB9-4F0A-8BE6-549F69405CD7}"/>
              </a:ext>
            </a:extLst>
          </p:cNvPr>
          <p:cNvCxnSpPr/>
          <p:nvPr/>
        </p:nvCxnSpPr>
        <p:spPr>
          <a:xfrm flipV="1">
            <a:off x="9563219" y="3515539"/>
            <a:ext cx="6695" cy="1333472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>
            <a:extLst>
              <a:ext uri="{FF2B5EF4-FFF2-40B4-BE49-F238E27FC236}">
                <a16:creationId xmlns:a16="http://schemas.microsoft.com/office/drawing/2014/main" id="{5F19B078-040C-4853-A64F-1202CCDE96B8}"/>
              </a:ext>
            </a:extLst>
          </p:cNvPr>
          <p:cNvSpPr txBox="1"/>
          <p:nvPr/>
        </p:nvSpPr>
        <p:spPr>
          <a:xfrm>
            <a:off x="8339536" y="4938664"/>
            <a:ext cx="268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t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478C1DB2-0FE6-42E9-AE63-FA815B95C351}"/>
              </a:ext>
            </a:extLst>
          </p:cNvPr>
          <p:cNvSpPr txBox="1"/>
          <p:nvPr/>
        </p:nvSpPr>
        <p:spPr>
          <a:xfrm>
            <a:off x="8868545" y="4938664"/>
            <a:ext cx="38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2t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EA7C727E-9607-4BCE-AE35-589A2B48C99C}"/>
              </a:ext>
            </a:extLst>
          </p:cNvPr>
          <p:cNvSpPr txBox="1"/>
          <p:nvPr/>
        </p:nvSpPr>
        <p:spPr>
          <a:xfrm>
            <a:off x="9456869" y="4966453"/>
            <a:ext cx="383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3t</a:t>
            </a:r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0662FC7D-8811-4B36-8F54-5FF38ADB0126}"/>
              </a:ext>
            </a:extLst>
          </p:cNvPr>
          <p:cNvSpPr/>
          <p:nvPr/>
        </p:nvSpPr>
        <p:spPr>
          <a:xfrm>
            <a:off x="6730281" y="3565077"/>
            <a:ext cx="629421" cy="280275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利用</a:t>
            </a:r>
            <a:r>
              <a:rPr lang="zh-CN" altLang="en-US" dirty="0" smtClean="0"/>
              <a:t>图像学习</a:t>
            </a:r>
            <a:r>
              <a:rPr lang="zh-CN" altLang="en-US" dirty="0"/>
              <a:t>特点</a:t>
            </a: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410864DE-9EDA-43CE-B8E8-4D0A3C19F375}"/>
              </a:ext>
            </a:extLst>
          </p:cNvPr>
          <p:cNvCxnSpPr>
            <a:cxnSpLocks/>
          </p:cNvCxnSpPr>
          <p:nvPr/>
        </p:nvCxnSpPr>
        <p:spPr>
          <a:xfrm flipV="1">
            <a:off x="7951693" y="3996016"/>
            <a:ext cx="499213" cy="32728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76E47440-9CFA-4F7A-B48D-0FDE2EA837B9}"/>
              </a:ext>
            </a:extLst>
          </p:cNvPr>
          <p:cNvCxnSpPr>
            <a:cxnSpLocks/>
          </p:cNvCxnSpPr>
          <p:nvPr/>
        </p:nvCxnSpPr>
        <p:spPr>
          <a:xfrm flipV="1">
            <a:off x="7960302" y="3764145"/>
            <a:ext cx="1007908" cy="28007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4FC1B451-5CDE-4A21-B56C-8E83F2326BD9}"/>
              </a:ext>
            </a:extLst>
          </p:cNvPr>
          <p:cNvCxnSpPr>
            <a:cxnSpLocks/>
          </p:cNvCxnSpPr>
          <p:nvPr/>
        </p:nvCxnSpPr>
        <p:spPr>
          <a:xfrm flipV="1">
            <a:off x="7982190" y="3542624"/>
            <a:ext cx="1554837" cy="16364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左大括号 48">
            <a:extLst>
              <a:ext uri="{FF2B5EF4-FFF2-40B4-BE49-F238E27FC236}">
                <a16:creationId xmlns:a16="http://schemas.microsoft.com/office/drawing/2014/main" id="{6C1CC870-51D3-4653-A597-8DF579F2966A}"/>
              </a:ext>
            </a:extLst>
          </p:cNvPr>
          <p:cNvSpPr/>
          <p:nvPr/>
        </p:nvSpPr>
        <p:spPr>
          <a:xfrm>
            <a:off x="7815014" y="3792152"/>
            <a:ext cx="109915" cy="248689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左大括号 50">
            <a:extLst>
              <a:ext uri="{FF2B5EF4-FFF2-40B4-BE49-F238E27FC236}">
                <a16:creationId xmlns:a16="http://schemas.microsoft.com/office/drawing/2014/main" id="{EA10A6B3-9254-4500-B628-550F8A129016}"/>
              </a:ext>
            </a:extLst>
          </p:cNvPr>
          <p:cNvSpPr/>
          <p:nvPr/>
        </p:nvSpPr>
        <p:spPr>
          <a:xfrm>
            <a:off x="7806407" y="3558988"/>
            <a:ext cx="109915" cy="248689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10091950-CB14-4885-A636-5FE53DD42F33}"/>
              </a:ext>
            </a:extLst>
          </p:cNvPr>
          <p:cNvSpPr txBox="1"/>
          <p:nvPr/>
        </p:nvSpPr>
        <p:spPr>
          <a:xfrm>
            <a:off x="7305060" y="3749228"/>
            <a:ext cx="474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dirty="0"/>
              <a:t>Δ</a:t>
            </a:r>
            <a:r>
              <a:rPr lang="en-US" altLang="zh-CN" dirty="0"/>
              <a:t>v</a:t>
            </a:r>
            <a:endParaRPr lang="zh-CN" altLang="en-US" dirty="0"/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ABEA93B1-0F3B-49D0-A37E-DDEB7276011D}"/>
              </a:ext>
            </a:extLst>
          </p:cNvPr>
          <p:cNvSpPr txBox="1"/>
          <p:nvPr/>
        </p:nvSpPr>
        <p:spPr>
          <a:xfrm>
            <a:off x="7293679" y="3490904"/>
            <a:ext cx="50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dirty="0"/>
              <a:t>Δ</a:t>
            </a:r>
            <a:r>
              <a:rPr lang="en-US" altLang="zh-CN" dirty="0"/>
              <a:t>v</a:t>
            </a:r>
            <a:endParaRPr lang="zh-CN" altLang="en-US" dirty="0"/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id="{E58813D7-CFF9-44B0-B0F3-F87FA5F90A7F}"/>
              </a:ext>
            </a:extLst>
          </p:cNvPr>
          <p:cNvCxnSpPr>
            <a:cxnSpLocks/>
          </p:cNvCxnSpPr>
          <p:nvPr/>
        </p:nvCxnSpPr>
        <p:spPr>
          <a:xfrm flipV="1">
            <a:off x="7922473" y="3766799"/>
            <a:ext cx="1554837" cy="16364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B6F431FF-B569-49B7-BE3D-4A8581B237DF}"/>
              </a:ext>
            </a:extLst>
          </p:cNvPr>
          <p:cNvCxnSpPr>
            <a:cxnSpLocks/>
          </p:cNvCxnSpPr>
          <p:nvPr/>
        </p:nvCxnSpPr>
        <p:spPr>
          <a:xfrm flipV="1">
            <a:off x="8000119" y="3999823"/>
            <a:ext cx="1554837" cy="16364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id="{67944B38-E428-4D4F-8DB3-B62B653A233D}"/>
              </a:ext>
            </a:extLst>
          </p:cNvPr>
          <p:cNvCxnSpPr>
            <a:cxnSpLocks/>
          </p:cNvCxnSpPr>
          <p:nvPr/>
        </p:nvCxnSpPr>
        <p:spPr>
          <a:xfrm flipV="1">
            <a:off x="7942367" y="4206460"/>
            <a:ext cx="1554837" cy="16364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矩形 56">
            <a:extLst>
              <a:ext uri="{FF2B5EF4-FFF2-40B4-BE49-F238E27FC236}">
                <a16:creationId xmlns:a16="http://schemas.microsoft.com/office/drawing/2014/main" id="{3954DDF1-58EC-4F78-9EE1-98D64270FC8E}"/>
              </a:ext>
            </a:extLst>
          </p:cNvPr>
          <p:cNvSpPr/>
          <p:nvPr/>
        </p:nvSpPr>
        <p:spPr>
          <a:xfrm>
            <a:off x="8440718" y="4008005"/>
            <a:ext cx="562288" cy="20495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altLang="zh-CN"/>
              <a:t>Δ</a:t>
            </a:r>
            <a:r>
              <a:rPr lang="en-US" altLang="zh-CN"/>
              <a:t>S</a:t>
            </a:r>
            <a:endParaRPr lang="zh-CN" altLang="en-US"/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id="{D684C5C8-D468-4D67-9AFB-1FE0BC5C05DA}"/>
              </a:ext>
            </a:extLst>
          </p:cNvPr>
          <p:cNvSpPr/>
          <p:nvPr/>
        </p:nvSpPr>
        <p:spPr>
          <a:xfrm>
            <a:off x="8987835" y="3783206"/>
            <a:ext cx="562288" cy="20495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altLang="zh-CN"/>
              <a:t>Δ</a:t>
            </a:r>
            <a:r>
              <a:rPr lang="en-US" altLang="zh-CN"/>
              <a:t>S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04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6" grpId="0" animBg="1"/>
      <p:bldP spid="27" grpId="0" animBg="1"/>
      <p:bldP spid="28" grpId="0" animBg="1"/>
      <p:bldP spid="33" grpId="0"/>
      <p:bldP spid="34" grpId="0"/>
      <p:bldP spid="35" grpId="0"/>
      <p:bldP spid="40" grpId="0" animBg="1"/>
      <p:bldP spid="49" grpId="0" animBg="1"/>
      <p:bldP spid="51" grpId="0" animBg="1"/>
      <p:bldP spid="52" grpId="0"/>
      <p:bldP spid="53" grpId="0"/>
      <p:bldP spid="57" grpId="0" animBg="1"/>
      <p:bldP spid="58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153</Words>
  <Application>Microsoft Office PowerPoint</Application>
  <PresentationFormat>宽屏</PresentationFormat>
  <Paragraphs>28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Arial</vt:lpstr>
      <vt:lpstr>Cambria Math</vt:lpstr>
      <vt:lpstr>Office 主题​​</vt:lpstr>
      <vt:lpstr>匀变速直线运动的规律小结</vt:lpstr>
      <vt:lpstr>匀变速运动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Administrator</cp:lastModifiedBy>
  <cp:revision>4</cp:revision>
  <dcterms:created xsi:type="dcterms:W3CDTF">2018-10-30T01:03:12Z</dcterms:created>
  <dcterms:modified xsi:type="dcterms:W3CDTF">2018-10-31T08:14:47Z</dcterms:modified>
</cp:coreProperties>
</file>