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536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9BC105-D89A-437C-BB57-E857ED38E81B}" type="datetimeFigureOut">
              <a:rPr lang="zh-CN" altLang="en-US" smtClean="0"/>
              <a:t>2019/1/2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55AD03-954E-4FA8-AB84-CA8A5A06C1D7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9BC105-D89A-437C-BB57-E857ED38E81B}" type="datetimeFigureOut">
              <a:rPr lang="zh-CN" altLang="en-US" smtClean="0"/>
              <a:t>2019/1/2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55AD03-954E-4FA8-AB84-CA8A5A06C1D7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9BC105-D89A-437C-BB57-E857ED38E81B}" type="datetimeFigureOut">
              <a:rPr lang="zh-CN" altLang="en-US" smtClean="0"/>
              <a:t>2019/1/2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55AD03-954E-4FA8-AB84-CA8A5A06C1D7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9BC105-D89A-437C-BB57-E857ED38E81B}" type="datetimeFigureOut">
              <a:rPr lang="zh-CN" altLang="en-US" smtClean="0"/>
              <a:t>2019/1/2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55AD03-954E-4FA8-AB84-CA8A5A06C1D7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9BC105-D89A-437C-BB57-E857ED38E81B}" type="datetimeFigureOut">
              <a:rPr lang="zh-CN" altLang="en-US" smtClean="0"/>
              <a:t>2019/1/2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55AD03-954E-4FA8-AB84-CA8A5A06C1D7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9BC105-D89A-437C-BB57-E857ED38E81B}" type="datetimeFigureOut">
              <a:rPr lang="zh-CN" altLang="en-US" smtClean="0"/>
              <a:t>2019/1/2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55AD03-954E-4FA8-AB84-CA8A5A06C1D7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9BC105-D89A-437C-BB57-E857ED38E81B}" type="datetimeFigureOut">
              <a:rPr lang="zh-CN" altLang="en-US" smtClean="0"/>
              <a:t>2019/1/2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55AD03-954E-4FA8-AB84-CA8A5A06C1D7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9BC105-D89A-437C-BB57-E857ED38E81B}" type="datetimeFigureOut">
              <a:rPr lang="zh-CN" altLang="en-US" smtClean="0"/>
              <a:t>2019/1/2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55AD03-954E-4FA8-AB84-CA8A5A06C1D7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9BC105-D89A-437C-BB57-E857ED38E81B}" type="datetimeFigureOut">
              <a:rPr lang="zh-CN" altLang="en-US" smtClean="0"/>
              <a:t>2019/1/2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55AD03-954E-4FA8-AB84-CA8A5A06C1D7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9BC105-D89A-437C-BB57-E857ED38E81B}" type="datetimeFigureOut">
              <a:rPr lang="zh-CN" altLang="en-US" smtClean="0"/>
              <a:t>2019/1/2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55AD03-954E-4FA8-AB84-CA8A5A06C1D7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9BC105-D89A-437C-BB57-E857ED38E81B}" type="datetimeFigureOut">
              <a:rPr lang="zh-CN" altLang="en-US" smtClean="0"/>
              <a:t>2019/1/2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55AD03-954E-4FA8-AB84-CA8A5A06C1D7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9BC105-D89A-437C-BB57-E857ED38E81B}" type="datetimeFigureOut">
              <a:rPr lang="zh-CN" altLang="en-US" smtClean="0"/>
              <a:t>2019/1/2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55AD03-954E-4FA8-AB84-CA8A5A06C1D7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188640"/>
            <a:ext cx="9144000" cy="69557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zh-CN" sz="24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四、写作（</a:t>
            </a:r>
            <a:r>
              <a:rPr lang="en-US" altLang="zh-CN" sz="24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60</a:t>
            </a:r>
            <a:r>
              <a:rPr lang="zh-CN" altLang="zh-CN" sz="24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分）</a:t>
            </a:r>
          </a:p>
          <a:p>
            <a:r>
              <a:rPr lang="en-US" altLang="zh-CN" sz="24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22.</a:t>
            </a:r>
            <a:r>
              <a:rPr lang="zh-CN" altLang="zh-CN" sz="24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阅读下面的材料，根据要求写作。（</a:t>
            </a:r>
            <a:r>
              <a:rPr lang="en-US" altLang="zh-CN" sz="24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60</a:t>
            </a:r>
            <a:r>
              <a:rPr lang="zh-CN" altLang="zh-CN" sz="24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分）</a:t>
            </a:r>
          </a:p>
          <a:p>
            <a:r>
              <a:rPr lang="en-US" altLang="zh-CN" sz="2400" b="1" dirty="0" smtClean="0">
                <a:latin typeface="仿宋" pitchFamily="49" charset="-122"/>
                <a:ea typeface="仿宋" pitchFamily="49" charset="-122"/>
              </a:rPr>
              <a:t>    </a:t>
            </a:r>
            <a:r>
              <a:rPr lang="en-US" altLang="zh-CN" sz="2400" b="1" dirty="0" smtClean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19</a:t>
            </a:r>
            <a:r>
              <a:rPr lang="zh-CN" altLang="zh-CN" sz="2400" b="1" dirty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世纪</a:t>
            </a:r>
            <a:r>
              <a:rPr lang="en-US" altLang="zh-CN" sz="2400" b="1" dirty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70</a:t>
            </a:r>
            <a:r>
              <a:rPr lang="zh-CN" altLang="zh-CN" sz="2400" b="1" dirty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年代，首批官派留学生被召回国，他们发愤图强，为国家带来新气象。</a:t>
            </a:r>
          </a:p>
          <a:p>
            <a:r>
              <a:rPr lang="en-US" altLang="zh-CN" sz="2400" b="1" dirty="0" smtClean="0">
                <a:latin typeface="仿宋" pitchFamily="49" charset="-122"/>
                <a:ea typeface="仿宋" pitchFamily="49" charset="-122"/>
              </a:rPr>
              <a:t>    20</a:t>
            </a:r>
            <a:r>
              <a:rPr lang="zh-CN" altLang="zh-CN" sz="2400" b="1" dirty="0">
                <a:latin typeface="仿宋" pitchFamily="49" charset="-122"/>
                <a:ea typeface="仿宋" pitchFamily="49" charset="-122"/>
              </a:rPr>
              <a:t>世纪</a:t>
            </a:r>
            <a:r>
              <a:rPr lang="en-US" altLang="zh-CN" sz="2400" b="1" dirty="0">
                <a:latin typeface="仿宋" pitchFamily="49" charset="-122"/>
                <a:ea typeface="仿宋" pitchFamily="49" charset="-122"/>
              </a:rPr>
              <a:t>20</a:t>
            </a:r>
            <a:r>
              <a:rPr lang="zh-CN" altLang="zh-CN" sz="2400" b="1" dirty="0">
                <a:latin typeface="仿宋" pitchFamily="49" charset="-122"/>
                <a:ea typeface="仿宋" pitchFamily="49" charset="-122"/>
              </a:rPr>
              <a:t>年代，大批留学生回到祖国，他们赴汤蹈火，探索救国救民的道路。</a:t>
            </a:r>
          </a:p>
          <a:p>
            <a:r>
              <a:rPr lang="en-US" altLang="zh-CN" sz="2400" b="1" dirty="0" smtClean="0">
                <a:latin typeface="仿宋" pitchFamily="49" charset="-122"/>
                <a:ea typeface="仿宋" pitchFamily="49" charset="-122"/>
              </a:rPr>
              <a:t>    </a:t>
            </a:r>
            <a:r>
              <a:rPr lang="en-US" altLang="zh-CN" sz="2400" b="1" dirty="0" smtClean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20</a:t>
            </a:r>
            <a:r>
              <a:rPr lang="zh-CN" altLang="zh-CN" sz="2400" b="1" dirty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世纪</a:t>
            </a:r>
            <a:r>
              <a:rPr lang="en-US" altLang="zh-CN" sz="2400" b="1" dirty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50</a:t>
            </a:r>
            <a:r>
              <a:rPr lang="zh-CN" altLang="zh-CN" sz="2400" b="1" dirty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年代，一批批留学生冲破重重阻碍，投身新中国建设，创造无数奇迹。</a:t>
            </a:r>
          </a:p>
          <a:p>
            <a:r>
              <a:rPr lang="en-US" altLang="zh-CN" sz="2400" b="1" dirty="0" smtClean="0">
                <a:latin typeface="仿宋" pitchFamily="49" charset="-122"/>
                <a:ea typeface="仿宋" pitchFamily="49" charset="-122"/>
              </a:rPr>
              <a:t>    20</a:t>
            </a:r>
            <a:r>
              <a:rPr lang="zh-CN" altLang="zh-CN" sz="2400" b="1" dirty="0">
                <a:latin typeface="仿宋" pitchFamily="49" charset="-122"/>
                <a:ea typeface="仿宋" pitchFamily="49" charset="-122"/>
              </a:rPr>
              <a:t>世纪</a:t>
            </a:r>
            <a:r>
              <a:rPr lang="en-US" altLang="zh-CN" sz="2400" b="1" dirty="0">
                <a:latin typeface="仿宋" pitchFamily="49" charset="-122"/>
                <a:ea typeface="仿宋" pitchFamily="49" charset="-122"/>
              </a:rPr>
              <a:t>80</a:t>
            </a:r>
            <a:r>
              <a:rPr lang="zh-CN" altLang="zh-CN" sz="2400" b="1" dirty="0">
                <a:latin typeface="仿宋" pitchFamily="49" charset="-122"/>
                <a:ea typeface="仿宋" pitchFamily="49" charset="-122"/>
              </a:rPr>
              <a:t>年代，大量中国青年远赴海外，谋求发展，书写别样人生。</a:t>
            </a:r>
          </a:p>
          <a:p>
            <a:r>
              <a:rPr lang="en-US" altLang="zh-CN" sz="2400" b="1" dirty="0" smtClean="0">
                <a:latin typeface="仿宋" pitchFamily="49" charset="-122"/>
                <a:ea typeface="仿宋" pitchFamily="49" charset="-122"/>
              </a:rPr>
              <a:t>    </a:t>
            </a:r>
            <a:r>
              <a:rPr lang="en-US" altLang="zh-CN" sz="2400" b="1" dirty="0" smtClean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21</a:t>
            </a:r>
            <a:r>
              <a:rPr lang="zh-CN" altLang="zh-CN" sz="2400" b="1" dirty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世纪，出现留学生</a:t>
            </a:r>
            <a:r>
              <a:rPr lang="en-US" altLang="zh-CN" sz="2400" b="1" dirty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“</a:t>
            </a:r>
            <a:r>
              <a:rPr lang="zh-CN" altLang="zh-CN" sz="2400" b="1" dirty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归国潮</a:t>
            </a:r>
            <a:r>
              <a:rPr lang="en-US" altLang="zh-CN" sz="2400" b="1" dirty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”</a:t>
            </a:r>
            <a:r>
              <a:rPr lang="zh-CN" altLang="zh-CN" sz="2400" b="1" dirty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；同时，中国成为亚洲最大的留学目的国。</a:t>
            </a:r>
          </a:p>
          <a:p>
            <a:r>
              <a:rPr lang="en-US" altLang="zh-CN" sz="2400" b="1" dirty="0" smtClean="0">
                <a:latin typeface="仿宋" pitchFamily="49" charset="-122"/>
                <a:ea typeface="仿宋" pitchFamily="49" charset="-122"/>
              </a:rPr>
              <a:t>    </a:t>
            </a:r>
            <a:r>
              <a:rPr lang="zh-CN" altLang="zh-CN" sz="2400" b="1" dirty="0" smtClean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青年</a:t>
            </a:r>
            <a:r>
              <a:rPr lang="zh-CN" altLang="zh-CN" sz="24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是时代发展的晴雨表，也是引风气之先的社会力量。</a:t>
            </a:r>
            <a:r>
              <a:rPr lang="zh-CN" altLang="zh-CN" sz="2400" b="1" dirty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作为一名正在求学路上努力奋斗的当代青年，读了上述材料，你会有怎样的感触和思考？请就此写一篇文章，与你的同龄人分享。</a:t>
            </a:r>
          </a:p>
          <a:p>
            <a:r>
              <a:rPr lang="en-US" altLang="zh-CN" sz="2400" b="1" dirty="0" smtClean="0">
                <a:latin typeface="仿宋" pitchFamily="49" charset="-122"/>
                <a:ea typeface="仿宋" pitchFamily="49" charset="-122"/>
              </a:rPr>
              <a:t>    </a:t>
            </a:r>
            <a:r>
              <a:rPr lang="zh-CN" altLang="zh-CN" sz="2400" b="1" dirty="0" smtClean="0">
                <a:latin typeface="仿宋" pitchFamily="49" charset="-122"/>
                <a:ea typeface="仿宋" pitchFamily="49" charset="-122"/>
              </a:rPr>
              <a:t>要求</a:t>
            </a:r>
            <a:r>
              <a:rPr lang="zh-CN" altLang="zh-CN" sz="2400" b="1" dirty="0">
                <a:latin typeface="仿宋" pitchFamily="49" charset="-122"/>
                <a:ea typeface="仿宋" pitchFamily="49" charset="-122"/>
              </a:rPr>
              <a:t>：选好角度，确定立意，明确文体，自拟标题；不要套作，不得抄袭，不得泄露个人信息；不少于</a:t>
            </a:r>
            <a:r>
              <a:rPr lang="en-US" altLang="zh-CN" sz="2400" b="1" dirty="0">
                <a:latin typeface="仿宋" pitchFamily="49" charset="-122"/>
                <a:ea typeface="仿宋" pitchFamily="49" charset="-122"/>
              </a:rPr>
              <a:t>800</a:t>
            </a:r>
            <a:r>
              <a:rPr lang="zh-CN" altLang="zh-CN" sz="2400" b="1" dirty="0">
                <a:latin typeface="仿宋" pitchFamily="49" charset="-122"/>
                <a:ea typeface="仿宋" pitchFamily="49" charset="-122"/>
              </a:rPr>
              <a:t>字。</a:t>
            </a:r>
          </a:p>
          <a:p>
            <a:r>
              <a:rPr lang="en-US" altLang="zh-CN" sz="2000" b="1" dirty="0">
                <a:latin typeface="仿宋" pitchFamily="49" charset="-122"/>
                <a:ea typeface="仿宋" pitchFamily="49" charset="-122"/>
              </a:rPr>
              <a:t> </a:t>
            </a:r>
            <a:endParaRPr lang="zh-CN" altLang="zh-CN" sz="2000" b="1" dirty="0">
              <a:latin typeface="仿宋" pitchFamily="49" charset="-122"/>
              <a:ea typeface="仿宋" pitchFamily="49" charset="-122"/>
            </a:endParaRPr>
          </a:p>
          <a:p>
            <a:endParaRPr lang="zh-CN" alt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260648"/>
            <a:ext cx="9144000" cy="66479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阅读下面的材料，根据要求写作。</a:t>
            </a:r>
          </a:p>
          <a:p>
            <a:r>
              <a:rPr lang="en-US" altLang="zh-CN" sz="2400" b="1" dirty="0" smtClean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    </a:t>
            </a:r>
            <a:r>
              <a:rPr lang="en-US" altLang="zh-CN" sz="2400" b="1" dirty="0" smtClean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2000</a:t>
            </a:r>
            <a:r>
              <a:rPr lang="zh-CN" altLang="en-US" sz="2400" b="1" dirty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年农历庚辰龙年， 人类迈进新千年，中国千万“世纪宝宝”出生。</a:t>
            </a:r>
          </a:p>
          <a:p>
            <a:r>
              <a:rPr lang="en-US" altLang="zh-CN" sz="2400" b="1" dirty="0" smtClean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    2008</a:t>
            </a:r>
            <a:r>
              <a:rPr lang="zh-CN" altLang="en-US" sz="24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年汶川大地震。 北京奥运会。</a:t>
            </a:r>
          </a:p>
          <a:p>
            <a:r>
              <a:rPr lang="en-US" altLang="zh-CN" sz="2400" b="1" dirty="0" smtClean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    </a:t>
            </a:r>
            <a:r>
              <a:rPr lang="en-US" altLang="zh-CN" sz="2400" b="1" dirty="0" smtClean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2013</a:t>
            </a:r>
            <a:r>
              <a:rPr lang="zh-CN" altLang="en-US" sz="2400" b="1" dirty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年“天宫一号”首次太空授课。公路“村村通”接近完成；“精准扶贫”开始推动。</a:t>
            </a:r>
            <a:r>
              <a:rPr lang="en-US" altLang="zh-CN" sz="2400" b="1" dirty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2017</a:t>
            </a:r>
            <a:r>
              <a:rPr lang="zh-CN" altLang="en-US" sz="2400" b="1" dirty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年网民规模达</a:t>
            </a:r>
            <a:r>
              <a:rPr lang="en-US" altLang="zh-CN" sz="2400" b="1" dirty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7.72</a:t>
            </a:r>
            <a:r>
              <a:rPr lang="zh-CN" altLang="en-US" sz="2400" b="1" dirty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亿， 互联网普及率超全球平均水平。</a:t>
            </a:r>
          </a:p>
          <a:p>
            <a:r>
              <a:rPr lang="en-US" altLang="zh-CN" sz="2400" b="1" dirty="0" smtClean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    2018</a:t>
            </a:r>
            <a:r>
              <a:rPr lang="zh-CN" altLang="en-US" sz="24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年 “世纪宝宝”一代长大成人。</a:t>
            </a:r>
          </a:p>
          <a:p>
            <a:r>
              <a:rPr lang="en-US" altLang="zh-CN" sz="2400" b="1" dirty="0" smtClean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    --------</a:t>
            </a:r>
            <a:endParaRPr lang="en-US" altLang="zh-CN" sz="2400" b="1" dirty="0">
              <a:solidFill>
                <a:srgbClr val="FF0000"/>
              </a:solidFill>
              <a:latin typeface="仿宋" pitchFamily="49" charset="-122"/>
              <a:ea typeface="仿宋" pitchFamily="49" charset="-122"/>
            </a:endParaRPr>
          </a:p>
          <a:p>
            <a:r>
              <a:rPr lang="en-US" altLang="zh-CN" sz="2400" b="1" dirty="0" smtClean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    </a:t>
            </a:r>
            <a:r>
              <a:rPr lang="en-US" altLang="zh-CN" sz="2400" b="1" dirty="0" smtClean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2020</a:t>
            </a:r>
            <a:r>
              <a:rPr lang="zh-CN" altLang="en-US" sz="2400" b="1" dirty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年 全面建成小康社会</a:t>
            </a:r>
            <a:r>
              <a:rPr lang="zh-CN" altLang="en-US" sz="24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。</a:t>
            </a:r>
          </a:p>
          <a:p>
            <a:r>
              <a:rPr lang="en-US" altLang="zh-CN" sz="2400" b="1" dirty="0" smtClean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    2035</a:t>
            </a:r>
            <a:r>
              <a:rPr lang="zh-CN" altLang="en-US" sz="24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年 基本实现社会主义现代化。</a:t>
            </a:r>
          </a:p>
          <a:p>
            <a:r>
              <a:rPr lang="zh-CN" altLang="en-US" sz="2400" b="1" dirty="0" smtClean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    </a:t>
            </a:r>
            <a:r>
              <a:rPr lang="zh-CN" altLang="en-US" sz="2400" b="1" dirty="0" smtClean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一代</a:t>
            </a:r>
            <a:r>
              <a:rPr lang="zh-CN" altLang="en-US" sz="2400" b="1" dirty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人有一代人的际遇和机缘、 使命和挑战。你们与新世纪的中国一路同行、成长，和中国的新时代一起追梦、圆梦。</a:t>
            </a:r>
          </a:p>
          <a:p>
            <a:r>
              <a:rPr lang="zh-CN" altLang="en-US" sz="2400" b="1" dirty="0" smtClean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    以上</a:t>
            </a:r>
            <a:r>
              <a:rPr lang="zh-CN" altLang="en-US" sz="24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材料触发了你怎样的联想和思考</a:t>
            </a:r>
            <a:r>
              <a:rPr lang="en-US" altLang="zh-CN" sz="24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?</a:t>
            </a:r>
            <a:r>
              <a:rPr lang="zh-CN" altLang="en-US" sz="24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请据此写一篇文章，想象它装进“时光瓶”留待</a:t>
            </a:r>
            <a:r>
              <a:rPr lang="en-US" altLang="zh-CN" sz="24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2035</a:t>
            </a:r>
            <a:r>
              <a:rPr lang="zh-CN" altLang="en-US" sz="24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年开启， 给那时</a:t>
            </a:r>
            <a:r>
              <a:rPr lang="en-US" altLang="zh-CN" sz="24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18</a:t>
            </a:r>
            <a:r>
              <a:rPr lang="zh-CN" altLang="en-US" sz="24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岁的一代人阅读。</a:t>
            </a:r>
          </a:p>
          <a:p>
            <a:r>
              <a:rPr lang="zh-CN" altLang="en-US" sz="2400" b="1" dirty="0" smtClean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    </a:t>
            </a:r>
            <a:r>
              <a:rPr lang="zh-CN" altLang="en-US" sz="2400" b="1" dirty="0" smtClean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要求</a:t>
            </a:r>
            <a:r>
              <a:rPr lang="zh-CN" altLang="en-US" sz="2400" b="1" dirty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：选好角度，确定立意，明确文体，自拟标题，不要奋作，不得抄袭，不得泄露个人信息</a:t>
            </a:r>
            <a:r>
              <a:rPr lang="en-US" altLang="zh-CN" sz="2400" b="1" dirty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:</a:t>
            </a:r>
            <a:r>
              <a:rPr lang="zh-CN" altLang="en-US" sz="2400" b="1" dirty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不少于</a:t>
            </a:r>
            <a:r>
              <a:rPr lang="en-US" altLang="zh-CN" sz="2400" b="1" dirty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800</a:t>
            </a:r>
            <a:r>
              <a:rPr lang="zh-CN" altLang="en-US" sz="2400" b="1" dirty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字。</a:t>
            </a:r>
          </a:p>
          <a:p>
            <a:endParaRPr lang="zh-CN" alt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548680"/>
            <a:ext cx="9144000" cy="59708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试题特点：</a:t>
            </a:r>
          </a:p>
          <a:p>
            <a:r>
              <a:rPr lang="zh-CN" altLang="en-US" sz="28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写作任务、交际语境都非常明确</a:t>
            </a:r>
            <a:r>
              <a:rPr lang="zh-CN" altLang="en-US" sz="2800" b="1" dirty="0" smtClean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。</a:t>
            </a:r>
            <a:endParaRPr lang="en-US" altLang="zh-CN" sz="2800" b="1" dirty="0" smtClean="0">
              <a:solidFill>
                <a:srgbClr val="FF0000"/>
              </a:solidFill>
              <a:latin typeface="仿宋" pitchFamily="49" charset="-122"/>
              <a:ea typeface="仿宋" pitchFamily="49" charset="-122"/>
            </a:endParaRPr>
          </a:p>
          <a:p>
            <a:endParaRPr lang="zh-CN" altLang="en-US" sz="2800" b="1" dirty="0">
              <a:solidFill>
                <a:srgbClr val="FF0000"/>
              </a:solidFill>
              <a:latin typeface="仿宋" pitchFamily="49" charset="-122"/>
              <a:ea typeface="仿宋" pitchFamily="49" charset="-122"/>
            </a:endParaRPr>
          </a:p>
          <a:p>
            <a:r>
              <a:rPr lang="zh-CN" altLang="en-US" sz="2800" b="1" dirty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给事实材料的目的</a:t>
            </a:r>
            <a:r>
              <a:rPr lang="zh-CN" altLang="en-US" sz="2800" b="1" dirty="0">
                <a:latin typeface="仿宋" pitchFamily="49" charset="-122"/>
                <a:ea typeface="仿宋" pitchFamily="49" charset="-122"/>
              </a:rPr>
              <a:t>是帮助考生理解</a:t>
            </a:r>
            <a:r>
              <a:rPr lang="zh-CN" altLang="en-US" sz="2800" b="1" dirty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“一代人有一代人的际遇和机缘、 使命和挑战。你们与新世纪的中国一路同行、成长，和中国的新时代一起追梦、圆梦”</a:t>
            </a:r>
            <a:r>
              <a:rPr lang="zh-CN" altLang="en-US" sz="28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这句话的意义。或说是这句话的图解</a:t>
            </a:r>
            <a:r>
              <a:rPr lang="en-US" altLang="zh-CN" sz="28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,</a:t>
            </a:r>
            <a:r>
              <a:rPr lang="zh-CN" altLang="en-US" sz="28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引发对这句话的理解。事实材料与导语互补，一事一理，相互映衬</a:t>
            </a:r>
            <a:r>
              <a:rPr lang="zh-CN" altLang="en-US" sz="2800" b="1" dirty="0" smtClean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。</a:t>
            </a:r>
            <a:endParaRPr lang="en-US" altLang="zh-CN" sz="2800" b="1" dirty="0" smtClean="0">
              <a:solidFill>
                <a:srgbClr val="FF0000"/>
              </a:solidFill>
              <a:latin typeface="仿宋" pitchFamily="49" charset="-122"/>
              <a:ea typeface="仿宋" pitchFamily="49" charset="-122"/>
            </a:endParaRPr>
          </a:p>
          <a:p>
            <a:endParaRPr lang="zh-CN" altLang="en-US" sz="2800" b="1" dirty="0">
              <a:latin typeface="仿宋" pitchFamily="49" charset="-122"/>
              <a:ea typeface="仿宋" pitchFamily="49" charset="-122"/>
            </a:endParaRPr>
          </a:p>
          <a:p>
            <a:r>
              <a:rPr lang="zh-CN" altLang="en-US" sz="2800" b="1" dirty="0" smtClean="0">
                <a:latin typeface="仿宋" pitchFamily="49" charset="-122"/>
                <a:ea typeface="仿宋" pitchFamily="49" charset="-122"/>
              </a:rPr>
              <a:t>    </a:t>
            </a:r>
            <a:r>
              <a:rPr lang="zh-CN" altLang="en-US" sz="2800" b="1" dirty="0" smtClean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运用</a:t>
            </a:r>
            <a:r>
              <a:rPr lang="zh-CN" altLang="en-US" sz="28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所给的材料，也可补充材料，叙说其中蕴含的</a:t>
            </a:r>
            <a:r>
              <a:rPr lang="zh-CN" altLang="en-US" sz="2800" b="1" dirty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中国精神、中国力量、中国智慧，</a:t>
            </a:r>
            <a:r>
              <a:rPr lang="zh-CN" altLang="en-US" sz="28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落实到“</a:t>
            </a:r>
            <a:r>
              <a:rPr lang="zh-CN" altLang="en-US" sz="2800" b="1" dirty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际遇和机缘、使命和挑战”、“成长”、“追梦、圆梦”上</a:t>
            </a:r>
            <a:r>
              <a:rPr lang="zh-CN" altLang="en-US" sz="28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。强调个人与时代、国家的关系。</a:t>
            </a:r>
          </a:p>
          <a:p>
            <a:endParaRPr lang="zh-CN" altLang="en-US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25360"/>
            <a:ext cx="8964488" cy="68326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材料含意：</a:t>
            </a:r>
          </a:p>
          <a:p>
            <a:r>
              <a:rPr lang="zh-CN" altLang="en-US" sz="2800" b="1" dirty="0" smtClean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    材料</a:t>
            </a:r>
            <a:r>
              <a:rPr lang="zh-CN" altLang="en-US" sz="28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的含意在引导语中：</a:t>
            </a:r>
            <a:r>
              <a:rPr lang="zh-CN" altLang="en-US" sz="2800" b="1" dirty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“一代人有一代人的际遇和机缘、 使命和挑战。你们与新世纪的中国一路同行、成长，和中国的新时代一起追梦、圆梦。</a:t>
            </a:r>
            <a:r>
              <a:rPr lang="zh-CN" altLang="en-US" sz="2800" b="1" dirty="0" smtClean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”</a:t>
            </a:r>
            <a:endParaRPr lang="en-US" altLang="zh-CN" sz="2800" b="1" dirty="0" smtClean="0">
              <a:solidFill>
                <a:srgbClr val="FF0000"/>
              </a:solidFill>
              <a:latin typeface="仿宋" pitchFamily="49" charset="-122"/>
              <a:ea typeface="仿宋" pitchFamily="49" charset="-122"/>
            </a:endParaRPr>
          </a:p>
          <a:p>
            <a:endParaRPr lang="zh-CN" altLang="en-US" sz="2800" b="1" dirty="0">
              <a:solidFill>
                <a:srgbClr val="FF0000"/>
              </a:solidFill>
              <a:latin typeface="仿宋" pitchFamily="49" charset="-122"/>
              <a:ea typeface="仿宋" pitchFamily="49" charset="-122"/>
            </a:endParaRPr>
          </a:p>
          <a:p>
            <a:r>
              <a:rPr lang="zh-CN" altLang="en-US" sz="2800" b="1" dirty="0" smtClean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    一代</a:t>
            </a:r>
            <a:r>
              <a:rPr lang="zh-CN" altLang="en-US" sz="28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人有一代人的际遇和机缘、 使命和挑战一一</a:t>
            </a:r>
            <a:r>
              <a:rPr lang="zh-CN" altLang="en-US" sz="2800" b="1" dirty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我们这一代人的际遇和机缘是什么，我们这一代人的使命和挑战是什么，</a:t>
            </a:r>
            <a:r>
              <a:rPr lang="en-US" altLang="zh-CN" sz="2800" b="1" dirty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2035</a:t>
            </a:r>
            <a:r>
              <a:rPr lang="zh-CN" altLang="en-US" sz="2800" b="1" dirty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年</a:t>
            </a:r>
            <a:r>
              <a:rPr lang="en-US" altLang="zh-CN" sz="2800" b="1" dirty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18</a:t>
            </a:r>
            <a:r>
              <a:rPr lang="zh-CN" altLang="en-US" sz="2800" b="1" dirty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岁那一代，一定会有他们的际遇、机缘、使命、挑战</a:t>
            </a:r>
            <a:r>
              <a:rPr lang="zh-CN" altLang="en-US" sz="2800" b="1" dirty="0" smtClean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。</a:t>
            </a:r>
            <a:endParaRPr lang="en-US" altLang="zh-CN" sz="2800" b="1" dirty="0" smtClean="0">
              <a:solidFill>
                <a:srgbClr val="0000FF"/>
              </a:solidFill>
              <a:latin typeface="仿宋" pitchFamily="49" charset="-122"/>
              <a:ea typeface="仿宋" pitchFamily="49" charset="-122"/>
            </a:endParaRPr>
          </a:p>
          <a:p>
            <a:endParaRPr lang="en-US" altLang="zh-CN" sz="2800" b="1" dirty="0" smtClean="0">
              <a:solidFill>
                <a:srgbClr val="FF0000"/>
              </a:solidFill>
              <a:latin typeface="仿宋" pitchFamily="49" charset="-122"/>
              <a:ea typeface="仿宋" pitchFamily="49" charset="-122"/>
            </a:endParaRPr>
          </a:p>
          <a:p>
            <a:r>
              <a:rPr lang="zh-CN" altLang="en-US" sz="2800" b="1" dirty="0" smtClean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    你们</a:t>
            </a:r>
            <a:r>
              <a:rPr lang="zh-CN" altLang="en-US" sz="28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与新世纪的中国一路同行、成长，和中国的新时代一起追梦、圆梦一一</a:t>
            </a:r>
            <a:r>
              <a:rPr lang="zh-CN" altLang="en-US" sz="2800" b="1" dirty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新时代的中国梦是什么，我们青年人“世纪宝宝”们的梦是什么，我们应该怎么样去追梦、圆梦。</a:t>
            </a:r>
            <a:r>
              <a:rPr lang="en-US" altLang="zh-CN" sz="2800" b="1" dirty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2035</a:t>
            </a:r>
            <a:r>
              <a:rPr lang="zh-CN" altLang="en-US" sz="2800" b="1" dirty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年</a:t>
            </a:r>
            <a:r>
              <a:rPr lang="en-US" altLang="zh-CN" sz="2800" b="1" dirty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18</a:t>
            </a:r>
            <a:r>
              <a:rPr lang="zh-CN" altLang="en-US" sz="2800" b="1" dirty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岁那一代，该怎么样去追自己的梦，圆自己的梦。</a:t>
            </a:r>
          </a:p>
          <a:p>
            <a:endParaRPr lang="zh-CN" altLang="en-US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0"/>
            <a:ext cx="8712968" cy="33855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参考立意</a:t>
            </a:r>
            <a:r>
              <a:rPr lang="zh-CN" altLang="en-US" sz="2800" b="1" dirty="0" smtClean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：</a:t>
            </a:r>
            <a:endParaRPr lang="en-US" altLang="zh-CN" sz="2800" b="1" dirty="0" smtClean="0">
              <a:solidFill>
                <a:srgbClr val="FF0000"/>
              </a:solidFill>
              <a:latin typeface="仿宋" pitchFamily="49" charset="-122"/>
              <a:ea typeface="仿宋" pitchFamily="49" charset="-122"/>
            </a:endParaRPr>
          </a:p>
          <a:p>
            <a:endParaRPr lang="zh-CN" altLang="en-US" sz="2800" b="1" dirty="0">
              <a:solidFill>
                <a:srgbClr val="FF0000"/>
              </a:solidFill>
              <a:latin typeface="仿宋" pitchFamily="49" charset="-122"/>
              <a:ea typeface="仿宋" pitchFamily="49" charset="-122"/>
            </a:endParaRPr>
          </a:p>
          <a:p>
            <a:r>
              <a:rPr lang="zh-CN" altLang="en-US" sz="28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（</a:t>
            </a:r>
            <a:r>
              <a:rPr lang="en-US" altLang="zh-CN" sz="28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1</a:t>
            </a:r>
            <a:r>
              <a:rPr lang="zh-CN" altLang="en-US" sz="28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）走进新时代：肩负使命，敢于挑战。</a:t>
            </a:r>
          </a:p>
          <a:p>
            <a:r>
              <a:rPr lang="zh-CN" altLang="en-US" sz="2800" b="1" dirty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（</a:t>
            </a:r>
            <a:r>
              <a:rPr lang="en-US" altLang="zh-CN" sz="2800" b="1" dirty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2</a:t>
            </a:r>
            <a:r>
              <a:rPr lang="zh-CN" altLang="en-US" sz="2800" b="1" dirty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）和新时代一起追梦、圆梦。</a:t>
            </a:r>
          </a:p>
          <a:p>
            <a:r>
              <a:rPr lang="zh-CN" altLang="en-US" sz="28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（</a:t>
            </a:r>
            <a:r>
              <a:rPr lang="en-US" altLang="zh-CN" sz="28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3</a:t>
            </a:r>
            <a:r>
              <a:rPr lang="zh-CN" altLang="en-US" sz="28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）际遇难得，使命追梦。</a:t>
            </a:r>
          </a:p>
          <a:p>
            <a:r>
              <a:rPr lang="zh-CN" altLang="en-US" sz="2800" b="1" dirty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（</a:t>
            </a:r>
            <a:r>
              <a:rPr lang="en-US" altLang="zh-CN" sz="2800" b="1" dirty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4</a:t>
            </a:r>
            <a:r>
              <a:rPr lang="zh-CN" altLang="en-US" sz="2800" b="1" dirty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）做有理想、有本领、有担当的一代。</a:t>
            </a:r>
          </a:p>
          <a:p>
            <a:r>
              <a:rPr lang="zh-CN" altLang="en-US" sz="28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（</a:t>
            </a:r>
            <a:r>
              <a:rPr lang="en-US" altLang="zh-CN" sz="28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5</a:t>
            </a:r>
            <a:r>
              <a:rPr lang="zh-CN" altLang="en-US" sz="28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）在实现中国梦的生动实践中放飞青春梦想。</a:t>
            </a:r>
          </a:p>
          <a:p>
            <a:endParaRPr lang="zh-CN" alt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0" y="3429000"/>
            <a:ext cx="8964488" cy="38164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写作</a:t>
            </a:r>
            <a:r>
              <a:rPr lang="zh-CN" altLang="en-US" sz="2800" b="1" dirty="0" smtClean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重点：</a:t>
            </a:r>
            <a:endParaRPr lang="zh-CN" altLang="en-US" sz="2800" b="1" dirty="0">
              <a:solidFill>
                <a:srgbClr val="FF0000"/>
              </a:solidFill>
              <a:latin typeface="仿宋" pitchFamily="49" charset="-122"/>
              <a:ea typeface="仿宋" pitchFamily="49" charset="-122"/>
            </a:endParaRPr>
          </a:p>
          <a:p>
            <a:endParaRPr lang="en-US" altLang="zh-CN" sz="2800" b="1" dirty="0" smtClean="0">
              <a:solidFill>
                <a:srgbClr val="0000FF"/>
              </a:solidFill>
              <a:latin typeface="仿宋" pitchFamily="49" charset="-122"/>
              <a:ea typeface="仿宋" pitchFamily="49" charset="-122"/>
            </a:endParaRPr>
          </a:p>
          <a:p>
            <a:r>
              <a:rPr lang="en-US" altLang="zh-CN" sz="2800" b="1" dirty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 </a:t>
            </a:r>
            <a:r>
              <a:rPr lang="en-US" altLang="zh-CN" sz="2800" b="1" dirty="0" smtClean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   </a:t>
            </a:r>
            <a:r>
              <a:rPr lang="zh-CN" altLang="en-US" sz="2800" b="1" dirty="0" smtClean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重点</a:t>
            </a:r>
            <a:r>
              <a:rPr lang="zh-CN" altLang="en-US" sz="2800" b="1" dirty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写</a:t>
            </a:r>
            <a:r>
              <a:rPr lang="zh-CN" altLang="en-US" sz="28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我们这</a:t>
            </a:r>
            <a:r>
              <a:rPr lang="zh-CN" altLang="en-US" sz="2800" b="1" dirty="0" smtClean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一代</a:t>
            </a:r>
            <a:r>
              <a:rPr lang="zh-CN" altLang="en-US" sz="28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的际遇和机缘、使命和挑战；</a:t>
            </a:r>
            <a:r>
              <a:rPr lang="zh-CN" altLang="en-US" sz="2800" b="1" dirty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写我们这一代的追梦、圆梦，写个人与时代、国家息息相连的关系。</a:t>
            </a:r>
            <a:r>
              <a:rPr lang="zh-CN" altLang="en-US" sz="28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也要照顾到</a:t>
            </a:r>
            <a:r>
              <a:rPr lang="en-US" altLang="zh-CN" sz="28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2035</a:t>
            </a:r>
            <a:r>
              <a:rPr lang="zh-CN" altLang="en-US" sz="28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年</a:t>
            </a:r>
            <a:r>
              <a:rPr lang="en-US" altLang="zh-CN" sz="28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18</a:t>
            </a:r>
            <a:r>
              <a:rPr lang="zh-CN" altLang="en-US" sz="28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岁的一代人，让他们看到我们今天的奋斗经历、伟大的时代精神，并提出殷切的希望。</a:t>
            </a:r>
          </a:p>
          <a:p>
            <a:r>
              <a:rPr lang="zh-CN" altLang="en-US" sz="2800" b="1" dirty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 </a:t>
            </a:r>
          </a:p>
          <a:p>
            <a:endParaRPr lang="zh-CN" altLang="en-US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692696"/>
            <a:ext cx="9144000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1.</a:t>
            </a:r>
            <a:r>
              <a:rPr lang="zh-CN" altLang="en-US" sz="28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引导语</a:t>
            </a:r>
            <a:r>
              <a:rPr lang="zh-CN" altLang="en-US" sz="2800" b="1" dirty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“青年是时代发展的晴雨表，也是引风气之先的社会力量。”</a:t>
            </a:r>
            <a:r>
              <a:rPr lang="zh-CN" altLang="en-US" sz="28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既是对材料内容的总括，更是对</a:t>
            </a:r>
            <a:r>
              <a:rPr lang="zh-CN" altLang="en-US" sz="2800" b="1" dirty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立意和写作的方向作了明确的引领与限定</a:t>
            </a:r>
            <a:r>
              <a:rPr lang="zh-CN" altLang="en-US" sz="2800" b="1" dirty="0" smtClean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。</a:t>
            </a:r>
            <a:endParaRPr lang="en-US" altLang="zh-CN" sz="2800" b="1" dirty="0" smtClean="0">
              <a:solidFill>
                <a:srgbClr val="0000FF"/>
              </a:solidFill>
              <a:latin typeface="仿宋" pitchFamily="49" charset="-122"/>
              <a:ea typeface="仿宋" pitchFamily="49" charset="-122"/>
            </a:endParaRPr>
          </a:p>
          <a:p>
            <a:endParaRPr lang="en-US" altLang="zh-CN" sz="2800" b="1" dirty="0">
              <a:solidFill>
                <a:srgbClr val="0000FF"/>
              </a:solidFill>
              <a:latin typeface="仿宋" pitchFamily="49" charset="-122"/>
              <a:ea typeface="仿宋" pitchFamily="49" charset="-122"/>
            </a:endParaRPr>
          </a:p>
          <a:p>
            <a:r>
              <a:rPr lang="en-US" altLang="zh-CN" sz="2800" b="1" dirty="0" smtClean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    </a:t>
            </a:r>
            <a:r>
              <a:rPr lang="zh-CN" altLang="en-US" sz="2800" b="1" dirty="0" smtClean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考生</a:t>
            </a:r>
            <a:r>
              <a:rPr lang="zh-CN" altLang="en-US" sz="28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必须以</a:t>
            </a:r>
            <a:r>
              <a:rPr lang="zh-CN" altLang="en-US" sz="2800" b="1" dirty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当代青年</a:t>
            </a:r>
            <a:r>
              <a:rPr lang="zh-CN" altLang="en-US" sz="28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的独特视角来解读材料，审视</a:t>
            </a:r>
            <a:r>
              <a:rPr lang="zh-CN" altLang="en-US" sz="2800" b="1" dirty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青年与时代、青年与国家的关系，</a:t>
            </a:r>
            <a:r>
              <a:rPr lang="zh-CN" altLang="en-US" sz="28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并</a:t>
            </a:r>
            <a:r>
              <a:rPr lang="zh-CN" altLang="en-US" sz="2800" b="1" dirty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在时代进步、社会发展和国家建设的大背景下思考个体如何做好人生选择</a:t>
            </a:r>
            <a:r>
              <a:rPr lang="zh-CN" altLang="en-US" sz="28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，走好人生道路，从而勾画人生蓝图、谱就青春乐章。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764704"/>
            <a:ext cx="9144000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2.</a:t>
            </a:r>
            <a:r>
              <a:rPr lang="zh-CN" altLang="en-US" sz="28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写作任务</a:t>
            </a:r>
            <a:r>
              <a:rPr lang="zh-CN" altLang="en-US" sz="2800" b="1" dirty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“作为一名正在求学路上努力奋斗的当代青年，读了上述材料，你会有怎样的感触和思考？请就此写一篇文章，与你的同龄人分享。”</a:t>
            </a:r>
            <a:r>
              <a:rPr lang="zh-CN" altLang="en-US" sz="28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指令非常明确</a:t>
            </a:r>
            <a:r>
              <a:rPr lang="zh-CN" altLang="en-US" sz="2800" b="1" dirty="0" smtClean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。</a:t>
            </a:r>
            <a:endParaRPr lang="en-US" altLang="zh-CN" sz="2800" b="1" dirty="0" smtClean="0">
              <a:solidFill>
                <a:srgbClr val="FF0000"/>
              </a:solidFill>
              <a:latin typeface="仿宋" pitchFamily="49" charset="-122"/>
              <a:ea typeface="仿宋" pitchFamily="49" charset="-122"/>
            </a:endParaRPr>
          </a:p>
          <a:p>
            <a:endParaRPr lang="en-US" altLang="zh-CN" sz="2800" b="1" dirty="0">
              <a:solidFill>
                <a:srgbClr val="FF0000"/>
              </a:solidFill>
              <a:latin typeface="仿宋" pitchFamily="49" charset="-122"/>
              <a:ea typeface="仿宋" pitchFamily="49" charset="-122"/>
            </a:endParaRPr>
          </a:p>
          <a:p>
            <a:r>
              <a:rPr lang="zh-CN" altLang="en-US" sz="2800" b="1" dirty="0" smtClean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写作</a:t>
            </a:r>
            <a:r>
              <a:rPr lang="zh-CN" altLang="en-US" sz="2800" b="1" dirty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者的身份：</a:t>
            </a:r>
            <a:r>
              <a:rPr lang="zh-CN" altLang="en-US" sz="28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正在求学路上努力奋斗的当代青年</a:t>
            </a:r>
            <a:r>
              <a:rPr lang="zh-CN" altLang="en-US" sz="2800" b="1" dirty="0" smtClean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；</a:t>
            </a:r>
            <a:endParaRPr lang="en-US" altLang="zh-CN" sz="2800" b="1" dirty="0" smtClean="0">
              <a:solidFill>
                <a:srgbClr val="FF0000"/>
              </a:solidFill>
              <a:latin typeface="仿宋" pitchFamily="49" charset="-122"/>
              <a:ea typeface="仿宋" pitchFamily="49" charset="-122"/>
            </a:endParaRPr>
          </a:p>
          <a:p>
            <a:endParaRPr lang="en-US" altLang="zh-CN" sz="2800" b="1" dirty="0">
              <a:solidFill>
                <a:srgbClr val="FF0000"/>
              </a:solidFill>
              <a:latin typeface="仿宋" pitchFamily="49" charset="-122"/>
              <a:ea typeface="仿宋" pitchFamily="49" charset="-122"/>
            </a:endParaRPr>
          </a:p>
          <a:p>
            <a:r>
              <a:rPr lang="zh-CN" altLang="en-US" sz="2800" b="1" dirty="0" smtClean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写作</a:t>
            </a:r>
            <a:r>
              <a:rPr lang="zh-CN" altLang="en-US" sz="2800" b="1" dirty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对象：</a:t>
            </a:r>
            <a:r>
              <a:rPr lang="zh-CN" altLang="en-US" sz="28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同龄人</a:t>
            </a:r>
            <a:r>
              <a:rPr lang="zh-CN" altLang="en-US" sz="2800" b="1" dirty="0" smtClean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；</a:t>
            </a:r>
            <a:endParaRPr lang="en-US" altLang="zh-CN" sz="2800" b="1" dirty="0" smtClean="0">
              <a:solidFill>
                <a:srgbClr val="FF0000"/>
              </a:solidFill>
              <a:latin typeface="仿宋" pitchFamily="49" charset="-122"/>
              <a:ea typeface="仿宋" pitchFamily="49" charset="-122"/>
            </a:endParaRPr>
          </a:p>
          <a:p>
            <a:endParaRPr lang="en-US" altLang="zh-CN" sz="2800" b="1" dirty="0">
              <a:solidFill>
                <a:srgbClr val="FF0000"/>
              </a:solidFill>
              <a:latin typeface="仿宋" pitchFamily="49" charset="-122"/>
              <a:ea typeface="仿宋" pitchFamily="49" charset="-122"/>
            </a:endParaRPr>
          </a:p>
          <a:p>
            <a:r>
              <a:rPr lang="zh-CN" altLang="en-US" sz="2800" b="1" dirty="0" smtClean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写作</a:t>
            </a:r>
            <a:r>
              <a:rPr lang="zh-CN" altLang="en-US" sz="2800" b="1" dirty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内容：</a:t>
            </a:r>
            <a:r>
              <a:rPr lang="zh-CN" altLang="en-US" sz="28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读了上述材料之后的感触和思考</a:t>
            </a:r>
            <a:r>
              <a:rPr lang="zh-CN" altLang="en-US" sz="2800" b="1" dirty="0" smtClean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；</a:t>
            </a:r>
            <a:endParaRPr lang="en-US" altLang="zh-CN" sz="2800" b="1" dirty="0" smtClean="0">
              <a:solidFill>
                <a:srgbClr val="FF0000"/>
              </a:solidFill>
              <a:latin typeface="仿宋" pitchFamily="49" charset="-122"/>
              <a:ea typeface="仿宋" pitchFamily="49" charset="-122"/>
            </a:endParaRPr>
          </a:p>
          <a:p>
            <a:endParaRPr lang="en-US" altLang="zh-CN" sz="2800" b="1" dirty="0">
              <a:solidFill>
                <a:srgbClr val="FF0000"/>
              </a:solidFill>
              <a:latin typeface="仿宋" pitchFamily="49" charset="-122"/>
              <a:ea typeface="仿宋" pitchFamily="49" charset="-122"/>
            </a:endParaRPr>
          </a:p>
          <a:p>
            <a:r>
              <a:rPr lang="zh-CN" altLang="en-US" sz="2800" b="1" dirty="0" smtClean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写作</a:t>
            </a:r>
            <a:r>
              <a:rPr lang="zh-CN" altLang="en-US" sz="2800" b="1" dirty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目的：</a:t>
            </a:r>
            <a:r>
              <a:rPr lang="zh-CN" altLang="en-US" sz="28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分享感触与思考。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CCE8C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</TotalTime>
  <Words>855</Words>
  <Application>Microsoft Office PowerPoint</Application>
  <PresentationFormat>全屏显示(4:3)</PresentationFormat>
  <Paragraphs>56</Paragraphs>
  <Slides>7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7</vt:i4>
      </vt:variant>
    </vt:vector>
  </HeadingPairs>
  <TitlesOfParts>
    <vt:vector size="8" baseType="lpstr">
      <vt:lpstr>Office 主题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coputer</dc:creator>
  <cp:lastModifiedBy>coputer</cp:lastModifiedBy>
  <cp:revision>1</cp:revision>
  <dcterms:created xsi:type="dcterms:W3CDTF">2019-01-02T00:28:43Z</dcterms:created>
  <dcterms:modified xsi:type="dcterms:W3CDTF">2019-01-02T00:50:35Z</dcterms:modified>
</cp:coreProperties>
</file>