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70"/>
  </p:notesMasterIdLst>
  <p:handoutMasterIdLst>
    <p:handoutMasterId r:id="rId71"/>
  </p:handoutMasterIdLst>
  <p:sldIdLst>
    <p:sldId id="549" r:id="rId4"/>
    <p:sldId id="550" r:id="rId5"/>
    <p:sldId id="551" r:id="rId6"/>
    <p:sldId id="552" r:id="rId7"/>
    <p:sldId id="557" r:id="rId8"/>
    <p:sldId id="462" r:id="rId9"/>
    <p:sldId id="607" r:id="rId10"/>
    <p:sldId id="608" r:id="rId11"/>
    <p:sldId id="375" r:id="rId12"/>
    <p:sldId id="668" r:id="rId13"/>
    <p:sldId id="670" r:id="rId14"/>
    <p:sldId id="669" r:id="rId15"/>
    <p:sldId id="658" r:id="rId16"/>
    <p:sldId id="659" r:id="rId17"/>
    <p:sldId id="660" r:id="rId18"/>
    <p:sldId id="657" r:id="rId19"/>
    <p:sldId id="662" r:id="rId20"/>
    <p:sldId id="663" r:id="rId21"/>
    <p:sldId id="664" r:id="rId22"/>
    <p:sldId id="665" r:id="rId23"/>
    <p:sldId id="444" r:id="rId24"/>
    <p:sldId id="553" r:id="rId25"/>
    <p:sldId id="671" r:id="rId26"/>
    <p:sldId id="299" r:id="rId27"/>
    <p:sldId id="427" r:id="rId28"/>
    <p:sldId id="415" r:id="rId29"/>
    <p:sldId id="416" r:id="rId30"/>
    <p:sldId id="417" r:id="rId31"/>
    <p:sldId id="300" r:id="rId32"/>
    <p:sldId id="672" r:id="rId33"/>
    <p:sldId id="674" r:id="rId34"/>
    <p:sldId id="302" r:id="rId35"/>
    <p:sldId id="304" r:id="rId36"/>
    <p:sldId id="452" r:id="rId37"/>
    <p:sldId id="453" r:id="rId38"/>
    <p:sldId id="305" r:id="rId39"/>
    <p:sldId id="431" r:id="rId40"/>
    <p:sldId id="437" r:id="rId41"/>
    <p:sldId id="449" r:id="rId42"/>
    <p:sldId id="450" r:id="rId43"/>
    <p:sldId id="407" r:id="rId44"/>
    <p:sldId id="554" r:id="rId45"/>
    <p:sldId id="555" r:id="rId46"/>
    <p:sldId id="432" r:id="rId47"/>
    <p:sldId id="434" r:id="rId48"/>
    <p:sldId id="436" r:id="rId49"/>
    <p:sldId id="556" r:id="rId50"/>
    <p:sldId id="317" r:id="rId51"/>
    <p:sldId id="465" r:id="rId52"/>
    <p:sldId id="748" r:id="rId53"/>
    <p:sldId id="727" r:id="rId54"/>
    <p:sldId id="728" r:id="rId55"/>
    <p:sldId id="729" r:id="rId56"/>
    <p:sldId id="749" r:id="rId57"/>
    <p:sldId id="750" r:id="rId58"/>
    <p:sldId id="743" r:id="rId59"/>
    <p:sldId id="744" r:id="rId60"/>
    <p:sldId id="745" r:id="rId61"/>
    <p:sldId id="766" r:id="rId62"/>
    <p:sldId id="751" r:id="rId63"/>
    <p:sldId id="752" r:id="rId64"/>
    <p:sldId id="754" r:id="rId65"/>
    <p:sldId id="753" r:id="rId66"/>
    <p:sldId id="755" r:id="rId67"/>
    <p:sldId id="756" r:id="rId68"/>
    <p:sldId id="765" r:id="rId69"/>
  </p:sldIdLst>
  <p:sldSz cx="9144000" cy="6858000" type="screen4x3"/>
  <p:notesSz cx="6809105" cy="982345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0000"/>
    <a:srgbClr val="A50021"/>
    <a:srgbClr val="FFFF00"/>
    <a:srgbClr val="FFCC00"/>
    <a:srgbClr val="336600"/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31"/>
    <p:restoredTop sz="97208"/>
  </p:normalViewPr>
  <p:slideViewPr>
    <p:cSldViewPr showGuides="1">
      <p:cViewPr varScale="1">
        <p:scale>
          <a:sx n="77" d="100"/>
          <a:sy n="77" d="100"/>
        </p:scale>
        <p:origin x="-6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4" Type="http://schemas.openxmlformats.org/officeDocument/2006/relationships/tableStyles" Target="tableStyles.xml"/><Relationship Id="rId73" Type="http://schemas.openxmlformats.org/officeDocument/2006/relationships/viewProps" Target="viewProps.xml"/><Relationship Id="rId72" Type="http://schemas.openxmlformats.org/officeDocument/2006/relationships/presProps" Target="presProps.xml"/><Relationship Id="rId71" Type="http://schemas.openxmlformats.org/officeDocument/2006/relationships/handoutMaster" Target="handoutMasters/handoutMaster1.xml"/><Relationship Id="rId7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1074" name="页眉占位符 131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05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131075" name="日期占位符 131074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05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131076" name="页脚占位符 131075"/>
          <p:cNvSpPr>
            <a:spLocks noGrp="1"/>
          </p:cNvSpPr>
          <p:nvPr>
            <p:ph type="ftr" sz="quarter" idx="2"/>
          </p:nvPr>
        </p:nvSpPr>
        <p:spPr>
          <a:xfrm>
            <a:off x="0" y="9331325"/>
            <a:ext cx="2951163" cy="49053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131077" name="灯片编号占位符 131076"/>
          <p:cNvSpPr>
            <a:spLocks noGrp="1"/>
          </p:cNvSpPr>
          <p:nvPr>
            <p:ph type="sldNum" sz="quarter" idx="3"/>
          </p:nvPr>
        </p:nvSpPr>
        <p:spPr>
          <a:xfrm>
            <a:off x="3856038" y="9331325"/>
            <a:ext cx="2951162" cy="49053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6562" name="页眉占位符 6656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05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66563" name="日期占位符 66562"/>
          <p:cNvSpPr>
            <a:spLocks noGrp="1"/>
          </p:cNvSpPr>
          <p:nvPr>
            <p:ph type="dt" idx="1"/>
          </p:nvPr>
        </p:nvSpPr>
        <p:spPr>
          <a:xfrm>
            <a:off x="3857625" y="0"/>
            <a:ext cx="2951163" cy="4905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66564" name="幻灯片图像占位符 66563"/>
          <p:cNvSpPr>
            <a:spLocks noTextEdit="1"/>
          </p:cNvSpPr>
          <p:nvPr>
            <p:ph type="sldImg" idx="2"/>
          </p:nvPr>
        </p:nvSpPr>
        <p:spPr>
          <a:xfrm>
            <a:off x="947738" y="736600"/>
            <a:ext cx="4913312" cy="3684588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6565" name="文本占位符 66564"/>
          <p:cNvSpPr>
            <a:spLocks noGrp="1"/>
          </p:cNvSpPr>
          <p:nvPr>
            <p:ph type="body" sz="quarter" idx="3"/>
          </p:nvPr>
        </p:nvSpPr>
        <p:spPr>
          <a:xfrm>
            <a:off x="908050" y="4665663"/>
            <a:ext cx="4992688" cy="44211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6566" name="页脚占位符 66565"/>
          <p:cNvSpPr>
            <a:spLocks noGrp="1"/>
          </p:cNvSpPr>
          <p:nvPr>
            <p:ph type="ftr" sz="quarter" idx="4"/>
          </p:nvPr>
        </p:nvSpPr>
        <p:spPr>
          <a:xfrm>
            <a:off x="0" y="9332913"/>
            <a:ext cx="2951163" cy="49053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66567" name="灯片编号占位符 66566"/>
          <p:cNvSpPr>
            <a:spLocks noGrp="1"/>
          </p:cNvSpPr>
          <p:nvPr>
            <p:ph type="sldNum" sz="quarter" idx="5"/>
          </p:nvPr>
        </p:nvSpPr>
        <p:spPr>
          <a:xfrm>
            <a:off x="3857625" y="9332913"/>
            <a:ext cx="2951163" cy="49053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6002" name="标题 256001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defRPr sz="50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56003" name="副标题 256002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800"/>
            </a:lvl1pPr>
            <a:lvl2pPr marL="344805" lvl="1" indent="0" algn="ctr">
              <a:buNone/>
              <a:defRPr sz="2800"/>
            </a:lvl2pPr>
            <a:lvl3pPr marL="671830" lvl="2" indent="0" algn="ctr">
              <a:buNone/>
              <a:defRPr sz="2800"/>
            </a:lvl3pPr>
            <a:lvl4pPr marL="1024255" lvl="3" indent="0" algn="ctr">
              <a:buNone/>
              <a:defRPr sz="2800"/>
            </a:lvl4pPr>
            <a:lvl5pPr marL="1341755" lvl="4" indent="0" algn="ctr">
              <a:buNone/>
              <a:defRPr sz="2800"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256004" name="日期占位符 25600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itchFamily="18" charset="0"/>
              </a:defRPr>
            </a:lvl1pPr>
          </a:lstStyle>
          <a:p>
            <a:pPr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6005" name="页脚占位符 256004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>
              <a:buClrTx/>
            </a:pPr>
            <a:endParaRPr lang="zh-CN" altLang="en-US" dirty="0"/>
          </a:p>
        </p:txBody>
      </p:sp>
      <p:sp>
        <p:nvSpPr>
          <p:cNvPr id="256006" name="灯片编号占位符 25600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6007" name="任意多边形 256006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008" name="直接连接符 256007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slow">
    <p:random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6002" name="标题 256001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defRPr sz="50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56003" name="副标题 256002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800"/>
            </a:lvl1pPr>
            <a:lvl2pPr marL="344805" lvl="1" indent="0" algn="ctr">
              <a:buNone/>
              <a:defRPr sz="2800"/>
            </a:lvl2pPr>
            <a:lvl3pPr marL="671830" lvl="2" indent="0" algn="ctr">
              <a:buNone/>
              <a:defRPr sz="2800"/>
            </a:lvl3pPr>
            <a:lvl4pPr marL="1024255" lvl="3" indent="0" algn="ctr">
              <a:buNone/>
              <a:defRPr sz="2800"/>
            </a:lvl4pPr>
            <a:lvl5pPr marL="1341755" lvl="4" indent="0" algn="ctr">
              <a:buNone/>
              <a:defRPr sz="2800"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256004" name="日期占位符 25600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itchFamily="18" charset="0"/>
              </a:defRPr>
            </a:lvl1pPr>
          </a:lstStyle>
          <a:p>
            <a:pPr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6005" name="页脚占位符 256004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>
              <a:buClrTx/>
            </a:pPr>
            <a:endParaRPr lang="zh-CN" altLang="en-US" dirty="0"/>
          </a:p>
        </p:txBody>
      </p:sp>
      <p:sp>
        <p:nvSpPr>
          <p:cNvPr id="256006" name="灯片编号占位符 25600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6007" name="任意多边形 256006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008" name="直接连接符 256007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slow">
    <p:random/>
  </p:transition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4978" name="标题 254977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54979" name="文本占位符 25497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54980" name="日期占位符 254979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itchFamily="18" charset="0"/>
              </a:defRPr>
            </a:lvl1pPr>
          </a:lstStyle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4981" name="页脚占位符 25498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 lvl="0">
              <a:buClrTx/>
            </a:pPr>
            <a:endParaRPr lang="zh-CN" altLang="en-US" dirty="0"/>
          </a:p>
        </p:txBody>
      </p:sp>
      <p:sp>
        <p:nvSpPr>
          <p:cNvPr id="254982" name="灯片编号占位符 254981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4983" name="任意多边形 25498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4984" name="直接连接符 254983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4978" name="标题 254977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54979" name="文本占位符 25497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54980" name="日期占位符 254979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itchFamily="18" charset="0"/>
              </a:defRPr>
            </a:lvl1pPr>
          </a:lstStyle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4981" name="页脚占位符 25498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 lvl="0">
              <a:buClrTx/>
            </a:pPr>
            <a:endParaRPr lang="zh-CN" altLang="en-US" dirty="0"/>
          </a:p>
        </p:txBody>
      </p:sp>
      <p:sp>
        <p:nvSpPr>
          <p:cNvPr id="254982" name="灯片编号占位符 254981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4983" name="任意多边形 25498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4984" name="直接连接符 254983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audio" Target="../media/audio1.wav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hyperlink" Target="../&#39640;&#20013;&#35821;&#25991;&#19979;&#36733;/&#38899;&#20048;/&#20048;&#26354;/&#26376;&#20809;&#29378;&#24819;&#26354;.MP3" TargetMode="External"/><Relationship Id="rId2" Type="http://schemas.openxmlformats.org/officeDocument/2006/relationships/hyperlink" Target="../&#39640;&#20013;&#35821;&#25991;&#19979;&#36733;/&#38899;&#20048;/&#20048;&#26354;/&#26753;&#31069;.mp3" TargetMode="Externa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&#12298;&#21149;&#23398;&#12299;.ppt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&#12298;&#21149;&#23398;&#12299;.ppt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24.xml"/><Relationship Id="rId1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25.xml"/><Relationship Id="rId1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3.xml"/><Relationship Id="rId1" Type="http://schemas.openxmlformats.org/officeDocument/2006/relationships/slide" Target="slide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18.w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e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e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冬去春来好景年年有；</a:t>
            </a:r>
            <a:br>
              <a:rPr lang="zh-CN" altLang="en-US"/>
            </a:br>
            <a:r>
              <a:rPr lang="zh-CN" altLang="en-US"/>
              <a:t>辞旧迎新</a:t>
            </a:r>
            <a:r>
              <a:rPr lang="zh-CN" altLang="en-US" sz="5400" b="1">
                <a:solidFill>
                  <a:srgbClr val="FF0000"/>
                </a:solidFill>
              </a:rPr>
              <a:t>学业步步高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</a:t>
            </a:r>
            <a:r>
              <a:rPr lang="zh-CN" altLang="en-US"/>
              <a:t>必修</a:t>
            </a:r>
            <a:r>
              <a:rPr lang="en-US" altLang="zh-CN"/>
              <a:t>3</a:t>
            </a:r>
            <a:r>
              <a:rPr lang="zh-CN" altLang="en-US"/>
              <a:t>和必修</a:t>
            </a:r>
            <a:r>
              <a:rPr lang="en-US" altLang="zh-CN"/>
              <a:t>4</a:t>
            </a:r>
            <a:r>
              <a:rPr lang="zh-CN" altLang="en-US"/>
              <a:t>的古诗词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half" idx="1"/>
          </p:nvPr>
        </p:nvSpPr>
        <p:spPr>
          <a:xfrm>
            <a:off x="125254" y="2226469"/>
            <a:ext cx="4389596" cy="3263741"/>
          </a:xfrm>
        </p:spPr>
        <p:txBody>
          <a:bodyPr/>
          <a:p>
            <a:r>
              <a:rPr lang="en-US" altLang="zh-CN" sz="3300" b="1">
                <a:solidFill>
                  <a:srgbClr val="FF0000"/>
                </a:solidFill>
              </a:rPr>
              <a:t>     </a:t>
            </a:r>
            <a:r>
              <a:rPr lang="zh-CN" altLang="en-US" sz="3300" b="1">
                <a:solidFill>
                  <a:srgbClr val="FF0000"/>
                </a:solidFill>
              </a:rPr>
              <a:t>必修</a:t>
            </a:r>
            <a:r>
              <a:rPr lang="en-US" altLang="zh-CN" sz="3300" b="1">
                <a:solidFill>
                  <a:srgbClr val="FF0000"/>
                </a:solidFill>
              </a:rPr>
              <a:t>3</a:t>
            </a:r>
            <a:endParaRPr lang="en-US" altLang="zh-CN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蜀道难</a:t>
            </a:r>
            <a:endParaRPr lang="zh-CN" altLang="en-US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杜甫诗三首</a:t>
            </a:r>
            <a:endParaRPr lang="zh-CN" altLang="en-US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琵琶行</a:t>
            </a:r>
            <a:endParaRPr lang="zh-CN" altLang="en-US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李商隐诗两首</a:t>
            </a:r>
            <a:endParaRPr lang="zh-CN" altLang="en-US" sz="3300" b="1">
              <a:solidFill>
                <a:srgbClr val="FF0000"/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half" idx="2"/>
          </p:nvPr>
        </p:nvSpPr>
        <p:spPr/>
        <p:txBody>
          <a:bodyPr/>
          <a:p>
            <a:r>
              <a:rPr lang="en-US" altLang="zh-CN"/>
              <a:t>          </a:t>
            </a:r>
            <a:r>
              <a:rPr lang="en-US" altLang="zh-CN" sz="3300">
                <a:solidFill>
                  <a:srgbClr val="7030A0"/>
                </a:solidFill>
              </a:rPr>
              <a:t> </a:t>
            </a:r>
            <a:r>
              <a:rPr lang="en-US" altLang="zh-CN" sz="3300" b="1">
                <a:solidFill>
                  <a:srgbClr val="7030A0"/>
                </a:solidFill>
              </a:rPr>
              <a:t>  </a:t>
            </a:r>
            <a:r>
              <a:rPr lang="zh-CN" altLang="en-US" sz="3300" b="1">
                <a:solidFill>
                  <a:srgbClr val="7030A0"/>
                </a:solidFill>
              </a:rPr>
              <a:t>必修</a:t>
            </a:r>
            <a:r>
              <a:rPr lang="en-US" altLang="zh-CN" sz="3300" b="1">
                <a:solidFill>
                  <a:srgbClr val="7030A0"/>
                </a:solidFill>
              </a:rPr>
              <a:t>4</a:t>
            </a:r>
            <a:endParaRPr lang="en-US" altLang="zh-CN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柳永词两首</a:t>
            </a:r>
            <a:endParaRPr lang="zh-CN" altLang="en-US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苏轼词两首</a:t>
            </a:r>
            <a:endParaRPr lang="zh-CN" altLang="en-US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辛弃疾词两首</a:t>
            </a:r>
            <a:endParaRPr lang="zh-CN" altLang="en-US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李清照词两首</a:t>
            </a:r>
            <a:endParaRPr lang="zh-CN" altLang="en-US" sz="3300" b="1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zh-CN" altLang="en-US">
                <a:sym typeface="+mn-ea"/>
              </a:rPr>
              <a:t>必修</a:t>
            </a:r>
            <a:r>
              <a:rPr lang="en-US" altLang="zh-CN">
                <a:sym typeface="+mn-ea"/>
              </a:rPr>
              <a:t>3</a:t>
            </a:r>
            <a:r>
              <a:rPr lang="zh-CN" altLang="en-US">
                <a:sym typeface="+mn-ea"/>
              </a:rPr>
              <a:t>和必修</a:t>
            </a:r>
            <a:r>
              <a:rPr lang="en-US" altLang="zh-CN">
                <a:sym typeface="+mn-ea"/>
              </a:rPr>
              <a:t>4</a:t>
            </a:r>
            <a:r>
              <a:rPr lang="zh-CN" altLang="en-US">
                <a:sym typeface="+mn-ea"/>
              </a:rPr>
              <a:t>的文言文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endParaRPr lang="zh-CN" altLang="en-US" sz="2700" b="1">
              <a:solidFill>
                <a:srgbClr val="FF0000"/>
              </a:solidFill>
            </a:endParaRPr>
          </a:p>
          <a:p>
            <a:r>
              <a:rPr lang="zh-CN" altLang="en-US" sz="2700" b="1">
                <a:solidFill>
                  <a:srgbClr val="FF0000"/>
                </a:solidFill>
              </a:rPr>
              <a:t>寡人之于国也</a:t>
            </a:r>
            <a:endParaRPr lang="zh-CN" altLang="en-US" sz="2700" b="1">
              <a:solidFill>
                <a:srgbClr val="FF0000"/>
              </a:solidFill>
            </a:endParaRPr>
          </a:p>
          <a:p>
            <a:r>
              <a:rPr lang="zh-CN" altLang="en-US" sz="2700" b="1">
                <a:solidFill>
                  <a:srgbClr val="FF0000"/>
                </a:solidFill>
              </a:rPr>
              <a:t>劝学</a:t>
            </a:r>
            <a:endParaRPr lang="zh-CN" altLang="en-US" sz="2700" b="1">
              <a:solidFill>
                <a:srgbClr val="FF0000"/>
              </a:solidFill>
            </a:endParaRPr>
          </a:p>
          <a:p>
            <a:r>
              <a:rPr lang="zh-CN" altLang="en-US" sz="2700" b="1">
                <a:solidFill>
                  <a:srgbClr val="FF0000"/>
                </a:solidFill>
              </a:rPr>
              <a:t>过秦论</a:t>
            </a:r>
            <a:endParaRPr lang="zh-CN" altLang="en-US" sz="2700" b="1">
              <a:solidFill>
                <a:srgbClr val="FF0000"/>
              </a:solidFill>
            </a:endParaRPr>
          </a:p>
          <a:p>
            <a:r>
              <a:rPr lang="zh-CN" altLang="en-US" sz="2700" b="1">
                <a:solidFill>
                  <a:srgbClr val="FF0000"/>
                </a:solidFill>
              </a:rPr>
              <a:t>师说</a:t>
            </a:r>
            <a:endParaRPr lang="zh-CN" altLang="en-US" sz="2700" b="1">
              <a:solidFill>
                <a:srgbClr val="FF0000"/>
              </a:solidFill>
            </a:endParaRPr>
          </a:p>
          <a:p>
            <a:endParaRPr lang="zh-CN" altLang="en-US" sz="2700" b="1">
              <a:solidFill>
                <a:srgbClr val="FF0000"/>
              </a:solidFill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0000" lnSpcReduction="10000"/>
          </a:bodyPr>
          <a:p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r>
              <a:rPr lang="zh-CN" altLang="en-US" b="1">
                <a:solidFill>
                  <a:srgbClr val="00B0F0"/>
                </a:solidFill>
                <a:sym typeface="+mn-ea"/>
              </a:rPr>
              <a:t>廉颇蔺相如列传</a:t>
            </a:r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r>
              <a:rPr lang="zh-CN" altLang="en-US" b="1">
                <a:solidFill>
                  <a:srgbClr val="00B0F0"/>
                </a:solidFill>
                <a:sym typeface="+mn-ea"/>
              </a:rPr>
              <a:t>苏武传</a:t>
            </a:r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r>
              <a:rPr lang="zh-CN" altLang="en-US" b="1">
                <a:solidFill>
                  <a:srgbClr val="00B0F0"/>
                </a:solidFill>
                <a:sym typeface="+mn-ea"/>
              </a:rPr>
              <a:t>张衡传</a:t>
            </a:r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r>
              <a:rPr lang="zh-CN" altLang="en-US" b="1">
                <a:solidFill>
                  <a:srgbClr val="00B0F0"/>
                </a:solidFill>
                <a:sym typeface="+mn-ea"/>
              </a:rPr>
              <a:t>（粤教版：季氏将伐颛臾</a:t>
            </a:r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r>
              <a:rPr lang="zh-CN" altLang="en-US" b="1">
                <a:solidFill>
                  <a:srgbClr val="00B0F0"/>
                </a:solidFill>
                <a:sym typeface="+mn-ea"/>
              </a:rPr>
              <a:t>晏子治东阿</a:t>
            </a:r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r>
              <a:rPr lang="zh-CN" altLang="en-US" b="1">
                <a:solidFill>
                  <a:srgbClr val="00B0F0"/>
                </a:solidFill>
                <a:sym typeface="+mn-ea"/>
              </a:rPr>
              <a:t>谏太宗十思疏）</a:t>
            </a:r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endParaRPr lang="zh-CN" altLang="en-US" b="1">
              <a:solidFill>
                <a:srgbClr val="00B0F0"/>
              </a:solidFill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</a:t>
            </a:r>
            <a:r>
              <a:rPr lang="zh-CN" altLang="en-US"/>
              <a:t>必修</a:t>
            </a:r>
            <a:r>
              <a:rPr lang="en-US" altLang="zh-CN"/>
              <a:t>3</a:t>
            </a:r>
            <a:r>
              <a:rPr lang="zh-CN" altLang="en-US"/>
              <a:t>和必修</a:t>
            </a:r>
            <a:r>
              <a:rPr lang="en-US" altLang="zh-CN"/>
              <a:t>4</a:t>
            </a:r>
            <a:r>
              <a:rPr lang="zh-CN" altLang="en-US"/>
              <a:t>的作文内容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half" idx="1"/>
          </p:nvPr>
        </p:nvSpPr>
        <p:spPr>
          <a:xfrm>
            <a:off x="125254" y="2226469"/>
            <a:ext cx="4389596" cy="3263741"/>
          </a:xfrm>
        </p:spPr>
        <p:txBody>
          <a:bodyPr/>
          <a:p>
            <a:r>
              <a:rPr lang="en-US" altLang="zh-CN" sz="3300" b="1">
                <a:solidFill>
                  <a:srgbClr val="FF0000"/>
                </a:solidFill>
              </a:rPr>
              <a:t>     </a:t>
            </a:r>
            <a:r>
              <a:rPr lang="zh-CN" altLang="en-US" sz="3300" b="1">
                <a:solidFill>
                  <a:srgbClr val="FF0000"/>
                </a:solidFill>
              </a:rPr>
              <a:t>必修</a:t>
            </a:r>
            <a:r>
              <a:rPr lang="en-US" altLang="zh-CN" sz="3300" b="1">
                <a:solidFill>
                  <a:srgbClr val="FF0000"/>
                </a:solidFill>
              </a:rPr>
              <a:t>3</a:t>
            </a:r>
            <a:endParaRPr lang="en-US" altLang="zh-CN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学习选取立论的角度</a:t>
            </a:r>
            <a:endParaRPr lang="zh-CN" altLang="en-US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学习选择和使用论据</a:t>
            </a:r>
            <a:endParaRPr lang="zh-CN" altLang="en-US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学习论证</a:t>
            </a:r>
            <a:endParaRPr lang="zh-CN" altLang="en-US" sz="3300" b="1">
              <a:solidFill>
                <a:srgbClr val="FF0000"/>
              </a:solidFill>
            </a:endParaRPr>
          </a:p>
          <a:p>
            <a:r>
              <a:rPr lang="zh-CN" altLang="en-US" sz="3300" b="1">
                <a:solidFill>
                  <a:srgbClr val="FF0000"/>
                </a:solidFill>
              </a:rPr>
              <a:t>学习议论中的记叙</a:t>
            </a:r>
            <a:endParaRPr lang="zh-CN" altLang="en-US" sz="3300" b="1">
              <a:solidFill>
                <a:srgbClr val="FF0000"/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half" idx="2"/>
          </p:nvPr>
        </p:nvSpPr>
        <p:spPr/>
        <p:txBody>
          <a:bodyPr/>
          <a:p>
            <a:r>
              <a:rPr lang="en-US" altLang="zh-CN"/>
              <a:t>          </a:t>
            </a:r>
            <a:r>
              <a:rPr lang="en-US" altLang="zh-CN" sz="3300">
                <a:solidFill>
                  <a:srgbClr val="7030A0"/>
                </a:solidFill>
              </a:rPr>
              <a:t> </a:t>
            </a:r>
            <a:r>
              <a:rPr lang="en-US" altLang="zh-CN" sz="3300" b="1">
                <a:solidFill>
                  <a:srgbClr val="7030A0"/>
                </a:solidFill>
              </a:rPr>
              <a:t>  </a:t>
            </a:r>
            <a:r>
              <a:rPr lang="zh-CN" altLang="en-US" sz="3300" b="1">
                <a:solidFill>
                  <a:srgbClr val="7030A0"/>
                </a:solidFill>
              </a:rPr>
              <a:t>必修</a:t>
            </a:r>
            <a:r>
              <a:rPr lang="en-US" altLang="zh-CN" sz="3300" b="1">
                <a:solidFill>
                  <a:srgbClr val="7030A0"/>
                </a:solidFill>
              </a:rPr>
              <a:t>4</a:t>
            </a:r>
            <a:endParaRPr lang="en-US" altLang="zh-CN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学习横向展开议论</a:t>
            </a:r>
            <a:endParaRPr lang="zh-CN" altLang="en-US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学习纵向展开议论</a:t>
            </a:r>
            <a:endParaRPr lang="zh-CN" altLang="en-US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学习反驳</a:t>
            </a:r>
            <a:endParaRPr lang="zh-CN" altLang="en-US" sz="3300" b="1">
              <a:solidFill>
                <a:srgbClr val="7030A0"/>
              </a:solidFill>
            </a:endParaRPr>
          </a:p>
          <a:p>
            <a:r>
              <a:rPr lang="zh-CN" altLang="en-US" sz="3300" b="1">
                <a:solidFill>
                  <a:srgbClr val="7030A0"/>
                </a:solidFill>
              </a:rPr>
              <a:t>学习辩证分析</a:t>
            </a:r>
            <a:endParaRPr lang="zh-CN" altLang="en-US" sz="3300" b="1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7986" name="文本框 297985"/>
          <p:cNvSpPr txBox="1"/>
          <p:nvPr/>
        </p:nvSpPr>
        <p:spPr>
          <a:xfrm>
            <a:off x="-1022350" y="0"/>
            <a:ext cx="7727950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7200" b="1">
                <a:solidFill>
                  <a:srgbClr val="FF0000"/>
                </a:solidFill>
                <a:latin typeface="Times New Roman" panose="02020603050405020304" pitchFamily="18" charset="0"/>
                <a:ea typeface="隶书" pitchFamily="1" charset="-122"/>
              </a:rPr>
              <a:t>发奋识遍天下字</a:t>
            </a:r>
            <a:endParaRPr lang="zh-CN" altLang="en-US" sz="7200" b="1">
              <a:solidFill>
                <a:srgbClr val="FF0000"/>
              </a:solidFill>
              <a:latin typeface="Times New Roman" panose="02020603050405020304" pitchFamily="18" charset="0"/>
              <a:ea typeface="隶书" pitchFamily="1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7200" b="1">
              <a:solidFill>
                <a:srgbClr val="FF0000"/>
              </a:solidFill>
              <a:latin typeface="Times New Roman" panose="02020603050405020304" pitchFamily="18" charset="0"/>
              <a:ea typeface="隶书" pitchFamily="1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7200" b="1">
                <a:solidFill>
                  <a:srgbClr val="FF0000"/>
                </a:solidFill>
                <a:latin typeface="Times New Roman" panose="02020603050405020304" pitchFamily="18" charset="0"/>
                <a:ea typeface="隶书" pitchFamily="1" charset="-122"/>
              </a:rPr>
              <a:t>立志读尽人间书</a:t>
            </a:r>
            <a:endParaRPr lang="zh-CN" altLang="en-US" sz="7200" b="1">
              <a:solidFill>
                <a:srgbClr val="FF0000"/>
              </a:solidFill>
              <a:latin typeface="Times New Roman" panose="02020603050405020304" pitchFamily="18" charset="0"/>
              <a:ea typeface="隶书" pitchFamily="1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7200" b="1">
                <a:solidFill>
                  <a:srgbClr val="FF0000"/>
                </a:solidFill>
                <a:latin typeface="Times New Roman" panose="02020603050405020304" pitchFamily="18" charset="0"/>
                <a:ea typeface="隶书" pitchFamily="1" charset="-122"/>
              </a:rPr>
              <a:t>                苏东坡</a:t>
            </a:r>
            <a:endParaRPr lang="zh-CN" altLang="en-US" sz="7200" b="1">
              <a:solidFill>
                <a:srgbClr val="FF0000"/>
              </a:solidFill>
              <a:latin typeface="Times New Roman" panose="02020603050405020304" pitchFamily="18" charset="0"/>
              <a:ea typeface="隶书" pitchFamily="1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6600" b="1">
              <a:solidFill>
                <a:srgbClr val="FF99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97987" name="图片 297986" descr="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6600" y="228600"/>
            <a:ext cx="2208213" cy="6324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42" name="Picture 5" descr="竹简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5400"/>
            <a:ext cx="9144000" cy="7110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43" name="Picture 13" descr="2008111017164212_2副本副本"/>
          <p:cNvPicPr>
            <a:picLocks noChangeAspect="1"/>
          </p:cNvPicPr>
          <p:nvPr>
            <p:ph type="body"/>
          </p:nvPr>
        </p:nvPicPr>
        <p:blipFill>
          <a:blip r:embed="rId2"/>
          <a:stretch>
            <a:fillRect/>
          </a:stretch>
        </p:blipFill>
        <p:spPr>
          <a:xfrm>
            <a:off x="8394700" y="-127000"/>
            <a:ext cx="857250" cy="7377113"/>
          </a:xfrm>
        </p:spPr>
      </p:pic>
      <p:pic>
        <p:nvPicPr>
          <p:cNvPr id="266244" name="图片 266243" descr="毛笔2"/>
          <p:cNvPicPr>
            <a:picLocks noChangeAspect="1"/>
          </p:cNvPicPr>
          <p:nvPr/>
        </p:nvPicPr>
        <p:blipFill>
          <a:blip r:embed="rId3"/>
          <a:srcRect l="48750" t="22501" r="13750" b="42500"/>
          <a:stretch>
            <a:fillRect/>
          </a:stretch>
        </p:blipFill>
        <p:spPr>
          <a:xfrm>
            <a:off x="1866900" y="-892175"/>
            <a:ext cx="3352800" cy="312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45" name="文本框 266244"/>
          <p:cNvSpPr txBox="1"/>
          <p:nvPr/>
        </p:nvSpPr>
        <p:spPr>
          <a:xfrm>
            <a:off x="1792288" y="992188"/>
            <a:ext cx="6019800" cy="3960812"/>
          </a:xfrm>
          <a:prstGeom prst="rect">
            <a:avLst/>
          </a:prstGeom>
          <a:solidFill>
            <a:srgbClr val="FFFFFF">
              <a:alpha val="64999"/>
            </a:srgbClr>
          </a:solidFill>
          <a:ln w="9525">
            <a:noFill/>
          </a:ln>
        </p:spPr>
        <p:txBody>
          <a:bodyPr/>
          <a:p>
            <a:pPr algn="just">
              <a:buClrTx/>
            </a:pPr>
            <a:r>
              <a:rPr lang="zh-CN" altLang="en-US" sz="20000" b="1" dirty="0">
                <a:latin typeface="Times New Roman" panose="02020603050405020304" pitchFamily="18" charset="0"/>
              </a:rPr>
              <a:t>劝学</a:t>
            </a:r>
            <a:endParaRPr lang="zh-CN" altLang="en-US" sz="20000" dirty="0">
              <a:latin typeface="Arial" panose="020B0604020202020204" pitchFamily="34" charset="0"/>
            </a:endParaRPr>
          </a:p>
        </p:txBody>
      </p:sp>
      <p:pic>
        <p:nvPicPr>
          <p:cNvPr id="266246" name="建昌月.wav">
            <a:hlinkClick r:id="" action="ppaction://media"/>
          </p:cNvPr>
          <p:cNvPicPr>
            <a:picLocks noRot="1" noChangeAspect="1"/>
          </p:cNvPicPr>
          <p:nvPr>
            <a:wavAudioFile r:embed="rId4" name="建昌月.wav"/>
          </p:nvPr>
        </p:nvPicPr>
        <p:blipFill>
          <a:blip r:embed="rId5"/>
          <a:stretch>
            <a:fillRect/>
          </a:stretch>
        </p:blipFill>
        <p:spPr>
          <a:xfrm>
            <a:off x="250825" y="0"/>
            <a:ext cx="304800" cy="3667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62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6000" fill="hold"/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6000" fill="hold"/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96319 0.00031 L 0.03681 0.01511 " pathEditMode="relative" rAng="0" ptsTypes="AA">
                                      <p:cBhvr>
                                        <p:cTn id="12" dur="6000" spd="-100000" fill="hold"/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0" y="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3728E-6 C 0.04427 -0.02898 0.08871 -0.05797 0.08611 -0.00277 C 0.08351 0.05242 -0.00104 0.32162 -0.01545 0.33056 C -0.02986 0.3395 -0.0184 0.06723 1.66667E-6 0.05181 C 0.0184 0.03639 0.07014 0.25409 0.09531 0.23775 C 0.12048 0.2214 0.14323 -0.04748 0.15069 -0.04656 C 0.15816 -0.04563 0.15885 0.17577 0.13993 0.2433 C 0.12101 0.31083 0.04305 0.38853 0.03698 0.35801 C 0.0309 0.32748 0.07292 0.11009 0.10312 0.06013 C 0.13333 0.01018 0.20312 0.0108 0.2184 0.05736 C 0.23368 0.10392 0.20712 0.29479 0.19531 0.33889 C 0.18351 0.38298 0.12934 0.38853 0.14774 0.32254 C 0.16614 0.25656 0.275 -0.00832 0.30607 -0.05735 C 0.33715 -0.10638 0.32482 0.02745 0.33385 0.02745 C 0.34271 0.02745 0.35208 -0.05704 0.36007 -0.05735 C 0.36805 -0.05766 0.36649 0.02498 0.3816 0.02467 C 0.39653 0.02436 0.4441 -0.06413 0.45052 -0.06013 C 0.45729 -0.05612 0.44965 0.03146 0.42153 0.04934 C 0.3934 0.06723 0.30625 0.03331 0.2816 0.04657 C 0.25694 0.05982 0.26927 0.12643 0.27378 0.12859 C 0.2783 0.13075 0.27274 0.07185 0.3092 0.06013 C 0.34566 0.04842 0.46632 0.0478 0.49236 0.05736 C 0.51805 0.06692 0.49514 0.10423 0.46458 0.11749 C 0.43403 0.13075 0.31232 0.13537 0.3092 0.13661 C 0.30607 0.13784 0.43507 0.1144 0.44601 0.12581 C 0.45712 0.13722 0.38542 0.1659 0.37535 0.20506 C 0.36528 0.24422 0.39479 0.33981 0.38611 0.36078 C 0.37743 0.38175 0.33767 0.35338 0.32309 0.33056 C 0.30851 0.30774 0.26944 0.24237 0.29844 0.22418 C 0.32743 0.20599 0.41892 0.22233 0.49687 0.2214 C 0.57482 0.22048 0.71892 0.21739 0.76597 0.21863 C 0.81319 0.21986 0.7967 0.22449 0.78003 0.22942 " pathEditMode="relative" ptsTypes="aaaaaaaaaaaaaaaaaaaaaaaaaaaaaaaA">
                                      <p:cBhvr>
                                        <p:cTn id="20" dur="60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6000"/>
                                        <p:tgtEl>
                                          <p:spTgt spid="266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2" showWhenStopped="0">
                <p:cTn id="2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246"/>
                </p:tgtEl>
              </p:cMediaNode>
            </p:audio>
          </p:childTnLst>
        </p:cTn>
      </p:par>
    </p:tnLst>
    <p:bldLst>
      <p:bldP spid="2662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0098" name="标题 260097"/>
          <p:cNvSpPr>
            <a:spLocks noGrp="1"/>
          </p:cNvSpPr>
          <p:nvPr>
            <p:ph type="title"/>
          </p:nvPr>
        </p:nvSpPr>
        <p:spPr/>
        <p:txBody>
          <a:bodyPr/>
          <a:p>
            <a:endParaRPr dirty="0"/>
          </a:p>
        </p:txBody>
      </p:sp>
      <p:sp>
        <p:nvSpPr>
          <p:cNvPr id="260099" name="文本占位符 260098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260100" name="图片 260099" descr="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0101" name="文本框 260100"/>
          <p:cNvSpPr txBox="1"/>
          <p:nvPr/>
        </p:nvSpPr>
        <p:spPr>
          <a:xfrm>
            <a:off x="1981200" y="620713"/>
            <a:ext cx="7162800" cy="7192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 dirty="0">
                <a:solidFill>
                  <a:srgbClr val="FFFF00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</a:rPr>
              <a:t>唐代大书法家颜真卿</a:t>
            </a:r>
            <a:endParaRPr lang="zh-CN" altLang="en-US" sz="4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4400" b="1" dirty="0">
                <a:solidFill>
                  <a:srgbClr val="FFFF00"/>
                </a:solidFill>
                <a:latin typeface="Times New Roman" panose="02020603050405020304" pitchFamily="18" charset="0"/>
                <a:ea typeface="华文彩云" pitchFamily="2" charset="-122"/>
              </a:rPr>
              <a:t>                    劝</a:t>
            </a:r>
            <a:r>
              <a:rPr lang="zh-CN" altLang="en-US" sz="4400" b="1">
                <a:solidFill>
                  <a:srgbClr val="FFFF00"/>
                </a:solidFill>
                <a:latin typeface="Times New Roman" panose="02020603050405020304" pitchFamily="18" charset="0"/>
                <a:ea typeface="华文彩云" pitchFamily="2" charset="-122"/>
              </a:rPr>
              <a:t>学</a:t>
            </a:r>
            <a:endParaRPr lang="zh-CN" altLang="en-US" sz="4400" b="1">
              <a:solidFill>
                <a:srgbClr val="FFFF00"/>
              </a:solidFill>
              <a:latin typeface="Times New Roman" panose="02020603050405020304" pitchFamily="18" charset="0"/>
              <a:ea typeface="华文彩云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600">
                <a:solidFill>
                  <a:srgbClr val="FFFF00"/>
                </a:solidFill>
                <a:latin typeface="Times New Roman" panose="02020603050405020304" pitchFamily="18" charset="0"/>
              </a:rPr>
              <a:t>           </a:t>
            </a: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rPr>
              <a:t>三更灯火五更鸡，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rPr>
              <a:t>          正是男儿读书时。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rPr>
              <a:t>          黑发不知勤学早，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rPr>
              <a:t>          白首方悔读书迟。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4000" b="1" dirty="0">
                <a:latin typeface="Arial" panose="020B0604020202020204" pitchFamily="34" charset="0"/>
              </a:rPr>
              <a:t>                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  <a:ea typeface="隶书" pitchFamily="1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4000" b="1">
              <a:latin typeface="Times New Roman" panose="02020603050405020304" pitchFamily="18" charset="0"/>
            </a:endParaRPr>
          </a:p>
        </p:txBody>
      </p:sp>
      <p:sp>
        <p:nvSpPr>
          <p:cNvPr id="260102" name="动作按钮: 声音 260101">
            <a:hlinkClick r:id="rId2" action="ppaction://hlinkfile"/>
          </p:cNvPr>
          <p:cNvSpPr/>
          <p:nvPr/>
        </p:nvSpPr>
        <p:spPr>
          <a:xfrm>
            <a:off x="7391400" y="5562600"/>
            <a:ext cx="762000" cy="381000"/>
          </a:xfrm>
          <a:prstGeom prst="actionButtonSound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60103" name="动作按钮: 声音 260102">
            <a:hlinkClick r:id="rId3" action="ppaction://hlinkfile"/>
          </p:cNvPr>
          <p:cNvSpPr/>
          <p:nvPr/>
        </p:nvSpPr>
        <p:spPr>
          <a:xfrm>
            <a:off x="1524000" y="5867400"/>
            <a:ext cx="609600" cy="457200"/>
          </a:xfrm>
          <a:prstGeom prst="actionButtonSound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0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0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1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1122" name="图片 261121" descr="bj5"/>
          <p:cNvPicPr>
            <a:picLocks noChangeAspect="1"/>
          </p:cNvPicPr>
          <p:nvPr/>
        </p:nvPicPr>
        <p:blipFill>
          <a:blip r:embed="rId1"/>
          <a:srcRect l="7483" t="6142" r="5902" b="15308"/>
          <a:stretch>
            <a:fillRect/>
          </a:stretch>
        </p:blipFill>
        <p:spPr>
          <a:xfrm>
            <a:off x="684213" y="404813"/>
            <a:ext cx="7920037" cy="5400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1123" name="矩形 261122"/>
          <p:cNvSpPr/>
          <p:nvPr/>
        </p:nvSpPr>
        <p:spPr>
          <a:xfrm>
            <a:off x="1828800" y="762000"/>
            <a:ext cx="5943600" cy="44958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1124" name="文本框 261123"/>
          <p:cNvSpPr txBox="1"/>
          <p:nvPr/>
        </p:nvSpPr>
        <p:spPr>
          <a:xfrm>
            <a:off x="533400" y="1066800"/>
            <a:ext cx="6477000" cy="3581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spcBef>
                <a:spcPct val="50000"/>
              </a:spcBef>
            </a:pPr>
            <a:r>
              <a:rPr lang="en-US" altLang="zh-CN" sz="3600" dirty="0">
                <a:latin typeface="隶书" pitchFamily="1" charset="-122"/>
                <a:ea typeface="隶书" pitchFamily="1" charset="-122"/>
              </a:rPr>
              <a:t>         </a:t>
            </a:r>
            <a:r>
              <a:rPr lang="zh-CN" altLang="en-US" sz="40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古乐府诗</a:t>
            </a:r>
            <a:r>
              <a:rPr lang="en-US" altLang="zh-CN" sz="40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《</a:t>
            </a:r>
            <a:r>
              <a:rPr lang="zh-CN" altLang="en-US" sz="40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长歌行</a:t>
            </a:r>
            <a:r>
              <a:rPr lang="en-US" altLang="zh-CN" sz="4000" b="1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》</a:t>
            </a:r>
            <a:endParaRPr lang="en-US" altLang="zh-CN" sz="4000" b="1">
              <a:solidFill>
                <a:srgbClr val="030305"/>
              </a:solidFill>
              <a:latin typeface="隶书" pitchFamily="1" charset="-122"/>
              <a:ea typeface="隶书" pitchFamily="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 </a:t>
            </a:r>
            <a:br>
              <a:rPr lang="en-US" altLang="zh-CN" sz="360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</a:br>
            <a:r>
              <a:rPr lang="en-US" altLang="zh-CN" sz="360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             </a:t>
            </a:r>
            <a:r>
              <a:rPr lang="zh-CN" altLang="en-US" sz="36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百川东到海，</a:t>
            </a:r>
            <a:br>
              <a:rPr lang="zh-CN" altLang="en-US" sz="36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</a:br>
            <a:r>
              <a:rPr lang="zh-CN" altLang="en-US" sz="36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             何时复西归？</a:t>
            </a:r>
            <a:br>
              <a:rPr lang="zh-CN" altLang="en-US" sz="36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</a:br>
            <a:r>
              <a:rPr lang="zh-CN" altLang="en-US" sz="36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             少壮不努力，</a:t>
            </a:r>
            <a:br>
              <a:rPr lang="zh-CN" altLang="en-US" sz="36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</a:br>
            <a:r>
              <a:rPr lang="zh-CN" altLang="en-US" sz="3600" b="1" dirty="0">
                <a:solidFill>
                  <a:srgbClr val="030305"/>
                </a:solidFill>
                <a:latin typeface="隶书" pitchFamily="1" charset="-122"/>
                <a:ea typeface="隶书" pitchFamily="1" charset="-122"/>
              </a:rPr>
              <a:t>             老大徒伤悲</a:t>
            </a:r>
            <a:r>
              <a:rPr lang="zh-CN" altLang="en-US" sz="3600" b="1" dirty="0">
                <a:latin typeface="隶书" pitchFamily="1" charset="-122"/>
                <a:ea typeface="隶书" pitchFamily="1" charset="-122"/>
              </a:rPr>
              <a:t>。</a:t>
            </a:r>
            <a:endParaRPr lang="zh-CN" altLang="en-US" sz="3600" b="1">
              <a:latin typeface="隶书" pitchFamily="1" charset="-122"/>
              <a:ea typeface="隶书" pitchFamily="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11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2338" name="矩形 142337"/>
          <p:cNvSpPr/>
          <p:nvPr/>
        </p:nvSpPr>
        <p:spPr>
          <a:xfrm>
            <a:off x="2987675" y="1196975"/>
            <a:ext cx="1295400" cy="3733800"/>
          </a:xfrm>
          <a:prstGeom prst="rect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 dirty="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2339" name="组合 142338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142340" name="横卷形 142339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2341" name="文本框 142340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42342" name="文本框 142341"/>
          <p:cNvSpPr txBox="1"/>
          <p:nvPr/>
        </p:nvSpPr>
        <p:spPr>
          <a:xfrm>
            <a:off x="179388" y="1125538"/>
            <a:ext cx="1828800" cy="3733800"/>
          </a:xfrm>
          <a:prstGeom prst="rect">
            <a:avLst/>
          </a:prstGeom>
          <a:noFill/>
          <a:ln w="9525">
            <a:noFill/>
          </a:ln>
        </p:spPr>
        <p:txBody>
          <a:bodyPr vert="eaVert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zh-CN" altLang="en-US" sz="12000" dirty="0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劝 学</a:t>
            </a:r>
            <a:endParaRPr lang="zh-CN" altLang="en-US" sz="12000" dirty="0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新魏" pitchFamily="2" charset="-122"/>
            </a:endParaRPr>
          </a:p>
        </p:txBody>
      </p:sp>
      <p:pic>
        <p:nvPicPr>
          <p:cNvPr id="142343" name="图片 142342" descr="jiandou3"/>
          <p:cNvPicPr>
            <a:picLocks noChangeAspect="1"/>
          </p:cNvPicPr>
          <p:nvPr/>
        </p:nvPicPr>
        <p:blipFill>
          <a:blip r:embed="rId1">
            <a:clrChange>
              <a:clrFrom>
                <a:srgbClr val="FDFFE7"/>
              </a:clrFrom>
              <a:clrTo>
                <a:srgbClr val="FDFFE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19250" y="1916113"/>
            <a:ext cx="1435100" cy="355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2344" name="图片 142343" descr="jiandou3"/>
          <p:cNvPicPr>
            <a:picLocks noChangeAspect="1"/>
          </p:cNvPicPr>
          <p:nvPr/>
        </p:nvPicPr>
        <p:blipFill>
          <a:blip r:embed="rId1">
            <a:clrChange>
              <a:clrFrom>
                <a:srgbClr val="FDFFE7"/>
              </a:clrFrom>
              <a:clrTo>
                <a:srgbClr val="FDFFE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813" y="3716338"/>
            <a:ext cx="1435100" cy="355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2345" name="文本框 142344"/>
          <p:cNvSpPr txBox="1"/>
          <p:nvPr/>
        </p:nvSpPr>
        <p:spPr>
          <a:xfrm>
            <a:off x="3059113" y="1196975"/>
            <a:ext cx="1108075" cy="16256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t">
            <a:spAutoFit/>
          </a:bodyPr>
          <a:p>
            <a:r>
              <a:rPr lang="zh-CN" altLang="en-US" sz="6000" dirty="0">
                <a:solidFill>
                  <a:schemeClr val="bg1"/>
                </a:solidFill>
                <a:latin typeface="Times New Roman" panose="02020603050405020304" pitchFamily="18" charset="0"/>
                <a:ea typeface="隶书" pitchFamily="1" charset="-122"/>
              </a:rPr>
              <a:t>劝勉</a:t>
            </a:r>
            <a:endParaRPr lang="zh-CN" altLang="en-US" sz="6000" dirty="0">
              <a:solidFill>
                <a:schemeClr val="bg1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  <p:sp>
        <p:nvSpPr>
          <p:cNvPr id="142346" name="文本框 142345"/>
          <p:cNvSpPr txBox="1"/>
          <p:nvPr/>
        </p:nvSpPr>
        <p:spPr>
          <a:xfrm>
            <a:off x="3059113" y="3213100"/>
            <a:ext cx="1108075" cy="16256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t">
            <a:spAutoFit/>
          </a:bodyPr>
          <a:p>
            <a:r>
              <a:rPr lang="zh-CN" altLang="en-US" sz="6000" dirty="0">
                <a:solidFill>
                  <a:schemeClr val="bg1"/>
                </a:solidFill>
                <a:latin typeface="Times New Roman" panose="02020603050405020304" pitchFamily="18" charset="0"/>
                <a:ea typeface="隶书" pitchFamily="1" charset="-122"/>
              </a:rPr>
              <a:t>学习</a:t>
            </a:r>
            <a:endParaRPr lang="zh-CN" altLang="en-US" sz="6000" dirty="0">
              <a:solidFill>
                <a:schemeClr val="bg1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  <p:sp>
        <p:nvSpPr>
          <p:cNvPr id="142347" name="矩形 142346"/>
          <p:cNvSpPr/>
          <p:nvPr/>
        </p:nvSpPr>
        <p:spPr>
          <a:xfrm>
            <a:off x="4356100" y="549275"/>
            <a:ext cx="4394200" cy="5035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     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作者以</a:t>
            </a:r>
            <a:r>
              <a:rPr lang="en-US" altLang="zh-CN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劝学</a:t>
            </a:r>
            <a:r>
              <a:rPr lang="en-US" altLang="zh-CN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》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为题目，勉励人们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要不停止地坚持学习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，只有这样才能增长知识，发展才能，培养高尚的品德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。“劝”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这个字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统领全篇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itchFamily="1" charset="-122"/>
              </a:rPr>
              <a:t>，告诉我们这是一篇勉励人们努力学习的文章。</a:t>
            </a:r>
            <a:endParaRPr lang="zh-CN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itchFamily="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2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 animBg="1"/>
      <p:bldP spid="142342" grpId="0"/>
      <p:bldP spid="142345" grpId="0" animBg="1"/>
      <p:bldP spid="142346" grpId="0" animBg="1"/>
      <p:bldP spid="1423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38" name="组合 14337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14339" name="横卷形 14338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40" name="文本框 14339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341" name="组合 14340"/>
          <p:cNvGrpSpPr>
            <a:grpSpLocks noChangeAspect="1"/>
          </p:cNvGrpSpPr>
          <p:nvPr/>
        </p:nvGrpSpPr>
        <p:grpSpPr>
          <a:xfrm>
            <a:off x="0" y="0"/>
            <a:ext cx="2667000" cy="6172200"/>
            <a:chOff x="0" y="0"/>
            <a:chExt cx="1632" cy="3210"/>
          </a:xfrm>
        </p:grpSpPr>
        <p:pic>
          <p:nvPicPr>
            <p:cNvPr id="14342" name="图片 14341" descr="kongzi1"/>
            <p:cNvPicPr>
              <a:picLocks noChangeAspect="1"/>
            </p:cNvPicPr>
            <p:nvPr/>
          </p:nvPicPr>
          <p:blipFill>
            <a:blip r:embed="rId1">
              <a:lum bright="-17999" contrast="36000"/>
            </a:blip>
            <a:stretch>
              <a:fillRect/>
            </a:stretch>
          </p:blipFill>
          <p:spPr>
            <a:xfrm>
              <a:off x="144" y="165"/>
              <a:ext cx="1392" cy="28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3" name="图片 14342" descr="96"/>
            <p:cNvPicPr>
              <a:picLocks noChangeAspect="1"/>
            </p:cNvPicPr>
            <p:nvPr/>
          </p:nvPicPr>
          <p:blipFill>
            <a:blip r:embed="rId2">
              <a:lum bright="-17999" contrast="36000"/>
            </a:blip>
            <a:stretch>
              <a:fillRect/>
            </a:stretch>
          </p:blipFill>
          <p:spPr>
            <a:xfrm>
              <a:off x="0" y="0"/>
              <a:ext cx="1632" cy="3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4" name="图片 14343" descr="96"/>
            <p:cNvPicPr>
              <a:picLocks noChangeAspect="1"/>
            </p:cNvPicPr>
            <p:nvPr/>
          </p:nvPicPr>
          <p:blipFill>
            <a:blip r:embed="rId2">
              <a:lum bright="-17999" contrast="36000"/>
            </a:blip>
            <a:stretch>
              <a:fillRect/>
            </a:stretch>
          </p:blipFill>
          <p:spPr>
            <a:xfrm>
              <a:off x="0" y="2901"/>
              <a:ext cx="1632" cy="30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345" name="矩形 14344"/>
          <p:cNvSpPr/>
          <p:nvPr/>
        </p:nvSpPr>
        <p:spPr>
          <a:xfrm>
            <a:off x="2413000" y="188913"/>
            <a:ext cx="6480175" cy="55451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>荀子</a:t>
            </a:r>
            <a:r>
              <a:rPr lang="zh-CN" altLang="en-US" sz="2800" b="1" dirty="0">
                <a:latin typeface="Arial" panose="020B0604020202020204" pitchFamily="34" charset="0"/>
                <a:sym typeface="Wingdings" panose="05000000000000000000" pitchFamily="2" charset="2"/>
              </a:rPr>
              <a:t>：（约</a:t>
            </a:r>
            <a:r>
              <a:rPr lang="en-US" altLang="zh-CN" sz="2800" b="1" dirty="0">
                <a:latin typeface="Arial" panose="020B0604020202020204" pitchFamily="34" charset="0"/>
                <a:sym typeface="Wingdings" panose="05000000000000000000" pitchFamily="2" charset="2"/>
              </a:rPr>
              <a:t>313</a:t>
            </a:r>
            <a:r>
              <a:rPr lang="zh-CN" altLang="en-US" sz="2800" b="1" dirty="0">
                <a:latin typeface="Arial" panose="020B0604020202020204" pitchFamily="34" charset="0"/>
                <a:sym typeface="Wingdings" panose="05000000000000000000" pitchFamily="2" charset="2"/>
              </a:rPr>
              <a:t>－－前</a:t>
            </a:r>
            <a:r>
              <a:rPr lang="en-US" altLang="zh-CN" sz="2800" b="1" dirty="0">
                <a:latin typeface="Arial" panose="020B0604020202020204" pitchFamily="34" charset="0"/>
                <a:sym typeface="Wingdings" panose="05000000000000000000" pitchFamily="2" charset="2"/>
              </a:rPr>
              <a:t>238</a:t>
            </a:r>
            <a:r>
              <a:rPr lang="zh-CN" altLang="en-US" sz="2800" b="1" dirty="0">
                <a:latin typeface="Arial" panose="020B0604020202020204" pitchFamily="34" charset="0"/>
                <a:sym typeface="Wingdings" panose="05000000000000000000" pitchFamily="2" charset="2"/>
              </a:rPr>
              <a:t>）名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况，字卿</a:t>
            </a:r>
            <a:r>
              <a:rPr lang="zh-CN" altLang="en-US" sz="2800" b="1" dirty="0">
                <a:latin typeface="Arial" panose="020B0604020202020204" pitchFamily="34" charset="0"/>
                <a:sym typeface="Wingdings" panose="05000000000000000000" pitchFamily="2" charset="2"/>
              </a:rPr>
              <a:t>，战国末期赵国人，他是我国古代的思想家、教育家、先秦儒家最后的代表，朴素唯物主义者。</a:t>
            </a:r>
            <a:endParaRPr lang="zh-CN" altLang="en-US" sz="2800" b="1" dirty="0"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主张“人性恶”</a:t>
            </a:r>
            <a:r>
              <a:rPr lang="zh-CN" altLang="en-US" sz="2800" b="1" dirty="0">
                <a:latin typeface="Arial" panose="020B0604020202020204" pitchFamily="34" charset="0"/>
                <a:sym typeface="Wingdings" panose="05000000000000000000" pitchFamily="2" charset="2"/>
              </a:rPr>
              <a:t> ：强调后天的环境和学习可以改变人的恶的本性（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明礼仪而化之</a:t>
            </a:r>
            <a:r>
              <a:rPr lang="zh-CN" altLang="en-US" sz="2800" b="1" dirty="0">
                <a:latin typeface="Arial" panose="020B0604020202020204" pitchFamily="34" charset="0"/>
                <a:sym typeface="Wingdings" panose="05000000000000000000" pitchFamily="2" charset="2"/>
              </a:rPr>
              <a:t>）；</a:t>
            </a:r>
            <a:endParaRPr lang="zh-CN" altLang="en-US" sz="2800" b="1" dirty="0"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主张“人定胜天”</a:t>
            </a:r>
            <a:r>
              <a:rPr lang="zh-CN" altLang="en-US" sz="2800" b="1" dirty="0">
                <a:latin typeface="Arial" panose="020B0604020202020204" pitchFamily="34" charset="0"/>
                <a:sym typeface="Wingdings" panose="05000000000000000000" pitchFamily="2" charset="2"/>
              </a:rPr>
              <a:t> ：他认为自然界不以人的意志为转移，但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人可以靠主观努力去认识、改造、利用它</a:t>
            </a:r>
            <a:r>
              <a:rPr lang="zh-CN" altLang="en-US" sz="2800" b="1" i="1">
                <a:solidFill>
                  <a:srgbClr val="3333FF"/>
                </a:solidFill>
                <a:sym typeface="+mn-ea"/>
              </a:rPr>
              <a:t> </a:t>
            </a:r>
            <a:r>
              <a:rPr lang="zh-CN" altLang="en-US" sz="2800" b="1" i="1">
                <a:sym typeface="+mn-ea"/>
              </a:rPr>
              <a:t>     </a:t>
            </a:r>
            <a:endParaRPr lang="zh-CN" altLang="en-US" sz="28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268290"/>
          <p:cNvGrpSpPr/>
          <p:nvPr/>
        </p:nvGrpSpPr>
        <p:grpSpPr>
          <a:xfrm>
            <a:off x="1371600" y="1125538"/>
            <a:ext cx="838200" cy="3095625"/>
            <a:chOff x="0" y="0"/>
            <a:chExt cx="528" cy="2016"/>
          </a:xfrm>
        </p:grpSpPr>
        <p:pic>
          <p:nvPicPr>
            <p:cNvPr id="10242" name="图片 268291" descr="JM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28" cy="2016"/>
            </a:xfrm>
            <a:prstGeom prst="rect">
              <a:avLst/>
            </a:prstGeom>
            <a:noFill/>
            <a:ln w="76200" cap="flat" cmpd="sng">
              <a:solidFill>
                <a:srgbClr val="996633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68293" name="文本框 268292"/>
            <p:cNvSpPr txBox="1"/>
            <p:nvPr/>
          </p:nvSpPr>
          <p:spPr>
            <a:xfrm>
              <a:off x="0" y="96"/>
              <a:ext cx="500" cy="172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  <a:buClrTx/>
              </a:pPr>
              <a:r>
                <a:rPr lang="en-US" altLang="zh-CN" sz="4000" b="1">
                  <a:solidFill>
                    <a:srgbClr val="8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隶书" pitchFamily="1" charset="-122"/>
                </a:rPr>
                <a:t> </a:t>
              </a:r>
              <a:r>
                <a:rPr lang="zh-CN" altLang="en-US" sz="4000" b="1">
                  <a:solidFill>
                    <a:srgbClr val="8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隶书" pitchFamily="1" charset="-122"/>
                </a:rPr>
                <a:t>翻译指导</a:t>
              </a:r>
              <a:endParaRPr lang="zh-CN" altLang="en-US" sz="40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itchFamily="1" charset="-122"/>
              </a:endParaRPr>
            </a:p>
          </p:txBody>
        </p:sp>
      </p:grpSp>
      <p:sp>
        <p:nvSpPr>
          <p:cNvPr id="10244" name="文本框 268294"/>
          <p:cNvSpPr txBox="1"/>
          <p:nvPr/>
        </p:nvSpPr>
        <p:spPr>
          <a:xfrm>
            <a:off x="3059113" y="1052513"/>
            <a:ext cx="4681537" cy="4906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翻译要求：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字字落实，以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直译为主，意译为辅。</a:t>
            </a:r>
            <a:endParaRPr lang="zh-CN" altLang="en-US" sz="3200" b="1">
              <a:solidFill>
                <a:srgbClr val="E71B1B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</a:pP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翻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译原则：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信、达、雅</a:t>
            </a:r>
            <a:endParaRPr lang="zh-CN" altLang="en-US" sz="32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翻译具体方法：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留、删、补、换、调</a:t>
            </a: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200">
              <a:solidFill>
                <a:srgbClr val="250105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</a:pPr>
            <a:endParaRPr lang="zh-CN" altLang="en-US" sz="2400">
              <a:solidFill>
                <a:srgbClr val="250105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240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文本框 274434"/>
          <p:cNvSpPr txBox="1"/>
          <p:nvPr/>
        </p:nvSpPr>
        <p:spPr>
          <a:xfrm>
            <a:off x="755650" y="1341438"/>
            <a:ext cx="7772400" cy="43767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  <a:buClrTx/>
            </a:pPr>
            <a:r>
              <a:rPr lang="en-US" altLang="zh-CN" sz="400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君子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曰：学不可以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已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青，取之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于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蓝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而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青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于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蓝；冰，水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之，而寒于水。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木直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绳</a:t>
            </a:r>
            <a:r>
              <a:rPr lang="zh-CN" altLang="en-US" sz="320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輮</a:t>
            </a:r>
            <a:r>
              <a:rPr lang="zh-CN" altLang="en-US" sz="32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以为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轮，其曲中规。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虽</a:t>
            </a:r>
            <a:r>
              <a:rPr lang="zh-CN" altLang="en-US" sz="32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</a:t>
            </a:r>
            <a:r>
              <a:rPr lang="zh-CN" altLang="en-US" sz="3200" b="1">
                <a:solidFill>
                  <a:srgbClr val="FFCC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槁暴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，不复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挺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者，</a:t>
            </a:r>
            <a:r>
              <a:rPr lang="zh-CN" altLang="en-US" sz="3200" b="1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輮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使之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然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也。故木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受绳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则直，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金</a:t>
            </a:r>
            <a:r>
              <a:rPr lang="zh-CN" altLang="en-US" sz="32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就</a:t>
            </a:r>
            <a:r>
              <a:rPr lang="zh-CN" altLang="en-US" sz="3200" b="1">
                <a:solidFill>
                  <a:srgbClr val="FFCC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砺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则利，君子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博学</a:t>
            </a:r>
            <a:r>
              <a:rPr lang="zh-CN" altLang="en-US" sz="32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而</a:t>
            </a:r>
            <a:r>
              <a:rPr lang="zh-CN" altLang="en-US" sz="3200" b="1">
                <a:solidFill>
                  <a:srgbClr val="FFCC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日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参</a:t>
            </a:r>
            <a:r>
              <a:rPr lang="zh-CN" altLang="en-US" sz="3200" b="1">
                <a:solidFill>
                  <a:schemeClr val="accent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省</a:t>
            </a:r>
            <a:r>
              <a:rPr lang="zh-CN" altLang="en-US" sz="3200" b="1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乎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己，则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知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明而行无过矣</a:t>
            </a:r>
            <a:r>
              <a:rPr lang="zh-CN" altLang="en-US" sz="36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600" b="1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6" name="文本框 274444"/>
          <p:cNvSpPr txBox="1"/>
          <p:nvPr/>
        </p:nvSpPr>
        <p:spPr>
          <a:xfrm>
            <a:off x="7740650" y="3500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7" name="文本框 274446"/>
          <p:cNvSpPr txBox="1"/>
          <p:nvPr/>
        </p:nvSpPr>
        <p:spPr>
          <a:xfrm>
            <a:off x="5661025" y="410686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4450" name="文本框 274449"/>
          <p:cNvSpPr txBox="1"/>
          <p:nvPr/>
        </p:nvSpPr>
        <p:spPr>
          <a:xfrm>
            <a:off x="611505" y="621030"/>
            <a:ext cx="7313295" cy="60769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zh-CN" altLang="en-GB" sz="4400" b="1" dirty="0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第一 自主探究，合作解疑</a:t>
            </a:r>
            <a:r>
              <a:rPr lang="zh-CN" altLang="en-GB" sz="4800" b="1" dirty="0">
                <a:solidFill>
                  <a:srgbClr val="CC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endParaRPr lang="zh-CN" altLang="en-GB" sz="48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1508125" y="2362200"/>
            <a:ext cx="6416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1828800" y="23622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1279525" y="2382838"/>
            <a:ext cx="61880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395288" y="1916113"/>
            <a:ext cx="77771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君子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：此指有学问、有修养的人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已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：动词，停止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14" name="矩形 17413"/>
          <p:cNvSpPr/>
          <p:nvPr/>
        </p:nvSpPr>
        <p:spPr>
          <a:xfrm>
            <a:off x="395288" y="333375"/>
            <a:ext cx="8353425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第一段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君子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曰：学不可以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已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827088" y="4365625"/>
            <a:ext cx="7488237" cy="10858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译文：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有学问、有修养的人说：“学习不可以停止。”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7416" name="组合 17415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17417" name="横卷形 17416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8" name="文本框 17417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741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charRg st="16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7413">
                                            <p:txEl>
                                              <p:charRg st="16" end="2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174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4" name="组合 18433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18435" name="横卷形 18434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36" name="文本框 18435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8437" name="文本框 18436"/>
          <p:cNvSpPr txBox="1"/>
          <p:nvPr/>
        </p:nvSpPr>
        <p:spPr>
          <a:xfrm>
            <a:off x="539750" y="4581525"/>
            <a:ext cx="7848600" cy="10858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译文：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靛青，从蓝草中提取，可是比蓝草（的颜色）深。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8438" name="矩形 18437"/>
          <p:cNvSpPr/>
          <p:nvPr/>
        </p:nvSpPr>
        <p:spPr>
          <a:xfrm>
            <a:off x="395288" y="333375"/>
            <a:ext cx="83534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青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，取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之于蓝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而青于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蓝；</a:t>
            </a:r>
            <a:endParaRPr lang="zh-CN" altLang="en-US" sz="3200" b="1" dirty="0"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395288" y="908050"/>
            <a:ext cx="8281987" cy="3503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青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：第一个意为靛青，一种染料；第二个意为蓝色</a:t>
            </a:r>
            <a:r>
              <a:rPr lang="en-US" altLang="x-none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深</a:t>
            </a:r>
            <a:r>
              <a:rPr lang="en-US" altLang="x-none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x-none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x-none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之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：代词，代指第一个“青”，它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于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：介词，第一个意为“从”；第二个表比较，意为“比”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：表转折的连词，但是、可是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取之于蓝，而青于蓝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：介词结构后置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843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8439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charRg st="27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18439">
                                            <p:txEl>
                                              <p:charRg st="27" end="4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charRg st="44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18439">
                                            <p:txEl>
                                              <p:charRg st="44" end="7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charRg st="72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18439">
                                            <p:txEl>
                                              <p:charRg st="72" end="8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charRg st="88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18439">
                                            <p:txEl>
                                              <p:charRg st="88" end="10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8" name="组合 19457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19459" name="横卷形 19458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0" name="文本框 19459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9461" name="文本框 19460"/>
          <p:cNvSpPr txBox="1"/>
          <p:nvPr/>
        </p:nvSpPr>
        <p:spPr>
          <a:xfrm>
            <a:off x="395288" y="4724400"/>
            <a:ext cx="8064500" cy="598488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译文：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冰，水凝结成它，可是比水寒冷。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2" name="矩形 19461"/>
          <p:cNvSpPr/>
          <p:nvPr/>
        </p:nvSpPr>
        <p:spPr>
          <a:xfrm>
            <a:off x="395288" y="333375"/>
            <a:ext cx="83534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冰，水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为之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而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寒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于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水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395288" y="908050"/>
            <a:ext cx="8281987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：wéi，动词，形成，凝结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之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：代词，代指 “冰”，它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：表转折的连词，但是、可是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于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：介词，意为“比”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而寒于水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：介词结构后置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946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946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charRg st="16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19463">
                                            <p:txEl>
                                              <p:charRg st="16" end="3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charRg st="31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19463">
                                            <p:txEl>
                                              <p:charRg st="31" end="4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charRg st="47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19463">
                                            <p:txEl>
                                              <p:charRg st="47" end="5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charRg st="59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19463">
                                            <p:txEl>
                                              <p:charRg st="59" end="7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6" name="组合 21505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21507" name="横卷形 21506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08" name="文本框 21507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09" name="矩形 21508"/>
          <p:cNvSpPr/>
          <p:nvPr/>
        </p:nvSpPr>
        <p:spPr>
          <a:xfrm>
            <a:off x="395288" y="333375"/>
            <a:ext cx="8353425" cy="447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木直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中绳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輮以为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轮，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其曲中规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。</a:t>
            </a:r>
            <a:endParaRPr lang="zh-CN" altLang="en-US" sz="3200" b="1" dirty="0">
              <a:latin typeface="方正姚体" pitchFamily="2" charset="-122"/>
              <a:ea typeface="方正姚体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：zhòng，两个均意为符合、适合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绳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：木工用来取直的墨线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輮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：róu，通“煣”，使动，（用火烤）使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…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弯曲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以为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：“以之为”的省略，把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…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当做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其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：代词，代前文的“木”，它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曲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：q</a:t>
            </a:r>
            <a:r>
              <a:rPr lang="en-US" altLang="x-none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ū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，形容词作名词，曲度，弧度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⑦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规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：圆规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10" name="线形标注 1(无边框) 21509"/>
          <p:cNvSpPr/>
          <p:nvPr/>
        </p:nvSpPr>
        <p:spPr>
          <a:xfrm>
            <a:off x="2800350" y="2876550"/>
            <a:ext cx="914400" cy="466725"/>
          </a:xfrm>
          <a:prstGeom prst="callout1">
            <a:avLst>
              <a:gd name="adj1" fmla="val 18750"/>
              <a:gd name="adj2" fmla="val -8333"/>
              <a:gd name="adj3" fmla="val 18750"/>
              <a:gd name="adj4" fmla="val -8333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395288" y="4797425"/>
            <a:ext cx="8353425" cy="1573213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：木材笔直得合乎拉直的墨线,（用火烤）使它弯曲，把它做成车轮，它弯曲（的弧度）符合圆规（的要求）。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1512" name="动作按钮: 前进或下一项 21511">
            <a:hlinkClick r:id="rId1" action="ppaction://hlinksldjump"/>
          </p:cNvPr>
          <p:cNvSpPr/>
          <p:nvPr/>
        </p:nvSpPr>
        <p:spPr>
          <a:xfrm>
            <a:off x="7235825" y="908050"/>
            <a:ext cx="647700" cy="504825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charRg st="1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1509">
                                            <p:txEl>
                                              <p:charRg st="16" end="3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charRg st="3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21509">
                                            <p:txEl>
                                              <p:charRg st="36" end="4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charRg st="49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21509">
                                            <p:txEl>
                                              <p:charRg st="49" end="7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charRg st="7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21509">
                                            <p:txEl>
                                              <p:charRg st="74" end="9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charRg st="92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21509">
                                            <p:txEl>
                                              <p:charRg st="92" end="10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charRg st="108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21509">
                                            <p:txEl>
                                              <p:charRg st="108" end="12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charRg st="127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21509">
                                            <p:txEl>
                                              <p:charRg st="127" end="13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215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2530" name="组合 22529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22531" name="横卷形 22530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32" name="文本框 22531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533" name="矩形 22532"/>
          <p:cNvSpPr/>
          <p:nvPr/>
        </p:nvSpPr>
        <p:spPr>
          <a:xfrm>
            <a:off x="395288" y="333375"/>
            <a:ext cx="83534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虽有槁暴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，不复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挺者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，輮使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之然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也。</a:t>
            </a:r>
            <a:endParaRPr lang="zh-CN" altLang="en-US" sz="3200" b="1" dirty="0"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395288" y="908050"/>
            <a:ext cx="8353425" cy="447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虽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：表让步连词，即使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有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：通“又”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槁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：gǎo，枯。     </a:t>
            </a:r>
            <a:r>
              <a:rPr lang="zh-CN" altLang="en-US" sz="3200" b="1" dirty="0">
                <a:solidFill>
                  <a:srgbClr val="66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b="1" dirty="0">
              <a:solidFill>
                <a:srgbClr val="66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暴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：pù，通“曝”，晒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槁暴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：枯干、晒干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：直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⑦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者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：因果复句中表提顿，可译为“</a:t>
            </a:r>
            <a:r>
              <a:rPr lang="en-US" altLang="x-none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的原因”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⑧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之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：它，代词，代“木直中绳”中的“木” </a:t>
            </a:r>
            <a:endParaRPr lang="zh-CN" altLang="en-US" sz="3200" b="1" dirty="0">
              <a:solidFill>
                <a:srgbClr val="66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⑨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然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：代词，这样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5" name="直接连接符 22534"/>
          <p:cNvSpPr/>
          <p:nvPr/>
        </p:nvSpPr>
        <p:spPr>
          <a:xfrm>
            <a:off x="3657600" y="26670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6" name="文本框 22535"/>
          <p:cNvSpPr txBox="1"/>
          <p:nvPr/>
        </p:nvSpPr>
        <p:spPr>
          <a:xfrm>
            <a:off x="395288" y="5734050"/>
            <a:ext cx="8353425" cy="10858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：即使又晒干，不再挺直的原因，是（用火烤）使它弯曲，令它这样的。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253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2536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554" name="组合 23553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23555" name="横卷形 23554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6" name="文本框 23555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57" name="矩形 23556"/>
          <p:cNvSpPr/>
          <p:nvPr/>
        </p:nvSpPr>
        <p:spPr>
          <a:xfrm>
            <a:off x="395288" y="333375"/>
            <a:ext cx="83534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故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木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受绳则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直，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金就砺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则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利</a:t>
            </a:r>
            <a:r>
              <a:rPr lang="zh-CN" altLang="en-US" sz="3200" b="1" dirty="0">
                <a:latin typeface="Times New Roman" panose="02020603050405020304" pitchFamily="18" charset="0"/>
                <a:ea typeface="方正姚体" pitchFamily="2" charset="-122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23558" name="文本框 23557"/>
          <p:cNvSpPr txBox="1"/>
          <p:nvPr/>
        </p:nvSpPr>
        <p:spPr>
          <a:xfrm>
            <a:off x="395288" y="908050"/>
            <a:ext cx="8353425" cy="3503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故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：所以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受绳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：经墨线量过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则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：就                    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金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：指金属制成的刀剑等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就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：动词，靠近、接近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：磨刀石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⑦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利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：锋利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9" name="文本框 23558"/>
          <p:cNvSpPr txBox="1"/>
          <p:nvPr/>
        </p:nvSpPr>
        <p:spPr>
          <a:xfrm>
            <a:off x="395288" y="4652963"/>
            <a:ext cx="8353425" cy="1573212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：所以木材经墨线量过就笔直，金属制成的刀剑靠近（放在）磨刀石（磨过）就锋利，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35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3559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  <p:bldP spid="2355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4578" name="组合 24577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24579" name="横卷形 24578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0" name="文本框 24579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581" name="矩形 24580"/>
          <p:cNvSpPr/>
          <p:nvPr/>
        </p:nvSpPr>
        <p:spPr>
          <a:xfrm>
            <a:off x="395288" y="333375"/>
            <a:ext cx="83534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君子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博学而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参省乎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己，则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知明而行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过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矣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4582" name="文本框 24581"/>
          <p:cNvSpPr txBox="1"/>
          <p:nvPr/>
        </p:nvSpPr>
        <p:spPr>
          <a:xfrm>
            <a:off x="395288" y="836613"/>
            <a:ext cx="8353425" cy="496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博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：广泛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：第一个为表递进连词，意为“并且” ；第二个为表并列连词，意为“而且”。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参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：cān，动词，检查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省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：xǐng，与“参”同义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乎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：介词，相当于“于”，意思是“对、向” 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知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：zhì，通“智”，智慧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⑦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：明达。指对事理有明确透彻的认识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⑧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：行为          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⑨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过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：过失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583" name="文本框 24582"/>
          <p:cNvSpPr txBox="1"/>
          <p:nvPr/>
        </p:nvSpPr>
        <p:spPr>
          <a:xfrm>
            <a:off x="0" y="5805488"/>
            <a:ext cx="9144000" cy="10858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en-US" altLang="x-none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有学问、有修养的人广泛地学习并且每天对自己进行检查</a:t>
            </a:r>
            <a:r>
              <a:rPr lang="en-US" altLang="x-none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就聪慧明达</a:t>
            </a:r>
            <a:r>
              <a:rPr lang="en-US" altLang="x-none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而且行为没有过失了。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458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458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  <p:bldP spid="2458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395288" y="1219200"/>
            <a:ext cx="1873250" cy="1076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学习的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意  义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27" name="直接连接符 26626"/>
          <p:cNvSpPr/>
          <p:nvPr/>
        </p:nvSpPr>
        <p:spPr>
          <a:xfrm>
            <a:off x="1295400" y="2286000"/>
            <a:ext cx="0" cy="213360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28" name="文本框 26627"/>
          <p:cNvSpPr txBox="1"/>
          <p:nvPr/>
        </p:nvSpPr>
        <p:spPr>
          <a:xfrm>
            <a:off x="381000" y="4343400"/>
            <a:ext cx="1905000" cy="1076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提高自己改变自己   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29" name="左大括号 26628"/>
          <p:cNvSpPr/>
          <p:nvPr/>
        </p:nvSpPr>
        <p:spPr>
          <a:xfrm>
            <a:off x="2438400" y="620713"/>
            <a:ext cx="381000" cy="5246687"/>
          </a:xfrm>
          <a:prstGeom prst="leftBrace">
            <a:avLst>
              <a:gd name="adj1" fmla="val 114756"/>
              <a:gd name="adj2" fmla="val 50000"/>
            </a:avLst>
          </a:prstGeom>
          <a:noFill/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630" name="文本框 26629"/>
          <p:cNvSpPr txBox="1"/>
          <p:nvPr/>
        </p:nvSpPr>
        <p:spPr>
          <a:xfrm>
            <a:off x="2895600" y="457200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青出于蓝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2971800" y="1600200"/>
            <a:ext cx="289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冰寒于水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2" name="文本框 26631"/>
          <p:cNvSpPr txBox="1"/>
          <p:nvPr/>
        </p:nvSpPr>
        <p:spPr>
          <a:xfrm>
            <a:off x="2971800" y="2895600"/>
            <a:ext cx="274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輮以为轮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3" name="文本框 26632"/>
          <p:cNvSpPr txBox="1"/>
          <p:nvPr/>
        </p:nvSpPr>
        <p:spPr>
          <a:xfrm>
            <a:off x="2971800" y="41148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木受绳则直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4" name="文本框 26633"/>
          <p:cNvSpPr txBox="1"/>
          <p:nvPr/>
        </p:nvSpPr>
        <p:spPr>
          <a:xfrm>
            <a:off x="2987675" y="5300663"/>
            <a:ext cx="3581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金就砺则利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5" name="右大括号 26634"/>
          <p:cNvSpPr/>
          <p:nvPr/>
        </p:nvSpPr>
        <p:spPr>
          <a:xfrm>
            <a:off x="6011863" y="549275"/>
            <a:ext cx="465137" cy="5318125"/>
          </a:xfrm>
          <a:prstGeom prst="rightBrace">
            <a:avLst>
              <a:gd name="adj1" fmla="val 95278"/>
              <a:gd name="adj2" fmla="val 50380"/>
            </a:avLst>
          </a:prstGeom>
          <a:noFill/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636" name="直接连接符 26635"/>
          <p:cNvSpPr/>
          <p:nvPr/>
        </p:nvSpPr>
        <p:spPr>
          <a:xfrm>
            <a:off x="6588125" y="3357563"/>
            <a:ext cx="990600" cy="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7" name="文本框 26636"/>
          <p:cNvSpPr txBox="1"/>
          <p:nvPr/>
        </p:nvSpPr>
        <p:spPr>
          <a:xfrm>
            <a:off x="7578408" y="1125220"/>
            <a:ext cx="115252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君子</a:t>
            </a: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博学而日参省乎己，则知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明而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行无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过矣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8" name="右大括号 26637"/>
          <p:cNvSpPr/>
          <p:nvPr/>
        </p:nvSpPr>
        <p:spPr>
          <a:xfrm>
            <a:off x="5076825" y="692150"/>
            <a:ext cx="104775" cy="1296988"/>
          </a:xfrm>
          <a:prstGeom prst="rightBrace">
            <a:avLst>
              <a:gd name="adj1" fmla="val 10315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639" name="右大括号 26638"/>
          <p:cNvSpPr/>
          <p:nvPr/>
        </p:nvSpPr>
        <p:spPr>
          <a:xfrm>
            <a:off x="5148263" y="3068638"/>
            <a:ext cx="185737" cy="2736850"/>
          </a:xfrm>
          <a:prstGeom prst="rightBrace">
            <a:avLst>
              <a:gd name="adj1" fmla="val 12279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640" name="文本框 26639"/>
          <p:cNvSpPr txBox="1"/>
          <p:nvPr/>
        </p:nvSpPr>
        <p:spPr>
          <a:xfrm>
            <a:off x="5257800" y="457200"/>
            <a:ext cx="609600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提高</a:t>
            </a:r>
            <a:r>
              <a:rPr lang="zh-CN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自己</a:t>
            </a:r>
            <a:endParaRPr lang="zh-CN" altLang="zh-CN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6641" name="文本框 26640"/>
          <p:cNvSpPr txBox="1"/>
          <p:nvPr/>
        </p:nvSpPr>
        <p:spPr>
          <a:xfrm>
            <a:off x="5333683" y="3475355"/>
            <a:ext cx="762000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改变自己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1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ldLvl="0" animBg="1"/>
      <p:bldP spid="26628" grpId="0" bldLvl="0" animBg="1"/>
      <p:bldP spid="26630" grpId="0"/>
      <p:bldP spid="26631" grpId="0"/>
      <p:bldP spid="26632" grpId="0"/>
      <p:bldP spid="26633" grpId="0"/>
      <p:bldP spid="26634" grpId="0"/>
      <p:bldP spid="26637" grpId="0"/>
      <p:bldP spid="26640" grpId="0"/>
      <p:bldP spid="266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9138" name="文本框 219137"/>
          <p:cNvSpPr txBox="1"/>
          <p:nvPr/>
        </p:nvSpPr>
        <p:spPr>
          <a:xfrm>
            <a:off x="395288" y="333375"/>
            <a:ext cx="83534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itchFamily="2" charset="-122"/>
              </a:rPr>
              <a:t>找出第二段的中心句并概括：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219139" name="文本框 219138"/>
          <p:cNvSpPr txBox="1"/>
          <p:nvPr/>
        </p:nvSpPr>
        <p:spPr>
          <a:xfrm>
            <a:off x="395288" y="981075"/>
            <a:ext cx="83534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　　君子博学而日参省乎己，则知明而行无过矣。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9140" name="文本框 219139"/>
          <p:cNvSpPr txBox="1"/>
          <p:nvPr/>
        </p:nvSpPr>
        <p:spPr>
          <a:xfrm>
            <a:off x="395288" y="2492375"/>
            <a:ext cx="83534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40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学习的意义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19141" name="下箭头 219140"/>
          <p:cNvSpPr/>
          <p:nvPr/>
        </p:nvSpPr>
        <p:spPr>
          <a:xfrm>
            <a:off x="4427538" y="1557338"/>
            <a:ext cx="288925" cy="936625"/>
          </a:xfrm>
          <a:prstGeom prst="downArrow">
            <a:avLst>
              <a:gd name="adj1" fmla="val 50000"/>
              <a:gd name="adj2" fmla="val 8104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9142" name="文本框 219141"/>
          <p:cNvSpPr txBox="1"/>
          <p:nvPr/>
        </p:nvSpPr>
        <p:spPr>
          <a:xfrm>
            <a:off x="395288" y="3429000"/>
            <a:ext cx="83534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itchFamily="2" charset="-122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itchFamily="2" charset="-122"/>
              </a:rPr>
              <a:t>第二段用了什么论证方法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方正姚体" pitchFamily="2" charset="-122"/>
              </a:rPr>
              <a:t>?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219143" name="文本框 219142"/>
          <p:cNvSpPr txBox="1"/>
          <p:nvPr/>
        </p:nvSpPr>
        <p:spPr>
          <a:xfrm>
            <a:off x="395288" y="4149725"/>
            <a:ext cx="33702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　　比喻论证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9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9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9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9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/>
      <p:bldP spid="219139" grpId="0"/>
      <p:bldP spid="219140" grpId="0"/>
      <p:bldP spid="219142" grpId="0"/>
      <p:bldP spid="2191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0770" name="文本框 160769"/>
          <p:cNvSpPr txBox="1"/>
          <p:nvPr/>
        </p:nvSpPr>
        <p:spPr>
          <a:xfrm>
            <a:off x="395288" y="381000"/>
            <a:ext cx="8280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itchFamily="2" charset="-122"/>
              </a:rPr>
              <a:t>找出第二段的中心句并概括：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160771" name="文本框 160770"/>
          <p:cNvSpPr txBox="1"/>
          <p:nvPr/>
        </p:nvSpPr>
        <p:spPr>
          <a:xfrm>
            <a:off x="1258888" y="1052513"/>
            <a:ext cx="6705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君子生非异也，善假于物也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0775" name="文本框 160774"/>
          <p:cNvSpPr txBox="1"/>
          <p:nvPr/>
        </p:nvSpPr>
        <p:spPr>
          <a:xfrm>
            <a:off x="2771775" y="2636838"/>
            <a:ext cx="3629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44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学习的作用</a:t>
            </a:r>
            <a:endParaRPr lang="zh-CN" altLang="en-US" sz="44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0776" name="下箭头 160775"/>
          <p:cNvSpPr/>
          <p:nvPr/>
        </p:nvSpPr>
        <p:spPr>
          <a:xfrm>
            <a:off x="4427538" y="1700213"/>
            <a:ext cx="288925" cy="936625"/>
          </a:xfrm>
          <a:prstGeom prst="downArrow">
            <a:avLst>
              <a:gd name="adj1" fmla="val 50000"/>
              <a:gd name="adj2" fmla="val 8104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0777" name="文本框 160776"/>
          <p:cNvSpPr txBox="1"/>
          <p:nvPr/>
        </p:nvSpPr>
        <p:spPr>
          <a:xfrm>
            <a:off x="395288" y="3500438"/>
            <a:ext cx="8353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itchFamily="2" charset="-122"/>
              </a:rPr>
              <a:t>作者是如何来阐述学习的作用的？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方正姚体" pitchFamily="2" charset="-122"/>
            </a:endParaRPr>
          </a:p>
        </p:txBody>
      </p:sp>
      <p:sp>
        <p:nvSpPr>
          <p:cNvPr id="160778" name="文本框 160777"/>
          <p:cNvSpPr txBox="1"/>
          <p:nvPr/>
        </p:nvSpPr>
        <p:spPr>
          <a:xfrm>
            <a:off x="1258888" y="4292600"/>
            <a:ext cx="6400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用了一系列比喻，比喻论证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160771" grpId="0"/>
      <p:bldP spid="160775" grpId="0"/>
      <p:bldP spid="160777" grpId="0"/>
      <p:bldP spid="16077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文本框 314369"/>
          <p:cNvSpPr txBox="1"/>
          <p:nvPr/>
        </p:nvSpPr>
        <p:spPr>
          <a:xfrm>
            <a:off x="611188" y="1557338"/>
            <a:ext cx="7772400" cy="4525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吾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尝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终日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思矣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不如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须臾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所学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也。吾尝跂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望矣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不如登高之博见也。登高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招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臂非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加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长也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而见者远；顺风而呼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声非加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疾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而闻者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彰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假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舆马者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非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利足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</a:t>
            </a:r>
            <a:r>
              <a:rPr lang="en-US" altLang="zh-CN" sz="32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致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千里；假舟楫者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非能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绝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江河。君子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非异也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善假于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也。</a:t>
            </a:r>
            <a:br>
              <a:rPr lang="zh-CN" altLang="en-US" sz="3200" b="1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</a:br>
            <a:endParaRPr lang="zh-CN" altLang="en-US" sz="3200" b="1">
              <a:solidFill>
                <a:srgbClr val="33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38" name="文本框 314370"/>
          <p:cNvSpPr txBox="1"/>
          <p:nvPr/>
        </p:nvSpPr>
        <p:spPr>
          <a:xfrm>
            <a:off x="7740650" y="3500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39" name="文本框 314371"/>
          <p:cNvSpPr txBox="1"/>
          <p:nvPr/>
        </p:nvSpPr>
        <p:spPr>
          <a:xfrm>
            <a:off x="5661025" y="410686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4373" name="文本框 314372"/>
          <p:cNvSpPr txBox="1"/>
          <p:nvPr/>
        </p:nvSpPr>
        <p:spPr>
          <a:xfrm>
            <a:off x="684530" y="549275"/>
            <a:ext cx="7973060" cy="56515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zh-CN" altLang="en-GB" sz="4400" b="1" dirty="0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第三段  自主探究，合作解疑</a:t>
            </a:r>
            <a:endParaRPr lang="zh-CN" altLang="en-GB" sz="48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7110" name="组合 47109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47111" name="横卷形 47110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7112" name="文本框 47111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7115" name="文本框 47114"/>
          <p:cNvSpPr txBox="1"/>
          <p:nvPr/>
        </p:nvSpPr>
        <p:spPr>
          <a:xfrm>
            <a:off x="381000" y="333375"/>
            <a:ext cx="8367713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第二段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吾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尝终日而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思矣，不如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须臾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之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所学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也；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吾尝</a:t>
            </a:r>
            <a:r>
              <a:rPr lang="zh-CN" altLang="en-US" sz="3200" b="1" u="sng" dirty="0"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跂而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望矣，不如登高</a:t>
            </a:r>
            <a:r>
              <a:rPr lang="zh-CN" altLang="en-US" sz="3200" b="1" u="sng" dirty="0"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之博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见也。</a:t>
            </a:r>
            <a:endParaRPr lang="zh-CN" altLang="en-US" sz="3200" b="1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47117" name="文本框 47116"/>
          <p:cNvSpPr txBox="1"/>
          <p:nvPr/>
        </p:nvSpPr>
        <p:spPr>
          <a:xfrm>
            <a:off x="395288" y="1844675"/>
            <a:ext cx="8353425" cy="399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尝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：曾经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终日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：整天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：两个“而”均为表修饰的连词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须臾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：片刻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所学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：“所”字结构，学习的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2" charset="-122"/>
              </a:rPr>
              <a:t>……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（收获）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跂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：踮起脚后跟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⑦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之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：助词，主谓之间，取独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⑧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：广博，宽广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7120" name="文本框 47119"/>
          <p:cNvSpPr txBox="1"/>
          <p:nvPr/>
        </p:nvSpPr>
        <p:spPr>
          <a:xfrm>
            <a:off x="0" y="5805488"/>
            <a:ext cx="9144000" cy="96520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：我曾经整天地思考，比不上片刻的学习的收获；我曾经踮起脚跟眺望，比不上登上高处看得广阔。</a:t>
            </a:r>
            <a:endParaRPr lang="zh-CN" altLang="en-US" sz="28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4711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6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47117">
                                            <p:txEl>
                                              <p:charRg st="6" end="1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13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" fill="hold"/>
                                        <p:tgtEl>
                                          <p:spTgt spid="47117">
                                            <p:txEl>
                                              <p:charRg st="13" end="3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3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" fill="hold"/>
                                        <p:tgtEl>
                                          <p:spTgt spid="47117">
                                            <p:txEl>
                                              <p:charRg st="30" end="3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37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" fill="hold"/>
                                        <p:tgtEl>
                                          <p:spTgt spid="47117">
                                            <p:txEl>
                                              <p:charRg st="37" end="5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59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" fill="hold"/>
                                        <p:tgtEl>
                                          <p:spTgt spid="47117">
                                            <p:txEl>
                                              <p:charRg st="59" end="6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68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" fill="hold"/>
                                        <p:tgtEl>
                                          <p:spTgt spid="47117">
                                            <p:txEl>
                                              <p:charRg st="68" end="8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charRg st="8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" fill="hold"/>
                                        <p:tgtEl>
                                          <p:spTgt spid="47117">
                                            <p:txEl>
                                              <p:charRg st="82" end="9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" fill="hold"/>
                                        <p:tgtEl>
                                          <p:spTgt spid="471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5" grpId="0"/>
      <p:bldP spid="471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9682" name="组合 199681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199683" name="横卷形 199682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9684" name="文本框 199683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9685" name="文本框 199684"/>
          <p:cNvSpPr txBox="1"/>
          <p:nvPr/>
        </p:nvSpPr>
        <p:spPr>
          <a:xfrm>
            <a:off x="381000" y="333375"/>
            <a:ext cx="83677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登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高而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招，臂非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加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长也，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  <a:hlinkClick r:id="rId1" action="ppaction://hlinkpres?slideindex=1&amp;slidetitle="/>
              </a:rPr>
              <a:t>见者远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；顺风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而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呼，声非加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疾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也，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而闻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者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彰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。</a:t>
            </a:r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99686" name="文本框 199685"/>
          <p:cNvSpPr txBox="1"/>
          <p:nvPr/>
        </p:nvSpPr>
        <p:spPr>
          <a:xfrm>
            <a:off x="395288" y="1268413"/>
            <a:ext cx="8353425" cy="399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高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：形容词作名词，高处。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：第一、三个表修饰；第二、四个表转折。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加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：增加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见者远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：人在远处也能看见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疾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：强，这里指声音宏大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闻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：听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⑦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彰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：明显，显著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9687" name="文本框 199686"/>
          <p:cNvSpPr txBox="1"/>
          <p:nvPr/>
        </p:nvSpPr>
        <p:spPr>
          <a:xfrm>
            <a:off x="395288" y="5229225"/>
            <a:ext cx="8353425" cy="1573213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：登上高处招手，手臂没有增加长度，但远处的人也能看见；顺着风呼喊，声音没有增大，但听的人听得清楚。</a:t>
            </a:r>
            <a:endParaRPr lang="zh-CN" altLang="en-US" sz="32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19968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>
                                            <p:txEl>
                                              <p:charRg st="14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199686">
                                            <p:txEl>
                                              <p:charRg st="14" end="3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>
                                            <p:txEl>
                                              <p:charRg st="3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" fill="hold"/>
                                        <p:tgtEl>
                                          <p:spTgt spid="199686">
                                            <p:txEl>
                                              <p:charRg st="36" end="4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>
                                            <p:txEl>
                                              <p:charRg st="42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" fill="hold"/>
                                        <p:tgtEl>
                                          <p:spTgt spid="199686">
                                            <p:txEl>
                                              <p:charRg st="42" end="5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>
                                            <p:txEl>
                                              <p:charRg st="56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" fill="hold"/>
                                        <p:tgtEl>
                                          <p:spTgt spid="199686">
                                            <p:txEl>
                                              <p:charRg st="56" end="6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>
                                            <p:txEl>
                                              <p:charRg st="69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" fill="hold"/>
                                        <p:tgtEl>
                                          <p:spTgt spid="199686">
                                            <p:txEl>
                                              <p:charRg st="69" end="7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>
                                            <p:txEl>
                                              <p:charRg st="74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" fill="hold"/>
                                        <p:tgtEl>
                                          <p:spTgt spid="199686">
                                            <p:txEl>
                                              <p:charRg st="74" end="8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" fill="hold"/>
                                        <p:tgtEl>
                                          <p:spTgt spid="1996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5" grpId="0"/>
      <p:bldP spid="19968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7394" name="文本框 187393"/>
          <p:cNvSpPr txBox="1"/>
          <p:nvPr/>
        </p:nvSpPr>
        <p:spPr>
          <a:xfrm>
            <a:off x="395288" y="5589588"/>
            <a:ext cx="8353425" cy="67945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吾尝跂而望矣，不如登高之博见也。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7395" name="图片 187394" descr="望与登高"/>
          <p:cNvPicPr>
            <a:picLocks noChangeAspect="1"/>
          </p:cNvPicPr>
          <p:nvPr/>
        </p:nvPicPr>
        <p:blipFill>
          <a:blip r:embed="rId1">
            <a:lum bright="-17999" contrast="66000"/>
          </a:blip>
          <a:stretch>
            <a:fillRect/>
          </a:stretch>
        </p:blipFill>
        <p:spPr>
          <a:xfrm>
            <a:off x="395288" y="2060575"/>
            <a:ext cx="4267200" cy="3457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7396" name="任意多边形 187395"/>
          <p:cNvSpPr/>
          <p:nvPr/>
        </p:nvSpPr>
        <p:spPr>
          <a:xfrm>
            <a:off x="3708400" y="404813"/>
            <a:ext cx="5181600" cy="5040312"/>
          </a:xfrm>
          <a:custGeom>
            <a:avLst/>
            <a:gdLst/>
            <a:ahLst/>
            <a:cxnLst/>
            <a:pathLst>
              <a:path w="3264" h="3464">
                <a:moveTo>
                  <a:pt x="48" y="1152"/>
                </a:moveTo>
                <a:cubicBezTo>
                  <a:pt x="0" y="1160"/>
                  <a:pt x="168" y="928"/>
                  <a:pt x="240" y="816"/>
                </a:cubicBezTo>
                <a:cubicBezTo>
                  <a:pt x="312" y="704"/>
                  <a:pt x="328" y="592"/>
                  <a:pt x="480" y="480"/>
                </a:cubicBezTo>
                <a:cubicBezTo>
                  <a:pt x="632" y="368"/>
                  <a:pt x="848" y="208"/>
                  <a:pt x="1152" y="144"/>
                </a:cubicBezTo>
                <a:cubicBezTo>
                  <a:pt x="1456" y="80"/>
                  <a:pt x="1984" y="0"/>
                  <a:pt x="2304" y="96"/>
                </a:cubicBezTo>
                <a:cubicBezTo>
                  <a:pt x="2624" y="192"/>
                  <a:pt x="2920" y="424"/>
                  <a:pt x="3072" y="720"/>
                </a:cubicBezTo>
                <a:cubicBezTo>
                  <a:pt x="3224" y="1016"/>
                  <a:pt x="3208" y="1512"/>
                  <a:pt x="3216" y="1872"/>
                </a:cubicBezTo>
                <a:cubicBezTo>
                  <a:pt x="3224" y="2232"/>
                  <a:pt x="3264" y="2624"/>
                  <a:pt x="3120" y="2880"/>
                </a:cubicBezTo>
                <a:cubicBezTo>
                  <a:pt x="2976" y="3136"/>
                  <a:pt x="2592" y="3352"/>
                  <a:pt x="2352" y="3408"/>
                </a:cubicBezTo>
                <a:cubicBezTo>
                  <a:pt x="2112" y="3464"/>
                  <a:pt x="1824" y="3288"/>
                  <a:pt x="1680" y="3216"/>
                </a:cubicBezTo>
                <a:cubicBezTo>
                  <a:pt x="1536" y="3144"/>
                  <a:pt x="1544" y="3056"/>
                  <a:pt x="1488" y="2976"/>
                </a:cubicBezTo>
                <a:cubicBezTo>
                  <a:pt x="1432" y="2896"/>
                  <a:pt x="1408" y="2912"/>
                  <a:pt x="1344" y="2736"/>
                </a:cubicBezTo>
                <a:cubicBezTo>
                  <a:pt x="1280" y="2560"/>
                  <a:pt x="1088" y="2112"/>
                  <a:pt x="1104" y="1920"/>
                </a:cubicBezTo>
                <a:cubicBezTo>
                  <a:pt x="1120" y="1728"/>
                  <a:pt x="1368" y="1720"/>
                  <a:pt x="1440" y="1584"/>
                </a:cubicBezTo>
                <a:cubicBezTo>
                  <a:pt x="1512" y="1448"/>
                  <a:pt x="1520" y="1232"/>
                  <a:pt x="1536" y="1104"/>
                </a:cubicBezTo>
                <a:cubicBezTo>
                  <a:pt x="1552" y="976"/>
                  <a:pt x="1592" y="888"/>
                  <a:pt x="1536" y="816"/>
                </a:cubicBezTo>
                <a:cubicBezTo>
                  <a:pt x="1480" y="744"/>
                  <a:pt x="1304" y="696"/>
                  <a:pt x="1200" y="672"/>
                </a:cubicBezTo>
                <a:cubicBezTo>
                  <a:pt x="1096" y="648"/>
                  <a:pt x="1024" y="656"/>
                  <a:pt x="912" y="672"/>
                </a:cubicBezTo>
                <a:cubicBezTo>
                  <a:pt x="800" y="688"/>
                  <a:pt x="664" y="688"/>
                  <a:pt x="528" y="768"/>
                </a:cubicBezTo>
                <a:cubicBezTo>
                  <a:pt x="392" y="848"/>
                  <a:pt x="96" y="1144"/>
                  <a:pt x="48" y="1152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7397" name="文本框 187396"/>
          <p:cNvSpPr txBox="1"/>
          <p:nvPr/>
        </p:nvSpPr>
        <p:spPr>
          <a:xfrm>
            <a:off x="6227763" y="1773238"/>
            <a:ext cx="2376487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华文行楷" pitchFamily="2" charset="-122"/>
              </a:rPr>
              <a:t>噫！原来这里看得更远哩！</a:t>
            </a:r>
            <a:endParaRPr lang="zh-CN" altLang="en-US" sz="3600" dirty="0"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187398" name="动作按钮: 后退或前一项 187397">
            <a:hlinkClick r:id="rId2" action="ppaction://hlinksldjump"/>
          </p:cNvPr>
          <p:cNvSpPr/>
          <p:nvPr/>
        </p:nvSpPr>
        <p:spPr>
          <a:xfrm>
            <a:off x="8172450" y="5013325"/>
            <a:ext cx="574675" cy="576263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8418" name="文本框 188417"/>
          <p:cNvSpPr txBox="1"/>
          <p:nvPr/>
        </p:nvSpPr>
        <p:spPr>
          <a:xfrm>
            <a:off x="395288" y="5589588"/>
            <a:ext cx="8353425" cy="67945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登高而招，臂非加长也，而见者远；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8419" name="图片 188418" descr="登高而招"/>
          <p:cNvPicPr>
            <a:picLocks noChangeAspect="1"/>
          </p:cNvPicPr>
          <p:nvPr/>
        </p:nvPicPr>
        <p:blipFill>
          <a:blip r:embed="rId1">
            <a:lum bright="-12000" contrast="60000"/>
          </a:blip>
          <a:srcRect r="8"/>
          <a:stretch>
            <a:fillRect/>
          </a:stretch>
        </p:blipFill>
        <p:spPr>
          <a:xfrm>
            <a:off x="395288" y="1371600"/>
            <a:ext cx="8353425" cy="3886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8420" name="任意多边形 188419"/>
          <p:cNvSpPr/>
          <p:nvPr/>
        </p:nvSpPr>
        <p:spPr>
          <a:xfrm rot="37669926">
            <a:off x="5370513" y="-1789112"/>
            <a:ext cx="1423987" cy="5308600"/>
          </a:xfrm>
          <a:custGeom>
            <a:avLst/>
            <a:gdLst/>
            <a:ahLst/>
            <a:cxnLst/>
            <a:pathLst>
              <a:path w="2392" h="2912">
                <a:moveTo>
                  <a:pt x="8" y="376"/>
                </a:moveTo>
                <a:cubicBezTo>
                  <a:pt x="16" y="360"/>
                  <a:pt x="160" y="232"/>
                  <a:pt x="344" y="184"/>
                </a:cubicBezTo>
                <a:cubicBezTo>
                  <a:pt x="528" y="136"/>
                  <a:pt x="832" y="96"/>
                  <a:pt x="1112" y="88"/>
                </a:cubicBezTo>
                <a:cubicBezTo>
                  <a:pt x="1392" y="80"/>
                  <a:pt x="1824" y="0"/>
                  <a:pt x="2024" y="136"/>
                </a:cubicBezTo>
                <a:cubicBezTo>
                  <a:pt x="2224" y="272"/>
                  <a:pt x="2264" y="624"/>
                  <a:pt x="2312" y="904"/>
                </a:cubicBezTo>
                <a:cubicBezTo>
                  <a:pt x="2360" y="1184"/>
                  <a:pt x="2328" y="1528"/>
                  <a:pt x="2312" y="1816"/>
                </a:cubicBezTo>
                <a:cubicBezTo>
                  <a:pt x="2296" y="2104"/>
                  <a:pt x="2392" y="2456"/>
                  <a:pt x="2216" y="2632"/>
                </a:cubicBezTo>
                <a:cubicBezTo>
                  <a:pt x="2040" y="2808"/>
                  <a:pt x="1496" y="2832"/>
                  <a:pt x="1256" y="2872"/>
                </a:cubicBezTo>
                <a:cubicBezTo>
                  <a:pt x="1016" y="2912"/>
                  <a:pt x="920" y="2912"/>
                  <a:pt x="776" y="2872"/>
                </a:cubicBezTo>
                <a:cubicBezTo>
                  <a:pt x="632" y="2832"/>
                  <a:pt x="472" y="2736"/>
                  <a:pt x="392" y="2632"/>
                </a:cubicBezTo>
                <a:cubicBezTo>
                  <a:pt x="312" y="2528"/>
                  <a:pt x="320" y="2384"/>
                  <a:pt x="296" y="2248"/>
                </a:cubicBezTo>
                <a:cubicBezTo>
                  <a:pt x="272" y="2112"/>
                  <a:pt x="232" y="1968"/>
                  <a:pt x="248" y="1816"/>
                </a:cubicBezTo>
                <a:cubicBezTo>
                  <a:pt x="264" y="1664"/>
                  <a:pt x="304" y="1472"/>
                  <a:pt x="392" y="1336"/>
                </a:cubicBezTo>
                <a:cubicBezTo>
                  <a:pt x="480" y="1200"/>
                  <a:pt x="616" y="1128"/>
                  <a:pt x="776" y="1000"/>
                </a:cubicBezTo>
                <a:cubicBezTo>
                  <a:pt x="936" y="872"/>
                  <a:pt x="1304" y="680"/>
                  <a:pt x="1352" y="568"/>
                </a:cubicBezTo>
                <a:cubicBezTo>
                  <a:pt x="1400" y="456"/>
                  <a:pt x="1192" y="368"/>
                  <a:pt x="1064" y="328"/>
                </a:cubicBezTo>
                <a:cubicBezTo>
                  <a:pt x="936" y="288"/>
                  <a:pt x="712" y="336"/>
                  <a:pt x="584" y="328"/>
                </a:cubicBezTo>
                <a:cubicBezTo>
                  <a:pt x="456" y="320"/>
                  <a:pt x="392" y="272"/>
                  <a:pt x="296" y="280"/>
                </a:cubicBezTo>
                <a:cubicBezTo>
                  <a:pt x="200" y="288"/>
                  <a:pt x="0" y="392"/>
                  <a:pt x="8" y="376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8421" name="文本框 188420"/>
          <p:cNvSpPr txBox="1"/>
          <p:nvPr/>
        </p:nvSpPr>
        <p:spPr>
          <a:xfrm>
            <a:off x="5943600" y="228600"/>
            <a:ext cx="21494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  <a:ea typeface="华文行楷" pitchFamily="2" charset="-122"/>
              </a:rPr>
              <a:t>喂</a:t>
            </a:r>
            <a:r>
              <a:rPr lang="en-US" altLang="zh-CN" sz="3200">
                <a:latin typeface="Times New Roman" panose="02020603050405020304" pitchFamily="18" charset="0"/>
                <a:ea typeface="华文行楷" pitchFamily="2" charset="-122"/>
              </a:rPr>
              <a:t>——</a:t>
            </a:r>
            <a:r>
              <a:rPr lang="zh-CN" altLang="en-US" sz="3200" dirty="0">
                <a:latin typeface="Times New Roman" panose="02020603050405020304" pitchFamily="18" charset="0"/>
                <a:ea typeface="华文行楷" pitchFamily="2" charset="-122"/>
              </a:rPr>
              <a:t>！你好吗？</a:t>
            </a:r>
            <a:endParaRPr lang="zh-CN" altLang="en-US" sz="3200" dirty="0"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188422" name="动作按钮: 后退或前一项 188421">
            <a:hlinkClick r:id="rId2" action="ppaction://hlinksldjump"/>
          </p:cNvPr>
          <p:cNvSpPr/>
          <p:nvPr/>
        </p:nvSpPr>
        <p:spPr>
          <a:xfrm>
            <a:off x="8101013" y="4941888"/>
            <a:ext cx="574675" cy="647700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9442" name="文本框 189441"/>
          <p:cNvSpPr txBox="1"/>
          <p:nvPr/>
        </p:nvSpPr>
        <p:spPr>
          <a:xfrm>
            <a:off x="684213" y="4652963"/>
            <a:ext cx="7775575" cy="122872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假舆马者，非利足也，而致千里；假舟楫者，非能水也，而绝江河。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9443" name="图片 189442" descr="赶马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1981200"/>
            <a:ext cx="3505200" cy="233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9444" name="图片 189443" descr="坐船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600" y="2060575"/>
            <a:ext cx="3048000" cy="2282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9445" name="任意多边形 189444"/>
          <p:cNvSpPr/>
          <p:nvPr/>
        </p:nvSpPr>
        <p:spPr>
          <a:xfrm>
            <a:off x="152400" y="76200"/>
            <a:ext cx="3937000" cy="2514600"/>
          </a:xfrm>
          <a:custGeom>
            <a:avLst/>
            <a:gdLst/>
            <a:ahLst/>
            <a:cxnLst/>
            <a:pathLst>
              <a:path w="2480" h="1792">
                <a:moveTo>
                  <a:pt x="1232" y="1760"/>
                </a:moveTo>
                <a:cubicBezTo>
                  <a:pt x="1192" y="1792"/>
                  <a:pt x="600" y="1728"/>
                  <a:pt x="416" y="1568"/>
                </a:cubicBezTo>
                <a:cubicBezTo>
                  <a:pt x="232" y="1408"/>
                  <a:pt x="160" y="1040"/>
                  <a:pt x="128" y="800"/>
                </a:cubicBezTo>
                <a:cubicBezTo>
                  <a:pt x="96" y="560"/>
                  <a:pt x="0" y="256"/>
                  <a:pt x="224" y="128"/>
                </a:cubicBezTo>
                <a:cubicBezTo>
                  <a:pt x="448" y="0"/>
                  <a:pt x="1120" y="16"/>
                  <a:pt x="1472" y="32"/>
                </a:cubicBezTo>
                <a:cubicBezTo>
                  <a:pt x="1824" y="48"/>
                  <a:pt x="2192" y="112"/>
                  <a:pt x="2336" y="224"/>
                </a:cubicBezTo>
                <a:cubicBezTo>
                  <a:pt x="2480" y="336"/>
                  <a:pt x="2336" y="560"/>
                  <a:pt x="2336" y="704"/>
                </a:cubicBezTo>
                <a:cubicBezTo>
                  <a:pt x="2336" y="848"/>
                  <a:pt x="2440" y="1016"/>
                  <a:pt x="2336" y="1088"/>
                </a:cubicBezTo>
                <a:cubicBezTo>
                  <a:pt x="2232" y="1160"/>
                  <a:pt x="1960" y="1144"/>
                  <a:pt x="1712" y="1136"/>
                </a:cubicBezTo>
                <a:cubicBezTo>
                  <a:pt x="1464" y="1128"/>
                  <a:pt x="1024" y="1000"/>
                  <a:pt x="848" y="1040"/>
                </a:cubicBezTo>
                <a:cubicBezTo>
                  <a:pt x="672" y="1080"/>
                  <a:pt x="592" y="1256"/>
                  <a:pt x="656" y="1376"/>
                </a:cubicBezTo>
                <a:cubicBezTo>
                  <a:pt x="720" y="1496"/>
                  <a:pt x="1272" y="1728"/>
                  <a:pt x="1232" y="1760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9446" name="矩形 189445"/>
          <p:cNvSpPr/>
          <p:nvPr/>
        </p:nvSpPr>
        <p:spPr>
          <a:xfrm>
            <a:off x="539750" y="260350"/>
            <a:ext cx="324008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华文行楷" pitchFamily="2" charset="-122"/>
              </a:rPr>
              <a:t>有车马，</a:t>
            </a:r>
            <a:endParaRPr lang="zh-CN" altLang="en-US" sz="3200" dirty="0">
              <a:latin typeface="Times New Roman" panose="02020603050405020304" pitchFamily="18" charset="0"/>
              <a:ea typeface="华文行楷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华文行楷" pitchFamily="2" charset="-122"/>
              </a:rPr>
              <a:t>轻松喽</a:t>
            </a:r>
            <a:r>
              <a:rPr lang="zh-CN" altLang="en-US" sz="3200" dirty="0">
                <a:latin typeface="Times New Roman" panose="02020603050405020304" pitchFamily="18" charset="0"/>
                <a:ea typeface="华文仿宋" pitchFamily="2" charset="-122"/>
              </a:rPr>
              <a:t>！</a:t>
            </a:r>
            <a:endParaRPr lang="zh-CN" altLang="en-US" sz="3200" dirty="0">
              <a:latin typeface="Times New Roman" panose="02020603050405020304" pitchFamily="18" charset="0"/>
              <a:ea typeface="华文仿宋" pitchFamily="2" charset="-122"/>
            </a:endParaRPr>
          </a:p>
        </p:txBody>
      </p:sp>
      <p:sp>
        <p:nvSpPr>
          <p:cNvPr id="189447" name="任意多边形 189446"/>
          <p:cNvSpPr/>
          <p:nvPr/>
        </p:nvSpPr>
        <p:spPr>
          <a:xfrm>
            <a:off x="5257800" y="152400"/>
            <a:ext cx="3606800" cy="2692400"/>
          </a:xfrm>
          <a:custGeom>
            <a:avLst/>
            <a:gdLst/>
            <a:ahLst/>
            <a:cxnLst/>
            <a:pathLst>
              <a:path w="2272" h="1880">
                <a:moveTo>
                  <a:pt x="1056" y="1864"/>
                </a:moveTo>
                <a:cubicBezTo>
                  <a:pt x="1096" y="1880"/>
                  <a:pt x="1632" y="1688"/>
                  <a:pt x="1824" y="1528"/>
                </a:cubicBezTo>
                <a:cubicBezTo>
                  <a:pt x="2016" y="1368"/>
                  <a:pt x="2152" y="1120"/>
                  <a:pt x="2208" y="904"/>
                </a:cubicBezTo>
                <a:cubicBezTo>
                  <a:pt x="2264" y="688"/>
                  <a:pt x="2272" y="376"/>
                  <a:pt x="2160" y="232"/>
                </a:cubicBezTo>
                <a:cubicBezTo>
                  <a:pt x="2048" y="88"/>
                  <a:pt x="1824" y="72"/>
                  <a:pt x="1536" y="40"/>
                </a:cubicBezTo>
                <a:cubicBezTo>
                  <a:pt x="1248" y="8"/>
                  <a:pt x="680" y="24"/>
                  <a:pt x="432" y="40"/>
                </a:cubicBezTo>
                <a:cubicBezTo>
                  <a:pt x="184" y="56"/>
                  <a:pt x="96" y="0"/>
                  <a:pt x="48" y="136"/>
                </a:cubicBezTo>
                <a:cubicBezTo>
                  <a:pt x="0" y="272"/>
                  <a:pt x="88" y="672"/>
                  <a:pt x="144" y="856"/>
                </a:cubicBezTo>
                <a:cubicBezTo>
                  <a:pt x="200" y="1040"/>
                  <a:pt x="200" y="1184"/>
                  <a:pt x="384" y="1240"/>
                </a:cubicBezTo>
                <a:cubicBezTo>
                  <a:pt x="568" y="1296"/>
                  <a:pt x="1048" y="1160"/>
                  <a:pt x="1248" y="1192"/>
                </a:cubicBezTo>
                <a:cubicBezTo>
                  <a:pt x="1448" y="1224"/>
                  <a:pt x="1608" y="1320"/>
                  <a:pt x="1584" y="1432"/>
                </a:cubicBezTo>
                <a:cubicBezTo>
                  <a:pt x="1560" y="1544"/>
                  <a:pt x="1016" y="1848"/>
                  <a:pt x="1056" y="1864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9448" name="矩形 189447"/>
          <p:cNvSpPr/>
          <p:nvPr/>
        </p:nvSpPr>
        <p:spPr>
          <a:xfrm>
            <a:off x="5334000" y="457200"/>
            <a:ext cx="35052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华文行楷" pitchFamily="2" charset="-122"/>
              </a:rPr>
              <a:t>嗨</a:t>
            </a:r>
            <a:r>
              <a:rPr lang="zh-CN" altLang="en-US" sz="3200" dirty="0">
                <a:latin typeface="Times New Roman" panose="02020603050405020304" pitchFamily="18" charset="0"/>
                <a:ea typeface="华文仿宋" pitchFamily="2" charset="-122"/>
              </a:rPr>
              <a:t>！</a:t>
            </a:r>
            <a:r>
              <a:rPr lang="zh-CN" altLang="en-US" sz="3200" dirty="0">
                <a:latin typeface="Times New Roman" panose="02020603050405020304" pitchFamily="18" charset="0"/>
                <a:ea typeface="华文行楷" pitchFamily="2" charset="-122"/>
              </a:rPr>
              <a:t>看我“旱鸭子”</a:t>
            </a:r>
            <a:endParaRPr lang="zh-CN" altLang="en-US" sz="3200" dirty="0">
              <a:latin typeface="Times New Roman" panose="02020603050405020304" pitchFamily="18" charset="0"/>
              <a:ea typeface="华文行楷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华文行楷" pitchFamily="2" charset="-122"/>
              </a:rPr>
              <a:t>         过河喽</a:t>
            </a:r>
            <a:r>
              <a:rPr lang="zh-CN" altLang="en-US" sz="3200" dirty="0">
                <a:latin typeface="Times New Roman" panose="02020603050405020304" pitchFamily="18" charset="0"/>
                <a:ea typeface="华文仿宋" pitchFamily="2" charset="-122"/>
              </a:rPr>
              <a:t>！</a:t>
            </a:r>
            <a:endParaRPr lang="zh-CN" altLang="en-US" sz="3200" dirty="0">
              <a:latin typeface="Times New Roman" panose="02020603050405020304" pitchFamily="18" charset="0"/>
              <a:ea typeface="华文仿宋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9158" name="组合 49157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49159" name="横卷形 49158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9160" name="文本框 49159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9163" name="文本框 49162"/>
          <p:cNvSpPr txBox="1"/>
          <p:nvPr/>
        </p:nvSpPr>
        <p:spPr>
          <a:xfrm>
            <a:off x="395288" y="333375"/>
            <a:ext cx="8334375" cy="873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假舆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马者，非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利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足也，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而致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千里；假舟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楫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者，非能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水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也，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而绝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江河。</a:t>
            </a:r>
            <a:endParaRPr lang="zh-CN" altLang="en-US" sz="3200" b="1" u="sng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9165" name="文本框 49164"/>
          <p:cNvSpPr txBox="1"/>
          <p:nvPr/>
        </p:nvSpPr>
        <p:spPr>
          <a:xfrm>
            <a:off x="395288" y="1196975"/>
            <a:ext cx="8348662" cy="399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假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：借助，利用      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舆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3200" b="1" err="1">
                <a:latin typeface="黑体" panose="02010609060101010101" pitchFamily="2" charset="-122"/>
                <a:ea typeface="黑体" panose="02010609060101010101" pitchFamily="2" charset="-122"/>
              </a:rPr>
              <a:t>yú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，车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利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：形容词使动，使</a:t>
            </a:r>
            <a:r>
              <a:rPr lang="en-US" altLang="zh-CN" sz="3200" b="1">
                <a:latin typeface="宋体" panose="02010600030101010101" pitchFamily="2" charset="-122"/>
              </a:rPr>
              <a:t>…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快        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：二个均为表转折连词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致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：达到，到达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楫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3200" b="1" err="1">
                <a:latin typeface="黑体" panose="02010609060101010101" pitchFamily="2" charset="-122"/>
                <a:ea typeface="黑体" panose="02010609060101010101" pitchFamily="2" charset="-122"/>
              </a:rPr>
              <a:t>jí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，船桨，代船。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⑦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水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：游水，名词作动词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⑧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绝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：横渡，横穿，渡过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9169" name="文本框 49168"/>
          <p:cNvSpPr txBox="1"/>
          <p:nvPr/>
        </p:nvSpPr>
        <p:spPr>
          <a:xfrm>
            <a:off x="395288" y="5229225"/>
            <a:ext cx="8353425" cy="1573213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 借助车马的人，不是使脚步快，却能到达千里之外；借助船只的人，不是能游泳，却能横渡江河。</a:t>
            </a:r>
            <a:endParaRPr lang="zh-CN" altLang="en-US" sz="32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9171" name="动作按钮: 第一张 49170">
            <a:hlinkClick r:id="rId1" action="ppaction://hlinksldjump"/>
          </p:cNvPr>
          <p:cNvSpPr/>
          <p:nvPr/>
        </p:nvSpPr>
        <p:spPr>
          <a:xfrm>
            <a:off x="8748713" y="0"/>
            <a:ext cx="395287" cy="692150"/>
          </a:xfrm>
          <a:prstGeom prst="actionButtonHome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9169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3" grpId="0"/>
      <p:bldP spid="49165" grpId="0"/>
      <p:bldP spid="4916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5842" name="组合 35841"/>
          <p:cNvGrpSpPr/>
          <p:nvPr/>
        </p:nvGrpSpPr>
        <p:grpSpPr>
          <a:xfrm>
            <a:off x="6858000" y="6324600"/>
            <a:ext cx="644525" cy="533400"/>
            <a:chOff x="0" y="0"/>
            <a:chExt cx="406" cy="336"/>
          </a:xfrm>
        </p:grpSpPr>
        <p:sp>
          <p:nvSpPr>
            <p:cNvPr id="35843" name="横卷形 35842"/>
            <p:cNvSpPr/>
            <p:nvPr/>
          </p:nvSpPr>
          <p:spPr>
            <a:xfrm>
              <a:off x="0" y="0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5844" name="文本框 35843"/>
            <p:cNvSpPr txBox="1"/>
            <p:nvPr/>
          </p:nvSpPr>
          <p:spPr>
            <a:xfrm>
              <a:off x="48" y="36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5845" name="矩形 35844"/>
          <p:cNvSpPr/>
          <p:nvPr/>
        </p:nvSpPr>
        <p:spPr>
          <a:xfrm>
            <a:off x="395288" y="549275"/>
            <a:ext cx="67691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君子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生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非异也，善假于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物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也。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5846" name="矩形 35845"/>
          <p:cNvSpPr/>
          <p:nvPr/>
        </p:nvSpPr>
        <p:spPr>
          <a:xfrm>
            <a:off x="395288" y="1412875"/>
            <a:ext cx="83534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生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x-none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xìng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，通“性”，资质，禀赋</a:t>
            </a:r>
            <a:endParaRPr lang="zh-CN" altLang="en-US" sz="3200" b="1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物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：外物，指各种客观条件</a:t>
            </a:r>
            <a:endParaRPr lang="zh-CN" altLang="en-US" sz="3200" b="1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395288" y="3357563"/>
            <a:ext cx="8353425" cy="1573212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：有学问、有修养的人的资质（和一般人）没有不同，（可是聪明能干差异很大，这是因为他们）善于凭借和利用外物啊。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584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35847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6" grpId="0"/>
      <p:bldP spid="3584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文本框 371713"/>
          <p:cNvSpPr txBox="1"/>
          <p:nvPr/>
        </p:nvSpPr>
        <p:spPr>
          <a:xfrm>
            <a:off x="755650" y="1412875"/>
            <a:ext cx="7772400" cy="482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  <a:buClrTx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积土成山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风雨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兴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焉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；积水成渊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蛟龙生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焉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；积善成德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而神明自得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圣心备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焉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故不积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跬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</a:t>
            </a:r>
            <a:r>
              <a:rPr lang="en-US" altLang="zh-CN" sz="2800" b="1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无以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至千里；不积小流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无以成江海。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骐骥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一跃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不能十步；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驽马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十驾</a:t>
            </a:r>
            <a:r>
              <a:rPr lang="en-US" altLang="zh-CN" sz="2800" b="1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功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在不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舍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锲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而舍之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朽木不折；锲而不舍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金石可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镂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。蚓无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1" action="ppaction://hlinksldjump"/>
              </a:rPr>
              <a:t>爪牙之利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1" action="ppaction://hlinksldjump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1" action="ppaction://hlinksldjump"/>
              </a:rPr>
              <a:t>筋骨之强</a:t>
            </a:r>
            <a:r>
              <a:rPr lang="en-US" altLang="zh-CN" sz="2800" b="1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1" action="ppaction://hlinksldjump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上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食埃土</a:t>
            </a:r>
            <a:r>
              <a:rPr lang="en-US" altLang="zh-CN" sz="2800" b="1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饮黄泉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用心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也。蟹六跪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2" action="ppaction://hlinksldjump"/>
              </a:rPr>
              <a:t>而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二螯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非蛇鳝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穴无可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寄托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者</a:t>
            </a:r>
            <a:r>
              <a:rPr lang="en-US" altLang="zh-CN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33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用心躁也。</a:t>
            </a:r>
            <a:endParaRPr lang="zh-CN" altLang="en-US" sz="2800">
              <a:solidFill>
                <a:srgbClr val="33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  <a:buClrTx/>
            </a:pPr>
            <a:endParaRPr lang="zh-CN" altLang="en-US" sz="2800" b="1">
              <a:solidFill>
                <a:srgbClr val="33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2" name="文本框 371714"/>
          <p:cNvSpPr txBox="1"/>
          <p:nvPr/>
        </p:nvSpPr>
        <p:spPr>
          <a:xfrm>
            <a:off x="7740650" y="3500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3" name="文本框 371715"/>
          <p:cNvSpPr txBox="1"/>
          <p:nvPr/>
        </p:nvSpPr>
        <p:spPr>
          <a:xfrm>
            <a:off x="5661025" y="410686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1718" name="文本框 371717"/>
          <p:cNvSpPr txBox="1"/>
          <p:nvPr/>
        </p:nvSpPr>
        <p:spPr>
          <a:xfrm>
            <a:off x="539750" y="549275"/>
            <a:ext cx="7773035" cy="60769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zh-CN" altLang="en-GB" sz="4400" b="1" dirty="0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第四段 自主探究，合作解疑</a:t>
            </a:r>
            <a:r>
              <a:rPr lang="zh-CN" altLang="en-GB" sz="4800" b="1" dirty="0">
                <a:solidFill>
                  <a:srgbClr val="CC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endParaRPr lang="zh-CN" altLang="en-GB" sz="48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51206" name="组合 51205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51207" name="横卷形 51206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08" name="文本框 51207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51212" name="文本框 51211"/>
          <p:cNvSpPr txBox="1"/>
          <p:nvPr/>
        </p:nvSpPr>
        <p:spPr>
          <a:xfrm>
            <a:off x="395288" y="188913"/>
            <a:ext cx="8353425" cy="14071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 algn="ctr">
              <a:lnSpc>
                <a:spcPct val="95000"/>
              </a:lnSpc>
            </a:pPr>
            <a:r>
              <a:rPr lang="zh-CN" altLang="en-US" sz="30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第四段</a:t>
            </a:r>
            <a:endParaRPr lang="zh-CN" altLang="en-US" sz="30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方正姚体" pitchFamily="2" charset="-122"/>
              <a:ea typeface="方正姚体" pitchFamily="2" charset="-122"/>
            </a:endParaRPr>
          </a:p>
          <a:p>
            <a:pPr algn="just">
              <a:lnSpc>
                <a:spcPct val="95000"/>
              </a:lnSpc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积土成山，风雨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兴焉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；积水成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渊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，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蛟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龙生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焉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；积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善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成德，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而神明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自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得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，圣心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备焉</a:t>
            </a:r>
            <a:r>
              <a:rPr lang="zh-CN" altLang="en-US" sz="3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。</a:t>
            </a:r>
            <a:endParaRPr lang="zh-CN" altLang="en-US" sz="30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51213" name="文本框 51212"/>
          <p:cNvSpPr txBox="1"/>
          <p:nvPr/>
        </p:nvSpPr>
        <p:spPr>
          <a:xfrm>
            <a:off x="395288" y="1484313"/>
            <a:ext cx="8353425" cy="4006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5000"/>
              </a:lnSpc>
            </a:pP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兴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：起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焉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：前二个为兼词，意为“于此”、“于是”；第三个为语气助词，“了”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渊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：深水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蛟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3000" b="1" err="1">
                <a:latin typeface="黑体" panose="02010609060101010101" pitchFamily="2" charset="-122"/>
                <a:ea typeface="黑体" panose="02010609060101010101" pitchFamily="2" charset="-122"/>
              </a:rPr>
              <a:t>jiāo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，一种龙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善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：形容词作名词，善行。</a:t>
            </a: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⑥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而</a:t>
            </a: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：表顺承</a:t>
            </a: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,“</a:t>
            </a:r>
            <a:r>
              <a:rPr lang="zh-CN" altLang="en-US" sz="3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就”</a:t>
            </a:r>
            <a:endParaRPr lang="zh-CN" altLang="en-US" sz="30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⑦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神明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：指人的高度智慧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⑧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得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：获得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⑨</a:t>
            </a:r>
            <a:r>
              <a:rPr lang="zh-CN" altLang="en-US" sz="30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备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：具备</a:t>
            </a:r>
            <a:endParaRPr lang="zh-CN" altLang="en-US" sz="3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17" name="文本框 51216"/>
          <p:cNvSpPr txBox="1"/>
          <p:nvPr/>
        </p:nvSpPr>
        <p:spPr>
          <a:xfrm>
            <a:off x="0" y="5445125"/>
            <a:ext cx="9144000" cy="1392238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8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：堆积泥土成为高山，风雨从那里兴起；积聚水流成为深渊，蛟龙在那里生长；积累善行养成高尚的品德，最高的智慧就会得到，通达事理的思维就具备了。</a:t>
            </a:r>
            <a:endParaRPr lang="zh-CN" altLang="en-US" sz="28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20" name="动作按钮: 第一张 51219">
            <a:hlinkClick r:id="rId1" action="ppaction://hlinksldjump"/>
          </p:cNvPr>
          <p:cNvSpPr/>
          <p:nvPr/>
        </p:nvSpPr>
        <p:spPr>
          <a:xfrm>
            <a:off x="5219700" y="188913"/>
            <a:ext cx="576263" cy="503237"/>
          </a:xfrm>
          <a:prstGeom prst="actionButtonHome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>
                                            <p:txEl>
                                              <p:charRg st="0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51217">
                                            <p:txEl>
                                              <p:charRg st="0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2" grpId="0" bldLvl="0" animBg="1"/>
      <p:bldP spid="51213" grpId="0"/>
      <p:bldP spid="5121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53254" name="组合 53253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53255" name="横卷形 53254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6" name="文本框 53255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53260" name="文本框 53259"/>
          <p:cNvSpPr txBox="1"/>
          <p:nvPr/>
        </p:nvSpPr>
        <p:spPr>
          <a:xfrm>
            <a:off x="395288" y="333375"/>
            <a:ext cx="835342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故不积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跬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步，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无以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至千里；不积小流，无以成江海。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骐骥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一跃，不能十步；驽马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十驾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，功在不舍。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3261" name="文本框 53260"/>
          <p:cNvSpPr txBox="1"/>
          <p:nvPr/>
        </p:nvSpPr>
        <p:spPr>
          <a:xfrm>
            <a:off x="395288" y="1844675"/>
            <a:ext cx="8353425" cy="25209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跬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：古代的半步。古代称跨出一脚为“跬”，跨两脚为“步”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无以</a:t>
            </a:r>
            <a:r>
              <a:rPr lang="zh-CN" altLang="en-US" sz="32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：固定句式，没有用来</a:t>
            </a:r>
            <a:r>
              <a:rPr lang="en-US" altLang="zh-CN" sz="3200" b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…</a:t>
            </a:r>
            <a:r>
              <a:rPr lang="zh-CN" altLang="en-US" sz="32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的（办法）</a:t>
            </a:r>
            <a:endParaRPr lang="zh-CN" altLang="en-US" sz="32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骐骥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：骏马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十驾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：马拉车一天走的路叫“一驾”</a:t>
            </a:r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3264" name="文本框 53263"/>
          <p:cNvSpPr txBox="1"/>
          <p:nvPr/>
        </p:nvSpPr>
        <p:spPr>
          <a:xfrm>
            <a:off x="179388" y="4437063"/>
            <a:ext cx="8675687" cy="2003425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1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1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：所以不积累每一步，就无法达到千里之外；不积聚细小河流，就无法形成江海。骏马跳跃一次，不能有十步远；劣马拉车走十天，（也能走得很远），它的成功在于不停地走。</a:t>
            </a:r>
            <a:endParaRPr lang="zh-CN" altLang="en-US" sz="31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>
                                            <p:txEl>
                                              <p:charRg st="0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53264">
                                            <p:txEl>
                                              <p:charRg st="0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0" grpId="0"/>
      <p:bldP spid="53261" grpId="0"/>
      <p:bldP spid="5326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9378" name="图片 229377" descr="悲鸿骏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05400" y="260350"/>
            <a:ext cx="4038600" cy="63246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9379" name="文本框 229378"/>
          <p:cNvSpPr txBox="1"/>
          <p:nvPr/>
        </p:nvSpPr>
        <p:spPr>
          <a:xfrm>
            <a:off x="468313" y="5084763"/>
            <a:ext cx="5076825" cy="736600"/>
          </a:xfrm>
          <a:prstGeom prst="rect">
            <a:avLst/>
          </a:prstGeom>
          <a:solidFill>
            <a:srgbClr val="FFFBEB"/>
          </a:solidFill>
          <a:ln w="349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骐骥一跃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不能十步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29380" name="椭圆形标注 229379"/>
          <p:cNvSpPr/>
          <p:nvPr/>
        </p:nvSpPr>
        <p:spPr>
          <a:xfrm>
            <a:off x="0" y="333375"/>
            <a:ext cx="4643438" cy="2619375"/>
          </a:xfrm>
          <a:prstGeom prst="wedgeEllipseCallout">
            <a:avLst>
              <a:gd name="adj1" fmla="val 95606"/>
              <a:gd name="adj2" fmla="val 18546"/>
            </a:avLst>
          </a:prstGeom>
          <a:solidFill>
            <a:srgbClr val="FFFBEB"/>
          </a:solidFill>
          <a:ln w="349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我是千里马，我怕什么？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2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0402" name="图片 230401" descr="悲鸿骏马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304800"/>
            <a:ext cx="4224338" cy="6248400"/>
          </a:xfrm>
          <a:prstGeom prst="rect">
            <a:avLst/>
          </a:prstGeom>
          <a:noFill/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30403" name="文本框 230402"/>
          <p:cNvSpPr txBox="1"/>
          <p:nvPr/>
        </p:nvSpPr>
        <p:spPr>
          <a:xfrm>
            <a:off x="468313" y="4941888"/>
            <a:ext cx="4572000" cy="614362"/>
          </a:xfrm>
          <a:prstGeom prst="rect">
            <a:avLst/>
          </a:prstGeom>
          <a:solidFill>
            <a:srgbClr val="FFFBEB"/>
          </a:solidFill>
          <a:ln w="349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驽马十驾，功在不舍。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0404" name="矩形标注 230403"/>
          <p:cNvSpPr/>
          <p:nvPr/>
        </p:nvSpPr>
        <p:spPr>
          <a:xfrm>
            <a:off x="179388" y="260350"/>
            <a:ext cx="3887787" cy="1368425"/>
          </a:xfrm>
          <a:prstGeom prst="wedgeRectCallout">
            <a:avLst>
              <a:gd name="adj1" fmla="val 80829"/>
              <a:gd name="adj2" fmla="val 54986"/>
            </a:avLst>
          </a:prstGeom>
          <a:solidFill>
            <a:srgbClr val="FFFBEB"/>
          </a:solidFill>
          <a:ln w="349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我不是骏马，我要努力才行啊！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"/>
                                        <p:tgtEl>
                                          <p:spTgt spid="230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30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30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3" grpId="0" animBg="1"/>
      <p:bldP spid="23040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4289" name="矩形 54288"/>
          <p:cNvSpPr/>
          <p:nvPr/>
        </p:nvSpPr>
        <p:spPr>
          <a:xfrm>
            <a:off x="395288" y="333375"/>
            <a:ext cx="83534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锲而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舍之，朽木不折，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锲而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不舍，金石可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镂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。</a:t>
            </a:r>
            <a:endParaRPr lang="zh-CN" altLang="en-US" sz="3200" b="1" dirty="0">
              <a:latin typeface="方正姚体" pitchFamily="2" charset="-122"/>
              <a:ea typeface="方正姚体" pitchFamily="2" charset="-122"/>
            </a:endParaRPr>
          </a:p>
        </p:txBody>
      </p:sp>
      <p:grpSp>
        <p:nvGrpSpPr>
          <p:cNvPr id="54278" name="组合 54277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54279" name="横卷形 54278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4280" name="文本框 54279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54283" name="矩形 54282"/>
          <p:cNvSpPr/>
          <p:nvPr/>
        </p:nvSpPr>
        <p:spPr>
          <a:xfrm>
            <a:off x="395288" y="404813"/>
            <a:ext cx="8353425" cy="2286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80000"/>
              </a:lnSpc>
            </a:pP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4000" b="1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4286" name="文本框 54285"/>
          <p:cNvSpPr txBox="1"/>
          <p:nvPr/>
        </p:nvSpPr>
        <p:spPr>
          <a:xfrm>
            <a:off x="395288" y="1412875"/>
            <a:ext cx="8353425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锲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：二个“锲”均意为“雕刻”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：二个“而”均表假设关系，如果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舍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：二个“舍”均为动词，放弃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镂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：雕刻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4290" name="文本框 54289"/>
          <p:cNvSpPr txBox="1"/>
          <p:nvPr/>
        </p:nvSpPr>
        <p:spPr>
          <a:xfrm>
            <a:off x="395288" y="4221163"/>
            <a:ext cx="8353425" cy="1057275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1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1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：如果雕刻几下就放弃，腐朽的木头也不会断；如果不停地刻下去，金石也能雕刻。</a:t>
            </a:r>
            <a:endParaRPr lang="zh-CN" altLang="en-US" sz="31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8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54290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3" grpId="0" build="p"/>
      <p:bldP spid="54286" grpId="0"/>
      <p:bldP spid="54290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02" name="矩形 204801"/>
          <p:cNvSpPr/>
          <p:nvPr/>
        </p:nvSpPr>
        <p:spPr>
          <a:xfrm>
            <a:off x="395288" y="333375"/>
            <a:ext cx="83534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蚓无爪牙</a:t>
            </a:r>
            <a:r>
              <a:rPr lang="zh-CN" altLang="en-US" sz="3200" b="1" u="sng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之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利，筋骨之</a:t>
            </a:r>
            <a:r>
              <a:rPr lang="zh-CN" altLang="en-US" sz="3200" b="1" u="sng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3200" b="1" u="sng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上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食埃土，</a:t>
            </a:r>
            <a:r>
              <a:rPr lang="zh-CN" altLang="en-US" sz="3200" b="1" u="sng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下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饮黄泉，</a:t>
            </a:r>
            <a:r>
              <a:rPr lang="zh-CN" altLang="en-US" sz="3200" b="1" u="sng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用心一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也。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04803" name="组合 204802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204804" name="横卷形 204803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05" name="文本框 204804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隶书" pitchFamily="1" charset="-122"/>
                  <a:hlinkClick r:id="" action="ppaction://noaction"/>
                </a:rPr>
                <a:t>劝学</a:t>
              </a:r>
              <a:endPara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04807" name="文本框 204806"/>
          <p:cNvSpPr txBox="1"/>
          <p:nvPr/>
        </p:nvSpPr>
        <p:spPr>
          <a:xfrm>
            <a:off x="395288" y="1341438"/>
            <a:ext cx="8353425" cy="3503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之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：定语后置的标志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3200" b="1" err="1">
                <a:latin typeface="黑体" panose="02010609060101010101" pitchFamily="2" charset="-122"/>
                <a:ea typeface="黑体" panose="02010609060101010101" pitchFamily="2" charset="-122"/>
              </a:rPr>
              <a:t>qiáng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，强劲的意思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蚓无爪牙之利，筋骨之强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：定语后置句   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上、下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：方位词作状语，向上、向下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⑤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用心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：不是合成双音词，“用”是引介原因的介词，意为“由于、因为”，“心”意为“心思”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⑥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一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：数词作动词，专一的意思。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08" name="文本框 204807"/>
          <p:cNvSpPr txBox="1"/>
          <p:nvPr/>
        </p:nvSpPr>
        <p:spPr>
          <a:xfrm>
            <a:off x="395288" y="4868863"/>
            <a:ext cx="8353425" cy="15303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1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1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：蚯蚓没有锋利的爪牙，强健的筋骨，向上能吃到泥土，向下能喝到泉水，因为它心思专一啊。</a:t>
            </a:r>
            <a:endParaRPr lang="zh-CN" altLang="en-US" sz="31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04808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7" grpId="0"/>
      <p:bldP spid="204808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0946" name="矩形 210945"/>
          <p:cNvSpPr/>
          <p:nvPr/>
        </p:nvSpPr>
        <p:spPr>
          <a:xfrm>
            <a:off x="395288" y="333375"/>
            <a:ext cx="83534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蟹六跪</a:t>
            </a:r>
            <a:r>
              <a:rPr lang="zh-CN" altLang="en-US" sz="3200" b="1" u="sng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而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二</a:t>
            </a:r>
            <a:r>
              <a:rPr lang="zh-CN" altLang="en-US" sz="3200" b="1" u="sng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螯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，非蛇鳝之穴无可寄托者，用心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躁</a:t>
            </a:r>
            <a:r>
              <a:rPr lang="zh-CN" altLang="en-US" sz="3200" b="1" dirty="0">
                <a:latin typeface="方正姚体" pitchFamily="2" charset="-122"/>
                <a:ea typeface="方正姚体" pitchFamily="2" charset="-122"/>
              </a:rPr>
              <a:t>也。</a:t>
            </a:r>
            <a:endParaRPr lang="zh-CN" altLang="en-US" sz="3200" b="1" dirty="0">
              <a:latin typeface="方正姚体" pitchFamily="2" charset="-122"/>
              <a:ea typeface="方正姚体" pitchFamily="2" charset="-122"/>
            </a:endParaRPr>
          </a:p>
        </p:txBody>
      </p:sp>
      <p:grpSp>
        <p:nvGrpSpPr>
          <p:cNvPr id="210947" name="组合 210946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210948" name="横卷形 210947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949" name="文本框 210948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隶书" pitchFamily="1" charset="-122"/>
                  <a:hlinkClick r:id="" action="ppaction://noaction"/>
                </a:rPr>
                <a:t>劝学</a:t>
              </a:r>
              <a:endPara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10951" name="文本框 210950"/>
          <p:cNvSpPr txBox="1"/>
          <p:nvPr/>
        </p:nvSpPr>
        <p:spPr>
          <a:xfrm>
            <a:off x="468313" y="1916113"/>
            <a:ext cx="8353425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Arial" panose="020B0604020202020204" pitchFamily="34" charset="0"/>
              </a:rPr>
              <a:t>①</a:t>
            </a:r>
            <a:r>
              <a:rPr lang="en-US" altLang="zh-CN" sz="3200" dirty="0">
                <a:latin typeface="Arial" panose="020B0604020202020204" pitchFamily="34" charset="0"/>
              </a:rPr>
              <a:t> 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：表并列，和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Arial" panose="020B0604020202020204" pitchFamily="34" charset="0"/>
              </a:rPr>
              <a:t>②</a:t>
            </a:r>
            <a:r>
              <a:rPr lang="en-US" altLang="zh-CN" sz="3200" dirty="0">
                <a:latin typeface="Arial" panose="020B0604020202020204" pitchFamily="34" charset="0"/>
              </a:rPr>
              <a:t> 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螯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3200" b="1" err="1">
                <a:latin typeface="黑体" panose="02010609060101010101" pitchFamily="2" charset="-122"/>
                <a:ea typeface="黑体" panose="02010609060101010101" pitchFamily="2" charset="-122"/>
              </a:rPr>
              <a:t>áo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，蟹钳。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 b="1" dirty="0">
                <a:latin typeface="Arial" panose="020B0604020202020204" pitchFamily="34" charset="0"/>
              </a:rPr>
              <a:t>③</a:t>
            </a: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躁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：浮躁，不专心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0952" name="文本框 210951"/>
          <p:cNvSpPr txBox="1"/>
          <p:nvPr/>
        </p:nvSpPr>
        <p:spPr>
          <a:xfrm>
            <a:off x="395288" y="4508500"/>
            <a:ext cx="8353425" cy="15303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100" b="1" i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译文</a:t>
            </a:r>
            <a:r>
              <a:rPr lang="zh-CN" altLang="en-US" sz="31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：螃蟹有六条腿和两只蟹钳，没有蛇鳝的洞穴就无处容身（的原因），是因为心思浮躁啊。</a:t>
            </a:r>
            <a:endParaRPr lang="zh-CN" altLang="en-US" sz="3100" b="1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1095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1" grpId="0"/>
      <p:bldP spid="210952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6306" name="文本框 226305"/>
          <p:cNvSpPr txBox="1"/>
          <p:nvPr/>
        </p:nvSpPr>
        <p:spPr>
          <a:xfrm>
            <a:off x="395288" y="333375"/>
            <a:ext cx="7467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CN" altLang="en-US" sz="32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思考：第</a:t>
            </a:r>
            <a:r>
              <a:rPr lang="en-US" altLang="zh-CN" sz="32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段主要讲了什么内容？</a:t>
            </a:r>
            <a:endParaRPr lang="zh-CN" altLang="en-US" sz="3200" b="1" dirty="0">
              <a:solidFill>
                <a:srgbClr val="FF0000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26307" name="文本框 226306"/>
          <p:cNvSpPr txBox="1"/>
          <p:nvPr/>
        </p:nvSpPr>
        <p:spPr>
          <a:xfrm>
            <a:off x="1331913" y="765175"/>
            <a:ext cx="6400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学习的方法、态度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08" name="文本框 226307"/>
          <p:cNvSpPr txBox="1"/>
          <p:nvPr/>
        </p:nvSpPr>
        <p:spPr>
          <a:xfrm>
            <a:off x="395288" y="1196975"/>
            <a:ext cx="83534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CN" altLang="en-US" sz="32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思考：第</a:t>
            </a:r>
            <a:r>
              <a:rPr lang="en-US" altLang="zh-CN" sz="32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段用了哪些论证方法来谈学习的方法的？</a:t>
            </a:r>
            <a:endParaRPr lang="zh-CN" altLang="en-US" sz="3200" b="1" dirty="0">
              <a:solidFill>
                <a:srgbClr val="FF0000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26309" name="文本框 226308"/>
          <p:cNvSpPr txBox="1"/>
          <p:nvPr/>
        </p:nvSpPr>
        <p:spPr>
          <a:xfrm>
            <a:off x="395288" y="2276475"/>
            <a:ext cx="671512" cy="36004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rgbClr val="3333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学习的方法、态度</a:t>
            </a:r>
            <a:endParaRPr lang="zh-CN" altLang="en-US" sz="3200" b="1" dirty="0">
              <a:solidFill>
                <a:srgbClr val="3333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10" name="左大括号 226309"/>
          <p:cNvSpPr/>
          <p:nvPr/>
        </p:nvSpPr>
        <p:spPr>
          <a:xfrm>
            <a:off x="971550" y="2420938"/>
            <a:ext cx="228600" cy="3352800"/>
          </a:xfrm>
          <a:prstGeom prst="leftBrace">
            <a:avLst>
              <a:gd name="adj1" fmla="val 1222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6311" name="文本框 226310"/>
          <p:cNvSpPr txBox="1"/>
          <p:nvPr/>
        </p:nvSpPr>
        <p:spPr>
          <a:xfrm>
            <a:off x="1116013" y="2565400"/>
            <a:ext cx="297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积累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12" name="文本框 226311"/>
          <p:cNvSpPr txBox="1"/>
          <p:nvPr/>
        </p:nvSpPr>
        <p:spPr>
          <a:xfrm>
            <a:off x="2268538" y="2565400"/>
            <a:ext cx="1727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个比喻</a:t>
            </a:r>
            <a:endParaRPr lang="zh-CN" altLang="en-US" sz="3200" b="1" dirty="0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6313" name="右箭头 226312"/>
          <p:cNvSpPr/>
          <p:nvPr/>
        </p:nvSpPr>
        <p:spPr>
          <a:xfrm>
            <a:off x="3995738" y="2781300"/>
            <a:ext cx="381000" cy="228600"/>
          </a:xfrm>
          <a:prstGeom prst="right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6314" name="文本框 226313"/>
          <p:cNvSpPr txBox="1"/>
          <p:nvPr/>
        </p:nvSpPr>
        <p:spPr>
          <a:xfrm>
            <a:off x="4427538" y="2276475"/>
            <a:ext cx="1981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比喻论证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正反论证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15" name="文本框 226314"/>
          <p:cNvSpPr txBox="1"/>
          <p:nvPr/>
        </p:nvSpPr>
        <p:spPr>
          <a:xfrm>
            <a:off x="1042988" y="38608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坚持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16" name="文本框 226315"/>
          <p:cNvSpPr txBox="1"/>
          <p:nvPr/>
        </p:nvSpPr>
        <p:spPr>
          <a:xfrm>
            <a:off x="2268538" y="3860800"/>
            <a:ext cx="1676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个比喻</a:t>
            </a:r>
            <a:endParaRPr lang="zh-CN" altLang="en-US" sz="3200" b="1" dirty="0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6317" name="文本框 226316"/>
          <p:cNvSpPr txBox="1"/>
          <p:nvPr/>
        </p:nvSpPr>
        <p:spPr>
          <a:xfrm>
            <a:off x="4427538" y="3573463"/>
            <a:ext cx="1981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比喻论证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对比论证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18" name="文本框 226317"/>
          <p:cNvSpPr txBox="1"/>
          <p:nvPr/>
        </p:nvSpPr>
        <p:spPr>
          <a:xfrm>
            <a:off x="1116013" y="4941888"/>
            <a:ext cx="1295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专一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19" name="文本框 226318"/>
          <p:cNvSpPr txBox="1"/>
          <p:nvPr/>
        </p:nvSpPr>
        <p:spPr>
          <a:xfrm>
            <a:off x="2268538" y="4941888"/>
            <a:ext cx="18319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个比喻</a:t>
            </a:r>
            <a:endParaRPr lang="zh-CN" altLang="en-US" sz="3200" b="1" dirty="0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6320" name="文本框 226319"/>
          <p:cNvSpPr txBox="1"/>
          <p:nvPr/>
        </p:nvSpPr>
        <p:spPr>
          <a:xfrm>
            <a:off x="4427538" y="4724400"/>
            <a:ext cx="2286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比喻论证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对比论证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6321" name="右箭头 226320"/>
          <p:cNvSpPr/>
          <p:nvPr/>
        </p:nvSpPr>
        <p:spPr>
          <a:xfrm>
            <a:off x="3995738" y="4005263"/>
            <a:ext cx="381000" cy="228600"/>
          </a:xfrm>
          <a:prstGeom prst="right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6322" name="右箭头 226321"/>
          <p:cNvSpPr/>
          <p:nvPr/>
        </p:nvSpPr>
        <p:spPr>
          <a:xfrm>
            <a:off x="3995738" y="5157788"/>
            <a:ext cx="381000" cy="228600"/>
          </a:xfrm>
          <a:prstGeom prst="right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6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6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6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6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6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6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6" grpId="0" animBg="1"/>
      <p:bldP spid="226307" grpId="0" animBg="1"/>
      <p:bldP spid="226308" grpId="0"/>
      <p:bldP spid="226309" grpId="0" animBg="1"/>
      <p:bldP spid="226311" grpId="0" animBg="1"/>
      <p:bldP spid="226312" grpId="0" animBg="1"/>
      <p:bldP spid="226314" grpId="0" animBg="1"/>
      <p:bldP spid="226315" grpId="0" animBg="1"/>
      <p:bldP spid="226316" grpId="0" animBg="1"/>
      <p:bldP spid="226317" grpId="0"/>
      <p:bldP spid="226318" grpId="0" animBg="1"/>
      <p:bldP spid="226319" grpId="0" animBg="1"/>
      <p:bldP spid="22632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7330" name="文本框 227329"/>
          <p:cNvSpPr txBox="1"/>
          <p:nvPr/>
        </p:nvSpPr>
        <p:spPr>
          <a:xfrm>
            <a:off x="395288" y="838200"/>
            <a:ext cx="1890712" cy="1076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学习方法和态度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7331" name="直接连接符 227330"/>
          <p:cNvSpPr/>
          <p:nvPr/>
        </p:nvSpPr>
        <p:spPr>
          <a:xfrm>
            <a:off x="1403350" y="2060575"/>
            <a:ext cx="0" cy="1944688"/>
          </a:xfrm>
          <a:prstGeom prst="line">
            <a:avLst/>
          </a:prstGeom>
          <a:ln w="38100" cap="flat" cmpd="sng">
            <a:solidFill>
              <a:srgbClr val="FF00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7332" name="文本框 227331"/>
          <p:cNvSpPr txBox="1"/>
          <p:nvPr/>
        </p:nvSpPr>
        <p:spPr>
          <a:xfrm>
            <a:off x="395288" y="4292600"/>
            <a:ext cx="1787525" cy="156368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积累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坚持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专心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7333" name="左大括号 227332"/>
          <p:cNvSpPr/>
          <p:nvPr/>
        </p:nvSpPr>
        <p:spPr>
          <a:xfrm>
            <a:off x="2286000" y="404813"/>
            <a:ext cx="198438" cy="5400675"/>
          </a:xfrm>
          <a:prstGeom prst="leftBrace">
            <a:avLst>
              <a:gd name="adj1" fmla="val 226799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27334" name="组合 227333"/>
          <p:cNvGrpSpPr/>
          <p:nvPr/>
        </p:nvGrpSpPr>
        <p:grpSpPr>
          <a:xfrm>
            <a:off x="2700338" y="476250"/>
            <a:ext cx="3608387" cy="774700"/>
            <a:chOff x="1701" y="300"/>
            <a:chExt cx="2273" cy="488"/>
          </a:xfrm>
        </p:grpSpPr>
        <p:sp>
          <p:nvSpPr>
            <p:cNvPr id="227335" name="文本框 227334"/>
            <p:cNvSpPr txBox="1"/>
            <p:nvPr/>
          </p:nvSpPr>
          <p:spPr>
            <a:xfrm>
              <a:off x="1701" y="300"/>
              <a:ext cx="2256" cy="4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80000"/>
                </a:lnSpc>
              </a:pPr>
              <a:r>
                <a:rPr lang="zh-CN" altLang="en-US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积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土成山，风雨兴焉</a:t>
              </a:r>
              <a:endPara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80000"/>
                </a:lnSpc>
              </a:pPr>
              <a:r>
                <a:rPr lang="zh-CN" altLang="en-US" sz="2800" b="1" dirty="0">
                  <a:solidFill>
                    <a:srgbClr val="FF0066"/>
                  </a:solidFill>
                  <a:latin typeface="Times New Roman" panose="02020603050405020304" pitchFamily="18" charset="0"/>
                </a:rPr>
                <a:t>积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水成渊，蛟龙生焉</a:t>
              </a:r>
              <a:endParaRPr lang="zh-CN" altLang="en-US" sz="2800" b="1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27336" name="右大括号 227335"/>
            <p:cNvSpPr/>
            <p:nvPr/>
          </p:nvSpPr>
          <p:spPr>
            <a:xfrm>
              <a:off x="3878" y="346"/>
              <a:ext cx="96" cy="363"/>
            </a:xfrm>
            <a:prstGeom prst="rightBrace">
              <a:avLst>
                <a:gd name="adj1" fmla="val 31510"/>
                <a:gd name="adj2" fmla="val 50000"/>
              </a:avLst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27337" name="文本框 227336"/>
          <p:cNvSpPr txBox="1"/>
          <p:nvPr/>
        </p:nvSpPr>
        <p:spPr>
          <a:xfrm>
            <a:off x="6372225" y="404813"/>
            <a:ext cx="92233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正面设喻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38" name="文本框 227337"/>
          <p:cNvSpPr txBox="1"/>
          <p:nvPr/>
        </p:nvSpPr>
        <p:spPr>
          <a:xfrm>
            <a:off x="2743200" y="1295400"/>
            <a:ext cx="3429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400" dirty="0">
              <a:latin typeface="Times New Roman" panose="02020603050405020304" pitchFamily="18" charset="0"/>
            </a:endParaRPr>
          </a:p>
        </p:txBody>
      </p:sp>
      <p:grpSp>
        <p:nvGrpSpPr>
          <p:cNvPr id="227339" name="组合 227338"/>
          <p:cNvGrpSpPr/>
          <p:nvPr/>
        </p:nvGrpSpPr>
        <p:grpSpPr>
          <a:xfrm>
            <a:off x="2743200" y="1371600"/>
            <a:ext cx="3641725" cy="1004888"/>
            <a:chOff x="1728" y="864"/>
            <a:chExt cx="2294" cy="633"/>
          </a:xfrm>
        </p:grpSpPr>
        <p:sp>
          <p:nvSpPr>
            <p:cNvPr id="227340" name="文本框 227339"/>
            <p:cNvSpPr txBox="1"/>
            <p:nvPr/>
          </p:nvSpPr>
          <p:spPr>
            <a:xfrm>
              <a:off x="1728" y="864"/>
              <a:ext cx="2105" cy="6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不积</a:t>
              </a:r>
              <a:r>
                <a:rPr lang="zh-CN" altLang="en-US" sz="24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跬步，无以至千里</a:t>
              </a:r>
              <a:endParaRPr lang="zh-CN" altLang="en-US" sz="24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66"/>
                  </a:solidFill>
                  <a:latin typeface="Times New Roman" panose="02020603050405020304" pitchFamily="18" charset="0"/>
                </a:rPr>
                <a:t>不积</a:t>
              </a:r>
              <a:r>
                <a:rPr lang="zh-CN" altLang="en-US" sz="24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小流，无以成江海</a:t>
              </a:r>
              <a:endParaRPr lang="zh-CN" altLang="en-US" sz="2400" b="1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27341" name="右大括号 227340"/>
            <p:cNvSpPr/>
            <p:nvPr/>
          </p:nvSpPr>
          <p:spPr>
            <a:xfrm>
              <a:off x="3878" y="981"/>
              <a:ext cx="144" cy="432"/>
            </a:xfrm>
            <a:prstGeom prst="rightBrace">
              <a:avLst>
                <a:gd name="adj1" fmla="val 25000"/>
                <a:gd name="adj2" fmla="val 50000"/>
              </a:avLst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27342" name="文本框 227341"/>
          <p:cNvSpPr txBox="1"/>
          <p:nvPr/>
        </p:nvSpPr>
        <p:spPr>
          <a:xfrm>
            <a:off x="6324600" y="1371600"/>
            <a:ext cx="9906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反面设喻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43" name="右大括号 227342"/>
          <p:cNvSpPr/>
          <p:nvPr/>
        </p:nvSpPr>
        <p:spPr>
          <a:xfrm>
            <a:off x="7235825" y="549275"/>
            <a:ext cx="231775" cy="1652588"/>
          </a:xfrm>
          <a:prstGeom prst="rightBrace">
            <a:avLst>
              <a:gd name="adj1" fmla="val 59417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7344" name="文本框 227343"/>
          <p:cNvSpPr txBox="1"/>
          <p:nvPr/>
        </p:nvSpPr>
        <p:spPr>
          <a:xfrm>
            <a:off x="7620000" y="1125538"/>
            <a:ext cx="1524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积累</a:t>
            </a:r>
            <a:endParaRPr lang="zh-CN" altLang="en-US" sz="2800" b="1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45" name="文本框 227344"/>
          <p:cNvSpPr txBox="1"/>
          <p:nvPr/>
        </p:nvSpPr>
        <p:spPr>
          <a:xfrm>
            <a:off x="2667000" y="2590800"/>
            <a:ext cx="3429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骐骥一跃，不能十步</a:t>
            </a:r>
            <a:endParaRPr lang="zh-CN" altLang="en-US" sz="2800" b="1" dirty="0">
              <a:solidFill>
                <a:srgbClr val="3333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驽马十驾，功在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不舍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46" name="右大括号 227345"/>
          <p:cNvSpPr/>
          <p:nvPr/>
        </p:nvSpPr>
        <p:spPr>
          <a:xfrm>
            <a:off x="6096000" y="2819400"/>
            <a:ext cx="228600" cy="685800"/>
          </a:xfrm>
          <a:prstGeom prst="rightBrace">
            <a:avLst>
              <a:gd name="adj1" fmla="val 25000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7347" name="文本框 227346"/>
          <p:cNvSpPr txBox="1"/>
          <p:nvPr/>
        </p:nvSpPr>
        <p:spPr>
          <a:xfrm>
            <a:off x="6400800" y="2895600"/>
            <a:ext cx="1219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48" name="文本框 227347"/>
          <p:cNvSpPr txBox="1"/>
          <p:nvPr/>
        </p:nvSpPr>
        <p:spPr>
          <a:xfrm>
            <a:off x="2743200" y="3962400"/>
            <a:ext cx="3429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333FF"/>
                </a:solidFill>
                <a:latin typeface="Times New Roman" panose="02020603050405020304" pitchFamily="18" charset="0"/>
              </a:rPr>
              <a:t>锲而</a:t>
            </a:r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舍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之，朽木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不折</a:t>
            </a:r>
            <a:endParaRPr lang="zh-CN" altLang="en-US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锲而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不舍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，金石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可镂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49" name="右大括号 227348"/>
          <p:cNvSpPr/>
          <p:nvPr/>
        </p:nvSpPr>
        <p:spPr>
          <a:xfrm>
            <a:off x="6084888" y="4114800"/>
            <a:ext cx="239712" cy="898525"/>
          </a:xfrm>
          <a:prstGeom prst="rightBrace">
            <a:avLst>
              <a:gd name="adj1" fmla="val 31236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7350" name="文本框 227349"/>
          <p:cNvSpPr txBox="1"/>
          <p:nvPr/>
        </p:nvSpPr>
        <p:spPr>
          <a:xfrm>
            <a:off x="6400800" y="4191000"/>
            <a:ext cx="1143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51" name="文本框 227350"/>
          <p:cNvSpPr txBox="1"/>
          <p:nvPr/>
        </p:nvSpPr>
        <p:spPr>
          <a:xfrm>
            <a:off x="2627313" y="5084763"/>
            <a:ext cx="4267200" cy="86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蚓无爪牙之利</a:t>
            </a:r>
            <a:r>
              <a:rPr lang="en-US" altLang="zh-CN" sz="2800" b="1">
                <a:solidFill>
                  <a:srgbClr val="3333FF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用心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一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也</a:t>
            </a:r>
            <a:endParaRPr lang="zh-CN" altLang="en-US" sz="2800" b="1" dirty="0">
              <a:solidFill>
                <a:srgbClr val="3333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蟹六跪而二螯</a:t>
            </a:r>
            <a:r>
              <a:rPr lang="en-US" altLang="zh-CN" sz="2800" b="1">
                <a:solidFill>
                  <a:srgbClr val="3333FF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用心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躁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也</a:t>
            </a:r>
            <a:endParaRPr lang="zh-CN" altLang="en-US" sz="2800" b="1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52" name="右大括号 227351"/>
          <p:cNvSpPr/>
          <p:nvPr/>
        </p:nvSpPr>
        <p:spPr>
          <a:xfrm>
            <a:off x="6648450" y="5153025"/>
            <a:ext cx="152400" cy="685800"/>
          </a:xfrm>
          <a:prstGeom prst="rightBrace">
            <a:avLst>
              <a:gd name="adj1" fmla="val 37500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7353" name="文本框 227352"/>
          <p:cNvSpPr txBox="1"/>
          <p:nvPr/>
        </p:nvSpPr>
        <p:spPr>
          <a:xfrm>
            <a:off x="6877050" y="5229225"/>
            <a:ext cx="10271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54" name="右大括号 227353"/>
          <p:cNvSpPr/>
          <p:nvPr/>
        </p:nvSpPr>
        <p:spPr>
          <a:xfrm>
            <a:off x="7467600" y="2895600"/>
            <a:ext cx="152400" cy="1676400"/>
          </a:xfrm>
          <a:prstGeom prst="rightBrace">
            <a:avLst>
              <a:gd name="adj1" fmla="val 91666"/>
              <a:gd name="adj2" fmla="val 50000"/>
            </a:avLst>
          </a:prstGeom>
          <a:solidFill>
            <a:srgbClr val="FF5050">
              <a:alpha val="50000"/>
            </a:srgbClr>
          </a:solidFill>
          <a:ln w="3175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7355" name="文本框 227354"/>
          <p:cNvSpPr txBox="1"/>
          <p:nvPr/>
        </p:nvSpPr>
        <p:spPr>
          <a:xfrm>
            <a:off x="7772400" y="3429000"/>
            <a:ext cx="1371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坚持</a:t>
            </a:r>
            <a:endParaRPr lang="zh-CN" altLang="en-US" sz="2800" b="1">
              <a:solidFill>
                <a:srgbClr val="66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56" name="文本框 227355"/>
          <p:cNvSpPr txBox="1"/>
          <p:nvPr/>
        </p:nvSpPr>
        <p:spPr>
          <a:xfrm>
            <a:off x="7686675" y="5175250"/>
            <a:ext cx="9366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专心</a:t>
            </a:r>
            <a:endParaRPr lang="zh-CN" altLang="en-US" sz="2800" b="1" dirty="0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57" name="动作按钮: 前进或下一项 227356">
            <a:hlinkClick r:id="rId1" action="ppaction://hlinksldjump"/>
          </p:cNvPr>
          <p:cNvSpPr/>
          <p:nvPr/>
        </p:nvSpPr>
        <p:spPr>
          <a:xfrm>
            <a:off x="8604250" y="6308725"/>
            <a:ext cx="539750" cy="549275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7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7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7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7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7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7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7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7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7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7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7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7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227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0" dur="500"/>
                                        <p:tgtEl>
                                          <p:spTgt spid="227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5" dur="500"/>
                                        <p:tgtEl>
                                          <p:spTgt spid="227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0" grpId="0"/>
      <p:bldP spid="227332" grpId="0"/>
      <p:bldP spid="227337" grpId="0"/>
      <p:bldP spid="227338" grpId="0"/>
      <p:bldP spid="227342" grpId="0"/>
      <p:bldP spid="227344" grpId="0"/>
      <p:bldP spid="227345" grpId="0"/>
      <p:bldP spid="227347" grpId="0"/>
      <p:bldP spid="227348" grpId="0"/>
      <p:bldP spid="227350" grpId="0"/>
      <p:bldP spid="227351" grpId="0"/>
      <p:bldP spid="227353" grpId="0"/>
      <p:bldP spid="227355" grpId="0"/>
      <p:bldP spid="22735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9202" name="标题 179201"/>
          <p:cNvSpPr>
            <a:spLocks noGrp="1"/>
          </p:cNvSpPr>
          <p:nvPr>
            <p:ph type="title"/>
          </p:nvPr>
        </p:nvSpPr>
        <p:spPr>
          <a:xfrm>
            <a:off x="2484438" y="2852738"/>
            <a:ext cx="4608512" cy="720725"/>
          </a:xfrm>
        </p:spPr>
        <p:txBody>
          <a:bodyPr/>
          <a:p>
            <a:r>
              <a:rPr lang="zh-CN" altLang="en-US" sz="4000" b="1" dirty="0">
                <a:solidFill>
                  <a:srgbClr val="FF0000"/>
                </a:solidFill>
                <a:ea typeface="华文新魏" pitchFamily="2" charset="-122"/>
              </a:rPr>
              <a:t>定语后置句</a:t>
            </a:r>
            <a:endParaRPr lang="zh-CN" altLang="en-US" sz="4000" b="1" dirty="0">
              <a:solidFill>
                <a:srgbClr val="FF0000"/>
              </a:solidFill>
              <a:ea typeface="华文新魏" pitchFamily="2" charset="-122"/>
            </a:endParaRPr>
          </a:p>
        </p:txBody>
      </p:sp>
      <p:sp>
        <p:nvSpPr>
          <p:cNvPr id="179204" name="文本框 179203"/>
          <p:cNvSpPr txBox="1"/>
          <p:nvPr/>
        </p:nvSpPr>
        <p:spPr>
          <a:xfrm>
            <a:off x="250825" y="549275"/>
            <a:ext cx="6626225" cy="922020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5400" b="1" dirty="0">
                <a:solidFill>
                  <a:srgbClr val="0099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文言重要知识点回顾</a:t>
            </a:r>
            <a:endParaRPr lang="zh-CN" altLang="en-US" sz="5400" b="1">
              <a:solidFill>
                <a:srgbClr val="0099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2" grpId="0"/>
      <p:bldP spid="179204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8898" name="文本占位符 208897"/>
          <p:cNvSpPr>
            <a:spLocks noGrp="1"/>
          </p:cNvSpPr>
          <p:nvPr>
            <p:ph type="body" idx="1"/>
          </p:nvPr>
        </p:nvSpPr>
        <p:spPr>
          <a:xfrm>
            <a:off x="539750" y="2708275"/>
            <a:ext cx="8353425" cy="1912938"/>
          </a:xfrm>
        </p:spPr>
        <p:txBody>
          <a:bodyPr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8901" name="矩形 208900"/>
          <p:cNvSpPr/>
          <p:nvPr/>
        </p:nvSpPr>
        <p:spPr>
          <a:xfrm>
            <a:off x="468313" y="234950"/>
            <a:ext cx="870077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、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中心词＋之＋后置定语＋者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”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的形式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08902" name="文本框 208901"/>
          <p:cNvSpPr txBox="1"/>
          <p:nvPr/>
        </p:nvSpPr>
        <p:spPr>
          <a:xfrm>
            <a:off x="827088" y="908050"/>
            <a:ext cx="75596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马之</a:t>
            </a:r>
            <a:r>
              <a:rPr lang="zh-CN" altLang="en-US" sz="2800" b="1" i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千里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者：</a:t>
            </a: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马说</a:t>
            </a:r>
            <a:r>
              <a:rPr lang="en-US" altLang="zh-CN" sz="2800" b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altLang="zh-CN" sz="2800" b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石之</a:t>
            </a:r>
            <a:r>
              <a:rPr lang="zh-CN" altLang="en-US" sz="2800" b="1" i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铿然有声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者：</a:t>
            </a: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石钟山记</a:t>
            </a:r>
            <a:r>
              <a:rPr lang="en-US" altLang="zh-CN" sz="2800" b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altLang="zh-CN" sz="2800" b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8" grpId="0" build="p"/>
      <p:bldP spid="208901" grpId="0"/>
      <p:bldP spid="20890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7874" name="矩形 207873"/>
          <p:cNvSpPr/>
          <p:nvPr/>
        </p:nvSpPr>
        <p:spPr>
          <a:xfrm>
            <a:off x="395288" y="620713"/>
            <a:ext cx="8353425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．在中心词和后置定语之间加“之”字，构成“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中心词＋之＋定语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”的格式。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如：</a:t>
            </a:r>
            <a:r>
              <a:rPr lang="zh-CN" altLang="en-US" sz="2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居庙堂之高则忧其民，处江之远，则忧其君《岳阳楼记》</a:t>
            </a:r>
            <a:endParaRPr lang="zh-CN" altLang="en-US" sz="24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无丝竹之乱耳，无案牍之劳形。</a:t>
            </a:r>
            <a:r>
              <a:rPr lang="en-US" altLang="zh-CN" sz="2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陋室铭</a:t>
            </a:r>
            <a:r>
              <a:rPr lang="en-US" altLang="zh-CN" sz="24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altLang="zh-CN" sz="2400" b="1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24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蚓无爪牙之利，筋骨之强。《劝学》</a:t>
            </a:r>
            <a:endParaRPr lang="en-US" altLang="zh-CN" sz="2400" b="1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24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826" name="矩形 205825"/>
          <p:cNvSpPr/>
          <p:nvPr/>
        </p:nvSpPr>
        <p:spPr>
          <a:xfrm>
            <a:off x="395288" y="549275"/>
            <a:ext cx="8353425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．定语放在中心词之后，用“者”字煞尾，构成“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中心词＋定语＋者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”的格式。这种格式中的“者”相当于结构助词“的”。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/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如：客有吹洞箫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者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  《赤壁赋》</a:t>
            </a:r>
            <a:r>
              <a:rPr lang="zh-CN" altLang="en-US" sz="2000" b="1" dirty="0">
                <a:solidFill>
                  <a:srgbClr val="3333FF"/>
                </a:solidFill>
                <a:latin typeface="Arial" panose="020B0604020202020204" pitchFamily="34" charset="0"/>
              </a:rPr>
              <a:t> </a:t>
            </a:r>
            <a:endParaRPr lang="zh-CN" altLang="en-US" sz="2000" b="1" dirty="0">
              <a:solidFill>
                <a:srgbClr val="3333FF"/>
              </a:solidFill>
              <a:latin typeface="Arial" panose="020B0604020202020204" pitchFamily="34" charset="0"/>
            </a:endParaRPr>
          </a:p>
          <a:p>
            <a:pPr algn="just"/>
            <a:endParaRPr lang="en-US" altLang="zh-CN" sz="3200" b="1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7874" name="矩形 207873"/>
          <p:cNvSpPr/>
          <p:nvPr/>
        </p:nvSpPr>
        <p:spPr>
          <a:xfrm>
            <a:off x="395288" y="620713"/>
            <a:ext cx="8353425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数词作定语有时也后置，构成“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中心词</a:t>
            </a:r>
            <a:r>
              <a:rPr lang="en-US" altLang="zh-CN" sz="32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+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数（量）词式结构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”的格式。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　　如：</a:t>
            </a:r>
            <a:r>
              <a:rPr lang="zh-CN" altLang="en-US" sz="2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马之千里者，一食或尽粟一石。</a:t>
            </a:r>
            <a:endParaRPr lang="zh-CN" altLang="en-US" sz="24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　</a:t>
            </a:r>
            <a:r>
              <a:rPr lang="zh-CN" altLang="en-US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 </a:t>
            </a:r>
            <a:r>
              <a:rPr lang="zh-CN" altLang="en-US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项羽兵四十万，沛公兵十万： </a:t>
            </a:r>
            <a:r>
              <a:rPr lang="en-US" altLang="zh-CN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鸿门宴</a:t>
            </a:r>
            <a:r>
              <a:rPr lang="en-US" altLang="zh-CN" sz="2400" b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 </a:t>
            </a:r>
            <a:endParaRPr lang="en-US" altLang="zh-CN" sz="2400" b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</a:t>
            </a:r>
            <a:r>
              <a:rPr lang="zh-CN" altLang="en-US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通计一舟，为人五，为窗八：</a:t>
            </a:r>
            <a:r>
              <a:rPr lang="en-US" altLang="zh-CN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核舟记</a:t>
            </a:r>
            <a:r>
              <a:rPr lang="en-US" altLang="zh-CN" sz="24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altLang="zh-CN" sz="24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9922" name="标题 209921"/>
          <p:cNvSpPr>
            <a:spLocks noGrp="1"/>
          </p:cNvSpPr>
          <p:nvPr>
            <p:ph type="title"/>
          </p:nvPr>
        </p:nvSpPr>
        <p:spPr>
          <a:xfrm>
            <a:off x="539750" y="406400"/>
            <a:ext cx="3816350" cy="685800"/>
          </a:xfrm>
        </p:spPr>
        <p:txBody>
          <a:bodyPr/>
          <a:p>
            <a:r>
              <a:rPr lang="en-US" altLang="zh-CN" b="1" dirty="0">
                <a:solidFill>
                  <a:srgbClr val="0000CC"/>
                </a:solidFill>
              </a:rPr>
              <a:t>   </a:t>
            </a:r>
            <a:r>
              <a:rPr lang="zh-CN" altLang="en-US" b="1" dirty="0">
                <a:solidFill>
                  <a:srgbClr val="0000CC"/>
                </a:solidFill>
              </a:rPr>
              <a:t>学以致用：</a:t>
            </a:r>
            <a:endParaRPr lang="zh-CN" altLang="en-US" b="1" dirty="0">
              <a:solidFill>
                <a:srgbClr val="0000CC"/>
              </a:solidFill>
            </a:endParaRPr>
          </a:p>
        </p:txBody>
      </p:sp>
      <p:sp>
        <p:nvSpPr>
          <p:cNvPr id="209923" name="文本占位符 209922"/>
          <p:cNvSpPr>
            <a:spLocks noGrp="1"/>
          </p:cNvSpPr>
          <p:nvPr>
            <p:ph type="body" idx="1"/>
          </p:nvPr>
        </p:nvSpPr>
        <p:spPr>
          <a:xfrm>
            <a:off x="395288" y="1066800"/>
            <a:ext cx="8353425" cy="4378325"/>
          </a:xfrm>
        </p:spPr>
        <p:txBody>
          <a:bodyPr/>
          <a:p>
            <a:pPr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判断下列句子是否为定语后置句。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村中少年好事者，驯养一虫。（        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于是集谢庄少年之精技者。（         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军书十二卷，卷卷有爷名。（         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9924" name="文本框 209923"/>
          <p:cNvSpPr txBox="1"/>
          <p:nvPr/>
        </p:nvSpPr>
        <p:spPr>
          <a:xfrm>
            <a:off x="6588125" y="1676400"/>
            <a:ext cx="17287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是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9925" name="文本框 209924"/>
          <p:cNvSpPr txBox="1"/>
          <p:nvPr/>
        </p:nvSpPr>
        <p:spPr>
          <a:xfrm>
            <a:off x="6156325" y="2849563"/>
            <a:ext cx="19446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是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9926" name="文本框 209925"/>
          <p:cNvSpPr txBox="1"/>
          <p:nvPr/>
        </p:nvSpPr>
        <p:spPr>
          <a:xfrm>
            <a:off x="6156325" y="3992563"/>
            <a:ext cx="19446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是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9927" name="图片 209926" descr="BD00028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304800"/>
            <a:ext cx="862013" cy="844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ld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4" grpId="0"/>
      <p:bldP spid="209925" grpId="0"/>
      <p:bldP spid="20992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9266" name="标题 139265"/>
          <p:cNvSpPr>
            <a:spLocks noGrp="1"/>
          </p:cNvSpPr>
          <p:nvPr>
            <p:ph type="title"/>
          </p:nvPr>
        </p:nvSpPr>
        <p:spPr>
          <a:xfrm>
            <a:off x="684213" y="336550"/>
            <a:ext cx="7775575" cy="1077913"/>
          </a:xfrm>
        </p:spPr>
        <p:txBody>
          <a:bodyPr/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选出句式与其他三项不同的：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9267" name="文本占位符 139266"/>
          <p:cNvSpPr>
            <a:spLocks noGrp="1"/>
          </p:cNvSpPr>
          <p:nvPr>
            <p:ph type="body" idx="1"/>
          </p:nvPr>
        </p:nvSpPr>
        <p:spPr>
          <a:xfrm>
            <a:off x="684213" y="1484313"/>
            <a:ext cx="7772400" cy="4114800"/>
          </a:xfrm>
        </p:spPr>
        <p:txBody>
          <a:bodyPr/>
          <a:p>
            <a:pPr>
              <a:buNone/>
            </a:pPr>
            <a:r>
              <a:rPr lang="en-US" altLang="zh-CN" sz="3900" b="1" dirty="0">
                <a:latin typeface="黑体" panose="02010609060101010101" pitchFamily="2" charset="-122"/>
                <a:ea typeface="黑体" panose="02010609060101010101" pitchFamily="2" charset="-122"/>
              </a:rPr>
              <a:t>A.</a:t>
            </a:r>
            <a:r>
              <a:rPr lang="zh-CN" altLang="en-US" sz="3900" b="1" dirty="0">
                <a:latin typeface="黑体" panose="02010609060101010101" pitchFamily="2" charset="-122"/>
                <a:ea typeface="黑体" panose="02010609060101010101" pitchFamily="2" charset="-122"/>
              </a:rPr>
              <a:t>蚓无爪牙之利，筋骨之强。</a:t>
            </a:r>
            <a:endParaRPr lang="zh-CN" altLang="en-US" sz="39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3900" b="1"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39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青，取之于蓝，而青于蓝。</a:t>
            </a:r>
            <a:endParaRPr lang="zh-CN" altLang="en-US" sz="39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39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39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求人可使报秦者。</a:t>
            </a:r>
            <a:endParaRPr lang="zh-CN" altLang="en-US" sz="39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39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39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人马烧溺死者甚众。</a:t>
            </a:r>
            <a:endParaRPr lang="zh-CN" altLang="en-US" sz="39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9268" name="文本框 139267"/>
          <p:cNvSpPr txBox="1"/>
          <p:nvPr/>
        </p:nvSpPr>
        <p:spPr>
          <a:xfrm>
            <a:off x="7235825" y="515778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139269" name="文本框 139268"/>
          <p:cNvSpPr txBox="1"/>
          <p:nvPr/>
        </p:nvSpPr>
        <p:spPr>
          <a:xfrm>
            <a:off x="6567488" y="5164138"/>
            <a:ext cx="19685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答案：</a:t>
            </a:r>
            <a:r>
              <a:rPr lang="en-US" altLang="zh-CN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en-US" altLang="zh-CN" sz="40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70662" name="组合 70661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70663" name="横卷形 70662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0664" name="文本框 70663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70670" name="文本框 70669"/>
          <p:cNvSpPr txBox="1"/>
          <p:nvPr/>
        </p:nvSpPr>
        <p:spPr>
          <a:xfrm>
            <a:off x="1981200" y="1981200"/>
            <a:ext cx="5213350" cy="1098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6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1" charset="-122"/>
              </a:rPr>
              <a:t>文言知识积累</a:t>
            </a:r>
            <a:endParaRPr lang="zh-CN" altLang="en-US" sz="6600">
              <a:solidFill>
                <a:srgbClr val="FF0000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69314" name="组合 269313"/>
          <p:cNvGrpSpPr/>
          <p:nvPr/>
        </p:nvGrpSpPr>
        <p:grpSpPr>
          <a:xfrm>
            <a:off x="0" y="549275"/>
            <a:ext cx="9144000" cy="6353175"/>
            <a:chOff x="0" y="346"/>
            <a:chExt cx="5760" cy="4002"/>
          </a:xfrm>
        </p:grpSpPr>
        <p:pic>
          <p:nvPicPr>
            <p:cNvPr id="269315" name="图片 269314" descr="劝学图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346"/>
              <a:ext cx="5760" cy="40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69316" name="圆角矩形 269315"/>
            <p:cNvSpPr/>
            <p:nvPr/>
          </p:nvSpPr>
          <p:spPr>
            <a:xfrm>
              <a:off x="0" y="391"/>
              <a:ext cx="5760" cy="3929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66000"/>
              </a:srgb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69317" name="文本框 269316"/>
          <p:cNvSpPr txBox="1"/>
          <p:nvPr/>
        </p:nvSpPr>
        <p:spPr>
          <a:xfrm>
            <a:off x="827088" y="1268413"/>
            <a:ext cx="7632700" cy="433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劝：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劝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学（          ）  </a:t>
            </a: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已：学不可以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已 （     ）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3.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中：木直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中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绳（   ） </a:t>
            </a: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、輮：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輮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以为轮 （    ）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5.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就：金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就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砺则利（   ） </a:t>
            </a: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6.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疾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：声非加疾也（  ）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7.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假：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假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舆马者（   ）  </a:t>
            </a: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8.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绝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：而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绝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江河（   ）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9.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生：君子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生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非异也 （    ）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10.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无以：不积小流，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无以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成江海（   ）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11.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镂：锲而不舍，金石可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镂</a:t>
            </a:r>
            <a:r>
              <a:rPr lang="en-US" altLang="zh-CN" sz="2400" b="1" dirty="0">
                <a:solidFill>
                  <a:srgbClr val="000099"/>
                </a:solidFill>
                <a:latin typeface="Arial" panose="020B0604020202020204" pitchFamily="34" charset="0"/>
              </a:rPr>
              <a:t>(   )</a:t>
            </a:r>
            <a:endParaRPr lang="en-US" altLang="zh-CN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12,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用：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用</a:t>
            </a: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心一也（    ）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269318" name="文本框 269317"/>
          <p:cNvSpPr txBox="1"/>
          <p:nvPr/>
        </p:nvSpPr>
        <p:spPr>
          <a:xfrm>
            <a:off x="1476375" y="0"/>
            <a:ext cx="76676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69319" name="文本框 269318"/>
          <p:cNvSpPr txBox="1"/>
          <p:nvPr/>
        </p:nvSpPr>
        <p:spPr>
          <a:xfrm>
            <a:off x="1619250" y="765175"/>
            <a:ext cx="63373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2400" b="1" dirty="0">
                <a:solidFill>
                  <a:srgbClr val="003399"/>
                </a:solidFill>
                <a:latin typeface="Arial" panose="020B0604020202020204" pitchFamily="34" charset="0"/>
              </a:rPr>
              <a:t>补充强调之一</a:t>
            </a:r>
            <a:r>
              <a:rPr lang="en-US" altLang="zh-CN" sz="2400">
                <a:solidFill>
                  <a:srgbClr val="003399"/>
                </a:solidFill>
                <a:latin typeface="Arial" panose="020B0604020202020204" pitchFamily="34" charset="0"/>
              </a:rPr>
              <a:t>——</a:t>
            </a:r>
            <a:r>
              <a:rPr lang="en-US" altLang="zh-CN" sz="2400" b="1">
                <a:solidFill>
                  <a:srgbClr val="003399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2400" dirty="0">
                <a:solidFill>
                  <a:srgbClr val="003399"/>
                </a:solidFill>
                <a:latin typeface="Arial" panose="020B0604020202020204" pitchFamily="34" charset="0"/>
              </a:rPr>
              <a:t>个常用实词</a:t>
            </a:r>
            <a:endParaRPr lang="zh-CN" altLang="en-US" sz="2400" dirty="0">
              <a:solidFill>
                <a:srgbClr val="00339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3" name="内容占位符 -214748262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74040" y="872490"/>
            <a:ext cx="8112760" cy="5327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矩形 5121"/>
          <p:cNvSpPr/>
          <p:nvPr/>
        </p:nvSpPr>
        <p:spPr>
          <a:xfrm>
            <a:off x="395288" y="665957"/>
            <a:ext cx="8424862" cy="56927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             “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而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字的用法</a:t>
            </a:r>
            <a:endParaRPr lang="zh-CN" altLang="en-US" sz="28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/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、用作连词</a:t>
            </a:r>
            <a:r>
              <a:rPr lang="zh-CN" altLang="en-US" sz="2800">
                <a:solidFill>
                  <a:srgbClr val="0000FF"/>
                </a:solidFill>
                <a:latin typeface="ˎ̥" charset="0"/>
              </a:rPr>
              <a:t> 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：</a:t>
            </a:r>
            <a:endParaRPr lang="zh-CN" altLang="en-US" sz="280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zh-CN" altLang="en-US" sz="280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①表示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并列</a:t>
            </a:r>
            <a:r>
              <a:rPr lang="zh-CN" altLang="en-US" sz="2800" dirty="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关系     可译为  “</a:t>
            </a:r>
            <a:r>
              <a:rPr lang="zh-CN" altLang="en-US" sz="280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又、还、并且</a:t>
            </a:r>
            <a:r>
              <a:rPr lang="zh-CN" altLang="en-US" sz="2800" dirty="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”；</a:t>
            </a:r>
            <a:endParaRPr lang="zh-CN" altLang="en-US" sz="2800" dirty="0">
              <a:solidFill>
                <a:srgbClr val="0033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/>
            <a:endParaRPr lang="zh-CN" altLang="en-US" sz="2800" dirty="0">
              <a:solidFill>
                <a:srgbClr val="0033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e.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蟹六跪而二螯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0" hangingPunct="0"/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0" hangingPunct="0"/>
            <a:r>
              <a:rPr lang="zh-CN" altLang="en-US" sz="280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②表示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递进</a:t>
            </a:r>
            <a:r>
              <a:rPr lang="zh-CN" altLang="en-US" sz="2800" dirty="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关系      可</a:t>
            </a:r>
            <a:r>
              <a:rPr lang="zh-CN" altLang="en-US" sz="280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译为</a:t>
            </a:r>
            <a:r>
              <a:rPr lang="zh-CN" altLang="en-US" sz="2800" dirty="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“并且、而且”；</a:t>
            </a:r>
            <a:endParaRPr lang="zh-CN" altLang="en-US" sz="2800" dirty="0">
              <a:solidFill>
                <a:srgbClr val="0033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/>
            <a:endParaRPr lang="zh-CN" altLang="en-US" sz="2800" dirty="0">
              <a:solidFill>
                <a:srgbClr val="0033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dirty="0">
                <a:latin typeface="Arial" panose="020B0604020202020204" pitchFamily="34" charset="0"/>
              </a:rPr>
              <a:t>   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</a:rPr>
              <a:t>e.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君子博学而日参省乎己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0" hangingPunct="0"/>
            <a:endParaRPr lang="zh-CN" altLang="en-US" sz="240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0" hangingPunct="0"/>
            <a:r>
              <a:rPr lang="zh-CN" altLang="en-US" sz="280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③表示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承接</a:t>
            </a:r>
            <a:r>
              <a:rPr lang="zh-CN" altLang="en-US" sz="2800" dirty="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关系   可</a:t>
            </a:r>
            <a:r>
              <a:rPr lang="zh-CN" altLang="en-US" sz="280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译为“就、接着”，或不</a:t>
            </a:r>
            <a:r>
              <a:rPr lang="zh-CN" altLang="en-US" sz="2800" dirty="0">
                <a:solidFill>
                  <a:srgbClr val="0033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译；</a:t>
            </a:r>
            <a:endParaRPr lang="zh-CN" altLang="en-US" sz="2800" dirty="0">
              <a:solidFill>
                <a:srgbClr val="0033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/>
            <a:endParaRPr lang="zh-CN" altLang="en-US" sz="2800" dirty="0">
              <a:solidFill>
                <a:srgbClr val="0033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e.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置之地，拔剑撞而破之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标题 6758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en-US" dirty="0"/>
          </a:p>
        </p:txBody>
      </p:sp>
      <p:sp>
        <p:nvSpPr>
          <p:cNvPr id="67587" name="文本占位符 67586"/>
          <p:cNvSpPr>
            <a:spLocks noGrp="1"/>
          </p:cNvSpPr>
          <p:nvPr>
            <p:ph type="body" idx="1"/>
          </p:nvPr>
        </p:nvSpPr>
        <p:spPr>
          <a:xfrm>
            <a:off x="468313" y="333375"/>
            <a:ext cx="8351837" cy="6264275"/>
          </a:xfrm>
        </p:spPr>
        <p:txBody>
          <a:bodyPr/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3366"/>
                </a:solidFill>
              </a:rPr>
              <a:t>④表示</a:t>
            </a:r>
            <a:r>
              <a:rPr lang="zh-CN" altLang="en-US" sz="2800" b="1" dirty="0">
                <a:solidFill>
                  <a:srgbClr val="0000FF"/>
                </a:solidFill>
              </a:rPr>
              <a:t>转折</a:t>
            </a:r>
            <a:r>
              <a:rPr lang="zh-CN" altLang="en-US" sz="2800" b="1" dirty="0">
                <a:solidFill>
                  <a:srgbClr val="003366"/>
                </a:solidFill>
              </a:rPr>
              <a:t>关系     可译为“但是、却”；</a:t>
            </a:r>
            <a:endParaRPr lang="zh-CN" altLang="en-US" sz="2800" b="1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/>
              <a:t>   </a:t>
            </a:r>
            <a:r>
              <a:rPr lang="en-US" altLang="zh-CN" sz="2800" b="1">
                <a:solidFill>
                  <a:srgbClr val="FF0000"/>
                </a:solidFill>
              </a:rPr>
              <a:t>e.</a:t>
            </a:r>
            <a:r>
              <a:rPr lang="zh-CN" altLang="en-US" sz="2800" b="1" dirty="0">
                <a:solidFill>
                  <a:srgbClr val="FF0000"/>
                </a:solidFill>
              </a:rPr>
              <a:t>取之于蓝而青于蓝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3366"/>
                </a:solidFill>
              </a:rPr>
              <a:t>⑤表示</a:t>
            </a:r>
            <a:r>
              <a:rPr lang="zh-CN" altLang="en-US" sz="2800" b="1" dirty="0">
                <a:solidFill>
                  <a:srgbClr val="0000FF"/>
                </a:solidFill>
              </a:rPr>
              <a:t>假设</a:t>
            </a:r>
            <a:r>
              <a:rPr lang="zh-CN" altLang="en-US" sz="2800" b="1" dirty="0">
                <a:solidFill>
                  <a:srgbClr val="003366"/>
                </a:solidFill>
              </a:rPr>
              <a:t>关系     可译为“如果、假如”； </a:t>
            </a:r>
            <a:endParaRPr lang="zh-CN" altLang="en-US" sz="2800" b="1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 b="1">
                <a:solidFill>
                  <a:srgbClr val="FF0000"/>
                </a:solidFill>
              </a:rPr>
              <a:t>e.</a:t>
            </a:r>
            <a:r>
              <a:rPr lang="zh-CN" altLang="en-US" sz="2800" b="1">
                <a:solidFill>
                  <a:srgbClr val="FF0000"/>
                </a:solidFill>
              </a:rPr>
              <a:t>锲而舍之，朽木不折</a:t>
            </a:r>
            <a:endParaRPr lang="zh-CN" altLang="en-US" sz="2800" b="1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3366"/>
                </a:solidFill>
                <a:sym typeface="+mn-ea"/>
              </a:rPr>
              <a:t>⑥</a:t>
            </a:r>
            <a:r>
              <a:rPr lang="zh-CN" altLang="en-US" sz="2800" b="1" dirty="0">
                <a:solidFill>
                  <a:srgbClr val="003366"/>
                </a:solidFill>
              </a:rPr>
              <a:t>表示</a:t>
            </a:r>
            <a:r>
              <a:rPr lang="zh-CN" altLang="en-US" sz="2800" b="1" dirty="0">
                <a:solidFill>
                  <a:srgbClr val="0000FF"/>
                </a:solidFill>
              </a:rPr>
              <a:t>因果</a:t>
            </a:r>
            <a:r>
              <a:rPr lang="zh-CN" altLang="en-US" sz="2800" b="1" dirty="0">
                <a:solidFill>
                  <a:srgbClr val="003366"/>
                </a:solidFill>
              </a:rPr>
              <a:t>关系    可译为“就、便、因此”</a:t>
            </a:r>
            <a:endParaRPr lang="zh-CN" altLang="en-US" sz="2800" b="1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e.</a:t>
            </a:r>
            <a:r>
              <a:rPr lang="zh-CN" altLang="en-US" sz="2800" b="1" dirty="0">
                <a:solidFill>
                  <a:srgbClr val="FF0000"/>
                </a:solidFill>
              </a:rPr>
              <a:t>余亦悔其随之而不得极夫游之乐也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3366"/>
                </a:solidFill>
                <a:sym typeface="+mn-ea"/>
              </a:rPr>
              <a:t>⑦</a:t>
            </a:r>
            <a:r>
              <a:rPr lang="zh-CN" altLang="en-US" sz="2800" b="1" dirty="0">
                <a:solidFill>
                  <a:srgbClr val="003366"/>
                </a:solidFill>
              </a:rPr>
              <a:t>表示</a:t>
            </a:r>
            <a:r>
              <a:rPr lang="zh-CN" altLang="en-US" sz="2800" b="1" dirty="0">
                <a:solidFill>
                  <a:srgbClr val="0000FF"/>
                </a:solidFill>
              </a:rPr>
              <a:t>目的</a:t>
            </a:r>
            <a:r>
              <a:rPr lang="zh-CN" altLang="en-US" sz="2800" b="1" dirty="0">
                <a:solidFill>
                  <a:srgbClr val="003366"/>
                </a:solidFill>
              </a:rPr>
              <a:t>关系，可理解为“来”或不译；</a:t>
            </a:r>
            <a:endParaRPr lang="zh-CN" altLang="en-US" sz="2800" b="1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 b="1">
                <a:solidFill>
                  <a:srgbClr val="FF0000"/>
                </a:solidFill>
              </a:rPr>
              <a:t>e.</a:t>
            </a:r>
            <a:r>
              <a:rPr lang="zh-CN" altLang="en-US" sz="2800" b="1" dirty="0">
                <a:solidFill>
                  <a:srgbClr val="FF0000"/>
                </a:solidFill>
              </a:rPr>
              <a:t>籍吏民，封府库，而待将军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3366"/>
                </a:solidFill>
                <a:sym typeface="+mn-ea"/>
              </a:rPr>
              <a:t>⑧表示</a:t>
            </a:r>
            <a:r>
              <a:rPr lang="zh-CN" altLang="en-US" sz="2800" b="1" dirty="0">
                <a:solidFill>
                  <a:srgbClr val="0000FF"/>
                </a:solidFill>
                <a:sym typeface="+mn-ea"/>
              </a:rPr>
              <a:t>修饰</a:t>
            </a:r>
            <a:r>
              <a:rPr lang="zh-CN" altLang="en-US" sz="2800" b="1" dirty="0">
                <a:solidFill>
                  <a:srgbClr val="003366"/>
                </a:solidFill>
                <a:sym typeface="+mn-ea"/>
              </a:rPr>
              <a:t>关系， 即连接状语和中心语，相伴随，有主次，可不译；</a:t>
            </a:r>
            <a:endParaRPr lang="zh-CN" altLang="en-US" sz="2800" b="1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 b="1">
                <a:solidFill>
                  <a:srgbClr val="FF0000"/>
                </a:solidFill>
                <a:sym typeface="+mn-ea"/>
              </a:rPr>
              <a:t>e.</a:t>
            </a:r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吾尝终日而思矣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标题 6860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en-US" dirty="0"/>
          </a:p>
        </p:txBody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en-US" altLang="zh-CN" b="1">
              <a:solidFill>
                <a:srgbClr val="0000FF"/>
              </a:solidFill>
            </a:endParaRPr>
          </a:p>
          <a:p>
            <a:r>
              <a:rPr lang="en-US" altLang="zh-CN" b="1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、用作代词，同“尔”，第二人称，可译为“你、你的”。 </a:t>
            </a:r>
            <a:r>
              <a:rPr lang="en-US" altLang="zh-CN" b="1">
                <a:solidFill>
                  <a:srgbClr val="FF0000"/>
                </a:solidFill>
              </a:rPr>
              <a:t>e.</a:t>
            </a:r>
            <a:r>
              <a:rPr lang="zh-CN" altLang="en-US" b="1" dirty="0">
                <a:solidFill>
                  <a:srgbClr val="FF0000"/>
                </a:solidFill>
              </a:rPr>
              <a:t>某所，而母立于兹</a:t>
            </a:r>
            <a:endParaRPr lang="zh-CN" altLang="en-US" b="1" dirty="0">
              <a:solidFill>
                <a:srgbClr val="FF0000"/>
              </a:solidFill>
            </a:endParaRPr>
          </a:p>
          <a:p>
            <a:endParaRPr lang="en-US" altLang="zh-CN" b="1">
              <a:solidFill>
                <a:srgbClr val="0000FF"/>
              </a:solidFill>
            </a:endParaRPr>
          </a:p>
          <a:p>
            <a:r>
              <a:rPr lang="en-US" altLang="zh-CN" b="1">
                <a:solidFill>
                  <a:srgbClr val="0000FF"/>
                </a:solidFill>
              </a:rPr>
              <a:t>3</a:t>
            </a:r>
            <a:r>
              <a:rPr lang="zh-CN" altLang="en-US" b="1" dirty="0">
                <a:solidFill>
                  <a:srgbClr val="0000FF"/>
                </a:solidFill>
              </a:rPr>
              <a:t>、复印虚词。</a:t>
            </a:r>
            <a:r>
              <a:rPr lang="zh-CN" altLang="en-US" b="1" dirty="0">
                <a:solidFill>
                  <a:srgbClr val="003366"/>
                </a:solidFill>
              </a:rPr>
              <a:t>“而已”（罢了）、“已而”（不多久）</a:t>
            </a:r>
            <a:endParaRPr lang="zh-CN" altLang="en-US" b="1" dirty="0">
              <a:solidFill>
                <a:srgbClr val="003366"/>
              </a:solidFill>
            </a:endParaRPr>
          </a:p>
          <a:p>
            <a:pPr marL="0" indent="0">
              <a:buNone/>
            </a:pP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3" name="内容占位符 -214748262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46100" y="648335"/>
            <a:ext cx="7971155" cy="59321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915670"/>
            <a:ext cx="8229600" cy="4530725"/>
          </a:xfrm>
        </p:spPr>
        <p:txBody>
          <a:bodyPr/>
          <a:p>
            <a:pPr marL="0" indent="0">
              <a:buNone/>
            </a:pPr>
            <a:r>
              <a:rPr lang="zh-CN" altLang="en-US" b="1">
                <a:solidFill>
                  <a:srgbClr val="3333FF"/>
                </a:solidFill>
              </a:rPr>
              <a:t>（一）兼词</a:t>
            </a:r>
            <a:endParaRPr lang="zh-CN" altLang="en-US" b="1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zh-CN" altLang="en-US" sz="2800"/>
              <a:t>1．相当于“于之”、“于此”、“于彼”。  </a:t>
            </a:r>
            <a:endParaRPr lang="zh-CN" altLang="en-US" sz="2800"/>
          </a:p>
          <a:p>
            <a:pPr marL="0" indent="0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积土成山，风雨兴焉（从这里）。（《劝学》</a:t>
            </a:r>
            <a:r>
              <a:rPr lang="zh-CN" altLang="en-US" sz="2800" b="1"/>
              <a:t>） 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/>
              <a:t>2．相当于“于何”。译为“在哪里”“从哪里”等。 </a:t>
            </a:r>
            <a:r>
              <a:rPr lang="zh-CN" altLang="en-US" sz="2800" b="1">
                <a:solidFill>
                  <a:srgbClr val="FF0000"/>
                </a:solidFill>
              </a:rPr>
              <a:t>且焉置土石？（《愚公移山》） 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 b="1">
                <a:solidFill>
                  <a:srgbClr val="3333FF"/>
                </a:solidFill>
              </a:rPr>
              <a:t>（二）代词。 </a:t>
            </a:r>
            <a:endParaRPr lang="zh-CN" altLang="en-US" sz="2800" b="1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zh-CN" altLang="en-US" sz="2800">
                <a:solidFill>
                  <a:srgbClr val="FF0000"/>
                </a:solidFill>
              </a:rPr>
              <a:t>犹且从师而问焉。（《师说》）</a:t>
            </a:r>
            <a:endParaRPr lang="zh-CN" altLang="en-US" sz="28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>
                <a:solidFill>
                  <a:srgbClr val="FF0000"/>
                </a:solidFill>
              </a:rPr>
              <a:t>焉用亡郑以陪邻  （《烛之武退秦师》 </a:t>
            </a:r>
            <a:endParaRPr lang="zh-CN" altLang="en-US" sz="28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 b="1">
                <a:solidFill>
                  <a:srgbClr val="3333FF"/>
                </a:solidFill>
              </a:rPr>
              <a:t>（三）语气词。</a:t>
            </a:r>
            <a:endParaRPr lang="zh-CN" altLang="en-US" sz="2800" b="1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1.</a:t>
            </a:r>
            <a:r>
              <a:rPr lang="zh-CN" altLang="en-US" sz="2800" b="1">
                <a:solidFill>
                  <a:srgbClr val="FF0000"/>
                </a:solidFill>
              </a:rPr>
              <a:t>句末语气</a:t>
            </a:r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了</a:t>
            </a:r>
            <a:r>
              <a:rPr lang="en-US" altLang="zh-CN" sz="2800" b="1">
                <a:solidFill>
                  <a:srgbClr val="FF0000"/>
                </a:solidFill>
              </a:rPr>
              <a:t>”</a:t>
            </a:r>
            <a:r>
              <a:rPr lang="zh-CN" altLang="en-US" sz="2800" b="1">
                <a:solidFill>
                  <a:srgbClr val="FF0000"/>
                </a:solidFill>
              </a:rPr>
              <a:t>：  </a:t>
            </a:r>
            <a:r>
              <a:rPr lang="zh-CN" altLang="en-US" sz="2400" b="1">
                <a:solidFill>
                  <a:srgbClr val="FF0000"/>
                </a:solidFill>
              </a:rPr>
              <a:t>积善成德，而神明自得，圣心备焉。</a:t>
            </a:r>
            <a:endParaRPr lang="zh-CN" altLang="en-US" sz="24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2</a:t>
            </a:r>
            <a:r>
              <a:rPr lang="zh-CN" altLang="en-US" sz="2400" b="1">
                <a:solidFill>
                  <a:srgbClr val="FF0000"/>
                </a:solidFill>
              </a:rPr>
              <a:t>、句中语气表停顿，少焉，月出于东山之上</a:t>
            </a:r>
            <a:endParaRPr lang="zh-CN" altLang="en-US" sz="24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3.</a:t>
            </a:r>
            <a:r>
              <a:rPr lang="zh-CN" altLang="en-US" b="1">
                <a:solidFill>
                  <a:srgbClr val="FF0000"/>
                </a:solidFill>
              </a:rPr>
              <a:t>作词尾，译为“……的样子” 盘盘焉，囷囷焉</a:t>
            </a:r>
            <a:endParaRPr lang="zh-CN" altLang="en-US" b="1">
              <a:solidFill>
                <a:srgbClr val="FF0000"/>
              </a:solidFill>
            </a:endParaRPr>
          </a:p>
          <a:p>
            <a:endParaRPr lang="zh-CN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       </a:t>
            </a:r>
            <a:r>
              <a:rPr lang="zh-CN" altLang="en-US"/>
              <a:t>课后拓展</a:t>
            </a:r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8226" name="矩形 308225"/>
          <p:cNvSpPr/>
          <p:nvPr/>
        </p:nvSpPr>
        <p:spPr>
          <a:xfrm>
            <a:off x="2124075" y="1628775"/>
            <a:ext cx="1223963" cy="3240088"/>
          </a:xfrm>
          <a:prstGeom prst="rect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FFCC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122" name="组合 308226"/>
          <p:cNvGrpSpPr/>
          <p:nvPr/>
        </p:nvGrpSpPr>
        <p:grpSpPr>
          <a:xfrm>
            <a:off x="6858000" y="6324600"/>
            <a:ext cx="644525" cy="533400"/>
            <a:chOff x="4320" y="3984"/>
            <a:chExt cx="406" cy="336"/>
          </a:xfrm>
        </p:grpSpPr>
        <p:sp>
          <p:nvSpPr>
            <p:cNvPr id="5123" name="横卷形 308227"/>
            <p:cNvSpPr/>
            <p:nvPr/>
          </p:nvSpPr>
          <p:spPr>
            <a:xfrm>
              <a:off x="4320" y="3984"/>
              <a:ext cx="336" cy="336"/>
            </a:xfrm>
            <a:prstGeom prst="horizontalScroll">
              <a:avLst>
                <a:gd name="adj" fmla="val 12500"/>
              </a:avLst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24" name="文本框 308228"/>
            <p:cNvSpPr txBox="1"/>
            <p:nvPr/>
          </p:nvSpPr>
          <p:spPr>
            <a:xfrm>
              <a:off x="4368" y="4020"/>
              <a:ext cx="358" cy="3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dirty="0">
                  <a:solidFill>
                    <a:srgbClr val="800000"/>
                  </a:solidFill>
                  <a:latin typeface="Times New Roman" panose="02020603050405020304" pitchFamily="18" charset="0"/>
                  <a:ea typeface="隶书" pitchFamily="1" charset="-122"/>
                </a:rPr>
                <a:t>劝学</a:t>
              </a:r>
              <a:endParaRPr lang="zh-CN" altLang="en-US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8230" name="文本框 308229"/>
          <p:cNvSpPr txBox="1"/>
          <p:nvPr/>
        </p:nvSpPr>
        <p:spPr>
          <a:xfrm>
            <a:off x="0" y="1844675"/>
            <a:ext cx="1371600" cy="3590925"/>
          </a:xfrm>
          <a:prstGeom prst="rect">
            <a:avLst/>
          </a:prstGeom>
          <a:noFill/>
          <a:ln w="9525">
            <a:noFill/>
          </a:ln>
        </p:spPr>
        <p:txBody>
          <a:bodyPr vert="eaVert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zh-CN" altLang="en-US" sz="9000" dirty="0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劝 学</a:t>
            </a:r>
            <a:endParaRPr lang="zh-CN" altLang="en-US" sz="9000" dirty="0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新魏" pitchFamily="2" charset="-122"/>
            </a:endParaRPr>
          </a:p>
        </p:txBody>
      </p:sp>
      <p:pic>
        <p:nvPicPr>
          <p:cNvPr id="308231" name="图片 308230" descr="jiandou3"/>
          <p:cNvPicPr>
            <a:picLocks noChangeAspect="1"/>
          </p:cNvPicPr>
          <p:nvPr/>
        </p:nvPicPr>
        <p:blipFill>
          <a:blip r:embed="rId1">
            <a:clrChange>
              <a:clrFrom>
                <a:srgbClr val="FDFFE7"/>
              </a:clrFrom>
              <a:clrTo>
                <a:srgbClr val="FDFFE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58888" y="2349500"/>
            <a:ext cx="865187" cy="392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232" name="图片 308231" descr="jiandou3"/>
          <p:cNvPicPr>
            <a:picLocks noChangeAspect="1"/>
          </p:cNvPicPr>
          <p:nvPr/>
        </p:nvPicPr>
        <p:blipFill>
          <a:blip r:embed="rId1">
            <a:clrChange>
              <a:clrFrom>
                <a:srgbClr val="FDFFE7"/>
              </a:clrFrom>
              <a:clrTo>
                <a:srgbClr val="FDFFE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58888" y="3716338"/>
            <a:ext cx="936625" cy="355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233" name="文本框 308232"/>
          <p:cNvSpPr txBox="1"/>
          <p:nvPr/>
        </p:nvSpPr>
        <p:spPr>
          <a:xfrm>
            <a:off x="2268538" y="1700213"/>
            <a:ext cx="925512" cy="13208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t">
            <a:spAutoFit/>
          </a:bodyPr>
          <a:p>
            <a:r>
              <a:rPr lang="zh-CN" altLang="en-US" sz="4800" dirty="0">
                <a:solidFill>
                  <a:schemeClr val="bg1"/>
                </a:solidFill>
                <a:latin typeface="Times New Roman" panose="02020603050405020304" pitchFamily="18" charset="0"/>
                <a:ea typeface="隶书" pitchFamily="1" charset="-122"/>
              </a:rPr>
              <a:t>劝勉</a:t>
            </a:r>
            <a:endParaRPr lang="zh-CN" altLang="en-US" sz="4800" dirty="0">
              <a:solidFill>
                <a:schemeClr val="bg1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  <p:sp>
        <p:nvSpPr>
          <p:cNvPr id="308234" name="文本框 308233"/>
          <p:cNvSpPr txBox="1"/>
          <p:nvPr/>
        </p:nvSpPr>
        <p:spPr>
          <a:xfrm>
            <a:off x="2268538" y="3357563"/>
            <a:ext cx="925512" cy="13208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t">
            <a:spAutoFit/>
          </a:bodyPr>
          <a:p>
            <a:r>
              <a:rPr lang="zh-CN" altLang="en-US" sz="4800" dirty="0">
                <a:solidFill>
                  <a:schemeClr val="bg1"/>
                </a:solidFill>
                <a:latin typeface="Times New Roman" panose="02020603050405020304" pitchFamily="18" charset="0"/>
                <a:ea typeface="隶书" pitchFamily="1" charset="-122"/>
              </a:rPr>
              <a:t>学习</a:t>
            </a:r>
            <a:endParaRPr lang="zh-CN" altLang="en-US" sz="4800" dirty="0">
              <a:solidFill>
                <a:schemeClr val="bg1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  <p:sp>
        <p:nvSpPr>
          <p:cNvPr id="308235" name="矩形 308234"/>
          <p:cNvSpPr/>
          <p:nvPr/>
        </p:nvSpPr>
        <p:spPr>
          <a:xfrm>
            <a:off x="3419475" y="765175"/>
            <a:ext cx="5364163" cy="5003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孩子，我要求你读书用功，不是因为我要你跟别人比成绩，而是因为，我希望你将来会拥有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选择的权利，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选择有意义、有时间的工作，而不是被迫谋生。当你的工作在你心中有意义，你就有成就感。当你的工作给你时间，不剥夺你的生活，你就有尊严。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成就感和尊严，给你快乐。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itchFamily="1" charset="-122"/>
            </a:endParaRPr>
          </a:p>
        </p:txBody>
      </p:sp>
      <p:sp>
        <p:nvSpPr>
          <p:cNvPr id="308236" name="文本框 308235"/>
          <p:cNvSpPr txBox="1"/>
          <p:nvPr/>
        </p:nvSpPr>
        <p:spPr>
          <a:xfrm>
            <a:off x="3492500" y="4941888"/>
            <a:ext cx="5181600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龙应台：</a:t>
            </a:r>
            <a:r>
              <a:rPr lang="en-US" altLang="zh-CN" sz="2800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亲爱的安德烈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endParaRPr lang="en-US" altLang="zh-CN" sz="2800" b="1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en-US" altLang="zh-CN" sz="32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8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8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0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0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8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08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0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8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8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26" grpId="0" bldLvl="0" animBg="1"/>
      <p:bldP spid="308230" grpId="0"/>
      <p:bldP spid="308233" grpId="0" bldLvl="0" animBg="1"/>
      <p:bldP spid="308234" grpId="0" bldLvl="0" animBg="1"/>
      <p:bldP spid="308235" grpId="0"/>
      <p:bldP spid="30823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拓展：</a:t>
            </a:r>
            <a:r>
              <a:rPr lang="zh-CN" altLang="en-US" sz="3200" b="1"/>
              <a:t>每天阅读半小时，品质生活一辈子</a:t>
            </a:r>
            <a:endParaRPr lang="zh-CN" altLang="en-US" sz="32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/>
              <a:t>习近平总书记说，“</a:t>
            </a:r>
            <a:r>
              <a:rPr lang="zh-CN" altLang="en-US" b="1">
                <a:solidFill>
                  <a:srgbClr val="FF0000"/>
                </a:solidFill>
              </a:rPr>
              <a:t>读书是一个长期的需要付出辛劳的过程，不能心浮气躁，浅尝辄止，而应当由浅入深，循序渐进、水滴石穿。正如荀子在《劝学篇》中所说‘不积跬步无以至千里，不积小流，无以成江海。’现实中不少人都有长期坚持、积少成多，最后取得惊人收获的读书经历。</a:t>
            </a:r>
            <a:r>
              <a:rPr lang="zh-CN" altLang="en-US" b="1"/>
              <a:t>”所以我们要养成坚持不懈的阅读习惯，多阅读、善阅读。</a:t>
            </a:r>
            <a:endParaRPr lang="zh-CN" altLang="en-US" b="1"/>
          </a:p>
        </p:txBody>
      </p:sp>
    </p:spTree>
  </p:cSld>
  <p:clrMapOvr>
    <a:masterClrMapping/>
  </p:clrMapOvr>
  <p:transition spd="slow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 </a:t>
            </a:r>
            <a:r>
              <a:rPr lang="zh-CN" altLang="en-US"/>
              <a:t>与你共勉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>
                <a:solidFill>
                  <a:srgbClr val="FF0000"/>
                </a:solidFill>
              </a:rPr>
              <a:t>“迷茫时，迎难而上，选择勤奋和坚持”</a:t>
            </a:r>
            <a:r>
              <a:rPr lang="zh-CN" altLang="en-US"/>
              <a:t>，别怕吃苦，那是你通向世界的路。总有一天，</a:t>
            </a:r>
            <a:r>
              <a:rPr lang="zh-CN" altLang="en-US" b="1">
                <a:solidFill>
                  <a:srgbClr val="FF0000"/>
                </a:solidFill>
              </a:rPr>
              <a:t>那些苦，会变成你遨游天际的翅膀。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唯累过，方知闲。唯苦过，方知甜。</a:t>
            </a:r>
            <a:r>
              <a:rPr lang="zh-CN" altLang="en-US"/>
              <a:t>人生就是一只储蓄罐，</a:t>
            </a:r>
            <a:r>
              <a:rPr lang="zh-CN" altLang="en-US" b="1">
                <a:solidFill>
                  <a:srgbClr val="FF0000"/>
                </a:solidFill>
              </a:rPr>
              <a:t>你投入的每一分努力，都会在未来的某一天，打包还给你</a:t>
            </a:r>
            <a:r>
              <a:rPr lang="zh-CN" altLang="en-US"/>
              <a:t>。</a:t>
            </a:r>
            <a:endParaRPr lang="zh-CN" altLang="en-US"/>
          </a:p>
          <a:p>
            <a:r>
              <a:rPr lang="zh-CN" altLang="en-US"/>
              <a:t>别人所拥有的，你只要愿意去付出，一样可以拥有。</a:t>
            </a:r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</a:t>
            </a:r>
            <a:r>
              <a:rPr lang="zh-CN" altLang="en-US"/>
              <a:t>让阅读成为一种习惯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1.必读篇目</a:t>
            </a:r>
            <a:endParaRPr lang="zh-CN" altLang="en-US"/>
          </a:p>
          <a:p>
            <a:pPr marL="0" indent="0">
              <a:buNone/>
            </a:pPr>
            <a:r>
              <a:rPr lang="zh-CN" altLang="en-US">
                <a:solidFill>
                  <a:srgbClr val="FF0000"/>
                </a:solidFill>
              </a:rPr>
              <a:t>（1）中国古代文学名著  （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/>
              <a:t> </a:t>
            </a:r>
            <a:r>
              <a:rPr lang="zh-CN" altLang="en-US" sz="2400" b="1"/>
              <a:t>a.</a:t>
            </a:r>
            <a:r>
              <a:rPr lang="zh-CN" altLang="en-US" sz="2400" b="1">
                <a:solidFill>
                  <a:srgbClr val="3333FF"/>
                </a:solidFill>
              </a:rPr>
              <a:t>《三国演义》（罗贯中著） b．《红楼梦》（曹雪芹）</a:t>
            </a:r>
            <a:endParaRPr lang="zh-CN" altLang="en-US" sz="2400" b="1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zh-CN" altLang="en-US">
                <a:solidFill>
                  <a:srgbClr val="FF0000"/>
                </a:solidFill>
              </a:rPr>
              <a:t>（2）中国现代文学名著 （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400" b="1"/>
              <a:t>a.</a:t>
            </a:r>
            <a:r>
              <a:rPr lang="zh-CN" altLang="en-US" sz="2400" b="1">
                <a:solidFill>
                  <a:srgbClr val="3333FF"/>
                </a:solidFill>
              </a:rPr>
              <a:t>《呐喊》《彷徨》</a:t>
            </a:r>
            <a:r>
              <a:rPr lang="zh-CN" altLang="en-US" sz="2400" b="1"/>
              <a:t>（鲁迅著）b.</a:t>
            </a:r>
            <a:r>
              <a:rPr lang="zh-CN" altLang="en-US" sz="2400" b="1">
                <a:solidFill>
                  <a:srgbClr val="3333FF"/>
                </a:solidFill>
              </a:rPr>
              <a:t>《围城》</a:t>
            </a:r>
            <a:r>
              <a:rPr lang="zh-CN" altLang="en-US" sz="2400" b="1"/>
              <a:t>（钱钟书著）</a:t>
            </a:r>
            <a:endParaRPr lang="zh-CN" altLang="en-US" sz="2400" b="1"/>
          </a:p>
          <a:p>
            <a:pPr marL="0" indent="0">
              <a:buNone/>
            </a:pPr>
            <a:r>
              <a:rPr lang="zh-CN" altLang="en-US">
                <a:solidFill>
                  <a:srgbClr val="FF0000"/>
                </a:solidFill>
              </a:rPr>
              <a:t>（3）中国当代文学名著 （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 b="1"/>
              <a:t>a.</a:t>
            </a:r>
            <a:r>
              <a:rPr lang="zh-CN" altLang="en-US" sz="2800" b="1">
                <a:solidFill>
                  <a:srgbClr val="3333FF"/>
                </a:solidFill>
              </a:rPr>
              <a:t>《平凡的世界》</a:t>
            </a:r>
            <a:r>
              <a:rPr lang="zh-CN" altLang="en-US" sz="2800" b="1"/>
              <a:t>（路遥著）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b.</a:t>
            </a:r>
            <a:r>
              <a:rPr lang="zh-CN" altLang="en-US" sz="2800" b="1">
                <a:solidFill>
                  <a:srgbClr val="3333FF"/>
                </a:solidFill>
              </a:rPr>
              <a:t>《红高粱》</a:t>
            </a:r>
            <a:r>
              <a:rPr lang="zh-CN" altLang="en-US" sz="2800" b="1"/>
              <a:t>（莫言著）</a:t>
            </a:r>
            <a:endParaRPr lang="zh-CN" altLang="en-US" sz="2800" b="1"/>
          </a:p>
        </p:txBody>
      </p:sp>
    </p:spTree>
  </p:cSld>
  <p:clrMapOvr>
    <a:masterClrMapping/>
  </p:clrMapOvr>
  <p:transition spd="slow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</a:t>
            </a:r>
            <a:r>
              <a:rPr lang="zh-CN" altLang="en-US"/>
              <a:t>让阅读成为一种习惯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（4）外国文学名著 （</a:t>
            </a:r>
            <a:r>
              <a:rPr lang="en-US" altLang="zh-CN" sz="2800" b="1">
                <a:solidFill>
                  <a:srgbClr val="FF0000"/>
                </a:solidFill>
              </a:rPr>
              <a:t>5</a:t>
            </a:r>
            <a:r>
              <a:rPr lang="zh-CN" altLang="en-US" sz="2800" b="1">
                <a:solidFill>
                  <a:srgbClr val="FF0000"/>
                </a:solidFill>
              </a:rPr>
              <a:t>）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 b="1"/>
              <a:t>a．</a:t>
            </a:r>
            <a:r>
              <a:rPr lang="zh-CN" altLang="en-US" sz="2800" b="1">
                <a:solidFill>
                  <a:srgbClr val="3333FF"/>
                </a:solidFill>
              </a:rPr>
              <a:t>《巴黎圣母院》</a:t>
            </a:r>
            <a:r>
              <a:rPr lang="zh-CN" altLang="en-US" sz="2800" b="1"/>
              <a:t>（法国：雨果著）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b.《</a:t>
            </a:r>
            <a:r>
              <a:rPr lang="zh-CN" altLang="en-US" sz="2800" b="1">
                <a:solidFill>
                  <a:srgbClr val="3333FF"/>
                </a:solidFill>
              </a:rPr>
              <a:t>安娜·卡列尼娜》</a:t>
            </a:r>
            <a:r>
              <a:rPr lang="zh-CN" altLang="en-US" sz="2800" b="1"/>
              <a:t>（俄罗斯：列夫·托尔斯泰著）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c.</a:t>
            </a:r>
            <a:r>
              <a:rPr lang="zh-CN" altLang="en-US" sz="2800" b="1">
                <a:solidFill>
                  <a:srgbClr val="3333FF"/>
                </a:solidFill>
              </a:rPr>
              <a:t>《飘》</a:t>
            </a:r>
            <a:r>
              <a:rPr lang="zh-CN" altLang="en-US" sz="2800" b="1"/>
              <a:t>（美国：米切尔著）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d.</a:t>
            </a:r>
            <a:r>
              <a:rPr lang="zh-CN" altLang="en-US" sz="2800" b="1">
                <a:solidFill>
                  <a:srgbClr val="3333FF"/>
                </a:solidFill>
              </a:rPr>
              <a:t>《百年孤独》</a:t>
            </a:r>
            <a:r>
              <a:rPr lang="zh-CN" altLang="en-US" sz="2800" b="1"/>
              <a:t>（哥伦比亚：加西亚·马尔克斯著）</a:t>
            </a:r>
            <a:endParaRPr lang="zh-CN" altLang="en-US" sz="2800" b="1"/>
          </a:p>
          <a:p>
            <a:pPr marL="0" indent="0">
              <a:buNone/>
            </a:pPr>
            <a:r>
              <a:rPr lang="en-US" altLang="zh-CN" sz="2800" b="1"/>
              <a:t>e:</a:t>
            </a:r>
            <a:r>
              <a:rPr lang="zh-CN" altLang="zh-CN" sz="2800" b="1">
                <a:solidFill>
                  <a:srgbClr val="3333FF"/>
                </a:solidFill>
              </a:rPr>
              <a:t>《高老头》 </a:t>
            </a:r>
            <a:r>
              <a:rPr lang="zh-CN" altLang="zh-CN" sz="2800" b="1"/>
              <a:t> （法国  巴尔扎克）</a:t>
            </a:r>
            <a:endParaRPr lang="zh-CN" altLang="zh-CN" sz="2800" b="1"/>
          </a:p>
          <a:p>
            <a:pPr marL="0" indent="0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（5）其他名著   （</a:t>
            </a:r>
            <a:r>
              <a:rPr lang="en-US" altLang="zh-CN" sz="2800" b="1">
                <a:solidFill>
                  <a:srgbClr val="FF0000"/>
                </a:solidFill>
              </a:rPr>
              <a:t>4</a:t>
            </a:r>
            <a:r>
              <a:rPr lang="zh-CN" altLang="en-US" sz="2800" b="1">
                <a:solidFill>
                  <a:srgbClr val="FF0000"/>
                </a:solidFill>
              </a:rPr>
              <a:t>）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 b="1"/>
              <a:t>a．</a:t>
            </a:r>
            <a:r>
              <a:rPr lang="zh-CN" altLang="en-US" sz="2800" b="1">
                <a:solidFill>
                  <a:srgbClr val="3333FF"/>
                </a:solidFill>
              </a:rPr>
              <a:t>《苏轼传》</a:t>
            </a:r>
            <a:r>
              <a:rPr lang="zh-CN" altLang="en-US" sz="2800" b="1"/>
              <a:t>（林语堂著）b.</a:t>
            </a:r>
            <a:r>
              <a:rPr lang="zh-CN" altLang="en-US" sz="2800" b="1">
                <a:solidFill>
                  <a:srgbClr val="3333FF"/>
                </a:solidFill>
              </a:rPr>
              <a:t>《毛泽东传》</a:t>
            </a:r>
            <a:r>
              <a:rPr lang="zh-CN" altLang="en-US" sz="2800" b="1"/>
              <a:t>（美国：罗斯·特里尔著）  c.</a:t>
            </a:r>
            <a:r>
              <a:rPr lang="zh-CN" altLang="en-US" sz="2800" b="1">
                <a:solidFill>
                  <a:srgbClr val="3333FF"/>
                </a:solidFill>
              </a:rPr>
              <a:t>《瓦尔登湖》</a:t>
            </a:r>
            <a:r>
              <a:rPr lang="zh-CN" altLang="en-US" sz="2800" b="1"/>
              <a:t>（美国：亨利·戴维·梭罗著） d.</a:t>
            </a:r>
            <a:r>
              <a:rPr lang="zh-CN" altLang="en-US" sz="2800" b="1">
                <a:solidFill>
                  <a:srgbClr val="3333FF"/>
                </a:solidFill>
              </a:rPr>
              <a:t>《时间简史》</a:t>
            </a:r>
            <a:r>
              <a:rPr lang="zh-CN" altLang="en-US" sz="2800" b="1"/>
              <a:t>（英国：史蒂芬·威廉·霍金著）</a:t>
            </a:r>
            <a:endParaRPr lang="zh-CN" altLang="en-US" sz="2800" b="1"/>
          </a:p>
        </p:txBody>
      </p:sp>
    </p:spTree>
  </p:cSld>
  <p:clrMapOvr>
    <a:masterClrMapping/>
  </p:clrMapOvr>
  <p:transition spd="slow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</a:t>
            </a:r>
            <a:r>
              <a:rPr lang="zh-CN" altLang="en-US"/>
              <a:t>让阅读成为一种习惯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（4）外国文学名著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 b="1"/>
              <a:t>a．</a:t>
            </a:r>
            <a:r>
              <a:rPr lang="zh-CN" altLang="en-US" sz="2800" b="1">
                <a:solidFill>
                  <a:srgbClr val="3333FF"/>
                </a:solidFill>
              </a:rPr>
              <a:t>《巴黎圣母院》</a:t>
            </a:r>
            <a:r>
              <a:rPr lang="zh-CN" altLang="en-US" sz="2800" b="1"/>
              <a:t>（法国：雨果著）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b.《</a:t>
            </a:r>
            <a:r>
              <a:rPr lang="zh-CN" altLang="en-US" sz="2800" b="1">
                <a:solidFill>
                  <a:srgbClr val="3333FF"/>
                </a:solidFill>
              </a:rPr>
              <a:t>安娜·卡列尼娜》</a:t>
            </a:r>
            <a:r>
              <a:rPr lang="zh-CN" altLang="en-US" sz="2800" b="1"/>
              <a:t>（俄罗斯：列夫·托尔斯泰著）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c.</a:t>
            </a:r>
            <a:r>
              <a:rPr lang="zh-CN" altLang="en-US" sz="2800" b="1">
                <a:solidFill>
                  <a:srgbClr val="3333FF"/>
                </a:solidFill>
              </a:rPr>
              <a:t>《飘》</a:t>
            </a:r>
            <a:r>
              <a:rPr lang="zh-CN" altLang="en-US" sz="2800" b="1"/>
              <a:t>（美国：米切尔著）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d.</a:t>
            </a:r>
            <a:r>
              <a:rPr lang="zh-CN" altLang="en-US" sz="2800" b="1">
                <a:solidFill>
                  <a:srgbClr val="3333FF"/>
                </a:solidFill>
              </a:rPr>
              <a:t>《百年孤独》</a:t>
            </a:r>
            <a:r>
              <a:rPr lang="zh-CN" altLang="en-US" sz="2800" b="1"/>
              <a:t>（哥伦比亚：加西亚·马尔克斯著）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（5）其他名著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800" b="1"/>
              <a:t>a．</a:t>
            </a:r>
            <a:r>
              <a:rPr lang="zh-CN" altLang="en-US" sz="2800" b="1">
                <a:solidFill>
                  <a:srgbClr val="3333FF"/>
                </a:solidFill>
              </a:rPr>
              <a:t>《苏轼传》</a:t>
            </a:r>
            <a:r>
              <a:rPr lang="zh-CN" altLang="en-US" sz="2800" b="1"/>
              <a:t>（林语堂著）b.</a:t>
            </a:r>
            <a:r>
              <a:rPr lang="zh-CN" altLang="en-US" sz="2800" b="1">
                <a:solidFill>
                  <a:srgbClr val="3333FF"/>
                </a:solidFill>
              </a:rPr>
              <a:t>《毛泽东传》</a:t>
            </a:r>
            <a:r>
              <a:rPr lang="zh-CN" altLang="en-US" sz="2800" b="1"/>
              <a:t>（美国：罗斯·特里尔著）  c.</a:t>
            </a:r>
            <a:r>
              <a:rPr lang="zh-CN" altLang="en-US" sz="2800" b="1">
                <a:solidFill>
                  <a:srgbClr val="3333FF"/>
                </a:solidFill>
              </a:rPr>
              <a:t>《瓦尔登湖》</a:t>
            </a:r>
            <a:r>
              <a:rPr lang="zh-CN" altLang="en-US" sz="2800" b="1"/>
              <a:t>（美国：亨利·戴维·梭罗著） d.</a:t>
            </a:r>
            <a:r>
              <a:rPr lang="zh-CN" altLang="en-US" sz="2800" b="1">
                <a:solidFill>
                  <a:srgbClr val="3333FF"/>
                </a:solidFill>
              </a:rPr>
              <a:t>《时间简史》</a:t>
            </a:r>
            <a:r>
              <a:rPr lang="zh-CN" altLang="en-US" sz="2800" b="1"/>
              <a:t>（英国：史蒂芬·威廉·霍金著）</a:t>
            </a:r>
            <a:endParaRPr lang="zh-CN" altLang="en-US" sz="2800" b="1"/>
          </a:p>
        </p:txBody>
      </p:sp>
    </p:spTree>
  </p:cSld>
  <p:clrMapOvr>
    <a:masterClrMapping/>
  </p:clrMapOvr>
  <p:transition spd="slow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  </a:t>
            </a:r>
            <a:r>
              <a:rPr lang="zh-CN" altLang="en-US">
                <a:sym typeface="+mn-ea"/>
              </a:rPr>
              <a:t>让阅读成为一种习惯  （</a:t>
            </a:r>
            <a:r>
              <a:rPr lang="en-US" altLang="zh-CN">
                <a:sym typeface="+mn-ea"/>
              </a:rPr>
              <a:t>18</a:t>
            </a:r>
            <a:r>
              <a:rPr lang="zh-CN" altLang="en-US">
                <a:sym typeface="+mn-ea"/>
              </a:rPr>
              <a:t>）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a.《西厢记》《水浒传》《牡丹亭》《聊斋志异》《儒林外史》《家》《春》《秋》《雷雨》《骆驼祥子》《子夜》《边城》《白鹿原》《三体》《哈姆雷特》《基督山伯爵》《红与黑》《浮士德》</a:t>
            </a:r>
            <a:endParaRPr lang="zh-CN" altLang="en-US"/>
          </a:p>
          <a:p>
            <a:r>
              <a:rPr lang="zh-CN" altLang="en-US"/>
              <a:t>b．普希金作品、泰戈尔作品、川端康成作品、海明威作品、李娟作品</a:t>
            </a:r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 </a:t>
            </a:r>
            <a:r>
              <a:rPr lang="zh-CN" altLang="en-US"/>
              <a:t>我们要做的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1.</a:t>
            </a:r>
            <a:r>
              <a:rPr lang="zh-CN" altLang="en-US"/>
              <a:t>成立班级图书角。全班分成</a:t>
            </a:r>
            <a:r>
              <a:rPr lang="en-US" altLang="zh-CN"/>
              <a:t>8</a:t>
            </a:r>
            <a:r>
              <a:rPr lang="zh-CN" altLang="en-US"/>
              <a:t>个学习小组，每人带</a:t>
            </a:r>
            <a:r>
              <a:rPr lang="en-US" altLang="zh-CN"/>
              <a:t>1-2</a:t>
            </a:r>
            <a:r>
              <a:rPr lang="zh-CN" altLang="en-US"/>
              <a:t>本书来，不要重复，没有的去网购。</a:t>
            </a:r>
            <a:endParaRPr lang="zh-CN" altLang="en-US"/>
          </a:p>
          <a:p>
            <a:r>
              <a:rPr lang="zh-CN" altLang="en-US"/>
              <a:t>每组确立一个组长</a:t>
            </a:r>
            <a:endParaRPr lang="zh-CN" altLang="en-US"/>
          </a:p>
          <a:p>
            <a:endParaRPr lang="zh-CN" altLang="en-US"/>
          </a:p>
          <a:p>
            <a:r>
              <a:rPr lang="en-US" altLang="zh-CN"/>
              <a:t>2.</a:t>
            </a:r>
            <a:r>
              <a:rPr lang="zh-CN" altLang="en-US"/>
              <a:t>准备一个读书笔记本，最好是</a:t>
            </a:r>
            <a:r>
              <a:rPr lang="en-US" altLang="zh-CN"/>
              <a:t>A4</a:t>
            </a:r>
            <a:r>
              <a:rPr lang="zh-CN" altLang="en-US"/>
              <a:t>本。</a:t>
            </a:r>
            <a:endParaRPr lang="zh-CN" altLang="en-US"/>
          </a:p>
          <a:p>
            <a:endParaRPr lang="zh-CN" altLang="en-US"/>
          </a:p>
          <a:p>
            <a:r>
              <a:rPr lang="en-US" altLang="zh-CN"/>
              <a:t>3.</a:t>
            </a:r>
            <a:r>
              <a:rPr lang="zh-CN" altLang="en-US"/>
              <a:t>每天至少阅读</a:t>
            </a:r>
            <a:r>
              <a:rPr lang="en-US" altLang="zh-CN"/>
              <a:t>15</a:t>
            </a:r>
            <a:r>
              <a:rPr lang="zh-CN" altLang="en-US"/>
              <a:t>分钟，扩大自己的阅读量</a:t>
            </a:r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本学期要准备的作业本建议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63320"/>
            <a:ext cx="8229600" cy="4530725"/>
          </a:xfrm>
        </p:spPr>
        <p:txBody>
          <a:bodyPr/>
          <a:p>
            <a:r>
              <a:rPr lang="en-US" altLang="zh-CN">
                <a:solidFill>
                  <a:srgbClr val="3333FF"/>
                </a:solidFill>
              </a:rPr>
              <a:t>1</a:t>
            </a:r>
            <a:r>
              <a:rPr lang="zh-CN" altLang="en-US">
                <a:solidFill>
                  <a:srgbClr val="3333FF"/>
                </a:solidFill>
              </a:rPr>
              <a:t>、课堂笔记本</a:t>
            </a:r>
            <a:endParaRPr lang="zh-CN" altLang="en-US">
              <a:solidFill>
                <a:srgbClr val="3333FF"/>
              </a:solidFill>
            </a:endParaRPr>
          </a:p>
          <a:p>
            <a:r>
              <a:rPr lang="en-US" altLang="zh-CN">
                <a:solidFill>
                  <a:srgbClr val="3333FF"/>
                </a:solidFill>
              </a:rPr>
              <a:t>2.</a:t>
            </a:r>
            <a:r>
              <a:rPr lang="zh-CN" altLang="en-US">
                <a:solidFill>
                  <a:srgbClr val="3333FF"/>
                </a:solidFill>
              </a:rPr>
              <a:t>课后作业本 </a:t>
            </a:r>
            <a:r>
              <a:rPr lang="zh-CN" altLang="en-US"/>
              <a:t>（最好是双行本，用来翻译和自默，方便改）</a:t>
            </a:r>
            <a:endParaRPr lang="zh-CN" altLang="en-US"/>
          </a:p>
          <a:p>
            <a:r>
              <a:rPr lang="en-US" altLang="zh-CN">
                <a:solidFill>
                  <a:srgbClr val="3333FF"/>
                </a:solidFill>
              </a:rPr>
              <a:t>3.</a:t>
            </a:r>
            <a:r>
              <a:rPr lang="zh-CN" altLang="en-US">
                <a:solidFill>
                  <a:srgbClr val="3333FF"/>
                </a:solidFill>
              </a:rPr>
              <a:t>课堂默写和检测本。</a:t>
            </a:r>
            <a:r>
              <a:rPr lang="zh-CN" altLang="en-US"/>
              <a:t>（最好是双行本，方便改）</a:t>
            </a:r>
            <a:endParaRPr lang="zh-CN" altLang="en-US"/>
          </a:p>
          <a:p>
            <a:r>
              <a:rPr lang="en-US" altLang="zh-CN">
                <a:solidFill>
                  <a:srgbClr val="3333FF"/>
                </a:solidFill>
              </a:rPr>
              <a:t>4.</a:t>
            </a:r>
            <a:r>
              <a:rPr lang="zh-CN" altLang="en-US">
                <a:solidFill>
                  <a:srgbClr val="3333FF"/>
                </a:solidFill>
              </a:rPr>
              <a:t>作文本</a:t>
            </a:r>
            <a:r>
              <a:rPr lang="en-US" altLang="zh-CN">
                <a:solidFill>
                  <a:srgbClr val="3333FF"/>
                </a:solidFill>
              </a:rPr>
              <a:t>B5</a:t>
            </a:r>
            <a:r>
              <a:rPr lang="zh-CN" altLang="en-US">
                <a:solidFill>
                  <a:srgbClr val="3333FF"/>
                </a:solidFill>
              </a:rPr>
              <a:t>大小的</a:t>
            </a:r>
            <a:r>
              <a:rPr lang="zh-CN" altLang="en-US"/>
              <a:t>  </a:t>
            </a:r>
            <a:r>
              <a:rPr lang="en-US" altLang="zh-CN"/>
              <a:t>(</a:t>
            </a:r>
            <a:r>
              <a:rPr lang="zh-CN" altLang="en-US"/>
              <a:t>用于作文写作训练，方便看自己的</a:t>
            </a:r>
            <a:endParaRPr lang="zh-CN" altLang="en-US"/>
          </a:p>
          <a:p>
            <a:r>
              <a:rPr lang="en-US" altLang="zh-CN">
                <a:solidFill>
                  <a:srgbClr val="3333FF"/>
                </a:solidFill>
              </a:rPr>
              <a:t>5.</a:t>
            </a:r>
            <a:r>
              <a:rPr lang="zh-CN" altLang="en-US">
                <a:solidFill>
                  <a:srgbClr val="3333FF"/>
                </a:solidFill>
              </a:rPr>
              <a:t>积累本 </a:t>
            </a:r>
            <a:r>
              <a:rPr lang="zh-CN" altLang="en-US"/>
              <a:t>（用来积累自己觉得重要的知识和做错的题目）</a:t>
            </a:r>
            <a:endParaRPr lang="zh-CN" altLang="en-US"/>
          </a:p>
          <a:p>
            <a:r>
              <a:rPr lang="en-US" altLang="zh-CN"/>
              <a:t>6.</a:t>
            </a:r>
            <a:r>
              <a:rPr lang="zh-CN" altLang="en-US" b="1">
                <a:solidFill>
                  <a:srgbClr val="3333FF"/>
                </a:solidFill>
              </a:rPr>
              <a:t>读书笔记和素材积累本  </a:t>
            </a:r>
            <a:r>
              <a:rPr lang="zh-CN" altLang="en-US"/>
              <a:t> （用于提高阅读素养）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p:transition spd="slow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     </a:t>
            </a:r>
            <a:r>
              <a:rPr lang="zh-CN" altLang="en-US"/>
              <a:t>与你共勉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>
                <a:solidFill>
                  <a:srgbClr val="FF0000"/>
                </a:solidFill>
              </a:rPr>
              <a:t>人生的不同阶段都有不同的使命，在学生阶段，学习掌握知识</a:t>
            </a:r>
            <a:r>
              <a:rPr lang="zh-CN" altLang="en-US"/>
              <a:t>，为我们以后的人生获得成就的能力，奠定坚实的基础，这就是我们中学三年神圣使命；</a:t>
            </a:r>
            <a:r>
              <a:rPr lang="zh-CN" altLang="en-US" b="1">
                <a:solidFill>
                  <a:srgbClr val="FF0000"/>
                </a:solidFill>
              </a:rPr>
              <a:t>敢于吃苦</a:t>
            </a:r>
            <a:r>
              <a:rPr lang="zh-CN" altLang="en-US"/>
              <a:t>，勇于面对困难，在挫折中成长，这就是我们现阶段的重要的使命；在生活中，在各种诱惑面前，我们要</a:t>
            </a:r>
            <a:r>
              <a:rPr lang="zh-CN" altLang="en-US" b="1">
                <a:solidFill>
                  <a:srgbClr val="FF0000"/>
                </a:solidFill>
              </a:rPr>
              <a:t>学会坚忍</a:t>
            </a:r>
            <a:r>
              <a:rPr lang="zh-CN" altLang="en-US"/>
              <a:t>，学会选择；年轻人要敢于挑战，要善于挑战，这不仅仅是学习的需要，也是人生的一种修炼。</a:t>
            </a:r>
            <a:r>
              <a:rPr lang="zh-CN" altLang="en-US" b="1">
                <a:solidFill>
                  <a:srgbClr val="FF0000"/>
                </a:solidFill>
              </a:rPr>
              <a:t>而学习，恰恰可以给人带来长久的平静，也可以给人带来改变，给你们平心静气的人生，这就是一种幸福！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0</TotalTime>
  <Words>7184</Words>
  <Application>WPS 演示</Application>
  <PresentationFormat>在屏幕上显示</PresentationFormat>
  <Paragraphs>651</Paragraphs>
  <Slides>66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66</vt:i4>
      </vt:variant>
    </vt:vector>
  </HeadingPairs>
  <TitlesOfParts>
    <vt:vector size="87" baseType="lpstr">
      <vt:lpstr>Arial</vt:lpstr>
      <vt:lpstr>宋体</vt:lpstr>
      <vt:lpstr>Wingdings</vt:lpstr>
      <vt:lpstr>Garamond</vt:lpstr>
      <vt:lpstr>Times New Roman</vt:lpstr>
      <vt:lpstr>隶书</vt:lpstr>
      <vt:lpstr>华文彩云</vt:lpstr>
      <vt:lpstr>华文新魏</vt:lpstr>
      <vt:lpstr>黑体</vt:lpstr>
      <vt:lpstr>RomanS</vt:lpstr>
      <vt:lpstr>微软雅黑</vt:lpstr>
      <vt:lpstr>Arial Unicode MS</vt:lpstr>
      <vt:lpstr>楷体_GB2312</vt:lpstr>
      <vt:lpstr>方正姚体</vt:lpstr>
      <vt:lpstr>华文行楷</vt:lpstr>
      <vt:lpstr>华文仿宋</vt:lpstr>
      <vt:lpstr>ˎ̥</vt:lpstr>
      <vt:lpstr>新宋体</vt:lpstr>
      <vt:lpstr>仿宋</vt:lpstr>
      <vt:lpstr>Edge</vt:lpstr>
      <vt:lpstr>1_Edge</vt:lpstr>
      <vt:lpstr>冬去春来好景年年有； 辞旧迎新学业步步高</vt:lpstr>
      <vt:lpstr>  必修3和必修4的古诗词</vt:lpstr>
      <vt:lpstr>必修3和必修4的文言文</vt:lpstr>
      <vt:lpstr>  必修3和必修4的作文内容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定语后置句</vt:lpstr>
      <vt:lpstr>PowerPoint 演示文稿</vt:lpstr>
      <vt:lpstr>PowerPoint 演示文稿</vt:lpstr>
      <vt:lpstr>PowerPoint 演示文稿</vt:lpstr>
      <vt:lpstr>PowerPoint 演示文稿</vt:lpstr>
      <vt:lpstr>   学以致用：</vt:lpstr>
      <vt:lpstr>选出句式与其他三项不同的：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拓展：每天阅读半小时，品质生活一辈子</vt:lpstr>
      <vt:lpstr>   与你共勉</vt:lpstr>
      <vt:lpstr>  让阅读成为一种习惯</vt:lpstr>
      <vt:lpstr>  让阅读成为一种习惯</vt:lpstr>
      <vt:lpstr>  让阅读成为一种习惯</vt:lpstr>
      <vt:lpstr>  让阅读成为一种习惯  （18） </vt:lpstr>
      <vt:lpstr>   我们要做的</vt:lpstr>
      <vt:lpstr>本学期要准备的作业本建议</vt:lpstr>
      <vt:lpstr>       与你共勉</vt:lpstr>
    </vt:vector>
  </TitlesOfParts>
  <Company>jspxzx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尹东方</dc:creator>
  <cp:lastModifiedBy>%EF%BC%8D%E4%BB%8A%E5%A4%95%E4%BD%95%E5%</cp:lastModifiedBy>
  <cp:revision>523</cp:revision>
  <dcterms:created xsi:type="dcterms:W3CDTF">2002-12-02T12:19:00Z</dcterms:created>
  <dcterms:modified xsi:type="dcterms:W3CDTF">2018-02-28T00:32:32Z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000800ca150000000000010250600207f7000400038000</vt:lpwstr>
  </property>
  <property fmtid="{D5CDD505-2E9C-101B-9397-08002B2CF9AE}" pid="3" name="KSOProductBuildVer">
    <vt:lpwstr>2052-10.1.0.7224</vt:lpwstr>
  </property>
</Properties>
</file>