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3" r:id="rId2"/>
    <p:sldId id="256" r:id="rId3"/>
    <p:sldId id="292" r:id="rId4"/>
    <p:sldId id="288" r:id="rId5"/>
    <p:sldId id="262" r:id="rId6"/>
    <p:sldId id="276" r:id="rId7"/>
    <p:sldId id="257" r:id="rId8"/>
    <p:sldId id="271" r:id="rId9"/>
    <p:sldId id="264" r:id="rId10"/>
    <p:sldId id="265" r:id="rId11"/>
    <p:sldId id="290" r:id="rId12"/>
    <p:sldId id="294" r:id="rId13"/>
    <p:sldId id="295" r:id="rId14"/>
    <p:sldId id="285" r:id="rId15"/>
    <p:sldId id="283" r:id="rId16"/>
    <p:sldId id="289" r:id="rId17"/>
    <p:sldId id="266" r:id="rId18"/>
  </p:sldIdLst>
  <p:sldSz cx="9144000" cy="6858000" type="screen4x3"/>
  <p:notesSz cx="7104063" cy="10234613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1188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CN" altLang="zh-CN" sz="8800" b="1">
                <a:latin typeface="楷体" panose="02010609060101010101" charset="-122"/>
                <a:ea typeface="楷体" panose="02010609060101010101" charset="-122"/>
              </a:rPr>
              <a:t>百合花</a:t>
            </a:r>
          </a:p>
          <a:p>
            <a:pPr marL="0" indent="0" algn="ctr">
              <a:buNone/>
            </a:pPr>
            <a:r>
              <a:rPr lang="zh-CN" altLang="zh-CN" sz="4800" b="1">
                <a:latin typeface="楷体" panose="02010609060101010101" charset="-122"/>
                <a:ea typeface="楷体" panose="02010609060101010101" charset="-122"/>
              </a:rPr>
              <a:t>茹志娟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71195" y="1413510"/>
            <a:ext cx="7801610" cy="1655445"/>
          </a:xfrm>
        </p:spPr>
        <p:txBody>
          <a:bodyPr/>
          <a:lstStyle/>
          <a:p>
            <a:pPr algn="just"/>
            <a:r>
              <a:rPr lang="zh-CN" altLang="en-US" sz="3600" b="1"/>
              <a:t>假如你是通讯员、</a:t>
            </a:r>
            <a:r>
              <a:rPr lang="en-US" altLang="zh-CN" sz="3600" b="1"/>
              <a:t>“</a:t>
            </a:r>
            <a:r>
              <a:rPr lang="zh-CN" altLang="en-US" sz="3600" b="1"/>
              <a:t>我</a:t>
            </a:r>
            <a:r>
              <a:rPr lang="en-US" altLang="zh-CN" sz="3600" b="1"/>
              <a:t>”</a:t>
            </a:r>
            <a:r>
              <a:rPr lang="zh-CN" altLang="en-US" sz="3600" b="1"/>
              <a:t>、小媳妇，请以第一人称说一说这个故事。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499745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zh-CN" altLang="en-US" sz="4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你在读小说的时候预测到了这样的结局吗？请谈谈你的感受。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/>
            </a:r>
            <a:b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</a:br>
            <a:endParaRPr lang="zh-CN" altLang="en-US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FF0000"/>
                </a:solidFill>
              </a:rPr>
              <a:t>感动、遗憾；</a:t>
            </a:r>
          </a:p>
          <a:p>
            <a:r>
              <a:rPr lang="zh-CN" altLang="en-US" b="1">
                <a:solidFill>
                  <a:srgbClr val="FF0000"/>
                </a:solidFill>
              </a:rPr>
              <a:t>献身的结局完成了通讯员“英雄”形象的升华；</a:t>
            </a:r>
          </a:p>
          <a:p>
            <a:r>
              <a:rPr lang="zh-CN" altLang="en-US" b="1">
                <a:solidFill>
                  <a:srgbClr val="FF0000"/>
                </a:solidFill>
              </a:rPr>
              <a:t>更能触动读者的心灵，生离死别的遗憾来得更深刻。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7490" y="407670"/>
            <a:ext cx="7886700" cy="1325563"/>
          </a:xfrm>
        </p:spPr>
        <p:txBody>
          <a:bodyPr/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假如我是通讯员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9015" y="1733550"/>
            <a:ext cx="7886700" cy="4351338"/>
          </a:xfrm>
        </p:spPr>
        <p:txBody>
          <a:bodyPr/>
          <a:lstStyle/>
          <a:p>
            <a:r>
              <a:rPr lang="zh-CN" altLang="en-US"/>
              <a:t>我的家乡天目山，我在家时帮人拖毛竹，后来大军北撤，我参加了革命。这一天，海岸部队准备总攻，我护送一位女同志去包扎所，一路上我只想快一点把她送到目的地。到了包扎所，乡干部请我们帮忙借被子，第一次我去问一个新媳妇借，她不借，后来还是我跟女同志一起借到了被子。我和一路担架队员一起回团部，路上，我突然看到了一颗冒烟的手榴弹，我也没多想，一下子扑了上去，一声巨响，我失去了知觉……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134360" y="5699760"/>
            <a:ext cx="57613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b="1">
                <a:solidFill>
                  <a:srgbClr val="FF0000"/>
                </a:solidFill>
              </a:rPr>
              <a:t>比较三种记叙视角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81125"/>
            <a:ext cx="7886700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“作品写完以后就寄出去了，但不久就退了回来。在那个时候，难怪有些编辑部不敢用它。”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茹志娟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44855" y="1559560"/>
            <a:ext cx="7886700" cy="1325563"/>
          </a:xfrm>
        </p:spPr>
        <p:txBody>
          <a:bodyPr/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你觉得为什么当年有些编辑部不敢用这部小说？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28650" y="842645"/>
            <a:ext cx="431482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600" b="1">
                <a:latin typeface="黑体" panose="02010609060101010101" charset="-122"/>
                <a:ea typeface="黑体" panose="02010609060101010101" charset="-122"/>
                <a:sym typeface="+mn-ea"/>
              </a:rPr>
              <a:t>“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sym typeface="+mn-ea"/>
              </a:rPr>
              <a:t>我们</a:t>
            </a:r>
            <a:r>
              <a:rPr lang="en-US" altLang="zh-CN" sz="3600" b="1">
                <a:latin typeface="黑体" panose="02010609060101010101" charset="-122"/>
                <a:ea typeface="黑体" panose="02010609060101010101" charset="-122"/>
                <a:sym typeface="+mn-ea"/>
              </a:rPr>
              <a:t>”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sym typeface="+mn-ea"/>
              </a:rPr>
              <a:t>眼中的英雄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“在家时你干什么？”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“帮人拖毛竹。”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“你多大了？”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“十九。”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“参加革命几年了？”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“一年。”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“你怎么参加革命的？”　　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“大军北撤时我自己跟来的。”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284470" y="5927725"/>
            <a:ext cx="3444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</a:rPr>
              <a:t>说说你的发现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2239010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“怎么，没借到？”我觉得这里老百姓觉悟高，又很开通，怎么会没有借到呢？我有点惊奇地问。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“女同志，你去借吧！……老百姓死封建。……”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925060" y="4173855"/>
            <a:ext cx="3444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</a:rPr>
              <a:t>说说你的发现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252855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zh-CN"/>
              <a:t>     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我只好硬了头皮，讪讪的向她开口借被子了，接着还对她说了一遍共产党的部队，打仗是为了老百姓的道理。半晌，她转身进去抱被子了。</a:t>
            </a:r>
          </a:p>
          <a:p>
            <a:pPr marL="0" indent="0">
              <a:buNone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　　通讯员乘这机会，颇不服气地对我说道：“我刚才也是说的这几句话，她就是不借，你看怪吧！……”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200015" y="5431790"/>
            <a:ext cx="3444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</a:rPr>
              <a:t>说说你的发现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63345"/>
            <a:ext cx="7886700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b="1"/>
              <a:t>“这时这位同志叫我们快趴下，他自己就一下扑在那个东西上了。”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071110" y="4184015"/>
            <a:ext cx="34442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</a:rPr>
              <a:t>说说你的发现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0070C0"/>
                </a:solidFill>
              </a:rPr>
              <a:t>活动：寻读细节，分享体验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165" y="635635"/>
            <a:ext cx="8281670" cy="24130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我急拨开他们上前一看，我看见了一张十分年轻稚气的圆脸，原来棕红的脸色，现已变得灰黄。他安详地合着眼，军装的肩头上，露着那个大洞，一片布</a:t>
            </a:r>
            <a:r>
              <a:rPr lang="zh-CN" altLang="en-US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还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挂在那里。</a:t>
            </a:r>
          </a:p>
          <a:p>
            <a:pPr>
              <a:lnSpc>
                <a:spcPct val="110000"/>
              </a:lnSpc>
            </a:pP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10000"/>
              </a:lnSpc>
            </a:pP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1165" y="3304540"/>
            <a:ext cx="8281670" cy="24606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28600" indent="-228600" algn="l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她低着头，正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一针一针地在缝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他衣肩上那个破洞。……新媳妇却像什么也没看见，什么也没听到，依然拿着针，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细细地、密密地缝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着那个破洞。我实在看不下去了，低声地说：“不要缝了。”她却对我异样地瞟了一眼，低下头，还是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一针一针地缝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68020" y="3304540"/>
            <a:ext cx="7807960" cy="164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他安详地合着眼，军装的肩头上，露着那个大洞，一片布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还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挂在那里。</a:t>
            </a:r>
          </a:p>
          <a:p>
            <a:pPr marL="228600" indent="-228600" algn="l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我还想</a:t>
            </a:r>
            <a:r>
              <a:rPr lang="zh-CN" altLang="en-US" sz="2800" b="1" u="sng">
                <a:latin typeface="楷体" panose="02010609060101010101" charset="-122"/>
                <a:ea typeface="楷体" panose="02010609060101010101" charset="-122"/>
                <a:sym typeface="+mn-ea"/>
              </a:rPr>
              <a:t>         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0070C0"/>
                </a:solidFill>
              </a:rPr>
              <a:t>活动：寻读细节，分享体验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2301875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sym typeface="+mn-ea"/>
              </a:rPr>
              <a:t>思考：文中有哪些反复出现的有深意的物象？</a:t>
            </a:r>
            <a:endParaRPr lang="zh-CN" altLang="en-US" sz="4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40" y="197485"/>
            <a:ext cx="8890635" cy="1325880"/>
          </a:xfrm>
        </p:spPr>
        <p:txBody>
          <a:bodyPr/>
          <a:lstStyle/>
          <a:p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文中还有哪些反复出现的有深意的物象？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6365" y="1523365"/>
            <a:ext cx="8890635" cy="48895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干馒头两次：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表现了通讯员对“我”的关怀，使我体验到了男性对女性的照顾、温情。</a:t>
            </a:r>
          </a:p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步枪筒里的野菊花、树枝两次：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体现了通讯员的天真烂漫，富有生活情趣、追求美，完善了人物形象；</a:t>
            </a:r>
          </a:p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百合花的被子三次：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代表着人与人之间的纯真、美好的感情；</a:t>
            </a:r>
          </a:p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毛竹林（三次）与月亮（四次）</a:t>
            </a:r>
            <a:r>
              <a:rPr lang="zh-CN" altLang="en-US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：是故乡的代表，表现了“我”对静寂、安宁的精神家园永恒渴求，希望远离战争。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4180" y="821690"/>
            <a:ext cx="8407400" cy="4964430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或许人与人之间的深交与时间的长短无关，真正起作用的似乎是一种无法言说的默契和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相投，即使是存在于一瞬间，即使是隐藏在最细微之处，也会因其无与伦比的美丽而永存于心；而这种温情的瞬间更多地是存在于男女之间，并以美好的人性相通和转瞬即逝的遗憾构成了一首“没有爱情的爱情牧歌”，让人久久地回味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你觉得为什么当年有些编辑部不敢用这部小说？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60120" y="3179445"/>
            <a:ext cx="608393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不是</a:t>
            </a:r>
            <a:r>
              <a:rPr lang="en-US" altLang="zh-CN" sz="4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4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英雄</a:t>
            </a:r>
            <a:r>
              <a:rPr lang="en-US" altLang="zh-CN" sz="4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4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的英雄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76630" y="4738370"/>
            <a:ext cx="60674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战争中的私人温情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977265"/>
            <a:ext cx="7886700" cy="5845175"/>
          </a:xfrm>
        </p:spPr>
        <p:txBody>
          <a:bodyPr>
            <a:normAutofit fontScale="97500" lnSpcReduction="10000"/>
          </a:bodyPr>
          <a:lstStyle/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也许，再也没有人将你问起，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你羞涩的笑，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仿佛还在耳际。</a:t>
            </a:r>
          </a:p>
          <a:p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也许，再也没有人将你问起，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枪筒里的小花，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还在微风里颤栗。</a:t>
            </a:r>
          </a:p>
          <a:p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你是否已经忘记了回家的路？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你为何不来看一看年迈的双亲？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也许丰碑上不会留下你的名字，</a:t>
            </a:r>
          </a:p>
          <a:p>
            <a:pPr marL="0" indent="0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但你将永远住在我的心里。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91485" y="0"/>
            <a:ext cx="37414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</a:rPr>
              <a:t>向英雄致敬</a:t>
            </a:r>
          </a:p>
        </p:txBody>
      </p:sp>
      <p:pic>
        <p:nvPicPr>
          <p:cNvPr id="4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293600" y="10579100"/>
            <a:ext cx="457200" cy="2921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1008</Words>
  <Application>Microsoft Office PowerPoint</Application>
  <PresentationFormat>全屏显示(4:3)</PresentationFormat>
  <Paragraphs>62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4" baseType="lpstr">
      <vt:lpstr>黑体</vt:lpstr>
      <vt:lpstr>楷体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你在读小说的时候预测到了这样的结局吗？请谈谈你的感受。 </vt:lpstr>
      <vt:lpstr>假如我是通讯员……</vt:lpstr>
      <vt:lpstr>PowerPoint 演示文稿</vt:lpstr>
      <vt:lpstr>你觉得为什么当年有些编辑部不敢用这部小说？</vt:lpstr>
      <vt:lpstr>PowerPoint 演示文稿</vt:lpstr>
      <vt:lpstr>PowerPoint 演示文稿</vt:lpstr>
      <vt:lpstr>PowerPoint 演示文稿</vt:lpstr>
      <vt:lpstr>PowerPoint 演示文稿</vt:lpstr>
      <vt:lpstr>活动：寻读细节，分享体验</vt:lpstr>
      <vt:lpstr>PowerPoint 演示文稿</vt:lpstr>
      <vt:lpstr>活动：寻读细节，分享体验</vt:lpstr>
      <vt:lpstr>文中还有哪些反复出现的有深意的物象？</vt:lpstr>
      <vt:lpstr>PowerPoint 演示文稿</vt:lpstr>
      <vt:lpstr>你觉得为什么当年有些编辑部不敢用这部小说？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Think</cp:lastModifiedBy>
  <cp:revision>19</cp:revision>
  <dcterms:created xsi:type="dcterms:W3CDTF">2017-10-10T01:41:00Z</dcterms:created>
  <dcterms:modified xsi:type="dcterms:W3CDTF">2020-09-08T23:42:28Z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