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7" r:id="rId2"/>
    <p:sldId id="259" r:id="rId3"/>
    <p:sldId id="261" r:id="rId4"/>
    <p:sldId id="262" r:id="rId5"/>
    <p:sldId id="333" r:id="rId6"/>
    <p:sldId id="264" r:id="rId7"/>
    <p:sldId id="327" r:id="rId8"/>
    <p:sldId id="328" r:id="rId9"/>
    <p:sldId id="332" r:id="rId10"/>
    <p:sldId id="294" r:id="rId11"/>
    <p:sldId id="295" r:id="rId12"/>
    <p:sldId id="331" r:id="rId13"/>
    <p:sldId id="330" r:id="rId1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D60093"/>
    <a:srgbClr val="990099"/>
    <a:srgbClr val="CC0099"/>
    <a:srgbClr val="008000"/>
    <a:srgbClr val="CCFFFF"/>
    <a:srgbClr val="FFCC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40" autoAdjust="0"/>
    <p:restoredTop sz="94683" autoAdjust="0"/>
  </p:normalViewPr>
  <p:slideViewPr>
    <p:cSldViewPr>
      <p:cViewPr varScale="1">
        <p:scale>
          <a:sx n="66" d="100"/>
          <a:sy n="66" d="100"/>
        </p:scale>
        <p:origin x="-1494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54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11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9011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90116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90117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90118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90119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90120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90121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122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123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90124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90125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90126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90127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90128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A844EAB-DF4C-44EA-84F7-B1C569DAA9B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84700A-78E9-4C21-8CA7-9246EDF82EB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D5142A-F2F0-4F27-8A3A-073E36BA1FB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3C196E-DBF3-4FBC-8C40-853FC138B29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523018-02C2-44C0-9C24-33A166DB2D1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0598C1-B3D2-4CD6-AEB5-2DB2126DFA9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9FB4A6-FEBB-47D2-9F87-7973F9B9E1A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224B74-20A5-4D39-9131-13D5D94B274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DBF2B8-100E-4ED6-87E6-FE017D3A6AF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3F08A4-AE3B-444D-BD05-792BF9D2F15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62A6A8-A0A7-4E34-A918-C9F0FD48B1A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1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2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3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4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5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6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8909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8909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8910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8910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E97D2CF8-2B87-48E0-A4B9-A6E4F65B6AF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685800" y="954088"/>
            <a:ext cx="7772400" cy="4938712"/>
            <a:chOff x="0" y="2160"/>
            <a:chExt cx="4896" cy="3111"/>
          </a:xfrm>
        </p:grpSpPr>
        <p:sp>
          <p:nvSpPr>
            <p:cNvPr id="3075" name="Rectangle 3"/>
            <p:cNvSpPr>
              <a:spLocks noChangeArrowheads="1"/>
            </p:cNvSpPr>
            <p:nvPr/>
          </p:nvSpPr>
          <p:spPr bwMode="auto">
            <a:xfrm>
              <a:off x="0" y="2160"/>
              <a:ext cx="4896" cy="31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kumimoji="1" lang="en-US" altLang="zh-CN" sz="1000" b="0">
                  <a:latin typeface="Times New Roman" pitchFamily="18" charset="0"/>
                </a:rPr>
                <a:t>  </a:t>
              </a:r>
              <a:r>
                <a:rPr kumimoji="1" lang="en-US" altLang="zh-CN" sz="30800" b="0">
                  <a:latin typeface="Times New Roman" pitchFamily="18" charset="0"/>
                </a:rPr>
                <a:t> </a:t>
              </a:r>
              <a:r>
                <a:rPr kumimoji="1" lang="en-US" altLang="zh-CN" sz="1000" b="0">
                  <a:latin typeface="Times New Roman" pitchFamily="18" charset="0"/>
                </a:rPr>
                <a:t>                                                                                                                                           </a:t>
              </a:r>
            </a:p>
            <a:p>
              <a:pPr algn="ctr" eaLnBrk="0" hangingPunct="0"/>
              <a:endParaRPr kumimoji="1" lang="en-US" altLang="zh-CN" sz="1000" b="0">
                <a:latin typeface="Times New Roman" pitchFamily="18" charset="0"/>
              </a:endParaRPr>
            </a:p>
          </p:txBody>
        </p:sp>
        <p:sp>
          <p:nvSpPr>
            <p:cNvPr id="3076" name="Rectangle 4"/>
            <p:cNvSpPr>
              <a:spLocks noChangeArrowheads="1"/>
            </p:cNvSpPr>
            <p:nvPr/>
          </p:nvSpPr>
          <p:spPr bwMode="auto">
            <a:xfrm>
              <a:off x="0" y="2160"/>
              <a:ext cx="4896" cy="3111"/>
            </a:xfrm>
            <a:prstGeom prst="rect">
              <a:avLst/>
            </a:prstGeom>
            <a:noFill/>
            <a:ln w="7">
              <a:solidFill>
                <a:srgbClr val="A0A0A0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3077" name="Picture 5" descr="pic_32602"/>
          <p:cNvPicPr>
            <a:picLocks noChangeAspect="1" noChangeArrowheads="1"/>
          </p:cNvPicPr>
          <p:nvPr/>
        </p:nvPicPr>
        <p:blipFill>
          <a:blip r:embed="rId2"/>
          <a:srcRect b="905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8" name="WordArt 6"/>
          <p:cNvSpPr>
            <a:spLocks noChangeArrowheads="1" noChangeShapeType="1" noTextEdit="1"/>
          </p:cNvSpPr>
          <p:nvPr/>
        </p:nvSpPr>
        <p:spPr bwMode="auto">
          <a:xfrm>
            <a:off x="2124075" y="1412875"/>
            <a:ext cx="5486400" cy="733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FF99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第二单元  我们周围的空气</a:t>
            </a:r>
          </a:p>
        </p:txBody>
      </p:sp>
      <p:sp>
        <p:nvSpPr>
          <p:cNvPr id="3080" name="WordArt 8"/>
          <p:cNvSpPr>
            <a:spLocks noChangeArrowheads="1" noChangeShapeType="1" noTextEdit="1"/>
          </p:cNvSpPr>
          <p:nvPr/>
        </p:nvSpPr>
        <p:spPr bwMode="auto">
          <a:xfrm>
            <a:off x="3314700" y="3200400"/>
            <a:ext cx="2770188" cy="588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80008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80008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1  </a:t>
            </a:r>
            <a:r>
              <a:rPr lang="zh-CN" altLang="en-US" sz="3600" kern="1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80008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空气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755650" y="5084763"/>
            <a:ext cx="3097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>
                <a:latin typeface="Times New Roman" pitchFamily="18" charset="0"/>
              </a:rPr>
              <a:t>法国化学家：拉瓦锡</a:t>
            </a:r>
          </a:p>
        </p:txBody>
      </p:sp>
      <p:pic>
        <p:nvPicPr>
          <p:cNvPr id="5125" name="Picture 5" descr="图2-1 拉瓦锡（图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65225" y="2170113"/>
            <a:ext cx="1995488" cy="2698750"/>
          </a:xfrm>
          <a:prstGeom prst="rect">
            <a:avLst/>
          </a:prstGeom>
          <a:noFill/>
        </p:spPr>
      </p:pic>
      <p:grpSp>
        <p:nvGrpSpPr>
          <p:cNvPr id="5130" name="Group 10"/>
          <p:cNvGrpSpPr>
            <a:grpSpLocks/>
          </p:cNvGrpSpPr>
          <p:nvPr/>
        </p:nvGrpSpPr>
        <p:grpSpPr bwMode="auto">
          <a:xfrm>
            <a:off x="4284663" y="1944688"/>
            <a:ext cx="4473575" cy="3597275"/>
            <a:chOff x="2699" y="1225"/>
            <a:chExt cx="2818" cy="2266"/>
          </a:xfrm>
        </p:grpSpPr>
        <p:pic>
          <p:nvPicPr>
            <p:cNvPr id="5126" name="Picture 6" descr="pic_32591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925" y="1225"/>
              <a:ext cx="2105" cy="1770"/>
            </a:xfrm>
            <a:prstGeom prst="rect">
              <a:avLst/>
            </a:prstGeom>
            <a:noFill/>
          </p:spPr>
        </p:pic>
        <p:sp>
          <p:nvSpPr>
            <p:cNvPr id="5127" name="Rectangle 7"/>
            <p:cNvSpPr>
              <a:spLocks noChangeArrowheads="1"/>
            </p:cNvSpPr>
            <p:nvPr/>
          </p:nvSpPr>
          <p:spPr bwMode="auto">
            <a:xfrm>
              <a:off x="2699" y="3203"/>
              <a:ext cx="281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>
                  <a:solidFill>
                    <a:srgbClr val="FF0000"/>
                  </a:solidFill>
                </a:rPr>
                <a:t>拉瓦锡研究空气成分所用的装置</a:t>
              </a:r>
            </a:p>
          </p:txBody>
        </p:sp>
      </p:grp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1116013" y="1125538"/>
            <a:ext cx="41195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>
                <a:latin typeface="宋体" pitchFamily="2" charset="-122"/>
              </a:rPr>
              <a:t>一、空气是由什么组成的         </a:t>
            </a:r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900113" y="5734050"/>
            <a:ext cx="791915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0000FF"/>
                </a:solidFill>
              </a:rPr>
              <a:t>【</a:t>
            </a:r>
            <a:r>
              <a:rPr lang="zh-CN" altLang="en-US" dirty="0">
                <a:solidFill>
                  <a:srgbClr val="0000FF"/>
                </a:solidFill>
              </a:rPr>
              <a:t>结论</a:t>
            </a:r>
            <a:r>
              <a:rPr lang="en-US" altLang="zh-CN" dirty="0">
                <a:solidFill>
                  <a:srgbClr val="0000FF"/>
                </a:solidFill>
              </a:rPr>
              <a:t>】</a:t>
            </a:r>
            <a:r>
              <a:rPr lang="zh-CN" altLang="en-US" dirty="0">
                <a:solidFill>
                  <a:srgbClr val="0000FF"/>
                </a:solidFill>
              </a:rPr>
              <a:t>空气</a:t>
            </a:r>
            <a:r>
              <a:rPr lang="zh-CN" altLang="en-US" dirty="0" smtClean="0">
                <a:solidFill>
                  <a:srgbClr val="0000FF"/>
                </a:solidFill>
              </a:rPr>
              <a:t>是由氧气</a:t>
            </a:r>
            <a:r>
              <a:rPr lang="zh-CN" altLang="en-US" dirty="0">
                <a:solidFill>
                  <a:srgbClr val="0000FF"/>
                </a:solidFill>
              </a:rPr>
              <a:t>和氮气组成的，其中氧气约占空气</a:t>
            </a:r>
          </a:p>
          <a:p>
            <a:r>
              <a:rPr lang="zh-CN" altLang="en-US" dirty="0">
                <a:solidFill>
                  <a:srgbClr val="0000FF"/>
                </a:solidFill>
              </a:rPr>
              <a:t>              总体积的</a:t>
            </a:r>
            <a:r>
              <a:rPr lang="en-US" altLang="zh-CN" dirty="0">
                <a:solidFill>
                  <a:srgbClr val="0000FF"/>
                </a:solidFill>
              </a:rPr>
              <a:t>1/5</a:t>
            </a:r>
            <a:r>
              <a:rPr lang="zh-CN" altLang="en-US" dirty="0">
                <a:solidFill>
                  <a:srgbClr val="0000FF"/>
                </a:solidFill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Rectangle 8"/>
          <p:cNvSpPr>
            <a:spLocks noChangeArrowheads="1"/>
          </p:cNvSpPr>
          <p:nvPr/>
        </p:nvSpPr>
        <p:spPr bwMode="auto">
          <a:xfrm>
            <a:off x="2082800" y="5229225"/>
            <a:ext cx="3929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/>
              <a:t>图</a:t>
            </a:r>
            <a:r>
              <a:rPr kumimoji="1" lang="en-US" altLang="zh-CN"/>
              <a:t>2-3  </a:t>
            </a:r>
            <a:r>
              <a:rPr kumimoji="1" lang="zh-CN" altLang="en-US"/>
              <a:t>测定空气里氧气含量</a:t>
            </a:r>
          </a:p>
        </p:txBody>
      </p:sp>
      <p:pic>
        <p:nvPicPr>
          <p:cNvPr id="7177" name="Picture 9" descr="图2-3 测定空气里氧气含量（图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33675" y="2060575"/>
            <a:ext cx="2878138" cy="2951163"/>
          </a:xfrm>
          <a:prstGeom prst="rect">
            <a:avLst/>
          </a:prstGeom>
          <a:noFill/>
        </p:spPr>
      </p:pic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1116013" y="1125538"/>
            <a:ext cx="41195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>
                <a:latin typeface="宋体" pitchFamily="2" charset="-122"/>
              </a:rPr>
              <a:t>一、空气是由什么组成的         </a:t>
            </a:r>
          </a:p>
        </p:txBody>
      </p:sp>
      <p:sp>
        <p:nvSpPr>
          <p:cNvPr id="7182" name="Rectangle 14"/>
          <p:cNvSpPr>
            <a:spLocks noChangeArrowheads="1"/>
          </p:cNvSpPr>
          <p:nvPr/>
        </p:nvSpPr>
        <p:spPr bwMode="auto">
          <a:xfrm>
            <a:off x="569913" y="5805488"/>
            <a:ext cx="58737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chemeClr val="hlink"/>
                </a:solidFill>
              </a:rPr>
              <a:t>【</a:t>
            </a:r>
            <a:r>
              <a:rPr lang="zh-CN" altLang="en-US" sz="2800">
                <a:solidFill>
                  <a:schemeClr val="hlink"/>
                </a:solidFill>
              </a:rPr>
              <a:t>思考</a:t>
            </a:r>
            <a:r>
              <a:rPr lang="en-US" altLang="zh-CN" sz="2800">
                <a:solidFill>
                  <a:schemeClr val="hlink"/>
                </a:solidFill>
              </a:rPr>
              <a:t>】</a:t>
            </a:r>
            <a:r>
              <a:rPr lang="zh-CN" altLang="en-US" sz="2800">
                <a:solidFill>
                  <a:schemeClr val="hlink"/>
                </a:solidFill>
              </a:rPr>
              <a:t>本实验的实验原理是什么？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1116013" y="1125538"/>
            <a:ext cx="41195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>
                <a:latin typeface="宋体" pitchFamily="2" charset="-122"/>
              </a:rPr>
              <a:t>一、空气是由什么组成的         </a:t>
            </a:r>
          </a:p>
        </p:txBody>
      </p:sp>
      <p:pic>
        <p:nvPicPr>
          <p:cNvPr id="8202" name="Picture 10" descr="图2-3 测定空气里氧气含量（图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34138" y="188913"/>
            <a:ext cx="2459037" cy="2520950"/>
          </a:xfrm>
          <a:prstGeom prst="rect">
            <a:avLst/>
          </a:prstGeom>
          <a:noFill/>
        </p:spPr>
      </p:pic>
      <p:sp>
        <p:nvSpPr>
          <p:cNvPr id="8203" name="Rectangle 11"/>
          <p:cNvSpPr>
            <a:spLocks noChangeArrowheads="1"/>
          </p:cNvSpPr>
          <p:nvPr/>
        </p:nvSpPr>
        <p:spPr bwMode="auto">
          <a:xfrm>
            <a:off x="755650" y="1989138"/>
            <a:ext cx="4473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/>
              <a:t>【</a:t>
            </a:r>
            <a:r>
              <a:rPr kumimoji="1" lang="zh-CN" altLang="en-US"/>
              <a:t>想一想</a:t>
            </a:r>
            <a:r>
              <a:rPr kumimoji="1" lang="en-US" altLang="zh-CN"/>
              <a:t>】</a:t>
            </a:r>
            <a:r>
              <a:rPr kumimoji="1" lang="zh-CN" altLang="en-US"/>
              <a:t>刚才看到什么现象？</a:t>
            </a:r>
          </a:p>
        </p:txBody>
      </p:sp>
      <p:sp>
        <p:nvSpPr>
          <p:cNvPr id="8204" name="Rectangle 12"/>
          <p:cNvSpPr>
            <a:spLocks noChangeArrowheads="1"/>
          </p:cNvSpPr>
          <p:nvPr/>
        </p:nvSpPr>
        <p:spPr bwMode="auto">
          <a:xfrm>
            <a:off x="250825" y="2751138"/>
            <a:ext cx="5892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/>
              <a:t>（</a:t>
            </a:r>
            <a:r>
              <a:rPr kumimoji="1" lang="en-US" altLang="zh-CN"/>
              <a:t>1</a:t>
            </a:r>
            <a:r>
              <a:rPr kumimoji="1" lang="zh-CN" altLang="en-US"/>
              <a:t>）红磷在集气瓶中燃烧，一会儿熄灭；</a:t>
            </a:r>
          </a:p>
        </p:txBody>
      </p:sp>
      <p:sp>
        <p:nvSpPr>
          <p:cNvPr id="8205" name="Rectangle 13"/>
          <p:cNvSpPr>
            <a:spLocks noChangeArrowheads="1"/>
          </p:cNvSpPr>
          <p:nvPr/>
        </p:nvSpPr>
        <p:spPr bwMode="auto">
          <a:xfrm>
            <a:off x="1073150" y="3213100"/>
            <a:ext cx="2622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/>
              <a:t>产生大量的白烟；</a:t>
            </a:r>
          </a:p>
        </p:txBody>
      </p:sp>
      <p:sp>
        <p:nvSpPr>
          <p:cNvPr id="8206" name="Rectangle 14"/>
          <p:cNvSpPr>
            <a:spLocks noChangeArrowheads="1"/>
          </p:cNvSpPr>
          <p:nvPr/>
        </p:nvSpPr>
        <p:spPr bwMode="auto">
          <a:xfrm>
            <a:off x="1090613" y="3216275"/>
            <a:ext cx="4718050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/>
              <a:t>                           </a:t>
            </a:r>
            <a:r>
              <a:rPr kumimoji="1" lang="zh-CN" altLang="en-US"/>
              <a:t>触摸瓶壁，</a:t>
            </a:r>
            <a:r>
              <a:rPr kumimoji="1" lang="zh-CN" altLang="en-US">
                <a:solidFill>
                  <a:schemeClr val="hlink"/>
                </a:solidFill>
              </a:rPr>
              <a:t>感觉</a:t>
            </a:r>
          </a:p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chemeClr val="hlink"/>
                </a:solidFill>
              </a:rPr>
              <a:t>瓶壁较热</a:t>
            </a:r>
            <a:r>
              <a:rPr kumimoji="1" lang="zh-CN" altLang="en-US"/>
              <a:t>。</a:t>
            </a:r>
          </a:p>
        </p:txBody>
      </p:sp>
      <p:sp>
        <p:nvSpPr>
          <p:cNvPr id="8208" name="Rectangle 16"/>
          <p:cNvSpPr>
            <a:spLocks noChangeArrowheads="1"/>
          </p:cNvSpPr>
          <p:nvPr/>
        </p:nvSpPr>
        <p:spPr bwMode="auto">
          <a:xfrm>
            <a:off x="250825" y="4292600"/>
            <a:ext cx="568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>
                <a:solidFill>
                  <a:srgbClr val="0000FF"/>
                </a:solidFill>
              </a:rPr>
              <a:t>（</a:t>
            </a:r>
            <a:r>
              <a:rPr kumimoji="1" lang="en-US" altLang="zh-CN">
                <a:solidFill>
                  <a:srgbClr val="0000FF"/>
                </a:solidFill>
              </a:rPr>
              <a:t>2</a:t>
            </a:r>
            <a:r>
              <a:rPr kumimoji="1" lang="zh-CN" altLang="en-US">
                <a:solidFill>
                  <a:srgbClr val="0000FF"/>
                </a:solidFill>
              </a:rPr>
              <a:t>）装置冷却时，白烟慢慢消失；</a:t>
            </a:r>
          </a:p>
        </p:txBody>
      </p:sp>
      <p:sp>
        <p:nvSpPr>
          <p:cNvPr id="8209" name="AutoShape 17"/>
          <p:cNvSpPr>
            <a:spLocks noChangeArrowheads="1"/>
          </p:cNvSpPr>
          <p:nvPr/>
        </p:nvSpPr>
        <p:spPr bwMode="auto">
          <a:xfrm>
            <a:off x="6156325" y="2997200"/>
            <a:ext cx="2736850" cy="792163"/>
          </a:xfrm>
          <a:prstGeom prst="wedgeEllipseCallout">
            <a:avLst>
              <a:gd name="adj1" fmla="val -186426"/>
              <a:gd name="adj2" fmla="val 8066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 sz="2200">
                <a:solidFill>
                  <a:schemeClr val="hlink"/>
                </a:solidFill>
              </a:rPr>
              <a:t>说明了什么？</a:t>
            </a:r>
          </a:p>
        </p:txBody>
      </p:sp>
      <p:sp>
        <p:nvSpPr>
          <p:cNvPr id="8210" name="Text Box 18"/>
          <p:cNvSpPr txBox="1">
            <a:spLocks noChangeArrowheads="1"/>
          </p:cNvSpPr>
          <p:nvPr/>
        </p:nvSpPr>
        <p:spPr bwMode="auto">
          <a:xfrm>
            <a:off x="1122363" y="5346700"/>
            <a:ext cx="2513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latin typeface="宋体" pitchFamily="2" charset="-122"/>
              </a:rPr>
              <a:t>红磷 </a:t>
            </a:r>
            <a:r>
              <a:rPr kumimoji="1" lang="en-US" altLang="zh-CN">
                <a:latin typeface="宋体" pitchFamily="2" charset="-122"/>
              </a:rPr>
              <a:t>+  </a:t>
            </a:r>
            <a:r>
              <a:rPr kumimoji="1" lang="zh-CN" altLang="en-US">
                <a:latin typeface="宋体" pitchFamily="2" charset="-122"/>
              </a:rPr>
              <a:t>氧气</a:t>
            </a:r>
          </a:p>
        </p:txBody>
      </p:sp>
      <p:sp>
        <p:nvSpPr>
          <p:cNvPr id="8211" name="Line 19"/>
          <p:cNvSpPr>
            <a:spLocks noChangeShapeType="1"/>
          </p:cNvSpPr>
          <p:nvPr/>
        </p:nvSpPr>
        <p:spPr bwMode="auto">
          <a:xfrm>
            <a:off x="3419475" y="5614988"/>
            <a:ext cx="12192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8212" name="Text Box 20"/>
          <p:cNvSpPr txBox="1">
            <a:spLocks noChangeArrowheads="1"/>
          </p:cNvSpPr>
          <p:nvPr/>
        </p:nvSpPr>
        <p:spPr bwMode="auto">
          <a:xfrm>
            <a:off x="3276600" y="5084763"/>
            <a:ext cx="1219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点燃</a:t>
            </a:r>
          </a:p>
        </p:txBody>
      </p:sp>
      <p:sp>
        <p:nvSpPr>
          <p:cNvPr id="8213" name="Text Box 21"/>
          <p:cNvSpPr txBox="1">
            <a:spLocks noChangeArrowheads="1"/>
          </p:cNvSpPr>
          <p:nvPr/>
        </p:nvSpPr>
        <p:spPr bwMode="auto">
          <a:xfrm>
            <a:off x="1174750" y="6067425"/>
            <a:ext cx="5413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chemeClr val="hlink"/>
                </a:solidFill>
                <a:latin typeface="Times New Roman" pitchFamily="18" charset="0"/>
              </a:rPr>
              <a:t>  P              O</a:t>
            </a:r>
            <a:r>
              <a:rPr kumimoji="1" lang="en-US" altLang="zh-CN" baseline="-25000">
                <a:solidFill>
                  <a:schemeClr val="hlink"/>
                </a:solidFill>
                <a:latin typeface="Times New Roman" pitchFamily="18" charset="0"/>
              </a:rPr>
              <a:t>2</a:t>
            </a:r>
            <a:r>
              <a:rPr kumimoji="1" lang="en-US" altLang="zh-CN">
                <a:solidFill>
                  <a:schemeClr val="hlink"/>
                </a:solidFill>
                <a:latin typeface="Times New Roman" pitchFamily="18" charset="0"/>
              </a:rPr>
              <a:t>                                   P</a:t>
            </a:r>
            <a:r>
              <a:rPr kumimoji="1" lang="en-US" altLang="zh-CN" baseline="-25000">
                <a:solidFill>
                  <a:schemeClr val="hlink"/>
                </a:solidFill>
                <a:latin typeface="Times New Roman" pitchFamily="18" charset="0"/>
              </a:rPr>
              <a:t>2</a:t>
            </a:r>
            <a:r>
              <a:rPr kumimoji="1" lang="en-US" altLang="zh-CN">
                <a:solidFill>
                  <a:schemeClr val="hlink"/>
                </a:solidFill>
                <a:latin typeface="Times New Roman" pitchFamily="18" charset="0"/>
              </a:rPr>
              <a:t>O</a:t>
            </a:r>
            <a:r>
              <a:rPr kumimoji="1" lang="en-US" altLang="zh-CN" baseline="-25000">
                <a:solidFill>
                  <a:schemeClr val="hlink"/>
                </a:solidFill>
                <a:latin typeface="Times New Roman" pitchFamily="18" charset="0"/>
              </a:rPr>
              <a:t>5</a:t>
            </a:r>
          </a:p>
        </p:txBody>
      </p:sp>
      <p:sp>
        <p:nvSpPr>
          <p:cNvPr id="8214" name="Rectangle 22"/>
          <p:cNvSpPr>
            <a:spLocks noChangeArrowheads="1"/>
          </p:cNvSpPr>
          <p:nvPr/>
        </p:nvSpPr>
        <p:spPr bwMode="auto">
          <a:xfrm>
            <a:off x="4859338" y="5348288"/>
            <a:ext cx="1716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/>
              <a:t>五氧化二磷</a:t>
            </a:r>
          </a:p>
        </p:txBody>
      </p:sp>
      <p:sp>
        <p:nvSpPr>
          <p:cNvPr id="8215" name="Text Box 23"/>
          <p:cNvSpPr txBox="1">
            <a:spLocks noChangeArrowheads="1"/>
          </p:cNvSpPr>
          <p:nvPr/>
        </p:nvSpPr>
        <p:spPr bwMode="auto">
          <a:xfrm>
            <a:off x="1979613" y="6067425"/>
            <a:ext cx="4333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+</a:t>
            </a:r>
          </a:p>
        </p:txBody>
      </p:sp>
      <p:sp>
        <p:nvSpPr>
          <p:cNvPr id="8216" name="Line 24"/>
          <p:cNvSpPr>
            <a:spLocks noChangeShapeType="1"/>
          </p:cNvSpPr>
          <p:nvPr/>
        </p:nvSpPr>
        <p:spPr bwMode="auto">
          <a:xfrm>
            <a:off x="3421063" y="6381750"/>
            <a:ext cx="1295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17" name="Text Box 25"/>
          <p:cNvSpPr txBox="1">
            <a:spLocks noChangeArrowheads="1"/>
          </p:cNvSpPr>
          <p:nvPr/>
        </p:nvSpPr>
        <p:spPr bwMode="auto">
          <a:xfrm>
            <a:off x="3419475" y="5924550"/>
            <a:ext cx="1219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点燃</a:t>
            </a:r>
          </a:p>
        </p:txBody>
      </p:sp>
      <p:sp>
        <p:nvSpPr>
          <p:cNvPr id="8218" name="Rectangle 26"/>
          <p:cNvSpPr>
            <a:spLocks noChangeArrowheads="1"/>
          </p:cNvSpPr>
          <p:nvPr/>
        </p:nvSpPr>
        <p:spPr bwMode="auto">
          <a:xfrm>
            <a:off x="1042988" y="4292600"/>
            <a:ext cx="810101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sz="2200">
                <a:solidFill>
                  <a:srgbClr val="0000FF"/>
                </a:solidFill>
              </a:rPr>
              <a:t>                                               </a:t>
            </a:r>
            <a:r>
              <a:rPr kumimoji="1" lang="zh-CN" altLang="en-US" sz="2200">
                <a:solidFill>
                  <a:srgbClr val="0000FF"/>
                </a:solidFill>
              </a:rPr>
              <a:t>打开弹簧夹，烧杯中的水沿导</a:t>
            </a:r>
          </a:p>
          <a:p>
            <a:r>
              <a:rPr kumimoji="1" lang="zh-CN" altLang="en-US" sz="2200">
                <a:solidFill>
                  <a:srgbClr val="0000FF"/>
                </a:solidFill>
              </a:rPr>
              <a:t>管进入集气瓶中，液面上升至集气瓶中</a:t>
            </a:r>
            <a:r>
              <a:rPr kumimoji="1" lang="zh-CN" altLang="en-US" sz="2200">
                <a:solidFill>
                  <a:schemeClr val="hlink"/>
                </a:solidFill>
              </a:rPr>
              <a:t>空气体积</a:t>
            </a:r>
            <a:r>
              <a:rPr kumimoji="1" lang="zh-CN" altLang="en-US" sz="2200">
                <a:solidFill>
                  <a:srgbClr val="0000FF"/>
                </a:solidFill>
              </a:rPr>
              <a:t>的</a:t>
            </a:r>
            <a:r>
              <a:rPr kumimoji="1" lang="zh-CN" altLang="en-US" sz="2200">
                <a:solidFill>
                  <a:schemeClr val="hlink"/>
                </a:solidFill>
              </a:rPr>
              <a:t>约</a:t>
            </a:r>
            <a:r>
              <a:rPr kumimoji="1" lang="en-US" altLang="zh-CN" sz="2200">
                <a:solidFill>
                  <a:srgbClr val="0000FF"/>
                </a:solidFill>
              </a:rPr>
              <a:t>1/5</a:t>
            </a:r>
            <a:r>
              <a:rPr kumimoji="1" lang="zh-CN" altLang="en-US" sz="2200">
                <a:solidFill>
                  <a:srgbClr val="0000FF"/>
                </a:solidFill>
              </a:rPr>
              <a:t>处。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5" dur="20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20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5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0" dur="2000"/>
                                        <p:tgtEl>
                                          <p:spTgt spid="8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2000"/>
                                        <p:tgtEl>
                                          <p:spTgt spid="8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0" dur="2000"/>
                                        <p:tgtEl>
                                          <p:spTgt spid="8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4" grpId="0"/>
      <p:bldP spid="8205" grpId="0"/>
      <p:bldP spid="8206" grpId="0"/>
      <p:bldP spid="8208" grpId="0"/>
      <p:bldP spid="8209" grpId="0" animBg="1"/>
      <p:bldP spid="8210" grpId="0"/>
      <p:bldP spid="8211" grpId="0" animBg="1"/>
      <p:bldP spid="8212" grpId="0"/>
      <p:bldP spid="8213" grpId="0"/>
      <p:bldP spid="8214" grpId="0"/>
      <p:bldP spid="8215" grpId="0"/>
      <p:bldP spid="8216" grpId="0" animBg="1"/>
      <p:bldP spid="8217" grpId="0"/>
      <p:bldP spid="82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ChangeArrowheads="1"/>
          </p:cNvSpPr>
          <p:nvPr/>
        </p:nvSpPr>
        <p:spPr bwMode="auto">
          <a:xfrm>
            <a:off x="5072066" y="5059363"/>
            <a:ext cx="3929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dirty="0"/>
              <a:t>图</a:t>
            </a:r>
            <a:r>
              <a:rPr kumimoji="1" lang="en-US" altLang="zh-CN" dirty="0"/>
              <a:t>2-3  </a:t>
            </a:r>
            <a:r>
              <a:rPr kumimoji="1" lang="zh-CN" altLang="en-US" dirty="0"/>
              <a:t>测定空气里氧气含量</a:t>
            </a:r>
          </a:p>
        </p:txBody>
      </p:sp>
      <p:pic>
        <p:nvPicPr>
          <p:cNvPr id="101379" name="Picture 3" descr="图2-3 测定空气里氧气含量（图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86446" y="1785926"/>
            <a:ext cx="2878138" cy="2951162"/>
          </a:xfrm>
          <a:prstGeom prst="rect">
            <a:avLst/>
          </a:prstGeom>
          <a:noFill/>
        </p:spPr>
      </p:pic>
      <p:sp>
        <p:nvSpPr>
          <p:cNvPr id="101380" name="Text Box 4"/>
          <p:cNvSpPr txBox="1">
            <a:spLocks noChangeArrowheads="1"/>
          </p:cNvSpPr>
          <p:nvPr/>
        </p:nvSpPr>
        <p:spPr bwMode="auto">
          <a:xfrm>
            <a:off x="1116013" y="1125538"/>
            <a:ext cx="41195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>
                <a:latin typeface="宋体" pitchFamily="2" charset="-122"/>
              </a:rPr>
              <a:t>一、空气是由什么组成的         </a:t>
            </a:r>
          </a:p>
        </p:txBody>
      </p:sp>
      <p:sp>
        <p:nvSpPr>
          <p:cNvPr id="101381" name="Text Box 5"/>
          <p:cNvSpPr txBox="1">
            <a:spLocks noChangeArrowheads="1"/>
          </p:cNvSpPr>
          <p:nvPr/>
        </p:nvSpPr>
        <p:spPr bwMode="auto">
          <a:xfrm>
            <a:off x="323850" y="3095625"/>
            <a:ext cx="4884671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0000FF"/>
                </a:solidFill>
              </a:rPr>
              <a:t>利用</a:t>
            </a:r>
            <a:r>
              <a:rPr lang="zh-CN" altLang="en-US" dirty="0">
                <a:solidFill>
                  <a:srgbClr val="0000FF"/>
                </a:solidFill>
              </a:rPr>
              <a:t>可燃</a:t>
            </a:r>
            <a:r>
              <a:rPr lang="zh-CN" altLang="en-US" dirty="0" smtClean="0">
                <a:solidFill>
                  <a:srgbClr val="0000FF"/>
                </a:solidFill>
              </a:rPr>
              <a:t>物（红磷）的</a:t>
            </a:r>
            <a:r>
              <a:rPr lang="zh-CN" altLang="en-US" dirty="0">
                <a:solidFill>
                  <a:srgbClr val="0000FF"/>
                </a:solidFill>
              </a:rPr>
              <a:t>燃烧</a:t>
            </a:r>
            <a:r>
              <a:rPr lang="zh-CN" altLang="en-US" dirty="0" smtClean="0">
                <a:solidFill>
                  <a:srgbClr val="0000FF"/>
                </a:solidFill>
              </a:rPr>
              <a:t>，</a:t>
            </a:r>
            <a:r>
              <a:rPr lang="zh-CN" altLang="en-US" dirty="0" smtClean="0">
                <a:solidFill>
                  <a:schemeClr val="hlink"/>
                </a:solidFill>
              </a:rPr>
              <a:t>完全</a:t>
            </a:r>
            <a:endParaRPr lang="en-US" altLang="zh-CN" dirty="0" smtClean="0">
              <a:solidFill>
                <a:schemeClr val="hlink"/>
              </a:solidFill>
            </a:endParaRPr>
          </a:p>
          <a:p>
            <a:r>
              <a:rPr lang="zh-CN" altLang="en-US" dirty="0" smtClean="0">
                <a:solidFill>
                  <a:schemeClr val="hlink"/>
                </a:solidFill>
              </a:rPr>
              <a:t>消耗密闭体系内</a:t>
            </a:r>
            <a:r>
              <a:rPr lang="zh-CN" altLang="en-US" dirty="0" smtClean="0">
                <a:solidFill>
                  <a:srgbClr val="0000FF"/>
                </a:solidFill>
              </a:rPr>
              <a:t>空气中的</a:t>
            </a:r>
            <a:r>
              <a:rPr lang="en-US" altLang="zh-CN" dirty="0">
                <a:solidFill>
                  <a:schemeClr val="hlink"/>
                </a:solidFill>
              </a:rPr>
              <a:t>O</a:t>
            </a:r>
            <a:r>
              <a:rPr lang="en-US" altLang="zh-CN" baseline="-25000" dirty="0">
                <a:solidFill>
                  <a:schemeClr val="hlink"/>
                </a:solidFill>
              </a:rPr>
              <a:t>2</a:t>
            </a:r>
            <a:r>
              <a:rPr lang="zh-CN" altLang="en-US" dirty="0">
                <a:solidFill>
                  <a:srgbClr val="0000CC"/>
                </a:solidFill>
              </a:rPr>
              <a:t>（不</a:t>
            </a:r>
            <a:r>
              <a:rPr lang="zh-CN" altLang="en-US" dirty="0" smtClean="0">
                <a:solidFill>
                  <a:srgbClr val="0000CC"/>
                </a:solidFill>
              </a:rPr>
              <a:t>产</a:t>
            </a:r>
            <a:endParaRPr lang="en-US" altLang="zh-CN" dirty="0" smtClean="0">
              <a:solidFill>
                <a:srgbClr val="0000CC"/>
              </a:solidFill>
            </a:endParaRPr>
          </a:p>
          <a:p>
            <a:r>
              <a:rPr lang="zh-CN" altLang="en-US" dirty="0" smtClean="0">
                <a:solidFill>
                  <a:srgbClr val="0000CC"/>
                </a:solidFill>
              </a:rPr>
              <a:t>生</a:t>
            </a:r>
            <a:r>
              <a:rPr lang="zh-CN" altLang="en-US" dirty="0">
                <a:solidFill>
                  <a:srgbClr val="0000CC"/>
                </a:solidFill>
              </a:rPr>
              <a:t>其它</a:t>
            </a:r>
            <a:r>
              <a:rPr lang="zh-CN" altLang="en-US" dirty="0" smtClean="0">
                <a:solidFill>
                  <a:srgbClr val="0000CC"/>
                </a:solidFill>
              </a:rPr>
              <a:t>气体）</a:t>
            </a:r>
            <a:r>
              <a:rPr lang="zh-CN" altLang="en-US" dirty="0" smtClean="0">
                <a:solidFill>
                  <a:srgbClr val="0000FF"/>
                </a:solidFill>
              </a:rPr>
              <a:t>，</a:t>
            </a:r>
            <a:r>
              <a:rPr lang="zh-CN" altLang="en-US" dirty="0" smtClean="0">
                <a:solidFill>
                  <a:schemeClr val="hlink"/>
                </a:solidFill>
              </a:rPr>
              <a:t>使体系内</a:t>
            </a:r>
            <a:r>
              <a:rPr lang="zh-CN" altLang="en-US" dirty="0">
                <a:solidFill>
                  <a:schemeClr val="hlink"/>
                </a:solidFill>
              </a:rPr>
              <a:t>的压强</a:t>
            </a:r>
            <a:r>
              <a:rPr lang="zh-CN" altLang="en-US" dirty="0" smtClean="0">
                <a:solidFill>
                  <a:schemeClr val="hlink"/>
                </a:solidFill>
              </a:rPr>
              <a:t>减</a:t>
            </a:r>
            <a:endParaRPr lang="en-US" altLang="zh-CN" dirty="0" smtClean="0">
              <a:solidFill>
                <a:schemeClr val="hlink"/>
              </a:solidFill>
            </a:endParaRPr>
          </a:p>
          <a:p>
            <a:r>
              <a:rPr lang="zh-CN" altLang="en-US" dirty="0" smtClean="0">
                <a:solidFill>
                  <a:schemeClr val="hlink"/>
                </a:solidFill>
              </a:rPr>
              <a:t>少</a:t>
            </a:r>
            <a:r>
              <a:rPr lang="zh-CN" altLang="en-US" dirty="0" smtClean="0">
                <a:solidFill>
                  <a:srgbClr val="0000FF"/>
                </a:solidFill>
              </a:rPr>
              <a:t>，在大气压</a:t>
            </a:r>
            <a:r>
              <a:rPr lang="zh-CN" altLang="en-US" dirty="0">
                <a:solidFill>
                  <a:srgbClr val="0000FF"/>
                </a:solidFill>
              </a:rPr>
              <a:t>的作用下</a:t>
            </a:r>
            <a:r>
              <a:rPr lang="zh-CN" altLang="en-US" dirty="0" smtClean="0">
                <a:solidFill>
                  <a:srgbClr val="0000FF"/>
                </a:solidFill>
              </a:rPr>
              <a:t>，体系内进</a:t>
            </a:r>
            <a:endParaRPr lang="en-US" altLang="zh-CN" dirty="0" smtClean="0">
              <a:solidFill>
                <a:srgbClr val="0000FF"/>
              </a:solidFill>
            </a:endParaRPr>
          </a:p>
          <a:p>
            <a:r>
              <a:rPr lang="zh-CN" altLang="en-US" dirty="0" smtClean="0">
                <a:solidFill>
                  <a:srgbClr val="0000FF"/>
                </a:solidFill>
              </a:rPr>
              <a:t>入水的</a:t>
            </a:r>
            <a:r>
              <a:rPr lang="zh-CN" altLang="en-US" dirty="0">
                <a:solidFill>
                  <a:srgbClr val="0000FF"/>
                </a:solidFill>
              </a:rPr>
              <a:t>体积即</a:t>
            </a:r>
            <a:r>
              <a:rPr lang="zh-CN" altLang="en-US" dirty="0" smtClean="0">
                <a:solidFill>
                  <a:srgbClr val="0000FF"/>
                </a:solidFill>
              </a:rPr>
              <a:t>为体系内</a:t>
            </a:r>
            <a:r>
              <a:rPr lang="en-US" altLang="zh-CN" dirty="0" smtClean="0">
                <a:solidFill>
                  <a:srgbClr val="0000FF"/>
                </a:solidFill>
              </a:rPr>
              <a:t>O</a:t>
            </a:r>
            <a:r>
              <a:rPr lang="en-US" altLang="zh-CN" baseline="-25000" dirty="0" smtClean="0">
                <a:solidFill>
                  <a:srgbClr val="0000FF"/>
                </a:solidFill>
              </a:rPr>
              <a:t>2</a:t>
            </a:r>
            <a:r>
              <a:rPr lang="zh-CN" altLang="en-US" dirty="0" smtClean="0">
                <a:solidFill>
                  <a:srgbClr val="0000FF"/>
                </a:solidFill>
              </a:rPr>
              <a:t>的体积</a:t>
            </a:r>
            <a:r>
              <a:rPr lang="zh-CN" altLang="en-US" dirty="0">
                <a:solidFill>
                  <a:srgbClr val="0000FF"/>
                </a:solidFill>
              </a:rPr>
              <a:t>。</a:t>
            </a:r>
          </a:p>
        </p:txBody>
      </p:sp>
      <p:sp>
        <p:nvSpPr>
          <p:cNvPr id="101382" name="Rectangle 6"/>
          <p:cNvSpPr>
            <a:spLocks noChangeArrowheads="1"/>
          </p:cNvSpPr>
          <p:nvPr/>
        </p:nvSpPr>
        <p:spPr bwMode="auto">
          <a:xfrm>
            <a:off x="323850" y="2273300"/>
            <a:ext cx="26225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chemeClr val="hlink"/>
                </a:solidFill>
              </a:rPr>
              <a:t>【</a:t>
            </a:r>
            <a:r>
              <a:rPr lang="zh-CN" altLang="en-US" sz="3200">
                <a:solidFill>
                  <a:schemeClr val="hlink"/>
                </a:solidFill>
              </a:rPr>
              <a:t>实验原理</a:t>
            </a:r>
            <a:r>
              <a:rPr lang="en-US" altLang="zh-CN" sz="3200">
                <a:solidFill>
                  <a:schemeClr val="hlink"/>
                </a:solidFill>
              </a:rPr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1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1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1" grpId="0"/>
      <p:bldP spid="10138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72" name="Group 8"/>
          <p:cNvGrpSpPr>
            <a:grpSpLocks/>
          </p:cNvGrpSpPr>
          <p:nvPr/>
        </p:nvGrpSpPr>
        <p:grpSpPr bwMode="auto">
          <a:xfrm>
            <a:off x="827088" y="692150"/>
            <a:ext cx="7010400" cy="914400"/>
            <a:chOff x="240" y="0"/>
            <a:chExt cx="4416" cy="576"/>
          </a:xfrm>
        </p:grpSpPr>
        <p:sp>
          <p:nvSpPr>
            <p:cNvPr id="11266" name="Oval 2"/>
            <p:cNvSpPr>
              <a:spLocks noChangeArrowheads="1"/>
            </p:cNvSpPr>
            <p:nvPr/>
          </p:nvSpPr>
          <p:spPr bwMode="auto">
            <a:xfrm>
              <a:off x="240" y="0"/>
              <a:ext cx="4416" cy="57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CCFFCC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267" name="Text Box 3"/>
            <p:cNvSpPr txBox="1">
              <a:spLocks noChangeArrowheads="1"/>
            </p:cNvSpPr>
            <p:nvPr/>
          </p:nvSpPr>
          <p:spPr bwMode="auto">
            <a:xfrm>
              <a:off x="960" y="28"/>
              <a:ext cx="307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zh-CN" altLang="en-US" sz="3600">
                  <a:solidFill>
                    <a:srgbClr val="336600"/>
                  </a:solidFill>
                  <a:latin typeface="Times New Roman" pitchFamily="18" charset="0"/>
                </a:rPr>
                <a:t>现象分析</a:t>
              </a:r>
            </a:p>
          </p:txBody>
        </p:sp>
      </p:grp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468313" y="3933825"/>
            <a:ext cx="8001000" cy="946150"/>
          </a:xfrm>
          <a:prstGeom prst="rect">
            <a:avLst/>
          </a:prstGeom>
          <a:gradFill rotWithShape="0">
            <a:gsLst>
              <a:gs pos="0">
                <a:srgbClr val="FF99FF"/>
              </a:gs>
              <a:gs pos="50000">
                <a:schemeClr val="bg1"/>
              </a:gs>
              <a:gs pos="100000">
                <a:srgbClr val="FF99FF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solidFill>
                  <a:srgbClr val="A50021"/>
                </a:solidFill>
                <a:latin typeface="宋体" pitchFamily="2" charset="-122"/>
              </a:rPr>
              <a:t>说明空气中大约</a:t>
            </a:r>
            <a:r>
              <a:rPr kumimoji="1" lang="en-US" altLang="zh-CN" sz="2800">
                <a:solidFill>
                  <a:srgbClr val="A50021"/>
                </a:solidFill>
                <a:latin typeface="宋体" pitchFamily="2" charset="-122"/>
              </a:rPr>
              <a:t>1/5</a:t>
            </a:r>
            <a:r>
              <a:rPr kumimoji="1" lang="zh-CN" altLang="en-US" sz="2800">
                <a:solidFill>
                  <a:srgbClr val="A50021"/>
                </a:solidFill>
                <a:latin typeface="宋体" pitchFamily="2" charset="-122"/>
              </a:rPr>
              <a:t>的气体被消耗了，</a:t>
            </a:r>
            <a:r>
              <a:rPr kumimoji="1" lang="zh-CN" altLang="en-US" sz="2800">
                <a:solidFill>
                  <a:srgbClr val="0000FF"/>
                </a:solidFill>
                <a:latin typeface="宋体" pitchFamily="2" charset="-122"/>
              </a:rPr>
              <a:t>即：氧气约占空气体积的</a:t>
            </a:r>
            <a:r>
              <a:rPr kumimoji="1" lang="en-US" altLang="zh-CN" sz="2800">
                <a:solidFill>
                  <a:srgbClr val="0000FF"/>
                </a:solidFill>
                <a:latin typeface="宋体" pitchFamily="2" charset="-122"/>
              </a:rPr>
              <a:t>1/5</a:t>
            </a:r>
            <a:r>
              <a:rPr kumimoji="1" lang="zh-CN" altLang="en-US" sz="2800">
                <a:solidFill>
                  <a:srgbClr val="0000FF"/>
                </a:solidFill>
                <a:latin typeface="宋体" pitchFamily="2" charset="-122"/>
              </a:rPr>
              <a:t>；</a:t>
            </a:r>
          </a:p>
        </p:txBody>
      </p:sp>
      <p:sp>
        <p:nvSpPr>
          <p:cNvPr id="11274" name="Text Box 10"/>
          <p:cNvSpPr txBox="1">
            <a:spLocks noChangeArrowheads="1"/>
          </p:cNvSpPr>
          <p:nvPr/>
        </p:nvSpPr>
        <p:spPr bwMode="auto">
          <a:xfrm>
            <a:off x="469900" y="4941888"/>
            <a:ext cx="8001000" cy="946150"/>
          </a:xfrm>
          <a:prstGeom prst="rect">
            <a:avLst/>
          </a:prstGeom>
          <a:gradFill rotWithShape="0">
            <a:gsLst>
              <a:gs pos="0">
                <a:srgbClr val="FF99FF"/>
              </a:gs>
              <a:gs pos="50000">
                <a:schemeClr val="bg1"/>
              </a:gs>
              <a:gs pos="100000">
                <a:srgbClr val="FF99FF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solidFill>
                  <a:srgbClr val="A50021"/>
                </a:solidFill>
                <a:latin typeface="宋体" pitchFamily="2" charset="-122"/>
              </a:rPr>
              <a:t>空气中剩余的约</a:t>
            </a:r>
            <a:r>
              <a:rPr kumimoji="1" lang="en-US" altLang="zh-CN" sz="2800">
                <a:solidFill>
                  <a:srgbClr val="A50021"/>
                </a:solidFill>
                <a:latin typeface="宋体" pitchFamily="2" charset="-122"/>
              </a:rPr>
              <a:t>4/5</a:t>
            </a:r>
            <a:r>
              <a:rPr kumimoji="1" lang="zh-CN" altLang="en-US" sz="2800">
                <a:solidFill>
                  <a:srgbClr val="A50021"/>
                </a:solidFill>
                <a:latin typeface="宋体" pitchFamily="2" charset="-122"/>
              </a:rPr>
              <a:t>体积的气体不能燃烧，也不能支持燃烧，且难溶于水；</a:t>
            </a:r>
          </a:p>
        </p:txBody>
      </p:sp>
      <p:sp>
        <p:nvSpPr>
          <p:cNvPr id="11275" name="Rectangle 11"/>
          <p:cNvSpPr>
            <a:spLocks noChangeArrowheads="1"/>
          </p:cNvSpPr>
          <p:nvPr/>
        </p:nvSpPr>
        <p:spPr bwMode="auto">
          <a:xfrm>
            <a:off x="4575175" y="5432425"/>
            <a:ext cx="2759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solidFill>
                  <a:srgbClr val="0000FF"/>
                </a:solidFill>
              </a:rPr>
              <a:t>它是：</a:t>
            </a:r>
            <a:r>
              <a:rPr kumimoji="1" lang="en-US" altLang="zh-CN">
                <a:solidFill>
                  <a:srgbClr val="0000FF"/>
                </a:solidFill>
              </a:rPr>
              <a:t>_______</a:t>
            </a:r>
            <a:r>
              <a:rPr kumimoji="1" lang="zh-CN" altLang="en-US">
                <a:solidFill>
                  <a:srgbClr val="0000FF"/>
                </a:solidFill>
              </a:rPr>
              <a:t>。</a:t>
            </a:r>
          </a:p>
        </p:txBody>
      </p:sp>
      <p:sp>
        <p:nvSpPr>
          <p:cNvPr id="11277" name="Rectangle 13"/>
          <p:cNvSpPr>
            <a:spLocks noChangeArrowheads="1"/>
          </p:cNvSpPr>
          <p:nvPr/>
        </p:nvSpPr>
        <p:spPr bwMode="auto">
          <a:xfrm>
            <a:off x="479425" y="2152650"/>
            <a:ext cx="4340225" cy="5191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800">
                <a:solidFill>
                  <a:srgbClr val="A50021"/>
                </a:solidFill>
              </a:rPr>
              <a:t>（</a:t>
            </a:r>
            <a:r>
              <a:rPr kumimoji="1" lang="en-US" altLang="zh-CN" sz="2800">
                <a:solidFill>
                  <a:srgbClr val="A50021"/>
                </a:solidFill>
              </a:rPr>
              <a:t>1</a:t>
            </a:r>
            <a:r>
              <a:rPr kumimoji="1" lang="zh-CN" altLang="en-US" sz="2800">
                <a:solidFill>
                  <a:srgbClr val="A50021"/>
                </a:solidFill>
              </a:rPr>
              <a:t>）烟和雾是一样的吗？</a:t>
            </a:r>
          </a:p>
        </p:txBody>
      </p:sp>
      <p:sp>
        <p:nvSpPr>
          <p:cNvPr id="11278" name="Rectangle 14"/>
          <p:cNvSpPr>
            <a:spLocks noChangeArrowheads="1"/>
          </p:cNvSpPr>
          <p:nvPr/>
        </p:nvSpPr>
        <p:spPr bwMode="auto">
          <a:xfrm>
            <a:off x="468313" y="3148013"/>
            <a:ext cx="7961312" cy="519112"/>
          </a:xfrm>
          <a:prstGeom prst="rect">
            <a:avLst/>
          </a:prstGeom>
          <a:solidFill>
            <a:srgbClr val="FF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solidFill>
                  <a:srgbClr val="336600"/>
                </a:solidFill>
              </a:rPr>
              <a:t>（</a:t>
            </a:r>
            <a:r>
              <a:rPr kumimoji="1" lang="en-US" altLang="zh-CN" sz="2800">
                <a:solidFill>
                  <a:srgbClr val="336600"/>
                </a:solidFill>
              </a:rPr>
              <a:t>2</a:t>
            </a:r>
            <a:r>
              <a:rPr kumimoji="1" lang="zh-CN" altLang="en-US" sz="2800">
                <a:solidFill>
                  <a:srgbClr val="336600"/>
                </a:solidFill>
              </a:rPr>
              <a:t>）集气瓶内的液面约上升了</a:t>
            </a:r>
            <a:r>
              <a:rPr kumimoji="1" lang="en-US" altLang="zh-CN" sz="2800">
                <a:solidFill>
                  <a:srgbClr val="336600"/>
                </a:solidFill>
              </a:rPr>
              <a:t>1/5</a:t>
            </a:r>
            <a:r>
              <a:rPr kumimoji="1" lang="zh-CN" altLang="en-US" sz="2800">
                <a:solidFill>
                  <a:srgbClr val="336600"/>
                </a:solidFill>
              </a:rPr>
              <a:t>， 说明什么？</a:t>
            </a:r>
          </a:p>
        </p:txBody>
      </p:sp>
      <p:sp>
        <p:nvSpPr>
          <p:cNvPr id="11279" name="Rectangle 15"/>
          <p:cNvSpPr>
            <a:spLocks noChangeArrowheads="1"/>
          </p:cNvSpPr>
          <p:nvPr/>
        </p:nvSpPr>
        <p:spPr bwMode="auto">
          <a:xfrm>
            <a:off x="5867400" y="5373688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solidFill>
                  <a:schemeClr val="hlink"/>
                </a:solidFill>
              </a:rPr>
              <a:t>氮气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 animBg="1"/>
      <p:bldP spid="11274" grpId="0" animBg="1"/>
      <p:bldP spid="11275" grpId="0"/>
      <p:bldP spid="1127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5" name="Text Box 3"/>
          <p:cNvSpPr txBox="1">
            <a:spLocks noChangeArrowheads="1"/>
          </p:cNvSpPr>
          <p:nvPr/>
        </p:nvSpPr>
        <p:spPr bwMode="auto">
          <a:xfrm>
            <a:off x="952500" y="3271838"/>
            <a:ext cx="18351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>
                <a:solidFill>
                  <a:schemeClr val="hlink"/>
                </a:solidFill>
              </a:rPr>
              <a:t>氮气、氧气</a:t>
            </a:r>
          </a:p>
        </p:txBody>
      </p:sp>
      <p:sp>
        <p:nvSpPr>
          <p:cNvPr id="95236" name="Text Box 4"/>
          <p:cNvSpPr txBox="1">
            <a:spLocks noChangeArrowheads="1"/>
          </p:cNvSpPr>
          <p:nvPr/>
        </p:nvSpPr>
        <p:spPr bwMode="auto">
          <a:xfrm>
            <a:off x="998538" y="4600575"/>
            <a:ext cx="67087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600">
                <a:solidFill>
                  <a:schemeClr val="hlink"/>
                </a:solidFill>
              </a:rPr>
              <a:t>78</a:t>
            </a:r>
            <a:r>
              <a:rPr lang="zh-CN" altLang="en-US" sz="2600">
                <a:solidFill>
                  <a:schemeClr val="hlink"/>
                </a:solidFill>
              </a:rPr>
              <a:t>％   </a:t>
            </a:r>
            <a:r>
              <a:rPr lang="en-US" altLang="zh-CN" sz="2600">
                <a:solidFill>
                  <a:schemeClr val="hlink"/>
                </a:solidFill>
              </a:rPr>
              <a:t>21</a:t>
            </a:r>
            <a:r>
              <a:rPr lang="zh-CN" altLang="en-US" sz="2600">
                <a:solidFill>
                  <a:schemeClr val="hlink"/>
                </a:solidFill>
              </a:rPr>
              <a:t>％</a:t>
            </a:r>
            <a:r>
              <a:rPr lang="zh-CN" altLang="en-US" sz="2600">
                <a:solidFill>
                  <a:schemeClr val="tx2"/>
                </a:solidFill>
              </a:rPr>
              <a:t>    </a:t>
            </a:r>
            <a:r>
              <a:rPr lang="en-US" altLang="zh-CN" sz="2600">
                <a:solidFill>
                  <a:srgbClr val="0000FF"/>
                </a:solidFill>
              </a:rPr>
              <a:t>0.94</a:t>
            </a:r>
            <a:r>
              <a:rPr lang="zh-CN" altLang="en-US" sz="2600">
                <a:solidFill>
                  <a:srgbClr val="0000FF"/>
                </a:solidFill>
              </a:rPr>
              <a:t>％      </a:t>
            </a:r>
            <a:r>
              <a:rPr lang="en-US" altLang="zh-CN" sz="2600">
                <a:solidFill>
                  <a:srgbClr val="0000FF"/>
                </a:solidFill>
              </a:rPr>
              <a:t>0.03</a:t>
            </a:r>
            <a:r>
              <a:rPr lang="zh-CN" altLang="en-US" sz="2600">
                <a:solidFill>
                  <a:srgbClr val="0000FF"/>
                </a:solidFill>
              </a:rPr>
              <a:t>％      </a:t>
            </a:r>
            <a:r>
              <a:rPr lang="en-US" altLang="zh-CN" sz="2600">
                <a:solidFill>
                  <a:srgbClr val="0000FF"/>
                </a:solidFill>
              </a:rPr>
              <a:t>0.03</a:t>
            </a:r>
            <a:r>
              <a:rPr lang="zh-CN" altLang="en-US" sz="2600">
                <a:solidFill>
                  <a:srgbClr val="0000FF"/>
                </a:solidFill>
              </a:rPr>
              <a:t>％</a:t>
            </a:r>
          </a:p>
        </p:txBody>
      </p:sp>
      <p:sp>
        <p:nvSpPr>
          <p:cNvPr id="95237" name="Rectangle 5"/>
          <p:cNvSpPr>
            <a:spLocks noChangeArrowheads="1"/>
          </p:cNvSpPr>
          <p:nvPr/>
        </p:nvSpPr>
        <p:spPr bwMode="auto">
          <a:xfrm>
            <a:off x="900113" y="4005263"/>
            <a:ext cx="2174875" cy="498475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/>
              <a:t>按</a:t>
            </a:r>
            <a:r>
              <a:rPr lang="zh-CN" altLang="en-US" sz="2600">
                <a:solidFill>
                  <a:srgbClr val="0000FF"/>
                </a:solidFill>
              </a:rPr>
              <a:t>体积</a:t>
            </a:r>
            <a:r>
              <a:rPr lang="zh-CN" altLang="en-US" sz="2600"/>
              <a:t>计算：</a:t>
            </a:r>
          </a:p>
        </p:txBody>
      </p:sp>
      <p:sp>
        <p:nvSpPr>
          <p:cNvPr id="95238" name="Text Box 6"/>
          <p:cNvSpPr txBox="1">
            <a:spLocks noChangeArrowheads="1"/>
          </p:cNvSpPr>
          <p:nvPr/>
        </p:nvSpPr>
        <p:spPr bwMode="auto">
          <a:xfrm>
            <a:off x="1265238" y="5316538"/>
            <a:ext cx="5926137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600">
                <a:solidFill>
                  <a:srgbClr val="0000FF"/>
                </a:solidFill>
              </a:rPr>
              <a:t>N</a:t>
            </a:r>
            <a:r>
              <a:rPr lang="en-US" altLang="zh-CN" sz="2600" baseline="-25000">
                <a:solidFill>
                  <a:srgbClr val="0000FF"/>
                </a:solidFill>
              </a:rPr>
              <a:t>2</a:t>
            </a:r>
            <a:r>
              <a:rPr lang="en-US" altLang="zh-CN" sz="2600">
                <a:solidFill>
                  <a:srgbClr val="0000FF"/>
                </a:solidFill>
              </a:rPr>
              <a:t>      O</a:t>
            </a:r>
            <a:r>
              <a:rPr lang="en-US" altLang="zh-CN" sz="2600" baseline="-25000">
                <a:solidFill>
                  <a:srgbClr val="0000FF"/>
                </a:solidFill>
              </a:rPr>
              <a:t>2</a:t>
            </a:r>
            <a:r>
              <a:rPr lang="en-US" altLang="zh-CN" sz="2600">
                <a:solidFill>
                  <a:srgbClr val="0000FF"/>
                </a:solidFill>
              </a:rPr>
              <a:t>         ?             CO</a:t>
            </a:r>
            <a:r>
              <a:rPr lang="en-US" altLang="zh-CN" sz="2600" baseline="-25000">
                <a:solidFill>
                  <a:srgbClr val="0000FF"/>
                </a:solidFill>
              </a:rPr>
              <a:t>2</a:t>
            </a:r>
            <a:r>
              <a:rPr lang="en-US" altLang="zh-CN" sz="2600">
                <a:solidFill>
                  <a:srgbClr val="0000FF"/>
                </a:solidFill>
              </a:rPr>
              <a:t>             ?</a:t>
            </a:r>
          </a:p>
        </p:txBody>
      </p:sp>
      <p:sp>
        <p:nvSpPr>
          <p:cNvPr id="95239" name="Text Box 7"/>
          <p:cNvSpPr txBox="1">
            <a:spLocks noChangeArrowheads="1"/>
          </p:cNvSpPr>
          <p:nvPr/>
        </p:nvSpPr>
        <p:spPr bwMode="auto">
          <a:xfrm>
            <a:off x="468313" y="2420938"/>
            <a:ext cx="30353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600">
                <a:solidFill>
                  <a:srgbClr val="0000FF"/>
                </a:solidFill>
              </a:rPr>
              <a:t>1</a:t>
            </a:r>
            <a:r>
              <a:rPr lang="zh-CN" altLang="en-US" sz="2600">
                <a:solidFill>
                  <a:srgbClr val="0000FF"/>
                </a:solidFill>
              </a:rPr>
              <a:t>、空气的组成成分</a:t>
            </a:r>
          </a:p>
        </p:txBody>
      </p:sp>
      <p:pic>
        <p:nvPicPr>
          <p:cNvPr id="95240" name="Picture 8" descr="图2-4 空气成分示意图（图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14988" y="333375"/>
            <a:ext cx="3529012" cy="2684463"/>
          </a:xfrm>
          <a:prstGeom prst="rect">
            <a:avLst/>
          </a:prstGeom>
          <a:noFill/>
        </p:spPr>
      </p:pic>
      <p:sp>
        <p:nvSpPr>
          <p:cNvPr id="95241" name="Text Box 9"/>
          <p:cNvSpPr txBox="1">
            <a:spLocks noChangeArrowheads="1"/>
          </p:cNvSpPr>
          <p:nvPr/>
        </p:nvSpPr>
        <p:spPr bwMode="auto">
          <a:xfrm>
            <a:off x="1116013" y="1125538"/>
            <a:ext cx="41195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>
                <a:latin typeface="宋体" pitchFamily="2" charset="-122"/>
              </a:rPr>
              <a:t>一、空气是由什么组成的         </a:t>
            </a:r>
          </a:p>
        </p:txBody>
      </p:sp>
      <p:sp>
        <p:nvSpPr>
          <p:cNvPr id="95242" name="Text Box 10"/>
          <p:cNvSpPr txBox="1">
            <a:spLocks noChangeArrowheads="1"/>
          </p:cNvSpPr>
          <p:nvPr/>
        </p:nvSpPr>
        <p:spPr bwMode="auto">
          <a:xfrm>
            <a:off x="2987675" y="3284538"/>
            <a:ext cx="4806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>
                <a:solidFill>
                  <a:srgbClr val="0000FF"/>
                </a:solidFill>
              </a:rPr>
              <a:t>稀有气体、二氧化碳、其它气体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5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95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95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2000"/>
                                        <p:tgtEl>
                                          <p:spTgt spid="95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5" dur="2000"/>
                                        <p:tgtEl>
                                          <p:spTgt spid="95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5" grpId="0"/>
      <p:bldP spid="95236" grpId="0"/>
      <p:bldP spid="95237" grpId="0" animBg="1"/>
      <p:bldP spid="95238" grpId="0"/>
      <p:bldP spid="952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Text Box 3"/>
          <p:cNvSpPr txBox="1">
            <a:spLocks noChangeArrowheads="1"/>
          </p:cNvSpPr>
          <p:nvPr/>
        </p:nvSpPr>
        <p:spPr bwMode="auto">
          <a:xfrm>
            <a:off x="1547813" y="4746625"/>
            <a:ext cx="19002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b</a:t>
            </a:r>
            <a:r>
              <a:rPr lang="zh-CN" altLang="en-US">
                <a:solidFill>
                  <a:srgbClr val="0000FF"/>
                </a:solidFill>
              </a:rPr>
              <a:t>、纯净物：</a:t>
            </a:r>
          </a:p>
        </p:txBody>
      </p:sp>
      <p:sp>
        <p:nvSpPr>
          <p:cNvPr id="96260" name="Text Box 4"/>
          <p:cNvSpPr txBox="1">
            <a:spLocks noChangeArrowheads="1"/>
          </p:cNvSpPr>
          <p:nvPr/>
        </p:nvSpPr>
        <p:spPr bwMode="auto">
          <a:xfrm>
            <a:off x="3295650" y="4746625"/>
            <a:ext cx="3232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由</a:t>
            </a:r>
            <a:r>
              <a:rPr lang="zh-CN" altLang="en-US">
                <a:solidFill>
                  <a:schemeClr val="hlink"/>
                </a:solidFill>
              </a:rPr>
              <a:t>一种</a:t>
            </a:r>
            <a:r>
              <a:rPr lang="zh-CN" altLang="en-US"/>
              <a:t>物质组成的物质</a:t>
            </a:r>
          </a:p>
        </p:txBody>
      </p:sp>
      <p:sp>
        <p:nvSpPr>
          <p:cNvPr id="96261" name="Text Box 5"/>
          <p:cNvSpPr txBox="1">
            <a:spLocks noChangeArrowheads="1"/>
          </p:cNvSpPr>
          <p:nvPr/>
        </p:nvSpPr>
        <p:spPr bwMode="auto">
          <a:xfrm>
            <a:off x="2060575" y="5348288"/>
            <a:ext cx="414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特点：可以用化学符号表示。</a:t>
            </a:r>
          </a:p>
        </p:txBody>
      </p:sp>
      <p:sp>
        <p:nvSpPr>
          <p:cNvPr id="96262" name="Text Box 6"/>
          <p:cNvSpPr txBox="1">
            <a:spLocks noChangeArrowheads="1"/>
          </p:cNvSpPr>
          <p:nvPr/>
        </p:nvSpPr>
        <p:spPr bwMode="auto">
          <a:xfrm>
            <a:off x="1042988" y="1968500"/>
            <a:ext cx="30480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600">
                <a:solidFill>
                  <a:srgbClr val="0000FF"/>
                </a:solidFill>
              </a:rPr>
              <a:t>2</a:t>
            </a:r>
            <a:r>
              <a:rPr lang="zh-CN" altLang="en-US" sz="2600">
                <a:solidFill>
                  <a:srgbClr val="0000FF"/>
                </a:solidFill>
              </a:rPr>
              <a:t>、混合物与纯净物</a:t>
            </a:r>
          </a:p>
        </p:txBody>
      </p:sp>
      <p:sp>
        <p:nvSpPr>
          <p:cNvPr id="96263" name="Text Box 7"/>
          <p:cNvSpPr txBox="1">
            <a:spLocks noChangeArrowheads="1"/>
          </p:cNvSpPr>
          <p:nvPr/>
        </p:nvSpPr>
        <p:spPr bwMode="auto">
          <a:xfrm>
            <a:off x="1455738" y="2563813"/>
            <a:ext cx="18907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a</a:t>
            </a:r>
            <a:r>
              <a:rPr lang="zh-CN" altLang="en-US">
                <a:solidFill>
                  <a:srgbClr val="0000FF"/>
                </a:solidFill>
              </a:rPr>
              <a:t>、混合物：</a:t>
            </a:r>
          </a:p>
        </p:txBody>
      </p:sp>
      <p:sp>
        <p:nvSpPr>
          <p:cNvPr id="96264" name="Text Box 8"/>
          <p:cNvSpPr txBox="1">
            <a:spLocks noChangeArrowheads="1"/>
          </p:cNvSpPr>
          <p:nvPr/>
        </p:nvSpPr>
        <p:spPr bwMode="auto">
          <a:xfrm>
            <a:off x="3276600" y="2551113"/>
            <a:ext cx="5060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由</a:t>
            </a:r>
            <a:r>
              <a:rPr lang="zh-CN" altLang="en-US">
                <a:solidFill>
                  <a:schemeClr val="hlink"/>
                </a:solidFill>
              </a:rPr>
              <a:t>两种或两种</a:t>
            </a:r>
            <a:r>
              <a:rPr lang="zh-CN" altLang="en-US"/>
              <a:t>以上的物质组成的物质</a:t>
            </a:r>
          </a:p>
        </p:txBody>
      </p:sp>
      <p:sp>
        <p:nvSpPr>
          <p:cNvPr id="96265" name="Text Box 9"/>
          <p:cNvSpPr txBox="1">
            <a:spLocks noChangeArrowheads="1"/>
          </p:cNvSpPr>
          <p:nvPr/>
        </p:nvSpPr>
        <p:spPr bwMode="auto">
          <a:xfrm>
            <a:off x="2103438" y="3136900"/>
            <a:ext cx="6584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特点：组成混合物的各种成分</a:t>
            </a:r>
            <a:r>
              <a:rPr lang="zh-CN" altLang="en-US">
                <a:solidFill>
                  <a:schemeClr val="hlink"/>
                </a:solidFill>
              </a:rPr>
              <a:t>保持各自的性质。</a:t>
            </a:r>
          </a:p>
        </p:txBody>
      </p:sp>
      <p:sp>
        <p:nvSpPr>
          <p:cNvPr id="96266" name="Text Box 10"/>
          <p:cNvSpPr txBox="1">
            <a:spLocks noChangeArrowheads="1"/>
          </p:cNvSpPr>
          <p:nvPr/>
        </p:nvSpPr>
        <p:spPr bwMode="auto">
          <a:xfrm>
            <a:off x="2103438" y="3738563"/>
            <a:ext cx="541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稀有气体：氦、 氖、  氩、氪、氙、 氡</a:t>
            </a:r>
          </a:p>
        </p:txBody>
      </p:sp>
      <p:sp>
        <p:nvSpPr>
          <p:cNvPr id="96267" name="Text Box 11"/>
          <p:cNvSpPr txBox="1">
            <a:spLocks noChangeArrowheads="1"/>
          </p:cNvSpPr>
          <p:nvPr/>
        </p:nvSpPr>
        <p:spPr bwMode="auto">
          <a:xfrm>
            <a:off x="3627438" y="4216400"/>
            <a:ext cx="40274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He</a:t>
            </a:r>
            <a:r>
              <a:rPr lang="zh-CN" altLang="en-US">
                <a:solidFill>
                  <a:srgbClr val="0000FF"/>
                </a:solidFill>
              </a:rPr>
              <a:t>、</a:t>
            </a:r>
            <a:r>
              <a:rPr lang="en-US" altLang="zh-CN">
                <a:solidFill>
                  <a:srgbClr val="0000FF"/>
                </a:solidFill>
              </a:rPr>
              <a:t>Ne</a:t>
            </a:r>
            <a:r>
              <a:rPr lang="zh-CN" altLang="en-US">
                <a:solidFill>
                  <a:srgbClr val="0000FF"/>
                </a:solidFill>
              </a:rPr>
              <a:t>、</a:t>
            </a:r>
            <a:r>
              <a:rPr lang="en-US" altLang="zh-CN">
                <a:solidFill>
                  <a:srgbClr val="0000FF"/>
                </a:solidFill>
              </a:rPr>
              <a:t>Ar</a:t>
            </a:r>
            <a:r>
              <a:rPr lang="zh-CN" altLang="en-US">
                <a:solidFill>
                  <a:srgbClr val="0000FF"/>
                </a:solidFill>
              </a:rPr>
              <a:t>、</a:t>
            </a:r>
            <a:r>
              <a:rPr lang="en-US" altLang="zh-CN">
                <a:solidFill>
                  <a:srgbClr val="0000FF"/>
                </a:solidFill>
              </a:rPr>
              <a:t>Kr</a:t>
            </a:r>
            <a:r>
              <a:rPr lang="zh-CN" altLang="en-US">
                <a:solidFill>
                  <a:srgbClr val="0000FF"/>
                </a:solidFill>
              </a:rPr>
              <a:t>、</a:t>
            </a:r>
            <a:r>
              <a:rPr lang="en-US" altLang="zh-CN">
                <a:solidFill>
                  <a:srgbClr val="0000FF"/>
                </a:solidFill>
              </a:rPr>
              <a:t>Xe</a:t>
            </a:r>
            <a:r>
              <a:rPr lang="zh-CN" altLang="en-US">
                <a:solidFill>
                  <a:srgbClr val="0000FF"/>
                </a:solidFill>
              </a:rPr>
              <a:t>、</a:t>
            </a:r>
            <a:r>
              <a:rPr lang="en-US" altLang="zh-CN">
                <a:solidFill>
                  <a:srgbClr val="0000FF"/>
                </a:solidFill>
              </a:rPr>
              <a:t>Rn</a:t>
            </a:r>
          </a:p>
        </p:txBody>
      </p:sp>
      <p:sp>
        <p:nvSpPr>
          <p:cNvPr id="96268" name="Text Box 12"/>
          <p:cNvSpPr txBox="1">
            <a:spLocks noChangeArrowheads="1"/>
          </p:cNvSpPr>
          <p:nvPr/>
        </p:nvSpPr>
        <p:spPr bwMode="auto">
          <a:xfrm>
            <a:off x="1116013" y="1125538"/>
            <a:ext cx="41195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>
                <a:latin typeface="宋体" pitchFamily="2" charset="-122"/>
              </a:rPr>
              <a:t>一、空气是由什么组成的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6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6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6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6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96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96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2000"/>
                                        <p:tgtEl>
                                          <p:spTgt spid="96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6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6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96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9" grpId="0"/>
      <p:bldP spid="96260" grpId="0"/>
      <p:bldP spid="96261" grpId="0"/>
      <p:bldP spid="96262" grpId="0"/>
      <p:bldP spid="96263" grpId="0"/>
      <p:bldP spid="96265" grpId="0"/>
      <p:bldP spid="96266" grpId="0"/>
      <p:bldP spid="9626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Text Box 2"/>
          <p:cNvSpPr txBox="1">
            <a:spLocks noChangeArrowheads="1"/>
          </p:cNvSpPr>
          <p:nvPr/>
        </p:nvSpPr>
        <p:spPr bwMode="auto">
          <a:xfrm>
            <a:off x="971550" y="188913"/>
            <a:ext cx="2520950" cy="528637"/>
          </a:xfrm>
          <a:prstGeom prst="rect">
            <a:avLst/>
          </a:prstGeom>
          <a:solidFill>
            <a:schemeClr val="hlink"/>
          </a:solidFill>
          <a:ln w="9525">
            <a:solidFill>
              <a:srgbClr val="0000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solidFill>
                  <a:schemeClr val="bg1"/>
                </a:solidFill>
                <a:latin typeface="Times New Roman" pitchFamily="18" charset="0"/>
              </a:rPr>
              <a:t>【</a:t>
            </a:r>
            <a:r>
              <a:rPr kumimoji="1" lang="zh-CN" altLang="en-US" sz="2800">
                <a:solidFill>
                  <a:schemeClr val="bg1"/>
                </a:solidFill>
                <a:latin typeface="Times New Roman" pitchFamily="18" charset="0"/>
              </a:rPr>
              <a:t>课堂练习</a:t>
            </a:r>
            <a:r>
              <a:rPr kumimoji="1" lang="en-US" altLang="zh-CN" sz="2800">
                <a:solidFill>
                  <a:schemeClr val="bg1"/>
                </a:solidFill>
                <a:latin typeface="Times New Roman" pitchFamily="18" charset="0"/>
              </a:rPr>
              <a:t>】</a:t>
            </a:r>
          </a:p>
        </p:txBody>
      </p:sp>
      <p:sp>
        <p:nvSpPr>
          <p:cNvPr id="100355" name="Text Box 3"/>
          <p:cNvSpPr txBox="1">
            <a:spLocks noChangeArrowheads="1"/>
          </p:cNvSpPr>
          <p:nvPr/>
        </p:nvSpPr>
        <p:spPr bwMode="auto">
          <a:xfrm>
            <a:off x="1116013" y="1900238"/>
            <a:ext cx="7848600" cy="1004887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chemeClr val="hlink"/>
                </a:solidFill>
                <a:latin typeface="Times New Roman" pitchFamily="18" charset="0"/>
              </a:rPr>
              <a:t>a.</a:t>
            </a:r>
            <a:r>
              <a:rPr kumimoji="1" lang="zh-CN" altLang="en-US">
                <a:solidFill>
                  <a:schemeClr val="hlink"/>
                </a:solidFill>
                <a:latin typeface="Times New Roman" pitchFamily="18" charset="0"/>
              </a:rPr>
              <a:t>空气    </a:t>
            </a:r>
            <a:r>
              <a:rPr kumimoji="1" lang="en-US" altLang="zh-CN">
                <a:solidFill>
                  <a:schemeClr val="hlink"/>
                </a:solidFill>
                <a:latin typeface="Times New Roman" pitchFamily="18" charset="0"/>
              </a:rPr>
              <a:t>b.</a:t>
            </a:r>
            <a:r>
              <a:rPr kumimoji="1" lang="zh-CN" altLang="en-US">
                <a:solidFill>
                  <a:schemeClr val="hlink"/>
                </a:solidFill>
                <a:latin typeface="Times New Roman" pitchFamily="18" charset="0"/>
              </a:rPr>
              <a:t>糖水     </a:t>
            </a:r>
            <a:r>
              <a:rPr kumimoji="1" lang="en-US" altLang="zh-CN">
                <a:solidFill>
                  <a:schemeClr val="hlink"/>
                </a:solidFill>
                <a:latin typeface="Times New Roman" pitchFamily="18" charset="0"/>
              </a:rPr>
              <a:t>c.</a:t>
            </a:r>
            <a:r>
              <a:rPr kumimoji="1" lang="zh-CN" altLang="en-US">
                <a:solidFill>
                  <a:schemeClr val="hlink"/>
                </a:solidFill>
                <a:latin typeface="Times New Roman" pitchFamily="18" charset="0"/>
              </a:rPr>
              <a:t>五氧化二磷    </a:t>
            </a:r>
            <a:r>
              <a:rPr kumimoji="1" lang="en-US" altLang="zh-CN">
                <a:solidFill>
                  <a:schemeClr val="hlink"/>
                </a:solidFill>
                <a:latin typeface="Times New Roman" pitchFamily="18" charset="0"/>
              </a:rPr>
              <a:t>d.</a:t>
            </a:r>
            <a:r>
              <a:rPr kumimoji="1" lang="zh-CN" altLang="en-US">
                <a:solidFill>
                  <a:schemeClr val="hlink"/>
                </a:solidFill>
                <a:latin typeface="Times New Roman" pitchFamily="18" charset="0"/>
              </a:rPr>
              <a:t>氧气    </a:t>
            </a:r>
            <a:r>
              <a:rPr kumimoji="1" lang="en-US" altLang="zh-CN">
                <a:solidFill>
                  <a:schemeClr val="hlink"/>
                </a:solidFill>
                <a:latin typeface="Times New Roman" pitchFamily="18" charset="0"/>
              </a:rPr>
              <a:t>e.</a:t>
            </a:r>
            <a:r>
              <a:rPr kumimoji="1" lang="zh-CN" altLang="en-US">
                <a:solidFill>
                  <a:schemeClr val="hlink"/>
                </a:solidFill>
                <a:latin typeface="Times New Roman" pitchFamily="18" charset="0"/>
              </a:rPr>
              <a:t>二氧化碳   </a:t>
            </a:r>
          </a:p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chemeClr val="hlink"/>
                </a:solidFill>
                <a:latin typeface="Times New Roman" pitchFamily="18" charset="0"/>
              </a:rPr>
              <a:t>f.</a:t>
            </a:r>
            <a:r>
              <a:rPr kumimoji="1" lang="zh-CN" altLang="en-US">
                <a:solidFill>
                  <a:schemeClr val="hlink"/>
                </a:solidFill>
                <a:latin typeface="Times New Roman" pitchFamily="18" charset="0"/>
              </a:rPr>
              <a:t>红磷    </a:t>
            </a:r>
            <a:r>
              <a:rPr kumimoji="1" lang="en-US" altLang="zh-CN">
                <a:solidFill>
                  <a:schemeClr val="hlink"/>
                </a:solidFill>
                <a:latin typeface="Times New Roman" pitchFamily="18" charset="0"/>
              </a:rPr>
              <a:t>g.</a:t>
            </a:r>
            <a:r>
              <a:rPr kumimoji="1" lang="zh-CN" altLang="en-US">
                <a:solidFill>
                  <a:schemeClr val="hlink"/>
                </a:solidFill>
                <a:latin typeface="Times New Roman" pitchFamily="18" charset="0"/>
              </a:rPr>
              <a:t>蒸馏水  </a:t>
            </a:r>
            <a:r>
              <a:rPr kumimoji="1" lang="en-US" altLang="zh-CN">
                <a:solidFill>
                  <a:schemeClr val="hlink"/>
                </a:solidFill>
                <a:latin typeface="Times New Roman" pitchFamily="18" charset="0"/>
              </a:rPr>
              <a:t>h.</a:t>
            </a:r>
            <a:r>
              <a:rPr kumimoji="1" lang="zh-CN" altLang="en-US">
                <a:solidFill>
                  <a:schemeClr val="hlink"/>
                </a:solidFill>
                <a:latin typeface="Times New Roman" pitchFamily="18" charset="0"/>
              </a:rPr>
              <a:t>氮气     </a:t>
            </a:r>
            <a:r>
              <a:rPr kumimoji="1" lang="en-US" altLang="zh-CN">
                <a:solidFill>
                  <a:schemeClr val="hlink"/>
                </a:solidFill>
                <a:latin typeface="Times New Roman" pitchFamily="18" charset="0"/>
              </a:rPr>
              <a:t>i.</a:t>
            </a:r>
            <a:r>
              <a:rPr kumimoji="1" lang="zh-CN" altLang="en-US">
                <a:solidFill>
                  <a:schemeClr val="hlink"/>
                </a:solidFill>
                <a:latin typeface="Times New Roman" pitchFamily="18" charset="0"/>
              </a:rPr>
              <a:t>矿泉水  </a:t>
            </a:r>
            <a:r>
              <a:rPr kumimoji="1" lang="en-US" altLang="zh-CN">
                <a:solidFill>
                  <a:schemeClr val="hlink"/>
                </a:solidFill>
                <a:latin typeface="Times New Roman" pitchFamily="18" charset="0"/>
              </a:rPr>
              <a:t>j.</a:t>
            </a:r>
            <a:r>
              <a:rPr kumimoji="1" lang="zh-CN" altLang="en-US">
                <a:solidFill>
                  <a:schemeClr val="hlink"/>
                </a:solidFill>
                <a:latin typeface="Times New Roman" pitchFamily="18" charset="0"/>
              </a:rPr>
              <a:t>水银  </a:t>
            </a:r>
            <a:r>
              <a:rPr kumimoji="1" lang="en-US" altLang="zh-CN">
                <a:solidFill>
                  <a:schemeClr val="hlink"/>
                </a:solidFill>
                <a:latin typeface="Times New Roman" pitchFamily="18" charset="0"/>
              </a:rPr>
              <a:t>k.</a:t>
            </a:r>
            <a:r>
              <a:rPr kumimoji="1" lang="zh-CN" altLang="en-US">
                <a:solidFill>
                  <a:schemeClr val="hlink"/>
                </a:solidFill>
                <a:latin typeface="Times New Roman" pitchFamily="18" charset="0"/>
              </a:rPr>
              <a:t>澄清石灰水</a:t>
            </a:r>
          </a:p>
        </p:txBody>
      </p:sp>
      <p:sp>
        <p:nvSpPr>
          <p:cNvPr id="100356" name="Rectangle 4"/>
          <p:cNvSpPr>
            <a:spLocks noChangeArrowheads="1"/>
          </p:cNvSpPr>
          <p:nvPr/>
        </p:nvSpPr>
        <p:spPr bwMode="auto">
          <a:xfrm>
            <a:off x="612775" y="765175"/>
            <a:ext cx="7956550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0000FF"/>
                </a:solidFill>
                <a:latin typeface="Times New Roman" pitchFamily="18" charset="0"/>
              </a:rPr>
              <a:t>1</a:t>
            </a:r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</a:rPr>
              <a:t>、请你根据混合物和纯净物的概念，区别下列物质哪些是</a:t>
            </a:r>
          </a:p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</a:rPr>
              <a:t>       混合物，哪些是纯净物。</a:t>
            </a:r>
          </a:p>
        </p:txBody>
      </p:sp>
      <p:sp>
        <p:nvSpPr>
          <p:cNvPr id="100358" name="Text Box 6"/>
          <p:cNvSpPr txBox="1">
            <a:spLocks noChangeArrowheads="1"/>
          </p:cNvSpPr>
          <p:nvPr/>
        </p:nvSpPr>
        <p:spPr bwMode="auto">
          <a:xfrm>
            <a:off x="539750" y="3065463"/>
            <a:ext cx="8316913" cy="1552575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0000FF"/>
                </a:solidFill>
                <a:latin typeface="Times New Roman" pitchFamily="18" charset="0"/>
              </a:rPr>
              <a:t>2</a:t>
            </a:r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</a:rPr>
              <a:t>、下列物质中，前者属于纯净物，后者属于混合物</a:t>
            </a:r>
          </a:p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0000FF"/>
                </a:solidFill>
                <a:latin typeface="Times New Roman" pitchFamily="18" charset="0"/>
              </a:rPr>
              <a:t>A</a:t>
            </a:r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</a:rPr>
              <a:t>、净化后的空气    铝        </a:t>
            </a:r>
            <a:r>
              <a:rPr kumimoji="1" lang="en-US" altLang="zh-CN">
                <a:solidFill>
                  <a:srgbClr val="0000FF"/>
                </a:solidFill>
                <a:latin typeface="Times New Roman" pitchFamily="18" charset="0"/>
              </a:rPr>
              <a:t>B</a:t>
            </a:r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</a:rPr>
              <a:t>、水和冰混合     澄清石灰水</a:t>
            </a:r>
          </a:p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0000FF"/>
                </a:solidFill>
                <a:latin typeface="Times New Roman" pitchFamily="18" charset="0"/>
              </a:rPr>
              <a:t>C</a:t>
            </a:r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</a:rPr>
              <a:t>、生锈的铁钉     液氮       </a:t>
            </a:r>
            <a:r>
              <a:rPr kumimoji="1" lang="en-US" altLang="zh-CN">
                <a:solidFill>
                  <a:srgbClr val="0000FF"/>
                </a:solidFill>
                <a:latin typeface="Times New Roman" pitchFamily="18" charset="0"/>
              </a:rPr>
              <a:t>D</a:t>
            </a:r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</a:rPr>
              <a:t>、五氧化二磷      纯净的食盐水</a:t>
            </a:r>
          </a:p>
        </p:txBody>
      </p:sp>
      <p:sp>
        <p:nvSpPr>
          <p:cNvPr id="100359" name="Text Box 7"/>
          <p:cNvSpPr txBox="1">
            <a:spLocks noChangeArrowheads="1"/>
          </p:cNvSpPr>
          <p:nvPr/>
        </p:nvSpPr>
        <p:spPr bwMode="auto">
          <a:xfrm>
            <a:off x="755650" y="4797425"/>
            <a:ext cx="78486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000" dirty="0"/>
              <a:t>【</a:t>
            </a:r>
            <a:r>
              <a:rPr lang="zh-CN" altLang="en-US" sz="2000" dirty="0"/>
              <a:t>作业</a:t>
            </a:r>
            <a:r>
              <a:rPr lang="en-US" altLang="zh-CN" sz="2000" dirty="0"/>
              <a:t>】</a:t>
            </a:r>
          </a:p>
          <a:p>
            <a:r>
              <a:rPr lang="en-US" altLang="zh-CN" sz="2000" dirty="0"/>
              <a:t>1</a:t>
            </a:r>
            <a:r>
              <a:rPr lang="zh-CN" altLang="en-US" sz="2000" dirty="0"/>
              <a:t>、预习下一课题</a:t>
            </a:r>
          </a:p>
          <a:p>
            <a:r>
              <a:rPr lang="en-US" altLang="zh-CN" sz="2000" dirty="0"/>
              <a:t>2</a:t>
            </a:r>
            <a:r>
              <a:rPr lang="zh-CN" altLang="en-US" sz="2000" dirty="0"/>
              <a:t>、完成</a:t>
            </a:r>
            <a:r>
              <a:rPr lang="en-US" altLang="zh-CN" sz="2000" dirty="0" smtClean="0"/>
              <a:t>《</a:t>
            </a:r>
            <a:r>
              <a:rPr lang="zh-CN" altLang="en-US" sz="2000" dirty="0" smtClean="0"/>
              <a:t>闯关</a:t>
            </a:r>
            <a:r>
              <a:rPr lang="en-US" altLang="zh-CN" sz="2000" dirty="0" smtClean="0"/>
              <a:t>100</a:t>
            </a:r>
            <a:r>
              <a:rPr lang="zh-CN" altLang="en-US" sz="2000" dirty="0" smtClean="0"/>
              <a:t>分</a:t>
            </a:r>
            <a:r>
              <a:rPr lang="en-US" altLang="zh-CN" sz="2000" dirty="0" smtClean="0"/>
              <a:t>》</a:t>
            </a:r>
            <a:r>
              <a:rPr lang="zh-CN" altLang="en-US" sz="2000" dirty="0" smtClean="0"/>
              <a:t>课</a:t>
            </a:r>
            <a:r>
              <a:rPr lang="en-US" altLang="zh-CN" sz="2000" dirty="0" smtClean="0"/>
              <a:t>1 </a:t>
            </a:r>
            <a:r>
              <a:rPr lang="zh-CN" altLang="en-US" sz="2000" dirty="0" smtClean="0"/>
              <a:t>第</a:t>
            </a:r>
            <a:r>
              <a:rPr lang="en-US" altLang="zh-CN" sz="2000" dirty="0" smtClean="0"/>
              <a:t>1</a:t>
            </a:r>
            <a:r>
              <a:rPr lang="zh-CN" altLang="en-US" sz="2000" dirty="0" smtClean="0"/>
              <a:t>课时</a:t>
            </a:r>
            <a:endParaRPr lang="zh-CN" altLang="en-US" sz="2000" dirty="0"/>
          </a:p>
          <a:p>
            <a:r>
              <a:rPr lang="en-US" altLang="zh-CN" sz="2000" dirty="0"/>
              <a:t>3</a:t>
            </a:r>
            <a:r>
              <a:rPr lang="zh-CN" altLang="en-US" sz="2000" dirty="0"/>
              <a:t>、</a:t>
            </a:r>
            <a:r>
              <a:rPr kumimoji="1" lang="zh-CN" altLang="en-US" sz="2000" dirty="0">
                <a:solidFill>
                  <a:srgbClr val="0000FF"/>
                </a:solidFill>
              </a:rPr>
              <a:t>在实验中发现测得的氧气体积含量小于空气体积的</a:t>
            </a:r>
            <a:r>
              <a:rPr kumimoji="1" lang="en-US" altLang="zh-CN" sz="2000" dirty="0">
                <a:solidFill>
                  <a:schemeClr val="hlink"/>
                </a:solidFill>
              </a:rPr>
              <a:t>1/5</a:t>
            </a:r>
            <a:r>
              <a:rPr kumimoji="1" lang="zh-CN" altLang="en-US" sz="2000" dirty="0">
                <a:solidFill>
                  <a:srgbClr val="0000FF"/>
                </a:solidFill>
              </a:rPr>
              <a:t>，可能原 </a:t>
            </a:r>
          </a:p>
          <a:p>
            <a:r>
              <a:rPr kumimoji="1" lang="zh-CN" altLang="en-US" sz="2000" dirty="0">
                <a:solidFill>
                  <a:srgbClr val="0000FF"/>
                </a:solidFill>
              </a:rPr>
              <a:t>      因是什么？（最少写出</a:t>
            </a:r>
            <a:r>
              <a:rPr kumimoji="1" lang="en-US" altLang="zh-CN" sz="2000" dirty="0">
                <a:solidFill>
                  <a:srgbClr val="0000FF"/>
                </a:solidFill>
              </a:rPr>
              <a:t>3</a:t>
            </a:r>
            <a:r>
              <a:rPr kumimoji="1" lang="zh-CN" altLang="en-US" sz="2000" dirty="0">
                <a:solidFill>
                  <a:srgbClr val="0000FF"/>
                </a:solidFill>
              </a:rPr>
              <a:t>条，写在作业本上）</a:t>
            </a:r>
          </a:p>
          <a:p>
            <a:r>
              <a:rPr kumimoji="1" lang="en-US" altLang="zh-CN" sz="2000" dirty="0">
                <a:solidFill>
                  <a:schemeClr val="hlink"/>
                </a:solidFill>
              </a:rPr>
              <a:t>4</a:t>
            </a:r>
            <a:r>
              <a:rPr kumimoji="1" lang="zh-CN" altLang="en-US" sz="2000" dirty="0">
                <a:solidFill>
                  <a:schemeClr val="hlink"/>
                </a:solidFill>
              </a:rPr>
              <a:t>、怎样将集气瓶中的空气均分 </a:t>
            </a:r>
            <a:r>
              <a:rPr kumimoji="1" lang="en-US" altLang="zh-CN" sz="2000" dirty="0">
                <a:solidFill>
                  <a:schemeClr val="hlink"/>
                </a:solidFill>
              </a:rPr>
              <a:t>5</a:t>
            </a:r>
            <a:r>
              <a:rPr kumimoji="1" lang="zh-CN" altLang="en-US" sz="2000" dirty="0">
                <a:solidFill>
                  <a:schemeClr val="hlink"/>
                </a:solidFill>
              </a:rPr>
              <a:t>等份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0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00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8" grpId="0"/>
      <p:bldP spid="10035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无标题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919913" y="1512888"/>
            <a:ext cx="1920875" cy="2276475"/>
          </a:xfrm>
          <a:noFill/>
          <a:ln/>
        </p:spPr>
      </p:pic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395288" y="765175"/>
            <a:ext cx="8208962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【</a:t>
            </a:r>
            <a:r>
              <a:rPr kumimoji="1" lang="zh-CN" altLang="en-US">
                <a:latin typeface="宋体" pitchFamily="2" charset="-122"/>
              </a:rPr>
              <a:t>练习</a:t>
            </a:r>
            <a:r>
              <a:rPr kumimoji="1" lang="en-US" altLang="zh-CN">
                <a:latin typeface="宋体" pitchFamily="2" charset="-122"/>
              </a:rPr>
              <a:t>】</a:t>
            </a:r>
            <a:r>
              <a:rPr kumimoji="1" lang="zh-CN" altLang="en-US">
                <a:latin typeface="宋体" pitchFamily="2" charset="-122"/>
              </a:rPr>
              <a:t>右图是测定空气中氧气体积分数的实验图，回答</a:t>
            </a:r>
          </a:p>
          <a:p>
            <a:pPr>
              <a:spcBef>
                <a:spcPct val="50000"/>
              </a:spcBef>
            </a:pPr>
            <a:r>
              <a:rPr kumimoji="1" lang="zh-CN" altLang="en-US">
                <a:latin typeface="宋体" pitchFamily="2" charset="-122"/>
              </a:rPr>
              <a:t>        下列问题：</a:t>
            </a:r>
          </a:p>
        </p:txBody>
      </p:sp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288925" y="1916113"/>
            <a:ext cx="6804025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1.</a:t>
            </a:r>
            <a:r>
              <a:rPr kumimoji="1" lang="zh-CN" altLang="en-US">
                <a:latin typeface="宋体" pitchFamily="2" charset="-122"/>
              </a:rPr>
              <a:t>将钟罩放入盛水的水槽中，以水为基准，将</a:t>
            </a:r>
          </a:p>
          <a:p>
            <a:pPr>
              <a:spcBef>
                <a:spcPct val="50000"/>
              </a:spcBef>
            </a:pPr>
            <a:r>
              <a:rPr kumimoji="1" lang="zh-CN" altLang="en-US">
                <a:latin typeface="宋体" pitchFamily="2" charset="-122"/>
              </a:rPr>
              <a:t>  </a:t>
            </a:r>
            <a:r>
              <a:rPr kumimoji="1" lang="zh-CN" altLang="en-US" u="sng">
                <a:latin typeface="宋体" pitchFamily="2" charset="-122"/>
              </a:rPr>
              <a:t>                 </a:t>
            </a:r>
            <a:r>
              <a:rPr kumimoji="1" lang="zh-CN" altLang="en-US">
                <a:latin typeface="宋体" pitchFamily="2" charset="-122"/>
              </a:rPr>
              <a:t>的体积分五等份。</a:t>
            </a:r>
          </a:p>
        </p:txBody>
      </p:sp>
      <p:sp>
        <p:nvSpPr>
          <p:cNvPr id="44039" name="Text Box 7"/>
          <p:cNvSpPr txBox="1">
            <a:spLocks noChangeArrowheads="1"/>
          </p:cNvSpPr>
          <p:nvPr/>
        </p:nvSpPr>
        <p:spPr bwMode="auto">
          <a:xfrm>
            <a:off x="288925" y="2924175"/>
            <a:ext cx="5651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2.</a:t>
            </a:r>
            <a:r>
              <a:rPr kumimoji="1" lang="zh-CN" altLang="en-US">
                <a:latin typeface="宋体" pitchFamily="2" charset="-122"/>
              </a:rPr>
              <a:t>要确保该实验成功的两步关键操作：</a:t>
            </a:r>
          </a:p>
        </p:txBody>
      </p:sp>
      <p:sp>
        <p:nvSpPr>
          <p:cNvPr id="44040" name="Text Box 8"/>
          <p:cNvSpPr txBox="1">
            <a:spLocks noChangeArrowheads="1"/>
          </p:cNvSpPr>
          <p:nvPr/>
        </p:nvSpPr>
        <p:spPr bwMode="auto">
          <a:xfrm>
            <a:off x="544513" y="3429000"/>
            <a:ext cx="8599487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①</a:t>
            </a:r>
            <a:r>
              <a:rPr kumimoji="1" lang="zh-CN" altLang="en-US">
                <a:latin typeface="宋体" pitchFamily="2" charset="-122"/>
              </a:rPr>
              <a:t>在燃烧匙里盛放的红磷应该保证</a:t>
            </a:r>
            <a:r>
              <a:rPr kumimoji="1" lang="zh-CN" altLang="en-US" u="sng">
                <a:latin typeface="宋体" pitchFamily="2" charset="-122"/>
              </a:rPr>
              <a:t>   </a:t>
            </a:r>
            <a:r>
              <a:rPr kumimoji="1" lang="zh-CN" altLang="en-US" b="0" u="sng">
                <a:latin typeface="宋体" pitchFamily="2" charset="-122"/>
              </a:rPr>
              <a:t>   </a:t>
            </a:r>
            <a:r>
              <a:rPr kumimoji="1" lang="zh-CN" altLang="en-US">
                <a:latin typeface="宋体" pitchFamily="2" charset="-122"/>
              </a:rPr>
              <a:t>；</a:t>
            </a:r>
          </a:p>
          <a:p>
            <a:pPr>
              <a:spcBef>
                <a:spcPct val="50000"/>
              </a:spcBef>
            </a:pPr>
            <a:r>
              <a:rPr kumimoji="1" lang="zh-CN" altLang="en-US">
                <a:latin typeface="宋体" pitchFamily="2" charset="-122"/>
              </a:rPr>
              <a:t>②用酒精灯点燃红磷后</a:t>
            </a:r>
            <a:r>
              <a:rPr kumimoji="1" lang="en-US" altLang="zh-CN">
                <a:latin typeface="宋体" pitchFamily="2" charset="-122"/>
              </a:rPr>
              <a:t>______________</a:t>
            </a:r>
            <a:r>
              <a:rPr kumimoji="1" lang="zh-CN" altLang="en-US">
                <a:latin typeface="宋体" pitchFamily="2" charset="-122"/>
              </a:rPr>
              <a:t>内，同时</a:t>
            </a:r>
            <a:r>
              <a:rPr kumimoji="1" lang="en-US" altLang="zh-CN">
                <a:latin typeface="宋体" pitchFamily="2" charset="-122"/>
              </a:rPr>
              <a:t>____</a:t>
            </a:r>
            <a:r>
              <a:rPr kumimoji="1" lang="zh-CN" altLang="en-US">
                <a:latin typeface="宋体" pitchFamily="2" charset="-122"/>
              </a:rPr>
              <a:t>橡皮塞。</a:t>
            </a:r>
          </a:p>
        </p:txBody>
      </p:sp>
      <p:sp>
        <p:nvSpPr>
          <p:cNvPr id="44043" name="Text Box 11"/>
          <p:cNvSpPr txBox="1">
            <a:spLocks noChangeArrowheads="1"/>
          </p:cNvSpPr>
          <p:nvPr/>
        </p:nvSpPr>
        <p:spPr bwMode="auto">
          <a:xfrm>
            <a:off x="965200" y="2428875"/>
            <a:ext cx="2743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钟罩中空气</a:t>
            </a:r>
          </a:p>
        </p:txBody>
      </p:sp>
      <p:sp>
        <p:nvSpPr>
          <p:cNvPr id="44044" name="Text Box 12"/>
          <p:cNvSpPr txBox="1">
            <a:spLocks noChangeArrowheads="1"/>
          </p:cNvSpPr>
          <p:nvPr/>
        </p:nvSpPr>
        <p:spPr bwMode="auto">
          <a:xfrm>
            <a:off x="3589338" y="3357563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kumimoji="1" lang="zh-CN" altLang="zh-CN" b="0">
              <a:latin typeface="宋体" pitchFamily="2" charset="-122"/>
            </a:endParaRPr>
          </a:p>
        </p:txBody>
      </p:sp>
      <p:sp>
        <p:nvSpPr>
          <p:cNvPr id="44045" name="Text Box 13"/>
          <p:cNvSpPr txBox="1">
            <a:spLocks noChangeArrowheads="1"/>
          </p:cNvSpPr>
          <p:nvPr/>
        </p:nvSpPr>
        <p:spPr bwMode="auto">
          <a:xfrm>
            <a:off x="5191125" y="3357563"/>
            <a:ext cx="1828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足量</a:t>
            </a:r>
          </a:p>
        </p:txBody>
      </p:sp>
      <p:sp>
        <p:nvSpPr>
          <p:cNvPr id="44046" name="Text Box 14"/>
          <p:cNvSpPr txBox="1">
            <a:spLocks noChangeArrowheads="1"/>
          </p:cNvSpPr>
          <p:nvPr/>
        </p:nvSpPr>
        <p:spPr bwMode="auto">
          <a:xfrm>
            <a:off x="3779838" y="3908425"/>
            <a:ext cx="2514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立即插入钟罩</a:t>
            </a:r>
          </a:p>
        </p:txBody>
      </p:sp>
      <p:sp>
        <p:nvSpPr>
          <p:cNvPr id="44047" name="Text Box 15"/>
          <p:cNvSpPr txBox="1">
            <a:spLocks noChangeArrowheads="1"/>
          </p:cNvSpPr>
          <p:nvPr/>
        </p:nvSpPr>
        <p:spPr bwMode="auto">
          <a:xfrm>
            <a:off x="7024711" y="3933825"/>
            <a:ext cx="904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dirty="0">
                <a:solidFill>
                  <a:srgbClr val="FF0000"/>
                </a:solidFill>
                <a:latin typeface="宋体" pitchFamily="2" charset="-122"/>
              </a:rPr>
              <a:t>塞紧</a:t>
            </a:r>
          </a:p>
        </p:txBody>
      </p:sp>
      <p:sp>
        <p:nvSpPr>
          <p:cNvPr id="44048" name="Text Box 16"/>
          <p:cNvSpPr txBox="1">
            <a:spLocks noChangeArrowheads="1"/>
          </p:cNvSpPr>
          <p:nvPr/>
        </p:nvSpPr>
        <p:spPr bwMode="auto">
          <a:xfrm>
            <a:off x="179388" y="4459288"/>
            <a:ext cx="8964612" cy="210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3.</a:t>
            </a:r>
            <a:r>
              <a:rPr kumimoji="1" lang="zh-CN" altLang="en-US">
                <a:latin typeface="宋体" pitchFamily="2" charset="-122"/>
              </a:rPr>
              <a:t>这时观察到的现象   </a:t>
            </a:r>
          </a:p>
          <a:p>
            <a:pPr>
              <a:spcBef>
                <a:spcPct val="50000"/>
              </a:spcBef>
            </a:pPr>
            <a:r>
              <a:rPr kumimoji="1" lang="zh-CN" altLang="en-US">
                <a:latin typeface="宋体" pitchFamily="2" charset="-122"/>
              </a:rPr>
              <a:t>①</a:t>
            </a:r>
            <a:r>
              <a:rPr kumimoji="1" lang="zh-CN" altLang="en-US" u="sng">
                <a:latin typeface="宋体" pitchFamily="2" charset="-122"/>
              </a:rPr>
              <a:t>                                </a:t>
            </a:r>
            <a:r>
              <a:rPr kumimoji="1" lang="zh-CN" altLang="en-US">
                <a:latin typeface="宋体" pitchFamily="2" charset="-122"/>
              </a:rPr>
              <a:t>②</a:t>
            </a:r>
            <a:r>
              <a:rPr kumimoji="1" lang="en-US" altLang="zh-CN">
                <a:latin typeface="宋体" pitchFamily="2" charset="-122"/>
              </a:rPr>
              <a:t>_____________________</a:t>
            </a:r>
          </a:p>
          <a:p>
            <a:pPr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③</a:t>
            </a:r>
            <a:r>
              <a:rPr kumimoji="1" lang="en-US" altLang="zh-CN" u="sng">
                <a:latin typeface="宋体" pitchFamily="2" charset="-122"/>
              </a:rPr>
              <a:t>                                         </a:t>
            </a:r>
            <a:r>
              <a:rPr kumimoji="1" lang="zh-CN" altLang="en-US">
                <a:latin typeface="宋体" pitchFamily="2" charset="-122"/>
              </a:rPr>
              <a:t>；产生这种现象  </a:t>
            </a:r>
          </a:p>
          <a:p>
            <a:pPr>
              <a:spcBef>
                <a:spcPct val="50000"/>
              </a:spcBef>
            </a:pPr>
            <a:r>
              <a:rPr kumimoji="1" lang="zh-CN" altLang="en-US">
                <a:latin typeface="宋体" pitchFamily="2" charset="-122"/>
              </a:rPr>
              <a:t>  的原因</a:t>
            </a:r>
            <a:r>
              <a:rPr kumimoji="1" lang="zh-CN" altLang="en-US" u="sng">
                <a:latin typeface="宋体" pitchFamily="2" charset="-122"/>
              </a:rPr>
              <a:t>                                              </a:t>
            </a:r>
            <a:r>
              <a:rPr kumimoji="1" lang="zh-CN" altLang="en-US">
                <a:latin typeface="宋体" pitchFamily="2" charset="-122"/>
              </a:rPr>
              <a:t>。</a:t>
            </a:r>
          </a:p>
        </p:txBody>
      </p:sp>
      <p:sp>
        <p:nvSpPr>
          <p:cNvPr id="44049" name="Text Box 17"/>
          <p:cNvSpPr txBox="1">
            <a:spLocks noChangeArrowheads="1"/>
          </p:cNvSpPr>
          <p:nvPr/>
        </p:nvSpPr>
        <p:spPr bwMode="auto">
          <a:xfrm>
            <a:off x="539750" y="4976813"/>
            <a:ext cx="51117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000">
                <a:solidFill>
                  <a:srgbClr val="FF0000"/>
                </a:solidFill>
                <a:latin typeface="宋体" pitchFamily="2" charset="-122"/>
              </a:rPr>
              <a:t>红磷燃烧一会儿熄灭，并产生大量的白烟；</a:t>
            </a:r>
          </a:p>
        </p:txBody>
      </p:sp>
      <p:sp>
        <p:nvSpPr>
          <p:cNvPr id="44050" name="Text Box 18"/>
          <p:cNvSpPr txBox="1">
            <a:spLocks noChangeArrowheads="1"/>
          </p:cNvSpPr>
          <p:nvPr/>
        </p:nvSpPr>
        <p:spPr bwMode="auto">
          <a:xfrm>
            <a:off x="5795963" y="4976813"/>
            <a:ext cx="33845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000">
                <a:solidFill>
                  <a:srgbClr val="FF0000"/>
                </a:solidFill>
                <a:latin typeface="宋体" pitchFamily="2" charset="-122"/>
              </a:rPr>
              <a:t>触摸钟罩外壁，感觉较热；</a:t>
            </a:r>
          </a:p>
        </p:txBody>
      </p:sp>
      <p:sp>
        <p:nvSpPr>
          <p:cNvPr id="44051" name="Text Box 19"/>
          <p:cNvSpPr txBox="1">
            <a:spLocks noChangeArrowheads="1"/>
          </p:cNvSpPr>
          <p:nvPr/>
        </p:nvSpPr>
        <p:spPr bwMode="auto">
          <a:xfrm>
            <a:off x="539750" y="5589588"/>
            <a:ext cx="66246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000">
                <a:solidFill>
                  <a:srgbClr val="FF0000"/>
                </a:solidFill>
                <a:latin typeface="宋体" pitchFamily="2" charset="-122"/>
              </a:rPr>
              <a:t>冷却至室温后，钟罩内水面上升约至空气体积的</a:t>
            </a:r>
            <a:r>
              <a:rPr kumimoji="1" lang="en-US" altLang="zh-CN" sz="2000">
                <a:solidFill>
                  <a:srgbClr val="FF0000"/>
                </a:solidFill>
                <a:latin typeface="宋体" pitchFamily="2" charset="-122"/>
              </a:rPr>
              <a:t>1/5</a:t>
            </a:r>
            <a:r>
              <a:rPr kumimoji="1" lang="zh-CN" altLang="en-US" sz="2000">
                <a:solidFill>
                  <a:srgbClr val="FF0000"/>
                </a:solidFill>
                <a:latin typeface="宋体" pitchFamily="2" charset="-122"/>
              </a:rPr>
              <a:t>处</a:t>
            </a:r>
          </a:p>
        </p:txBody>
      </p:sp>
      <p:sp>
        <p:nvSpPr>
          <p:cNvPr id="44052" name="Text Box 20"/>
          <p:cNvSpPr txBox="1">
            <a:spLocks noChangeArrowheads="1"/>
          </p:cNvSpPr>
          <p:nvPr/>
        </p:nvSpPr>
        <p:spPr bwMode="auto">
          <a:xfrm>
            <a:off x="1401763" y="6067425"/>
            <a:ext cx="7273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红磷燃烧将钟罩中的氧气消耗，使钟罩内压强降低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4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4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44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44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44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44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44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5" dur="2000"/>
                                        <p:tgtEl>
                                          <p:spTgt spid="44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44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5" dur="2000"/>
                                        <p:tgtEl>
                                          <p:spTgt spid="44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9" grpId="0"/>
      <p:bldP spid="44040" grpId="0"/>
      <p:bldP spid="44043" grpId="0"/>
      <p:bldP spid="44045" grpId="0"/>
      <p:bldP spid="44046" grpId="0"/>
      <p:bldP spid="44047" grpId="0"/>
      <p:bldP spid="44048" grpId="0"/>
      <p:bldP spid="44049" grpId="0"/>
      <p:bldP spid="44050" grpId="0"/>
      <p:bldP spid="44051" grpId="0"/>
      <p:bldP spid="4405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709613" y="3125788"/>
            <a:ext cx="8218487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Times New Roman" pitchFamily="18" charset="0"/>
              </a:rPr>
              <a:t>4.</a:t>
            </a:r>
            <a:r>
              <a:rPr kumimoji="1" lang="zh-CN" altLang="en-US">
                <a:latin typeface="Times New Roman" pitchFamily="18" charset="0"/>
              </a:rPr>
              <a:t>用燃着的火柴伸入钟罩里剩余气体中，看到 </a:t>
            </a:r>
            <a:r>
              <a:rPr kumimoji="1" lang="zh-CN" altLang="en-US" u="sng">
                <a:latin typeface="Times New Roman" pitchFamily="18" charset="0"/>
              </a:rPr>
              <a:t>                   </a:t>
            </a:r>
            <a:r>
              <a:rPr kumimoji="1" lang="zh-CN" altLang="en-US">
                <a:latin typeface="Times New Roman" pitchFamily="18" charset="0"/>
              </a:rPr>
              <a:t>，</a:t>
            </a:r>
          </a:p>
          <a:p>
            <a:pPr>
              <a:spcBef>
                <a:spcPct val="50000"/>
              </a:spcBef>
            </a:pPr>
            <a:r>
              <a:rPr kumimoji="1" lang="zh-CN" altLang="en-US">
                <a:latin typeface="Times New Roman" pitchFamily="18" charset="0"/>
              </a:rPr>
              <a:t>说明剩余气体主要是</a:t>
            </a:r>
            <a:r>
              <a:rPr kumimoji="1" lang="zh-CN" altLang="en-US" u="sng">
                <a:latin typeface="Times New Roman" pitchFamily="18" charset="0"/>
              </a:rPr>
              <a:t>                </a:t>
            </a:r>
            <a:r>
              <a:rPr kumimoji="1" lang="zh-CN" altLang="en-US">
                <a:latin typeface="Times New Roman" pitchFamily="18" charset="0"/>
              </a:rPr>
              <a:t>。检验剩余气体时，不能将</a:t>
            </a:r>
          </a:p>
          <a:p>
            <a:pPr>
              <a:spcBef>
                <a:spcPct val="50000"/>
              </a:spcBef>
            </a:pPr>
            <a:r>
              <a:rPr kumimoji="1" lang="zh-CN" altLang="en-US">
                <a:latin typeface="Times New Roman" pitchFamily="18" charset="0"/>
              </a:rPr>
              <a:t>钟罩直接从水中提起，理由是</a:t>
            </a:r>
            <a:r>
              <a:rPr kumimoji="1" lang="zh-CN" altLang="en-US" u="sng">
                <a:latin typeface="Times New Roman" pitchFamily="18" charset="0"/>
              </a:rPr>
              <a:t>                                               </a:t>
            </a:r>
            <a:r>
              <a:rPr kumimoji="1" lang="zh-CN" altLang="en-US">
                <a:latin typeface="Times New Roman" pitchFamily="18" charset="0"/>
              </a:rPr>
              <a:t>。</a:t>
            </a:r>
          </a:p>
        </p:txBody>
      </p:sp>
      <p:sp>
        <p:nvSpPr>
          <p:cNvPr id="45069" name="Text Box 13"/>
          <p:cNvSpPr txBox="1">
            <a:spLocks noChangeArrowheads="1"/>
          </p:cNvSpPr>
          <p:nvPr/>
        </p:nvSpPr>
        <p:spPr bwMode="auto">
          <a:xfrm>
            <a:off x="6948488" y="2971800"/>
            <a:ext cx="1552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</a:rPr>
              <a:t>火柴熄灭</a:t>
            </a:r>
          </a:p>
        </p:txBody>
      </p:sp>
      <p:sp>
        <p:nvSpPr>
          <p:cNvPr id="45070" name="Text Box 14"/>
          <p:cNvSpPr txBox="1">
            <a:spLocks noChangeArrowheads="1"/>
          </p:cNvSpPr>
          <p:nvPr/>
        </p:nvSpPr>
        <p:spPr bwMode="auto">
          <a:xfrm>
            <a:off x="4932363" y="4144963"/>
            <a:ext cx="30241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</a:rPr>
              <a:t>钟罩内将混入空气</a:t>
            </a:r>
          </a:p>
        </p:txBody>
      </p:sp>
      <p:sp>
        <p:nvSpPr>
          <p:cNvPr id="45071" name="Text Box 15"/>
          <p:cNvSpPr txBox="1">
            <a:spLocks noChangeArrowheads="1"/>
          </p:cNvSpPr>
          <p:nvPr/>
        </p:nvSpPr>
        <p:spPr bwMode="auto">
          <a:xfrm>
            <a:off x="3635375" y="363855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</a:rPr>
              <a:t>氮气</a:t>
            </a:r>
          </a:p>
        </p:txBody>
      </p:sp>
      <p:sp>
        <p:nvSpPr>
          <p:cNvPr id="45072" name="Text Box 16"/>
          <p:cNvSpPr txBox="1">
            <a:spLocks noChangeArrowheads="1"/>
          </p:cNvSpPr>
          <p:nvPr/>
        </p:nvSpPr>
        <p:spPr bwMode="auto">
          <a:xfrm>
            <a:off x="611188" y="4678363"/>
            <a:ext cx="8359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5.</a:t>
            </a:r>
            <a:r>
              <a:rPr kumimoji="1" lang="zh-CN" altLang="en-US">
                <a:latin typeface="宋体" pitchFamily="2" charset="-122"/>
              </a:rPr>
              <a:t>从上述实验中你能推测出剩余的主要气体的一些性质吗？  </a:t>
            </a:r>
          </a:p>
        </p:txBody>
      </p:sp>
      <p:sp>
        <p:nvSpPr>
          <p:cNvPr id="45073" name="Text Box 17"/>
          <p:cNvSpPr txBox="1">
            <a:spLocks noChangeArrowheads="1"/>
          </p:cNvSpPr>
          <p:nvPr/>
        </p:nvSpPr>
        <p:spPr bwMode="auto">
          <a:xfrm>
            <a:off x="898525" y="5203825"/>
            <a:ext cx="2016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chemeClr val="hlink"/>
                </a:solidFill>
              </a:rPr>
              <a:t>①</a:t>
            </a:r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不能燃烧</a:t>
            </a:r>
          </a:p>
        </p:txBody>
      </p:sp>
      <p:sp>
        <p:nvSpPr>
          <p:cNvPr id="45074" name="Text Box 18"/>
          <p:cNvSpPr txBox="1">
            <a:spLocks noChangeArrowheads="1"/>
          </p:cNvSpPr>
          <p:nvPr/>
        </p:nvSpPr>
        <p:spPr bwMode="auto">
          <a:xfrm>
            <a:off x="5148263" y="5183188"/>
            <a:ext cx="2374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chemeClr val="hlink"/>
                </a:solidFill>
              </a:rPr>
              <a:t>③</a:t>
            </a:r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难溶于水</a:t>
            </a:r>
          </a:p>
        </p:txBody>
      </p:sp>
      <p:sp>
        <p:nvSpPr>
          <p:cNvPr id="45075" name="Text Box 19"/>
          <p:cNvSpPr txBox="1">
            <a:spLocks noChangeArrowheads="1"/>
          </p:cNvSpPr>
          <p:nvPr/>
        </p:nvSpPr>
        <p:spPr bwMode="auto">
          <a:xfrm>
            <a:off x="2843213" y="5183188"/>
            <a:ext cx="23764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chemeClr val="hlink"/>
                </a:solidFill>
              </a:rPr>
              <a:t>②</a:t>
            </a:r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不支持燃烧</a:t>
            </a:r>
          </a:p>
        </p:txBody>
      </p:sp>
      <p:pic>
        <p:nvPicPr>
          <p:cNvPr id="45079" name="Picture 23" descr="无标题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258888" y="260350"/>
            <a:ext cx="1920875" cy="2276475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5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5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45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45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5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5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45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9" grpId="0"/>
      <p:bldP spid="45070" grpId="0"/>
      <p:bldP spid="45071" grpId="0"/>
      <p:bldP spid="45072" grpId="0"/>
      <p:bldP spid="45073" grpId="0"/>
      <p:bldP spid="45074" grpId="0"/>
      <p:bldP spid="4507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Text Box 2"/>
          <p:cNvSpPr txBox="1">
            <a:spLocks noChangeArrowheads="1"/>
          </p:cNvSpPr>
          <p:nvPr/>
        </p:nvSpPr>
        <p:spPr bwMode="auto">
          <a:xfrm>
            <a:off x="1079500" y="836613"/>
            <a:ext cx="8064500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0000FF"/>
                </a:solidFill>
                <a:latin typeface="宋体" pitchFamily="2" charset="-122"/>
              </a:rPr>
              <a:t>【</a:t>
            </a:r>
            <a:r>
              <a:rPr kumimoji="1" lang="zh-CN" altLang="en-US">
                <a:solidFill>
                  <a:srgbClr val="0000FF"/>
                </a:solidFill>
                <a:latin typeface="宋体" pitchFamily="2" charset="-122"/>
              </a:rPr>
              <a:t>思考</a:t>
            </a:r>
            <a:r>
              <a:rPr kumimoji="1" lang="en-US" altLang="zh-CN">
                <a:solidFill>
                  <a:srgbClr val="0000FF"/>
                </a:solidFill>
                <a:latin typeface="宋体" pitchFamily="2" charset="-122"/>
              </a:rPr>
              <a:t>】</a:t>
            </a:r>
            <a:r>
              <a:rPr kumimoji="1" lang="zh-CN" altLang="en-US">
                <a:solidFill>
                  <a:srgbClr val="0000FF"/>
                </a:solidFill>
                <a:latin typeface="宋体" pitchFamily="2" charset="-122"/>
              </a:rPr>
              <a:t>在实验中发现测得的</a:t>
            </a:r>
            <a:r>
              <a:rPr kumimoji="1" lang="zh-CN" altLang="en-US">
                <a:solidFill>
                  <a:srgbClr val="0000FF"/>
                </a:solidFill>
              </a:rPr>
              <a:t>氧气体积含量小于</a:t>
            </a:r>
            <a:r>
              <a:rPr kumimoji="1" lang="zh-CN" altLang="en-US">
                <a:solidFill>
                  <a:srgbClr val="0000FF"/>
                </a:solidFill>
                <a:latin typeface="宋体" pitchFamily="2" charset="-122"/>
              </a:rPr>
              <a:t>空气</a:t>
            </a:r>
          </a:p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  <a:latin typeface="宋体" pitchFamily="2" charset="-122"/>
              </a:rPr>
              <a:t>        体积的</a:t>
            </a:r>
            <a:r>
              <a:rPr kumimoji="1" lang="en-US" altLang="zh-CN">
                <a:solidFill>
                  <a:schemeClr val="hlink"/>
                </a:solidFill>
                <a:latin typeface="宋体" pitchFamily="2" charset="-122"/>
              </a:rPr>
              <a:t>1/5</a:t>
            </a:r>
            <a:r>
              <a:rPr kumimoji="1" lang="zh-CN" altLang="en-US">
                <a:solidFill>
                  <a:srgbClr val="0000FF"/>
                </a:solidFill>
                <a:latin typeface="宋体" pitchFamily="2" charset="-122"/>
              </a:rPr>
              <a:t>，可能原因是什么？</a:t>
            </a:r>
          </a:p>
        </p:txBody>
      </p:sp>
      <p:sp>
        <p:nvSpPr>
          <p:cNvPr id="99332" name="Text Box 4"/>
          <p:cNvSpPr txBox="1">
            <a:spLocks noChangeArrowheads="1"/>
          </p:cNvSpPr>
          <p:nvPr/>
        </p:nvSpPr>
        <p:spPr bwMode="auto">
          <a:xfrm>
            <a:off x="755650" y="2133600"/>
            <a:ext cx="2736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chemeClr val="hlink"/>
                </a:solidFill>
                <a:latin typeface="宋体" pitchFamily="2" charset="-122"/>
              </a:rPr>
              <a:t> ① </a:t>
            </a:r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红磷的量不足</a:t>
            </a:r>
          </a:p>
        </p:txBody>
      </p:sp>
      <p:sp>
        <p:nvSpPr>
          <p:cNvPr id="99333" name="Text Box 5"/>
          <p:cNvSpPr txBox="1">
            <a:spLocks noChangeArrowheads="1"/>
          </p:cNvSpPr>
          <p:nvPr/>
        </p:nvSpPr>
        <p:spPr bwMode="auto">
          <a:xfrm>
            <a:off x="900113" y="3970338"/>
            <a:ext cx="5759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dirty="0">
                <a:solidFill>
                  <a:schemeClr val="hlink"/>
                </a:solidFill>
                <a:latin typeface="宋体" pitchFamily="2" charset="-122"/>
              </a:rPr>
              <a:t>③ </a:t>
            </a:r>
            <a:r>
              <a:rPr kumimoji="1" lang="zh-CN" altLang="en-US" dirty="0">
                <a:solidFill>
                  <a:schemeClr val="hlink"/>
                </a:solidFill>
                <a:latin typeface="宋体" pitchFamily="2" charset="-122"/>
              </a:rPr>
              <a:t>装置未冷却至到室温就打开弹簧夹</a:t>
            </a:r>
          </a:p>
        </p:txBody>
      </p:sp>
      <p:sp>
        <p:nvSpPr>
          <p:cNvPr id="99334" name="Text Box 6"/>
          <p:cNvSpPr txBox="1">
            <a:spLocks noChangeArrowheads="1"/>
          </p:cNvSpPr>
          <p:nvPr/>
        </p:nvSpPr>
        <p:spPr bwMode="auto">
          <a:xfrm>
            <a:off x="900113" y="2566988"/>
            <a:ext cx="238600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dirty="0">
                <a:solidFill>
                  <a:schemeClr val="hlink"/>
                </a:solidFill>
                <a:latin typeface="宋体" pitchFamily="2" charset="-122"/>
              </a:rPr>
              <a:t>② </a:t>
            </a:r>
            <a:r>
              <a:rPr kumimoji="1" lang="zh-CN" altLang="en-US" dirty="0" smtClean="0">
                <a:solidFill>
                  <a:schemeClr val="hlink"/>
                </a:solidFill>
                <a:latin typeface="宋体" pitchFamily="2" charset="-122"/>
              </a:rPr>
              <a:t>装置漏气</a:t>
            </a:r>
            <a:endParaRPr kumimoji="1" lang="zh-CN" altLang="en-US" dirty="0">
              <a:solidFill>
                <a:schemeClr val="hlink"/>
              </a:solidFill>
              <a:latin typeface="宋体" pitchFamily="2" charset="-122"/>
            </a:endParaRPr>
          </a:p>
        </p:txBody>
      </p:sp>
      <p:sp>
        <p:nvSpPr>
          <p:cNvPr id="99335" name="Text Box 7"/>
          <p:cNvSpPr txBox="1">
            <a:spLocks noChangeArrowheads="1"/>
          </p:cNvSpPr>
          <p:nvPr/>
        </p:nvSpPr>
        <p:spPr bwMode="auto">
          <a:xfrm>
            <a:off x="755650" y="4906963"/>
            <a:ext cx="55451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 </a:t>
            </a:r>
            <a:r>
              <a:rPr kumimoji="1" lang="en-US" altLang="zh-CN">
                <a:solidFill>
                  <a:schemeClr val="hlink"/>
                </a:solidFill>
                <a:latin typeface="宋体" pitchFamily="2" charset="-122"/>
              </a:rPr>
              <a:t>⑤ </a:t>
            </a:r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红磷熄灭后瓶内还有氧气残余。</a:t>
            </a:r>
            <a:endParaRPr kumimoji="1" lang="zh-CN" altLang="en-US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99336" name="Text Box 8"/>
          <p:cNvSpPr txBox="1">
            <a:spLocks noChangeArrowheads="1"/>
          </p:cNvSpPr>
          <p:nvPr/>
        </p:nvSpPr>
        <p:spPr bwMode="auto">
          <a:xfrm>
            <a:off x="900113" y="4475163"/>
            <a:ext cx="43195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chemeClr val="hlink"/>
                </a:solidFill>
                <a:latin typeface="宋体" pitchFamily="2" charset="-122"/>
              </a:rPr>
              <a:t>④ </a:t>
            </a:r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实验前，导管中未充满水</a:t>
            </a: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1187450" y="5411788"/>
            <a:ext cx="453707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sz="2200">
                <a:solidFill>
                  <a:srgbClr val="0000FF"/>
                </a:solidFill>
                <a:latin typeface="宋体" pitchFamily="2" charset="-122"/>
              </a:rPr>
              <a:t>**</a:t>
            </a:r>
            <a:r>
              <a:rPr kumimoji="1" lang="zh-CN" altLang="en-US" sz="2200">
                <a:solidFill>
                  <a:srgbClr val="0000FF"/>
                </a:solidFill>
                <a:latin typeface="宋体" pitchFamily="2" charset="-122"/>
              </a:rPr>
              <a:t>（少量的氧气不足以支持燃烧）</a:t>
            </a:r>
          </a:p>
        </p:txBody>
      </p:sp>
      <p:sp>
        <p:nvSpPr>
          <p:cNvPr id="99338" name="Text Box 10"/>
          <p:cNvSpPr txBox="1">
            <a:spLocks noChangeArrowheads="1"/>
          </p:cNvSpPr>
          <p:nvPr/>
        </p:nvSpPr>
        <p:spPr bwMode="auto">
          <a:xfrm>
            <a:off x="1300163" y="3000372"/>
            <a:ext cx="412909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rgbClr val="0000FF"/>
                </a:solidFill>
                <a:latin typeface="宋体" pitchFamily="2" charset="-122"/>
              </a:rPr>
              <a:t>a</a:t>
            </a:r>
            <a:r>
              <a:rPr lang="zh-CN" altLang="en-US" dirty="0" smtClean="0">
                <a:solidFill>
                  <a:srgbClr val="0000FF"/>
                </a:solidFill>
                <a:latin typeface="宋体" pitchFamily="2" charset="-122"/>
              </a:rPr>
              <a:t>、</a:t>
            </a:r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热气</a:t>
            </a:r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出</a:t>
            </a:r>
            <a:r>
              <a:rPr lang="zh-CN" altLang="en-US" dirty="0">
                <a:solidFill>
                  <a:srgbClr val="0000FF"/>
                </a:solidFill>
                <a:latin typeface="宋体" pitchFamily="2" charset="-122"/>
              </a:rPr>
              <a:t>，结果偏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大</a:t>
            </a:r>
            <a:r>
              <a:rPr lang="zh-CN" altLang="en-US" dirty="0">
                <a:solidFill>
                  <a:srgbClr val="0000FF"/>
                </a:solidFill>
                <a:latin typeface="宋体" pitchFamily="2" charset="-122"/>
              </a:rPr>
              <a:t>；</a:t>
            </a:r>
          </a:p>
        </p:txBody>
      </p:sp>
      <p:sp>
        <p:nvSpPr>
          <p:cNvPr id="99339" name="Rectangle 11"/>
          <p:cNvSpPr>
            <a:spLocks noChangeArrowheads="1"/>
          </p:cNvSpPr>
          <p:nvPr/>
        </p:nvSpPr>
        <p:spPr bwMode="auto">
          <a:xfrm>
            <a:off x="1285852" y="3502025"/>
            <a:ext cx="442119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/>
            <a:r>
              <a:rPr lang="en-US" altLang="zh-CN" dirty="0">
                <a:solidFill>
                  <a:srgbClr val="0000FF"/>
                </a:solidFill>
                <a:latin typeface="宋体" pitchFamily="2" charset="-122"/>
              </a:rPr>
              <a:t>b</a:t>
            </a:r>
            <a:r>
              <a:rPr lang="zh-CN" altLang="en-US" dirty="0" smtClean="0">
                <a:solidFill>
                  <a:srgbClr val="0000FF"/>
                </a:solidFill>
                <a:latin typeface="宋体" pitchFamily="2" charset="-122"/>
              </a:rPr>
              <a:t>、</a:t>
            </a:r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冷气</a:t>
            </a:r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进</a:t>
            </a:r>
            <a:r>
              <a:rPr lang="zh-CN" altLang="en-US" dirty="0" smtClean="0">
                <a:solidFill>
                  <a:srgbClr val="0000FF"/>
                </a:solidFill>
                <a:latin typeface="宋体" pitchFamily="2" charset="-122"/>
              </a:rPr>
              <a:t>，</a:t>
            </a:r>
            <a:r>
              <a:rPr lang="zh-CN" altLang="en-US" dirty="0">
                <a:solidFill>
                  <a:srgbClr val="0000FF"/>
                </a:solidFill>
                <a:latin typeface="宋体" pitchFamily="2" charset="-122"/>
              </a:rPr>
              <a:t>结果偏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小</a:t>
            </a:r>
            <a:r>
              <a:rPr lang="zh-CN" altLang="en-US" dirty="0">
                <a:solidFill>
                  <a:srgbClr val="0000FF"/>
                </a:solidFill>
                <a:latin typeface="宋体" pitchFamily="2" charset="-122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9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9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9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99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9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99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99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99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2" grpId="0"/>
      <p:bldP spid="99333" grpId="0"/>
      <p:bldP spid="99334" grpId="0"/>
      <p:bldP spid="99335" grpId="0"/>
      <p:bldP spid="99336" grpId="0"/>
      <p:bldP spid="99337" grpId="0"/>
      <p:bldP spid="99338" grpId="0"/>
      <p:bldP spid="993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8" name="Text Box 4"/>
          <p:cNvSpPr txBox="1">
            <a:spLocks noChangeArrowheads="1"/>
          </p:cNvSpPr>
          <p:nvPr/>
        </p:nvSpPr>
        <p:spPr bwMode="auto">
          <a:xfrm>
            <a:off x="468313" y="2133600"/>
            <a:ext cx="82073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【</a:t>
            </a:r>
            <a:r>
              <a:rPr kumimoji="1" lang="zh-CN" altLang="en-US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想一想</a:t>
            </a:r>
            <a:r>
              <a:rPr kumimoji="1" lang="en-US" altLang="zh-CN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】</a:t>
            </a:r>
            <a:r>
              <a:rPr kumimoji="1" lang="zh-CN" altLang="en-US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空气无色无味的气体，不易觉察，你能用一个</a:t>
            </a:r>
          </a:p>
          <a:p>
            <a:r>
              <a:rPr kumimoji="1" lang="zh-CN" altLang="en-US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      简单的实验或列举实例来说明空气确实存在吗？</a:t>
            </a:r>
          </a:p>
        </p:txBody>
      </p:sp>
      <p:sp>
        <p:nvSpPr>
          <p:cNvPr id="98309" name="Text Box 5"/>
          <p:cNvSpPr txBox="1">
            <a:spLocks noChangeArrowheads="1"/>
          </p:cNvSpPr>
          <p:nvPr/>
        </p:nvSpPr>
        <p:spPr bwMode="auto">
          <a:xfrm>
            <a:off x="755650" y="3284538"/>
            <a:ext cx="76962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solidFill>
                  <a:srgbClr val="00CC00"/>
                </a:solidFill>
                <a:latin typeface="宋体" pitchFamily="2" charset="-122"/>
              </a:rPr>
              <a:t>答</a:t>
            </a:r>
            <a:r>
              <a:rPr kumimoji="1" lang="zh-CN" altLang="en-US">
                <a:latin typeface="宋体" pitchFamily="2" charset="-122"/>
              </a:rPr>
              <a:t>：</a:t>
            </a:r>
            <a:r>
              <a:rPr kumimoji="1" lang="en-US" altLang="zh-CN">
                <a:latin typeface="宋体" pitchFamily="2" charset="-122"/>
              </a:rPr>
              <a:t>1</a:t>
            </a:r>
            <a:r>
              <a:rPr kumimoji="1" lang="zh-CN" altLang="en-US">
                <a:latin typeface="宋体" pitchFamily="2" charset="-122"/>
              </a:rPr>
              <a:t>）空集气瓶在盛满水的水槽中向下压，集气瓶内的</a:t>
            </a:r>
          </a:p>
          <a:p>
            <a:r>
              <a:rPr kumimoji="1" lang="zh-CN" altLang="en-US">
                <a:latin typeface="宋体" pitchFamily="2" charset="-122"/>
              </a:rPr>
              <a:t>       水无法上升到集气瓶底部。</a:t>
            </a:r>
          </a:p>
          <a:p>
            <a:r>
              <a:rPr kumimoji="1" lang="zh-CN" altLang="en-US">
                <a:latin typeface="宋体" pitchFamily="2" charset="-122"/>
              </a:rPr>
              <a:t>    </a:t>
            </a:r>
            <a:r>
              <a:rPr kumimoji="1" lang="en-US" altLang="zh-CN">
                <a:latin typeface="宋体" pitchFamily="2" charset="-122"/>
              </a:rPr>
              <a:t>2</a:t>
            </a:r>
            <a:r>
              <a:rPr kumimoji="1" lang="zh-CN" altLang="en-US">
                <a:latin typeface="宋体" pitchFamily="2" charset="-122"/>
              </a:rPr>
              <a:t>）把空集气瓶侧立在盛满水的水槽中，水面有气泡</a:t>
            </a:r>
          </a:p>
          <a:p>
            <a:r>
              <a:rPr kumimoji="1" lang="zh-CN" altLang="en-US">
                <a:latin typeface="宋体" pitchFamily="2" charset="-122"/>
              </a:rPr>
              <a:t>       冒出。</a:t>
            </a:r>
          </a:p>
          <a:p>
            <a:r>
              <a:rPr kumimoji="1" lang="zh-CN" altLang="en-US">
                <a:latin typeface="宋体" pitchFamily="2" charset="-122"/>
              </a:rPr>
              <a:t>    </a:t>
            </a:r>
            <a:r>
              <a:rPr kumimoji="1" lang="en-US" altLang="zh-CN">
                <a:latin typeface="宋体" pitchFamily="2" charset="-122"/>
              </a:rPr>
              <a:t>3</a:t>
            </a:r>
            <a:r>
              <a:rPr kumimoji="1" lang="zh-CN" altLang="en-US">
                <a:latin typeface="宋体" pitchFamily="2" charset="-122"/>
              </a:rPr>
              <a:t>）将塑料袋在空中抖动，塑料袋鼓起来。</a:t>
            </a:r>
          </a:p>
          <a:p>
            <a:r>
              <a:rPr kumimoji="1" lang="zh-CN" altLang="en-US">
                <a:latin typeface="宋体" pitchFamily="2" charset="-122"/>
              </a:rPr>
              <a:t>    </a:t>
            </a:r>
            <a:r>
              <a:rPr kumimoji="1" lang="en-US" altLang="zh-CN">
                <a:latin typeface="宋体" pitchFamily="2" charset="-122"/>
              </a:rPr>
              <a:t>4</a:t>
            </a:r>
            <a:r>
              <a:rPr kumimoji="1" lang="zh-CN" altLang="en-US">
                <a:latin typeface="宋体" pitchFamily="2" charset="-122"/>
              </a:rPr>
              <a:t>）用扇子朝脸扇风（或树叶在动），有风。</a:t>
            </a:r>
          </a:p>
          <a:p>
            <a:r>
              <a:rPr kumimoji="1" lang="zh-CN" altLang="en-US">
                <a:latin typeface="宋体" pitchFamily="2" charset="-122"/>
              </a:rPr>
              <a:t>    </a:t>
            </a:r>
            <a:r>
              <a:rPr kumimoji="1" lang="en-US" altLang="zh-CN">
                <a:latin typeface="宋体" pitchFamily="2" charset="-122"/>
              </a:rPr>
              <a:t>5</a:t>
            </a:r>
            <a:r>
              <a:rPr kumimoji="1" lang="zh-CN" altLang="en-US">
                <a:latin typeface="宋体" pitchFamily="2" charset="-122"/>
              </a:rPr>
              <a:t>）给车胎打气，车胎涨起来了。</a:t>
            </a:r>
          </a:p>
        </p:txBody>
      </p:sp>
      <p:sp>
        <p:nvSpPr>
          <p:cNvPr id="98310" name="Text Box 6"/>
          <p:cNvSpPr txBox="1">
            <a:spLocks noChangeArrowheads="1"/>
          </p:cNvSpPr>
          <p:nvPr/>
        </p:nvSpPr>
        <p:spPr bwMode="auto">
          <a:xfrm>
            <a:off x="755650" y="215900"/>
            <a:ext cx="84963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【</a:t>
            </a:r>
            <a:r>
              <a:rPr kumimoji="1" lang="zh-CN" altLang="en-US">
                <a:latin typeface="宋体" pitchFamily="2" charset="-122"/>
              </a:rPr>
              <a:t>练习</a:t>
            </a:r>
            <a:r>
              <a:rPr kumimoji="1" lang="en-US" altLang="zh-CN">
                <a:latin typeface="宋体" pitchFamily="2" charset="-122"/>
              </a:rPr>
              <a:t>】</a:t>
            </a:r>
            <a:r>
              <a:rPr kumimoji="1" lang="zh-CN" altLang="en-US">
                <a:latin typeface="宋体" pitchFamily="2" charset="-122"/>
              </a:rPr>
              <a:t>下列事实中，会导致测量结果偏低的是（        ）</a:t>
            </a:r>
          </a:p>
          <a:p>
            <a:pPr>
              <a:spcBef>
                <a:spcPct val="50000"/>
              </a:spcBef>
            </a:pPr>
            <a:r>
              <a:rPr kumimoji="1" lang="zh-CN" altLang="en-US">
                <a:latin typeface="宋体" pitchFamily="2" charset="-122"/>
              </a:rPr>
              <a:t>  </a:t>
            </a:r>
            <a:r>
              <a:rPr kumimoji="1" lang="en-US" altLang="zh-CN">
                <a:latin typeface="宋体" pitchFamily="2" charset="-122"/>
              </a:rPr>
              <a:t>A</a:t>
            </a:r>
            <a:r>
              <a:rPr kumimoji="1" lang="zh-CN" altLang="en-US">
                <a:latin typeface="宋体" pitchFamily="2" charset="-122"/>
              </a:rPr>
              <a:t>、装置的气密性不好              </a:t>
            </a:r>
            <a:r>
              <a:rPr kumimoji="1" lang="en-US" altLang="zh-CN">
                <a:latin typeface="宋体" pitchFamily="2" charset="-122"/>
              </a:rPr>
              <a:t>B</a:t>
            </a:r>
            <a:r>
              <a:rPr kumimoji="1" lang="zh-CN" altLang="en-US">
                <a:latin typeface="宋体" pitchFamily="2" charset="-122"/>
              </a:rPr>
              <a:t>、红磷不足</a:t>
            </a:r>
          </a:p>
          <a:p>
            <a:pPr>
              <a:spcBef>
                <a:spcPct val="50000"/>
              </a:spcBef>
            </a:pPr>
            <a:r>
              <a:rPr kumimoji="1" lang="zh-CN" altLang="en-US">
                <a:latin typeface="宋体" pitchFamily="2" charset="-122"/>
              </a:rPr>
              <a:t>  </a:t>
            </a:r>
            <a:r>
              <a:rPr kumimoji="1" lang="en-US" altLang="zh-CN">
                <a:latin typeface="宋体" pitchFamily="2" charset="-122"/>
              </a:rPr>
              <a:t>C</a:t>
            </a:r>
            <a:r>
              <a:rPr kumimoji="1" lang="zh-CN" altLang="en-US">
                <a:latin typeface="宋体" pitchFamily="2" charset="-122"/>
              </a:rPr>
              <a:t>、装置未冷却至室温就打开止水夹  </a:t>
            </a:r>
            <a:r>
              <a:rPr kumimoji="1" lang="en-US" altLang="zh-CN">
                <a:latin typeface="宋体" pitchFamily="2" charset="-122"/>
              </a:rPr>
              <a:t>D</a:t>
            </a:r>
            <a:r>
              <a:rPr kumimoji="1" lang="zh-CN" altLang="en-US">
                <a:latin typeface="宋体" pitchFamily="2" charset="-122"/>
              </a:rPr>
              <a:t>、将红磷换成蜡烛</a:t>
            </a:r>
          </a:p>
        </p:txBody>
      </p:sp>
      <p:sp>
        <p:nvSpPr>
          <p:cNvPr id="98311" name="Text Box 7"/>
          <p:cNvSpPr txBox="1">
            <a:spLocks noChangeArrowheads="1"/>
          </p:cNvSpPr>
          <p:nvPr/>
        </p:nvSpPr>
        <p:spPr bwMode="auto">
          <a:xfrm>
            <a:off x="7669213" y="188913"/>
            <a:ext cx="1079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FF0000"/>
                </a:solidFill>
                <a:latin typeface="宋体" pitchFamily="2" charset="-122"/>
              </a:rPr>
              <a:t>ABCD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8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98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98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98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8" grpId="0"/>
      <p:bldP spid="98309" grpId="0"/>
      <p:bldP spid="98310" grpId="0"/>
      <p:bldP spid="98311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2159</TotalTime>
  <Words>1148</Words>
  <Application>Microsoft PowerPoint</Application>
  <PresentationFormat>全屏显示(4:3)</PresentationFormat>
  <Paragraphs>125</Paragraphs>
  <Slides>13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4" baseType="lpstr">
      <vt:lpstr>Blends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课题1 我们周围空气（第1课时）</dc:title>
  <dc:creator>邓作逵</dc:creator>
  <cp:lastModifiedBy>admin</cp:lastModifiedBy>
  <cp:revision>159</cp:revision>
  <dcterms:created xsi:type="dcterms:W3CDTF">2004-08-17T02:46:42Z</dcterms:created>
  <dcterms:modified xsi:type="dcterms:W3CDTF">2018-09-19T09:20:07Z</dcterms:modified>
</cp:coreProperties>
</file>