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>
  <p:sldMasterIdLst>
    <p:sldMasterId id="2147483648" r:id="rId1"/>
    <p:sldMasterId id="2147483660" r:id="rId3"/>
  </p:sldMasterIdLst>
  <p:notesMasterIdLst>
    <p:notesMasterId r:id="rId10"/>
  </p:notesMasterIdLst>
  <p:handoutMasterIdLst>
    <p:handoutMasterId r:id="rId25"/>
  </p:handoutMasterIdLst>
  <p:sldIdLst>
    <p:sldId id="627" r:id="rId4"/>
    <p:sldId id="653" r:id="rId5"/>
    <p:sldId id="652" r:id="rId6"/>
    <p:sldId id="654" r:id="rId7"/>
    <p:sldId id="655" r:id="rId8"/>
    <p:sldId id="656" r:id="rId9"/>
    <p:sldId id="657" r:id="rId11"/>
    <p:sldId id="658" r:id="rId12"/>
    <p:sldId id="659" r:id="rId13"/>
    <p:sldId id="661" r:id="rId14"/>
    <p:sldId id="662" r:id="rId15"/>
    <p:sldId id="697" r:id="rId16"/>
    <p:sldId id="695" r:id="rId17"/>
    <p:sldId id="604" r:id="rId18"/>
    <p:sldId id="606" r:id="rId19"/>
    <p:sldId id="605" r:id="rId20"/>
    <p:sldId id="671" r:id="rId21"/>
    <p:sldId id="700" r:id="rId22"/>
    <p:sldId id="631" r:id="rId23"/>
    <p:sldId id="632" r:id="rId24"/>
  </p:sldIdLst>
  <p:sldSz cx="12190730" cy="6859905"/>
  <p:notesSz cx="9144000" cy="6858000"/>
  <p:custDataLst>
    <p:tags r:id="rId29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rgbClr val="FF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rgbClr val="FF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rgbClr val="FF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rgbClr val="FF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rgbClr val="FF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rgbClr val="FF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rgbClr val="FF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rgbClr val="FF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rgbClr val="FF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E20000"/>
    <a:srgbClr val="FFE389"/>
    <a:srgbClr val="FC922C"/>
    <a:srgbClr val="E75E22"/>
    <a:srgbClr val="FFEDAB"/>
    <a:srgbClr val="CD242B"/>
    <a:srgbClr val="DEB203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4101"/>
    <p:restoredTop sz="95550"/>
  </p:normalViewPr>
  <p:slideViewPr>
    <p:cSldViewPr showGuides="1">
      <p:cViewPr varScale="1">
        <p:scale>
          <a:sx n="61" d="100"/>
          <a:sy n="61" d="100"/>
        </p:scale>
        <p:origin x="-1098" y="-90"/>
      </p:cViewPr>
      <p:guideLst>
        <p:guide orient="horz" pos="918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9" Type="http://schemas.openxmlformats.org/officeDocument/2006/relationships/tags" Target="tags/tag1.xml"/><Relationship Id="rId28" Type="http://schemas.openxmlformats.org/officeDocument/2006/relationships/tableStyles" Target="tableStyles.xml"/><Relationship Id="rId27" Type="http://schemas.openxmlformats.org/officeDocument/2006/relationships/viewProps" Target="viewProps.xml"/><Relationship Id="rId26" Type="http://schemas.openxmlformats.org/officeDocument/2006/relationships/presProps" Target="presProps.xml"/><Relationship Id="rId25" Type="http://schemas.openxmlformats.org/officeDocument/2006/relationships/handoutMaster" Target="handoutMasters/handoutMaster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4" Type="http://schemas.openxmlformats.org/officeDocument/2006/relationships/image" Target="../media/image10.emf"/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image" Target="../media/image7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image" Target="../media/image11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image" Target="../media/image13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image" Target="../media/image16.e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image" Target="../media/image19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239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200" b="0"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390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180013" y="0"/>
            <a:ext cx="3962400" cy="3429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200" b="0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0D4DF17-A07A-4875-9574-A9B2BE2420B9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390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513513"/>
            <a:ext cx="3962400" cy="3429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sz="1200" b="0"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390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180013" y="6513513"/>
            <a:ext cx="3962400" cy="3429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p>
            <a:pPr lvl="0" algn="r" eaLnBrk="1" fontAlgn="base" hangingPunct="1">
              <a:buNone/>
            </a:pPr>
            <a:fld id="{9A0DB2DC-4C9A-4742-B13C-FB6460FD3503}" type="slidenum">
              <a:rPr lang="zh-CN" altLang="en-US" sz="1200" b="0" strike="noStrike" noProof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z="1200" b="0" strike="noStrike" noProof="1" dirty="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F37D7E18-B61C-4B5D-AB45-F5C16C9BD51E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287588" y="514350"/>
            <a:ext cx="4568825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p>
            <a:pPr lvl="0" algn="r" eaLnBrk="1" fontAlgn="base" hangingPunct="1">
              <a:buNone/>
            </a:pPr>
            <a:fld id="{9A0DB2DC-4C9A-4742-B13C-FB6460FD3503}" type="slidenum">
              <a:rPr lang="zh-CN" altLang="en-US" sz="1200" b="0" strike="noStrike" noProof="1" dirty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200" b="0" strike="noStrike" noProof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0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11163" y="754063"/>
            <a:ext cx="5851525" cy="3294062"/>
          </a:xfrm>
          <a:ln>
            <a:solidFill>
              <a:srgbClr val="000000"/>
            </a:solidFill>
            <a:miter/>
          </a:ln>
        </p:spPr>
      </p:sp>
      <p:sp>
        <p:nvSpPr>
          <p:cNvPr id="17410" name="备注占位符 2"/>
          <p:cNvSpPr>
            <a:spLocks noGrp="1"/>
          </p:cNvSpPr>
          <p:nvPr>
            <p:ph type="body"/>
          </p:nvPr>
        </p:nvSpPr>
        <p:spPr>
          <a:xfrm>
            <a:off x="538163" y="4387850"/>
            <a:ext cx="5780087" cy="3952875"/>
          </a:xfrm>
          <a:noFill/>
          <a:ln>
            <a:noFill/>
          </a:ln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  <p:sp>
        <p:nvSpPr>
          <p:cNvPr id="1741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fld>
            <a:endParaRPr lang="zh-CN" altLang="en-US" sz="12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2413" cy="238918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3625"/>
            <a:ext cx="9142413" cy="165576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base"/>
            <a:r>
              <a:rPr lang="zh-CN" altLang="en-US" strike="noStrike" noProof="1"/>
              <a:t>单击此处编辑母版副标题样式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4013" cy="1325563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4013" cy="4352925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4013" cy="2854325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91050"/>
            <a:ext cx="10514013" cy="15001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4013" cy="1325563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0013" cy="4352925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0613" y="1825625"/>
            <a:ext cx="5181600" cy="4352925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4012" cy="1325563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6175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0613" y="1681163"/>
            <a:ext cx="51831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0613" y="2505075"/>
            <a:ext cx="5183187" cy="3686175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4013" cy="1325563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0612" cy="48752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31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0612" cy="487521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31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4013" cy="1325563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4013" cy="4352925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7313" cy="5813425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3425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7"/>
          <p:cNvSpPr>
            <a:spLocks noChangeArrowheads="1"/>
          </p:cNvSpPr>
          <p:nvPr/>
        </p:nvSpPr>
        <p:spPr bwMode="auto">
          <a:xfrm>
            <a:off x="0" y="2166938"/>
            <a:ext cx="2738438" cy="2559050"/>
          </a:xfrm>
          <a:prstGeom prst="rect">
            <a:avLst/>
          </a:prstGeom>
          <a:solidFill>
            <a:srgbClr val="CD242B"/>
          </a:solidFill>
          <a:ln>
            <a:noFill/>
          </a:ln>
        </p:spPr>
        <p:txBody>
          <a:bodyPr lIns="96740" tIns="48372" rIns="96740" bIns="48372" anchor="ctr"/>
          <a:lstStyle>
            <a:lvl1pPr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86130" indent="-30035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209675" indent="-24447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94180" indent="-24320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174875" indent="-23812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6320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30892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5464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40036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65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矩形 8"/>
          <p:cNvSpPr>
            <a:spLocks noChangeArrowheads="1"/>
          </p:cNvSpPr>
          <p:nvPr/>
        </p:nvSpPr>
        <p:spPr bwMode="auto">
          <a:xfrm>
            <a:off x="2878138" y="2166938"/>
            <a:ext cx="9312275" cy="2559050"/>
          </a:xfrm>
          <a:prstGeom prst="rect">
            <a:avLst/>
          </a:prstGeom>
          <a:solidFill>
            <a:srgbClr val="E75E22"/>
          </a:solidFill>
          <a:ln>
            <a:noFill/>
          </a:ln>
        </p:spPr>
        <p:txBody>
          <a:bodyPr lIns="96740" tIns="48372" rIns="96740" bIns="48372" anchor="ctr"/>
          <a:lstStyle>
            <a:lvl1pPr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86130" indent="-30035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209675" indent="-24447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94180" indent="-24320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174875" indent="-23812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6320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30892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5464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40036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65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3076" name="图片 10"/>
          <p:cNvPicPr/>
          <p:nvPr userDrawn="1"/>
        </p:nvPicPr>
        <p:blipFill>
          <a:blip r:embed="rId3"/>
          <a:stretch>
            <a:fillRect/>
          </a:stretch>
        </p:blipFill>
        <p:spPr>
          <a:xfrm>
            <a:off x="3352800" y="2441575"/>
            <a:ext cx="914400" cy="915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标题 1"/>
          <p:cNvSpPr>
            <a:spLocks noGrp="1"/>
          </p:cNvSpPr>
          <p:nvPr>
            <p:ph type="ctrTitle"/>
          </p:nvPr>
        </p:nvSpPr>
        <p:spPr>
          <a:xfrm>
            <a:off x="3281752" y="2983026"/>
            <a:ext cx="5898760" cy="725633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>
              <a:defRPr sz="3600" b="1" baseline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  <p:transition spd="slow">
    <p:push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命题调研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0" y="658813"/>
            <a:ext cx="12190413" cy="34925"/>
          </a:xfrm>
          <a:prstGeom prst="rect">
            <a:avLst/>
          </a:prstGeom>
          <a:solidFill>
            <a:srgbClr val="E20000"/>
          </a:solidFill>
          <a:ln>
            <a:noFill/>
          </a:ln>
        </p:spPr>
        <p:txBody>
          <a:bodyPr lIns="96740" tIns="48372" rIns="96740" bIns="48372" anchor="ctr"/>
          <a:lstStyle>
            <a:lvl1pPr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86130" indent="-30035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209675" indent="-24447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94180" indent="-24320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174875" indent="-23812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6320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30892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5464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40036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65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4230688" y="250825"/>
            <a:ext cx="6665913" cy="442913"/>
          </a:xfrm>
          <a:prstGeom prst="rect">
            <a:avLst/>
          </a:prstGeom>
          <a:solidFill>
            <a:srgbClr val="E20000"/>
          </a:solidFill>
          <a:ln>
            <a:noFill/>
          </a:ln>
        </p:spPr>
        <p:txBody>
          <a:bodyPr lIns="96740" tIns="48372" rIns="96740" bIns="48372" anchor="ctr"/>
          <a:lstStyle>
            <a:lvl1pPr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86130" indent="-30035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209675" indent="-24447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94180" indent="-24320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174875" indent="-23812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6320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30892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5464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40036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65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0" y="6740525"/>
            <a:ext cx="12207875" cy="130175"/>
          </a:xfrm>
          <a:prstGeom prst="rect">
            <a:avLst/>
          </a:prstGeom>
          <a:solidFill>
            <a:srgbClr val="E20000"/>
          </a:solidFill>
          <a:ln>
            <a:noFill/>
          </a:ln>
        </p:spPr>
        <p:txBody>
          <a:bodyPr lIns="96740" tIns="48372" rIns="96740" bIns="48372" anchor="ctr"/>
          <a:lstStyle>
            <a:lvl1pPr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86130" indent="-30035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209675" indent="-24447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94180" indent="-24320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174875" indent="-23812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6320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30892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5464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40036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65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0896600" y="250825"/>
            <a:ext cx="1293813" cy="442913"/>
          </a:xfrm>
          <a:prstGeom prst="rect">
            <a:avLst/>
          </a:prstGeom>
          <a:solidFill>
            <a:srgbClr val="FC9204"/>
          </a:solidFill>
          <a:ln>
            <a:noFill/>
          </a:ln>
        </p:spPr>
        <p:txBody>
          <a:bodyPr lIns="96740" tIns="48372" rIns="96740" bIns="48372" anchor="ctr"/>
          <a:lstStyle>
            <a:lvl1pPr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86130" indent="-30035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209675" indent="-24447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94180" indent="-24320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174875" indent="-23812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6320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30892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5464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40036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65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同侧圆角矩形 29"/>
          <p:cNvSpPr>
            <a:spLocks noChangeArrowheads="1"/>
          </p:cNvSpPr>
          <p:nvPr/>
        </p:nvSpPr>
        <p:spPr bwMode="auto">
          <a:xfrm>
            <a:off x="4368800" y="393700"/>
            <a:ext cx="1524000" cy="300038"/>
          </a:xfrm>
          <a:custGeom>
            <a:avLst/>
            <a:gdLst>
              <a:gd name="T0" fmla="*/ 1142743 w 1142743"/>
              <a:gd name="T1" fmla="*/ 147273 h 294545"/>
              <a:gd name="T2" fmla="*/ 571372 w 1142743"/>
              <a:gd name="T3" fmla="*/ 294545 h 294545"/>
              <a:gd name="T4" fmla="*/ 0 w 1142743"/>
              <a:gd name="T5" fmla="*/ 147273 h 294545"/>
              <a:gd name="T6" fmla="*/ 571372 w 1142743"/>
              <a:gd name="T7" fmla="*/ 0 h 294545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14379 w 1142743"/>
              <a:gd name="T13" fmla="*/ 14379 h 294545"/>
              <a:gd name="T14" fmla="*/ 1128364 w 1142743"/>
              <a:gd name="T15" fmla="*/ 294545 h 29454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142743" h="294545">
                <a:moveTo>
                  <a:pt x="49092" y="0"/>
                </a:moveTo>
                <a:lnTo>
                  <a:pt x="1093651" y="0"/>
                </a:lnTo>
                <a:cubicBezTo>
                  <a:pt x="1120763" y="0"/>
                  <a:pt x="1142743" y="21979"/>
                  <a:pt x="1142743" y="49092"/>
                </a:cubicBezTo>
                <a:lnTo>
                  <a:pt x="1142743" y="294545"/>
                </a:lnTo>
                <a:lnTo>
                  <a:pt x="0" y="294545"/>
                </a:lnTo>
                <a:lnTo>
                  <a:pt x="0" y="49092"/>
                </a:lnTo>
                <a:cubicBezTo>
                  <a:pt x="0" y="21979"/>
                  <a:pt x="21979" y="0"/>
                  <a:pt x="49091" y="0"/>
                </a:cubicBezTo>
                <a:close/>
              </a:path>
            </a:pathLst>
          </a:custGeom>
          <a:gradFill rotWithShape="1">
            <a:gsLst>
              <a:gs pos="0">
                <a:srgbClr val="FF8534"/>
              </a:gs>
              <a:gs pos="100000">
                <a:srgbClr val="FFCA00"/>
              </a:gs>
            </a:gsLst>
            <a:lin ang="5400000" scaled="1"/>
          </a:gradFill>
          <a:ln>
            <a:noFill/>
          </a:ln>
        </p:spPr>
        <p:txBody>
          <a:bodyPr lIns="96740" tIns="48372" rIns="96740" bIns="48372" anchor="ctr"/>
          <a:lstStyle>
            <a:lvl1pPr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86130" indent="-30035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209675" indent="-24447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94180" indent="-24320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174875" indent="-23812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6320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30892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5464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40036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65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必备知识</a:t>
            </a: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7" name="同侧圆角矩形 14"/>
          <p:cNvSpPr>
            <a:spLocks noChangeArrowheads="1"/>
          </p:cNvSpPr>
          <p:nvPr/>
        </p:nvSpPr>
        <p:spPr bwMode="auto">
          <a:xfrm>
            <a:off x="5970588" y="393700"/>
            <a:ext cx="1524000" cy="300038"/>
          </a:xfrm>
          <a:custGeom>
            <a:avLst/>
            <a:gdLst>
              <a:gd name="T0" fmla="*/ 1142743 w 1142743"/>
              <a:gd name="T1" fmla="*/ 147273 h 294545"/>
              <a:gd name="T2" fmla="*/ 571372 w 1142743"/>
              <a:gd name="T3" fmla="*/ 294545 h 294545"/>
              <a:gd name="T4" fmla="*/ 0 w 1142743"/>
              <a:gd name="T5" fmla="*/ 147273 h 294545"/>
              <a:gd name="T6" fmla="*/ 571372 w 1142743"/>
              <a:gd name="T7" fmla="*/ 0 h 294545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14379 w 1142743"/>
              <a:gd name="T13" fmla="*/ 14379 h 294545"/>
              <a:gd name="T14" fmla="*/ 1128364 w 1142743"/>
              <a:gd name="T15" fmla="*/ 294545 h 29454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142743" h="294545">
                <a:moveTo>
                  <a:pt x="49092" y="0"/>
                </a:moveTo>
                <a:lnTo>
                  <a:pt x="1093651" y="0"/>
                </a:lnTo>
                <a:cubicBezTo>
                  <a:pt x="1120763" y="0"/>
                  <a:pt x="1142743" y="21979"/>
                  <a:pt x="1142743" y="49092"/>
                </a:cubicBezTo>
                <a:lnTo>
                  <a:pt x="1142743" y="294545"/>
                </a:lnTo>
                <a:lnTo>
                  <a:pt x="0" y="294545"/>
                </a:lnTo>
                <a:lnTo>
                  <a:pt x="0" y="49092"/>
                </a:lnTo>
                <a:cubicBezTo>
                  <a:pt x="0" y="21979"/>
                  <a:pt x="21979" y="0"/>
                  <a:pt x="49091" y="0"/>
                </a:cubicBezTo>
                <a:close/>
              </a:path>
            </a:pathLst>
          </a:custGeom>
          <a:gradFill rotWithShape="1">
            <a:gsLst>
              <a:gs pos="0">
                <a:srgbClr val="FF8534"/>
              </a:gs>
              <a:gs pos="100000">
                <a:srgbClr val="FFCA00"/>
              </a:gs>
            </a:gsLst>
            <a:lin ang="5400000" scaled="1"/>
          </a:gradFill>
          <a:ln>
            <a:noFill/>
          </a:ln>
        </p:spPr>
        <p:txBody>
          <a:bodyPr lIns="96740" tIns="48372" rIns="96740" bIns="48372" anchor="ctr"/>
          <a:lstStyle>
            <a:lvl1pPr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86130" indent="-30035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209675" indent="-24447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94180" indent="-24320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174875" indent="-23812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6320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30892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5464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40036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65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课堂检测</a:t>
            </a: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8" name="同侧圆角矩形 6"/>
          <p:cNvSpPr>
            <a:spLocks noChangeArrowheads="1"/>
          </p:cNvSpPr>
          <p:nvPr/>
        </p:nvSpPr>
        <p:spPr bwMode="auto">
          <a:xfrm>
            <a:off x="4368800" y="323850"/>
            <a:ext cx="1533525" cy="369888"/>
          </a:xfrm>
          <a:custGeom>
            <a:avLst/>
            <a:gdLst>
              <a:gd name="T0" fmla="*/ 1152128 w 1152128"/>
              <a:gd name="T1" fmla="*/ 185436 h 370871"/>
              <a:gd name="T2" fmla="*/ 576064 w 1152128"/>
              <a:gd name="T3" fmla="*/ 370871 h 370871"/>
              <a:gd name="T4" fmla="*/ 0 w 1152128"/>
              <a:gd name="T5" fmla="*/ 185436 h 370871"/>
              <a:gd name="T6" fmla="*/ 576064 w 1152128"/>
              <a:gd name="T7" fmla="*/ 0 h 370871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18104 w 1152128"/>
              <a:gd name="T13" fmla="*/ 18104 h 370871"/>
              <a:gd name="T14" fmla="*/ 1134024 w 1152128"/>
              <a:gd name="T15" fmla="*/ 370871 h 37087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152128" h="370871">
                <a:moveTo>
                  <a:pt x="61813" y="0"/>
                </a:moveTo>
                <a:lnTo>
                  <a:pt x="1090315" y="0"/>
                </a:lnTo>
                <a:cubicBezTo>
                  <a:pt x="1124453" y="0"/>
                  <a:pt x="1152128" y="27674"/>
                  <a:pt x="1152128" y="61813"/>
                </a:cubicBezTo>
                <a:lnTo>
                  <a:pt x="1152128" y="370871"/>
                </a:lnTo>
                <a:lnTo>
                  <a:pt x="0" y="370871"/>
                </a:lnTo>
                <a:lnTo>
                  <a:pt x="0" y="61813"/>
                </a:lnTo>
                <a:cubicBezTo>
                  <a:pt x="0" y="27674"/>
                  <a:pt x="27674" y="0"/>
                  <a:pt x="61812" y="0"/>
                </a:cubicBezTo>
                <a:close/>
              </a:path>
            </a:pathLst>
          </a:custGeom>
          <a:gradFill rotWithShape="1">
            <a:gsLst>
              <a:gs pos="0">
                <a:srgbClr val="FFD85D"/>
              </a:gs>
              <a:gs pos="100000">
                <a:srgbClr val="FFEDAB"/>
              </a:gs>
            </a:gsLst>
            <a:lin ang="5400000" scaled="1"/>
          </a:gradFill>
          <a:ln>
            <a:noFill/>
          </a:ln>
        </p:spPr>
        <p:txBody>
          <a:bodyPr lIns="96740" tIns="48372" rIns="96740" bIns="48372" anchor="ctr"/>
          <a:lstStyle>
            <a:lvl1pPr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86130" indent="-30035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209675" indent="-24447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94180" indent="-24320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174875" indent="-23812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6320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30892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5464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40036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65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教材感知</a:t>
            </a: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cxnSp>
        <p:nvCxnSpPr>
          <p:cNvPr id="9" name="直接连接符 7"/>
          <p:cNvCxnSpPr/>
          <p:nvPr/>
        </p:nvCxnSpPr>
        <p:spPr>
          <a:xfrm>
            <a:off x="4400550" y="649288"/>
            <a:ext cx="1439863" cy="0"/>
          </a:xfrm>
          <a:prstGeom prst="line">
            <a:avLst/>
          </a:prstGeom>
          <a:ln w="19050">
            <a:solidFill>
              <a:srgbClr val="FF853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6" name="灯片编号占位符 1"/>
          <p:cNvSpPr txBox="1">
            <a:spLocks noGrp="1"/>
          </p:cNvSpPr>
          <p:nvPr/>
        </p:nvSpPr>
        <p:spPr>
          <a:xfrm>
            <a:off x="10898188" y="304800"/>
            <a:ext cx="1292225" cy="355600"/>
          </a:xfrm>
          <a:prstGeom prst="rect">
            <a:avLst/>
          </a:prstGeom>
          <a:noFill/>
          <a:ln w="9525">
            <a:noFill/>
          </a:ln>
        </p:spPr>
        <p:txBody>
          <a:bodyPr lIns="96752" tIns="48378" rIns="96752" bIns="48378" anchor="t"/>
          <a:p>
            <a:pPr lvl="0" algn="ctr" defTabSz="965200"/>
            <a:r>
              <a:rPr lang="en-US" altLang="zh-CN" sz="1900" b="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fld id="{9A0DB2DC-4C9A-4742-B13C-FB6460FD3503}" type="slidenum">
              <a:rPr lang="zh-CN" altLang="en-US" sz="1900" b="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fld>
            <a:r>
              <a:rPr lang="en-US" altLang="zh-CN" sz="1900" b="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endParaRPr lang="zh-CN" altLang="en-US" sz="1900" b="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热点聚焦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0" y="658813"/>
            <a:ext cx="12190413" cy="34925"/>
          </a:xfrm>
          <a:prstGeom prst="rect">
            <a:avLst/>
          </a:prstGeom>
          <a:solidFill>
            <a:srgbClr val="E20000"/>
          </a:solidFill>
          <a:ln>
            <a:noFill/>
          </a:ln>
        </p:spPr>
        <p:txBody>
          <a:bodyPr lIns="96740" tIns="48372" rIns="96740" bIns="48372" anchor="ctr"/>
          <a:lstStyle>
            <a:lvl1pPr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86130" indent="-30035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209675" indent="-24447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94180" indent="-24320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174875" indent="-23812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6320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30892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5464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40036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65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4230688" y="250825"/>
            <a:ext cx="6665913" cy="442913"/>
          </a:xfrm>
          <a:prstGeom prst="rect">
            <a:avLst/>
          </a:prstGeom>
          <a:solidFill>
            <a:srgbClr val="E20000"/>
          </a:solidFill>
          <a:ln>
            <a:noFill/>
          </a:ln>
        </p:spPr>
        <p:txBody>
          <a:bodyPr lIns="96740" tIns="48372" rIns="96740" bIns="48372" anchor="ctr"/>
          <a:lstStyle>
            <a:lvl1pPr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86130" indent="-30035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209675" indent="-24447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94180" indent="-24320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174875" indent="-23812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6320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30892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5464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40036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65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0" y="6740525"/>
            <a:ext cx="12207875" cy="130175"/>
          </a:xfrm>
          <a:prstGeom prst="rect">
            <a:avLst/>
          </a:prstGeom>
          <a:solidFill>
            <a:srgbClr val="E20000"/>
          </a:solidFill>
          <a:ln>
            <a:noFill/>
          </a:ln>
        </p:spPr>
        <p:txBody>
          <a:bodyPr lIns="96740" tIns="48372" rIns="96740" bIns="48372" anchor="ctr"/>
          <a:lstStyle>
            <a:lvl1pPr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86130" indent="-30035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209675" indent="-24447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94180" indent="-24320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174875" indent="-23812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6320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30892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5464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40036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65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0896600" y="250825"/>
            <a:ext cx="1293813" cy="442913"/>
          </a:xfrm>
          <a:prstGeom prst="rect">
            <a:avLst/>
          </a:prstGeom>
          <a:solidFill>
            <a:srgbClr val="FC9204"/>
          </a:solidFill>
          <a:ln>
            <a:noFill/>
          </a:ln>
        </p:spPr>
        <p:txBody>
          <a:bodyPr lIns="96740" tIns="48372" rIns="96740" bIns="48372" anchor="ctr"/>
          <a:lstStyle>
            <a:lvl1pPr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86130" indent="-30035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209675" indent="-24447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94180" indent="-24320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174875" indent="-23812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6320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30892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5464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40036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65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同侧圆角矩形 29"/>
          <p:cNvSpPr>
            <a:spLocks noChangeArrowheads="1"/>
          </p:cNvSpPr>
          <p:nvPr/>
        </p:nvSpPr>
        <p:spPr bwMode="auto">
          <a:xfrm>
            <a:off x="4368800" y="393700"/>
            <a:ext cx="1524000" cy="300038"/>
          </a:xfrm>
          <a:custGeom>
            <a:avLst/>
            <a:gdLst>
              <a:gd name="T0" fmla="*/ 1142743 w 1142743"/>
              <a:gd name="T1" fmla="*/ 147273 h 294545"/>
              <a:gd name="T2" fmla="*/ 571372 w 1142743"/>
              <a:gd name="T3" fmla="*/ 294545 h 294545"/>
              <a:gd name="T4" fmla="*/ 0 w 1142743"/>
              <a:gd name="T5" fmla="*/ 147273 h 294545"/>
              <a:gd name="T6" fmla="*/ 571372 w 1142743"/>
              <a:gd name="T7" fmla="*/ 0 h 294545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14379 w 1142743"/>
              <a:gd name="T13" fmla="*/ 14379 h 294545"/>
              <a:gd name="T14" fmla="*/ 1128364 w 1142743"/>
              <a:gd name="T15" fmla="*/ 294545 h 29454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142743" h="294545">
                <a:moveTo>
                  <a:pt x="49092" y="0"/>
                </a:moveTo>
                <a:lnTo>
                  <a:pt x="1093651" y="0"/>
                </a:lnTo>
                <a:cubicBezTo>
                  <a:pt x="1120763" y="0"/>
                  <a:pt x="1142743" y="21979"/>
                  <a:pt x="1142743" y="49092"/>
                </a:cubicBezTo>
                <a:lnTo>
                  <a:pt x="1142743" y="294545"/>
                </a:lnTo>
                <a:lnTo>
                  <a:pt x="0" y="294545"/>
                </a:lnTo>
                <a:lnTo>
                  <a:pt x="0" y="49092"/>
                </a:lnTo>
                <a:cubicBezTo>
                  <a:pt x="0" y="21979"/>
                  <a:pt x="21979" y="0"/>
                  <a:pt x="49091" y="0"/>
                </a:cubicBezTo>
                <a:close/>
              </a:path>
            </a:pathLst>
          </a:custGeom>
          <a:gradFill rotWithShape="1">
            <a:gsLst>
              <a:gs pos="0">
                <a:srgbClr val="FF8534"/>
              </a:gs>
              <a:gs pos="100000">
                <a:srgbClr val="FFCA00"/>
              </a:gs>
            </a:gsLst>
            <a:lin ang="5400000" scaled="1"/>
          </a:gradFill>
          <a:ln>
            <a:noFill/>
          </a:ln>
        </p:spPr>
        <p:txBody>
          <a:bodyPr lIns="96740" tIns="48372" rIns="96740" bIns="48372" anchor="ctr"/>
          <a:lstStyle>
            <a:lvl1pPr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86130" indent="-30035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209675" indent="-24447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94180" indent="-24320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174875" indent="-23812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6320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30892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5464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40036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65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教材感知</a:t>
            </a: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7" name="同侧圆角矩形 14"/>
          <p:cNvSpPr>
            <a:spLocks noChangeArrowheads="1"/>
          </p:cNvSpPr>
          <p:nvPr/>
        </p:nvSpPr>
        <p:spPr bwMode="auto">
          <a:xfrm>
            <a:off x="5970588" y="393700"/>
            <a:ext cx="1524000" cy="300038"/>
          </a:xfrm>
          <a:custGeom>
            <a:avLst/>
            <a:gdLst>
              <a:gd name="T0" fmla="*/ 1142743 w 1142743"/>
              <a:gd name="T1" fmla="*/ 147273 h 294545"/>
              <a:gd name="T2" fmla="*/ 571372 w 1142743"/>
              <a:gd name="T3" fmla="*/ 294545 h 294545"/>
              <a:gd name="T4" fmla="*/ 0 w 1142743"/>
              <a:gd name="T5" fmla="*/ 147273 h 294545"/>
              <a:gd name="T6" fmla="*/ 571372 w 1142743"/>
              <a:gd name="T7" fmla="*/ 0 h 294545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14379 w 1142743"/>
              <a:gd name="T13" fmla="*/ 14379 h 294545"/>
              <a:gd name="T14" fmla="*/ 1128364 w 1142743"/>
              <a:gd name="T15" fmla="*/ 294545 h 29454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142743" h="294545">
                <a:moveTo>
                  <a:pt x="49092" y="0"/>
                </a:moveTo>
                <a:lnTo>
                  <a:pt x="1093651" y="0"/>
                </a:lnTo>
                <a:cubicBezTo>
                  <a:pt x="1120763" y="0"/>
                  <a:pt x="1142743" y="21979"/>
                  <a:pt x="1142743" y="49092"/>
                </a:cubicBezTo>
                <a:lnTo>
                  <a:pt x="1142743" y="294545"/>
                </a:lnTo>
                <a:lnTo>
                  <a:pt x="0" y="294545"/>
                </a:lnTo>
                <a:lnTo>
                  <a:pt x="0" y="49092"/>
                </a:lnTo>
                <a:cubicBezTo>
                  <a:pt x="0" y="21979"/>
                  <a:pt x="21979" y="0"/>
                  <a:pt x="49091" y="0"/>
                </a:cubicBezTo>
                <a:close/>
              </a:path>
            </a:pathLst>
          </a:custGeom>
          <a:gradFill rotWithShape="1">
            <a:gsLst>
              <a:gs pos="0">
                <a:srgbClr val="FF8534"/>
              </a:gs>
              <a:gs pos="100000">
                <a:srgbClr val="FFCA00"/>
              </a:gs>
            </a:gsLst>
            <a:lin ang="5400000" scaled="1"/>
          </a:gradFill>
          <a:ln>
            <a:noFill/>
          </a:ln>
        </p:spPr>
        <p:txBody>
          <a:bodyPr lIns="96740" tIns="48372" rIns="96740" bIns="48372" anchor="ctr"/>
          <a:lstStyle>
            <a:lvl1pPr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86130" indent="-30035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209675" indent="-24447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94180" indent="-24320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174875" indent="-23812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6320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30892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5464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40036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65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关键能力</a:t>
            </a: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8" name="同侧圆角矩形 10"/>
          <p:cNvSpPr>
            <a:spLocks noChangeArrowheads="1"/>
          </p:cNvSpPr>
          <p:nvPr/>
        </p:nvSpPr>
        <p:spPr bwMode="auto">
          <a:xfrm>
            <a:off x="5969000" y="323850"/>
            <a:ext cx="1541463" cy="369888"/>
          </a:xfrm>
          <a:custGeom>
            <a:avLst/>
            <a:gdLst>
              <a:gd name="T0" fmla="*/ 1155417 w 1155417"/>
              <a:gd name="T1" fmla="*/ 185436 h 370871"/>
              <a:gd name="T2" fmla="*/ 577709 w 1155417"/>
              <a:gd name="T3" fmla="*/ 370871 h 370871"/>
              <a:gd name="T4" fmla="*/ 0 w 1155417"/>
              <a:gd name="T5" fmla="*/ 185436 h 370871"/>
              <a:gd name="T6" fmla="*/ 577709 w 1155417"/>
              <a:gd name="T7" fmla="*/ 0 h 370871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18104 w 1155417"/>
              <a:gd name="T13" fmla="*/ 18104 h 370871"/>
              <a:gd name="T14" fmla="*/ 1137313 w 1155417"/>
              <a:gd name="T15" fmla="*/ 370871 h 37087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155417" h="370871">
                <a:moveTo>
                  <a:pt x="61813" y="0"/>
                </a:moveTo>
                <a:lnTo>
                  <a:pt x="1093604" y="0"/>
                </a:lnTo>
                <a:cubicBezTo>
                  <a:pt x="1127742" y="0"/>
                  <a:pt x="1155417" y="27674"/>
                  <a:pt x="1155417" y="61813"/>
                </a:cubicBezTo>
                <a:lnTo>
                  <a:pt x="1155417" y="370871"/>
                </a:lnTo>
                <a:lnTo>
                  <a:pt x="0" y="370871"/>
                </a:lnTo>
                <a:lnTo>
                  <a:pt x="0" y="61813"/>
                </a:lnTo>
                <a:cubicBezTo>
                  <a:pt x="0" y="27674"/>
                  <a:pt x="27674" y="0"/>
                  <a:pt x="61812" y="0"/>
                </a:cubicBezTo>
                <a:close/>
              </a:path>
            </a:pathLst>
          </a:custGeom>
          <a:gradFill rotWithShape="1">
            <a:gsLst>
              <a:gs pos="0">
                <a:srgbClr val="FFD85D"/>
              </a:gs>
              <a:gs pos="100000">
                <a:srgbClr val="FFEDAB"/>
              </a:gs>
            </a:gsLst>
            <a:lin ang="5400000" scaled="1"/>
          </a:gradFill>
          <a:ln>
            <a:noFill/>
          </a:ln>
        </p:spPr>
        <p:txBody>
          <a:bodyPr lIns="96740" tIns="48372" rIns="96740" bIns="48372" anchor="ctr"/>
          <a:lstStyle>
            <a:lvl1pPr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86130" indent="-30035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209675" indent="-24447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94180" indent="-24320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174875" indent="-23812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6320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30892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5464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40036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65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课堂检测</a:t>
            </a: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cxnSp>
        <p:nvCxnSpPr>
          <p:cNvPr id="9" name="直接连接符 11"/>
          <p:cNvCxnSpPr/>
          <p:nvPr/>
        </p:nvCxnSpPr>
        <p:spPr>
          <a:xfrm>
            <a:off x="6022975" y="649288"/>
            <a:ext cx="1439863" cy="0"/>
          </a:xfrm>
          <a:prstGeom prst="line">
            <a:avLst/>
          </a:prstGeom>
          <a:ln w="19050">
            <a:solidFill>
              <a:srgbClr val="FF853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30" name="灯片编号占位符 1"/>
          <p:cNvSpPr txBox="1">
            <a:spLocks noGrp="1"/>
          </p:cNvSpPr>
          <p:nvPr/>
        </p:nvSpPr>
        <p:spPr>
          <a:xfrm>
            <a:off x="10898188" y="304800"/>
            <a:ext cx="1292225" cy="355600"/>
          </a:xfrm>
          <a:prstGeom prst="rect">
            <a:avLst/>
          </a:prstGeom>
          <a:noFill/>
          <a:ln w="9525">
            <a:noFill/>
          </a:ln>
        </p:spPr>
        <p:txBody>
          <a:bodyPr lIns="96752" tIns="48378" rIns="96752" bIns="48378" anchor="t"/>
          <a:p>
            <a:pPr lvl="0" algn="ctr" defTabSz="965200"/>
            <a:r>
              <a:rPr lang="en-US" altLang="zh-CN" sz="1900" b="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fld id="{9A0DB2DC-4C9A-4742-B13C-FB6460FD3503}" type="slidenum">
              <a:rPr lang="zh-CN" altLang="en-US" sz="1900" b="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fld>
            <a:r>
              <a:rPr lang="en-US" altLang="zh-CN" sz="1900" b="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endParaRPr lang="zh-CN" altLang="en-US" sz="1900" b="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典题试做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0" y="658813"/>
            <a:ext cx="12190413" cy="34925"/>
          </a:xfrm>
          <a:prstGeom prst="rect">
            <a:avLst/>
          </a:prstGeom>
          <a:solidFill>
            <a:srgbClr val="E20000"/>
          </a:solidFill>
          <a:ln>
            <a:noFill/>
          </a:ln>
        </p:spPr>
        <p:txBody>
          <a:bodyPr lIns="96740" tIns="48372" rIns="96740" bIns="48372" anchor="ctr"/>
          <a:lstStyle>
            <a:lvl1pPr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86130" indent="-30035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209675" indent="-24447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94180" indent="-24320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174875" indent="-23812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6320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30892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5464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40036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65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4230688" y="250825"/>
            <a:ext cx="6665913" cy="442913"/>
          </a:xfrm>
          <a:prstGeom prst="rect">
            <a:avLst/>
          </a:prstGeom>
          <a:solidFill>
            <a:srgbClr val="E20000"/>
          </a:solidFill>
          <a:ln>
            <a:noFill/>
          </a:ln>
        </p:spPr>
        <p:txBody>
          <a:bodyPr lIns="96740" tIns="48372" rIns="96740" bIns="48372" anchor="ctr"/>
          <a:lstStyle>
            <a:lvl1pPr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86130" indent="-30035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209675" indent="-24447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94180" indent="-24320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174875" indent="-23812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6320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30892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5464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40036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65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0" y="6740525"/>
            <a:ext cx="12207875" cy="130175"/>
          </a:xfrm>
          <a:prstGeom prst="rect">
            <a:avLst/>
          </a:prstGeom>
          <a:solidFill>
            <a:srgbClr val="E20000"/>
          </a:solidFill>
          <a:ln>
            <a:noFill/>
          </a:ln>
        </p:spPr>
        <p:txBody>
          <a:bodyPr lIns="96740" tIns="48372" rIns="96740" bIns="48372" anchor="ctr"/>
          <a:lstStyle>
            <a:lvl1pPr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86130" indent="-30035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209675" indent="-24447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94180" indent="-24320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174875" indent="-23812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6320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30892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5464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40036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65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0896600" y="250825"/>
            <a:ext cx="1293813" cy="442913"/>
          </a:xfrm>
          <a:prstGeom prst="rect">
            <a:avLst/>
          </a:prstGeom>
          <a:solidFill>
            <a:srgbClr val="FC9204"/>
          </a:solidFill>
          <a:ln>
            <a:noFill/>
          </a:ln>
        </p:spPr>
        <p:txBody>
          <a:bodyPr lIns="96740" tIns="48372" rIns="96740" bIns="48372" anchor="ctr"/>
          <a:lstStyle>
            <a:lvl1pPr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86130" indent="-30035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209675" indent="-24447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94180" indent="-24320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174875" indent="-23812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6320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30892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5464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40036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65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同侧圆角矩形 29"/>
          <p:cNvSpPr>
            <a:spLocks noChangeArrowheads="1"/>
          </p:cNvSpPr>
          <p:nvPr/>
        </p:nvSpPr>
        <p:spPr bwMode="auto">
          <a:xfrm>
            <a:off x="4368800" y="393700"/>
            <a:ext cx="1524000" cy="300038"/>
          </a:xfrm>
          <a:custGeom>
            <a:avLst/>
            <a:gdLst>
              <a:gd name="T0" fmla="*/ 1142743 w 1142743"/>
              <a:gd name="T1" fmla="*/ 147273 h 294545"/>
              <a:gd name="T2" fmla="*/ 571372 w 1142743"/>
              <a:gd name="T3" fmla="*/ 294545 h 294545"/>
              <a:gd name="T4" fmla="*/ 0 w 1142743"/>
              <a:gd name="T5" fmla="*/ 147273 h 294545"/>
              <a:gd name="T6" fmla="*/ 571372 w 1142743"/>
              <a:gd name="T7" fmla="*/ 0 h 294545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14379 w 1142743"/>
              <a:gd name="T13" fmla="*/ 14379 h 294545"/>
              <a:gd name="T14" fmla="*/ 1128364 w 1142743"/>
              <a:gd name="T15" fmla="*/ 294545 h 29454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142743" h="294545">
                <a:moveTo>
                  <a:pt x="49092" y="0"/>
                </a:moveTo>
                <a:lnTo>
                  <a:pt x="1093651" y="0"/>
                </a:lnTo>
                <a:cubicBezTo>
                  <a:pt x="1120763" y="0"/>
                  <a:pt x="1142743" y="21979"/>
                  <a:pt x="1142743" y="49092"/>
                </a:cubicBezTo>
                <a:lnTo>
                  <a:pt x="1142743" y="294545"/>
                </a:lnTo>
                <a:lnTo>
                  <a:pt x="0" y="294545"/>
                </a:lnTo>
                <a:lnTo>
                  <a:pt x="0" y="49092"/>
                </a:lnTo>
                <a:cubicBezTo>
                  <a:pt x="0" y="21979"/>
                  <a:pt x="21979" y="0"/>
                  <a:pt x="49091" y="0"/>
                </a:cubicBezTo>
                <a:close/>
              </a:path>
            </a:pathLst>
          </a:custGeom>
          <a:gradFill rotWithShape="1">
            <a:gsLst>
              <a:gs pos="0">
                <a:srgbClr val="FF8534"/>
              </a:gs>
              <a:gs pos="100000">
                <a:srgbClr val="FFCA00"/>
              </a:gs>
            </a:gsLst>
            <a:lin ang="5400000" scaled="1"/>
          </a:gradFill>
          <a:ln>
            <a:noFill/>
          </a:ln>
        </p:spPr>
        <p:txBody>
          <a:bodyPr lIns="96740" tIns="48372" rIns="96740" bIns="48372" anchor="ctr"/>
          <a:lstStyle>
            <a:lvl1pPr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86130" indent="-30035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209675" indent="-24447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94180" indent="-24320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174875" indent="-23812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6320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30892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5464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40036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65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分点训练</a:t>
            </a: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7" name="同侧圆角矩形 14"/>
          <p:cNvSpPr>
            <a:spLocks noChangeArrowheads="1"/>
          </p:cNvSpPr>
          <p:nvPr/>
        </p:nvSpPr>
        <p:spPr bwMode="auto">
          <a:xfrm>
            <a:off x="5970588" y="393700"/>
            <a:ext cx="1524000" cy="300038"/>
          </a:xfrm>
          <a:custGeom>
            <a:avLst/>
            <a:gdLst>
              <a:gd name="T0" fmla="*/ 1142743 w 1142743"/>
              <a:gd name="T1" fmla="*/ 147273 h 294545"/>
              <a:gd name="T2" fmla="*/ 571372 w 1142743"/>
              <a:gd name="T3" fmla="*/ 294545 h 294545"/>
              <a:gd name="T4" fmla="*/ 0 w 1142743"/>
              <a:gd name="T5" fmla="*/ 147273 h 294545"/>
              <a:gd name="T6" fmla="*/ 571372 w 1142743"/>
              <a:gd name="T7" fmla="*/ 0 h 294545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14379 w 1142743"/>
              <a:gd name="T13" fmla="*/ 14379 h 294545"/>
              <a:gd name="T14" fmla="*/ 1128364 w 1142743"/>
              <a:gd name="T15" fmla="*/ 294545 h 29454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142743" h="294545">
                <a:moveTo>
                  <a:pt x="49092" y="0"/>
                </a:moveTo>
                <a:lnTo>
                  <a:pt x="1093651" y="0"/>
                </a:lnTo>
                <a:cubicBezTo>
                  <a:pt x="1120763" y="0"/>
                  <a:pt x="1142743" y="21979"/>
                  <a:pt x="1142743" y="49092"/>
                </a:cubicBezTo>
                <a:lnTo>
                  <a:pt x="1142743" y="294545"/>
                </a:lnTo>
                <a:lnTo>
                  <a:pt x="0" y="294545"/>
                </a:lnTo>
                <a:lnTo>
                  <a:pt x="0" y="49092"/>
                </a:lnTo>
                <a:cubicBezTo>
                  <a:pt x="0" y="21979"/>
                  <a:pt x="21979" y="0"/>
                  <a:pt x="49091" y="0"/>
                </a:cubicBezTo>
                <a:close/>
              </a:path>
            </a:pathLst>
          </a:custGeom>
          <a:gradFill rotWithShape="1">
            <a:gsLst>
              <a:gs pos="0">
                <a:srgbClr val="FF8534"/>
              </a:gs>
              <a:gs pos="100000">
                <a:srgbClr val="FFCA00"/>
              </a:gs>
            </a:gsLst>
            <a:lin ang="5400000" scaled="1"/>
          </a:gradFill>
          <a:ln>
            <a:noFill/>
          </a:ln>
        </p:spPr>
        <p:txBody>
          <a:bodyPr lIns="96740" tIns="48372" rIns="96740" bIns="48372" anchor="ctr"/>
          <a:lstStyle>
            <a:lvl1pPr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86130" indent="-30035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209675" indent="-24447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94180" indent="-24320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174875" indent="-23812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6320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30892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5464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40036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65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整合方法</a:t>
            </a: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8" name="同侧圆角矩形 15">
            <a:hlinkClick r:id="" tooltip="点击进入" action="ppaction://noaction"/>
          </p:cNvPr>
          <p:cNvSpPr>
            <a:spLocks noChangeArrowheads="1"/>
          </p:cNvSpPr>
          <p:nvPr/>
        </p:nvSpPr>
        <p:spPr bwMode="auto">
          <a:xfrm>
            <a:off x="7573963" y="393700"/>
            <a:ext cx="1524000" cy="300038"/>
          </a:xfrm>
          <a:custGeom>
            <a:avLst/>
            <a:gdLst>
              <a:gd name="T0" fmla="*/ 1142743 w 1142743"/>
              <a:gd name="T1" fmla="*/ 147273 h 294545"/>
              <a:gd name="T2" fmla="*/ 571372 w 1142743"/>
              <a:gd name="T3" fmla="*/ 294545 h 294545"/>
              <a:gd name="T4" fmla="*/ 0 w 1142743"/>
              <a:gd name="T5" fmla="*/ 147273 h 294545"/>
              <a:gd name="T6" fmla="*/ 571372 w 1142743"/>
              <a:gd name="T7" fmla="*/ 0 h 294545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14379 w 1142743"/>
              <a:gd name="T13" fmla="*/ 14379 h 294545"/>
              <a:gd name="T14" fmla="*/ 1128364 w 1142743"/>
              <a:gd name="T15" fmla="*/ 294545 h 29454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142743" h="294545">
                <a:moveTo>
                  <a:pt x="49092" y="0"/>
                </a:moveTo>
                <a:lnTo>
                  <a:pt x="1093651" y="0"/>
                </a:lnTo>
                <a:cubicBezTo>
                  <a:pt x="1120763" y="0"/>
                  <a:pt x="1142743" y="21979"/>
                  <a:pt x="1142743" y="49092"/>
                </a:cubicBezTo>
                <a:lnTo>
                  <a:pt x="1142743" y="294545"/>
                </a:lnTo>
                <a:lnTo>
                  <a:pt x="0" y="294545"/>
                </a:lnTo>
                <a:lnTo>
                  <a:pt x="0" y="49092"/>
                </a:lnTo>
                <a:cubicBezTo>
                  <a:pt x="0" y="21979"/>
                  <a:pt x="21979" y="0"/>
                  <a:pt x="49091" y="0"/>
                </a:cubicBezTo>
                <a:close/>
              </a:path>
            </a:pathLst>
          </a:custGeom>
          <a:gradFill rotWithShape="1">
            <a:gsLst>
              <a:gs pos="0">
                <a:srgbClr val="FF8534"/>
              </a:gs>
              <a:gs pos="100000">
                <a:srgbClr val="FFCA00"/>
              </a:gs>
            </a:gsLst>
            <a:lin ang="5400000" scaled="1"/>
          </a:gradFill>
          <a:ln>
            <a:noFill/>
          </a:ln>
        </p:spPr>
        <p:txBody>
          <a:bodyPr lIns="96740" tIns="48372" rIns="96740" bIns="48372" anchor="ctr"/>
          <a:lstStyle>
            <a:lvl1pPr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86130" indent="-30035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209675" indent="-24447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94180" indent="-24320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174875" indent="-23812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6320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30892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5464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40036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65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学科素养</a:t>
            </a: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9" name="同侧圆角矩形 9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7580313" y="323850"/>
            <a:ext cx="1524000" cy="369888"/>
          </a:xfrm>
          <a:custGeom>
            <a:avLst/>
            <a:gdLst>
              <a:gd name="T0" fmla="*/ 1143568 w 1143568"/>
              <a:gd name="T1" fmla="*/ 185436 h 370871"/>
              <a:gd name="T2" fmla="*/ 571784 w 1143568"/>
              <a:gd name="T3" fmla="*/ 370871 h 370871"/>
              <a:gd name="T4" fmla="*/ 0 w 1143568"/>
              <a:gd name="T5" fmla="*/ 185436 h 370871"/>
              <a:gd name="T6" fmla="*/ 571784 w 1143568"/>
              <a:gd name="T7" fmla="*/ 0 h 370871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18104 w 1143568"/>
              <a:gd name="T13" fmla="*/ 18104 h 370871"/>
              <a:gd name="T14" fmla="*/ 1125464 w 1143568"/>
              <a:gd name="T15" fmla="*/ 370871 h 37087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143568" h="370871">
                <a:moveTo>
                  <a:pt x="61813" y="0"/>
                </a:moveTo>
                <a:lnTo>
                  <a:pt x="1081755" y="0"/>
                </a:lnTo>
                <a:cubicBezTo>
                  <a:pt x="1115893" y="0"/>
                  <a:pt x="1143568" y="27674"/>
                  <a:pt x="1143568" y="61813"/>
                </a:cubicBezTo>
                <a:lnTo>
                  <a:pt x="1143568" y="370871"/>
                </a:lnTo>
                <a:lnTo>
                  <a:pt x="0" y="370871"/>
                </a:lnTo>
                <a:lnTo>
                  <a:pt x="0" y="61813"/>
                </a:lnTo>
                <a:cubicBezTo>
                  <a:pt x="0" y="27674"/>
                  <a:pt x="27674" y="0"/>
                  <a:pt x="61812" y="0"/>
                </a:cubicBezTo>
                <a:close/>
              </a:path>
            </a:pathLst>
          </a:custGeom>
          <a:gradFill rotWithShape="1">
            <a:gsLst>
              <a:gs pos="0">
                <a:srgbClr val="FFD85D"/>
              </a:gs>
              <a:gs pos="100000">
                <a:srgbClr val="FFEDAB"/>
              </a:gs>
            </a:gsLst>
            <a:lin ang="5400000" scaled="1"/>
          </a:gradFill>
          <a:ln>
            <a:noFill/>
          </a:ln>
        </p:spPr>
        <p:txBody>
          <a:bodyPr lIns="96740" tIns="48372" rIns="96740" bIns="48372" anchor="ctr"/>
          <a:lstStyle>
            <a:lvl1pPr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86130" indent="-30035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209675" indent="-24447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94180" indent="-24320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174875" indent="-23812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6320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30892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5464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40036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65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综合探究</a:t>
            </a: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cxnSp>
        <p:nvCxnSpPr>
          <p:cNvPr id="10" name="直接连接符 10"/>
          <p:cNvCxnSpPr/>
          <p:nvPr/>
        </p:nvCxnSpPr>
        <p:spPr>
          <a:xfrm>
            <a:off x="7618413" y="649288"/>
            <a:ext cx="1439863" cy="0"/>
          </a:xfrm>
          <a:prstGeom prst="line">
            <a:avLst/>
          </a:prstGeom>
          <a:ln w="19050">
            <a:solidFill>
              <a:srgbClr val="FF853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1414463" y="0"/>
            <a:ext cx="2779713" cy="693738"/>
          </a:xfrm>
          <a:prstGeom prst="rect">
            <a:avLst/>
          </a:prstGeom>
          <a:solidFill>
            <a:srgbClr val="E20000"/>
          </a:solidFill>
          <a:ln>
            <a:noFill/>
          </a:ln>
        </p:spPr>
        <p:txBody>
          <a:bodyPr lIns="96740" tIns="48372" rIns="96740" bIns="48372" anchor="ctr"/>
          <a:lstStyle>
            <a:lvl1pPr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86130" indent="-30035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209675" indent="-24447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94180" indent="-24320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174875" indent="-238125" defTabSz="9652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6320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30892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5464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4003675" indent="-238125" defTabSz="965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65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5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第二十二章</a:t>
            </a:r>
            <a:endParaRPr kumimoji="0" lang="zh-CN" altLang="en-US" sz="35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156" name="灯片编号占位符 1"/>
          <p:cNvSpPr txBox="1">
            <a:spLocks noGrp="1"/>
          </p:cNvSpPr>
          <p:nvPr/>
        </p:nvSpPr>
        <p:spPr>
          <a:xfrm>
            <a:off x="10898188" y="304800"/>
            <a:ext cx="1292225" cy="355600"/>
          </a:xfrm>
          <a:prstGeom prst="rect">
            <a:avLst/>
          </a:prstGeom>
          <a:noFill/>
          <a:ln w="9525">
            <a:noFill/>
          </a:ln>
        </p:spPr>
        <p:txBody>
          <a:bodyPr lIns="96752" tIns="48378" rIns="96752" bIns="48378" anchor="t"/>
          <a:p>
            <a:pPr lvl="0" algn="ctr" defTabSz="965200" eaLnBrk="0" hangingPunct="0"/>
            <a:r>
              <a:rPr lang="en-US" altLang="zh-CN" sz="1900" b="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fld id="{9A0DB2DC-4C9A-4742-B13C-FB6460FD3503}" type="slidenum">
              <a:rPr lang="zh-CN" altLang="en-US" sz="1900" b="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fld>
            <a:r>
              <a:rPr lang="en-US" altLang="zh-CN" sz="1900" b="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endParaRPr lang="zh-CN" altLang="en-US" sz="1900" b="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6157" name="Picture 22" descr="QQ图片201811151018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587500" cy="695325"/>
          </a:xfrm>
          <a:prstGeom prst="rect">
            <a:avLst/>
          </a:prstGeom>
          <a:solidFill>
            <a:srgbClr val="FF99CC"/>
          </a:solidFill>
          <a:ln w="9525">
            <a:noFill/>
          </a:ln>
        </p:spPr>
      </p:pic>
    </p:spTree>
  </p:cSld>
  <p:clrMapOvr>
    <a:masterClrMapping/>
  </p:clrMapOvr>
  <p:transition>
    <p:wipe dir="r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0"/>
          <p:cNvSpPr/>
          <p:nvPr/>
        </p:nvSpPr>
        <p:spPr>
          <a:xfrm rot="20700000" flipH="1">
            <a:off x="8567738" y="636588"/>
            <a:ext cx="1195388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7171" name="组合 16"/>
          <p:cNvGrpSpPr/>
          <p:nvPr/>
        </p:nvGrpSpPr>
        <p:grpSpPr>
          <a:xfrm>
            <a:off x="774700" y="3289300"/>
            <a:ext cx="1562100" cy="268288"/>
            <a:chOff x="580290" y="3288314"/>
            <a:chExt cx="1172059" cy="267237"/>
          </a:xfrm>
        </p:grpSpPr>
        <p:sp>
          <p:nvSpPr>
            <p:cNvPr id="5" name="椭圆 3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" name="椭圆 4"/>
            <p:cNvSpPr/>
            <p:nvPr/>
          </p:nvSpPr>
          <p:spPr>
            <a:xfrm rot="10800000">
              <a:off x="1172275" y="3321521"/>
              <a:ext cx="202490" cy="200822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" name="椭圆 5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7175" name="组合 17"/>
          <p:cNvGrpSpPr/>
          <p:nvPr/>
        </p:nvGrpSpPr>
        <p:grpSpPr>
          <a:xfrm flipH="1">
            <a:off x="9847263" y="3297238"/>
            <a:ext cx="1565275" cy="266700"/>
            <a:chOff x="580290" y="3288314"/>
            <a:chExt cx="1172059" cy="267237"/>
          </a:xfrm>
        </p:grpSpPr>
        <p:sp>
          <p:nvSpPr>
            <p:cNvPr id="8" name="椭圆 7"/>
            <p:cNvSpPr/>
            <p:nvPr/>
          </p:nvSpPr>
          <p:spPr>
            <a:xfrm rot="10800000">
              <a:off x="580290" y="3288314"/>
              <a:ext cx="26626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椭圆 19"/>
            <p:cNvSpPr/>
            <p:nvPr/>
          </p:nvSpPr>
          <p:spPr>
            <a:xfrm rot="10800000">
              <a:off x="1173452" y="3321718"/>
              <a:ext cx="199702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 rot="10800000">
              <a:off x="1619215" y="3355123"/>
              <a:ext cx="133134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1" name="任意多边形: 形状 6"/>
          <p:cNvSpPr/>
          <p:nvPr/>
        </p:nvSpPr>
        <p:spPr>
          <a:xfrm>
            <a:off x="0" y="4889500"/>
            <a:ext cx="12190413" cy="1970088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任意多边形: 形状 7"/>
          <p:cNvSpPr/>
          <p:nvPr/>
        </p:nvSpPr>
        <p:spPr>
          <a:xfrm>
            <a:off x="0" y="5422900"/>
            <a:ext cx="12190413" cy="1436688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任意多边形: 形状 8"/>
          <p:cNvSpPr/>
          <p:nvPr/>
        </p:nvSpPr>
        <p:spPr>
          <a:xfrm>
            <a:off x="0" y="5724525"/>
            <a:ext cx="12190413" cy="1135063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647" y="2531937"/>
            <a:ext cx="7079436" cy="979001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647" y="3547938"/>
            <a:ext cx="7079436" cy="424850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2235" indent="0" algn="ctr">
              <a:buNone/>
              <a:defRPr sz="1200"/>
            </a:lvl5pPr>
            <a:lvl6pPr marL="1715135" indent="0" algn="ctr">
              <a:buNone/>
              <a:defRPr sz="1200"/>
            </a:lvl6pPr>
            <a:lvl7pPr marL="2058035" indent="0" algn="ctr">
              <a:buNone/>
              <a:defRPr sz="1200"/>
            </a:lvl7pPr>
            <a:lvl8pPr marL="2400935" indent="0" algn="ctr">
              <a:buNone/>
              <a:defRPr sz="1200"/>
            </a:lvl8pPr>
            <a:lvl9pPr marL="2743835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1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793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120000"/>
              </a:lnSpc>
              <a:buFont typeface="Arial" panose="020B0604020202020204" pitchFamily="34" charset="0"/>
              <a:buNone/>
              <a:defRPr sz="1200" b="0" noProof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7938"/>
            <a:ext cx="411321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buFont typeface="Arial" panose="020B0604020202020204" pitchFamily="34" charset="0"/>
              <a:buNone/>
              <a:defRPr sz="1200" b="0" noProof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09013" y="6357938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lvl="0" algn="r" eaLnBrk="1" fontAlgn="base" hangingPunct="1">
              <a:lnSpc>
                <a:spcPct val="120000"/>
              </a:lnSpc>
              <a:buNone/>
            </a:pPr>
            <a:fld id="{9A0DB2DC-4C9A-4742-B13C-FB6460FD3503}" type="slidenum">
              <a:rPr lang="zh-CN" altLang="zh-CN" sz="1800" strike="noStrike" noProof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zh-CN" sz="1800" strike="noStrike" noProof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ransition>
    <p:wipe dir="r"/>
  </p:transition>
  <p:hf sldNum="0" hdr="0" ftr="0" dt="0"/>
  <p:txStyles>
    <p:titleStyle>
      <a:lvl1pPr algn="ctr" defTabSz="965200" rtl="0" eaLnBrk="0" fontAlgn="base" hangingPunct="0">
        <a:spcBef>
          <a:spcPct val="0"/>
        </a:spcBef>
        <a:spcAft>
          <a:spcPct val="0"/>
        </a:spcAft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965200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algn="ctr" defTabSz="965200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algn="ctr" defTabSz="965200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algn="ctr" defTabSz="965200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5pPr>
      <a:lvl6pPr marL="457200" algn="ctr" defTabSz="965200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6pPr>
      <a:lvl7pPr marL="914400" algn="ctr" defTabSz="965200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7pPr>
      <a:lvl8pPr marL="1371600" algn="ctr" defTabSz="965200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8pPr>
      <a:lvl9pPr marL="1828800" algn="ctr" defTabSz="965200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9pPr>
    </p:titleStyle>
    <p:bodyStyle>
      <a:lvl1pPr marL="365125" indent="-365125" algn="l" defTabSz="965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786130" indent="-300355" algn="l" defTabSz="965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09675" indent="-244475" algn="l" defTabSz="965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94180" indent="-243205" algn="l" defTabSz="965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4875" indent="-238125" algn="l" defTabSz="965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1.vml"/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5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4.wmf"/><Relationship Id="rId1" Type="http://schemas.openxmlformats.org/officeDocument/2006/relationships/oleObject" Target="../embeddings/oleObject1.bin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image" Target="../media/image10.emf"/><Relationship Id="rId7" Type="http://schemas.openxmlformats.org/officeDocument/2006/relationships/oleObject" Target="../embeddings/oleObject7.bin"/><Relationship Id="rId6" Type="http://schemas.openxmlformats.org/officeDocument/2006/relationships/image" Target="../media/image9.e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8.emf"/><Relationship Id="rId3" Type="http://schemas.openxmlformats.org/officeDocument/2006/relationships/oleObject" Target="../embeddings/oleObject5.bin"/><Relationship Id="rId2" Type="http://schemas.openxmlformats.org/officeDocument/2006/relationships/image" Target="../media/image7.emf"/><Relationship Id="rId10" Type="http://schemas.openxmlformats.org/officeDocument/2006/relationships/vmlDrawing" Target="../drawings/vmlDrawing2.vml"/><Relationship Id="rId1" Type="http://schemas.openxmlformats.org/officeDocument/2006/relationships/oleObject" Target="../embeddings/oleObject4.bin"/></Relationships>
</file>

<file path=ppt/slides/_rels/slide15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3.v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2.emf"/><Relationship Id="rId3" Type="http://schemas.openxmlformats.org/officeDocument/2006/relationships/oleObject" Target="../embeddings/oleObject9.bin"/><Relationship Id="rId2" Type="http://schemas.openxmlformats.org/officeDocument/2006/relationships/image" Target="../media/image11.emf"/><Relationship Id="rId1" Type="http://schemas.openxmlformats.org/officeDocument/2006/relationships/oleObject" Target="../embeddings/oleObject8.bin"/></Relationships>
</file>

<file path=ppt/slides/_rels/slide16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4.v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4.emf"/><Relationship Id="rId3" Type="http://schemas.openxmlformats.org/officeDocument/2006/relationships/oleObject" Target="../embeddings/oleObject11.bin"/><Relationship Id="rId2" Type="http://schemas.openxmlformats.org/officeDocument/2006/relationships/image" Target="../media/image13.emf"/><Relationship Id="rId1" Type="http://schemas.openxmlformats.org/officeDocument/2006/relationships/oleObject" Target="../embeddings/oleObject10.bin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w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5.vml"/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18.emf"/><Relationship Id="rId5" Type="http://schemas.openxmlformats.org/officeDocument/2006/relationships/oleObject" Target="../embeddings/oleObject13.bin"/><Relationship Id="rId4" Type="http://schemas.openxmlformats.org/officeDocument/2006/relationships/image" Target="C:/Users/86139/AppData/Local/Temp/360zip$Temp/360$2/Ve110.TIF" TargetMode="External"/><Relationship Id="rId3" Type="http://schemas.openxmlformats.org/officeDocument/2006/relationships/image" Target="../media/image17.png"/><Relationship Id="rId2" Type="http://schemas.openxmlformats.org/officeDocument/2006/relationships/image" Target="../media/image16.emf"/><Relationship Id="rId1" Type="http://schemas.openxmlformats.org/officeDocument/2006/relationships/oleObject" Target="../embeddings/oleObject12.bin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6.vml"/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21.emf"/><Relationship Id="rId5" Type="http://schemas.openxmlformats.org/officeDocument/2006/relationships/oleObject" Target="../embeddings/oleObject15.bin"/><Relationship Id="rId4" Type="http://schemas.openxmlformats.org/officeDocument/2006/relationships/image" Target="C:/Users/86139/AppData/Local/Temp/360zip$Temp/360$2/Ve113.TIF" TargetMode="External"/><Relationship Id="rId3" Type="http://schemas.openxmlformats.org/officeDocument/2006/relationships/image" Target="../media/image20.png"/><Relationship Id="rId2" Type="http://schemas.openxmlformats.org/officeDocument/2006/relationships/image" Target="../media/image19.emf"/><Relationship Id="rId1" Type="http://schemas.openxmlformats.org/officeDocument/2006/relationships/oleObject" Target="../embeddings/oleObject14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5" name="标题 2"/>
          <p:cNvSpPr/>
          <p:nvPr/>
        </p:nvSpPr>
        <p:spPr>
          <a:xfrm>
            <a:off x="4375150" y="2205038"/>
            <a:ext cx="7815263" cy="725487"/>
          </a:xfrm>
          <a:prstGeom prst="rect">
            <a:avLst/>
          </a:prstGeom>
          <a:noFill/>
          <a:ln w="9525">
            <a:noFill/>
          </a:ln>
        </p:spPr>
        <p:txBody>
          <a:bodyPr lIns="96740" tIns="48372" rIns="96740" bIns="48372" anchor="ctr"/>
          <a:p>
            <a:pPr defTabSz="965200" eaLnBrk="0" hangingPunct="0"/>
            <a:endParaRPr lang="zh-CN" altLang="zh-CN" sz="3500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1266" name="标题 2"/>
          <p:cNvSpPr/>
          <p:nvPr/>
        </p:nvSpPr>
        <p:spPr>
          <a:xfrm>
            <a:off x="4375150" y="2830513"/>
            <a:ext cx="7816850" cy="1350962"/>
          </a:xfrm>
          <a:prstGeom prst="rect">
            <a:avLst/>
          </a:prstGeom>
          <a:noFill/>
          <a:ln w="9525">
            <a:noFill/>
          </a:ln>
        </p:spPr>
        <p:txBody>
          <a:bodyPr lIns="96740" tIns="48372" rIns="96740" bIns="48372" anchor="ctr"/>
          <a:p>
            <a:pPr defTabSz="965200" eaLnBrk="0" hangingPunct="0"/>
            <a:endParaRPr lang="zh-CN" altLang="zh-CN" sz="3500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1267" name="标题 2"/>
          <p:cNvSpPr/>
          <p:nvPr/>
        </p:nvSpPr>
        <p:spPr>
          <a:xfrm>
            <a:off x="4375150" y="3454400"/>
            <a:ext cx="7815263" cy="725488"/>
          </a:xfrm>
          <a:prstGeom prst="rect">
            <a:avLst/>
          </a:prstGeom>
          <a:noFill/>
          <a:ln w="9525">
            <a:noFill/>
          </a:ln>
        </p:spPr>
        <p:txBody>
          <a:bodyPr lIns="96740" tIns="48372" rIns="96740" bIns="48372" anchor="ctr"/>
          <a:p>
            <a:pPr defTabSz="965200" eaLnBrk="0" hangingPunct="0"/>
            <a:endParaRPr lang="zh-CN" altLang="zh-CN" sz="2700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1268" name="标题 2"/>
          <p:cNvSpPr/>
          <p:nvPr/>
        </p:nvSpPr>
        <p:spPr>
          <a:xfrm>
            <a:off x="4230688" y="2206625"/>
            <a:ext cx="7959725" cy="2597150"/>
          </a:xfrm>
          <a:prstGeom prst="rect">
            <a:avLst/>
          </a:prstGeom>
          <a:noFill/>
          <a:ln w="9525">
            <a:noFill/>
          </a:ln>
        </p:spPr>
        <p:txBody>
          <a:bodyPr lIns="96740" tIns="48372" rIns="96740" bIns="48372" anchor="ctr"/>
          <a:p>
            <a:pPr defTabSz="965200" eaLnBrk="0" hangingPunct="0"/>
            <a:r>
              <a:rPr lang="zh-CN" altLang="zh-CN" sz="80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求二次函数的解析式</a:t>
            </a:r>
            <a:endParaRPr lang="zh-CN" altLang="zh-CN" sz="8000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>
    <p:push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9" name="矩形 80"/>
          <p:cNvSpPr/>
          <p:nvPr/>
        </p:nvSpPr>
        <p:spPr>
          <a:xfrm>
            <a:off x="1522413" y="58738"/>
            <a:ext cx="1203325" cy="39846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zh-CN" altLang="en-US" sz="2000" dirty="0">
                <a:solidFill>
                  <a:srgbClr val="228B8B"/>
                </a:solidFill>
                <a:latin typeface="Arial" panose="020B0604020202020204" pitchFamily="34" charset="0"/>
                <a:ea typeface="方正姚体" pitchFamily="2" charset="-122"/>
              </a:rPr>
              <a:t>导入新课</a:t>
            </a:r>
            <a:endParaRPr lang="zh-CN" altLang="en-US" sz="2000" dirty="0">
              <a:solidFill>
                <a:srgbClr val="228B8B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290" name="圆角矩形 31"/>
          <p:cNvSpPr/>
          <p:nvPr/>
        </p:nvSpPr>
        <p:spPr>
          <a:xfrm>
            <a:off x="1878013" y="639763"/>
            <a:ext cx="1514475" cy="493712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algn="ctr" eaLnBrk="0" hangingPunct="0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复习引入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291" name="Text Box 16"/>
          <p:cNvSpPr txBox="1"/>
          <p:nvPr/>
        </p:nvSpPr>
        <p:spPr>
          <a:xfrm>
            <a:off x="1773238" y="1196975"/>
            <a:ext cx="8355012" cy="11334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lnSpc>
                <a:spcPct val="130000"/>
              </a:lnSpc>
            </a:pP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zh-CN" altLang="en-US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一次函数</a:t>
            </a:r>
            <a:r>
              <a:rPr lang="zh-CN" altLang="en-US" i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</a:t>
            </a:r>
            <a:r>
              <a:rPr lang="zh-CN" altLang="en-US" i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kx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zh-CN" altLang="en-US" i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en-US" i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k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Arial" panose="020B0604020202020204" pitchFamily="34" charset="0"/>
              </a:rPr>
              <a:t>≠0)</a:t>
            </a:r>
            <a:r>
              <a:rPr lang="zh-CN" altLang="en-US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有几个待定系数？通常需要已知几个点的坐标求出它的表达式？</a:t>
            </a:r>
            <a:endParaRPr lang="zh-CN" altLang="en-US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292" name="Text Box 17"/>
          <p:cNvSpPr txBox="1"/>
          <p:nvPr/>
        </p:nvSpPr>
        <p:spPr>
          <a:xfrm>
            <a:off x="1773238" y="3157538"/>
            <a:ext cx="8189912" cy="11334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lnSpc>
                <a:spcPct val="130000"/>
              </a:lnSpc>
            </a:pP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求一次函数表达式的方法是什么？它的一般步骤是什么？</a:t>
            </a:r>
            <a:endParaRPr lang="zh-CN" altLang="en-US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" name="Text Box 18"/>
          <p:cNvSpPr/>
          <p:nvPr/>
        </p:nvSpPr>
        <p:spPr>
          <a:xfrm>
            <a:off x="6985000" y="417513"/>
            <a:ext cx="927100" cy="723900"/>
          </a:xfrm>
          <a:prstGeom prst="wedgeRoundRectCallout">
            <a:avLst>
              <a:gd name="adj1" fmla="val -107972"/>
              <a:gd name="adj2" fmla="val 78644"/>
              <a:gd name="adj3" fmla="val 16667"/>
            </a:avLst>
          </a:prstGeom>
          <a:solidFill>
            <a:srgbClr val="ADEBEB"/>
          </a:solidFill>
          <a:ln w="9525">
            <a:noFill/>
          </a:ln>
        </p:spPr>
        <p:txBody>
          <a:bodyPr lIns="90195" tIns="47003" rIns="90195" bIns="47003" anchor="t">
            <a:spAutoFit/>
          </a:bodyPr>
          <a:p>
            <a:pPr eaLnBrk="0" hangingPunct="0">
              <a:lnSpc>
                <a:spcPct val="130000"/>
              </a:lnSpc>
            </a:pP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个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" name="Text Box 21"/>
          <p:cNvSpPr/>
          <p:nvPr/>
        </p:nvSpPr>
        <p:spPr>
          <a:xfrm>
            <a:off x="3586163" y="2408238"/>
            <a:ext cx="866775" cy="725487"/>
          </a:xfrm>
          <a:prstGeom prst="wedgeRoundRectCallout">
            <a:avLst>
              <a:gd name="adj1" fmla="val -132389"/>
              <a:gd name="adj2" fmla="val -59218"/>
              <a:gd name="adj3" fmla="val 16667"/>
            </a:avLst>
          </a:prstGeom>
          <a:solidFill>
            <a:srgbClr val="ADEBEB"/>
          </a:solidFill>
          <a:ln w="9525">
            <a:noFill/>
          </a:ln>
        </p:spPr>
        <p:txBody>
          <a:bodyPr lIns="90195" tIns="47003" rIns="90195" bIns="47003" anchor="t">
            <a:spAutoFit/>
          </a:bodyPr>
          <a:p>
            <a:pPr eaLnBrk="0" hangingPunct="0">
              <a:lnSpc>
                <a:spcPct val="130000"/>
              </a:lnSpc>
            </a:pP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个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" name="Text Box 19"/>
          <p:cNvSpPr txBox="1"/>
          <p:nvPr/>
        </p:nvSpPr>
        <p:spPr>
          <a:xfrm>
            <a:off x="1878013" y="4906963"/>
            <a:ext cx="1970087" cy="650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>
              <a:lnSpc>
                <a:spcPct val="130000"/>
              </a:lnSpc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待定系数法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" name="Text Box 20"/>
          <p:cNvSpPr txBox="1"/>
          <p:nvPr/>
        </p:nvSpPr>
        <p:spPr>
          <a:xfrm>
            <a:off x="4851400" y="4067175"/>
            <a:ext cx="4899025" cy="2330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lnSpc>
                <a:spcPct val="130000"/>
              </a:lnSpc>
            </a:pP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设：（表达式）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lnSpc>
                <a:spcPct val="130000"/>
              </a:lnSpc>
            </a:pP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列：（坐标代入）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lnSpc>
                <a:spcPct val="130000"/>
              </a:lnSpc>
            </a:pP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解：方程（组）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lnSpc>
                <a:spcPct val="130000"/>
              </a:lnSpc>
            </a:pP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回代：（写表达式）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297" name="虚尾箭头 1"/>
          <p:cNvSpPr/>
          <p:nvPr/>
        </p:nvSpPr>
        <p:spPr>
          <a:xfrm>
            <a:off x="3903663" y="5049838"/>
            <a:ext cx="977900" cy="485775"/>
          </a:xfrm>
          <a:custGeom>
            <a:avLst/>
            <a:gdLst/>
            <a:ahLst/>
            <a:cxnLst>
              <a:cxn ang="0">
                <a:pos x="0" y="121443"/>
              </a:cxn>
              <a:cxn ang="0">
                <a:pos x="15140" y="121443"/>
              </a:cxn>
              <a:cxn ang="0">
                <a:pos x="15140" y="364331"/>
              </a:cxn>
              <a:cxn ang="0">
                <a:pos x="0" y="364331"/>
              </a:cxn>
              <a:cxn ang="0">
                <a:pos x="30282" y="121443"/>
              </a:cxn>
              <a:cxn ang="0">
                <a:pos x="60563" y="121443"/>
              </a:cxn>
              <a:cxn ang="0">
                <a:pos x="60563" y="364331"/>
              </a:cxn>
              <a:cxn ang="0">
                <a:pos x="30282" y="364331"/>
              </a:cxn>
              <a:cxn ang="0">
                <a:pos x="75706" y="121443"/>
              </a:cxn>
              <a:cxn ang="0">
                <a:pos x="734373" y="121443"/>
              </a:cxn>
              <a:cxn ang="0">
                <a:pos x="734373" y="0"/>
              </a:cxn>
              <a:cxn ang="0">
                <a:pos x="976632" y="242887"/>
              </a:cxn>
              <a:cxn ang="0">
                <a:pos x="734373" y="485775"/>
              </a:cxn>
              <a:cxn ang="0">
                <a:pos x="734373" y="364331"/>
              </a:cxn>
              <a:cxn ang="0">
                <a:pos x="75706" y="364331"/>
              </a:cxn>
            </a:cxnLst>
            <a:pathLst>
              <a:path w="979170" h="485775">
                <a:moveTo>
                  <a:pt x="0" y="121443"/>
                </a:moveTo>
                <a:lnTo>
                  <a:pt x="15180" y="121443"/>
                </a:lnTo>
                <a:lnTo>
                  <a:pt x="15180" y="364331"/>
                </a:lnTo>
                <a:lnTo>
                  <a:pt x="0" y="364331"/>
                </a:lnTo>
                <a:close/>
                <a:moveTo>
                  <a:pt x="30360" y="121443"/>
                </a:moveTo>
                <a:lnTo>
                  <a:pt x="60721" y="121443"/>
                </a:lnTo>
                <a:lnTo>
                  <a:pt x="60721" y="364331"/>
                </a:lnTo>
                <a:lnTo>
                  <a:pt x="30360" y="364331"/>
                </a:lnTo>
                <a:close/>
                <a:moveTo>
                  <a:pt x="75902" y="121443"/>
                </a:moveTo>
                <a:lnTo>
                  <a:pt x="736282" y="121443"/>
                </a:lnTo>
                <a:lnTo>
                  <a:pt x="736282" y="0"/>
                </a:lnTo>
                <a:lnTo>
                  <a:pt x="979170" y="242887"/>
                </a:lnTo>
                <a:lnTo>
                  <a:pt x="736282" y="485775"/>
                </a:lnTo>
                <a:lnTo>
                  <a:pt x="736282" y="364331"/>
                </a:lnTo>
                <a:lnTo>
                  <a:pt x="75902" y="364331"/>
                </a:lnTo>
                <a:close/>
              </a:path>
            </a:pathLst>
          </a:cu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ldLvl="0" animBg="1"/>
      <p:bldP spid="22" grpId="0" bldLvl="0" animBg="1"/>
      <p:bldP spid="23" grpId="0" bldLvl="0"/>
      <p:bldP spid="24" grpId="0" bldLvl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3313" name="Group 9"/>
          <p:cNvGrpSpPr/>
          <p:nvPr/>
        </p:nvGrpSpPr>
        <p:grpSpPr>
          <a:xfrm>
            <a:off x="2111375" y="1125538"/>
            <a:ext cx="7927975" cy="633412"/>
            <a:chOff x="348" y="0"/>
            <a:chExt cx="4262" cy="998"/>
          </a:xfrm>
        </p:grpSpPr>
        <p:grpSp>
          <p:nvGrpSpPr>
            <p:cNvPr id="13314" name="Group 10"/>
            <p:cNvGrpSpPr/>
            <p:nvPr/>
          </p:nvGrpSpPr>
          <p:grpSpPr>
            <a:xfrm>
              <a:off x="348" y="337"/>
              <a:ext cx="349" cy="340"/>
              <a:chOff x="348" y="329"/>
              <a:chExt cx="349" cy="340"/>
            </a:xfrm>
          </p:grpSpPr>
          <p:sp>
            <p:nvSpPr>
              <p:cNvPr id="13315" name="MH_Other_9"/>
              <p:cNvSpPr>
                <a:spLocks noEditPoints="1"/>
              </p:cNvSpPr>
              <p:nvPr/>
            </p:nvSpPr>
            <p:spPr>
              <a:xfrm>
                <a:off x="348" y="329"/>
                <a:ext cx="349" cy="340"/>
              </a:xfrm>
              <a:custGeom>
                <a:avLst/>
                <a:gdLst/>
                <a:ahLst/>
                <a:cxnLst>
                  <a:cxn ang="0">
                    <a:pos x="1095" y="960"/>
                  </a:cxn>
                  <a:cxn ang="0">
                    <a:pos x="795" y="667"/>
                  </a:cxn>
                  <a:cxn ang="0">
                    <a:pos x="866" y="423"/>
                  </a:cxn>
                  <a:cxn ang="0">
                    <a:pos x="439" y="0"/>
                  </a:cxn>
                  <a:cxn ang="0">
                    <a:pos x="0" y="423"/>
                  </a:cxn>
                  <a:cxn ang="0">
                    <a:pos x="439" y="839"/>
                  </a:cxn>
                  <a:cxn ang="0">
                    <a:pos x="688" y="766"/>
                  </a:cxn>
                  <a:cxn ang="0">
                    <a:pos x="992" y="1061"/>
                  </a:cxn>
                  <a:cxn ang="0">
                    <a:pos x="1044" y="1080"/>
                  </a:cxn>
                  <a:cxn ang="0">
                    <a:pos x="1095" y="1061"/>
                  </a:cxn>
                  <a:cxn ang="0">
                    <a:pos x="1095" y="960"/>
                  </a:cxn>
                  <a:cxn ang="0">
                    <a:pos x="74" y="423"/>
                  </a:cxn>
                  <a:cxn ang="0">
                    <a:pos x="439" y="70"/>
                  </a:cxn>
                  <a:cxn ang="0">
                    <a:pos x="795" y="423"/>
                  </a:cxn>
                  <a:cxn ang="0">
                    <a:pos x="439" y="766"/>
                  </a:cxn>
                  <a:cxn ang="0">
                    <a:pos x="74" y="423"/>
                  </a:cxn>
                </a:cxnLst>
                <a:pathLst>
                  <a:path w="108" h="107">
                    <a:moveTo>
                      <a:pt x="105" y="95"/>
                    </a:moveTo>
                    <a:cubicBezTo>
                      <a:pt x="76" y="66"/>
                      <a:pt x="76" y="66"/>
                      <a:pt x="76" y="66"/>
                    </a:cubicBezTo>
                    <a:cubicBezTo>
                      <a:pt x="81" y="59"/>
                      <a:pt x="83" y="51"/>
                      <a:pt x="83" y="42"/>
                    </a:cubicBezTo>
                    <a:cubicBezTo>
                      <a:pt x="83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ubicBezTo>
                      <a:pt x="51" y="83"/>
                      <a:pt x="59" y="81"/>
                      <a:pt x="66" y="76"/>
                    </a:cubicBezTo>
                    <a:cubicBezTo>
                      <a:pt x="95" y="105"/>
                      <a:pt x="95" y="105"/>
                      <a:pt x="95" y="105"/>
                    </a:cubicBezTo>
                    <a:cubicBezTo>
                      <a:pt x="96" y="106"/>
                      <a:pt x="98" y="107"/>
                      <a:pt x="100" y="107"/>
                    </a:cubicBezTo>
                    <a:cubicBezTo>
                      <a:pt x="101" y="107"/>
                      <a:pt x="103" y="106"/>
                      <a:pt x="105" y="105"/>
                    </a:cubicBezTo>
                    <a:cubicBezTo>
                      <a:pt x="108" y="102"/>
                      <a:pt x="108" y="97"/>
                      <a:pt x="105" y="95"/>
                    </a:cubicBezTo>
                    <a:moveTo>
                      <a:pt x="7" y="42"/>
                    </a:moveTo>
                    <a:cubicBezTo>
                      <a:pt x="7" y="23"/>
                      <a:pt x="23" y="7"/>
                      <a:pt x="42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ubicBezTo>
                      <a:pt x="23" y="76"/>
                      <a:pt x="7" y="61"/>
                      <a:pt x="7" y="42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16" name="MH_Other_10"/>
              <p:cNvSpPr/>
              <p:nvPr/>
            </p:nvSpPr>
            <p:spPr>
              <a:xfrm>
                <a:off x="428" y="404"/>
                <a:ext cx="140" cy="140"/>
              </a:xfrm>
              <a:custGeom>
                <a:avLst/>
                <a:gdLst/>
                <a:ahLst/>
                <a:cxnLst>
                  <a:cxn ang="0">
                    <a:pos x="413" y="181"/>
                  </a:cxn>
                  <a:cxn ang="0">
                    <a:pos x="264" y="181"/>
                  </a:cxn>
                  <a:cxn ang="0">
                    <a:pos x="264" y="41"/>
                  </a:cxn>
                  <a:cxn ang="0">
                    <a:pos x="221" y="0"/>
                  </a:cxn>
                  <a:cxn ang="0">
                    <a:pos x="192" y="41"/>
                  </a:cxn>
                  <a:cxn ang="0">
                    <a:pos x="192" y="181"/>
                  </a:cxn>
                  <a:cxn ang="0">
                    <a:pos x="33" y="181"/>
                  </a:cxn>
                  <a:cxn ang="0">
                    <a:pos x="0" y="223"/>
                  </a:cxn>
                  <a:cxn ang="0">
                    <a:pos x="33" y="264"/>
                  </a:cxn>
                  <a:cxn ang="0">
                    <a:pos x="192" y="264"/>
                  </a:cxn>
                  <a:cxn ang="0">
                    <a:pos x="192" y="404"/>
                  </a:cxn>
                  <a:cxn ang="0">
                    <a:pos x="221" y="445"/>
                  </a:cxn>
                  <a:cxn ang="0">
                    <a:pos x="264" y="404"/>
                  </a:cxn>
                  <a:cxn ang="0">
                    <a:pos x="264" y="264"/>
                  </a:cxn>
                  <a:cxn ang="0">
                    <a:pos x="413" y="264"/>
                  </a:cxn>
                  <a:cxn ang="0">
                    <a:pos x="456" y="223"/>
                  </a:cxn>
                  <a:cxn ang="0">
                    <a:pos x="413" y="181"/>
                  </a:cxn>
                </a:cxnLst>
                <a:pathLst>
                  <a:path w="43" h="44">
                    <a:moveTo>
                      <a:pt x="39" y="18"/>
                    </a:moveTo>
                    <a:cubicBezTo>
                      <a:pt x="25" y="18"/>
                      <a:pt x="25" y="18"/>
                      <a:pt x="25" y="18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2"/>
                      <a:pt x="23" y="0"/>
                      <a:pt x="21" y="0"/>
                    </a:cubicBezTo>
                    <a:cubicBezTo>
                      <a:pt x="19" y="0"/>
                      <a:pt x="18" y="2"/>
                      <a:pt x="18" y="4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1" y="18"/>
                      <a:pt x="0" y="20"/>
                      <a:pt x="0" y="22"/>
                    </a:cubicBezTo>
                    <a:cubicBezTo>
                      <a:pt x="0" y="24"/>
                      <a:pt x="1" y="26"/>
                      <a:pt x="3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2"/>
                      <a:pt x="19" y="44"/>
                      <a:pt x="21" y="44"/>
                    </a:cubicBezTo>
                    <a:cubicBezTo>
                      <a:pt x="23" y="44"/>
                      <a:pt x="25" y="42"/>
                      <a:pt x="25" y="40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41" y="26"/>
                      <a:pt x="43" y="24"/>
                      <a:pt x="43" y="22"/>
                    </a:cubicBezTo>
                    <a:cubicBezTo>
                      <a:pt x="43" y="20"/>
                      <a:pt x="41" y="18"/>
                      <a:pt x="39" y="18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13317" name="MH_SubTitle_4"/>
            <p:cNvSpPr txBox="1"/>
            <p:nvPr/>
          </p:nvSpPr>
          <p:spPr>
            <a:xfrm>
              <a:off x="1574" y="0"/>
              <a:ext cx="3036" cy="99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195" tIns="47003" rIns="90195" bIns="47003" anchor="ctr"/>
            <a:p>
              <a:pPr eaLnBrk="0" hangingPunct="0">
                <a:lnSpc>
                  <a:spcPct val="110000"/>
                </a:lnSpc>
              </a:pPr>
              <a:r>
                <a:rPr lang="zh-CN" altLang="en-US" sz="6000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学习目标</a:t>
              </a:r>
              <a:endParaRPr lang="zh-CN" altLang="en-US" sz="60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318" name="TextBox 12"/>
          <p:cNvSpPr txBox="1"/>
          <p:nvPr/>
        </p:nvSpPr>
        <p:spPr>
          <a:xfrm>
            <a:off x="1898650" y="2184400"/>
            <a:ext cx="8139113" cy="28622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lnSpc>
                <a:spcPct val="150000"/>
              </a:lnSpc>
              <a:spcBef>
                <a:spcPct val="5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</a:pPr>
            <a:r>
              <a:rPr lang="zh-CN" altLang="en-US" sz="6000" dirty="0">
                <a:latin typeface="黑体" panose="02010609060101010101" pitchFamily="49" charset="-122"/>
                <a:ea typeface="黑体" panose="02010609060101010101" pitchFamily="49" charset="-122"/>
              </a:rPr>
              <a:t>会用待定系数法求二次函数的表达式</a:t>
            </a:r>
            <a:r>
              <a:rPr lang="en-US" altLang="zh-CN" sz="60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zh-CN" altLang="en-US" sz="6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4337" name="圆角矩形 31"/>
          <p:cNvSpPr/>
          <p:nvPr/>
        </p:nvSpPr>
        <p:spPr>
          <a:xfrm>
            <a:off x="1773238" y="1268413"/>
            <a:ext cx="1673225" cy="504825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algn="ctr" eaLnBrk="0" hangingPunct="0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探究归纳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338" name="Text Box 18"/>
          <p:cNvSpPr txBox="1"/>
          <p:nvPr/>
        </p:nvSpPr>
        <p:spPr>
          <a:xfrm>
            <a:off x="2135188" y="1773238"/>
            <a:ext cx="8680450" cy="13836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en-US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二次函数</a:t>
            </a:r>
            <a:r>
              <a:rPr lang="en-US" altLang="en-US" i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y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=</a:t>
            </a:r>
            <a:r>
              <a:rPr lang="en-US" altLang="en-US" i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ax</a:t>
            </a:r>
            <a:r>
              <a:rPr lang="en-US" altLang="en-US" baseline="300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2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+</a:t>
            </a:r>
            <a:r>
              <a:rPr lang="en-US" altLang="en-US" i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bx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+</a:t>
            </a:r>
            <a:r>
              <a:rPr lang="en-US" altLang="en-US" i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c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(</a:t>
            </a:r>
            <a:r>
              <a:rPr lang="en-US" altLang="en-US" i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a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Arial" panose="020B0604020202020204" pitchFamily="34" charset="0"/>
              </a:rPr>
              <a:t>≠0)</a:t>
            </a:r>
            <a:r>
              <a:rPr lang="en-US" altLang="en-US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中有几个待定系数？需要几个抛物线上的点的坐标才能求出来</a:t>
            </a:r>
            <a:r>
              <a:rPr lang="en-US" altLang="en-US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？</a:t>
            </a:r>
            <a:endParaRPr lang="en-US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339" name="Text Box 19"/>
          <p:cNvSpPr txBox="1"/>
          <p:nvPr/>
        </p:nvSpPr>
        <p:spPr>
          <a:xfrm>
            <a:off x="4238625" y="3170238"/>
            <a:ext cx="715645" cy="52451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none" lIns="90195" tIns="47003" rIns="90195" bIns="47003" anchor="t">
            <a:spAutoFit/>
          </a:bodyPr>
          <a:p>
            <a:pPr eaLnBrk="0" hangingPunct="0"/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3个</a:t>
            </a:r>
            <a:endParaRPr lang="zh-CN" altLang="en-US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340" name="Text Box 20"/>
          <p:cNvSpPr txBox="1"/>
          <p:nvPr/>
        </p:nvSpPr>
        <p:spPr>
          <a:xfrm>
            <a:off x="6753225" y="3170238"/>
            <a:ext cx="715645" cy="52451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none" lIns="90195" tIns="47003" rIns="90195" bIns="47003" anchor="t">
            <a:spAutoFit/>
          </a:bodyPr>
          <a:p>
            <a:pPr eaLnBrk="0" hangingPunct="0"/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3个</a:t>
            </a:r>
            <a:endParaRPr lang="zh-CN" altLang="en-US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341" name="Text Box 21"/>
          <p:cNvSpPr txBox="1"/>
          <p:nvPr/>
        </p:nvSpPr>
        <p:spPr>
          <a:xfrm>
            <a:off x="1847850" y="3690938"/>
            <a:ext cx="7575550" cy="13836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下面是我们用描点法画二次函数的图象所列表格的一部分： </a:t>
            </a:r>
            <a:endParaRPr lang="zh-CN" altLang="en-US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16391" name="表格 16390"/>
          <p:cNvGraphicFramePr/>
          <p:nvPr/>
        </p:nvGraphicFramePr>
        <p:xfrm>
          <a:off x="3584575" y="5102225"/>
          <a:ext cx="5021263" cy="1041400"/>
        </p:xfrm>
        <a:graphic>
          <a:graphicData uri="http://schemas.openxmlformats.org/drawingml/2006/table">
            <a:tbl>
              <a:tblPr/>
              <a:tblGrid>
                <a:gridCol w="717550"/>
                <a:gridCol w="717550"/>
                <a:gridCol w="717550"/>
                <a:gridCol w="717550"/>
                <a:gridCol w="714375"/>
                <a:gridCol w="719138"/>
                <a:gridCol w="717550"/>
              </a:tblGrid>
              <a:tr h="520700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zh-CN" i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sym typeface="宋体" panose="02010600030101010101" pitchFamily="2" charset="-122"/>
                        </a:rPr>
                        <a:t>x</a:t>
                      </a:r>
                      <a:endParaRPr lang="zh-CN" altLang="zh-CN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sym typeface="宋体" panose="02010600030101010101" pitchFamily="2" charset="-122"/>
                      </a:endParaRPr>
                    </a:p>
                  </a:txBody>
                  <a:tcPr marL="90195" marR="90195" marT="47003" marB="47003">
                    <a:lnL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zh-CN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sym typeface="宋体" panose="02010600030101010101" pitchFamily="2" charset="-122"/>
                        </a:rPr>
                        <a:t>-3</a:t>
                      </a:r>
                      <a:endParaRPr lang="zh-CN" altLang="zh-CN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sym typeface="宋体" panose="02010600030101010101" pitchFamily="2" charset="-122"/>
                      </a:endParaRPr>
                    </a:p>
                  </a:txBody>
                  <a:tcPr marL="90195" marR="90195" marT="47003" marB="47003">
                    <a:lnL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zh-CN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sym typeface="宋体" panose="02010600030101010101" pitchFamily="2" charset="-122"/>
                        </a:rPr>
                        <a:t>-2</a:t>
                      </a:r>
                      <a:endParaRPr lang="zh-CN" altLang="zh-CN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sym typeface="宋体" panose="02010600030101010101" pitchFamily="2" charset="-122"/>
                      </a:endParaRPr>
                    </a:p>
                  </a:txBody>
                  <a:tcPr marL="90195" marR="90195" marT="47003" marB="47003">
                    <a:lnL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zh-CN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sym typeface="宋体" panose="02010600030101010101" pitchFamily="2" charset="-122"/>
                        </a:rPr>
                        <a:t>-1</a:t>
                      </a:r>
                      <a:endParaRPr lang="zh-CN" altLang="zh-CN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sym typeface="宋体" panose="02010600030101010101" pitchFamily="2" charset="-122"/>
                      </a:endParaRPr>
                    </a:p>
                  </a:txBody>
                  <a:tcPr marL="90195" marR="90195" marT="47003" marB="47003">
                    <a:lnL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zh-CN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sym typeface="宋体" panose="02010600030101010101" pitchFamily="2" charset="-122"/>
                        </a:rPr>
                        <a:t>0</a:t>
                      </a:r>
                      <a:endParaRPr lang="zh-CN" altLang="zh-CN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sym typeface="宋体" panose="02010600030101010101" pitchFamily="2" charset="-122"/>
                      </a:endParaRPr>
                    </a:p>
                  </a:txBody>
                  <a:tcPr marL="90195" marR="90195" marT="47003" marB="47003">
                    <a:lnL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zh-CN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sym typeface="宋体" panose="02010600030101010101" pitchFamily="2" charset="-122"/>
                        </a:rPr>
                        <a:t>1</a:t>
                      </a:r>
                      <a:endParaRPr lang="zh-CN" altLang="zh-CN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sym typeface="宋体" panose="02010600030101010101" pitchFamily="2" charset="-122"/>
                      </a:endParaRPr>
                    </a:p>
                  </a:txBody>
                  <a:tcPr marL="90195" marR="90195" marT="47003" marB="47003">
                    <a:lnL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zh-CN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sym typeface="宋体" panose="02010600030101010101" pitchFamily="2" charset="-122"/>
                        </a:rPr>
                        <a:t>2</a:t>
                      </a:r>
                      <a:endParaRPr lang="zh-CN" altLang="zh-CN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sym typeface="宋体" panose="02010600030101010101" pitchFamily="2" charset="-122"/>
                      </a:endParaRPr>
                    </a:p>
                  </a:txBody>
                  <a:tcPr marL="90195" marR="90195" marT="47003" marB="47003">
                    <a:lnL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0700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zh-CN" i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sym typeface="宋体" panose="02010600030101010101" pitchFamily="2" charset="-122"/>
                        </a:rPr>
                        <a:t>y</a:t>
                      </a:r>
                      <a:endParaRPr lang="zh-CN" altLang="zh-CN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sym typeface="宋体" panose="02010600030101010101" pitchFamily="2" charset="-122"/>
                      </a:endParaRPr>
                    </a:p>
                  </a:txBody>
                  <a:tcPr marL="90195" marR="90195" marT="47003" marB="47003">
                    <a:lnL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zh-CN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sym typeface="宋体" panose="02010600030101010101" pitchFamily="2" charset="-122"/>
                        </a:rPr>
                        <a:t>0</a:t>
                      </a:r>
                      <a:endParaRPr lang="zh-CN" altLang="zh-CN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sym typeface="宋体" panose="02010600030101010101" pitchFamily="2" charset="-122"/>
                      </a:endParaRPr>
                    </a:p>
                  </a:txBody>
                  <a:tcPr marL="90195" marR="90195" marT="47003" marB="47003">
                    <a:lnL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zh-CN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sym typeface="宋体" panose="02010600030101010101" pitchFamily="2" charset="-122"/>
                        </a:rPr>
                        <a:t>1</a:t>
                      </a:r>
                      <a:endParaRPr lang="zh-CN" altLang="zh-CN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sym typeface="宋体" panose="02010600030101010101" pitchFamily="2" charset="-122"/>
                      </a:endParaRPr>
                    </a:p>
                  </a:txBody>
                  <a:tcPr marL="90195" marR="90195" marT="47003" marB="47003">
                    <a:lnL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zh-CN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sym typeface="宋体" panose="02010600030101010101" pitchFamily="2" charset="-122"/>
                        </a:rPr>
                        <a:t>0</a:t>
                      </a:r>
                      <a:endParaRPr lang="zh-CN" altLang="zh-CN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sym typeface="宋体" panose="02010600030101010101" pitchFamily="2" charset="-122"/>
                      </a:endParaRPr>
                    </a:p>
                  </a:txBody>
                  <a:tcPr marL="90195" marR="90195" marT="47003" marB="47003">
                    <a:lnL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zh-CN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sym typeface="宋体" panose="02010600030101010101" pitchFamily="2" charset="-122"/>
                        </a:rPr>
                        <a:t>-3</a:t>
                      </a:r>
                      <a:endParaRPr lang="zh-CN" altLang="zh-CN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sym typeface="宋体" panose="02010600030101010101" pitchFamily="2" charset="-122"/>
                      </a:endParaRPr>
                    </a:p>
                  </a:txBody>
                  <a:tcPr marL="90195" marR="90195" marT="47003" marB="47003">
                    <a:lnL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zh-CN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sym typeface="宋体" panose="02010600030101010101" pitchFamily="2" charset="-122"/>
                        </a:rPr>
                        <a:t>-8</a:t>
                      </a:r>
                      <a:endParaRPr lang="zh-CN" altLang="zh-CN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sym typeface="宋体" panose="02010600030101010101" pitchFamily="2" charset="-122"/>
                      </a:endParaRPr>
                    </a:p>
                  </a:txBody>
                  <a:tcPr marL="90195" marR="90195" marT="47003" marB="47003">
                    <a:lnL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8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zh-CN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sym typeface="宋体" panose="02010600030101010101" pitchFamily="2" charset="-122"/>
                        </a:rPr>
                        <a:t>-15</a:t>
                      </a:r>
                      <a:endParaRPr lang="zh-CN" altLang="zh-CN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sym typeface="宋体" panose="02010600030101010101" pitchFamily="2" charset="-122"/>
                      </a:endParaRPr>
                    </a:p>
                  </a:txBody>
                  <a:tcPr marL="90195" marR="90195" marT="47003" marB="47003">
                    <a:lnL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ldLvl="0" animBg="1"/>
      <p:bldP spid="14340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5361" name="Text Box 2"/>
          <p:cNvSpPr txBox="1"/>
          <p:nvPr/>
        </p:nvSpPr>
        <p:spPr>
          <a:xfrm>
            <a:off x="4221163" y="1831975"/>
            <a:ext cx="6251575" cy="203009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dirty="0">
                <a:latin typeface="Arial" panose="020B0604020202020204" pitchFamily="34" charset="0"/>
                <a:ea typeface="黑体" panose="02010609060101010101" pitchFamily="49" charset="-122"/>
              </a:rPr>
              <a:t>解： 设这个二次函数的表达式是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y=</a:t>
            </a:r>
            <a:r>
              <a:rPr lang="zh-CN" altLang="en-US" i="1" dirty="0">
                <a:latin typeface="Times New Roman" panose="02020603050405020304" pitchFamily="18" charset="0"/>
                <a:ea typeface="黑体" panose="02010609060101010101" pitchFamily="49" charset="-122"/>
              </a:rPr>
              <a:t>ax</a:t>
            </a:r>
            <a:r>
              <a:rPr lang="zh-CN" altLang="en-US" baseline="30000" dirty="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zh-CN" altLang="en-US" i="1" dirty="0">
                <a:latin typeface="Times New Roman" panose="02020603050405020304" pitchFamily="18" charset="0"/>
                <a:ea typeface="黑体" panose="02010609060101010101" pitchFamily="49" charset="-122"/>
              </a:rPr>
              <a:t>bx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+c,</a:t>
            </a:r>
            <a:r>
              <a:rPr lang="zh-CN" altLang="en-US" dirty="0">
                <a:latin typeface="Arial" panose="020B0604020202020204" pitchFamily="34" charset="0"/>
                <a:ea typeface="黑体" panose="02010609060101010101" pitchFamily="49" charset="-122"/>
              </a:rPr>
              <a:t>把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（-3，0），（-1，0），（0，-3）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代入</a:t>
            </a:r>
            <a:r>
              <a:rPr lang="zh-CN" altLang="en-US" i="1" dirty="0"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i="1" dirty="0">
                <a:latin typeface="Times New Roman" panose="02020603050405020304" pitchFamily="18" charset="0"/>
                <a:ea typeface="黑体" panose="02010609060101010101" pitchFamily="49" charset="-122"/>
              </a:rPr>
              <a:t>ax</a:t>
            </a:r>
            <a:r>
              <a:rPr lang="zh-CN" altLang="en-US" baseline="30000" dirty="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zh-CN" altLang="en-US" i="1" dirty="0">
                <a:latin typeface="Times New Roman" panose="02020603050405020304" pitchFamily="18" charset="0"/>
                <a:ea typeface="黑体" panose="02010609060101010101" pitchFamily="49" charset="-122"/>
              </a:rPr>
              <a:t>bx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zh-CN" altLang="en-US" i="1" dirty="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dirty="0">
                <a:latin typeface="Arial" panose="020B0604020202020204" pitchFamily="34" charset="0"/>
                <a:ea typeface="黑体" panose="02010609060101010101" pitchFamily="49" charset="-122"/>
              </a:rPr>
              <a:t>得</a:t>
            </a:r>
            <a:endParaRPr lang="zh-CN" altLang="en-US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5362" name="Text Box 3"/>
          <p:cNvSpPr txBox="1"/>
          <p:nvPr/>
        </p:nvSpPr>
        <p:spPr>
          <a:xfrm>
            <a:off x="3573463" y="406400"/>
            <a:ext cx="7226300" cy="13836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457200" eaLnBrk="0" hangingPunct="0">
              <a:lnSpc>
                <a:spcPct val="150000"/>
              </a:lnSpc>
            </a:pPr>
            <a:r>
              <a:rPr lang="en-US" altLang="zh-CN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1.</a:t>
            </a:r>
            <a:r>
              <a:rPr lang="zh-CN" altLang="en-US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选取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（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Calibri" panose="020F0502020204030204" pitchFamily="34" charset="0"/>
              </a:rPr>
              <a:t>-3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，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Calibri" panose="020F0502020204030204" pitchFamily="34" charset="0"/>
              </a:rPr>
              <a:t>0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），（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Calibri" panose="020F0502020204030204" pitchFamily="34" charset="0"/>
              </a:rPr>
              <a:t>-1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，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Calibri" panose="020F0502020204030204" pitchFamily="34" charset="0"/>
              </a:rPr>
              <a:t>0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），（0，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Calibri" panose="020F0502020204030204" pitchFamily="34" charset="0"/>
              </a:rPr>
              <a:t>-3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）</a:t>
            </a:r>
            <a:r>
              <a:rPr lang="zh-CN" altLang="en-US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试求出这个二次函数的表达式</a:t>
            </a:r>
            <a:r>
              <a:rPr lang="en-US" altLang="zh-CN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r>
              <a:rPr lang="zh-CN" altLang="en-US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  </a:t>
            </a:r>
            <a:endParaRPr lang="zh-CN" altLang="en-US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5363" name="Group 19"/>
          <p:cNvGrpSpPr/>
          <p:nvPr/>
        </p:nvGrpSpPr>
        <p:grpSpPr>
          <a:xfrm>
            <a:off x="4437063" y="3989388"/>
            <a:ext cx="2230437" cy="1447800"/>
            <a:chOff x="0" y="0"/>
            <a:chExt cx="3508" cy="2281"/>
          </a:xfrm>
        </p:grpSpPr>
        <p:sp>
          <p:nvSpPr>
            <p:cNvPr id="15364" name="Text Box 20"/>
            <p:cNvSpPr txBox="1"/>
            <p:nvPr/>
          </p:nvSpPr>
          <p:spPr>
            <a:xfrm>
              <a:off x="187" y="0"/>
              <a:ext cx="3321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eaLnBrk="0" hangingPunct="0"/>
              <a:r>
                <a:rPr lang="zh-CN" altLang="en-US" dirty="0">
                  <a:latin typeface="Times New Roman" panose="02020603050405020304" pitchFamily="18" charset="0"/>
                  <a:ea typeface="宋体" panose="02010600030101010101" pitchFamily="2" charset="-122"/>
                </a:rPr>
                <a:t>9</a:t>
              </a:r>
              <a:r>
                <a:rPr lang="zh-CN" altLang="en-US" i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r>
                <a:rPr lang="zh-CN" altLang="en-US" dirty="0">
                  <a:latin typeface="Times New Roman" panose="02020603050405020304" pitchFamily="18" charset="0"/>
                  <a:ea typeface="宋体" panose="02010600030101010101" pitchFamily="2" charset="-122"/>
                </a:rPr>
                <a:t>-3</a:t>
              </a:r>
              <a:r>
                <a:rPr lang="zh-CN" altLang="en-US" i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r>
                <a:rPr lang="zh-CN" altLang="en-US" dirty="0">
                  <a:latin typeface="Times New Roman" panose="02020603050405020304" pitchFamily="18" charset="0"/>
                  <a:ea typeface="宋体" panose="02010600030101010101" pitchFamily="2" charset="-122"/>
                </a:rPr>
                <a:t>+</a:t>
              </a:r>
              <a:r>
                <a:rPr lang="zh-CN" altLang="en-US" i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r>
                <a:rPr lang="zh-CN" altLang="en-US" dirty="0">
                  <a:latin typeface="Times New Roman" panose="02020603050405020304" pitchFamily="18" charset="0"/>
                  <a:ea typeface="宋体" panose="02010600030101010101" pitchFamily="2" charset="-122"/>
                </a:rPr>
                <a:t>=0，</a:t>
              </a:r>
              <a:endParaRPr lang="zh-CN" altLang="en-US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5365" name="Text Box 21"/>
            <p:cNvSpPr txBox="1"/>
            <p:nvPr/>
          </p:nvSpPr>
          <p:spPr>
            <a:xfrm>
              <a:off x="187" y="765"/>
              <a:ext cx="2761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eaLnBrk="0" hangingPunct="0"/>
              <a:r>
                <a:rPr lang="zh-CN" altLang="en-US" i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r>
                <a:rPr lang="zh-CN" altLang="en-US" dirty="0">
                  <a:latin typeface="Times New Roman" panose="02020603050405020304" pitchFamily="18" charset="0"/>
                  <a:ea typeface="宋体" panose="02010600030101010101" pitchFamily="2" charset="-122"/>
                </a:rPr>
                <a:t>-</a:t>
              </a:r>
              <a:r>
                <a:rPr lang="zh-CN" altLang="en-US" i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r>
                <a:rPr lang="zh-CN" altLang="en-US" dirty="0">
                  <a:latin typeface="Times New Roman" panose="02020603050405020304" pitchFamily="18" charset="0"/>
                  <a:ea typeface="宋体" panose="02010600030101010101" pitchFamily="2" charset="-122"/>
                </a:rPr>
                <a:t>+</a:t>
              </a:r>
              <a:r>
                <a:rPr lang="zh-CN" altLang="en-US" i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r>
                <a:rPr lang="zh-CN" altLang="en-US" dirty="0">
                  <a:latin typeface="Times New Roman" panose="02020603050405020304" pitchFamily="18" charset="0"/>
                  <a:ea typeface="宋体" panose="02010600030101010101" pitchFamily="2" charset="-122"/>
                </a:rPr>
                <a:t>=0，</a:t>
              </a:r>
              <a:endParaRPr lang="zh-CN" altLang="en-US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5366" name="Text Box 22"/>
            <p:cNvSpPr txBox="1"/>
            <p:nvPr/>
          </p:nvSpPr>
          <p:spPr>
            <a:xfrm>
              <a:off x="162" y="1459"/>
              <a:ext cx="18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eaLnBrk="0" hangingPunct="0"/>
              <a:r>
                <a:rPr lang="zh-CN" altLang="en-US" i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r>
                <a:rPr lang="zh-CN" altLang="en-US" dirty="0">
                  <a:latin typeface="Times New Roman" panose="02020603050405020304" pitchFamily="18" charset="0"/>
                  <a:ea typeface="宋体" panose="02010600030101010101" pitchFamily="2" charset="-122"/>
                </a:rPr>
                <a:t>=-3，</a:t>
              </a:r>
              <a:endParaRPr lang="zh-CN" altLang="en-US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5367" name="左大括号 170"/>
            <p:cNvSpPr/>
            <p:nvPr/>
          </p:nvSpPr>
          <p:spPr>
            <a:xfrm flipH="1">
              <a:off x="0" y="438"/>
              <a:ext cx="227" cy="1475"/>
            </a:xfrm>
            <a:custGeom>
              <a:avLst/>
              <a:gdLst/>
              <a:ahLst/>
              <a:cxnLst>
                <a:cxn ang="0">
                  <a:pos x="460" y="1129"/>
                </a:cxn>
                <a:cxn ang="0">
                  <a:pos x="338" y="357"/>
                </a:cxn>
                <a:cxn ang="0">
                  <a:pos x="0" y="0"/>
                </a:cxn>
                <a:cxn ang="0">
                  <a:pos x="642" y="247"/>
                </a:cxn>
                <a:cxn ang="0">
                  <a:pos x="825" y="1239"/>
                </a:cxn>
                <a:cxn ang="0">
                  <a:pos x="825" y="2840"/>
                </a:cxn>
                <a:cxn ang="0">
                  <a:pos x="919" y="3527"/>
                </a:cxn>
                <a:cxn ang="0">
                  <a:pos x="1257" y="3884"/>
                </a:cxn>
                <a:cxn ang="0">
                  <a:pos x="919" y="4215"/>
                </a:cxn>
                <a:cxn ang="0">
                  <a:pos x="825" y="4934"/>
                </a:cxn>
                <a:cxn ang="0">
                  <a:pos x="825" y="6393"/>
                </a:cxn>
                <a:cxn ang="0">
                  <a:pos x="764" y="7218"/>
                </a:cxn>
                <a:cxn ang="0">
                  <a:pos x="493" y="7632"/>
                </a:cxn>
                <a:cxn ang="0">
                  <a:pos x="0" y="7742"/>
                </a:cxn>
                <a:cxn ang="0">
                  <a:pos x="338" y="7385"/>
                </a:cxn>
                <a:cxn ang="0">
                  <a:pos x="460" y="6614"/>
                </a:cxn>
                <a:cxn ang="0">
                  <a:pos x="460" y="5123"/>
                </a:cxn>
                <a:cxn ang="0">
                  <a:pos x="520" y="4273"/>
                </a:cxn>
                <a:cxn ang="0">
                  <a:pos x="891" y="3884"/>
                </a:cxn>
                <a:cxn ang="0">
                  <a:pos x="520" y="3501"/>
                </a:cxn>
                <a:cxn ang="0">
                  <a:pos x="460" y="2698"/>
                </a:cxn>
                <a:cxn ang="0">
                  <a:pos x="460" y="1129"/>
                </a:cxn>
              </a:cxnLst>
              <a:pathLst>
                <a:path w="41" h="281">
                  <a:moveTo>
                    <a:pt x="15" y="41"/>
                  </a:moveTo>
                  <a:cubicBezTo>
                    <a:pt x="15" y="29"/>
                    <a:pt x="13" y="19"/>
                    <a:pt x="11" y="13"/>
                  </a:cubicBezTo>
                  <a:cubicBezTo>
                    <a:pt x="9" y="7"/>
                    <a:pt x="5" y="2"/>
                    <a:pt x="0" y="0"/>
                  </a:cubicBezTo>
                  <a:cubicBezTo>
                    <a:pt x="10" y="0"/>
                    <a:pt x="17" y="3"/>
                    <a:pt x="21" y="9"/>
                  </a:cubicBezTo>
                  <a:cubicBezTo>
                    <a:pt x="25" y="14"/>
                    <a:pt x="27" y="27"/>
                    <a:pt x="27" y="45"/>
                  </a:cubicBezTo>
                  <a:cubicBezTo>
                    <a:pt x="27" y="103"/>
                    <a:pt x="27" y="103"/>
                    <a:pt x="27" y="103"/>
                  </a:cubicBezTo>
                  <a:cubicBezTo>
                    <a:pt x="27" y="114"/>
                    <a:pt x="28" y="122"/>
                    <a:pt x="30" y="128"/>
                  </a:cubicBezTo>
                  <a:cubicBezTo>
                    <a:pt x="32" y="134"/>
                    <a:pt x="35" y="138"/>
                    <a:pt x="41" y="141"/>
                  </a:cubicBezTo>
                  <a:cubicBezTo>
                    <a:pt x="35" y="143"/>
                    <a:pt x="31" y="147"/>
                    <a:pt x="30" y="153"/>
                  </a:cubicBezTo>
                  <a:cubicBezTo>
                    <a:pt x="28" y="158"/>
                    <a:pt x="27" y="167"/>
                    <a:pt x="27" y="179"/>
                  </a:cubicBezTo>
                  <a:cubicBezTo>
                    <a:pt x="27" y="232"/>
                    <a:pt x="27" y="232"/>
                    <a:pt x="27" y="232"/>
                  </a:cubicBezTo>
                  <a:cubicBezTo>
                    <a:pt x="27" y="245"/>
                    <a:pt x="26" y="255"/>
                    <a:pt x="25" y="262"/>
                  </a:cubicBezTo>
                  <a:cubicBezTo>
                    <a:pt x="23" y="269"/>
                    <a:pt x="20" y="274"/>
                    <a:pt x="16" y="277"/>
                  </a:cubicBezTo>
                  <a:cubicBezTo>
                    <a:pt x="12" y="279"/>
                    <a:pt x="7" y="281"/>
                    <a:pt x="0" y="281"/>
                  </a:cubicBezTo>
                  <a:cubicBezTo>
                    <a:pt x="5" y="279"/>
                    <a:pt x="9" y="274"/>
                    <a:pt x="11" y="268"/>
                  </a:cubicBezTo>
                  <a:cubicBezTo>
                    <a:pt x="13" y="261"/>
                    <a:pt x="15" y="252"/>
                    <a:pt x="15" y="240"/>
                  </a:cubicBezTo>
                  <a:cubicBezTo>
                    <a:pt x="15" y="186"/>
                    <a:pt x="15" y="186"/>
                    <a:pt x="15" y="186"/>
                  </a:cubicBezTo>
                  <a:cubicBezTo>
                    <a:pt x="15" y="172"/>
                    <a:pt x="15" y="162"/>
                    <a:pt x="17" y="155"/>
                  </a:cubicBezTo>
                  <a:cubicBezTo>
                    <a:pt x="19" y="148"/>
                    <a:pt x="23" y="144"/>
                    <a:pt x="29" y="141"/>
                  </a:cubicBezTo>
                  <a:cubicBezTo>
                    <a:pt x="23" y="138"/>
                    <a:pt x="19" y="133"/>
                    <a:pt x="17" y="127"/>
                  </a:cubicBezTo>
                  <a:cubicBezTo>
                    <a:pt x="15" y="121"/>
                    <a:pt x="15" y="111"/>
                    <a:pt x="15" y="98"/>
                  </a:cubicBezTo>
                  <a:lnTo>
                    <a:pt x="15" y="41"/>
                  </a:lnTo>
                  <a:close/>
                </a:path>
              </a:pathLst>
            </a:custGeom>
            <a:gradFill rotWithShape="1">
              <a:gsLst>
                <a:gs pos="0">
                  <a:srgbClr val="E30000"/>
                </a:gs>
                <a:gs pos="100000">
                  <a:srgbClr val="760303"/>
                </a:gs>
              </a:gsLst>
              <a:lin ang="5400000"/>
              <a:tileRect/>
            </a:gra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5368" name="Text Box 24"/>
          <p:cNvSpPr txBox="1"/>
          <p:nvPr/>
        </p:nvSpPr>
        <p:spPr>
          <a:xfrm>
            <a:off x="6454775" y="4367213"/>
            <a:ext cx="947738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 eaLnBrk="0" hangingPunct="0"/>
            <a:r>
              <a:rPr lang="zh-CN" altLang="en-US" dirty="0">
                <a:latin typeface="Arial" panose="020B0604020202020204" pitchFamily="34" charset="0"/>
                <a:ea typeface="黑体" panose="02010609060101010101" pitchFamily="49" charset="-122"/>
              </a:rPr>
              <a:t>解得</a:t>
            </a:r>
            <a:endParaRPr lang="zh-CN" altLang="en-US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grpSp>
        <p:nvGrpSpPr>
          <p:cNvPr id="15369" name="Group 25"/>
          <p:cNvGrpSpPr/>
          <p:nvPr/>
        </p:nvGrpSpPr>
        <p:grpSpPr>
          <a:xfrm>
            <a:off x="7618413" y="3929063"/>
            <a:ext cx="2149475" cy="1463675"/>
            <a:chOff x="0" y="0"/>
            <a:chExt cx="3190" cy="2308"/>
          </a:xfrm>
        </p:grpSpPr>
        <p:sp>
          <p:nvSpPr>
            <p:cNvPr id="15370" name="左大括号 175"/>
            <p:cNvSpPr/>
            <p:nvPr/>
          </p:nvSpPr>
          <p:spPr>
            <a:xfrm flipH="1">
              <a:off x="0" y="357"/>
              <a:ext cx="234" cy="1701"/>
            </a:xfrm>
            <a:custGeom>
              <a:avLst/>
              <a:gdLst/>
              <a:ahLst/>
              <a:cxnLst>
                <a:cxn ang="0">
                  <a:pos x="491" y="1501"/>
                </a:cxn>
                <a:cxn ang="0">
                  <a:pos x="360" y="478"/>
                </a:cxn>
                <a:cxn ang="0">
                  <a:pos x="0" y="0"/>
                </a:cxn>
                <a:cxn ang="0">
                  <a:pos x="685" y="327"/>
                </a:cxn>
                <a:cxn ang="0">
                  <a:pos x="879" y="1647"/>
                </a:cxn>
                <a:cxn ang="0">
                  <a:pos x="879" y="3771"/>
                </a:cxn>
                <a:cxn ang="0">
                  <a:pos x="976" y="4691"/>
                </a:cxn>
                <a:cxn ang="0">
                  <a:pos x="1336" y="5170"/>
                </a:cxn>
                <a:cxn ang="0">
                  <a:pos x="976" y="5605"/>
                </a:cxn>
                <a:cxn ang="0">
                  <a:pos x="879" y="6562"/>
                </a:cxn>
                <a:cxn ang="0">
                  <a:pos x="879" y="8499"/>
                </a:cxn>
                <a:cxn ang="0">
                  <a:pos x="816" y="9601"/>
                </a:cxn>
                <a:cxn ang="0">
                  <a:pos x="519" y="10152"/>
                </a:cxn>
                <a:cxn ang="0">
                  <a:pos x="0" y="10297"/>
                </a:cxn>
                <a:cxn ang="0">
                  <a:pos x="360" y="9819"/>
                </a:cxn>
                <a:cxn ang="0">
                  <a:pos x="491" y="8796"/>
                </a:cxn>
                <a:cxn ang="0">
                  <a:pos x="491" y="6816"/>
                </a:cxn>
                <a:cxn ang="0">
                  <a:pos x="554" y="5678"/>
                </a:cxn>
                <a:cxn ang="0">
                  <a:pos x="947" y="5170"/>
                </a:cxn>
                <a:cxn ang="0">
                  <a:pos x="554" y="4655"/>
                </a:cxn>
                <a:cxn ang="0">
                  <a:pos x="491" y="3590"/>
                </a:cxn>
                <a:cxn ang="0">
                  <a:pos x="491" y="1501"/>
                </a:cxn>
              </a:cxnLst>
              <a:pathLst>
                <a:path w="41" h="281">
                  <a:moveTo>
                    <a:pt x="15" y="41"/>
                  </a:moveTo>
                  <a:cubicBezTo>
                    <a:pt x="15" y="29"/>
                    <a:pt x="13" y="19"/>
                    <a:pt x="11" y="13"/>
                  </a:cubicBezTo>
                  <a:cubicBezTo>
                    <a:pt x="9" y="7"/>
                    <a:pt x="5" y="2"/>
                    <a:pt x="0" y="0"/>
                  </a:cubicBezTo>
                  <a:cubicBezTo>
                    <a:pt x="10" y="0"/>
                    <a:pt x="17" y="3"/>
                    <a:pt x="21" y="9"/>
                  </a:cubicBezTo>
                  <a:cubicBezTo>
                    <a:pt x="25" y="14"/>
                    <a:pt x="27" y="27"/>
                    <a:pt x="27" y="45"/>
                  </a:cubicBezTo>
                  <a:cubicBezTo>
                    <a:pt x="27" y="103"/>
                    <a:pt x="27" y="103"/>
                    <a:pt x="27" y="103"/>
                  </a:cubicBezTo>
                  <a:cubicBezTo>
                    <a:pt x="27" y="114"/>
                    <a:pt x="28" y="122"/>
                    <a:pt x="30" y="128"/>
                  </a:cubicBezTo>
                  <a:cubicBezTo>
                    <a:pt x="32" y="134"/>
                    <a:pt x="35" y="138"/>
                    <a:pt x="41" y="141"/>
                  </a:cubicBezTo>
                  <a:cubicBezTo>
                    <a:pt x="35" y="143"/>
                    <a:pt x="31" y="147"/>
                    <a:pt x="30" y="153"/>
                  </a:cubicBezTo>
                  <a:cubicBezTo>
                    <a:pt x="28" y="158"/>
                    <a:pt x="27" y="167"/>
                    <a:pt x="27" y="179"/>
                  </a:cubicBezTo>
                  <a:cubicBezTo>
                    <a:pt x="27" y="232"/>
                    <a:pt x="27" y="232"/>
                    <a:pt x="27" y="232"/>
                  </a:cubicBezTo>
                  <a:cubicBezTo>
                    <a:pt x="27" y="245"/>
                    <a:pt x="26" y="255"/>
                    <a:pt x="25" y="262"/>
                  </a:cubicBezTo>
                  <a:cubicBezTo>
                    <a:pt x="23" y="269"/>
                    <a:pt x="20" y="274"/>
                    <a:pt x="16" y="277"/>
                  </a:cubicBezTo>
                  <a:cubicBezTo>
                    <a:pt x="12" y="279"/>
                    <a:pt x="7" y="281"/>
                    <a:pt x="0" y="281"/>
                  </a:cubicBezTo>
                  <a:cubicBezTo>
                    <a:pt x="5" y="279"/>
                    <a:pt x="9" y="274"/>
                    <a:pt x="11" y="268"/>
                  </a:cubicBezTo>
                  <a:cubicBezTo>
                    <a:pt x="13" y="261"/>
                    <a:pt x="15" y="252"/>
                    <a:pt x="15" y="240"/>
                  </a:cubicBezTo>
                  <a:cubicBezTo>
                    <a:pt x="15" y="186"/>
                    <a:pt x="15" y="186"/>
                    <a:pt x="15" y="186"/>
                  </a:cubicBezTo>
                  <a:cubicBezTo>
                    <a:pt x="15" y="172"/>
                    <a:pt x="15" y="162"/>
                    <a:pt x="17" y="155"/>
                  </a:cubicBezTo>
                  <a:cubicBezTo>
                    <a:pt x="19" y="148"/>
                    <a:pt x="23" y="144"/>
                    <a:pt x="29" y="141"/>
                  </a:cubicBezTo>
                  <a:cubicBezTo>
                    <a:pt x="23" y="138"/>
                    <a:pt x="19" y="133"/>
                    <a:pt x="17" y="127"/>
                  </a:cubicBezTo>
                  <a:cubicBezTo>
                    <a:pt x="15" y="121"/>
                    <a:pt x="15" y="111"/>
                    <a:pt x="15" y="98"/>
                  </a:cubicBezTo>
                  <a:lnTo>
                    <a:pt x="15" y="41"/>
                  </a:lnTo>
                  <a:close/>
                </a:path>
              </a:pathLst>
            </a:custGeom>
            <a:solidFill>
              <a:srgbClr val="F8081F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71" name="Text Box 27"/>
            <p:cNvSpPr txBox="1"/>
            <p:nvPr/>
          </p:nvSpPr>
          <p:spPr>
            <a:xfrm>
              <a:off x="186" y="0"/>
              <a:ext cx="1763" cy="150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eaLnBrk="0" hangingPunct="0"/>
              <a:r>
                <a:rPr lang="zh-CN" altLang="en-US" i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r>
                <a:rPr lang="zh-CN" altLang="en-US" dirty="0">
                  <a:latin typeface="Times New Roman" panose="02020603050405020304" pitchFamily="18" charset="0"/>
                  <a:ea typeface="宋体" panose="02010600030101010101" pitchFamily="2" charset="-122"/>
                </a:rPr>
                <a:t>=-1，</a:t>
              </a:r>
              <a:endParaRPr lang="zh-CN" altLang="en-US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5372" name="Text Box 28"/>
            <p:cNvSpPr txBox="1"/>
            <p:nvPr/>
          </p:nvSpPr>
          <p:spPr>
            <a:xfrm>
              <a:off x="197" y="802"/>
              <a:ext cx="1737" cy="150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eaLnBrk="0" hangingPunct="0"/>
              <a:r>
                <a:rPr lang="zh-CN" altLang="en-US" i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r>
                <a:rPr lang="zh-CN" altLang="en-US" dirty="0">
                  <a:latin typeface="Times New Roman" panose="02020603050405020304" pitchFamily="18" charset="0"/>
                  <a:ea typeface="宋体" panose="02010600030101010101" pitchFamily="2" charset="-122"/>
                </a:rPr>
                <a:t>=-4，</a:t>
              </a:r>
              <a:endParaRPr lang="zh-CN" altLang="en-US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5373" name="Text Box 29"/>
            <p:cNvSpPr txBox="1"/>
            <p:nvPr/>
          </p:nvSpPr>
          <p:spPr>
            <a:xfrm>
              <a:off x="197" y="1483"/>
              <a:ext cx="2993" cy="8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eaLnBrk="0" hangingPunct="0"/>
              <a:r>
                <a:rPr lang="zh-CN" altLang="en-US" i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r>
                <a:rPr lang="zh-CN" altLang="en-US" dirty="0">
                  <a:latin typeface="Times New Roman" panose="02020603050405020304" pitchFamily="18" charset="0"/>
                  <a:ea typeface="宋体" panose="02010600030101010101" pitchFamily="2" charset="-122"/>
                </a:rPr>
                <a:t>=</a:t>
              </a:r>
              <a:r>
                <a:rPr lang="en-US" altLang="zh-CN" dirty="0">
                  <a:latin typeface="Times New Roman" panose="02020603050405020304" pitchFamily="18" charset="0"/>
                  <a:ea typeface="宋体" panose="02010600030101010101" pitchFamily="2" charset="-122"/>
                </a:rPr>
                <a:t>-3</a:t>
              </a:r>
              <a:endParaRPr lang="en-US" altLang="zh-CN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sp>
        <p:nvSpPr>
          <p:cNvPr id="15374" name="Text Box 31"/>
          <p:cNvSpPr txBox="1"/>
          <p:nvPr/>
        </p:nvSpPr>
        <p:spPr>
          <a:xfrm>
            <a:off x="4151313" y="5589588"/>
            <a:ext cx="646112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∴所求的二次函数的</a:t>
            </a:r>
            <a:r>
              <a:rPr lang="zh-CN" altLang="en-US" dirty="0">
                <a:latin typeface="Arial" panose="020B0604020202020204" pitchFamily="34" charset="0"/>
                <a:ea typeface="黑体" panose="02010609060101010101" pitchFamily="49" charset="-122"/>
              </a:rPr>
              <a:t>表达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式是</a:t>
            </a:r>
            <a:r>
              <a:rPr lang="zh-CN" altLang="en-US" i="1" dirty="0"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=-</a:t>
            </a:r>
            <a:r>
              <a:rPr lang="zh-CN" altLang="en-US" i="1" dirty="0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baseline="30000" dirty="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-4</a:t>
            </a:r>
            <a:r>
              <a:rPr lang="zh-CN" altLang="en-US" i="1" dirty="0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-3.</a:t>
            </a:r>
            <a:endParaRPr lang="zh-CN" altLang="en-US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5375" name="Text Box 33"/>
          <p:cNvSpPr txBox="1"/>
          <p:nvPr/>
        </p:nvSpPr>
        <p:spPr>
          <a:xfrm>
            <a:off x="1633538" y="1374775"/>
            <a:ext cx="2330450" cy="4402455"/>
          </a:xfrm>
          <a:prstGeom prst="rect">
            <a:avLst/>
          </a:prstGeom>
          <a:noFill/>
          <a:ln w="38100" cap="flat" cmpd="dbl">
            <a:solidFill>
              <a:srgbClr val="0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195" tIns="47003" rIns="90195" bIns="47003" anchor="t">
            <a:spAutoFit/>
          </a:bodyPr>
          <a:p>
            <a:pPr eaLnBrk="0" hangingPunct="0"/>
            <a:r>
              <a:rPr lang="zh-CN" altLang="en-US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待定系数法</a:t>
            </a:r>
            <a:endParaRPr lang="zh-CN" altLang="en-US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r>
              <a:rPr lang="zh-CN" altLang="en-US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步骤：</a:t>
            </a:r>
            <a:endParaRPr lang="zh-CN" altLang="en-US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r>
              <a:rPr lang="zh-CN" altLang="en-US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en-US" altLang="zh-CN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设：</a:t>
            </a:r>
            <a:endParaRPr lang="zh-CN" altLang="en-US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r>
              <a:rPr lang="zh-CN" altLang="en-US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（表达式）</a:t>
            </a:r>
            <a:endParaRPr lang="zh-CN" altLang="en-US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r>
              <a:rPr lang="zh-CN" altLang="en-US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列：</a:t>
            </a:r>
            <a:endParaRPr lang="zh-CN" altLang="en-US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r>
              <a:rPr lang="zh-CN" altLang="en-US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（坐标代入）</a:t>
            </a:r>
            <a:endParaRPr lang="zh-CN" altLang="en-US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r>
              <a:rPr lang="zh-CN" altLang="en-US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en-US" altLang="zh-CN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解：</a:t>
            </a:r>
            <a:endParaRPr lang="zh-CN" altLang="en-US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r>
              <a:rPr lang="zh-CN" altLang="en-US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方程（组）</a:t>
            </a:r>
            <a:endParaRPr lang="zh-CN" altLang="en-US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r>
              <a:rPr lang="zh-CN" altLang="en-US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en-US" altLang="zh-CN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回代：</a:t>
            </a:r>
            <a:endParaRPr lang="zh-CN" altLang="en-US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r>
              <a:rPr lang="zh-CN" altLang="en-US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（写解析式）</a:t>
            </a:r>
            <a:endParaRPr lang="zh-CN" altLang="en-US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5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1" grpId="0"/>
      <p:bldP spid="15368" grpId="0"/>
      <p:bldP spid="1537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6385" name="Text Box 32"/>
          <p:cNvSpPr txBox="1"/>
          <p:nvPr/>
        </p:nvSpPr>
        <p:spPr>
          <a:xfrm>
            <a:off x="1879600" y="2133600"/>
            <a:ext cx="8558213" cy="396938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这种已知三点求二次函数表达式的方法叫做一般式法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其步骤是：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①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设函数表达式为</a:t>
            </a:r>
            <a:r>
              <a:rPr lang="zh-CN" altLang="en-US" i="1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y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</a:t>
            </a:r>
            <a:r>
              <a:rPr lang="zh-CN" altLang="en-US" i="1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ax</a:t>
            </a:r>
            <a:r>
              <a:rPr lang="zh-CN" altLang="en-US" baseline="300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+</a:t>
            </a:r>
            <a:r>
              <a:rPr lang="zh-CN" altLang="en-US" i="1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bx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+</a:t>
            </a:r>
            <a:r>
              <a:rPr lang="zh-CN" altLang="en-US" i="1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c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；</a:t>
            </a:r>
            <a:endParaRPr lang="en-US" altLang="zh-CN" dirty="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②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代入后得到一个三元一次方程组；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③解方程组得到</a:t>
            </a:r>
            <a:r>
              <a:rPr lang="zh-CN" altLang="en-US" i="1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,</a:t>
            </a:r>
            <a:r>
              <a:rPr lang="zh-CN" altLang="en-US" i="1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,</a:t>
            </a:r>
            <a:r>
              <a:rPr lang="zh-CN" altLang="en-US" i="1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c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的值；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④把待定系数用数字换掉，写出函数表达式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6386" name="圆角矩形 31"/>
          <p:cNvSpPr/>
          <p:nvPr/>
        </p:nvSpPr>
        <p:spPr>
          <a:xfrm>
            <a:off x="2033588" y="720725"/>
            <a:ext cx="1787525" cy="477838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algn="ctr" eaLnBrk="0" hangingPunct="0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归纳总结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387" name="矩形 112"/>
          <p:cNvSpPr/>
          <p:nvPr/>
        </p:nvSpPr>
        <p:spPr>
          <a:xfrm>
            <a:off x="2033588" y="1414463"/>
            <a:ext cx="5773737" cy="503237"/>
          </a:xfrm>
          <a:prstGeom prst="rect">
            <a:avLst/>
          </a:prstGeom>
          <a:solidFill>
            <a:srgbClr val="0070C0"/>
          </a:solidFill>
          <a:ln w="9525">
            <a:noFill/>
          </a:ln>
        </p:spPr>
        <p:txBody>
          <a:bodyPr anchor="t"/>
          <a:p>
            <a:pPr eaLnBrk="0" hangingPunct="0">
              <a:spcBef>
                <a:spcPct val="50000"/>
              </a:spcBef>
            </a:pPr>
            <a:r>
              <a:rPr lang="zh-CN" altLang="en-US" dirty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一般式法求二次函数表达式的方法</a:t>
            </a:r>
            <a:endParaRPr lang="zh-CN" altLang="en-US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8433" name="Text Box 18"/>
          <p:cNvSpPr txBox="1"/>
          <p:nvPr/>
        </p:nvSpPr>
        <p:spPr>
          <a:xfrm>
            <a:off x="1846263" y="715963"/>
            <a:ext cx="8269287" cy="13836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lnSpc>
                <a:spcPct val="150000"/>
              </a:lnSpc>
              <a:buSzTx/>
            </a:pPr>
            <a:r>
              <a:rPr lang="zh-CN" altLang="en-US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Calibri" panose="020F0502020204030204" pitchFamily="34" charset="0"/>
              </a:rPr>
              <a:t>一个二次函数的图象经过 </a:t>
            </a:r>
            <a:r>
              <a:rPr lang="en-US" altLang="zh-CN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 pitchFamily="34" charset="0"/>
              </a:rPr>
              <a:t>(0, 1)</a:t>
            </a:r>
            <a:r>
              <a:rPr lang="zh-CN" altLang="en-US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 pitchFamily="34" charset="0"/>
              </a:rPr>
              <a:t>、</a:t>
            </a:r>
            <a:r>
              <a:rPr lang="en-US" altLang="zh-CN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 pitchFamily="34" charset="0"/>
              </a:rPr>
              <a:t>(2,4)</a:t>
            </a:r>
            <a:r>
              <a:rPr lang="zh-CN" altLang="en-US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 pitchFamily="34" charset="0"/>
              </a:rPr>
              <a:t>、</a:t>
            </a:r>
            <a:r>
              <a:rPr lang="en-US" altLang="zh-CN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 pitchFamily="34" charset="0"/>
              </a:rPr>
              <a:t>(3,10)</a:t>
            </a:r>
            <a:r>
              <a:rPr lang="zh-CN" altLang="en-US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Calibri" panose="020F0502020204030204" pitchFamily="34" charset="0"/>
              </a:rPr>
              <a:t>三点求这个二次函数的表达式</a:t>
            </a:r>
            <a:r>
              <a:rPr lang="en-US" altLang="zh-CN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8434" name="Text Box 2"/>
          <p:cNvSpPr txBox="1"/>
          <p:nvPr/>
        </p:nvSpPr>
        <p:spPr>
          <a:xfrm>
            <a:off x="2001838" y="2151063"/>
            <a:ext cx="7567612" cy="13836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dirty="0">
                <a:latin typeface="Arial" panose="020B0604020202020204" pitchFamily="34" charset="0"/>
                <a:ea typeface="黑体" panose="02010609060101010101" pitchFamily="49" charset="-122"/>
              </a:rPr>
              <a:t>解： 设这个二次函数的表达式是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y=</a:t>
            </a:r>
            <a:r>
              <a:rPr lang="zh-CN" altLang="en-US" i="1" dirty="0">
                <a:latin typeface="Times New Roman" panose="02020603050405020304" pitchFamily="18" charset="0"/>
                <a:ea typeface="黑体" panose="02010609060101010101" pitchFamily="49" charset="-122"/>
              </a:rPr>
              <a:t>ax</a:t>
            </a:r>
            <a:r>
              <a:rPr lang="zh-CN" altLang="en-US" baseline="30000" dirty="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zh-CN" altLang="en-US" i="1" dirty="0">
                <a:latin typeface="Times New Roman" panose="02020603050405020304" pitchFamily="18" charset="0"/>
                <a:ea typeface="黑体" panose="02010609060101010101" pitchFamily="49" charset="-122"/>
              </a:rPr>
              <a:t>bx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+c,把</a:t>
            </a:r>
            <a:r>
              <a:rPr lang="en-US" altLang="zh-CN" dirty="0"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 pitchFamily="34" charset="0"/>
              </a:rPr>
              <a:t>(0, 1)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 pitchFamily="34" charset="0"/>
              </a:rPr>
              <a:t>代入，可得</a:t>
            </a:r>
            <a:r>
              <a:rPr lang="en-US" altLang="zh-CN" i="1" dirty="0"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 pitchFamily="34" charset="0"/>
              </a:rPr>
              <a:t>c</a:t>
            </a:r>
            <a:r>
              <a:rPr lang="en-US" altLang="zh-CN" dirty="0"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 pitchFamily="34" charset="0"/>
              </a:rPr>
              <a:t>=1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 pitchFamily="34" charset="0"/>
              </a:rPr>
              <a:t>，把</a:t>
            </a:r>
            <a:r>
              <a:rPr lang="en-US" altLang="zh-CN" dirty="0"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 pitchFamily="34" charset="0"/>
              </a:rPr>
              <a:t>(2,4)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 pitchFamily="34" charset="0"/>
              </a:rPr>
              <a:t>、</a:t>
            </a:r>
            <a:r>
              <a:rPr lang="en-US" altLang="zh-CN" dirty="0"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 pitchFamily="34" charset="0"/>
              </a:rPr>
              <a:t>(3,10)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 pitchFamily="34" charset="0"/>
              </a:rPr>
              <a:t>两点代得</a:t>
            </a:r>
            <a:endParaRPr lang="zh-CN" altLang="en-US" dirty="0"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 pitchFamily="34" charset="0"/>
            </a:endParaRPr>
          </a:p>
        </p:txBody>
      </p:sp>
      <p:grpSp>
        <p:nvGrpSpPr>
          <p:cNvPr id="18435" name="Group 19"/>
          <p:cNvGrpSpPr/>
          <p:nvPr/>
        </p:nvGrpSpPr>
        <p:grpSpPr>
          <a:xfrm>
            <a:off x="3941763" y="3502025"/>
            <a:ext cx="2532062" cy="1636713"/>
            <a:chOff x="0" y="84"/>
            <a:chExt cx="3984" cy="1585"/>
          </a:xfrm>
        </p:grpSpPr>
        <p:sp>
          <p:nvSpPr>
            <p:cNvPr id="18436" name="Text Box 20"/>
            <p:cNvSpPr txBox="1"/>
            <p:nvPr/>
          </p:nvSpPr>
          <p:spPr>
            <a:xfrm>
              <a:off x="187" y="84"/>
              <a:ext cx="3485" cy="8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eaLnBrk="0" hangingPunct="0"/>
              <a:r>
                <a:rPr lang="en-US" altLang="zh-CN" dirty="0">
                  <a:latin typeface="Times New Roman" panose="02020603050405020304" pitchFamily="18" charset="0"/>
                  <a:ea typeface="宋体" panose="02010600030101010101" pitchFamily="2" charset="-122"/>
                </a:rPr>
                <a:t>4</a:t>
              </a:r>
              <a:r>
                <a:rPr lang="zh-CN" altLang="en-US" i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r>
                <a:rPr lang="en-US" altLang="zh-CN" i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+</a:t>
              </a:r>
              <a:r>
                <a:rPr lang="en-US" altLang="zh-CN" dirty="0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r>
                <a:rPr lang="zh-CN" altLang="en-US" i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r>
                <a:rPr lang="zh-CN" altLang="en-US" dirty="0">
                  <a:latin typeface="Times New Roman" panose="02020603050405020304" pitchFamily="18" charset="0"/>
                  <a:ea typeface="宋体" panose="02010600030101010101" pitchFamily="2" charset="-122"/>
                </a:rPr>
                <a:t>+</a:t>
              </a:r>
              <a:r>
                <a:rPr lang="en-US" altLang="zh-CN" dirty="0">
                  <a:latin typeface="Times New Roman" panose="02020603050405020304" pitchFamily="18" charset="0"/>
                  <a:ea typeface="宋体" panose="02010600030101010101" pitchFamily="2" charset="-122"/>
                </a:rPr>
                <a:t>1</a:t>
              </a:r>
              <a:r>
                <a:rPr lang="zh-CN" altLang="en-US" dirty="0">
                  <a:latin typeface="Times New Roman" panose="02020603050405020304" pitchFamily="18" charset="0"/>
                  <a:ea typeface="宋体" panose="02010600030101010101" pitchFamily="2" charset="-122"/>
                </a:rPr>
                <a:t>=</a:t>
              </a:r>
              <a:r>
                <a:rPr lang="en-US" altLang="zh-CN" dirty="0">
                  <a:latin typeface="Times New Roman" panose="02020603050405020304" pitchFamily="18" charset="0"/>
                  <a:ea typeface="宋体" panose="02010600030101010101" pitchFamily="2" charset="-122"/>
                </a:rPr>
                <a:t>4</a:t>
              </a:r>
              <a:r>
                <a:rPr lang="zh-CN" altLang="en-US" dirty="0">
                  <a:latin typeface="Times New Roman" panose="02020603050405020304" pitchFamily="18" charset="0"/>
                  <a:ea typeface="宋体" panose="02010600030101010101" pitchFamily="2" charset="-122"/>
                </a:rPr>
                <a:t>，</a:t>
              </a:r>
              <a:endParaRPr lang="zh-CN" altLang="en-US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8437" name="Text Box 21"/>
            <p:cNvSpPr txBox="1"/>
            <p:nvPr/>
          </p:nvSpPr>
          <p:spPr>
            <a:xfrm>
              <a:off x="219" y="849"/>
              <a:ext cx="3765" cy="8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eaLnBrk="0" hangingPunct="0"/>
              <a:r>
                <a:rPr lang="en-US" altLang="zh-CN" dirty="0">
                  <a:latin typeface="Times New Roman" panose="02020603050405020304" pitchFamily="18" charset="0"/>
                  <a:ea typeface="宋体" panose="02010600030101010101" pitchFamily="2" charset="-122"/>
                </a:rPr>
                <a:t>9</a:t>
              </a:r>
              <a:r>
                <a:rPr lang="zh-CN" altLang="en-US" i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r>
                <a:rPr lang="en-US" altLang="zh-CN" i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+</a:t>
              </a:r>
              <a:r>
                <a:rPr lang="en-US" altLang="zh-CN" dirty="0"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zh-CN" altLang="en-US" i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r>
                <a:rPr lang="zh-CN" altLang="en-US" dirty="0">
                  <a:latin typeface="Times New Roman" panose="02020603050405020304" pitchFamily="18" charset="0"/>
                  <a:ea typeface="宋体" panose="02010600030101010101" pitchFamily="2" charset="-122"/>
                </a:rPr>
                <a:t>+</a:t>
              </a:r>
              <a:r>
                <a:rPr lang="en-US" altLang="zh-CN" dirty="0">
                  <a:latin typeface="Times New Roman" panose="02020603050405020304" pitchFamily="18" charset="0"/>
                  <a:ea typeface="宋体" panose="02010600030101010101" pitchFamily="2" charset="-122"/>
                </a:rPr>
                <a:t>1</a:t>
              </a:r>
              <a:r>
                <a:rPr lang="zh-CN" altLang="en-US" dirty="0">
                  <a:latin typeface="Times New Roman" panose="02020603050405020304" pitchFamily="18" charset="0"/>
                  <a:ea typeface="宋体" panose="02010600030101010101" pitchFamily="2" charset="-122"/>
                </a:rPr>
                <a:t>=</a:t>
              </a:r>
              <a:r>
                <a:rPr lang="en-US" altLang="zh-CN" dirty="0">
                  <a:latin typeface="Times New Roman" panose="02020603050405020304" pitchFamily="18" charset="0"/>
                  <a:ea typeface="宋体" panose="02010600030101010101" pitchFamily="2" charset="-122"/>
                </a:rPr>
                <a:t>1</a:t>
              </a:r>
              <a:r>
                <a:rPr lang="zh-CN" altLang="en-US" dirty="0">
                  <a:latin typeface="Times New Roman" panose="02020603050405020304" pitchFamily="18" charset="0"/>
                  <a:ea typeface="宋体" panose="02010600030101010101" pitchFamily="2" charset="-122"/>
                </a:rPr>
                <a:t>0，</a:t>
              </a:r>
              <a:endParaRPr lang="zh-CN" altLang="en-US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8438" name="左大括号 170"/>
            <p:cNvSpPr/>
            <p:nvPr/>
          </p:nvSpPr>
          <p:spPr>
            <a:xfrm flipH="1">
              <a:off x="0" y="438"/>
              <a:ext cx="220" cy="949"/>
            </a:xfrm>
            <a:custGeom>
              <a:avLst/>
              <a:gdLst/>
              <a:ahLst/>
              <a:cxnLst>
                <a:cxn ang="0">
                  <a:pos x="429" y="466"/>
                </a:cxn>
                <a:cxn ang="0">
                  <a:pos x="317" y="149"/>
                </a:cxn>
                <a:cxn ang="0">
                  <a:pos x="0" y="0"/>
                </a:cxn>
                <a:cxn ang="0">
                  <a:pos x="606" y="101"/>
                </a:cxn>
                <a:cxn ang="0">
                  <a:pos x="778" y="513"/>
                </a:cxn>
                <a:cxn ang="0">
                  <a:pos x="778" y="1175"/>
                </a:cxn>
                <a:cxn ang="0">
                  <a:pos x="864" y="1459"/>
                </a:cxn>
                <a:cxn ang="0">
                  <a:pos x="1180" y="1608"/>
                </a:cxn>
                <a:cxn ang="0">
                  <a:pos x="864" y="1746"/>
                </a:cxn>
                <a:cxn ang="0">
                  <a:pos x="778" y="2043"/>
                </a:cxn>
                <a:cxn ang="0">
                  <a:pos x="778" y="2648"/>
                </a:cxn>
                <a:cxn ang="0">
                  <a:pos x="719" y="2989"/>
                </a:cxn>
                <a:cxn ang="0">
                  <a:pos x="461" y="3158"/>
                </a:cxn>
                <a:cxn ang="0">
                  <a:pos x="0" y="3205"/>
                </a:cxn>
                <a:cxn ang="0">
                  <a:pos x="317" y="3056"/>
                </a:cxn>
                <a:cxn ang="0">
                  <a:pos x="429" y="2739"/>
                </a:cxn>
                <a:cxn ang="0">
                  <a:pos x="429" y="2121"/>
                </a:cxn>
                <a:cxn ang="0">
                  <a:pos x="488" y="1766"/>
                </a:cxn>
                <a:cxn ang="0">
                  <a:pos x="837" y="1608"/>
                </a:cxn>
                <a:cxn ang="0">
                  <a:pos x="488" y="1449"/>
                </a:cxn>
                <a:cxn ang="0">
                  <a:pos x="429" y="1118"/>
                </a:cxn>
                <a:cxn ang="0">
                  <a:pos x="429" y="466"/>
                </a:cxn>
              </a:cxnLst>
              <a:pathLst>
                <a:path w="41" h="281">
                  <a:moveTo>
                    <a:pt x="15" y="41"/>
                  </a:moveTo>
                  <a:cubicBezTo>
                    <a:pt x="15" y="29"/>
                    <a:pt x="13" y="19"/>
                    <a:pt x="11" y="13"/>
                  </a:cubicBezTo>
                  <a:cubicBezTo>
                    <a:pt x="9" y="7"/>
                    <a:pt x="5" y="2"/>
                    <a:pt x="0" y="0"/>
                  </a:cubicBezTo>
                  <a:cubicBezTo>
                    <a:pt x="10" y="0"/>
                    <a:pt x="17" y="3"/>
                    <a:pt x="21" y="9"/>
                  </a:cubicBezTo>
                  <a:cubicBezTo>
                    <a:pt x="25" y="14"/>
                    <a:pt x="27" y="27"/>
                    <a:pt x="27" y="45"/>
                  </a:cubicBezTo>
                  <a:cubicBezTo>
                    <a:pt x="27" y="103"/>
                    <a:pt x="27" y="103"/>
                    <a:pt x="27" y="103"/>
                  </a:cubicBezTo>
                  <a:cubicBezTo>
                    <a:pt x="27" y="114"/>
                    <a:pt x="28" y="122"/>
                    <a:pt x="30" y="128"/>
                  </a:cubicBezTo>
                  <a:cubicBezTo>
                    <a:pt x="32" y="134"/>
                    <a:pt x="35" y="138"/>
                    <a:pt x="41" y="141"/>
                  </a:cubicBezTo>
                  <a:cubicBezTo>
                    <a:pt x="35" y="143"/>
                    <a:pt x="31" y="147"/>
                    <a:pt x="30" y="153"/>
                  </a:cubicBezTo>
                  <a:cubicBezTo>
                    <a:pt x="28" y="158"/>
                    <a:pt x="27" y="167"/>
                    <a:pt x="27" y="179"/>
                  </a:cubicBezTo>
                  <a:cubicBezTo>
                    <a:pt x="27" y="232"/>
                    <a:pt x="27" y="232"/>
                    <a:pt x="27" y="232"/>
                  </a:cubicBezTo>
                  <a:cubicBezTo>
                    <a:pt x="27" y="245"/>
                    <a:pt x="26" y="255"/>
                    <a:pt x="25" y="262"/>
                  </a:cubicBezTo>
                  <a:cubicBezTo>
                    <a:pt x="23" y="269"/>
                    <a:pt x="20" y="274"/>
                    <a:pt x="16" y="277"/>
                  </a:cubicBezTo>
                  <a:cubicBezTo>
                    <a:pt x="12" y="279"/>
                    <a:pt x="7" y="281"/>
                    <a:pt x="0" y="281"/>
                  </a:cubicBezTo>
                  <a:cubicBezTo>
                    <a:pt x="5" y="279"/>
                    <a:pt x="9" y="274"/>
                    <a:pt x="11" y="268"/>
                  </a:cubicBezTo>
                  <a:cubicBezTo>
                    <a:pt x="13" y="261"/>
                    <a:pt x="15" y="252"/>
                    <a:pt x="15" y="240"/>
                  </a:cubicBezTo>
                  <a:cubicBezTo>
                    <a:pt x="15" y="186"/>
                    <a:pt x="15" y="186"/>
                    <a:pt x="15" y="186"/>
                  </a:cubicBezTo>
                  <a:cubicBezTo>
                    <a:pt x="15" y="172"/>
                    <a:pt x="15" y="162"/>
                    <a:pt x="17" y="155"/>
                  </a:cubicBezTo>
                  <a:cubicBezTo>
                    <a:pt x="19" y="148"/>
                    <a:pt x="23" y="144"/>
                    <a:pt x="29" y="141"/>
                  </a:cubicBezTo>
                  <a:cubicBezTo>
                    <a:pt x="23" y="138"/>
                    <a:pt x="19" y="133"/>
                    <a:pt x="17" y="127"/>
                  </a:cubicBezTo>
                  <a:cubicBezTo>
                    <a:pt x="15" y="121"/>
                    <a:pt x="15" y="111"/>
                    <a:pt x="15" y="98"/>
                  </a:cubicBezTo>
                  <a:lnTo>
                    <a:pt x="15" y="41"/>
                  </a:lnTo>
                  <a:close/>
                </a:path>
              </a:pathLst>
            </a:custGeom>
            <a:gradFill rotWithShape="1">
              <a:gsLst>
                <a:gs pos="0">
                  <a:srgbClr val="E30000"/>
                </a:gs>
                <a:gs pos="100000">
                  <a:srgbClr val="760303"/>
                </a:gs>
              </a:gsLst>
              <a:lin ang="5400000"/>
              <a:tileRect/>
            </a:gra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8439" name="Text Box 24"/>
          <p:cNvSpPr txBox="1"/>
          <p:nvPr/>
        </p:nvSpPr>
        <p:spPr>
          <a:xfrm>
            <a:off x="2146300" y="5180013"/>
            <a:ext cx="3509963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 eaLnBrk="0" hangingPunct="0"/>
            <a:r>
              <a:rPr lang="zh-CN" altLang="en-US" dirty="0">
                <a:latin typeface="Arial" panose="020B0604020202020204" pitchFamily="34" charset="0"/>
                <a:ea typeface="黑体" panose="02010609060101010101" pitchFamily="49" charset="-122"/>
              </a:rPr>
              <a:t>解这个方程组，得</a:t>
            </a:r>
            <a:endParaRPr lang="zh-CN" altLang="en-US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graphicFrame>
        <p:nvGraphicFramePr>
          <p:cNvPr id="18440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638800" y="4964113"/>
          <a:ext cx="868363" cy="874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433070" imgH="394970" progId="Equation.DSMT4">
                  <p:embed/>
                </p:oleObj>
              </mc:Choice>
              <mc:Fallback>
                <p:oleObj name="" r:id="rId1" imgW="433070" imgH="39497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638800" y="4964113"/>
                        <a:ext cx="868363" cy="8747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41" name="对象 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657975" y="5037138"/>
          <a:ext cx="1046163" cy="873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521970" imgH="394970" progId="Equation.DSMT4">
                  <p:embed/>
                </p:oleObj>
              </mc:Choice>
              <mc:Fallback>
                <p:oleObj name="" r:id="rId3" imgW="521970" imgH="394970" progId="Equation.DSMT4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657975" y="5037138"/>
                        <a:ext cx="1046163" cy="873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42" name="Text Box 31"/>
          <p:cNvSpPr txBox="1"/>
          <p:nvPr/>
        </p:nvSpPr>
        <p:spPr>
          <a:xfrm>
            <a:off x="2278063" y="5942013"/>
            <a:ext cx="50292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∴所求的二次函数的</a:t>
            </a:r>
            <a:r>
              <a:rPr lang="zh-CN" altLang="en-US" dirty="0">
                <a:latin typeface="Arial" panose="020B0604020202020204" pitchFamily="34" charset="0"/>
                <a:ea typeface="黑体" panose="02010609060101010101" pitchFamily="49" charset="-122"/>
              </a:rPr>
              <a:t>表达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式是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18443" name="对象 6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7319963" y="5734050"/>
          <a:ext cx="2217737" cy="873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5" imgW="1104900" imgH="393700" progId="Equation.DSMT4">
                  <p:embed/>
                </p:oleObj>
              </mc:Choice>
              <mc:Fallback>
                <p:oleObj name="" r:id="rId5" imgW="1104900" imgH="393700" progId="Equation.DSMT4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319963" y="5734050"/>
                        <a:ext cx="2217737" cy="873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9" grpId="0"/>
      <p:bldP spid="1844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grpSp>
        <p:nvGrpSpPr>
          <p:cNvPr id="19457" name="组合 6147"/>
          <p:cNvGrpSpPr/>
          <p:nvPr/>
        </p:nvGrpSpPr>
        <p:grpSpPr>
          <a:xfrm>
            <a:off x="2062163" y="333375"/>
            <a:ext cx="5329237" cy="1017588"/>
            <a:chOff x="456" y="0"/>
            <a:chExt cx="8388" cy="1200"/>
          </a:xfrm>
        </p:grpSpPr>
        <p:sp>
          <p:nvSpPr>
            <p:cNvPr id="19458" name="矩形 7"/>
            <p:cNvSpPr/>
            <p:nvPr/>
          </p:nvSpPr>
          <p:spPr>
            <a:xfrm>
              <a:off x="882" y="0"/>
              <a:ext cx="2634" cy="120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" y="1"/>
                </a:cxn>
                <a:cxn ang="0">
                  <a:pos x="0" y="1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 cmpd="sng">
              <a:solidFill>
                <a:srgbClr val="DDDDDD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459" name="文本框 6151"/>
            <p:cNvSpPr txBox="1"/>
            <p:nvPr/>
          </p:nvSpPr>
          <p:spPr>
            <a:xfrm>
              <a:off x="456" y="431"/>
              <a:ext cx="8388" cy="68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eaLnBrk="0" hangingPunct="0"/>
              <a:r>
                <a:rPr lang="zh-CN" altLang="en-US" sz="3200" dirty="0">
                  <a:solidFill>
                    <a:schemeClr val="tx2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宋体" panose="02010600030101010101" pitchFamily="2" charset="-122"/>
                </a:rPr>
                <a:t>顶点法求二次函数的表达式</a:t>
              </a:r>
              <a:endParaRPr lang="zh-CN" altLang="en-US" sz="32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9460" name="Text Box 18"/>
          <p:cNvSpPr txBox="1"/>
          <p:nvPr/>
        </p:nvSpPr>
        <p:spPr>
          <a:xfrm>
            <a:off x="1917700" y="1341438"/>
            <a:ext cx="8355013" cy="1210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lnSpc>
                <a:spcPct val="130000"/>
              </a:lnSpc>
            </a:pPr>
            <a:r>
              <a:rPr lang="zh-CN" altLang="en-US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选取顶点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（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Times New Roman" panose="02020603050405020304" pitchFamily="18" charset="0"/>
              </a:rPr>
              <a:t>-2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，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Times New Roman" panose="02020603050405020304" pitchFamily="18" charset="0"/>
              </a:rPr>
              <a:t>1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）</a:t>
            </a:r>
            <a:r>
              <a:rPr lang="zh-CN" altLang="en-US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和点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（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Times New Roman" panose="02020603050405020304" pitchFamily="18" charset="0"/>
              </a:rPr>
              <a:t>1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，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Times New Roman" panose="02020603050405020304" pitchFamily="18" charset="0"/>
              </a:rPr>
              <a:t>-8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），</a:t>
            </a:r>
            <a:r>
              <a:rPr lang="zh-CN" altLang="en-US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试求出这个二      次函数的表达式</a:t>
            </a:r>
            <a:r>
              <a:rPr lang="en-US" altLang="zh-CN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461" name="Text Box 20"/>
          <p:cNvSpPr txBox="1"/>
          <p:nvPr/>
        </p:nvSpPr>
        <p:spPr>
          <a:xfrm>
            <a:off x="1882775" y="2438400"/>
            <a:ext cx="8426450" cy="650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lnSpc>
                <a:spcPct val="130000"/>
              </a:lnSpc>
            </a:pPr>
            <a:r>
              <a:rPr lang="zh-CN" altLang="en-US" dirty="0">
                <a:latin typeface="Arial" panose="020B0604020202020204" pitchFamily="34" charset="0"/>
                <a:ea typeface="黑体" panose="02010609060101010101" pitchFamily="49" charset="-122"/>
              </a:rPr>
              <a:t>解：设这个二次函数的表达式是</a:t>
            </a:r>
            <a:endParaRPr lang="zh-CN" altLang="en-US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9462" name="Text Box 21"/>
          <p:cNvSpPr txBox="1"/>
          <p:nvPr/>
        </p:nvSpPr>
        <p:spPr>
          <a:xfrm>
            <a:off x="2351088" y="3141663"/>
            <a:ext cx="4805362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    </a:t>
            </a:r>
            <a:r>
              <a:rPr lang="zh-CN" altLang="en-US" i="1" dirty="0"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i="1" dirty="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zh-CN" altLang="en-US" i="1" dirty="0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+2)</a:t>
            </a:r>
            <a:r>
              <a:rPr lang="zh-CN" altLang="en-US" baseline="30000" dirty="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+1</a:t>
            </a:r>
            <a:endParaRPr lang="zh-CN" altLang="en-US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9463" name="Text Box 22"/>
          <p:cNvSpPr txBox="1"/>
          <p:nvPr/>
        </p:nvSpPr>
        <p:spPr>
          <a:xfrm>
            <a:off x="1919288" y="3789363"/>
            <a:ext cx="5737225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    把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（1，-8）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代入上式得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464" name="Text Box 23"/>
          <p:cNvSpPr txBox="1"/>
          <p:nvPr/>
        </p:nvSpPr>
        <p:spPr>
          <a:xfrm>
            <a:off x="3070225" y="4365625"/>
            <a:ext cx="5616575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zh-CN" altLang="en-US" i="1" dirty="0">
                <a:latin typeface="Times New Roman" panose="02020603050405020304" pitchFamily="18" charset="0"/>
                <a:ea typeface="黑体" panose="02010609060101010101" pitchFamily="49" charset="-122"/>
              </a:rPr>
              <a:t>  a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(1+2)</a:t>
            </a:r>
            <a:r>
              <a:rPr lang="zh-CN" altLang="en-US" baseline="30000" dirty="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+1=-8</a:t>
            </a:r>
            <a:endParaRPr lang="zh-CN" altLang="en-US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9465" name="Text Box 25"/>
          <p:cNvSpPr txBox="1"/>
          <p:nvPr/>
        </p:nvSpPr>
        <p:spPr>
          <a:xfrm>
            <a:off x="2206625" y="5013325"/>
            <a:ext cx="4681538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   解得    </a:t>
            </a:r>
            <a:r>
              <a:rPr lang="zh-CN" altLang="en-US" i="1" dirty="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=-1</a:t>
            </a:r>
            <a:r>
              <a:rPr lang="en-US" altLang="zh-CN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9466" name="Text Box 24"/>
          <p:cNvSpPr txBox="1"/>
          <p:nvPr/>
        </p:nvSpPr>
        <p:spPr>
          <a:xfrm>
            <a:off x="1773238" y="5738813"/>
            <a:ext cx="876935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∴所求的二次函数的表达式是</a:t>
            </a:r>
            <a:r>
              <a:rPr lang="zh-CN" altLang="en-US" i="1" dirty="0"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=-(</a:t>
            </a:r>
            <a:r>
              <a:rPr lang="zh-CN" altLang="en-US" i="1" dirty="0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+2)</a:t>
            </a:r>
            <a:r>
              <a:rPr lang="zh-CN" altLang="en-US" baseline="30000" dirty="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+1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  <p:bldP spid="19462" grpId="0"/>
      <p:bldP spid="19463" grpId="0"/>
      <p:bldP spid="19464" grpId="0"/>
      <p:bldP spid="19465" grpId="0"/>
      <p:bldP spid="1946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20481" name="圆角矩形 31"/>
          <p:cNvSpPr/>
          <p:nvPr/>
        </p:nvSpPr>
        <p:spPr>
          <a:xfrm>
            <a:off x="2133600" y="788988"/>
            <a:ext cx="1671638" cy="552450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algn="ctr" eaLnBrk="0" hangingPunct="0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归纳总结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482" name="矩形 112"/>
          <p:cNvSpPr/>
          <p:nvPr/>
        </p:nvSpPr>
        <p:spPr>
          <a:xfrm>
            <a:off x="2062163" y="1557338"/>
            <a:ext cx="4557712" cy="568325"/>
          </a:xfrm>
          <a:prstGeom prst="rect">
            <a:avLst/>
          </a:prstGeom>
          <a:solidFill>
            <a:srgbClr val="0070C0"/>
          </a:solidFill>
          <a:ln w="9525">
            <a:noFill/>
          </a:ln>
        </p:spPr>
        <p:txBody>
          <a:bodyPr anchor="t"/>
          <a:p>
            <a:pPr eaLnBrk="0" hangingPunct="0">
              <a:spcBef>
                <a:spcPct val="50000"/>
              </a:spcBef>
            </a:pPr>
            <a:r>
              <a:rPr lang="zh-CN" altLang="en-US" dirty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顶点法求二次函数的方法</a:t>
            </a:r>
            <a:endParaRPr lang="zh-CN" altLang="en-US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483" name="Text Box 27"/>
          <p:cNvSpPr txBox="1"/>
          <p:nvPr/>
        </p:nvSpPr>
        <p:spPr>
          <a:xfrm>
            <a:off x="1989138" y="2205038"/>
            <a:ext cx="8281987" cy="396938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知道抛物线的顶点坐标，求表达式的方法叫做顶点法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r>
              <a:rPr lang="zh-CN" altLang="en-US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其步骤是：</a:t>
            </a:r>
            <a:endParaRPr lang="en-US" altLang="zh-CN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zh-CN" altLang="en-US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①</a:t>
            </a:r>
            <a:r>
              <a:rPr lang="zh-CN" altLang="en-US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设函数表达式是</a:t>
            </a:r>
            <a:r>
              <a:rPr lang="zh-CN" altLang="en-US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y=</a:t>
            </a:r>
            <a:r>
              <a:rPr lang="zh-CN" altLang="en-US" i="1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</a:t>
            </a:r>
            <a:r>
              <a:rPr lang="zh-CN" altLang="en-US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</a:t>
            </a:r>
            <a:r>
              <a:rPr lang="zh-CN" altLang="en-US" i="1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-</a:t>
            </a:r>
            <a:r>
              <a:rPr lang="zh-CN" altLang="en-US" i="1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h</a:t>
            </a:r>
            <a:r>
              <a:rPr lang="zh-CN" altLang="en-US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)</a:t>
            </a:r>
            <a:r>
              <a:rPr lang="zh-CN" altLang="en-US" baseline="30000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zh-CN" altLang="en-US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+</a:t>
            </a:r>
            <a:r>
              <a:rPr lang="zh-CN" altLang="en-US" i="1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k</a:t>
            </a:r>
            <a:r>
              <a:rPr lang="zh-CN" altLang="en-US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；</a:t>
            </a:r>
            <a:endParaRPr lang="en-US" altLang="zh-CN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zh-CN" altLang="en-US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②</a:t>
            </a:r>
            <a:r>
              <a:rPr lang="zh-CN" altLang="en-US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先代入顶点坐标，得到关于</a:t>
            </a:r>
            <a:r>
              <a:rPr lang="zh-CN" altLang="en-US" i="1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</a:t>
            </a:r>
            <a:r>
              <a:rPr lang="zh-CN" altLang="en-US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的一元一次方程；</a:t>
            </a:r>
            <a:endParaRPr lang="en-US" altLang="zh-CN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zh-CN" altLang="en-US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③将另一点的坐标代入原方程求出</a:t>
            </a:r>
            <a:r>
              <a:rPr lang="zh-CN" altLang="en-US" i="1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</a:t>
            </a:r>
            <a:r>
              <a:rPr lang="zh-CN" altLang="en-US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值；</a:t>
            </a:r>
            <a:endParaRPr lang="en-US" altLang="zh-CN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zh-CN" altLang="en-US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④</a:t>
            </a:r>
            <a:r>
              <a:rPr lang="zh-CN" altLang="en-US" i="1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</a:t>
            </a:r>
            <a:r>
              <a:rPr lang="zh-CN" altLang="en-US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用数值换掉，写出函数表达式</a:t>
            </a:r>
            <a:r>
              <a:rPr lang="en-US" altLang="zh-CN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21505" name="Text Box 23"/>
          <p:cNvSpPr txBox="1"/>
          <p:nvPr/>
        </p:nvSpPr>
        <p:spPr>
          <a:xfrm>
            <a:off x="1773238" y="1630363"/>
            <a:ext cx="8570912" cy="60769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lnSpc>
                <a:spcPct val="120000"/>
              </a:lnSpc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解：设这个二次函数的表达式是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506" name="Text Box 24"/>
          <p:cNvSpPr txBox="1"/>
          <p:nvPr/>
        </p:nvSpPr>
        <p:spPr>
          <a:xfrm>
            <a:off x="2278063" y="2205038"/>
            <a:ext cx="3224212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</a:t>
            </a:r>
            <a:r>
              <a:rPr lang="zh-CN" altLang="en-US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y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zh-CN" altLang="en-US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+3)(</a:t>
            </a:r>
            <a:r>
              <a:rPr lang="zh-CN" altLang="en-US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+1)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1507" name="Text Box 25"/>
          <p:cNvSpPr txBox="1"/>
          <p:nvPr/>
        </p:nvSpPr>
        <p:spPr>
          <a:xfrm>
            <a:off x="1879600" y="2709863"/>
            <a:ext cx="4589463" cy="60769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lnSpc>
                <a:spcPct val="120000"/>
              </a:lnSpc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把点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（0，-3）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代入上式得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508" name="Text Box 26"/>
          <p:cNvSpPr txBox="1"/>
          <p:nvPr/>
        </p:nvSpPr>
        <p:spPr>
          <a:xfrm>
            <a:off x="2063750" y="3357563"/>
            <a:ext cx="3160713" cy="60769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lnSpc>
                <a:spcPct val="120000"/>
              </a:lnSpc>
            </a:pP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zh-CN" altLang="en-US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(0+3)(0+1)=-3</a:t>
            </a:r>
            <a:endParaRPr lang="zh-CN" altLang="en-US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1509" name="Text Box 27"/>
          <p:cNvSpPr txBox="1"/>
          <p:nvPr/>
        </p:nvSpPr>
        <p:spPr>
          <a:xfrm>
            <a:off x="2422525" y="4078288"/>
            <a:ext cx="4640263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解得</a:t>
            </a:r>
            <a:r>
              <a:rPr lang="zh-CN" altLang="en-US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=-1</a:t>
            </a:r>
            <a:endParaRPr lang="zh-CN" altLang="en-US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1510" name="Text Box 28"/>
          <p:cNvSpPr txBox="1"/>
          <p:nvPr/>
        </p:nvSpPr>
        <p:spPr>
          <a:xfrm>
            <a:off x="1939925" y="4510088"/>
            <a:ext cx="4884738" cy="112458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lnSpc>
                <a:spcPct val="120000"/>
              </a:lnSpc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∴二次函数的表达式是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lnSpc>
                <a:spcPct val="120000"/>
              </a:lnSpc>
            </a:pPr>
            <a:r>
              <a:rPr lang="zh-CN" altLang="en-US" i="1" dirty="0">
                <a:latin typeface="Times New Roman" panose="02020603050405020304" pitchFamily="18" charset="0"/>
                <a:ea typeface="黑体" panose="02010609060101010101" pitchFamily="49" charset="-122"/>
              </a:rPr>
              <a:t>  y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=-(</a:t>
            </a:r>
            <a:r>
              <a:rPr lang="zh-CN" altLang="en-US" i="1" dirty="0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+3)(</a:t>
            </a:r>
            <a:r>
              <a:rPr lang="zh-CN" altLang="en-US" i="1" dirty="0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+1),即</a:t>
            </a:r>
            <a:r>
              <a:rPr lang="zh-CN" altLang="en-US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=-</a:t>
            </a:r>
            <a:r>
              <a:rPr lang="zh-CN" altLang="en-US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baseline="300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-4</a:t>
            </a:r>
            <a:r>
              <a:rPr lang="zh-CN" altLang="en-US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-3.</a:t>
            </a:r>
            <a:endParaRPr lang="zh-CN" altLang="en-US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1511" name="Text Box 3"/>
          <p:cNvSpPr txBox="1"/>
          <p:nvPr/>
        </p:nvSpPr>
        <p:spPr>
          <a:xfrm>
            <a:off x="1773238" y="1004888"/>
            <a:ext cx="8426450" cy="68199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lnSpc>
                <a:spcPct val="120000"/>
              </a:lnSpc>
            </a:pPr>
            <a:r>
              <a:rPr lang="zh-CN" altLang="en-US" sz="3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如图求出这个二次函数的表达式</a:t>
            </a: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  </a:t>
            </a:r>
            <a:endParaRPr lang="zh-CN" altLang="en-US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1512" name="组合 92"/>
          <p:cNvGrpSpPr/>
          <p:nvPr/>
        </p:nvGrpSpPr>
        <p:grpSpPr>
          <a:xfrm>
            <a:off x="7319963" y="3359150"/>
            <a:ext cx="3214687" cy="2967038"/>
            <a:chOff x="5940152" y="2909270"/>
            <a:chExt cx="3215595" cy="2968002"/>
          </a:xfrm>
        </p:grpSpPr>
        <p:grpSp>
          <p:nvGrpSpPr>
            <p:cNvPr id="21513" name="组合 89"/>
            <p:cNvGrpSpPr/>
            <p:nvPr/>
          </p:nvGrpSpPr>
          <p:grpSpPr>
            <a:xfrm>
              <a:off x="5940152" y="2909270"/>
              <a:ext cx="3215595" cy="2968002"/>
              <a:chOff x="5940152" y="2909270"/>
              <a:chExt cx="3215595" cy="2968002"/>
            </a:xfrm>
          </p:grpSpPr>
          <p:grpSp>
            <p:nvGrpSpPr>
              <p:cNvPr id="21514" name="组合 56"/>
              <p:cNvGrpSpPr/>
              <p:nvPr/>
            </p:nvGrpSpPr>
            <p:grpSpPr>
              <a:xfrm>
                <a:off x="5940152" y="2909270"/>
                <a:ext cx="3215595" cy="2968002"/>
                <a:chOff x="5940152" y="2909270"/>
                <a:chExt cx="3215595" cy="2968002"/>
              </a:xfrm>
            </p:grpSpPr>
            <p:cxnSp>
              <p:nvCxnSpPr>
                <p:cNvPr id="21515" name="直接箭头连接符 57"/>
                <p:cNvCxnSpPr/>
                <p:nvPr/>
              </p:nvCxnSpPr>
              <p:spPr>
                <a:xfrm>
                  <a:off x="5940152" y="4005064"/>
                  <a:ext cx="3024336" cy="0"/>
                </a:xfrm>
                <a:prstGeom prst="straightConnector1">
                  <a:avLst/>
                </a:prstGeom>
                <a:ln w="254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arrow" w="med" len="med"/>
                </a:ln>
              </p:spPr>
            </p:cxnSp>
            <p:cxnSp>
              <p:nvCxnSpPr>
                <p:cNvPr id="21516" name="直接箭头连接符 58"/>
                <p:cNvCxnSpPr/>
                <p:nvPr/>
              </p:nvCxnSpPr>
              <p:spPr>
                <a:xfrm flipV="1">
                  <a:off x="7837412" y="3212976"/>
                  <a:ext cx="0" cy="2664296"/>
                </a:xfrm>
                <a:prstGeom prst="straightConnector1">
                  <a:avLst/>
                </a:prstGeom>
                <a:ln w="254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arrow" w="med" len="med"/>
                </a:ln>
              </p:spPr>
            </p:cxnSp>
            <p:cxnSp>
              <p:nvCxnSpPr>
                <p:cNvPr id="21517" name="直接连接符 59"/>
                <p:cNvCxnSpPr/>
                <p:nvPr/>
              </p:nvCxnSpPr>
              <p:spPr>
                <a:xfrm flipV="1">
                  <a:off x="8532440" y="3861048"/>
                  <a:ext cx="0" cy="144016"/>
                </a:xfrm>
                <a:prstGeom prst="line">
                  <a:avLst/>
                </a:prstGeom>
                <a:ln w="254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1518" name="直接连接符 60"/>
                <p:cNvCxnSpPr/>
                <p:nvPr/>
              </p:nvCxnSpPr>
              <p:spPr>
                <a:xfrm flipV="1">
                  <a:off x="8184926" y="3864196"/>
                  <a:ext cx="0" cy="144016"/>
                </a:xfrm>
                <a:prstGeom prst="line">
                  <a:avLst/>
                </a:prstGeom>
                <a:ln w="254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1519" name="直接连接符 61"/>
                <p:cNvCxnSpPr/>
                <p:nvPr/>
              </p:nvCxnSpPr>
              <p:spPr>
                <a:xfrm flipV="1">
                  <a:off x="7474224" y="3861048"/>
                  <a:ext cx="0" cy="144016"/>
                </a:xfrm>
                <a:prstGeom prst="line">
                  <a:avLst/>
                </a:prstGeom>
                <a:ln w="254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1520" name="直接连接符 62"/>
                <p:cNvCxnSpPr/>
                <p:nvPr/>
              </p:nvCxnSpPr>
              <p:spPr>
                <a:xfrm flipV="1">
                  <a:off x="7126710" y="3864196"/>
                  <a:ext cx="0" cy="144016"/>
                </a:xfrm>
                <a:prstGeom prst="line">
                  <a:avLst/>
                </a:prstGeom>
                <a:ln w="254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1521" name="直接连接符 63"/>
                <p:cNvCxnSpPr/>
                <p:nvPr/>
              </p:nvCxnSpPr>
              <p:spPr>
                <a:xfrm flipV="1">
                  <a:off x="6782344" y="3861048"/>
                  <a:ext cx="0" cy="144016"/>
                </a:xfrm>
                <a:prstGeom prst="line">
                  <a:avLst/>
                </a:prstGeom>
                <a:ln w="254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1522" name="直接连接符 64"/>
                <p:cNvCxnSpPr/>
                <p:nvPr/>
              </p:nvCxnSpPr>
              <p:spPr>
                <a:xfrm flipV="1">
                  <a:off x="6434830" y="3864196"/>
                  <a:ext cx="0" cy="144016"/>
                </a:xfrm>
                <a:prstGeom prst="line">
                  <a:avLst/>
                </a:prstGeom>
                <a:ln w="254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1523" name="直接连接符 65"/>
                <p:cNvCxnSpPr/>
                <p:nvPr/>
              </p:nvCxnSpPr>
              <p:spPr>
                <a:xfrm>
                  <a:off x="7824886" y="3717032"/>
                  <a:ext cx="144016" cy="0"/>
                </a:xfrm>
                <a:prstGeom prst="line">
                  <a:avLst/>
                </a:prstGeom>
                <a:ln w="254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1524" name="直接连接符 66"/>
                <p:cNvCxnSpPr/>
                <p:nvPr/>
              </p:nvCxnSpPr>
              <p:spPr>
                <a:xfrm>
                  <a:off x="7824886" y="3432148"/>
                  <a:ext cx="144016" cy="0"/>
                </a:xfrm>
                <a:prstGeom prst="line">
                  <a:avLst/>
                </a:prstGeom>
                <a:ln w="254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1525" name="直接连接符 67"/>
                <p:cNvCxnSpPr/>
                <p:nvPr/>
              </p:nvCxnSpPr>
              <p:spPr>
                <a:xfrm>
                  <a:off x="7834264" y="4581128"/>
                  <a:ext cx="144016" cy="0"/>
                </a:xfrm>
                <a:prstGeom prst="line">
                  <a:avLst/>
                </a:prstGeom>
                <a:ln w="254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1526" name="直接连接符 68"/>
                <p:cNvCxnSpPr/>
                <p:nvPr/>
              </p:nvCxnSpPr>
              <p:spPr>
                <a:xfrm>
                  <a:off x="7834264" y="4296244"/>
                  <a:ext cx="144016" cy="0"/>
                </a:xfrm>
                <a:prstGeom prst="line">
                  <a:avLst/>
                </a:prstGeom>
                <a:ln w="254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1527" name="直接连接符 69"/>
                <p:cNvCxnSpPr/>
                <p:nvPr/>
              </p:nvCxnSpPr>
              <p:spPr>
                <a:xfrm>
                  <a:off x="7846790" y="5169718"/>
                  <a:ext cx="144016" cy="0"/>
                </a:xfrm>
                <a:prstGeom prst="line">
                  <a:avLst/>
                </a:prstGeom>
                <a:ln w="254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1528" name="直接连接符 70"/>
                <p:cNvCxnSpPr/>
                <p:nvPr/>
              </p:nvCxnSpPr>
              <p:spPr>
                <a:xfrm>
                  <a:off x="7846790" y="4884834"/>
                  <a:ext cx="144016" cy="0"/>
                </a:xfrm>
                <a:prstGeom prst="line">
                  <a:avLst/>
                </a:prstGeom>
                <a:ln w="254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sp>
              <p:nvSpPr>
                <p:cNvPr id="21529" name="TextBox 71"/>
                <p:cNvSpPr txBox="1"/>
                <p:nvPr/>
              </p:nvSpPr>
              <p:spPr>
                <a:xfrm>
                  <a:off x="8820472" y="3933056"/>
                  <a:ext cx="335275" cy="46039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pPr eaLnBrk="0" hangingPunct="0"/>
                  <a:r>
                    <a:rPr lang="en-US" altLang="zh-CN" sz="2400" i="1" dirty="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x</a:t>
                  </a:r>
                  <a:endParaRPr lang="zh-CN" altLang="en-US" sz="2400" i="1" dirty="0"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  <p:sp>
              <p:nvSpPr>
                <p:cNvPr id="21530" name="TextBox 72"/>
                <p:cNvSpPr txBox="1"/>
                <p:nvPr/>
              </p:nvSpPr>
              <p:spPr>
                <a:xfrm>
                  <a:off x="7491438" y="2909270"/>
                  <a:ext cx="318130" cy="46039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pPr eaLnBrk="0" hangingPunct="0"/>
                  <a:r>
                    <a:rPr lang="en-US" altLang="zh-CN" sz="2400" i="1" dirty="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y</a:t>
                  </a:r>
                  <a:endParaRPr lang="zh-CN" altLang="en-US" sz="2400" i="1" dirty="0"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  <p:sp>
              <p:nvSpPr>
                <p:cNvPr id="21531" name="TextBox 73"/>
                <p:cNvSpPr txBox="1"/>
                <p:nvPr/>
              </p:nvSpPr>
              <p:spPr>
                <a:xfrm>
                  <a:off x="7452320" y="3903439"/>
                  <a:ext cx="403219" cy="46039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pPr eaLnBrk="0" hangingPunct="0"/>
                  <a:r>
                    <a:rPr lang="en-US" altLang="zh-CN" sz="2400" i="1" dirty="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O</a:t>
                  </a:r>
                  <a:endParaRPr lang="zh-CN" altLang="en-US" sz="2400" i="1" dirty="0"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  <p:sp>
              <p:nvSpPr>
                <p:cNvPr id="21532" name="TextBox 74"/>
                <p:cNvSpPr txBox="1"/>
                <p:nvPr/>
              </p:nvSpPr>
              <p:spPr>
                <a:xfrm>
                  <a:off x="8028384" y="3933056"/>
                  <a:ext cx="335275" cy="46039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pPr eaLnBrk="0" hangingPunct="0"/>
                  <a:r>
                    <a:rPr lang="en-US" altLang="zh-CN" sz="2400" dirty="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1</a:t>
                  </a:r>
                  <a:endParaRPr lang="zh-CN" altLang="en-US" sz="2400" dirty="0"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  <p:sp>
              <p:nvSpPr>
                <p:cNvPr id="21533" name="TextBox 75"/>
                <p:cNvSpPr txBox="1"/>
                <p:nvPr/>
              </p:nvSpPr>
              <p:spPr>
                <a:xfrm>
                  <a:off x="8388424" y="3933056"/>
                  <a:ext cx="335275" cy="46039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pPr eaLnBrk="0" hangingPunct="0"/>
                  <a:r>
                    <a:rPr lang="en-US" altLang="zh-CN" sz="2400" dirty="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2</a:t>
                  </a:r>
                  <a:endParaRPr lang="zh-CN" altLang="en-US" sz="2400" dirty="0"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  <p:sp>
              <p:nvSpPr>
                <p:cNvPr id="21534" name="TextBox 76"/>
                <p:cNvSpPr txBox="1"/>
                <p:nvPr/>
              </p:nvSpPr>
              <p:spPr>
                <a:xfrm>
                  <a:off x="7227198" y="3925343"/>
                  <a:ext cx="436874" cy="46039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pPr eaLnBrk="0" hangingPunct="0"/>
                  <a:r>
                    <a:rPr lang="en-US" altLang="zh-CN" sz="2400" dirty="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-1</a:t>
                  </a:r>
                  <a:endParaRPr lang="zh-CN" altLang="en-US" sz="2400" dirty="0"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  <p:sp>
              <p:nvSpPr>
                <p:cNvPr id="21535" name="TextBox 77"/>
                <p:cNvSpPr txBox="1"/>
                <p:nvPr/>
              </p:nvSpPr>
              <p:spPr>
                <a:xfrm>
                  <a:off x="6876256" y="3928491"/>
                  <a:ext cx="436874" cy="46039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pPr eaLnBrk="0" hangingPunct="0"/>
                  <a:r>
                    <a:rPr lang="en-US" altLang="zh-CN" sz="2400" dirty="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-2</a:t>
                  </a:r>
                  <a:endParaRPr lang="zh-CN" altLang="en-US" sz="2400" dirty="0"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  <p:sp>
              <p:nvSpPr>
                <p:cNvPr id="21536" name="TextBox 78"/>
                <p:cNvSpPr txBox="1"/>
                <p:nvPr/>
              </p:nvSpPr>
              <p:spPr>
                <a:xfrm>
                  <a:off x="6563172" y="3933056"/>
                  <a:ext cx="436874" cy="46039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pPr eaLnBrk="0" hangingPunct="0"/>
                  <a:r>
                    <a:rPr lang="en-US" altLang="zh-CN" sz="2400" dirty="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-3</a:t>
                  </a:r>
                  <a:endParaRPr lang="zh-CN" altLang="en-US" sz="2400" dirty="0"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  <p:sp>
              <p:nvSpPr>
                <p:cNvPr id="21537" name="TextBox 79"/>
                <p:cNvSpPr txBox="1"/>
                <p:nvPr/>
              </p:nvSpPr>
              <p:spPr>
                <a:xfrm>
                  <a:off x="6156176" y="3945582"/>
                  <a:ext cx="436874" cy="46039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pPr eaLnBrk="0" hangingPunct="0"/>
                  <a:r>
                    <a:rPr lang="en-US" altLang="zh-CN" sz="2400" dirty="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-4</a:t>
                  </a:r>
                  <a:endParaRPr lang="zh-CN" altLang="en-US" sz="2400" dirty="0"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  <p:sp>
              <p:nvSpPr>
                <p:cNvPr id="21538" name="TextBox 80"/>
                <p:cNvSpPr txBox="1"/>
                <p:nvPr/>
              </p:nvSpPr>
              <p:spPr>
                <a:xfrm>
                  <a:off x="7429702" y="4094411"/>
                  <a:ext cx="436874" cy="46039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pPr eaLnBrk="0" hangingPunct="0"/>
                  <a:r>
                    <a:rPr lang="en-US" altLang="zh-CN" sz="2400" dirty="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-1</a:t>
                  </a:r>
                  <a:endParaRPr lang="zh-CN" altLang="en-US" sz="2400" dirty="0"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  <p:sp>
              <p:nvSpPr>
                <p:cNvPr id="21539" name="TextBox 81"/>
                <p:cNvSpPr txBox="1"/>
                <p:nvPr/>
              </p:nvSpPr>
              <p:spPr>
                <a:xfrm>
                  <a:off x="7443222" y="4335487"/>
                  <a:ext cx="436874" cy="46039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pPr eaLnBrk="0" hangingPunct="0"/>
                  <a:r>
                    <a:rPr lang="en-US" altLang="zh-CN" sz="2400" dirty="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-2</a:t>
                  </a:r>
                  <a:endParaRPr lang="zh-CN" altLang="en-US" sz="2400" dirty="0"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  <p:sp>
              <p:nvSpPr>
                <p:cNvPr id="21540" name="TextBox 82"/>
                <p:cNvSpPr txBox="1"/>
                <p:nvPr/>
              </p:nvSpPr>
              <p:spPr>
                <a:xfrm>
                  <a:off x="7452600" y="4623519"/>
                  <a:ext cx="436874" cy="46039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pPr eaLnBrk="0" hangingPunct="0"/>
                  <a:r>
                    <a:rPr lang="en-US" altLang="zh-CN" sz="2400" dirty="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-3</a:t>
                  </a:r>
                  <a:endParaRPr lang="zh-CN" altLang="en-US" sz="2400" dirty="0"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  <p:sp>
              <p:nvSpPr>
                <p:cNvPr id="21541" name="TextBox 83"/>
                <p:cNvSpPr txBox="1"/>
                <p:nvPr/>
              </p:nvSpPr>
              <p:spPr>
                <a:xfrm>
                  <a:off x="7443222" y="4911551"/>
                  <a:ext cx="436874" cy="46039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pPr eaLnBrk="0" hangingPunct="0"/>
                  <a:r>
                    <a:rPr lang="en-US" altLang="zh-CN" sz="2400" dirty="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-4</a:t>
                  </a:r>
                  <a:endParaRPr lang="zh-CN" altLang="en-US" sz="2400" dirty="0"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  <p:sp>
              <p:nvSpPr>
                <p:cNvPr id="21542" name="TextBox 84"/>
                <p:cNvSpPr txBox="1"/>
                <p:nvPr/>
              </p:nvSpPr>
              <p:spPr>
                <a:xfrm>
                  <a:off x="7443222" y="5229200"/>
                  <a:ext cx="436874" cy="46039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pPr eaLnBrk="0" hangingPunct="0"/>
                  <a:r>
                    <a:rPr lang="en-US" altLang="zh-CN" sz="2400" dirty="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-5</a:t>
                  </a:r>
                  <a:endParaRPr lang="zh-CN" altLang="en-US" sz="2400" dirty="0"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  <p:cxnSp>
              <p:nvCxnSpPr>
                <p:cNvPr id="21543" name="直接连接符 85"/>
                <p:cNvCxnSpPr/>
                <p:nvPr/>
              </p:nvCxnSpPr>
              <p:spPr>
                <a:xfrm>
                  <a:off x="7837412" y="5432698"/>
                  <a:ext cx="144016" cy="0"/>
                </a:xfrm>
                <a:prstGeom prst="line">
                  <a:avLst/>
                </a:prstGeom>
                <a:ln w="254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  <p:sp>
            <p:nvSpPr>
              <p:cNvPr id="87" name="任意多边形 86"/>
              <p:cNvSpPr/>
              <p:nvPr/>
            </p:nvSpPr>
            <p:spPr bwMode="auto">
              <a:xfrm>
                <a:off x="6313319" y="3654050"/>
                <a:ext cx="1678462" cy="1645184"/>
              </a:xfrm>
              <a:custGeom>
                <a:avLst/>
                <a:gdLst>
                  <a:gd name="connsiteX0" fmla="*/ 0 w 1678487"/>
                  <a:gd name="connsiteY0" fmla="*/ 1645085 h 1645085"/>
                  <a:gd name="connsiteX1" fmla="*/ 814192 w 1678487"/>
                  <a:gd name="connsiteY1" fmla="*/ 4175 h 1645085"/>
                  <a:gd name="connsiteX2" fmla="*/ 1678487 w 1678487"/>
                  <a:gd name="connsiteY2" fmla="*/ 1620033 h 16450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678487" h="1645085">
                    <a:moveTo>
                      <a:pt x="0" y="1645085"/>
                    </a:moveTo>
                    <a:cubicBezTo>
                      <a:pt x="267222" y="826717"/>
                      <a:pt x="534444" y="8350"/>
                      <a:pt x="814192" y="4175"/>
                    </a:cubicBezTo>
                    <a:cubicBezTo>
                      <a:pt x="1093940" y="0"/>
                      <a:pt x="1386213" y="810016"/>
                      <a:pt x="1678487" y="1620033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6">
                    <a:lumMod val="7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545" name="椭圆 87"/>
              <p:cNvSpPr/>
              <p:nvPr/>
            </p:nvSpPr>
            <p:spPr>
              <a:xfrm>
                <a:off x="6707188" y="3945582"/>
                <a:ext cx="144016" cy="144016"/>
              </a:xfrm>
              <a:prstGeom prst="ellipse">
                <a:avLst/>
              </a:prstGeom>
              <a:solidFill>
                <a:srgbClr val="FF0000"/>
              </a:solidFill>
              <a:ln w="9525">
                <a:noFill/>
              </a:ln>
            </p:spPr>
            <p:txBody>
              <a:bodyPr anchor="t"/>
              <a:p>
                <a:pPr eaLnBrk="0" hangingPunc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1546" name="椭圆 88"/>
              <p:cNvSpPr/>
              <p:nvPr/>
            </p:nvSpPr>
            <p:spPr>
              <a:xfrm>
                <a:off x="7405364" y="3958108"/>
                <a:ext cx="144016" cy="144016"/>
              </a:xfrm>
              <a:prstGeom prst="ellipse">
                <a:avLst/>
              </a:prstGeom>
              <a:solidFill>
                <a:srgbClr val="FF0000"/>
              </a:solidFill>
              <a:ln w="9525">
                <a:noFill/>
              </a:ln>
            </p:spPr>
            <p:txBody>
              <a:bodyPr anchor="t"/>
              <a:p>
                <a:pPr eaLnBrk="0" hangingPunc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21547" name="TextBox 90"/>
            <p:cNvSpPr txBox="1"/>
            <p:nvPr/>
          </p:nvSpPr>
          <p:spPr>
            <a:xfrm>
              <a:off x="7452320" y="3501008"/>
              <a:ext cx="335275" cy="46039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eaLnBrk="0" hangingPunct="0"/>
              <a:r>
                <a:rPr lang="en-US" altLang="zh-CN" sz="24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1</a:t>
              </a:r>
              <a:endParaRPr lang="zh-CN" altLang="en-US" sz="24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21548" name="TextBox 91"/>
            <p:cNvSpPr txBox="1"/>
            <p:nvPr/>
          </p:nvSpPr>
          <p:spPr>
            <a:xfrm>
              <a:off x="7439794" y="3191072"/>
              <a:ext cx="335275" cy="46039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eaLnBrk="0" hangingPunct="0"/>
              <a:r>
                <a:rPr lang="en-US" altLang="zh-CN" sz="24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endParaRPr lang="zh-CN" altLang="en-US" sz="24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5" grpId="0"/>
      <p:bldP spid="21506" grpId="0"/>
      <p:bldP spid="21507" grpId="0"/>
      <p:bldP spid="21508" grpId="0"/>
      <p:bldP spid="21509" grpId="0"/>
      <p:bldP spid="215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22529" name="圆角矩形 31"/>
          <p:cNvSpPr/>
          <p:nvPr/>
        </p:nvSpPr>
        <p:spPr>
          <a:xfrm>
            <a:off x="2062163" y="692150"/>
            <a:ext cx="1558925" cy="484188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algn="ctr" eaLnBrk="0" hangingPunct="0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归纳总结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530" name="矩形 112"/>
          <p:cNvSpPr/>
          <p:nvPr/>
        </p:nvSpPr>
        <p:spPr>
          <a:xfrm>
            <a:off x="2062163" y="1246188"/>
            <a:ext cx="5316537" cy="522287"/>
          </a:xfrm>
          <a:prstGeom prst="rect">
            <a:avLst/>
          </a:prstGeom>
          <a:solidFill>
            <a:srgbClr val="0070C0"/>
          </a:solidFill>
          <a:ln w="9525">
            <a:noFill/>
          </a:ln>
        </p:spPr>
        <p:txBody>
          <a:bodyPr anchor="t"/>
          <a:p>
            <a:pPr eaLnBrk="0" hangingPunct="0">
              <a:spcBef>
                <a:spcPct val="50000"/>
              </a:spcBef>
            </a:pPr>
            <a:r>
              <a:rPr lang="zh-CN" altLang="en-US" dirty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交点法求二次函数表达式的方法</a:t>
            </a:r>
            <a:endParaRPr lang="zh-CN" altLang="en-US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363" name="Text Box 24"/>
          <p:cNvSpPr txBox="1"/>
          <p:nvPr/>
        </p:nvSpPr>
        <p:spPr>
          <a:xfrm>
            <a:off x="2025650" y="1949450"/>
            <a:ext cx="8137525" cy="4225925"/>
          </a:xfrm>
          <a:prstGeom prst="rect">
            <a:avLst/>
          </a:prstGeom>
          <a:noFill/>
          <a:ln w="28575" cmpd="sng">
            <a:solidFill>
              <a:schemeClr val="accent6">
                <a:lumMod val="75000"/>
              </a:schemeClr>
            </a:solidFill>
            <a:prstDash val="sysDash"/>
          </a:ln>
        </p:spPr>
        <p:txBody>
          <a:bodyPr>
            <a:spAutoFit/>
          </a:bodyPr>
          <a:lstStyle/>
          <a:p>
            <a:pPr marR="0" defTabSz="914400" eaLnBrk="0" hangingPunct="0">
              <a:lnSpc>
                <a:spcPct val="120000"/>
              </a:lnSpc>
              <a:buClrTx/>
              <a:buSzTx/>
              <a:buFontTx/>
              <a:defRPr/>
            </a:pPr>
            <a:r>
              <a:rPr kumimoji="0" lang="zh-CN" altLang="en-US" kern="1200" cap="none" spc="0" normalizeH="0" baseline="0" noProof="1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知</a:t>
            </a:r>
            <a:r>
              <a:rPr kumimoji="0" lang="zh-CN" altLang="en-US" kern="1200" cap="none" spc="0" normalizeH="0" baseline="0" noProof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道抛物线与</a:t>
            </a:r>
            <a:r>
              <a:rPr kumimoji="0" lang="zh-CN" altLang="en-US" i="1" kern="1200" cap="none" spc="0" normalizeH="0" baseline="0" noProof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x</a:t>
            </a:r>
            <a:r>
              <a:rPr kumimoji="0" lang="zh-CN" altLang="en-US" kern="1200" cap="none" spc="0" normalizeH="0" baseline="0" noProof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轴的交点，求表达式的方法叫做交点法</a:t>
            </a:r>
            <a:r>
              <a:rPr kumimoji="0" lang="en-US" altLang="zh-CN" kern="1200" cap="none" spc="0" normalizeH="0" baseline="0" noProof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.</a:t>
            </a:r>
            <a:endParaRPr kumimoji="0" lang="en-US" altLang="zh-CN" kern="1200" cap="none" spc="0" normalizeH="0" baseline="0" noProof="1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宋体" panose="02010600030101010101" pitchFamily="2" charset="-122"/>
            </a:endParaRPr>
          </a:p>
          <a:p>
            <a:pPr marR="0" defTabSz="914400" eaLnBrk="0" hangingPunct="0">
              <a:lnSpc>
                <a:spcPct val="120000"/>
              </a:lnSpc>
              <a:buClrTx/>
              <a:buSzTx/>
              <a:buFontTx/>
              <a:defRPr/>
            </a:pPr>
            <a:r>
              <a:rPr kumimoji="0" lang="zh-CN" altLang="en-US" kern="1200" cap="none" spc="0" normalizeH="0" baseline="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其步骤是：</a:t>
            </a:r>
            <a:endParaRPr kumimoji="0" lang="en-US" altLang="zh-CN" kern="1200" cap="none" spc="0" normalizeH="0" baseline="0" noProof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宋体" panose="02010600030101010101" pitchFamily="2" charset="-122"/>
            </a:endParaRPr>
          </a:p>
          <a:p>
            <a:pPr marR="0" defTabSz="914400" eaLnBrk="0" hangingPunct="0">
              <a:lnSpc>
                <a:spcPct val="120000"/>
              </a:lnSpc>
              <a:buClrTx/>
              <a:buSzTx/>
              <a:buFontTx/>
              <a:defRPr/>
            </a:pPr>
            <a:r>
              <a:rPr kumimoji="0" lang="zh-CN" altLang="en-US" kern="1200" cap="none" spc="0" normalizeH="0" baseline="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Wingdings" panose="05000000000000000000" pitchFamily="2" charset="2"/>
              </a:rPr>
              <a:t>①</a:t>
            </a:r>
            <a:r>
              <a:rPr kumimoji="0" lang="zh-CN" altLang="en-US" kern="1200" cap="none" spc="0" normalizeH="0" baseline="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设函数表达式是</a:t>
            </a:r>
            <a:r>
              <a:rPr kumimoji="0" lang="zh-CN" altLang="en-US" i="1" kern="1200" cap="none" spc="0" normalizeH="0" baseline="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y</a:t>
            </a:r>
            <a:r>
              <a:rPr kumimoji="0" lang="zh-CN" altLang="en-US" kern="1200" cap="none" spc="0" normalizeH="0" baseline="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=</a:t>
            </a:r>
            <a:r>
              <a:rPr kumimoji="0" lang="zh-CN" altLang="en-US" i="1" kern="1200" cap="none" spc="0" normalizeH="0" baseline="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a</a:t>
            </a:r>
            <a:r>
              <a:rPr kumimoji="0" lang="zh-CN" altLang="en-US" kern="1200" cap="none" spc="0" normalizeH="0" baseline="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(</a:t>
            </a:r>
            <a:r>
              <a:rPr kumimoji="0" lang="zh-CN" altLang="en-US" i="1" kern="1200" cap="none" spc="0" normalizeH="0" baseline="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x</a:t>
            </a:r>
            <a:r>
              <a:rPr kumimoji="0" lang="zh-CN" altLang="en-US" kern="1200" cap="none" spc="0" normalizeH="0" baseline="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-</a:t>
            </a:r>
            <a:r>
              <a:rPr kumimoji="0" lang="zh-CN" altLang="en-US" i="1" kern="1200" cap="none" spc="0" normalizeH="0" baseline="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x</a:t>
            </a:r>
            <a:r>
              <a:rPr kumimoji="0" lang="zh-CN" altLang="en-US" kern="1200" cap="none" spc="0" normalizeH="0" baseline="-250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1</a:t>
            </a:r>
            <a:r>
              <a:rPr kumimoji="0" lang="zh-CN" altLang="en-US" kern="1200" cap="none" spc="0" normalizeH="0" baseline="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)(</a:t>
            </a:r>
            <a:r>
              <a:rPr kumimoji="0" lang="zh-CN" altLang="en-US" i="1" kern="1200" cap="none" spc="0" normalizeH="0" baseline="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x</a:t>
            </a:r>
            <a:r>
              <a:rPr kumimoji="0" lang="zh-CN" altLang="en-US" kern="1200" cap="none" spc="0" normalizeH="0" baseline="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-</a:t>
            </a:r>
            <a:r>
              <a:rPr kumimoji="0" lang="zh-CN" altLang="en-US" i="1" kern="1200" cap="none" spc="0" normalizeH="0" baseline="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x</a:t>
            </a:r>
            <a:r>
              <a:rPr kumimoji="0" lang="zh-CN" altLang="en-US" kern="1200" cap="none" spc="0" normalizeH="0" baseline="-250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2</a:t>
            </a:r>
            <a:r>
              <a:rPr kumimoji="0" lang="zh-CN" altLang="en-US" kern="1200" cap="none" spc="0" normalizeH="0" baseline="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)；</a:t>
            </a:r>
            <a:endParaRPr kumimoji="0" lang="zh-CN" altLang="en-US" kern="1200" cap="none" spc="0" normalizeH="0" baseline="0" noProof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  <a:sym typeface="宋体" panose="02010600030101010101" pitchFamily="2" charset="-122"/>
            </a:endParaRPr>
          </a:p>
          <a:p>
            <a:pPr marR="0" defTabSz="914400" eaLnBrk="0" hangingPunct="0">
              <a:lnSpc>
                <a:spcPct val="120000"/>
              </a:lnSpc>
              <a:buClrTx/>
              <a:buSzTx/>
              <a:buFontTx/>
              <a:defRPr/>
            </a:pPr>
            <a:r>
              <a:rPr kumimoji="0" lang="zh-CN" altLang="en-US" kern="1200" cap="none" spc="0" normalizeH="0" baseline="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②</a:t>
            </a:r>
            <a:r>
              <a:rPr kumimoji="0" lang="zh-CN" altLang="en-US" kern="1200" cap="none" spc="0" normalizeH="0" baseline="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先把两交点的横坐标</a:t>
            </a:r>
            <a:r>
              <a:rPr kumimoji="0" lang="zh-CN" altLang="en-US" i="1" kern="1200" cap="none" spc="0" normalizeH="0" baseline="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x</a:t>
            </a:r>
            <a:r>
              <a:rPr kumimoji="0" lang="zh-CN" altLang="en-US" kern="1200" cap="none" spc="0" normalizeH="0" baseline="-250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1</a:t>
            </a:r>
            <a:r>
              <a:rPr kumimoji="0" lang="zh-CN" altLang="en-US" kern="1200" cap="none" spc="0" normalizeH="0" baseline="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, </a:t>
            </a:r>
            <a:r>
              <a:rPr kumimoji="0" lang="zh-CN" altLang="en-US" i="1" kern="1200" cap="none" spc="0" normalizeH="0" baseline="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x</a:t>
            </a:r>
            <a:r>
              <a:rPr kumimoji="0" lang="zh-CN" altLang="en-US" kern="1200" cap="none" spc="0" normalizeH="0" baseline="-250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2</a:t>
            </a:r>
            <a:r>
              <a:rPr kumimoji="0" lang="zh-CN" altLang="en-US" kern="1200" cap="none" spc="0" normalizeH="0" baseline="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代入到表达式中，得到关于</a:t>
            </a:r>
            <a:r>
              <a:rPr kumimoji="0" lang="zh-CN" altLang="en-US" i="1" kern="1200" cap="none" spc="0" normalizeH="0" baseline="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a</a:t>
            </a:r>
            <a:r>
              <a:rPr kumimoji="0" lang="zh-CN" altLang="en-US" kern="1200" cap="none" spc="0" normalizeH="0" baseline="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的一元一次方程；</a:t>
            </a:r>
            <a:endParaRPr kumimoji="0" lang="zh-CN" altLang="en-US" kern="1200" cap="none" spc="0" normalizeH="0" baseline="0" noProof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宋体" panose="02010600030101010101" pitchFamily="2" charset="-122"/>
            </a:endParaRPr>
          </a:p>
          <a:p>
            <a:pPr marR="0" defTabSz="914400" eaLnBrk="0" hangingPunct="0">
              <a:lnSpc>
                <a:spcPct val="120000"/>
              </a:lnSpc>
              <a:buClrTx/>
              <a:buSzTx/>
              <a:buFontTx/>
              <a:defRPr/>
            </a:pPr>
            <a:r>
              <a:rPr kumimoji="0" lang="zh-CN" altLang="en-US" kern="1200" cap="none" spc="0" normalizeH="0" baseline="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③将方程的解代入原方程求出</a:t>
            </a:r>
            <a:r>
              <a:rPr kumimoji="0" lang="zh-CN" altLang="en-US" i="1" kern="1200" cap="none" spc="0" normalizeH="0" baseline="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a</a:t>
            </a:r>
            <a:r>
              <a:rPr kumimoji="0" lang="zh-CN" altLang="en-US" kern="1200" cap="none" spc="0" normalizeH="0" baseline="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值；</a:t>
            </a:r>
            <a:endParaRPr kumimoji="0" lang="zh-CN" altLang="en-US" kern="1200" cap="none" spc="0" normalizeH="0" baseline="0" noProof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宋体" panose="02010600030101010101" pitchFamily="2" charset="-122"/>
            </a:endParaRPr>
          </a:p>
          <a:p>
            <a:pPr marR="0" defTabSz="914400" eaLnBrk="0" hangingPunct="0">
              <a:lnSpc>
                <a:spcPct val="120000"/>
              </a:lnSpc>
              <a:buClrTx/>
              <a:buSzTx/>
              <a:buFontTx/>
              <a:defRPr/>
            </a:pPr>
            <a:r>
              <a:rPr kumimoji="0" lang="zh-CN" altLang="en-US" kern="1200" cap="none" spc="0" normalizeH="0" baseline="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④</a:t>
            </a:r>
            <a:r>
              <a:rPr kumimoji="0" lang="zh-CN" altLang="en-US" i="1" kern="1200" cap="none" spc="0" normalizeH="0" baseline="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a</a:t>
            </a:r>
            <a:r>
              <a:rPr kumimoji="0" lang="zh-CN" altLang="en-US" kern="1200" cap="none" spc="0" normalizeH="0" baseline="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用数值换掉，写出函数表达式</a:t>
            </a:r>
            <a:r>
              <a:rPr kumimoji="0" lang="en-US" altLang="zh-CN" kern="1200" cap="none" spc="0" normalizeH="0" baseline="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.</a:t>
            </a:r>
            <a:endParaRPr kumimoji="0" lang="en-US" altLang="zh-CN" kern="1200" cap="none" spc="0" normalizeH="0" baseline="0" noProof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23553" name="文本框 11265"/>
          <p:cNvSpPr txBox="1"/>
          <p:nvPr/>
        </p:nvSpPr>
        <p:spPr>
          <a:xfrm>
            <a:off x="838200" y="838200"/>
            <a:ext cx="10847388" cy="1276985"/>
          </a:xfrm>
          <a:prstGeom prst="rect">
            <a:avLst/>
          </a:prstGeom>
          <a:noFill/>
          <a:ln w="9525">
            <a:noFill/>
          </a:ln>
        </p:spPr>
        <p:txBody>
          <a:bodyPr lIns="108850" tIns="54425" rIns="108850" bIns="54425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二次函数的图象与</a:t>
            </a:r>
            <a:r>
              <a:rPr lang="en-US" altLang="zh-CN" sz="3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en-US" sz="3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轴交于</a:t>
            </a:r>
            <a:r>
              <a:rPr lang="en-US" altLang="zh-CN" sz="3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(2,0) (-1,0)</a:t>
            </a:r>
            <a:r>
              <a:rPr lang="zh-CN" altLang="en-US" sz="3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且过点</a:t>
            </a:r>
            <a:r>
              <a:rPr lang="en-US" altLang="zh-CN" sz="3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(0,-2)</a:t>
            </a:r>
            <a:r>
              <a:rPr lang="zh-CN" altLang="en-US" sz="3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，求此二次函数的解析式。</a:t>
            </a:r>
            <a:endParaRPr lang="en-US" altLang="zh-CN" sz="38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3554" name="文本框 11268"/>
          <p:cNvSpPr txBox="1"/>
          <p:nvPr/>
        </p:nvSpPr>
        <p:spPr>
          <a:xfrm>
            <a:off x="814388" y="1985963"/>
            <a:ext cx="9985375" cy="692150"/>
          </a:xfrm>
          <a:prstGeom prst="rect">
            <a:avLst/>
          </a:prstGeom>
          <a:noFill/>
          <a:ln w="9525">
            <a:noFill/>
          </a:ln>
        </p:spPr>
        <p:txBody>
          <a:bodyPr lIns="108850" tIns="54425" rIns="108850" bIns="54425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8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解</a:t>
            </a:r>
            <a:r>
              <a:rPr lang="en-US" altLang="zh-CN" sz="38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:</a:t>
            </a:r>
            <a:endParaRPr lang="en-US" altLang="zh-CN" sz="3800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3555" name="文本框 11269"/>
          <p:cNvSpPr txBox="1"/>
          <p:nvPr/>
        </p:nvSpPr>
        <p:spPr>
          <a:xfrm>
            <a:off x="1582738" y="1989138"/>
            <a:ext cx="9312275" cy="692150"/>
          </a:xfrm>
          <a:prstGeom prst="rect">
            <a:avLst/>
          </a:prstGeom>
          <a:noFill/>
          <a:ln w="9525">
            <a:noFill/>
          </a:ln>
        </p:spPr>
        <p:txBody>
          <a:bodyPr lIns="108850" tIns="54425" rIns="108850" bIns="54425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8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设解析式为</a:t>
            </a:r>
            <a:r>
              <a:rPr lang="en-US" altLang="zh-CN" sz="38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:y=a(x-2)(x+1)</a:t>
            </a:r>
            <a:endParaRPr lang="en-US" altLang="zh-CN" sz="3800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3556" name="文本框 11270"/>
          <p:cNvSpPr txBox="1"/>
          <p:nvPr/>
        </p:nvSpPr>
        <p:spPr>
          <a:xfrm>
            <a:off x="1677988" y="2709863"/>
            <a:ext cx="5856287" cy="2446655"/>
          </a:xfrm>
          <a:prstGeom prst="rect">
            <a:avLst/>
          </a:prstGeom>
          <a:noFill/>
          <a:ln w="9525">
            <a:noFill/>
          </a:ln>
        </p:spPr>
        <p:txBody>
          <a:bodyPr lIns="108850" tIns="54425" rIns="108850" bIns="54425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8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把点</a:t>
            </a:r>
            <a:r>
              <a:rPr lang="en-US" altLang="zh-CN" sz="38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(0,-2)</a:t>
            </a:r>
            <a:r>
              <a:rPr lang="zh-CN" altLang="en-US" sz="38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代入</a:t>
            </a:r>
            <a:endParaRPr lang="zh-CN" altLang="en-US" sz="3800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8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a(0-2)(0+1)=-2</a:t>
            </a:r>
            <a:endParaRPr lang="en-US" altLang="zh-CN" sz="3800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8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解得   </a:t>
            </a:r>
            <a:r>
              <a:rPr lang="en-US" altLang="zh-CN" sz="38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a=1</a:t>
            </a:r>
            <a:endParaRPr lang="en-US" altLang="zh-CN" sz="3800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3557" name="文本框 11271"/>
          <p:cNvSpPr txBox="1"/>
          <p:nvPr/>
        </p:nvSpPr>
        <p:spPr>
          <a:xfrm>
            <a:off x="1487488" y="5011738"/>
            <a:ext cx="7391400" cy="692150"/>
          </a:xfrm>
          <a:prstGeom prst="rect">
            <a:avLst/>
          </a:prstGeom>
          <a:noFill/>
          <a:ln w="9525">
            <a:noFill/>
          </a:ln>
        </p:spPr>
        <p:txBody>
          <a:bodyPr lIns="108850" tIns="54425" rIns="108850" bIns="54425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8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∴y=(x-2)(x+1)</a:t>
            </a:r>
            <a:endParaRPr lang="en-US" altLang="zh-CN" sz="3800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3558" name="文本框 11272"/>
          <p:cNvSpPr txBox="1"/>
          <p:nvPr/>
        </p:nvSpPr>
        <p:spPr>
          <a:xfrm>
            <a:off x="1630363" y="5735638"/>
            <a:ext cx="8113712" cy="692150"/>
          </a:xfrm>
          <a:prstGeom prst="rect">
            <a:avLst/>
          </a:prstGeom>
          <a:noFill/>
          <a:ln w="9525">
            <a:noFill/>
          </a:ln>
        </p:spPr>
        <p:txBody>
          <a:bodyPr lIns="108850" tIns="54425" rIns="108850" bIns="54425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8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即</a:t>
            </a:r>
            <a:r>
              <a:rPr lang="en-US" altLang="zh-CN" sz="38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:y=x</a:t>
            </a:r>
            <a:r>
              <a:rPr lang="en-US" altLang="zh-CN" sz="3800" baseline="300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8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-x-2</a:t>
            </a:r>
            <a:endParaRPr lang="en-US" altLang="zh-CN" sz="3800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  <p:bldP spid="23556" grpId="0"/>
      <p:bldP spid="23557" grpId="0"/>
      <p:bldP spid="2355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24577" name="文本框 4097"/>
          <p:cNvSpPr txBox="1"/>
          <p:nvPr/>
        </p:nvSpPr>
        <p:spPr>
          <a:xfrm>
            <a:off x="2062163" y="115888"/>
            <a:ext cx="7634287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:</a:t>
            </a:r>
            <a:endParaRPr lang="en-US" altLang="zh-CN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8" name="文本框 4098"/>
          <p:cNvSpPr txBox="1"/>
          <p:nvPr/>
        </p:nvSpPr>
        <p:spPr>
          <a:xfrm>
            <a:off x="1774825" y="693738"/>
            <a:ext cx="7993063" cy="279971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二次函数常见的三种表示形式</a:t>
            </a:r>
            <a:r>
              <a:rPr lang="en-US" altLang="zh-CN" sz="3200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:</a:t>
            </a:r>
            <a:endParaRPr lang="en-US" altLang="zh-CN" sz="3200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(1)</a:t>
            </a:r>
            <a:r>
              <a:rPr lang="zh-CN" altLang="en-US" sz="32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一般式</a:t>
            </a:r>
            <a:endParaRPr lang="zh-CN" altLang="en-US" sz="3200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(2)</a:t>
            </a:r>
            <a:r>
              <a:rPr lang="zh-CN" altLang="en-US" sz="32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顶点式</a:t>
            </a:r>
            <a:endParaRPr lang="zh-CN" altLang="en-US" sz="3200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(3)</a:t>
            </a:r>
            <a:r>
              <a:rPr lang="zh-CN" altLang="en-US" sz="32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交点式</a:t>
            </a:r>
            <a:endParaRPr lang="zh-CN" altLang="en-US" sz="3200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9" name="文本框 4099"/>
          <p:cNvSpPr txBox="1"/>
          <p:nvPr/>
        </p:nvSpPr>
        <p:spPr>
          <a:xfrm>
            <a:off x="3790950" y="1412875"/>
            <a:ext cx="8399463" cy="206121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三点坐标求解析式</a:t>
            </a:r>
            <a:endParaRPr lang="zh-CN" altLang="en-US" sz="3200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顶点和另一点坐标求解析式</a:t>
            </a:r>
            <a:endParaRPr lang="zh-CN" altLang="en-US" sz="3200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与</a:t>
            </a:r>
            <a:r>
              <a:rPr lang="en-US" altLang="zh-CN" sz="32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X</a:t>
            </a:r>
            <a:r>
              <a:rPr lang="zh-CN" altLang="en-US" sz="32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轴的两交点坐标及另一点坐标求解析式</a:t>
            </a:r>
            <a:endParaRPr lang="zh-CN" altLang="en-US" sz="3200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graphicFrame>
        <p:nvGraphicFramePr>
          <p:cNvPr id="25601" name="Object 3"/>
          <p:cNvGraphicFramePr>
            <a:graphicFrameLocks noChangeAspect="1"/>
          </p:cNvGraphicFramePr>
          <p:nvPr/>
        </p:nvGraphicFramePr>
        <p:xfrm>
          <a:off x="285750" y="957263"/>
          <a:ext cx="11618913" cy="1400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11620500" imgH="1400175" progId="Word.Document.8">
                  <p:embed/>
                </p:oleObj>
              </mc:Choice>
              <mc:Fallback>
                <p:oleObj name="" r:id="rId1" imgW="11620500" imgH="1400175" progId="Word.Document.8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85750" y="957263"/>
                        <a:ext cx="11618913" cy="14001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2" name="Object 4"/>
          <p:cNvGraphicFramePr>
            <a:graphicFrameLocks noChangeAspect="1"/>
          </p:cNvGraphicFramePr>
          <p:nvPr/>
        </p:nvGraphicFramePr>
        <p:xfrm>
          <a:off x="301625" y="2205038"/>
          <a:ext cx="11587163" cy="2076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3" imgW="11588750" imgH="2078990" progId="Word.Document.8">
                  <p:embed/>
                </p:oleObj>
              </mc:Choice>
              <mc:Fallback>
                <p:oleObj name="" r:id="rId3" imgW="11588750" imgH="2078990" progId="Word.Document.8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1625" y="2205038"/>
                        <a:ext cx="11587163" cy="2076450"/>
                      </a:xfrm>
                      <a:prstGeom prst="rect">
                        <a:avLst/>
                      </a:prstGeom>
                      <a:solidFill>
                        <a:srgbClr val="CCFFCC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3" name="Object 5"/>
          <p:cNvGraphicFramePr>
            <a:graphicFrameLocks noChangeAspect="1"/>
          </p:cNvGraphicFramePr>
          <p:nvPr/>
        </p:nvGraphicFramePr>
        <p:xfrm>
          <a:off x="301625" y="4438650"/>
          <a:ext cx="11587163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5" imgW="11588750" imgH="693420" progId="Word.Document.8">
                  <p:embed/>
                </p:oleObj>
              </mc:Choice>
              <mc:Fallback>
                <p:oleObj name="" r:id="rId5" imgW="11588750" imgH="693420" progId="Word.Document.8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01625" y="4438650"/>
                        <a:ext cx="11587163" cy="6921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4" name="Object 6"/>
          <p:cNvGraphicFramePr>
            <a:graphicFrameLocks noChangeAspect="1"/>
          </p:cNvGraphicFramePr>
          <p:nvPr/>
        </p:nvGraphicFramePr>
        <p:xfrm>
          <a:off x="301625" y="5302250"/>
          <a:ext cx="11587163" cy="1384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7" imgW="11588750" imgH="1385570" progId="Word.Document.8">
                  <p:embed/>
                </p:oleObj>
              </mc:Choice>
              <mc:Fallback>
                <p:oleObj name="" r:id="rId7" imgW="11588750" imgH="1385570" progId="Word.Document.8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01625" y="5302250"/>
                        <a:ext cx="11587163" cy="1384300"/>
                      </a:xfrm>
                      <a:prstGeom prst="rect">
                        <a:avLst/>
                      </a:prstGeom>
                      <a:solidFill>
                        <a:srgbClr val="CCFFCC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graphicFrame>
        <p:nvGraphicFramePr>
          <p:cNvPr id="26625" name="Object 4"/>
          <p:cNvGraphicFramePr>
            <a:graphicFrameLocks noChangeAspect="1"/>
          </p:cNvGraphicFramePr>
          <p:nvPr/>
        </p:nvGraphicFramePr>
        <p:xfrm>
          <a:off x="285750" y="2516188"/>
          <a:ext cx="11618913" cy="703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" imgW="11620500" imgH="704850" progId="Word.Document.8">
                  <p:embed/>
                </p:oleObj>
              </mc:Choice>
              <mc:Fallback>
                <p:oleObj name="" r:id="rId1" imgW="11620500" imgH="704850" progId="Word.Document.8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85750" y="2516188"/>
                        <a:ext cx="11618913" cy="7032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0773" name="Object 5"/>
          <p:cNvGraphicFramePr>
            <a:graphicFrameLocks noChangeAspect="1"/>
          </p:cNvGraphicFramePr>
          <p:nvPr/>
        </p:nvGraphicFramePr>
        <p:xfrm>
          <a:off x="301625" y="3213100"/>
          <a:ext cx="11587163" cy="1754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3" imgW="11588750" imgH="1755775" progId="Word.Document.8">
                  <p:embed/>
                </p:oleObj>
              </mc:Choice>
              <mc:Fallback>
                <p:oleObj name="" r:id="rId3" imgW="11588750" imgH="1755775" progId="Word.Document.8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1625" y="3213100"/>
                        <a:ext cx="11587163" cy="1754188"/>
                      </a:xfrm>
                      <a:prstGeom prst="rect">
                        <a:avLst/>
                      </a:prstGeom>
                      <a:solidFill>
                        <a:srgbClr val="CCFFCC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0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graphicFrame>
        <p:nvGraphicFramePr>
          <p:cNvPr id="27649" name="Object 4"/>
          <p:cNvGraphicFramePr>
            <a:graphicFrameLocks noChangeAspect="1"/>
          </p:cNvGraphicFramePr>
          <p:nvPr/>
        </p:nvGraphicFramePr>
        <p:xfrm>
          <a:off x="285750" y="1406525"/>
          <a:ext cx="11618913" cy="704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11620500" imgH="704850" progId="Word.Document.8">
                  <p:embed/>
                </p:oleObj>
              </mc:Choice>
              <mc:Fallback>
                <p:oleObj name="" r:id="rId1" imgW="11620500" imgH="704850" progId="Word.Document.8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85750" y="1406525"/>
                        <a:ext cx="11618913" cy="704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1797" name="Object 5"/>
          <p:cNvGraphicFramePr>
            <a:graphicFrameLocks noChangeAspect="1"/>
          </p:cNvGraphicFramePr>
          <p:nvPr/>
        </p:nvGraphicFramePr>
        <p:xfrm>
          <a:off x="301625" y="2205038"/>
          <a:ext cx="11587163" cy="3702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3" imgW="11588750" imgH="3703320" progId="Word.Document.8">
                  <p:embed/>
                </p:oleObj>
              </mc:Choice>
              <mc:Fallback>
                <p:oleObj name="" r:id="rId3" imgW="11588750" imgH="3703320" progId="Word.Document.8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1625" y="2205038"/>
                        <a:ext cx="11587163" cy="3702050"/>
                      </a:xfrm>
                      <a:prstGeom prst="rect">
                        <a:avLst/>
                      </a:prstGeom>
                      <a:solidFill>
                        <a:srgbClr val="CCFFCC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1" name="TextBox 4"/>
          <p:cNvSpPr txBox="1"/>
          <p:nvPr/>
        </p:nvSpPr>
        <p:spPr>
          <a:xfrm>
            <a:off x="2495550" y="5949950"/>
            <a:ext cx="424815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第二种方法你会吗？</a:t>
            </a: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1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28673" name="Text Box 18"/>
          <p:cNvSpPr txBox="1"/>
          <p:nvPr/>
        </p:nvSpPr>
        <p:spPr>
          <a:xfrm>
            <a:off x="2062163" y="1989138"/>
            <a:ext cx="2663825" cy="460375"/>
          </a:xfrm>
          <a:prstGeom prst="rect">
            <a:avLst/>
          </a:prstGeom>
          <a:noFill/>
          <a:ln w="25400" cap="flat" cmpd="sng">
            <a:solidFill>
              <a:srgbClr val="595959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eaLnBrk="0" hangingPunct="0"/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①已知三点坐标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8674" name="Text Box 19"/>
          <p:cNvSpPr txBox="1"/>
          <p:nvPr/>
        </p:nvSpPr>
        <p:spPr>
          <a:xfrm>
            <a:off x="2062163" y="2814638"/>
            <a:ext cx="2663825" cy="1198880"/>
          </a:xfrm>
          <a:prstGeom prst="rect">
            <a:avLst/>
          </a:prstGeom>
          <a:noFill/>
          <a:ln w="25400" cap="flat" cmpd="sng">
            <a:solidFill>
              <a:srgbClr val="595959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②已知顶点坐标或对称轴或最值</a:t>
            </a:r>
            <a:endParaRPr lang="zh-CN" altLang="en-US" sz="2400" dirty="0">
              <a:latin typeface="Times New Roman" panose="02020603050405020304" pitchFamily="18" charset="0"/>
              <a:ea typeface="Times New Roman" panose="02020603050405020304" pitchFamily="18" charset="0"/>
              <a:sym typeface="宋体" panose="02010600030101010101" pitchFamily="2" charset="-122"/>
            </a:endParaRPr>
          </a:p>
        </p:txBody>
      </p:sp>
      <p:sp>
        <p:nvSpPr>
          <p:cNvPr id="28675" name="Text Box 21"/>
          <p:cNvSpPr txBox="1"/>
          <p:nvPr/>
        </p:nvSpPr>
        <p:spPr>
          <a:xfrm>
            <a:off x="1990725" y="4256088"/>
            <a:ext cx="2808288" cy="1198880"/>
          </a:xfrm>
          <a:prstGeom prst="rect">
            <a:avLst/>
          </a:prstGeom>
          <a:noFill/>
          <a:ln w="25400" cap="flat" cmpd="sng">
            <a:solidFill>
              <a:srgbClr val="262626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③已知抛物线与x轴的两个交点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517775" y="1166813"/>
            <a:ext cx="1407160" cy="460375"/>
          </a:xfrm>
          <a:prstGeom prst="rect">
            <a:avLst/>
          </a:prstGeom>
          <a:noFill/>
          <a:ln w="25400">
            <a:solidFill>
              <a:schemeClr val="accent5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marR="0" defTabSz="914400" eaLnBrk="0" hangingPunct="0">
              <a:buClrTx/>
              <a:buSzTx/>
              <a:buFontTx/>
              <a:defRPr/>
            </a:pPr>
            <a:r>
              <a:rPr kumimoji="0" lang="zh-CN" altLang="en-US" sz="2400" kern="1200" cap="none" spc="0" normalizeH="0" baseline="0" noProof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已知条件</a:t>
            </a:r>
            <a:endParaRPr kumimoji="0" lang="zh-CN" altLang="en-US" sz="2400" kern="1200" cap="none" spc="0" normalizeH="0" baseline="0" noProof="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704138" y="1196975"/>
            <a:ext cx="1407160" cy="460375"/>
          </a:xfrm>
          <a:prstGeom prst="rect">
            <a:avLst/>
          </a:prstGeom>
          <a:noFill/>
          <a:ln w="25400">
            <a:solidFill>
              <a:schemeClr val="accent5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marR="0" defTabSz="914400" eaLnBrk="0" hangingPunct="0">
              <a:buClrTx/>
              <a:buSzTx/>
              <a:buFontTx/>
              <a:defRPr/>
            </a:pPr>
            <a:r>
              <a:rPr kumimoji="0" lang="zh-CN" altLang="en-US" sz="2400" kern="1200" cap="none" spc="0" normalizeH="0" baseline="0" noProof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所选方法</a:t>
            </a:r>
            <a:endParaRPr kumimoji="0" lang="zh-CN" altLang="en-US" sz="2400" kern="1200" cap="none" spc="0" normalizeH="0" baseline="0" noProof="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6481763" y="1989138"/>
            <a:ext cx="3512820" cy="460375"/>
          </a:xfrm>
          <a:prstGeom prst="rect">
            <a:avLst/>
          </a:prstGeom>
          <a:noFill/>
          <a:ln w="25400">
            <a:solidFill>
              <a:schemeClr val="bg2">
                <a:lumMod val="75000"/>
              </a:schemeClr>
            </a:solidFill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用一般式法：</a:t>
            </a:r>
            <a:r>
              <a:rPr kumimoji="0" lang="zh-CN" altLang="en-US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宋体" panose="02010600030101010101" pitchFamily="2" charset="-122"/>
              </a:rPr>
              <a:t>y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宋体" panose="02010600030101010101" pitchFamily="2" charset="-122"/>
              </a:rPr>
              <a:t>=</a:t>
            </a:r>
            <a:r>
              <a:rPr kumimoji="0" lang="zh-CN" altLang="en-US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宋体" panose="02010600030101010101" pitchFamily="2" charset="-122"/>
              </a:rPr>
              <a:t>ax</a:t>
            </a:r>
            <a:r>
              <a:rPr kumimoji="0" lang="zh-CN" altLang="en-US" sz="2400" b="1" i="0" u="none" strike="noStrike" kern="1200" cap="none" spc="0" normalizeH="0" baseline="300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宋体" panose="02010600030101010101" pitchFamily="2" charset="-122"/>
              </a:rPr>
              <a:t>2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宋体" panose="02010600030101010101" pitchFamily="2" charset="-122"/>
              </a:rPr>
              <a:t>+</a:t>
            </a:r>
            <a:r>
              <a:rPr kumimoji="0" lang="zh-CN" altLang="en-US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宋体" panose="02010600030101010101" pitchFamily="2" charset="-122"/>
              </a:rPr>
              <a:t>bx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宋体" panose="02010600030101010101" pitchFamily="2" charset="-122"/>
              </a:rPr>
              <a:t>+</a:t>
            </a:r>
            <a:r>
              <a:rPr kumimoji="0" lang="zh-CN" altLang="en-US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宋体" panose="02010600030101010101" pitchFamily="2" charset="-122"/>
              </a:rPr>
              <a:t>c</a:t>
            </a:r>
            <a:endParaRPr kumimoji="0" lang="zh-CN" altLang="en-US" sz="24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宋体" panose="02010600030101010101" pitchFamily="2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534150" y="3116263"/>
            <a:ext cx="3220720" cy="460375"/>
          </a:xfrm>
          <a:prstGeom prst="rect">
            <a:avLst/>
          </a:prstGeom>
          <a:ln w="25400">
            <a:solidFill>
              <a:schemeClr val="tx2">
                <a:lumMod val="85000"/>
                <a:lumOff val="15000"/>
              </a:schemeClr>
            </a:solidFill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用顶点法：</a:t>
            </a:r>
            <a:r>
              <a:rPr kumimoji="0" lang="zh-CN" altLang="en-US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y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=</a:t>
            </a:r>
            <a:r>
              <a:rPr kumimoji="0" lang="zh-CN" altLang="en-US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a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(</a:t>
            </a:r>
            <a:r>
              <a:rPr kumimoji="0" lang="zh-CN" altLang="en-US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x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-</a:t>
            </a:r>
            <a:r>
              <a:rPr kumimoji="0" lang="zh-CN" altLang="en-US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h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)</a:t>
            </a:r>
            <a:r>
              <a:rPr kumimoji="0" lang="zh-CN" altLang="en-US" sz="2400" b="1" i="0" u="none" strike="noStrike" kern="1200" cap="none" spc="0" normalizeH="0" baseline="300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2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+</a:t>
            </a:r>
            <a:r>
              <a:rPr kumimoji="0" lang="zh-CN" altLang="en-US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k</a:t>
            </a:r>
            <a:endParaRPr kumimoji="0" lang="zh-CN" altLang="en-US" sz="24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宋体" panose="02010600030101010101" pitchFamily="2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6529388" y="4210050"/>
            <a:ext cx="3636963" cy="1198880"/>
          </a:xfrm>
          <a:prstGeom prst="rect">
            <a:avLst/>
          </a:prstGeom>
          <a:ln w="25400">
            <a:solidFill>
              <a:schemeClr val="tx2">
                <a:lumMod val="85000"/>
                <a:lumOff val="15000"/>
              </a:schemeClr>
            </a:solidFill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用交点法：</a:t>
            </a:r>
            <a:r>
              <a:rPr kumimoji="0" lang="zh-CN" altLang="en-US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y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=</a:t>
            </a:r>
            <a:r>
              <a:rPr kumimoji="0" lang="zh-CN" altLang="en-US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a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(</a:t>
            </a:r>
            <a:r>
              <a:rPr kumimoji="0" lang="zh-CN" altLang="en-US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x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-</a:t>
            </a:r>
            <a:r>
              <a:rPr kumimoji="0" lang="zh-CN" altLang="en-US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x</a:t>
            </a:r>
            <a:r>
              <a:rPr kumimoji="0" lang="zh-CN" altLang="en-US" sz="2400" b="1" i="0" u="none" strike="noStrike" kern="1200" cap="none" spc="0" normalizeH="0" baseline="-250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1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)(</a:t>
            </a:r>
            <a:r>
              <a:rPr kumimoji="0" lang="zh-CN" altLang="en-US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x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-</a:t>
            </a:r>
            <a:r>
              <a:rPr kumimoji="0" lang="zh-CN" altLang="en-US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x</a:t>
            </a:r>
            <a:r>
              <a:rPr kumimoji="0" lang="zh-CN" altLang="en-US" sz="2400" b="1" i="0" u="none" strike="noStrike" kern="1200" cap="none" spc="0" normalizeH="0" baseline="-250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2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) 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宋体" panose="0201060003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  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(</a:t>
            </a:r>
            <a:r>
              <a:rPr kumimoji="0" lang="zh-CN" altLang="en-US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x</a:t>
            </a:r>
            <a:r>
              <a:rPr kumimoji="0" lang="zh-CN" altLang="en-US" sz="2400" b="1" i="0" u="none" strike="noStrike" kern="1200" cap="none" spc="0" normalizeH="0" baseline="-250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1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,</a:t>
            </a:r>
            <a:r>
              <a:rPr kumimoji="0" lang="zh-CN" altLang="en-US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x</a:t>
            </a:r>
            <a:r>
              <a:rPr kumimoji="0" lang="zh-CN" altLang="en-US" sz="2400" b="1" i="0" u="none" strike="noStrike" kern="1200" cap="none" spc="0" normalizeH="0" baseline="-250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2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为交点的横坐标）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38" name="右箭头 37"/>
          <p:cNvSpPr/>
          <p:nvPr/>
        </p:nvSpPr>
        <p:spPr bwMode="auto">
          <a:xfrm>
            <a:off x="4654550" y="1268413"/>
            <a:ext cx="2665413" cy="215900"/>
          </a:xfrm>
          <a:prstGeom prst="rightArrow">
            <a:avLst/>
          </a:prstGeom>
          <a:solidFill>
            <a:schemeClr val="bg2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8682" name="TextBox 38"/>
          <p:cNvSpPr txBox="1"/>
          <p:nvPr/>
        </p:nvSpPr>
        <p:spPr>
          <a:xfrm>
            <a:off x="4590574" y="731838"/>
            <a:ext cx="2631440" cy="119888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 eaLnBrk="0" hangingPunct="0">
              <a:lnSpc>
                <a:spcPct val="150000"/>
              </a:lnSpc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待定系数法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 eaLnBrk="0" hangingPunct="0">
              <a:lnSpc>
                <a:spcPct val="150000"/>
              </a:lnSpc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求二次函数解析式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0" name="右箭头 39"/>
          <p:cNvSpPr/>
          <p:nvPr/>
        </p:nvSpPr>
        <p:spPr bwMode="auto">
          <a:xfrm>
            <a:off x="5086350" y="2060575"/>
            <a:ext cx="1081088" cy="2889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1" name="右箭头 40"/>
          <p:cNvSpPr/>
          <p:nvPr/>
        </p:nvSpPr>
        <p:spPr bwMode="auto">
          <a:xfrm>
            <a:off x="5086350" y="3214688"/>
            <a:ext cx="1081088" cy="287338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3" name="右箭头 42"/>
          <p:cNvSpPr/>
          <p:nvPr/>
        </p:nvSpPr>
        <p:spPr bwMode="auto">
          <a:xfrm>
            <a:off x="5157788" y="4583113"/>
            <a:ext cx="1082675" cy="287338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29697" name="文本框 14337"/>
          <p:cNvSpPr txBox="1"/>
          <p:nvPr/>
        </p:nvSpPr>
        <p:spPr>
          <a:xfrm>
            <a:off x="982663" y="2781300"/>
            <a:ext cx="9912350" cy="1338580"/>
          </a:xfrm>
          <a:prstGeom prst="rect">
            <a:avLst/>
          </a:prstGeom>
          <a:noFill/>
          <a:ln w="9525">
            <a:noFill/>
          </a:ln>
        </p:spPr>
        <p:txBody>
          <a:bodyPr lIns="108850" tIns="54425" rIns="108850" bIns="54425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3·y=ax</a:t>
            </a:r>
            <a:r>
              <a:rPr lang="en-US" altLang="zh-CN" sz="3200" baseline="300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+bx+c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且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a:b:c=2:3:4,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函数有最        </a:t>
            </a: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小值</a:t>
            </a: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29698" name="图片 1433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06625" y="3286125"/>
            <a:ext cx="792163" cy="809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699" name="矩形 4"/>
          <p:cNvSpPr/>
          <p:nvPr/>
        </p:nvSpPr>
        <p:spPr>
          <a:xfrm>
            <a:off x="911225" y="1196975"/>
            <a:ext cx="82296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1·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图象与</a:t>
            </a:r>
            <a:r>
              <a:rPr lang="en-US" altLang="zh-CN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轴交于</a:t>
            </a:r>
            <a:r>
              <a:rPr lang="en-US" altLang="zh-CN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(2,0)(3,0)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且函数最小值是</a:t>
            </a:r>
            <a:r>
              <a:rPr lang="en-US" altLang="zh-CN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-3</a:t>
            </a:r>
            <a:endParaRPr lang="en-US" altLang="zh-CN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9700" name="矩形 5"/>
          <p:cNvSpPr/>
          <p:nvPr/>
        </p:nvSpPr>
        <p:spPr>
          <a:xfrm>
            <a:off x="982663" y="2062163"/>
            <a:ext cx="8158162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2·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抛物线</a:t>
            </a:r>
            <a:r>
              <a:rPr lang="en-US" altLang="zh-CN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y=ax</a:t>
            </a:r>
            <a:r>
              <a:rPr lang="en-US" altLang="zh-CN" baseline="300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+bx+c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的顶点是</a:t>
            </a:r>
            <a:r>
              <a:rPr lang="en-US" altLang="zh-CN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(-1,2),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且</a:t>
            </a:r>
            <a:r>
              <a:rPr lang="en-US" altLang="zh-CN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a+b+c+2=0</a:t>
            </a:r>
            <a:endParaRPr lang="en-US" altLang="zh-CN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9701" name="矩形 6"/>
          <p:cNvSpPr/>
          <p:nvPr/>
        </p:nvSpPr>
        <p:spPr>
          <a:xfrm>
            <a:off x="1054100" y="4149725"/>
            <a:ext cx="8086725" cy="9531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4·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若抛物线</a:t>
            </a:r>
            <a:r>
              <a:rPr lang="en-US" altLang="zh-CN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y=2x</a:t>
            </a:r>
            <a:r>
              <a:rPr lang="en-US" altLang="zh-CN" baseline="300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+bx+c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过点</a:t>
            </a:r>
            <a:r>
              <a:rPr lang="en-US" altLang="zh-CN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(2,3)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，且顶点在直线</a:t>
            </a:r>
            <a:r>
              <a:rPr lang="en-US" altLang="zh-CN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y=3x-2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上</a:t>
            </a:r>
            <a:endParaRPr lang="zh-CN" altLang="en-US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9702" name="TextBox 7"/>
          <p:cNvSpPr txBox="1"/>
          <p:nvPr/>
        </p:nvSpPr>
        <p:spPr>
          <a:xfrm>
            <a:off x="2351088" y="5589588"/>
            <a:ext cx="8261350" cy="768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4400" dirty="0">
                <a:latin typeface="Times New Roman" panose="02020603050405020304" pitchFamily="18" charset="0"/>
                <a:ea typeface="宋体" panose="02010600030101010101" pitchFamily="2" charset="-122"/>
              </a:rPr>
              <a:t>灵活运用，求二次函数解析式</a:t>
            </a:r>
            <a:endParaRPr lang="zh-CN" altLang="en-US" sz="4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graphicFrame>
        <p:nvGraphicFramePr>
          <p:cNvPr id="30721" name="Object 120"/>
          <p:cNvGraphicFramePr>
            <a:graphicFrameLocks noChangeAspect="1"/>
          </p:cNvGraphicFramePr>
          <p:nvPr/>
        </p:nvGraphicFramePr>
        <p:xfrm>
          <a:off x="288925" y="1069975"/>
          <a:ext cx="11587163" cy="3670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1" imgW="11610975" imgH="3686175" progId="Word.Document.8">
                  <p:embed/>
                </p:oleObj>
              </mc:Choice>
              <mc:Fallback>
                <p:oleObj name="" r:id="rId1" imgW="11610975" imgH="3686175" progId="Word.Document.8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88925" y="1069975"/>
                        <a:ext cx="11587163" cy="3670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0722" name="Picture 121" descr="Ve110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8255000" y="1630363"/>
            <a:ext cx="2324100" cy="26479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0723" name="Object 122"/>
          <p:cNvGraphicFramePr>
            <a:graphicFrameLocks noChangeAspect="1"/>
          </p:cNvGraphicFramePr>
          <p:nvPr/>
        </p:nvGraphicFramePr>
        <p:xfrm>
          <a:off x="301625" y="4581525"/>
          <a:ext cx="11587163" cy="1897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5" imgW="11588750" imgH="1898650" progId="Word.Document.8">
                  <p:embed/>
                </p:oleObj>
              </mc:Choice>
              <mc:Fallback>
                <p:oleObj name="" r:id="rId5" imgW="11588750" imgH="1898650" progId="Word.Document.8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01625" y="4581525"/>
                        <a:ext cx="11587163" cy="1897063"/>
                      </a:xfrm>
                      <a:prstGeom prst="rect">
                        <a:avLst/>
                      </a:prstGeom>
                      <a:solidFill>
                        <a:srgbClr val="CCFFCC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graphicFrame>
        <p:nvGraphicFramePr>
          <p:cNvPr id="33809" name="Object 17"/>
          <p:cNvGraphicFramePr>
            <a:graphicFrameLocks noChangeAspect="1"/>
          </p:cNvGraphicFramePr>
          <p:nvPr/>
        </p:nvGraphicFramePr>
        <p:xfrm>
          <a:off x="304800" y="2255838"/>
          <a:ext cx="11555413" cy="3692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1" imgW="11555095" imgH="3832860" progId="Word.Document.8">
                  <p:embed/>
                </p:oleObj>
              </mc:Choice>
              <mc:Fallback>
                <p:oleObj name="" r:id="rId1" imgW="11555095" imgH="3832860" progId="Word.Document.8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04800" y="2255838"/>
                        <a:ext cx="11555413" cy="3692525"/>
                      </a:xfrm>
                      <a:prstGeom prst="rect">
                        <a:avLst/>
                      </a:prstGeom>
                      <a:solidFill>
                        <a:srgbClr val="CCFFCC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3808" name="Picture 16" descr="Ve113.TIF"/>
          <p:cNvPicPr>
            <a:picLocks noChangeAspect="1"/>
          </p:cNvPicPr>
          <p:nvPr/>
        </p:nvPicPr>
        <p:blipFill>
          <a:blip r:embed="rId3" r:link="rId4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975725" y="2565400"/>
            <a:ext cx="2830513" cy="3224213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1747" name="Object 18"/>
          <p:cNvGraphicFramePr>
            <a:graphicFrameLocks noChangeAspect="1"/>
          </p:cNvGraphicFramePr>
          <p:nvPr/>
        </p:nvGraphicFramePr>
        <p:xfrm>
          <a:off x="301625" y="1412875"/>
          <a:ext cx="11587163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5" imgW="11588750" imgH="693420" progId="Word.Document.8">
                  <p:embed/>
                </p:oleObj>
              </mc:Choice>
              <mc:Fallback>
                <p:oleObj name="" r:id="rId5" imgW="11588750" imgH="693420" progId="Word.Document.8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01625" y="1412875"/>
                        <a:ext cx="11587163" cy="6921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KSO_WM_DOC_GUID" val="{c868c953-c486-462a-abe9-fa8866f7d685}"/>
</p:tagLst>
</file>

<file path=ppt/theme/theme1.xml><?xml version="1.0" encoding="utf-8"?>
<a:theme xmlns:a="http://schemas.openxmlformats.org/drawingml/2006/main" name="金状元PPT课件制作 QQ 2071300798">
  <a:themeElements>
    <a:clrScheme name="金状元PPT课件制作 QQ 2071300798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金状元PPT课件制作 QQ 2071300798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金状元PPT课件制作 QQ 207130079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金状元PPT课件制作 QQ 2071300798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金状元PPT课件制作 QQ 2071300798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金状元PPT课件制作 QQ 2071300798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金状元PPT课件制作 QQ 2071300798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金状元PPT课件制作 QQ 2071300798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金状元PPT课件制作 QQ 2071300798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金状元PPT课件制作 QQ 2071300798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金状元PPT课件制作 QQ 2071300798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金状元PPT课件制作 QQ 2071300798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金状元PPT课件制作 QQ 2071300798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金状元PPT课件制作 QQ 2071300798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金状元PPT课件制作 QQ2071300798">
  <a:themeElements>
    <a:clrScheme name="自定义 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FFFF00"/>
      </a:folHlink>
    </a:clrScheme>
    <a:fontScheme name="Office 经典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2014高优二轮模板</Template>
  <TotalTime>0</TotalTime>
  <Words>1780</Words>
  <Application>WPS 演示</Application>
  <PresentationFormat>自定义</PresentationFormat>
  <Paragraphs>258</Paragraphs>
  <Slides>20</Slides>
  <Notes>1</Notes>
  <HiddenSlides>0</HiddenSlides>
  <MMClips>1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15</vt:i4>
      </vt:variant>
      <vt:variant>
        <vt:lpstr>幻灯片标题</vt:lpstr>
      </vt:variant>
      <vt:variant>
        <vt:i4>20</vt:i4>
      </vt:variant>
    </vt:vector>
  </HeadingPairs>
  <TitlesOfParts>
    <vt:vector size="46" baseType="lpstr">
      <vt:lpstr>Arial</vt:lpstr>
      <vt:lpstr>宋体</vt:lpstr>
      <vt:lpstr>Wingdings</vt:lpstr>
      <vt:lpstr>Times New Roman</vt:lpstr>
      <vt:lpstr>Calibri</vt:lpstr>
      <vt:lpstr>黑体</vt:lpstr>
      <vt:lpstr>微软雅黑</vt:lpstr>
      <vt:lpstr>方正姚体</vt:lpstr>
      <vt:lpstr>Arial Unicode MS</vt:lpstr>
      <vt:lpstr>金状元PPT课件制作 QQ 2071300798</vt:lpstr>
      <vt:lpstr>1_金状元PPT课件制作 QQ2071300798</vt:lpstr>
      <vt:lpstr>Equation.DSMT4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Equation.DSMT4</vt:lpstr>
      <vt:lpstr>Equation.DSMT4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语文</dc:title>
  <dc:creator>微软用户</dc:creator>
  <cp:lastModifiedBy>86139</cp:lastModifiedBy>
  <cp:revision>233</cp:revision>
  <dcterms:created xsi:type="dcterms:W3CDTF">2014-12-26T08:25:58Z</dcterms:created>
  <dcterms:modified xsi:type="dcterms:W3CDTF">2021-09-22T07:47:58Z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2052-11.3.0.9221</vt:lpwstr>
  </property>
</Properties>
</file>