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4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1"/>
  </p:notesMasterIdLst>
  <p:sldIdLst>
    <p:sldId id="294" r:id="rId2"/>
    <p:sldId id="383" r:id="rId3"/>
    <p:sldId id="355" r:id="rId4"/>
    <p:sldId id="381" r:id="rId5"/>
    <p:sldId id="382" r:id="rId6"/>
    <p:sldId id="272" r:id="rId7"/>
    <p:sldId id="299" r:id="rId8"/>
    <p:sldId id="295" r:id="rId9"/>
    <p:sldId id="379" r:id="rId10"/>
    <p:sldId id="301" r:id="rId11"/>
    <p:sldId id="302" r:id="rId12"/>
    <p:sldId id="378" r:id="rId13"/>
    <p:sldId id="303" r:id="rId14"/>
    <p:sldId id="278" r:id="rId15"/>
    <p:sldId id="304" r:id="rId16"/>
    <p:sldId id="305" r:id="rId17"/>
    <p:sldId id="380" r:id="rId18"/>
    <p:sldId id="306" r:id="rId19"/>
    <p:sldId id="307" r:id="rId20"/>
    <p:sldId id="322" r:id="rId21"/>
    <p:sldId id="309" r:id="rId22"/>
    <p:sldId id="280" r:id="rId23"/>
    <p:sldId id="318" r:id="rId24"/>
    <p:sldId id="312" r:id="rId25"/>
    <p:sldId id="377" r:id="rId26"/>
    <p:sldId id="311" r:id="rId27"/>
    <p:sldId id="353" r:id="rId28"/>
    <p:sldId id="300" r:id="rId29"/>
    <p:sldId id="313" r:id="rId30"/>
    <p:sldId id="314" r:id="rId31"/>
    <p:sldId id="315" r:id="rId32"/>
    <p:sldId id="358" r:id="rId33"/>
    <p:sldId id="341" r:id="rId34"/>
    <p:sldId id="376" r:id="rId35"/>
    <p:sldId id="316" r:id="rId36"/>
    <p:sldId id="317" r:id="rId37"/>
    <p:sldId id="290" r:id="rId38"/>
    <p:sldId id="362" r:id="rId39"/>
    <p:sldId id="370" r:id="rId40"/>
    <p:sldId id="310" r:id="rId41"/>
    <p:sldId id="371" r:id="rId42"/>
    <p:sldId id="372" r:id="rId43"/>
    <p:sldId id="308" r:id="rId44"/>
    <p:sldId id="320" r:id="rId45"/>
    <p:sldId id="321" r:id="rId46"/>
    <p:sldId id="364" r:id="rId47"/>
    <p:sldId id="360" r:id="rId48"/>
    <p:sldId id="384" r:id="rId49"/>
    <p:sldId id="385" r:id="rId50"/>
    <p:sldId id="386" r:id="rId51"/>
    <p:sldId id="387" r:id="rId52"/>
    <p:sldId id="375" r:id="rId53"/>
    <p:sldId id="331" r:id="rId54"/>
    <p:sldId id="388" r:id="rId55"/>
    <p:sldId id="332" r:id="rId56"/>
    <p:sldId id="389" r:id="rId57"/>
    <p:sldId id="333" r:id="rId58"/>
    <p:sldId id="390" r:id="rId59"/>
    <p:sldId id="334" r:id="rId60"/>
    <p:sldId id="391" r:id="rId61"/>
    <p:sldId id="337" r:id="rId62"/>
    <p:sldId id="392" r:id="rId63"/>
    <p:sldId id="339" r:id="rId64"/>
    <p:sldId id="393" r:id="rId65"/>
    <p:sldId id="342" r:id="rId66"/>
    <p:sldId id="394" r:id="rId67"/>
    <p:sldId id="292" r:id="rId68"/>
    <p:sldId id="395" r:id="rId69"/>
    <p:sldId id="297" r:id="rId70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FCC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162" autoAdjust="0"/>
    <p:restoredTop sz="94706" autoAdjust="0"/>
  </p:normalViewPr>
  <p:slideViewPr>
    <p:cSldViewPr>
      <p:cViewPr varScale="1">
        <p:scale>
          <a:sx n="90" d="100"/>
          <a:sy n="90" d="100"/>
        </p:scale>
        <p:origin x="504" y="66"/>
      </p:cViewPr>
      <p:guideLst>
        <p:guide orient="horz" pos="161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FF2DB5D-4F1B-4074-85B0-533FDF2DABC1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E1B7B4E-0F01-4B91-ADD2-1F0F97724241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309592-4885-4448-BA11-F345DCB3B0AD}" type="slidenum">
              <a:rPr lang="zh-CN" altLang="en-US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A49305-ED4E-4500-B978-05D2D2D852C6}" type="slidenum">
              <a:rPr lang="zh-CN" altLang="en-US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383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A49305-ED4E-4500-B978-05D2D2D852C6}" type="slidenum">
              <a:rPr lang="zh-CN" altLang="en-US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A49305-ED4E-4500-B978-05D2D2D852C6}" type="slidenum">
              <a:rPr lang="zh-CN" altLang="en-US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366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94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A49305-ED4E-4500-B978-05D2D2D852C6}" type="slidenum">
              <a:rPr lang="zh-CN" altLang="en-US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0823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35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181711-D5AE-4E6E-A25B-9E98D4DBAE0A}" type="slidenum">
              <a:rPr lang="zh-CN" altLang="en-US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24D491-74C1-4EFB-9BF2-F94EF54D45EC}" type="slidenum">
              <a:rPr lang="zh-CN" altLang="en-US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BFFD1B-B98D-4838-B915-36FE8D958739}" type="slidenum">
              <a:rPr lang="zh-CN" altLang="en-US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C9281D8-F492-4F26-9857-FE102B6635FB}" type="slidenum">
              <a:rPr lang="zh-CN" altLang="en-US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3DDA48-9FEC-4CA2-AA31-5364E46A3969}" type="slidenum">
              <a:rPr lang="zh-CN" altLang="en-US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B9332E-3EF6-4D53-8411-9A085231B53E}" type="slidenum">
              <a:rPr lang="zh-CN" altLang="en-US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97FB1DE-0AA9-4F9E-996B-E9D3C7868876}" type="slidenum">
              <a:rPr lang="zh-CN" altLang="en-US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26DF20F-2D1C-42D0-A79B-0B3ABDAAE428}" type="slidenum">
              <a:rPr lang="zh-CN" altLang="en-US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6F4751-0031-45D3-9F5A-F30652B26DF0}" type="slidenum">
              <a:rPr lang="zh-CN" altLang="en-US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993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9F57FA-7611-48CA-91E2-9C301433A971}" type="slidenum">
              <a:rPr lang="zh-CN" altLang="en-US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403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F4023A-95CC-47E4-A1E1-3CE0C64C6558}" type="slidenum">
              <a:rPr lang="zh-CN" altLang="en-US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F7A894-B6E6-4581-A423-6775F13CE888}" type="slidenum">
              <a:rPr lang="zh-CN" altLang="en-US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813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C81703-BDCC-4671-AE16-B0B12E72624C}" type="slidenum">
              <a:rPr lang="zh-CN" altLang="en-US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2185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185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B2617D-80C0-4FB2-80BE-D5CF07A78653}" type="slidenum">
              <a:rPr lang="zh-CN" altLang="en-US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40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259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59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CD79ED-A029-48BB-B4E9-F028EF2C5984}" type="slidenum">
              <a:rPr lang="zh-CN" altLang="en-US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6692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017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00F52F-07BD-4065-847C-17707E127CD1}" type="slidenum">
              <a:rPr lang="zh-CN" altLang="en-US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11F972-0D6E-4199-B14B-7E5E6DD5B187}" type="slidenum">
              <a:rPr lang="zh-CN" altLang="en-US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861E6E-7987-456A-B706-2B78695EDC95}" type="slidenum">
              <a:rPr lang="zh-CN" altLang="en-US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9523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9523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C0C187-37A7-4C5B-9494-4069E200FD58}" type="slidenum">
              <a:rPr lang="zh-CN" altLang="en-US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1314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5AD1E3-02E3-4B75-AD34-B7573B884B2E}" type="slidenum">
              <a:rPr lang="zh-CN" altLang="en-US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837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839022-76CC-46EA-BC4F-EDCF81212AC8}" type="slidenum">
              <a:rPr lang="zh-CN" altLang="en-US"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02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029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CC1A12-184A-4A2C-9808-2638D6C25FE8}" type="slidenum">
              <a:rPr lang="zh-CN" altLang="en-US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7179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667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5667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FD3110-526C-4CC6-A69B-8AB02D0C4477}" type="slidenum">
              <a:rPr lang="zh-CN" altLang="en-US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823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87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587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DAFF10-20CC-42F2-86EC-9A4BA73F67EB}" type="slidenum">
              <a:rPr lang="zh-CN" altLang="en-US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7718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6077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077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066646-0D3A-426E-B226-825F0F79B044}" type="slidenum">
              <a:rPr lang="zh-CN" altLang="en-US"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4043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246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716CFA-637D-414C-A7F4-85F1C60B33B7}" type="slidenum">
              <a:rPr lang="zh-CN" altLang="en-US"/>
              <a:t>44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451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B47E15-0E90-4EDF-AB00-AF4209B8AC0C}" type="slidenum">
              <a:rPr lang="zh-CN" altLang="en-US"/>
              <a:t>45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475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1BEC04-D74C-4E61-9625-75B11FD850EB}" type="slidenum">
              <a:rPr lang="zh-CN" altLang="en-US"/>
              <a:t>53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680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843CFA-1814-4076-B8A4-EB13FCBC4614}" type="slidenum">
              <a:rPr lang="zh-CN" altLang="en-US"/>
              <a:t>55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88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C02F84-504F-4789-B35A-1C0CFA9D996C}" type="slidenum">
              <a:rPr lang="zh-CN" altLang="en-US"/>
              <a:t>57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808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808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E108E2-1F63-4A15-86A5-B6300A8CAC44}" type="slidenum">
              <a:rPr lang="zh-CN" altLang="en-US"/>
              <a:t>59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870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8704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4F9666A-5DCD-4226-BABC-413535FECB99}" type="slidenum">
              <a:rPr lang="zh-CN" altLang="en-US"/>
              <a:t>61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9113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9113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C6C300-CAE4-4129-A88A-2F2D5B3A0C90}" type="slidenum">
              <a:rPr lang="zh-CN" altLang="en-US"/>
              <a:t>63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972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972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1BCA80-E7FF-4D10-A00D-F8743FE4E512}" type="slidenum">
              <a:rPr lang="zh-CN" altLang="en-US"/>
              <a:t>65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3005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3005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C81856-B206-4984-A0FB-AA3FCE67AED9}" type="slidenum">
              <a:rPr lang="zh-CN" altLang="en-US"/>
              <a:t>69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71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A4788-B36F-49A0-A11A-18CE0A4D1DD7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8D33C-1F76-46C6-B5CC-6A76BD5AA2C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BB20-2CD7-4ABA-9D12-5849F824EE5D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0863D-2254-43DA-8633-2EE5160FC86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4E9D6-D5DD-4645-BCBC-BA7DA2803925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43B20-3D02-4CDE-B3C2-E44D244BF2B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C45AE-59D3-4FEA-80DF-A01969BF6D6A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ECAF2-4CC3-47B1-B199-30E89E14CDA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AC342-52FE-4BFE-A128-A68F5ECD55B0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D7F9A-0410-4773-AA94-B924D362633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04497-0D11-4437-BC1C-42B4639FF8A4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B7A1F-0FF8-40A0-B35B-FD93A6ECEDC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A8540-658B-49D3-95F4-9A09149C3C09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D8E09-7411-475B-BCEA-414AD2F92DD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4B8C9-D9DF-4AEC-9E5A-1BD49306912F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C1E81-1C75-42A4-AF6A-896C1DF657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8F156-C7FE-484E-B476-779325D16992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EFCCE-CBC5-436F-85D6-1D99945733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1DBB8-2B66-4F92-A1CB-583C4B93E792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8ABC8-2FFD-421C-9972-5DCCA337D0A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D72EB-6910-4D5A-82D6-95621C4414E9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B7B1E-674F-45C0-B3B7-061D89E9ECC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CBBE371-7E00-45CA-AC75-B4177D86C1CC}" type="datetimeFigureOut">
              <a:rPr lang="zh-CN" altLang="en-US"/>
              <a:t>2020/2/16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r>
              <a:rPr lang="zh-CN" altLang="en-US"/>
              <a:t>.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0872AEF-B9ED-4A66-A3EA-478F7DF42993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13" Type="http://schemas.openxmlformats.org/officeDocument/2006/relationships/slide" Target="slide69.xml"/><Relationship Id="rId3" Type="http://schemas.openxmlformats.org/officeDocument/2006/relationships/image" Target="../media/image2.png"/><Relationship Id="rId7" Type="http://schemas.openxmlformats.org/officeDocument/2006/relationships/slide" Target="slide55.xml"/><Relationship Id="rId12" Type="http://schemas.openxmlformats.org/officeDocument/2006/relationships/slide" Target="slide6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3.xml"/><Relationship Id="rId11" Type="http://schemas.openxmlformats.org/officeDocument/2006/relationships/slide" Target="slide63.xml"/><Relationship Id="rId5" Type="http://schemas.openxmlformats.org/officeDocument/2006/relationships/image" Target="../media/image4.png"/><Relationship Id="rId10" Type="http://schemas.openxmlformats.org/officeDocument/2006/relationships/slide" Target="slide61.xml"/><Relationship Id="rId4" Type="http://schemas.openxmlformats.org/officeDocument/2006/relationships/image" Target="../media/image3.png"/><Relationship Id="rId9" Type="http://schemas.openxmlformats.org/officeDocument/2006/relationships/slide" Target="slide59.xml"/><Relationship Id="rId14" Type="http://schemas.openxmlformats.org/officeDocument/2006/relationships/slide" Target="slide6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484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33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图片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45313" y="2806700"/>
            <a:ext cx="222885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0" y="1563688"/>
            <a:ext cx="9144000" cy="1492250"/>
          </a:xfrm>
          <a:prstGeom prst="rect">
            <a:avLst/>
          </a:prstGeom>
          <a:effectLst>
            <a:outerShdw blurRad="63500" dir="1260000" sx="102000" sy="102000" algn="ctr" rotWithShape="0">
              <a:prstClr val="black">
                <a:alpha val="40000"/>
              </a:prstClr>
            </a:outerShdw>
          </a:effectLst>
        </p:spPr>
        <p:txBody>
          <a:bodyPr lIns="46286" tIns="23143" rIns="46286" bIns="23143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dobe Gothic Std B" pitchFamily="34" charset="-128"/>
                <a:ea typeface="微软雅黑" panose="020B0503020204020204" pitchFamily="34" charset="-122"/>
              </a:rPr>
              <a:t>党章和宪法知识竞赛</a:t>
            </a:r>
            <a:endParaRPr lang="en-US" altLang="zh-CN" sz="2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dobe Gothic Std B" pitchFamily="34" charset="-128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dobe Gothic Std B" pitchFamily="34" charset="-128"/>
              <a:ea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dobe Gothic Std B" pitchFamily="34" charset="-128"/>
              <a:ea typeface="微软雅黑" panose="020B0503020204020204" pitchFamily="34" charset="-122"/>
            </a:endParaRPr>
          </a:p>
        </p:txBody>
      </p:sp>
      <p:pic>
        <p:nvPicPr>
          <p:cNvPr id="14343" name="图片 11"/>
          <p:cNvPicPr>
            <a:picLocks noChangeAspect="1"/>
          </p:cNvPicPr>
          <p:nvPr/>
        </p:nvPicPr>
        <p:blipFill>
          <a:blip r:embed="rId8"/>
          <a:srcRect l="14999" t="10371" r="62738" b="41164"/>
          <a:stretch>
            <a:fillRect/>
          </a:stretch>
        </p:blipFill>
        <p:spPr bwMode="auto">
          <a:xfrm>
            <a:off x="6689725" y="282575"/>
            <a:ext cx="203517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6" y="65642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43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文本框 1"/>
          <p:cNvSpPr txBox="1">
            <a:spLocks noChangeArrowheads="1"/>
          </p:cNvSpPr>
          <p:nvPr/>
        </p:nvSpPr>
        <p:spPr bwMode="auto">
          <a:xfrm>
            <a:off x="1414651" y="465224"/>
            <a:ext cx="6841133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一、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1—45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题为必答题，规则如下：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、题号前指定的同学回答。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、答对记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分；答错记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0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分。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、各班政治科代表记本班得分，最后与老师记录的分数核对。</a:t>
            </a:r>
          </a:p>
        </p:txBody>
      </p:sp>
    </p:spTree>
    <p:extLst>
      <p:ext uri="{BB962C8B-B14F-4D97-AF65-F5344CB8AC3E}">
        <p14:creationId xmlns:p14="http://schemas.microsoft.com/office/powerpoint/2010/main" val="1989867470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6" y="65642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43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文本框 1"/>
          <p:cNvSpPr txBox="1">
            <a:spLocks noChangeArrowheads="1"/>
          </p:cNvSpPr>
          <p:nvPr/>
        </p:nvSpPr>
        <p:spPr bwMode="auto">
          <a:xfrm>
            <a:off x="1414651" y="465224"/>
            <a:ext cx="6841133" cy="26776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2018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月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11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日第</a:t>
            </a:r>
            <a:r>
              <a:rPr lang="zh-CN" altLang="en-US" sz="2800" b="1" u="sng" dirty="0">
                <a:solidFill>
                  <a:schemeClr val="bg1"/>
                </a:solidFill>
                <a:latin typeface="Calibri" panose="020F0502020204030204" pitchFamily="34" charset="0"/>
              </a:rPr>
              <a:t> 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届全国人大</a:t>
            </a:r>
            <a:r>
              <a:rPr lang="en-US" altLang="zh-CN" sz="2800" b="1" u="sng" dirty="0">
                <a:solidFill>
                  <a:schemeClr val="bg1"/>
                </a:solidFill>
                <a:latin typeface="Calibri" panose="020F0502020204030204" pitchFamily="34" charset="0"/>
              </a:rPr>
              <a:t> 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次会议通过了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中华人民共和国宪法修正案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修正。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457200" indent="-457200"/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  </a:t>
            </a:r>
          </a:p>
          <a:p>
            <a:pPr marL="457200" indent="-457200"/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  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、十三，二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、十三，一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457200" indent="-457200"/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  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、十三，一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、十四，一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44208" y="3787291"/>
            <a:ext cx="118886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EACBD09-B38E-4E7A-983B-821095F9CE84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6" y="65642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43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文本框 1"/>
          <p:cNvSpPr txBox="1">
            <a:spLocks noChangeArrowheads="1"/>
          </p:cNvSpPr>
          <p:nvPr/>
        </p:nvSpPr>
        <p:spPr bwMode="auto">
          <a:xfrm>
            <a:off x="1414651" y="465224"/>
            <a:ext cx="7405821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FFFF"/>
                </a:solidFill>
              </a:rPr>
              <a:t>2.</a:t>
            </a:r>
            <a:r>
              <a:rPr lang="zh-CN" altLang="zh-CN" sz="2800" dirty="0">
                <a:solidFill>
                  <a:srgbClr val="FFFFFF"/>
                </a:solidFill>
              </a:rPr>
              <a:t>下列（ </a:t>
            </a:r>
            <a:r>
              <a:rPr lang="en-US" altLang="zh-CN" sz="2800" dirty="0">
                <a:solidFill>
                  <a:srgbClr val="FFFFFF"/>
                </a:solidFill>
              </a:rPr>
              <a:t> </a:t>
            </a:r>
            <a:r>
              <a:rPr lang="zh-CN" altLang="zh-CN" sz="2800" dirty="0">
                <a:solidFill>
                  <a:srgbClr val="FFFFFF"/>
                </a:solidFill>
              </a:rPr>
              <a:t>）不属于宪法规定的公民的基本权利。</a:t>
            </a:r>
          </a:p>
          <a:p>
            <a:r>
              <a:rPr lang="en-US" altLang="zh-CN" sz="2800" dirty="0">
                <a:solidFill>
                  <a:srgbClr val="FFFFFF"/>
                </a:solidFill>
              </a:rPr>
              <a:t>A.</a:t>
            </a:r>
            <a:r>
              <a:rPr lang="zh-CN" altLang="zh-CN" sz="2800" dirty="0">
                <a:solidFill>
                  <a:srgbClr val="FFFFFF"/>
                </a:solidFill>
              </a:rPr>
              <a:t>就业权</a:t>
            </a:r>
            <a:r>
              <a:rPr lang="en-US" altLang="zh-CN" sz="2800" dirty="0">
                <a:solidFill>
                  <a:srgbClr val="FFFFFF"/>
                </a:solidFill>
              </a:rPr>
              <a:t>  B.</a:t>
            </a:r>
            <a:r>
              <a:rPr lang="zh-CN" altLang="zh-CN" sz="2800" dirty="0">
                <a:solidFill>
                  <a:srgbClr val="FFFFFF"/>
                </a:solidFill>
              </a:rPr>
              <a:t>平等权</a:t>
            </a:r>
            <a:r>
              <a:rPr lang="en-US" altLang="zh-CN" sz="2800" dirty="0">
                <a:solidFill>
                  <a:srgbClr val="FFFFFF"/>
                </a:solidFill>
              </a:rPr>
              <a:t>  C.</a:t>
            </a:r>
            <a:r>
              <a:rPr lang="zh-CN" altLang="zh-CN" sz="2800" dirty="0">
                <a:solidFill>
                  <a:srgbClr val="FFFFFF"/>
                </a:solidFill>
              </a:rPr>
              <a:t>出版自由</a:t>
            </a:r>
            <a:r>
              <a:rPr lang="en-US" altLang="zh-CN" sz="2800" dirty="0">
                <a:solidFill>
                  <a:srgbClr val="FFFFFF"/>
                </a:solidFill>
              </a:rPr>
              <a:t>  D.</a:t>
            </a:r>
            <a:r>
              <a:rPr lang="zh-CN" altLang="zh-CN" sz="2800" dirty="0">
                <a:solidFill>
                  <a:srgbClr val="FFFFFF"/>
                </a:solidFill>
              </a:rPr>
              <a:t>受教育权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44208" y="3787291"/>
            <a:ext cx="118886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EE3A21A-9E4A-4FA0-8122-FD730C5D4D36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5793021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6" y="65642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43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文本框 1"/>
          <p:cNvSpPr txBox="1">
            <a:spLocks noChangeArrowheads="1"/>
          </p:cNvSpPr>
          <p:nvPr/>
        </p:nvSpPr>
        <p:spPr bwMode="auto">
          <a:xfrm>
            <a:off x="1362517" y="170916"/>
            <a:ext cx="7769459" cy="329320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600" dirty="0">
                <a:solidFill>
                  <a:srgbClr val="FFFFFF"/>
                </a:solidFill>
              </a:rPr>
              <a:t>3.2018</a:t>
            </a:r>
            <a:r>
              <a:rPr lang="zh-CN" altLang="zh-CN" sz="2600" dirty="0">
                <a:solidFill>
                  <a:srgbClr val="FFFFFF"/>
                </a:solidFill>
              </a:rPr>
              <a:t>年宪法修正案提出，把我国建设成为富强民主文明和谐美丽的社会主义现代化强国，实现中华民族伟大复兴。为此，我们要推动（ </a:t>
            </a:r>
            <a:r>
              <a:rPr lang="en-US" altLang="zh-CN" sz="2600" dirty="0">
                <a:solidFill>
                  <a:srgbClr val="FFFFFF"/>
                </a:solidFill>
              </a:rPr>
              <a:t>  </a:t>
            </a:r>
            <a:r>
              <a:rPr lang="zh-CN" altLang="zh-CN" sz="2600" dirty="0">
                <a:solidFill>
                  <a:srgbClr val="FFFFFF"/>
                </a:solidFill>
              </a:rPr>
              <a:t>）协调发展。</a:t>
            </a:r>
          </a:p>
          <a:p>
            <a:r>
              <a:rPr lang="en-US" altLang="zh-CN" sz="2600" dirty="0">
                <a:solidFill>
                  <a:srgbClr val="FFFFFF"/>
                </a:solidFill>
              </a:rPr>
              <a:t>A.</a:t>
            </a:r>
            <a:r>
              <a:rPr lang="zh-CN" altLang="zh-CN" sz="2600" dirty="0">
                <a:solidFill>
                  <a:srgbClr val="FFFFFF"/>
                </a:solidFill>
              </a:rPr>
              <a:t>物质文明、精神文明</a:t>
            </a:r>
          </a:p>
          <a:p>
            <a:r>
              <a:rPr lang="en-US" altLang="zh-CN" sz="2600" dirty="0">
                <a:solidFill>
                  <a:srgbClr val="FFFFFF"/>
                </a:solidFill>
              </a:rPr>
              <a:t>B.</a:t>
            </a:r>
            <a:r>
              <a:rPr lang="zh-CN" altLang="zh-CN" sz="2600" dirty="0">
                <a:solidFill>
                  <a:srgbClr val="FFFFFF"/>
                </a:solidFill>
              </a:rPr>
              <a:t>物质文明、政治文明、精神文明</a:t>
            </a:r>
          </a:p>
          <a:p>
            <a:r>
              <a:rPr lang="en-US" altLang="zh-CN" sz="2600" dirty="0">
                <a:solidFill>
                  <a:srgbClr val="FFFFFF"/>
                </a:solidFill>
              </a:rPr>
              <a:t>C.</a:t>
            </a:r>
            <a:r>
              <a:rPr lang="zh-CN" altLang="zh-CN" sz="2600" dirty="0">
                <a:solidFill>
                  <a:srgbClr val="FFFFFF"/>
                </a:solidFill>
              </a:rPr>
              <a:t>物质文明、政治文明、精神文明、社会文明</a:t>
            </a:r>
          </a:p>
          <a:p>
            <a:r>
              <a:rPr lang="en-US" altLang="zh-CN" sz="2600" dirty="0">
                <a:solidFill>
                  <a:srgbClr val="FFFFFF"/>
                </a:solidFill>
              </a:rPr>
              <a:t>D.</a:t>
            </a:r>
            <a:r>
              <a:rPr lang="zh-CN" altLang="zh-CN" sz="2600" dirty="0">
                <a:solidFill>
                  <a:srgbClr val="FFFFFF"/>
                </a:solidFill>
              </a:rPr>
              <a:t>物质文明、政治文明、精神文明、社会文明、生态文明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44208" y="3787291"/>
            <a:ext cx="118886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51C1EA0-36DE-493D-8219-F3B9BF4C4E2E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39448611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E3CBAE1C-FF73-4138-A44F-B7EDF40F82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41491"/>
            <a:ext cx="6655635" cy="784830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中华人民共和国的一切权力属于（ </a:t>
            </a:r>
            <a:r>
              <a:rPr lang="zh-CN" altLang="en-US"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35696" y="1570531"/>
            <a:ext cx="7760018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FF"/>
                </a:solidFill>
              </a:rPr>
              <a:t>A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公民</a:t>
            </a:r>
            <a:r>
              <a:rPr sz="2800" dirty="0">
                <a:solidFill>
                  <a:srgbClr val="FFFFFF"/>
                </a:solidFill>
              </a:rPr>
              <a:t>	           </a:t>
            </a:r>
            <a:r>
              <a:rPr sz="2800" dirty="0" err="1">
                <a:solidFill>
                  <a:srgbClr val="FFFFFF"/>
                </a:solidFill>
              </a:rPr>
              <a:t>B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人民</a:t>
            </a:r>
            <a:endParaRPr sz="2800" dirty="0">
              <a:solidFill>
                <a:srgbClr val="FFFFFF"/>
              </a:solidFill>
            </a:endParaRPr>
          </a:p>
          <a:p>
            <a:pPr algn="l"/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C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人民代表大会</a:t>
            </a:r>
            <a:r>
              <a:rPr sz="2800" dirty="0">
                <a:solidFill>
                  <a:srgbClr val="FFFFFF"/>
                </a:solidFill>
              </a:rPr>
              <a:t>    </a:t>
            </a:r>
            <a:r>
              <a:rPr sz="2800" dirty="0" err="1">
                <a:solidFill>
                  <a:srgbClr val="FFFFFF"/>
                </a:solidFill>
              </a:rPr>
              <a:t>D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工农联盟</a:t>
            </a:r>
            <a:endParaRPr sz="28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32040" y="4299942"/>
            <a:ext cx="1066412" cy="784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sz="45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B</a:t>
            </a:r>
            <a:endParaRPr lang="zh-CN" altLang="en-US" sz="45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11" name="图片 3">
            <a:extLst>
              <a:ext uri="{FF2B5EF4-FFF2-40B4-BE49-F238E27FC236}">
                <a16:creationId xmlns:a16="http://schemas.microsoft.com/office/drawing/2014/main" id="{7001EB53-A9CB-4E01-8BF0-F11809684C1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237E2201-28C7-4158-9560-BD0194A152D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F2D6911C-5126-4EAA-9C59-390EB6FD6728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4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3175" y="3741737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53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文本框 1"/>
          <p:cNvSpPr txBox="1">
            <a:spLocks noChangeArrowheads="1"/>
          </p:cNvSpPr>
          <p:nvPr/>
        </p:nvSpPr>
        <p:spPr bwMode="auto">
          <a:xfrm>
            <a:off x="1393826" y="123478"/>
            <a:ext cx="7750174" cy="419005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5.</a:t>
            </a:r>
            <a:r>
              <a:rPr lang="zh-CN" altLang="en-US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国家在社会主义初级阶段的基本经济制度是</a:t>
            </a: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( )</a:t>
            </a:r>
            <a:endParaRPr lang="zh-CN" altLang="en-US" sz="2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、坚持公有制的主体地位</a:t>
            </a:r>
          </a:p>
          <a:p>
            <a:pPr>
              <a:lnSpc>
                <a:spcPct val="150000"/>
              </a:lnSpc>
            </a:pP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、人民民主专制制度</a:t>
            </a:r>
          </a:p>
          <a:p>
            <a:pPr>
              <a:lnSpc>
                <a:spcPct val="150000"/>
              </a:lnSpc>
            </a:pP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、坚持以全民所有制为主体、集体和其他经济成份共同发展</a:t>
            </a:r>
          </a:p>
          <a:p>
            <a:pPr>
              <a:lnSpc>
                <a:spcPct val="150000"/>
              </a:lnSpc>
            </a:pPr>
            <a:r>
              <a:rPr lang="en-US" altLang="zh-CN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600" b="1" dirty="0">
                <a:solidFill>
                  <a:schemeClr val="bg1"/>
                </a:solidFill>
                <a:latin typeface="Calibri" panose="020F0502020204030204" pitchFamily="34" charset="0"/>
              </a:rPr>
              <a:t>、坚持以公有制为主体、多种所有制经济共同发展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214938" y="4572000"/>
            <a:ext cx="3381375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2523754-CF25-4354-B5DD-6FC4D4C509E0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5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8"/>
            <a:ext cx="9145588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0" y="407193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483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文本框 1"/>
          <p:cNvSpPr txBox="1">
            <a:spLocks noChangeArrowheads="1"/>
          </p:cNvSpPr>
          <p:nvPr/>
        </p:nvSpPr>
        <p:spPr bwMode="auto">
          <a:xfrm>
            <a:off x="1641499" y="198260"/>
            <a:ext cx="7295133" cy="2603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6.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根据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宪法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和法律的规定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下列哪职位由全国人民代表大会选举产生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? (  )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国务院总理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B.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国家副主席        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C.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军委副主席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D.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国务院副总理。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067944" y="3489246"/>
            <a:ext cx="1392237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29DA546-9FCD-46F2-BE95-FFE8554FA694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6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4CD277B3-9C57-4A6C-8B12-EFDFE3936A8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691680" y="354980"/>
            <a:ext cx="6971824" cy="1143000"/>
          </a:xfrm>
          <a:prstGeom prst="rect">
            <a:avLst/>
          </a:prstGeom>
        </p:spPr>
        <p:txBody>
          <a:bodyPr wrap="square">
            <a:normAutofit fontScale="95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7.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宪法修正案将宪法第十三条修改为</a:t>
            </a:r>
            <a:r>
              <a:rPr lang="zh-CN" alt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“公民的（</a:t>
            </a:r>
            <a:r>
              <a:rPr lang="en-US" altLang="zh-CN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）不受侵犯。”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87855" y="1497980"/>
            <a:ext cx="4844415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CC"/>
                </a:solidFill>
              </a:rPr>
              <a:t>A.财产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 err="1">
                <a:solidFill>
                  <a:srgbClr val="FFFFCC"/>
                </a:solidFill>
              </a:rPr>
              <a:t>B.私有财产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 err="1">
                <a:solidFill>
                  <a:srgbClr val="FFFFCC"/>
                </a:solidFill>
              </a:rPr>
              <a:t>C.合法的私有财产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 err="1">
                <a:solidFill>
                  <a:srgbClr val="FFFFCC"/>
                </a:solidFill>
              </a:rPr>
              <a:t>D.合法的经济收入</a:t>
            </a:r>
            <a:endParaRPr sz="2800" dirty="0">
              <a:solidFill>
                <a:srgbClr val="FFFFC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959012" y="3636630"/>
            <a:ext cx="766024" cy="7155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r>
              <a:rPr lang="en-US"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405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11" name="图片 3">
            <a:extLst>
              <a:ext uri="{FF2B5EF4-FFF2-40B4-BE49-F238E27FC236}">
                <a16:creationId xmlns:a16="http://schemas.microsoft.com/office/drawing/2014/main" id="{7F0D20F9-902E-4688-A6B3-E987DBFBC9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8CAFBB42-7D41-493B-B0BF-0CC2C5FA850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CE6AF5F-5681-4A82-840C-C8FA4E753473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7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57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1393825" y="627063"/>
            <a:ext cx="7680325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8.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中华人民共和国的国家机构实行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( )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的原则。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   A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、单一制               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、议行合一       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   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、民主集中制         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、三权分立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161088" y="4011613"/>
            <a:ext cx="2835275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C000"/>
                </a:solidFill>
                <a:latin typeface="Calibri" panose="020F0502020204030204" pitchFamily="34" charset="0"/>
              </a:rPr>
              <a:t>答案：</a:t>
            </a:r>
            <a:r>
              <a:rPr lang="en-US" altLang="zh-CN" sz="3200" b="1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3200" b="1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A11F926-26CF-4660-BE55-82681D5FA311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8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662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文本框 1"/>
          <p:cNvSpPr txBox="1">
            <a:spLocks noChangeArrowheads="1"/>
          </p:cNvSpPr>
          <p:nvPr/>
        </p:nvSpPr>
        <p:spPr bwMode="auto">
          <a:xfrm>
            <a:off x="1456476" y="398463"/>
            <a:ext cx="7508012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9.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我国现行宪法是中华人民共和国成立以来的第四部宪法，由第五届全国人民代表大会第五次会议于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(   )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年通过的。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1954    B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1975     C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1978     D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1982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932363" y="3351213"/>
            <a:ext cx="38163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21BE09E-72B9-4F1A-909B-D40ECB63ADD5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9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70B8959F-DECF-4E21-80FF-097A12BDAE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88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6"/>
            <a:ext cx="6971824" cy="2101215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10.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我国的国家结构形式属于</a:t>
            </a:r>
            <a:r>
              <a:rPr lang="zh-CN" alt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（）。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25378" y="1047889"/>
            <a:ext cx="4844415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sz="2800" dirty="0" err="1">
                <a:solidFill>
                  <a:srgbClr val="FFFFCC"/>
                </a:solidFill>
                <a:latin typeface="+mn-ea"/>
                <a:ea typeface="+mn-ea"/>
              </a:rPr>
              <a:t>A.</a:t>
            </a:r>
            <a:r>
              <a:rPr sz="2800" dirty="0" err="1">
                <a:solidFill>
                  <a:srgbClr val="FFFFCC"/>
                </a:solidFill>
                <a:latin typeface="+mn-ea"/>
                <a:ea typeface="+mn-ea"/>
                <a:cs typeface="微软雅黑" panose="020B0503020204020204" charset="-122"/>
                <a:sym typeface="+mn-ea"/>
              </a:rPr>
              <a:t>民族区域自治</a:t>
            </a:r>
            <a:r>
              <a:rPr lang="zh-CN" altLang="en-US" sz="2800" dirty="0">
                <a:solidFill>
                  <a:srgbClr val="FFFFCC"/>
                </a:solidFill>
                <a:latin typeface="+mn-ea"/>
                <a:ea typeface="+mn-ea"/>
              </a:rPr>
              <a:t>          </a:t>
            </a:r>
            <a:endParaRPr lang="en-US" altLang="zh-CN" sz="2800" dirty="0">
              <a:solidFill>
                <a:srgbClr val="FFFFCC"/>
              </a:solidFill>
              <a:latin typeface="+mn-ea"/>
              <a:ea typeface="+mn-ea"/>
            </a:endParaRPr>
          </a:p>
          <a:p>
            <a:pPr algn="l"/>
            <a:r>
              <a:rPr lang="en-US" sz="2800" dirty="0">
                <a:solidFill>
                  <a:srgbClr val="FFFFCC"/>
                </a:solidFill>
                <a:latin typeface="+mn-ea"/>
                <a:ea typeface="+mn-ea"/>
              </a:rPr>
              <a:t>B</a:t>
            </a:r>
            <a:r>
              <a:rPr sz="2800" dirty="0">
                <a:solidFill>
                  <a:srgbClr val="FFFFCC"/>
                </a:solidFill>
                <a:latin typeface="+mn-ea"/>
                <a:ea typeface="+mn-ea"/>
              </a:rPr>
              <a:t>.</a:t>
            </a:r>
            <a:r>
              <a:rPr lang="zh-CN" altLang="en-US" sz="2800" dirty="0">
                <a:solidFill>
                  <a:srgbClr val="FFFFCC"/>
                </a:solidFill>
                <a:latin typeface="+mn-ea"/>
                <a:ea typeface="+mn-ea"/>
              </a:rPr>
              <a:t>单一制</a:t>
            </a:r>
          </a:p>
          <a:p>
            <a:pPr algn="l"/>
            <a:r>
              <a:rPr lang="en-US" altLang="zh-CN" sz="2800" dirty="0">
                <a:solidFill>
                  <a:srgbClr val="FFFFCC"/>
                </a:solidFill>
                <a:latin typeface="+mn-ea"/>
                <a:ea typeface="+mn-ea"/>
              </a:rPr>
              <a:t>C.</a:t>
            </a:r>
            <a:r>
              <a:rPr lang="zh-CN" altLang="en-US" sz="2800" dirty="0">
                <a:solidFill>
                  <a:srgbClr val="FFFFCC"/>
                </a:solidFill>
                <a:latin typeface="+mn-ea"/>
                <a:ea typeface="+mn-ea"/>
              </a:rPr>
              <a:t>联邦制</a:t>
            </a:r>
          </a:p>
          <a:p>
            <a:pPr algn="l"/>
            <a:r>
              <a:rPr lang="en-US" altLang="zh-CN" sz="2800" dirty="0">
                <a:solidFill>
                  <a:srgbClr val="FFFFCC"/>
                </a:solidFill>
                <a:latin typeface="+mn-ea"/>
                <a:ea typeface="+mn-ea"/>
              </a:rPr>
              <a:t>D.</a:t>
            </a:r>
            <a:r>
              <a:rPr lang="zh-CN" altLang="en-US" sz="2800" dirty="0">
                <a:solidFill>
                  <a:srgbClr val="FFFFCC"/>
                </a:solidFill>
                <a:latin typeface="+mn-ea"/>
                <a:ea typeface="+mn-ea"/>
              </a:rPr>
              <a:t>邦联制      </a:t>
            </a:r>
            <a:endParaRPr lang="en-US" altLang="zh-CN" sz="2800" dirty="0">
              <a:solidFill>
                <a:srgbClr val="FFFFCC"/>
              </a:solidFill>
              <a:latin typeface="+mn-ea"/>
              <a:ea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392722" y="3737820"/>
            <a:ext cx="954142" cy="7155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B</a:t>
            </a:r>
            <a:r>
              <a:rPr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lang="zh-CN" altLang="en-US" sz="405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25B11B4B-4579-43CA-BA6A-1948F1A8EE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0" y="1654508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A192B06F-B0B5-4D37-AE91-7E71DFEA96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-1588" y="3481642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40709E1F-3365-40A9-9030-5817B71A787A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10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3175" y="3741737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867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文本框 1"/>
          <p:cNvSpPr txBox="1">
            <a:spLocks noChangeArrowheads="1"/>
          </p:cNvSpPr>
          <p:nvPr/>
        </p:nvSpPr>
        <p:spPr bwMode="auto">
          <a:xfrm>
            <a:off x="1391369" y="452453"/>
            <a:ext cx="7573119" cy="19575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11.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我国宪法规定，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(  )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是我国的根本制度。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、人民民主专政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、生产资料公有制   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、社会主义制度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、人民代表大会制度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44208" y="3102045"/>
            <a:ext cx="107950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91FE993-9F9C-4637-8A7F-17EE83B66FAC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11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179A11A2-BA7F-45FF-BDF7-6D4441EB40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652" y="-164554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072132" y="118937"/>
            <a:ext cx="8105914" cy="2086928"/>
          </a:xfrm>
          <a:prstGeom prst="rect">
            <a:avLst/>
          </a:prstGeom>
        </p:spPr>
        <p:txBody>
          <a:bodyPr wrap="square">
            <a:normAutofit fontScale="975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.宪法修正案在宪法关于统一战线的 </a:t>
            </a:r>
            <a:r>
              <a:rPr sz="2600" dirty="0" err="1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表述中增加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47550" y="1203752"/>
            <a:ext cx="8016716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CC"/>
                </a:solidFill>
                <a:latin typeface="+mn-ea"/>
                <a:ea typeface="+mn-ea"/>
              </a:rPr>
              <a:t>A.全体社会主义劳动者</a:t>
            </a:r>
            <a:r>
              <a:rPr sz="2800" dirty="0">
                <a:solidFill>
                  <a:srgbClr val="FFFFCC"/>
                </a:solidFill>
                <a:latin typeface="+mn-ea"/>
                <a:ea typeface="+mn-ea"/>
              </a:rPr>
              <a:t>      </a:t>
            </a:r>
          </a:p>
          <a:p>
            <a:pPr algn="l"/>
            <a:r>
              <a:rPr sz="2800" dirty="0" err="1">
                <a:solidFill>
                  <a:srgbClr val="FFFFCC"/>
                </a:solidFill>
                <a:latin typeface="+mn-ea"/>
                <a:ea typeface="+mn-ea"/>
              </a:rPr>
              <a:t>B.社会主义事业的建设者</a:t>
            </a:r>
            <a:endParaRPr sz="2800" dirty="0">
              <a:solidFill>
                <a:srgbClr val="FFFFCC"/>
              </a:solidFill>
              <a:latin typeface="+mn-ea"/>
              <a:ea typeface="+mn-ea"/>
            </a:endParaRPr>
          </a:p>
          <a:p>
            <a:pPr algn="l"/>
            <a:r>
              <a:rPr sz="2800" dirty="0" err="1">
                <a:solidFill>
                  <a:srgbClr val="FFFFCC"/>
                </a:solidFill>
                <a:latin typeface="+mn-ea"/>
                <a:ea typeface="+mn-ea"/>
              </a:rPr>
              <a:t>C.拥护社会主义的爱国者</a:t>
            </a:r>
            <a:r>
              <a:rPr sz="2800" dirty="0">
                <a:solidFill>
                  <a:srgbClr val="FFFFCC"/>
                </a:solidFill>
                <a:latin typeface="+mn-ea"/>
                <a:ea typeface="+mn-ea"/>
              </a:rPr>
              <a:t>     </a:t>
            </a:r>
          </a:p>
          <a:p>
            <a:pPr algn="l"/>
            <a:r>
              <a:rPr sz="2800" dirty="0" err="1">
                <a:solidFill>
                  <a:srgbClr val="FFFFCC"/>
                </a:solidFill>
                <a:latin typeface="+mn-ea"/>
                <a:ea typeface="+mn-ea"/>
              </a:rPr>
              <a:t>D.拥护祖国统一的爱国者</a:t>
            </a:r>
            <a:endParaRPr sz="2800" dirty="0">
              <a:solidFill>
                <a:srgbClr val="FFFFCC"/>
              </a:solidFill>
              <a:latin typeface="+mn-ea"/>
              <a:ea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85288" y="3768433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B</a:t>
            </a:r>
            <a:r>
              <a:rPr lang="en-US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762B5F4C-ADB8-4DDF-87D7-C65EE584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92AFF226-5735-47A7-9240-2CD09E3F186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6B8CCC34-F851-461B-824B-42A1798F297D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12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0723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文本框 1"/>
          <p:cNvSpPr txBox="1">
            <a:spLocks noChangeArrowheads="1"/>
          </p:cNvSpPr>
          <p:nvPr/>
        </p:nvSpPr>
        <p:spPr bwMode="auto">
          <a:xfrm>
            <a:off x="1362341" y="654635"/>
            <a:ext cx="7235081" cy="2603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13.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中华人民共和国实行依法治国，建设社会主义法治国家。这是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(  )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年通过的宪法修正案规定的。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1988    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1993    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1999     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2004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508625" y="3643313"/>
            <a:ext cx="21431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7B9A9E8-B6F0-4753-BBA8-FA23B5FE8B4E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13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77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文本框 1"/>
          <p:cNvSpPr txBox="1">
            <a:spLocks noChangeArrowheads="1"/>
          </p:cNvSpPr>
          <p:nvPr/>
        </p:nvSpPr>
        <p:spPr bwMode="auto">
          <a:xfrm>
            <a:off x="1475656" y="625475"/>
            <a:ext cx="7347669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14.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各少数民族聚居的地方实行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(  )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，设立自治机关，行使自治权。各民族自治地方都是中华人民共和国不可分离的部分。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、区域自治        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、民族自治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、基层群众自治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、特殊的经济制度</a:t>
            </a:r>
          </a:p>
          <a:p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300192" y="3666547"/>
            <a:ext cx="23764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0D11192-A033-4C6E-A0D8-AE8A00110243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14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47035D1B-8653-4C43-B1F9-8A0B9F47FC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6"/>
            <a:ext cx="6971824" cy="107662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15.</a:t>
            </a:r>
            <a:r>
              <a:rPr lang="zh-CN" altLang="en-US"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我国宪法规定，中国人民政治协商会议是有广泛代表性的（）。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09399" y="1347614"/>
            <a:ext cx="4844415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>
                <a:solidFill>
                  <a:srgbClr val="FFFFFF"/>
                </a:solidFill>
              </a:rPr>
              <a:t>A.</a:t>
            </a:r>
            <a:r>
              <a:rPr lang="zh-CN" altLang="en-US" sz="2800" dirty="0">
                <a:solidFill>
                  <a:srgbClr val="FFFFFF"/>
                </a:solidFill>
              </a:rPr>
              <a:t>国家机关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</a:rPr>
              <a:t>一般社会团体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</a:rPr>
              <a:t>党派联盟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</a:rPr>
              <a:t>统一战线组织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114600" y="3932937"/>
            <a:ext cx="1558111" cy="7155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D</a:t>
            </a:r>
            <a:r>
              <a:rPr lang="en-US"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405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E0A8E44C-BC5A-4D2E-8A3F-1B26DB30D6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6F3AE69D-9D35-47DA-B4CB-C76320EC4B5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FCB2763-B428-4844-9896-BAE8CDCF264C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15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481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文本框 1"/>
          <p:cNvSpPr txBox="1">
            <a:spLocks noChangeArrowheads="1"/>
          </p:cNvSpPr>
          <p:nvPr/>
        </p:nvSpPr>
        <p:spPr bwMode="auto">
          <a:xfrm>
            <a:off x="1733550" y="284731"/>
            <a:ext cx="7072312" cy="3416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16.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我国宪法规定，宪法的修改，由全国人民代表大会常务委员会或者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( )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以上的全国人民代表大会代表提议，并由全国人民代表大会以全体代表的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( )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以上多数通过。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、四分之一，三分之二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、三分之一，三分之二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、五分之一，三分之二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、四分之一，二分之一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092280" y="4124038"/>
            <a:ext cx="720427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AB14FF2-5249-4DCB-A2C1-A72FC5C3A6D5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16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-108520" y="3835429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686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1538643" y="554096"/>
            <a:ext cx="734437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17. 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国家尊重和保障人权写入宪法的时间（）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1982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年	                  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B. 2004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年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endParaRPr lang="en-US" altLang="zh-CN" sz="28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C. 2018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年	                 </a:t>
            </a:r>
            <a:r>
              <a:rPr lang="en-US" altLang="zh-CN" sz="2800" b="1" dirty="0">
                <a:solidFill>
                  <a:schemeClr val="bg1"/>
                </a:solidFill>
                <a:latin typeface="+mn-lt"/>
                <a:ea typeface="+mn-ea"/>
              </a:rPr>
              <a:t>D. 2008</a:t>
            </a:r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</a:rPr>
              <a:t>年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871651" y="3455988"/>
            <a:ext cx="201136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2D016F8-D487-4255-B395-0E9749A11BC2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17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A1323E87-FB0F-4D95-A0FF-A0D0281757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6"/>
            <a:ext cx="6971824" cy="107662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18.</a:t>
            </a:r>
            <a:r>
              <a:rPr lang="zh-CN" altLang="en-US" sz="2600" dirty="0">
                <a:solidFill>
                  <a:srgbClr val="FFFF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在我国，公民一词的含义是指（ ）</a:t>
            </a:r>
            <a:r>
              <a:rPr lang="zh-CN" altLang="en-US" sz="49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386219" y="1491630"/>
            <a:ext cx="5239765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>
                <a:solidFill>
                  <a:srgbClr val="FFFFCC"/>
                </a:solidFill>
              </a:rPr>
              <a:t>A.</a:t>
            </a:r>
            <a:r>
              <a:rPr lang="zh-CN" altLang="en-US" sz="2800" dirty="0">
                <a:solidFill>
                  <a:srgbClr val="FFFFCC"/>
                </a:solidFill>
              </a:rPr>
              <a:t>出生在我国的人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>
                <a:solidFill>
                  <a:srgbClr val="FFFFCC"/>
                </a:solidFill>
              </a:rPr>
              <a:t>B.</a:t>
            </a:r>
            <a:r>
              <a:rPr lang="zh-CN" altLang="en-US" sz="2800" dirty="0">
                <a:solidFill>
                  <a:srgbClr val="FFFFCC"/>
                </a:solidFill>
              </a:rPr>
              <a:t>享有政治权利的人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>
                <a:solidFill>
                  <a:srgbClr val="FFFFCC"/>
                </a:solidFill>
              </a:rPr>
              <a:t>C.</a:t>
            </a:r>
            <a:r>
              <a:rPr lang="zh-CN" altLang="en-US" sz="2800" dirty="0">
                <a:solidFill>
                  <a:srgbClr val="FFFFCC"/>
                </a:solidFill>
              </a:rPr>
              <a:t>年满</a:t>
            </a:r>
            <a:r>
              <a:rPr lang="en-US" altLang="zh-CN" sz="2800" dirty="0">
                <a:solidFill>
                  <a:srgbClr val="FFFFCC"/>
                </a:solidFill>
              </a:rPr>
              <a:t>18</a:t>
            </a:r>
            <a:r>
              <a:rPr lang="zh-CN" altLang="en-US" sz="2800" dirty="0">
                <a:solidFill>
                  <a:srgbClr val="FFFFCC"/>
                </a:solidFill>
              </a:rPr>
              <a:t>周岁具有我国国籍的人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>
                <a:solidFill>
                  <a:srgbClr val="FFFFCC"/>
                </a:solidFill>
              </a:rPr>
              <a:t>D.</a:t>
            </a:r>
            <a:r>
              <a:rPr lang="zh-CN" altLang="en-US" sz="2800" dirty="0">
                <a:solidFill>
                  <a:srgbClr val="FFFFCC"/>
                </a:solidFill>
              </a:rPr>
              <a:t>具有我国国籍的人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164288" y="3723878"/>
            <a:ext cx="1392238" cy="7155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D</a:t>
            </a:r>
            <a:endParaRPr lang="zh-CN" altLang="en-US" sz="405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A73BF69D-7FF0-4799-8374-8071F2B49E7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02067C45-CD96-441D-BE3B-D79427802A7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44798674-A492-47FF-9E1A-B25F294CC77D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18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891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文本框 1"/>
          <p:cNvSpPr txBox="1">
            <a:spLocks noChangeArrowheads="1"/>
          </p:cNvSpPr>
          <p:nvPr/>
        </p:nvSpPr>
        <p:spPr bwMode="auto">
          <a:xfrm>
            <a:off x="1393825" y="492219"/>
            <a:ext cx="7748587" cy="201593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19.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中国坚持独立自主的对外政策，坚持互相尊重</a:t>
            </a:r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( )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完整、互不侵犯、互不干涉内政、平等互利、和平共处五项原则。</a:t>
            </a: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、主权                </a:t>
            </a:r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、领土，领空        </a:t>
            </a: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、主权和领空   </a:t>
            </a:r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、主权和领土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48264" y="2985917"/>
            <a:ext cx="71960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539B0B2-3F1F-4C91-BFB6-CC7292CD116B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19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0">
            <a:extLst>
              <a:ext uri="{FF2B5EF4-FFF2-40B4-BE49-F238E27FC236}">
                <a16:creationId xmlns:a16="http://schemas.microsoft.com/office/drawing/2014/main" id="{7BF2E1A5-44D8-4D25-9E85-D9AF031008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393825" y="270986"/>
            <a:ext cx="7539673" cy="2086928"/>
          </a:xfrm>
          <a:prstGeom prst="rect">
            <a:avLst/>
          </a:prstGeom>
        </p:spPr>
        <p:txBody>
          <a:bodyPr wrap="square">
            <a:normAutofit fontScale="95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sz="26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.宪法修正案在宪法第二章“公民的基本权利和义务”头一条即第三十三条中增加一款，作为第三款：“国家尊重和保障（）。”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72680" y="2046506"/>
            <a:ext cx="6790223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CC"/>
                </a:solidFill>
              </a:rPr>
              <a:t>A.人权</a:t>
            </a:r>
            <a:r>
              <a:rPr sz="2800" dirty="0">
                <a:solidFill>
                  <a:srgbClr val="FFFFCC"/>
                </a:solidFill>
              </a:rPr>
              <a:t>       	     </a:t>
            </a:r>
            <a:r>
              <a:rPr lang="en-US" altLang="zh-CN" sz="2800" dirty="0">
                <a:solidFill>
                  <a:srgbClr val="FFFFCC"/>
                </a:solidFill>
              </a:rPr>
              <a:t>              </a:t>
            </a:r>
            <a:r>
              <a:rPr sz="2800" dirty="0" err="1">
                <a:solidFill>
                  <a:srgbClr val="FFFFCC"/>
                </a:solidFill>
              </a:rPr>
              <a:t>B.人格</a:t>
            </a:r>
            <a:endParaRPr sz="2800" dirty="0">
              <a:solidFill>
                <a:srgbClr val="FFFFCC"/>
              </a:solidFill>
            </a:endParaRPr>
          </a:p>
          <a:p>
            <a:pPr algn="l"/>
            <a:r>
              <a:rPr sz="2800" dirty="0" err="1">
                <a:solidFill>
                  <a:srgbClr val="FFFFCC"/>
                </a:solidFill>
              </a:rPr>
              <a:t>C.公民的权利</a:t>
            </a:r>
            <a:r>
              <a:rPr sz="2800" dirty="0">
                <a:solidFill>
                  <a:srgbClr val="FFFFCC"/>
                </a:solidFill>
              </a:rPr>
              <a:t>     </a:t>
            </a:r>
            <a:r>
              <a:rPr lang="en-US" altLang="zh-CN" sz="2800" dirty="0">
                <a:solidFill>
                  <a:srgbClr val="FFFFCC"/>
                </a:solidFill>
              </a:rPr>
              <a:t>           </a:t>
            </a:r>
            <a:r>
              <a:rPr sz="2800" dirty="0" err="1">
                <a:solidFill>
                  <a:srgbClr val="FFFFCC"/>
                </a:solidFill>
              </a:rPr>
              <a:t>D.公民的基本权利</a:t>
            </a:r>
            <a:endParaRPr sz="2800" dirty="0">
              <a:solidFill>
                <a:srgbClr val="FFFFC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452320" y="383315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</a:t>
            </a:r>
            <a:r>
              <a:rPr lang="en-US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52DB25F-99A1-4BDF-8DCA-1A6943BFA4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8E898020-A3F8-49C5-97A0-CC56AD3F53D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86DA4E5-BCEE-4C36-9E50-5292B3B3D674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20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301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4" name="文本框 1"/>
          <p:cNvSpPr txBox="1">
            <a:spLocks noChangeArrowheads="1"/>
          </p:cNvSpPr>
          <p:nvPr/>
        </p:nvSpPr>
        <p:spPr bwMode="auto">
          <a:xfrm>
            <a:off x="1187624" y="260242"/>
            <a:ext cx="7733057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21.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现行宪法规定，有权制定和发布行政法规的国家机关是（</a:t>
            </a:r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）。</a:t>
            </a:r>
            <a:endParaRPr lang="en-US" altLang="zh-CN" sz="2800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、全国人大常委会    </a:t>
            </a:r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、国务院</a:t>
            </a:r>
          </a:p>
          <a:p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、国务院各部、委    </a:t>
            </a:r>
            <a:r>
              <a:rPr lang="en-US" altLang="zh-CN" sz="2800" dirty="0">
                <a:solidFill>
                  <a:srgbClr val="FFFFFF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800" dirty="0">
                <a:solidFill>
                  <a:srgbClr val="FFFFFF"/>
                </a:solidFill>
                <a:latin typeface="Calibri" panose="020F0502020204030204" pitchFamily="34" charset="0"/>
              </a:rPr>
              <a:t>、全国人大法律委员会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020272" y="3057134"/>
            <a:ext cx="47160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9717E94-8652-4209-8CB0-45D14C9C6456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21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505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文本框 1"/>
          <p:cNvSpPr txBox="1">
            <a:spLocks noChangeArrowheads="1"/>
          </p:cNvSpPr>
          <p:nvPr/>
        </p:nvSpPr>
        <p:spPr bwMode="auto">
          <a:xfrm>
            <a:off x="1237222" y="277405"/>
            <a:ext cx="7704534" cy="21852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Calibri" panose="020F0502020204030204" pitchFamily="34" charset="0"/>
              </a:rPr>
              <a:t>22.</a:t>
            </a:r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各级监察委员会是行使国家监察职能的（）部门</a:t>
            </a:r>
          </a:p>
          <a:p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800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、主管                      </a:t>
            </a:r>
            <a:r>
              <a:rPr lang="en-US" altLang="zh-CN" sz="2800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、专责</a:t>
            </a:r>
          </a:p>
          <a:p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800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、职能                      </a:t>
            </a:r>
            <a:r>
              <a:rPr lang="en-US" altLang="zh-CN" sz="2800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dirty="0">
                <a:solidFill>
                  <a:schemeClr val="bg1"/>
                </a:solidFill>
                <a:latin typeface="Calibri" panose="020F0502020204030204" pitchFamily="34" charset="0"/>
              </a:rPr>
              <a:t>、业务</a:t>
            </a:r>
          </a:p>
          <a:p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588224" y="2680882"/>
            <a:ext cx="47160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5BC6BE3-F247-40E5-8018-DBA19BACFE13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22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5A9666E4-BC74-4C7D-8035-9C7B5106DC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7"/>
            <a:ext cx="6971824" cy="1248816"/>
          </a:xfrm>
          <a:prstGeom prst="rect">
            <a:avLst/>
          </a:prstGeom>
        </p:spPr>
        <p:txBody>
          <a:bodyPr wrap="square">
            <a:normAutofit fontScale="975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23.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依据宪法规定，我国人民行使国家权力的机关是（）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23382" y="1519802"/>
            <a:ext cx="7001828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FF"/>
                </a:solidFill>
              </a:rPr>
              <a:t>A.全国人民代表大会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B.全国人民代表大会及其常务委员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C.全国人民代表大会和地方各级人</a:t>
            </a:r>
            <a:r>
              <a:rPr sz="2800" dirty="0">
                <a:solidFill>
                  <a:srgbClr val="FFFFFF"/>
                </a:solidFill>
              </a:rPr>
              <a:t> </a:t>
            </a:r>
            <a:r>
              <a:rPr sz="2800" dirty="0" err="1">
                <a:solidFill>
                  <a:srgbClr val="FFFFFF"/>
                </a:solidFill>
              </a:rPr>
              <a:t>民代表大会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D.各级人民代表大会和人民政府</a:t>
            </a:r>
            <a:endParaRPr sz="28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4328" y="4131076"/>
            <a:ext cx="8461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F293A7D0-A13D-468D-9A37-CCB4CE9EF5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260460F0-CBE1-4545-810A-AE122D13321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F559025A-0076-4BBA-95BC-223BDFBD0C24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23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710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文本框 1"/>
          <p:cNvSpPr txBox="1">
            <a:spLocks noChangeArrowheads="1"/>
          </p:cNvSpPr>
          <p:nvPr/>
        </p:nvSpPr>
        <p:spPr bwMode="auto">
          <a:xfrm>
            <a:off x="1584325" y="129625"/>
            <a:ext cx="7236147" cy="3250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24.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在法律规定范围内的个体经济、私营经济等非公有制经济，是社会主义市场经济的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(    )</a:t>
            </a:r>
            <a:endParaRPr lang="zh-CN" altLang="en-US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、重要组成部分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、必要补充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、重要基础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、最具活力、最有前途的部分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11975" y="3734041"/>
            <a:ext cx="6477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3587CB3-6514-4A20-8098-EC202DED3447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24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3175" y="3808413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083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8" name="文本框 1"/>
          <p:cNvSpPr txBox="1">
            <a:spLocks noChangeArrowheads="1"/>
          </p:cNvSpPr>
          <p:nvPr/>
        </p:nvSpPr>
        <p:spPr bwMode="auto">
          <a:xfrm>
            <a:off x="1907704" y="430772"/>
            <a:ext cx="7234708" cy="33530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25.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中华人民共和国国徽图案中，不包括哪一元素构成？ （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）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、五星、天安门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、镰刀、齿轮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、谷穗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、镰刀、锤子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588224" y="3564754"/>
            <a:ext cx="80920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674570A-BCF4-4D65-BF88-A0EC2F30A5BA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25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1869261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493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493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15616" y="210573"/>
            <a:ext cx="7563444" cy="2603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26.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我国宪法规定，我国公民在行使自由和权利的时候，不得损害（）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：国家利益 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：集体利益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：社会利益 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：其他公民合法自由权利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643563" y="3571875"/>
            <a:ext cx="192881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dirty="0">
                <a:solidFill>
                  <a:srgbClr val="FFFF00"/>
                </a:solidFill>
                <a:latin typeface="Calibri" panose="020F0502020204030204" pitchFamily="34" charset="0"/>
              </a:rPr>
              <a:t>ABCD</a:t>
            </a:r>
            <a:endParaRPr lang="zh-CN" altLang="en-US" sz="4000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6A3DB9E-C40B-424B-BFCE-53CF820B14D4}"/>
              </a:ext>
            </a:extLst>
          </p:cNvPr>
          <p:cNvSpPr txBox="1"/>
          <p:nvPr/>
        </p:nvSpPr>
        <p:spPr>
          <a:xfrm>
            <a:off x="32562" y="755455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26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7111946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266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915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文本框 1"/>
          <p:cNvSpPr txBox="1">
            <a:spLocks noChangeArrowheads="1"/>
          </p:cNvSpPr>
          <p:nvPr/>
        </p:nvSpPr>
        <p:spPr bwMode="auto">
          <a:xfrm>
            <a:off x="2161104" y="123521"/>
            <a:ext cx="6371336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27.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下列哪一项不是宪法明文规定的公民基本权利：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、宗教信仰自由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、结社自由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、受教育权    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、罢工权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588224" y="3163888"/>
            <a:ext cx="864319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CF01F4A-FF29-43C9-ADDA-3C5BD79D1BC7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27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1203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6" name="文本框 1"/>
          <p:cNvSpPr txBox="1">
            <a:spLocks noChangeArrowheads="1"/>
          </p:cNvSpPr>
          <p:nvPr/>
        </p:nvSpPr>
        <p:spPr bwMode="auto">
          <a:xfrm>
            <a:off x="1861343" y="124926"/>
            <a:ext cx="7103145" cy="489364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28.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某村处于草原地区，经勘探，该村周边草原下蕴藏一座煤矿，根据我国现行法律下列关于草原和煤矿所有权表述正确的（） 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、都属与该村集体所有 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、草原只能属于集体所有    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、煤矿可以属于集体所有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、草原可以属于集体所有，煤矿只能属于国家所有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48488" y="4368800"/>
            <a:ext cx="1874837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C000"/>
                </a:solidFill>
                <a:latin typeface="Calibri" panose="020F0502020204030204" pitchFamily="34" charset="0"/>
              </a:rPr>
              <a:t>答案：</a:t>
            </a:r>
            <a:r>
              <a:rPr lang="en-US" altLang="zh-CN" sz="3200" b="1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3200" b="1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E8D5613-49F1-4B53-BCE5-9E1231921831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28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325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文本框 1"/>
          <p:cNvSpPr txBox="1">
            <a:spLocks noChangeArrowheads="1"/>
          </p:cNvSpPr>
          <p:nvPr/>
        </p:nvSpPr>
        <p:spPr bwMode="auto">
          <a:xfrm>
            <a:off x="1669256" y="250602"/>
            <a:ext cx="7200900" cy="2308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29.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坚持（）是社会主义法治的根本要求，是党和国家的根本所在、命脉所在，是全国各族人民的利益所系、幸福所系，是全面推进依法治国的题中应有之义。 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、改革开放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、市场经济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、公平正义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、党的领导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44208" y="3049847"/>
            <a:ext cx="1296144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DCD0E13-B9C0-4751-BE4A-2BA945EC31F3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29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374A374A-7E47-48BE-BE22-2A3FAE7F61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763688" y="270986"/>
            <a:ext cx="7169810" cy="208692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根据我国宪法规定，即是我国公民基本权利，同时也是公民基本义务的是（）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95948" y="1996381"/>
            <a:ext cx="5514604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3600" dirty="0">
                <a:solidFill>
                  <a:srgbClr val="FFFFFF"/>
                </a:solidFill>
              </a:rPr>
              <a:t>A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  <a:r>
              <a:rPr lang="zh-CN" altLang="en-US" sz="3600" dirty="0">
                <a:solidFill>
                  <a:srgbClr val="FFFFFF"/>
                </a:solidFill>
              </a:rPr>
              <a:t>劳动权</a:t>
            </a:r>
            <a:r>
              <a:rPr sz="3600" dirty="0">
                <a:solidFill>
                  <a:srgbClr val="FFFFFF"/>
                </a:solidFill>
              </a:rPr>
              <a:t>          B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  <a:r>
              <a:rPr lang="zh-CN" altLang="en-US" sz="3600" dirty="0">
                <a:solidFill>
                  <a:srgbClr val="FFFFFF"/>
                </a:solidFill>
              </a:rPr>
              <a:t>休息权</a:t>
            </a:r>
          </a:p>
          <a:p>
            <a:pPr algn="l"/>
            <a:endParaRPr sz="3600" dirty="0">
              <a:solidFill>
                <a:srgbClr val="FFFFFF"/>
              </a:solidFill>
            </a:endParaRPr>
          </a:p>
          <a:p>
            <a:pPr algn="l"/>
            <a:r>
              <a:rPr sz="3600" dirty="0">
                <a:solidFill>
                  <a:srgbClr val="FFFFFF"/>
                </a:solidFill>
              </a:rPr>
              <a:t>C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  <a:r>
              <a:rPr lang="zh-CN" altLang="en-US" sz="3600" dirty="0">
                <a:solidFill>
                  <a:srgbClr val="FFFFFF"/>
                </a:solidFill>
              </a:rPr>
              <a:t>选举权          </a:t>
            </a:r>
            <a:r>
              <a:rPr sz="3600" dirty="0">
                <a:solidFill>
                  <a:srgbClr val="FFFFFF"/>
                </a:solidFill>
              </a:rPr>
              <a:t>D</a:t>
            </a:r>
            <a:r>
              <a:rPr lang="en-US" sz="3600" dirty="0">
                <a:solidFill>
                  <a:srgbClr val="FFFFFF"/>
                </a:solidFill>
              </a:rPr>
              <a:t>.</a:t>
            </a:r>
            <a:r>
              <a:rPr lang="zh-CN" altLang="en-US" sz="3600" dirty="0">
                <a:solidFill>
                  <a:srgbClr val="FFFFFF"/>
                </a:solidFill>
              </a:rPr>
              <a:t>监督权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608172" y="4168688"/>
            <a:ext cx="1927219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</a:t>
            </a:r>
            <a:r>
              <a:rPr lang="en-US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68C5661A-7B13-4EEC-BB70-9B1966B6BB3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9B98CEE7-FF6A-4021-AFDD-A5DD9B4428F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7B9A23E-A250-4B15-B767-BFDA3E6F8D30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30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65800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421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4" name="文本框 1"/>
          <p:cNvSpPr txBox="1">
            <a:spLocks noChangeArrowheads="1"/>
          </p:cNvSpPr>
          <p:nvPr/>
        </p:nvSpPr>
        <p:spPr bwMode="auto">
          <a:xfrm>
            <a:off x="1907704" y="236636"/>
            <a:ext cx="6024981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31.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党必须在（）的范围内活动。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宪法和法律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党章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国家法律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党的纪律允许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012160" y="3062172"/>
            <a:ext cx="90083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5FEF4FA-5FAD-4159-9DF1-24D721481A9E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31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35732263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AE962A6-6F3D-407F-9470-F091B30BC3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216819" y="186811"/>
            <a:ext cx="8105775" cy="208692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将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习近平新时代中国特色社会主义思想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写入宪法的是（）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16845" y="1552609"/>
            <a:ext cx="6048672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>
                <a:solidFill>
                  <a:srgbClr val="FFFFFF"/>
                </a:solidFill>
              </a:rPr>
              <a:t>A</a:t>
            </a:r>
            <a:r>
              <a:rPr lang="en-US" sz="2800" dirty="0">
                <a:solidFill>
                  <a:srgbClr val="FFFFFF"/>
                </a:solidFill>
              </a:rPr>
              <a:t>.1993</a:t>
            </a:r>
            <a:r>
              <a:rPr lang="zh-CN" altLang="en-US" sz="2800" dirty="0">
                <a:solidFill>
                  <a:srgbClr val="FFFFFF"/>
                </a:solidFill>
              </a:rPr>
              <a:t>年宪法修正案</a:t>
            </a:r>
            <a:r>
              <a:rPr sz="2800" dirty="0">
                <a:solidFill>
                  <a:srgbClr val="FFFFFF"/>
                </a:solidFill>
              </a:rPr>
              <a:t> </a:t>
            </a:r>
          </a:p>
          <a:p>
            <a:pPr algn="l"/>
            <a:r>
              <a:rPr sz="2800" dirty="0">
                <a:solidFill>
                  <a:srgbClr val="FFFFFF"/>
                </a:solidFill>
              </a:rPr>
              <a:t>B</a:t>
            </a:r>
            <a:r>
              <a:rPr lang="en-US" sz="2800" dirty="0">
                <a:solidFill>
                  <a:srgbClr val="FFFFFF"/>
                </a:solidFill>
              </a:rPr>
              <a:t>.1999</a:t>
            </a:r>
            <a:r>
              <a:rPr lang="zh-CN" altLang="en-US" sz="2800" dirty="0">
                <a:solidFill>
                  <a:srgbClr val="FFFFFF"/>
                </a:solidFill>
              </a:rPr>
              <a:t>年宪法修正案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C</a:t>
            </a:r>
            <a:r>
              <a:rPr lang="en-US" sz="2800" dirty="0">
                <a:solidFill>
                  <a:srgbClr val="FFFFFF"/>
                </a:solidFill>
              </a:rPr>
              <a:t>.2004</a:t>
            </a:r>
            <a:r>
              <a:rPr lang="zh-CN" altLang="en-US" sz="2800" dirty="0">
                <a:solidFill>
                  <a:srgbClr val="FFFFFF"/>
                </a:solidFill>
              </a:rPr>
              <a:t>年宪法修正案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D</a:t>
            </a:r>
            <a:r>
              <a:rPr lang="en-US" sz="2800" dirty="0">
                <a:solidFill>
                  <a:srgbClr val="FFFFFF"/>
                </a:solidFill>
              </a:rPr>
              <a:t>.2018</a:t>
            </a:r>
            <a:r>
              <a:rPr lang="zh-CN" altLang="en-US" sz="2800" dirty="0">
                <a:solidFill>
                  <a:srgbClr val="FFFFFF"/>
                </a:solidFill>
              </a:rPr>
              <a:t>年宪法修正案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516216" y="3837986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D</a:t>
            </a:r>
            <a:r>
              <a:rPr lang="en-US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 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6E46098F-2147-4327-8B85-3CD6AA09FFF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0FDB544-23CA-4106-9B45-35AFAE2A0B64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32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38720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0" y="0"/>
            <a:ext cx="10001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529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文本框 1"/>
          <p:cNvSpPr txBox="1">
            <a:spLocks noChangeArrowheads="1"/>
          </p:cNvSpPr>
          <p:nvPr/>
        </p:nvSpPr>
        <p:spPr bwMode="auto">
          <a:xfrm>
            <a:off x="1784229" y="195486"/>
            <a:ext cx="7008812" cy="324031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</a:rPr>
              <a:t>33.</a:t>
            </a:r>
            <a:r>
              <a:rPr lang="zh-CN" altLang="en-US" sz="2800" b="1" dirty="0">
                <a:solidFill>
                  <a:schemeClr val="bg1"/>
                </a:solidFill>
              </a:rPr>
              <a:t>宪法规定我国目前实行社会主义（）</a:t>
            </a:r>
            <a:endParaRPr lang="en-US" altLang="zh-CN" sz="28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</a:rPr>
              <a:t>A </a:t>
            </a:r>
            <a:r>
              <a:rPr lang="zh-CN" altLang="en-US" sz="2800" b="1" dirty="0">
                <a:solidFill>
                  <a:schemeClr val="bg1"/>
                </a:solidFill>
              </a:rPr>
              <a:t>、计划经济                </a:t>
            </a:r>
            <a:endParaRPr lang="en-US" altLang="zh-CN" sz="28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</a:rPr>
              <a:t>B </a:t>
            </a:r>
            <a:r>
              <a:rPr lang="zh-CN" altLang="en-US" sz="2800" b="1" dirty="0">
                <a:solidFill>
                  <a:schemeClr val="bg1"/>
                </a:solidFill>
              </a:rPr>
              <a:t>、有计划的商品经济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</a:rPr>
              <a:t>C </a:t>
            </a:r>
            <a:r>
              <a:rPr lang="zh-CN" altLang="en-US" sz="2800" b="1" dirty="0">
                <a:solidFill>
                  <a:schemeClr val="bg1"/>
                </a:solidFill>
              </a:rPr>
              <a:t>、市场经济和计划经济相结合 </a:t>
            </a:r>
            <a:endParaRPr lang="en-US" altLang="zh-CN" sz="28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</a:rPr>
              <a:t>D </a:t>
            </a:r>
            <a:r>
              <a:rPr lang="zh-CN" altLang="en-US" sz="2800" b="1" dirty="0">
                <a:solidFill>
                  <a:schemeClr val="bg1"/>
                </a:solidFill>
              </a:rPr>
              <a:t>、市场经济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732240" y="3188771"/>
            <a:ext cx="196850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30F209D-BED3-41C1-B19D-EE913E7D8CB7}"/>
              </a:ext>
            </a:extLst>
          </p:cNvPr>
          <p:cNvSpPr txBox="1"/>
          <p:nvPr/>
        </p:nvSpPr>
        <p:spPr>
          <a:xfrm>
            <a:off x="-256590" y="68497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33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734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0" name="文本框 1"/>
          <p:cNvSpPr txBox="1">
            <a:spLocks noChangeArrowheads="1"/>
          </p:cNvSpPr>
          <p:nvPr/>
        </p:nvSpPr>
        <p:spPr bwMode="auto">
          <a:xfrm>
            <a:off x="2161543" y="411510"/>
            <a:ext cx="6607175" cy="19575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34.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我国的国家结构形式属于（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）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、民族区域自治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、单一制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、联邦制       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、邦联制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804248" y="2832101"/>
            <a:ext cx="719856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A141DE4-96CF-4C6E-AFB2-10CA3D502060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34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F3F6553F-41CF-4E69-A74B-E95F076512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185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07704" y="270986"/>
            <a:ext cx="6047122" cy="609202"/>
          </a:xfrm>
          <a:prstGeom prst="rect">
            <a:avLst/>
          </a:prstGeom>
        </p:spPr>
        <p:txBody>
          <a:bodyPr wrap="square">
            <a:normAutofit fontScale="925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35.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全面推进依法治国，总目标是（）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46234" y="1131590"/>
            <a:ext cx="6933971" cy="2246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 err="1">
                <a:solidFill>
                  <a:srgbClr val="FFFFFF"/>
                </a:solidFill>
              </a:rPr>
              <a:t>A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建设中国特色社会主义法治体系，建</a:t>
            </a:r>
            <a:r>
              <a:rPr sz="2800" dirty="0">
                <a:solidFill>
                  <a:srgbClr val="FFFFFF"/>
                </a:solidFill>
              </a:rPr>
              <a:t>               设 </a:t>
            </a:r>
            <a:r>
              <a:rPr sz="2800" dirty="0" err="1">
                <a:solidFill>
                  <a:srgbClr val="FFFFFF"/>
                </a:solidFill>
              </a:rPr>
              <a:t>社会主义法治国家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B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维护社会和谐稳定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C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维护社会公平正义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 err="1">
                <a:solidFill>
                  <a:srgbClr val="FFFFFF"/>
                </a:solidFill>
              </a:rPr>
              <a:t>D</a:t>
            </a:r>
            <a:r>
              <a:rPr lang="en-US" sz="2800" dirty="0" err="1">
                <a:solidFill>
                  <a:srgbClr val="FFFFFF"/>
                </a:solidFill>
              </a:rPr>
              <a:t>.</a:t>
            </a:r>
            <a:r>
              <a:rPr sz="2800" dirty="0" err="1">
                <a:solidFill>
                  <a:srgbClr val="FFFFFF"/>
                </a:solidFill>
              </a:rPr>
              <a:t>实现"二个一百年"奋斗目标</a:t>
            </a:r>
            <a:endParaRPr sz="28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16216" y="424576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A92AE0C3-35A5-4ACA-8689-940E96B1DED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4">
            <a:extLst>
              <a:ext uri="{FF2B5EF4-FFF2-40B4-BE49-F238E27FC236}">
                <a16:creationId xmlns:a16="http://schemas.microsoft.com/office/drawing/2014/main" id="{EF706023-7C3C-40C0-B1FB-D257E1BD8B7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651CE8AA-CB89-41C1-A5A1-2DD76FC3D240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35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926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70" name="文本框 1"/>
          <p:cNvSpPr txBox="1">
            <a:spLocks noChangeArrowheads="1"/>
          </p:cNvSpPr>
          <p:nvPr/>
        </p:nvSpPr>
        <p:spPr bwMode="auto">
          <a:xfrm>
            <a:off x="1835696" y="102646"/>
            <a:ext cx="7200800" cy="430547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36.</a:t>
            </a: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一般认为，我国宪法对人身自由实行特别法律保护，任何公民，非经（ ）批准或者决定，或者（ ）决定并由（ ）执行，不受逮捕。</a:t>
            </a:r>
          </a:p>
          <a:p>
            <a:pPr>
              <a:lnSpc>
                <a:spcPct val="150000"/>
              </a:lnSpc>
            </a:pP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公安机关，人民检察院，人民法院</a:t>
            </a:r>
          </a:p>
          <a:p>
            <a:pPr>
              <a:lnSpc>
                <a:spcPct val="150000"/>
              </a:lnSpc>
            </a:pP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人民检察院，人民法院，公安机关</a:t>
            </a:r>
          </a:p>
          <a:p>
            <a:pPr>
              <a:lnSpc>
                <a:spcPct val="150000"/>
              </a:lnSpc>
            </a:pP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人民法院，人民检察院，公安机关</a:t>
            </a:r>
          </a:p>
          <a:p>
            <a:pPr>
              <a:lnSpc>
                <a:spcPct val="150000"/>
              </a:lnSpc>
            </a:pP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　　</a:t>
            </a:r>
            <a:r>
              <a:rPr lang="en-US" altLang="zh-CN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300" b="1" dirty="0">
                <a:solidFill>
                  <a:schemeClr val="bg1"/>
                </a:solidFill>
                <a:latin typeface="Calibri" panose="020F0502020204030204" pitchFamily="34" charset="0"/>
              </a:rPr>
              <a:t>人民法院，公安机关，人民检察院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804248" y="3771901"/>
            <a:ext cx="66176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2FD14E8-D73E-4BA0-87A8-29AC51E883AB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36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8100316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4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565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4" name="文本框 1"/>
          <p:cNvSpPr txBox="1">
            <a:spLocks noChangeArrowheads="1"/>
          </p:cNvSpPr>
          <p:nvPr/>
        </p:nvSpPr>
        <p:spPr bwMode="auto">
          <a:xfrm>
            <a:off x="1979712" y="149225"/>
            <a:ext cx="6245225" cy="38965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37.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将“构建人类命运共同体”写入我国宪法的是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()·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  1993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年宪法修正案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·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  1993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年宪法修正案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2004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年宪法修正案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  2018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年宪法修正案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48264" y="3595519"/>
            <a:ext cx="716086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28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3AF2E81-2377-4D5B-8420-A716D30F2D41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37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33443292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47B5DBCD-FD73-4EA1-A1DA-238B384A65C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7"/>
            <a:ext cx="6971824" cy="2772251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38.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我国宪法以（）的形式，确立了中国特色社会主义道路、中国特色社会主义理论体系和中国特色社会主义制度的发展成果。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35696" y="2139702"/>
            <a:ext cx="6696743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3600" dirty="0" err="1">
                <a:solidFill>
                  <a:srgbClr val="FFFFFF"/>
                </a:solidFill>
              </a:rPr>
              <a:t>A</a:t>
            </a:r>
            <a:r>
              <a:rPr lang="en-US" sz="3600" dirty="0" err="1">
                <a:solidFill>
                  <a:srgbClr val="FFFFFF"/>
                </a:solidFill>
              </a:rPr>
              <a:t>.</a:t>
            </a:r>
            <a:r>
              <a:rPr sz="3600" dirty="0" err="1">
                <a:solidFill>
                  <a:srgbClr val="FFFFFF"/>
                </a:solidFill>
              </a:rPr>
              <a:t>国家大法</a:t>
            </a:r>
            <a:r>
              <a:rPr sz="3600" dirty="0">
                <a:solidFill>
                  <a:srgbClr val="FFFFFF"/>
                </a:solidFill>
              </a:rPr>
              <a:t>	   </a:t>
            </a:r>
            <a:r>
              <a:rPr sz="3600" dirty="0" err="1">
                <a:solidFill>
                  <a:srgbClr val="FFFFFF"/>
                </a:solidFill>
              </a:rPr>
              <a:t>B</a:t>
            </a:r>
            <a:r>
              <a:rPr lang="en-US" sz="3600" dirty="0" err="1">
                <a:solidFill>
                  <a:srgbClr val="FFFFFF"/>
                </a:solidFill>
              </a:rPr>
              <a:t>.</a:t>
            </a:r>
            <a:r>
              <a:rPr sz="3600" dirty="0" err="1">
                <a:solidFill>
                  <a:srgbClr val="FFFFFF"/>
                </a:solidFill>
              </a:rPr>
              <a:t>行政法</a:t>
            </a:r>
            <a:endParaRPr sz="3600" dirty="0">
              <a:solidFill>
                <a:srgbClr val="FFFFFF"/>
              </a:solidFill>
            </a:endParaRPr>
          </a:p>
          <a:p>
            <a:pPr algn="l"/>
            <a:r>
              <a:rPr sz="3600" dirty="0" err="1">
                <a:solidFill>
                  <a:srgbClr val="FFFFFF"/>
                </a:solidFill>
              </a:rPr>
              <a:t>C</a:t>
            </a:r>
            <a:r>
              <a:rPr lang="en-US" sz="3600" dirty="0" err="1">
                <a:solidFill>
                  <a:srgbClr val="FFFFFF"/>
                </a:solidFill>
              </a:rPr>
              <a:t>.</a:t>
            </a:r>
            <a:r>
              <a:rPr sz="3600" dirty="0" err="1">
                <a:solidFill>
                  <a:srgbClr val="FFFFFF"/>
                </a:solidFill>
              </a:rPr>
              <a:t>国家根本法</a:t>
            </a:r>
            <a:r>
              <a:rPr lang="en-US" altLang="zh-CN" sz="3600" dirty="0">
                <a:solidFill>
                  <a:srgbClr val="FFFFFF"/>
                </a:solidFill>
              </a:rPr>
              <a:t>   </a:t>
            </a:r>
            <a:r>
              <a:rPr sz="3600" dirty="0" err="1">
                <a:solidFill>
                  <a:srgbClr val="FFFFFF"/>
                </a:solidFill>
              </a:rPr>
              <a:t>D</a:t>
            </a:r>
            <a:r>
              <a:rPr lang="en-US" sz="3600" dirty="0" err="1">
                <a:solidFill>
                  <a:srgbClr val="FFFFFF"/>
                </a:solidFill>
              </a:rPr>
              <a:t>.</a:t>
            </a:r>
            <a:r>
              <a:rPr sz="3600" dirty="0" err="1">
                <a:solidFill>
                  <a:srgbClr val="FFFFFF"/>
                </a:solidFill>
              </a:rPr>
              <a:t>国家主要法</a:t>
            </a:r>
            <a:endParaRPr sz="36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804248" y="4316783"/>
            <a:ext cx="1178739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1C21F654-2EBA-4F13-9606-C5B66AFAD3A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9D00A83B-7D6E-477B-83EC-237445BB684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0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C1BE80C4-5DBA-4B3B-9E39-7B95EF91AF62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38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3175" y="3845700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769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0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702" name="文本框 1"/>
          <p:cNvSpPr txBox="1">
            <a:spLocks noChangeArrowheads="1"/>
          </p:cNvSpPr>
          <p:nvPr/>
        </p:nvSpPr>
        <p:spPr bwMode="auto">
          <a:xfrm>
            <a:off x="2031135" y="230077"/>
            <a:ext cx="7666356" cy="3250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39.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根据宪法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我国的根本政治制度是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( )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人民代表大会制度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·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人民民主专政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·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无产阶级专政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 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社会主义制度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zh-CN" altLang="en-US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468787" y="3289370"/>
            <a:ext cx="6440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AC769CB-E02D-4E90-8619-2F8AAF2BD7E6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39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2529176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3175" y="3848234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974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74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50" name="文本框 1"/>
          <p:cNvSpPr txBox="1">
            <a:spLocks noChangeArrowheads="1"/>
          </p:cNvSpPr>
          <p:nvPr/>
        </p:nvSpPr>
        <p:spPr bwMode="auto">
          <a:xfrm>
            <a:off x="1547664" y="98248"/>
            <a:ext cx="7594748" cy="2906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40.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行使国家立法权的机关是</a:t>
            </a: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(  )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全国人民代表大会</a:t>
            </a: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· 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全国人民代表大会常务委</a:t>
            </a:r>
            <a:endParaRPr lang="en-US" altLang="zh-CN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全国人民代表大会和全国人民代表大会常务委</a:t>
            </a:r>
            <a:endParaRPr lang="en-US" altLang="zh-CN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D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全国人民代表大会和全国人民代表大会常务委、国务院</a:t>
            </a:r>
          </a:p>
          <a:p>
            <a:pPr>
              <a:lnSpc>
                <a:spcPct val="150000"/>
              </a:lnSpc>
            </a:pPr>
            <a:endParaRPr lang="zh-CN" altLang="en-US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508104" y="3443288"/>
            <a:ext cx="93211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8A9C3D2-1C54-4D8E-BF75-209796AB36E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40</a:t>
            </a:r>
            <a:r>
              <a:rPr lang="zh-CN" altLang="en-US" sz="2000" b="1" dirty="0"/>
              <a:t>号答</a:t>
            </a:r>
          </a:p>
        </p:txBody>
      </p:sp>
    </p:spTree>
    <p:extLst>
      <p:ext uri="{BB962C8B-B14F-4D97-AF65-F5344CB8AC3E}">
        <p14:creationId xmlns:p14="http://schemas.microsoft.com/office/powerpoint/2010/main" val="6144611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017977D5-7B78-4EE6-849D-E5265B703B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393825" y="141137"/>
            <a:ext cx="6971824" cy="208692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41.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选国家主席、副主席需要具备的 </a:t>
            </a:r>
            <a:r>
              <a:rPr sz="2800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条件是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）、有选举权和被选举权、具有中华人民共和国国籍。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06864" y="2089753"/>
            <a:ext cx="7915751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sz="2800" dirty="0" err="1">
                <a:solidFill>
                  <a:srgbClr val="FFFFFF"/>
                </a:solidFill>
              </a:rPr>
              <a:t>A.</a:t>
            </a:r>
            <a:r>
              <a:rPr sz="2800" dirty="0" err="1">
                <a:solidFill>
                  <a:srgbClr val="FFFFFF"/>
                </a:solidFill>
              </a:rPr>
              <a:t>年满四十五周岁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lang="en-US" sz="2800" dirty="0">
                <a:solidFill>
                  <a:srgbClr val="FFFFFF"/>
                </a:solidFill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</a:rPr>
              <a:t>年满五十周岁</a:t>
            </a:r>
          </a:p>
          <a:p>
            <a:pPr algn="l"/>
            <a:r>
              <a:rPr lang="en-US" altLang="zh-CN" sz="2800" dirty="0">
                <a:solidFill>
                  <a:srgbClr val="FFFFFF"/>
                </a:solidFill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</a:rPr>
              <a:t>年满五十五周岁</a:t>
            </a:r>
          </a:p>
          <a:p>
            <a:pPr algn="l"/>
            <a:r>
              <a:rPr lang="en-US" altLang="zh-CN" sz="2800" dirty="0">
                <a:solidFill>
                  <a:srgbClr val="FFFFFF"/>
                </a:solidFill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</a:rPr>
              <a:t>年满六十周岁</a:t>
            </a:r>
            <a:endParaRPr lang="en-US" altLang="zh-CN" sz="28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452320" y="3850522"/>
            <a:ext cx="1201361" cy="7155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sz="405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 </a:t>
            </a:r>
            <a:endParaRPr lang="zh-CN" altLang="en-US" sz="405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0031707A-B2B9-4B71-BFFB-9216A1E8B4B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CC3D91CD-935A-455C-B8E7-D54D89604DF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3477FF21-FADE-449B-B373-9EB005F9E7A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41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1443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文本框 1"/>
          <p:cNvSpPr txBox="1">
            <a:spLocks noChangeArrowheads="1"/>
          </p:cNvSpPr>
          <p:nvPr/>
        </p:nvSpPr>
        <p:spPr bwMode="auto">
          <a:xfrm>
            <a:off x="2189637" y="263525"/>
            <a:ext cx="6192838" cy="3250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42.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我国现行的政党制度是什么？（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）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、多党轮流执政    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、一党专政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、共产党领导下的多党合作制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、多党共同执政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556851" y="3433319"/>
            <a:ext cx="182721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B1603D2-4371-4A12-9BEA-27B7678B4C25}"/>
              </a:ext>
            </a:extLst>
          </p:cNvPr>
          <p:cNvSpPr txBox="1"/>
          <p:nvPr/>
        </p:nvSpPr>
        <p:spPr>
          <a:xfrm>
            <a:off x="168136" y="970107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42</a:t>
            </a:r>
            <a:r>
              <a:rPr lang="zh-CN" altLang="en-US" sz="2000" b="1" dirty="0"/>
              <a:t>或</a:t>
            </a:r>
            <a:r>
              <a:rPr lang="en-US" altLang="zh-CN" sz="2000" b="1" dirty="0"/>
              <a:t>40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349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4" name="文本框 1"/>
          <p:cNvSpPr txBox="1">
            <a:spLocks noChangeArrowheads="1"/>
          </p:cNvSpPr>
          <p:nvPr/>
        </p:nvSpPr>
        <p:spPr bwMode="auto">
          <a:xfrm>
            <a:off x="1248162" y="145004"/>
            <a:ext cx="7848872" cy="22451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43.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战争与和平是关系一个国家生死存亡的重大问题。在我国，能决定战争与和平问题的是哪个国家机关？（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）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、全国人大常委会   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、全国人民大表大会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、国务院                     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、党中央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940152" y="3471125"/>
            <a:ext cx="19526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3380E83-0403-456E-8C02-E80615A2564C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5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35</a:t>
            </a:r>
            <a:r>
              <a:rPr lang="zh-CN" altLang="en-US" sz="2000" b="1" dirty="0"/>
              <a:t>号答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20996227-8726-4B06-A2BF-1C1C90843A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961674" y="270986"/>
            <a:ext cx="6971824" cy="1772603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44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在我国，制定基本法律的职权属于（）</a:t>
            </a:r>
            <a:r>
              <a:rPr lang="zh-CN" altLang="en-US" sz="495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89924" y="1417588"/>
            <a:ext cx="5634662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>
                <a:solidFill>
                  <a:srgbClr val="FFFFFF"/>
                </a:solidFill>
              </a:rPr>
              <a:t>A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全国人民代表大会</a:t>
            </a:r>
          </a:p>
          <a:p>
            <a:pPr algn="l"/>
            <a:r>
              <a:rPr sz="2800" dirty="0">
                <a:solidFill>
                  <a:srgbClr val="FFFFFF"/>
                </a:solidFill>
              </a:rPr>
              <a:t>B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全国人大常委会</a:t>
            </a:r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C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全国人大及其常委会</a:t>
            </a:r>
          </a:p>
          <a:p>
            <a:pPr algn="l"/>
            <a:r>
              <a:rPr sz="2800" dirty="0">
                <a:solidFill>
                  <a:srgbClr val="FFFFFF"/>
                </a:solidFill>
              </a:rPr>
              <a:t>D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全国人大法律委员会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884368" y="397109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46121275-B3FF-435D-AF64-C9AE07EDC6B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A868F325-8720-40ED-8883-FF56C24BB9D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8FA60A8-2BDF-40CF-B0A3-E9C54E7C3966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6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34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445CA74-EB89-4CFE-9426-7B1A8650B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70986"/>
            <a:ext cx="7097802" cy="1772603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45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现行宪法规定，依法服兵役和参加民兵组织是我国公民的（   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76576" y="1719038"/>
            <a:ext cx="4997971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dirty="0">
                <a:solidFill>
                  <a:srgbClr val="FFFFFF"/>
                </a:solidFill>
              </a:rPr>
              <a:t>A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权利和义务</a:t>
            </a:r>
            <a:r>
              <a:rPr sz="2800" dirty="0">
                <a:solidFill>
                  <a:srgbClr val="FFFFFF"/>
                </a:solidFill>
              </a:rPr>
              <a:t>      B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神圣职责</a:t>
            </a:r>
          </a:p>
          <a:p>
            <a:pPr algn="l"/>
            <a:endParaRPr sz="2800" dirty="0">
              <a:solidFill>
                <a:srgbClr val="FFFFFF"/>
              </a:solidFill>
            </a:endParaRPr>
          </a:p>
          <a:p>
            <a:pPr algn="l"/>
            <a:r>
              <a:rPr sz="2800" dirty="0">
                <a:solidFill>
                  <a:srgbClr val="FFFFFF"/>
                </a:solidFill>
              </a:rPr>
              <a:t>C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光荣义务         </a:t>
            </a:r>
            <a:r>
              <a:rPr sz="2800" dirty="0">
                <a:solidFill>
                  <a:srgbClr val="FFFFFF"/>
                </a:solidFill>
              </a:rPr>
              <a:t>D</a:t>
            </a:r>
            <a:r>
              <a:rPr lang="en-US" sz="2800" dirty="0">
                <a:solidFill>
                  <a:srgbClr val="FFFFFF"/>
                </a:solidFill>
              </a:rPr>
              <a:t>.</a:t>
            </a:r>
            <a:r>
              <a:rPr lang="zh-CN" altLang="en-US" sz="2800" dirty="0">
                <a:solidFill>
                  <a:srgbClr val="FFFFFF"/>
                </a:solidFill>
              </a:rPr>
              <a:t>神圣权利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466715" y="4050750"/>
            <a:ext cx="25222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8205533-6741-445F-B7C3-5C16A92B95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3AD6B07F-92A3-4DA5-9B8A-AA118E08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EA176AF-2621-4267-987F-734AA9EF6FF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7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33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445CA74-EB89-4CFE-9426-7B1A8650B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70986"/>
            <a:ext cx="7097802" cy="1772603"/>
          </a:xfrm>
          <a:prstGeom prst="rect">
            <a:avLst/>
          </a:prstGeom>
        </p:spPr>
        <p:txBody>
          <a:bodyPr wrap="square">
            <a:normAutofit fontScale="925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46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中国人民政治协商会议在性质上属于（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）。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自治组织    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爱国统一战线组织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国家机关    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政权机关</a:t>
            </a:r>
          </a:p>
          <a:p>
            <a:pPr>
              <a:lnSpc>
                <a:spcPct val="120000"/>
              </a:lnSpc>
            </a:pPr>
            <a:endParaRPr lang="zh-CN" altLang="en-US" sz="28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66715" y="3292660"/>
            <a:ext cx="25222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B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8205533-6741-445F-B7C3-5C16A92B95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3AD6B07F-92A3-4DA5-9B8A-AA118E08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EA176AF-2621-4267-987F-734AA9EF6FF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4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32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217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445CA74-EB89-4CFE-9426-7B1A8650B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70986"/>
            <a:ext cx="7097802" cy="1772603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47.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我国多党合作与政治协商的最高原则是（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）。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中国共产党的领导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民主集中制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政治协商              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多党合作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652120" y="3320147"/>
            <a:ext cx="119351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A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8205533-6741-445F-B7C3-5C16A92B95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3AD6B07F-92A3-4DA5-9B8A-AA118E08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EA176AF-2621-4267-987F-734AA9EF6FF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3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31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00171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445CA74-EB89-4CFE-9426-7B1A8650B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70986"/>
            <a:ext cx="7097802" cy="1772603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48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中华人民共和国各级监察委员会是国家的（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）机关。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监督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法律监察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监察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监督监察</a:t>
            </a:r>
          </a:p>
          <a:p>
            <a:pPr>
              <a:lnSpc>
                <a:spcPct val="120000"/>
              </a:lnSpc>
            </a:pPr>
            <a:endParaRPr lang="zh-CN" altLang="en-US" sz="28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66715" y="4050750"/>
            <a:ext cx="25222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8205533-6741-445F-B7C3-5C16A92B95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3AD6B07F-92A3-4DA5-9B8A-AA118E08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EA176AF-2621-4267-987F-734AA9EF6FF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2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30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03633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D445CA74-EB89-4CFE-9426-7B1A8650B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835696" y="270986"/>
            <a:ext cx="7097802" cy="1772603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49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国家监察委员会对（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）负责。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国务院                              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中共中央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全国人大和全国人大常委会   </a:t>
            </a: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国家主席</a:t>
            </a:r>
          </a:p>
          <a:p>
            <a:pPr>
              <a:lnSpc>
                <a:spcPct val="120000"/>
              </a:lnSpc>
            </a:pPr>
            <a:endParaRPr lang="zh-CN" altLang="en-US" sz="28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66715" y="4050750"/>
            <a:ext cx="25222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36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C</a:t>
            </a:r>
            <a:endParaRPr lang="zh-CN" altLang="en-US" sz="36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88205533-6741-445F-B7C3-5C16A92B95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3AD6B07F-92A3-4DA5-9B8A-AA118E08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EA176AF-2621-4267-987F-734AA9EF6FFF}"/>
              </a:ext>
            </a:extLst>
          </p:cNvPr>
          <p:cNvSpPr txBox="1"/>
          <p:nvPr/>
        </p:nvSpPr>
        <p:spPr>
          <a:xfrm>
            <a:off x="168136" y="97010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/>
              <a:t>1</a:t>
            </a:r>
            <a:r>
              <a:rPr lang="zh-CN" altLang="en-US" sz="2000" b="1" dirty="0"/>
              <a:t>班</a:t>
            </a:r>
            <a:r>
              <a:rPr lang="en-US" altLang="zh-CN" sz="2000" b="1" dirty="0"/>
              <a:t>21</a:t>
            </a:r>
            <a:r>
              <a:rPr lang="zh-CN" altLang="en-US" sz="2000" b="1" dirty="0"/>
              <a:t>号答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95966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182423965"/>
      </p:ext>
    </p:extLst>
  </p:cSld>
  <p:clrMapOvr>
    <a:masterClrMapping/>
  </p:clrMapOvr>
  <p:transition spd="slow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3731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2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4" name="文本框 1"/>
          <p:cNvSpPr txBox="1">
            <a:spLocks noChangeArrowheads="1"/>
          </p:cNvSpPr>
          <p:nvPr/>
        </p:nvSpPr>
        <p:spPr bwMode="auto">
          <a:xfrm>
            <a:off x="1682111" y="267494"/>
            <a:ext cx="7187654" cy="21852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中国共产党是中国工人阶级的先锋队，同时是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的先锋队。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农民阶级       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中国人民               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中华民族        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中国人民和中华民族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761233" y="2942405"/>
            <a:ext cx="508473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D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34699540"/>
      </p:ext>
    </p:extLst>
  </p:cSld>
  <p:clrMapOvr>
    <a:masterClrMapping/>
  </p:clrMapOvr>
  <p:transition spd="slow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77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2" name="文本框 1"/>
          <p:cNvSpPr txBox="1">
            <a:spLocks noChangeArrowheads="1"/>
          </p:cNvSpPr>
          <p:nvPr/>
        </p:nvSpPr>
        <p:spPr bwMode="auto">
          <a:xfrm>
            <a:off x="1705310" y="320685"/>
            <a:ext cx="7128792" cy="25280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党的最高理想和最终目标是实现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。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社会主义          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共产主义       </a:t>
            </a:r>
            <a:endParaRPr lang="en-US" altLang="zh-CN" sz="28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全面小康社会      </a:t>
            </a:r>
            <a:r>
              <a:rPr lang="en-US" altLang="zh-CN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基本小康社会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286375" y="3714750"/>
            <a:ext cx="869801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174850767"/>
      </p:ext>
    </p:extLst>
  </p:cSld>
  <p:clrMapOvr>
    <a:masterClrMapping/>
  </p:clrMapOvr>
  <p:transition spd="slow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782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0" name="文本框 1"/>
          <p:cNvSpPr txBox="1">
            <a:spLocks noChangeArrowheads="1"/>
          </p:cNvSpPr>
          <p:nvPr/>
        </p:nvSpPr>
        <p:spPr bwMode="auto">
          <a:xfrm>
            <a:off x="1691680" y="0"/>
            <a:ext cx="6878637" cy="4524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习近平新时代中国特色社会主义思想回答了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这个重大课题。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新形势下实现什么样的发展、怎样发展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新时代坚持和发展什么样的中国特色社会主义、怎样坚持和发展中国特色社会主义。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什么是社会主义、怎样建设社会主义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建设什么样的党、怎样建设党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524328" y="4268133"/>
            <a:ext cx="471604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342158988"/>
      </p:ext>
    </p:extLst>
  </p:cSld>
  <p:clrMapOvr>
    <a:masterClrMapping/>
  </p:clrMapOvr>
  <p:transition spd="slow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987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1331640" y="152401"/>
            <a:ext cx="7664723" cy="3232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</a:rPr>
              <a:t>4. </a:t>
            </a: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</a:rPr>
              <a:t>新形势下，我们要实现党的十八大确定的奋斗目标和中国梦，必须（  ），充分调动最广大人民的积极性、主动性、创造性。</a:t>
            </a:r>
            <a:endParaRPr lang="en-US" altLang="zh-CN" sz="24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</a:rPr>
              <a:t>以人民为中心		  </a:t>
            </a:r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</a:rPr>
              <a:t>B. </a:t>
            </a: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</a:rPr>
              <a:t>紧紧依靠人民</a:t>
            </a:r>
            <a:endParaRPr lang="en-US" altLang="zh-CN" sz="24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endParaRPr lang="zh-CN" altLang="en-US" sz="2400" b="1" dirty="0">
              <a:solidFill>
                <a:schemeClr val="bg1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</a:rPr>
              <a:t>C. </a:t>
            </a: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</a:rPr>
              <a:t>把人民的利益放在首位	  </a:t>
            </a:r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</a:rPr>
              <a:t>D. </a:t>
            </a: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</a:rPr>
              <a:t>坚持人民至上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161088" y="4011613"/>
            <a:ext cx="2835275" cy="585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5343161"/>
      </p:ext>
    </p:extLst>
  </p:cSld>
  <p:clrMapOvr>
    <a:masterClrMapping/>
  </p:clrMapOvr>
  <p:transition spd="slow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4405" y="3835400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601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2" name="文本框 1"/>
          <p:cNvSpPr txBox="1">
            <a:spLocks noChangeArrowheads="1"/>
          </p:cNvSpPr>
          <p:nvPr/>
        </p:nvSpPr>
        <p:spPr bwMode="auto">
          <a:xfrm>
            <a:off x="1413109" y="220958"/>
            <a:ext cx="7623387" cy="28623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5</a:t>
            </a: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在现阶段，我国社会的主要矛盾是</a:t>
            </a: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和</a:t>
            </a: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之间的矛盾。</a:t>
            </a:r>
            <a:endParaRPr lang="en-US" altLang="zh-CN" sz="20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人民日益增长的更好生活需要，不协调不公平的发展。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人民日益增长的物质文化需要，落后的社会生产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人民日益增长的美好生活需要，不平衡不充分的发展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000" b="1" dirty="0">
                <a:solidFill>
                  <a:srgbClr val="FFFFFF"/>
                </a:solidFill>
                <a:latin typeface="Calibri" panose="020F0502020204030204" pitchFamily="34" charset="0"/>
              </a:rPr>
              <a:t>人民日益增长的美丽生活需要，不平衡多层次的发展</a:t>
            </a:r>
          </a:p>
          <a:p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948264" y="3545183"/>
            <a:ext cx="55119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C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38292778"/>
      </p:ext>
    </p:extLst>
  </p:cSld>
  <p:clrMapOvr>
    <a:masterClrMapping/>
  </p:clrMapOvr>
  <p:transition spd="slow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0115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8" name="文本框 1"/>
          <p:cNvSpPr txBox="1">
            <a:spLocks noChangeArrowheads="1"/>
          </p:cNvSpPr>
          <p:nvPr/>
        </p:nvSpPr>
        <p:spPr bwMode="auto">
          <a:xfrm>
            <a:off x="1763688" y="277540"/>
            <a:ext cx="7378724" cy="3232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6.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坚持社会主义道路、坚持人民民主专政、坚持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、坚持马克思列宁主义毛泽东思想这四项基本原则，是我们的立国之本。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中国共产党的领导      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改革开放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以经济建设为中心      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多党合作制度</a:t>
            </a:r>
          </a:p>
          <a:p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524328" y="3509690"/>
            <a:ext cx="43313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C000"/>
                </a:solidFill>
                <a:latin typeface="Calibri" panose="020F0502020204030204" pitchFamily="34" charset="0"/>
              </a:rPr>
              <a:t>A</a:t>
            </a:r>
            <a:endParaRPr lang="zh-CN" altLang="en-US" sz="32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975272603"/>
      </p:ext>
    </p:extLst>
  </p:cSld>
  <p:clrMapOvr>
    <a:masterClrMapping/>
  </p:clrMapOvr>
  <p:transition spd="slow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6259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0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2" name="文本框 1"/>
          <p:cNvSpPr txBox="1">
            <a:spLocks noChangeArrowheads="1"/>
          </p:cNvSpPr>
          <p:nvPr/>
        </p:nvSpPr>
        <p:spPr bwMode="auto">
          <a:xfrm>
            <a:off x="1239416" y="466726"/>
            <a:ext cx="7902996" cy="2400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7.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中国共产党领导人民建设社会主义生态文明，要增强</a:t>
            </a:r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______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的意识。</a:t>
            </a:r>
            <a:endParaRPr lang="en-US" altLang="zh-CN" sz="25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A.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既要绿水青山也要金山银山</a:t>
            </a:r>
            <a:endParaRPr lang="en-US" altLang="zh-CN" sz="25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B.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绿水青山就是金山银山</a:t>
            </a: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C.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宁要绿水青山不要金山银山 </a:t>
            </a:r>
            <a:endParaRPr lang="en-US" altLang="zh-CN" sz="25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altLang="zh-CN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D.</a:t>
            </a:r>
            <a:r>
              <a:rPr lang="zh-CN" altLang="en-US" sz="2500" b="1" dirty="0">
                <a:solidFill>
                  <a:schemeClr val="bg1"/>
                </a:solidFill>
                <a:latin typeface="Calibri" panose="020F0502020204030204" pitchFamily="34" charset="0"/>
              </a:rPr>
              <a:t>金山银山就是绿水青山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452320" y="3415507"/>
            <a:ext cx="431576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23175114"/>
      </p:ext>
    </p:extLst>
  </p:cSld>
  <p:clrMapOvr>
    <a:masterClrMapping/>
  </p:clrMapOvr>
  <p:transition spd="slow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0">
            <a:extLst>
              <a:ext uri="{FF2B5EF4-FFF2-40B4-BE49-F238E27FC236}">
                <a16:creationId xmlns:a16="http://schemas.microsoft.com/office/drawing/2014/main" id="{73AAE926-D71F-4D55-8304-D1387224D0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1259632" y="270986"/>
            <a:ext cx="7673866" cy="716588"/>
          </a:xfrm>
          <a:prstGeom prst="rect">
            <a:avLst/>
          </a:prstGeom>
        </p:spPr>
        <p:txBody>
          <a:bodyPr wrap="square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 b="1"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8.</a:t>
            </a:r>
            <a:r>
              <a:rPr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宪法最主要、最核心的价值在于</a:t>
            </a:r>
            <a:r>
              <a:rPr lang="en-US" sz="2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)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63688" y="1196689"/>
            <a:ext cx="5976664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3200" dirty="0" err="1">
                <a:solidFill>
                  <a:srgbClr val="FFFFFF"/>
                </a:solidFill>
              </a:rPr>
              <a:t>A</a:t>
            </a:r>
            <a:r>
              <a:rPr lang="en-US" sz="3200" dirty="0" err="1">
                <a:solidFill>
                  <a:srgbClr val="FFFFFF"/>
                </a:solidFill>
              </a:rPr>
              <a:t>.</a:t>
            </a:r>
            <a:r>
              <a:rPr sz="3200" dirty="0" err="1">
                <a:solidFill>
                  <a:srgbClr val="FFFFFF"/>
                </a:solidFill>
              </a:rPr>
              <a:t>组织国家机构</a:t>
            </a:r>
            <a:r>
              <a:rPr sz="3200" dirty="0">
                <a:solidFill>
                  <a:srgbClr val="FFFFFF"/>
                </a:solidFill>
              </a:rPr>
              <a:t> </a:t>
            </a:r>
          </a:p>
          <a:p>
            <a:pPr algn="l"/>
            <a:r>
              <a:rPr sz="3200" dirty="0" err="1">
                <a:solidFill>
                  <a:srgbClr val="FFFFFF"/>
                </a:solidFill>
              </a:rPr>
              <a:t>B</a:t>
            </a:r>
            <a:r>
              <a:rPr lang="en-US" sz="3200" dirty="0" err="1">
                <a:solidFill>
                  <a:srgbClr val="FFFFFF"/>
                </a:solidFill>
              </a:rPr>
              <a:t>.</a:t>
            </a:r>
            <a:r>
              <a:rPr sz="3200" dirty="0" err="1">
                <a:solidFill>
                  <a:srgbClr val="FFFFFF"/>
                </a:solidFill>
              </a:rPr>
              <a:t>保障公民基本权利</a:t>
            </a:r>
            <a:r>
              <a:rPr sz="3200" dirty="0">
                <a:solidFill>
                  <a:srgbClr val="FFFFFF"/>
                </a:solidFill>
              </a:rPr>
              <a:t> </a:t>
            </a:r>
          </a:p>
          <a:p>
            <a:pPr algn="l"/>
            <a:r>
              <a:rPr sz="3200" dirty="0" err="1">
                <a:solidFill>
                  <a:srgbClr val="FFFFFF"/>
                </a:solidFill>
              </a:rPr>
              <a:t>C</a:t>
            </a:r>
            <a:r>
              <a:rPr lang="en-US" sz="3200" dirty="0" err="1">
                <a:solidFill>
                  <a:srgbClr val="FFFFFF"/>
                </a:solidFill>
              </a:rPr>
              <a:t>.</a:t>
            </a:r>
            <a:r>
              <a:rPr sz="3200" dirty="0" err="1">
                <a:solidFill>
                  <a:srgbClr val="FFFFFF"/>
                </a:solidFill>
              </a:rPr>
              <a:t>维护社会秩序</a:t>
            </a:r>
            <a:endParaRPr sz="3200" dirty="0">
              <a:solidFill>
                <a:srgbClr val="FFFFFF"/>
              </a:solidFill>
            </a:endParaRPr>
          </a:p>
          <a:p>
            <a:pPr algn="l"/>
            <a:r>
              <a:rPr sz="3200" dirty="0" err="1">
                <a:solidFill>
                  <a:srgbClr val="FFFFFF"/>
                </a:solidFill>
              </a:rPr>
              <a:t>D</a:t>
            </a:r>
            <a:r>
              <a:rPr lang="en-US" sz="3200" dirty="0" err="1">
                <a:solidFill>
                  <a:srgbClr val="FFFFFF"/>
                </a:solidFill>
              </a:rPr>
              <a:t>.</a:t>
            </a:r>
            <a:r>
              <a:rPr sz="3200" dirty="0" err="1">
                <a:solidFill>
                  <a:srgbClr val="FFFFFF"/>
                </a:solidFill>
              </a:rPr>
              <a:t>控制国家权力</a:t>
            </a:r>
            <a:endParaRPr sz="32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92280" y="3677925"/>
            <a:ext cx="83310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sz="4000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B</a:t>
            </a:r>
            <a:endParaRPr lang="zh-CN" altLang="en-US" sz="4000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F3E3B4B5-A15A-431E-9849-52C3B363E1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4">
            <a:extLst>
              <a:ext uri="{FF2B5EF4-FFF2-40B4-BE49-F238E27FC236}">
                <a16:creationId xmlns:a16="http://schemas.microsoft.com/office/drawing/2014/main" id="{DB00B0D5-DD6D-41EA-9CDE-C063BE7256C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96679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55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t="73382"/>
          <a:stretch>
            <a:fillRect/>
          </a:stretch>
        </p:blipFill>
        <p:spPr>
          <a:xfrm>
            <a:off x="1588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4147" name="图片 3"/>
          <p:cNvPicPr>
            <a:picLocks noChangeAspect="1"/>
          </p:cNvPicPr>
          <p:nvPr/>
        </p:nvPicPr>
        <p:blipFill>
          <a:blip r:embed="rId4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8" name="图片 4"/>
          <p:cNvPicPr>
            <a:picLocks noChangeAspect="1"/>
          </p:cNvPicPr>
          <p:nvPr/>
        </p:nvPicPr>
        <p:blipFill>
          <a:blip r:embed="rId5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435367" y="114320"/>
            <a:ext cx="542539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抢答题，规则如下：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、连麦抢答，连麦列表中第一个同学回答。</a:t>
            </a:r>
            <a:endParaRPr lang="en-US" altLang="zh-CN" sz="2000" b="1" dirty="0"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、答对记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分；答错记</a:t>
            </a:r>
            <a:r>
              <a:rPr lang="en-US" altLang="zh-CN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—1</a:t>
            </a: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分。</a:t>
            </a:r>
          </a:p>
        </p:txBody>
      </p:sp>
      <p:sp>
        <p:nvSpPr>
          <p:cNvPr id="9" name="圆角矩形 8">
            <a:hlinkClick r:id="rId6" action="ppaction://hlinksldjump"/>
          </p:cNvPr>
          <p:cNvSpPr/>
          <p:nvPr/>
        </p:nvSpPr>
        <p:spPr>
          <a:xfrm>
            <a:off x="31591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9">
            <a:hlinkClick r:id="rId7" action="ppaction://hlinksldjump"/>
          </p:cNvPr>
          <p:cNvSpPr/>
          <p:nvPr/>
        </p:nvSpPr>
        <p:spPr>
          <a:xfrm>
            <a:off x="4572000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圆角矩形 10">
            <a:hlinkClick r:id="rId8" action="ppaction://hlinksldjump"/>
          </p:cNvPr>
          <p:cNvSpPr/>
          <p:nvPr/>
        </p:nvSpPr>
        <p:spPr>
          <a:xfrm>
            <a:off x="5940425" y="122555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圆角矩形 11">
            <a:hlinkClick r:id="rId9" action="ppaction://hlinksldjump"/>
          </p:cNvPr>
          <p:cNvSpPr/>
          <p:nvPr/>
        </p:nvSpPr>
        <p:spPr>
          <a:xfrm>
            <a:off x="3132138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>
            <a:hlinkClick r:id="rId10" action="ppaction://hlinksldjump"/>
          </p:cNvPr>
          <p:cNvSpPr/>
          <p:nvPr/>
        </p:nvSpPr>
        <p:spPr>
          <a:xfrm>
            <a:off x="4572000" y="24622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>
            <a:hlinkClick r:id="rId11" action="ppaction://hlinksldjump"/>
          </p:cNvPr>
          <p:cNvSpPr/>
          <p:nvPr/>
        </p:nvSpPr>
        <p:spPr>
          <a:xfrm>
            <a:off x="5938838" y="2463800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>
            <a:hlinkClick r:id="rId12" action="ppaction://hlinksldjump"/>
          </p:cNvPr>
          <p:cNvSpPr/>
          <p:nvPr/>
        </p:nvSpPr>
        <p:spPr>
          <a:xfrm>
            <a:off x="3159125" y="3643313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>
            <a:hlinkClick r:id="rId13" action="ppaction://hlinksldjump"/>
          </p:cNvPr>
          <p:cNvSpPr/>
          <p:nvPr/>
        </p:nvSpPr>
        <p:spPr>
          <a:xfrm>
            <a:off x="5940425" y="3608388"/>
            <a:ext cx="1152525" cy="576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圆角矩形 16">
            <a:hlinkClick r:id="rId14" action="ppaction://hlinksldjump"/>
          </p:cNvPr>
          <p:cNvSpPr/>
          <p:nvPr/>
        </p:nvSpPr>
        <p:spPr>
          <a:xfrm>
            <a:off x="4572000" y="3641725"/>
            <a:ext cx="1152525" cy="5762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491880" y="113159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60290" y="1131570"/>
            <a:ext cx="288290" cy="6451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63888" y="2463175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99557" y="2427615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00192" y="1131590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60032" y="2463810"/>
            <a:ext cx="28803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35752" y="3572128"/>
            <a:ext cx="36004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2040" y="3572763"/>
            <a:ext cx="43204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55938" y="3607688"/>
            <a:ext cx="504056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58604818"/>
      </p:ext>
    </p:extLst>
  </p:cSld>
  <p:clrMapOvr>
    <a:masterClrMapping/>
  </p:clrMapOvr>
  <p:transition spd="slow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图片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/>
          <a:srcRect t="73382"/>
          <a:stretch>
            <a:fillRect/>
          </a:stretch>
        </p:blipFill>
        <p:spPr>
          <a:xfrm>
            <a:off x="1587" y="3773488"/>
            <a:ext cx="9140825" cy="1368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9027" name="图片 3"/>
          <p:cNvPicPr>
            <a:picLocks noChangeAspect="1"/>
          </p:cNvPicPr>
          <p:nvPr/>
        </p:nvPicPr>
        <p:blipFill>
          <a:blip r:embed="rId5"/>
          <a:srcRect t="34422" r="84776"/>
          <a:stretch>
            <a:fillRect/>
          </a:stretch>
        </p:blipFill>
        <p:spPr bwMode="auto">
          <a:xfrm>
            <a:off x="1588" y="1770063"/>
            <a:ext cx="1392237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8" name="图片 4"/>
          <p:cNvPicPr>
            <a:picLocks noChangeAspect="1"/>
          </p:cNvPicPr>
          <p:nvPr/>
        </p:nvPicPr>
        <p:blipFill>
          <a:blip r:embed="rId6"/>
          <a:srcRect t="70840" r="52858"/>
          <a:stretch>
            <a:fillRect/>
          </a:stretch>
        </p:blipFill>
        <p:spPr bwMode="auto">
          <a:xfrm>
            <a:off x="1588" y="3643313"/>
            <a:ext cx="430847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30" name="文本框 1"/>
          <p:cNvSpPr txBox="1">
            <a:spLocks noChangeArrowheads="1"/>
          </p:cNvSpPr>
          <p:nvPr/>
        </p:nvSpPr>
        <p:spPr bwMode="auto">
          <a:xfrm>
            <a:off x="1259680" y="385050"/>
            <a:ext cx="7882732" cy="16911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9.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根据现行宪法规定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我国监督宪法实施的机关有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(  )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。</a:t>
            </a:r>
            <a:b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A.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全国人民代表大会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B.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全国人大常委会     </a:t>
            </a:r>
            <a:endParaRPr lang="en-US" altLang="zh-CN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C.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国家监察委员会           </a:t>
            </a:r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D. </a:t>
            </a:r>
            <a:r>
              <a: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最高人民检察院</a:t>
            </a:r>
            <a:r>
              <a:rPr lang="zh-CN" altLang="en-US" sz="2400" dirty="0">
                <a:latin typeface="Calibri" panose="020F0502020204030204" pitchFamily="34" charset="0"/>
              </a:rPr>
              <a:t> </a:t>
            </a:r>
            <a:endParaRPr lang="zh-CN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722119" y="3364654"/>
            <a:ext cx="100411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C000"/>
                </a:solidFill>
                <a:latin typeface="Calibri" panose="020F0502020204030204" pitchFamily="34" charset="0"/>
              </a:rPr>
              <a:t>AB</a:t>
            </a:r>
            <a:endParaRPr lang="zh-CN" altLang="en-US" sz="40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1B4DE2BB-AE88-47C5-A0B9-8D3C8F5FF6CF}"/>
              </a:ext>
            </a:extLst>
          </p:cNvPr>
          <p:cNvSpPr txBox="1"/>
          <p:nvPr/>
        </p:nvSpPr>
        <p:spPr>
          <a:xfrm>
            <a:off x="7235825" y="33338"/>
            <a:ext cx="13462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多选题</a:t>
            </a:r>
          </a:p>
        </p:txBody>
      </p:sp>
    </p:spTree>
    <p:extLst>
      <p:ext uri="{BB962C8B-B14F-4D97-AF65-F5344CB8AC3E}">
        <p14:creationId xmlns:p14="http://schemas.microsoft.com/office/powerpoint/2010/main" val="40659630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9177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1773"/>
  <p:tag name="KSO_WM_UNIT_TYPE" val="a"/>
  <p:tag name="KSO_WM_UNIT_INDEX" val="1"/>
  <p:tag name="KSO_WM_UNIT_ID" val="custom20191773_6*a*1"/>
  <p:tag name="KSO_WM_UNIT_LAYERLEVEL" val="1"/>
  <p:tag name="KSO_WM_UNIT_VALUE" val="14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单击此处添加标题"/>
  <p:tag name="KSO_WM_UNIT_DIAGRAM_ISNUMVISUAL" val="0"/>
  <p:tag name="KSO_WM_UNIT_DIAGRAM_ISREFERUNIT" val="0"/>
  <p:tag name="KSO_WM_DIAGRAM_GROUP_CODE" val="m1-3"/>
  <p:tag name="KSO_WM_UNIT_TEXT_FILL_FORE_SCHEMECOLOR_INDEX" val="13"/>
  <p:tag name="KSO_WM_UNIT_TEXT_FILL_TYPE" val="1"/>
  <p:tag name="KSO_WM_UNIT_USESOURCEFORMAT_APPLY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2920</Words>
  <Application>Microsoft Office PowerPoint</Application>
  <PresentationFormat>全屏显示(16:9)</PresentationFormat>
  <Paragraphs>488</Paragraphs>
  <Slides>69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69</vt:i4>
      </vt:variant>
    </vt:vector>
  </HeadingPairs>
  <TitlesOfParts>
    <vt:vector size="75" baseType="lpstr">
      <vt:lpstr>Adobe Gothic Std B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Administrator</cp:lastModifiedBy>
  <cp:revision>255</cp:revision>
  <dcterms:created xsi:type="dcterms:W3CDTF">2015-11-20T12:53:00Z</dcterms:created>
  <dcterms:modified xsi:type="dcterms:W3CDTF">2020-02-16T09:29:54Z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