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99" r:id="rId2"/>
    <p:sldId id="264" r:id="rId3"/>
    <p:sldId id="306" r:id="rId4"/>
    <p:sldId id="304" r:id="rId5"/>
    <p:sldId id="303" r:id="rId6"/>
    <p:sldId id="273" r:id="rId7"/>
    <p:sldId id="274" r:id="rId8"/>
    <p:sldId id="305" r:id="rId9"/>
    <p:sldId id="275" r:id="rId10"/>
    <p:sldId id="261" r:id="rId11"/>
    <p:sldId id="283" r:id="rId12"/>
    <p:sldId id="293" r:id="rId13"/>
    <p:sldId id="294" r:id="rId14"/>
    <p:sldId id="285" r:id="rId15"/>
    <p:sldId id="295" r:id="rId16"/>
    <p:sldId id="296" r:id="rId17"/>
    <p:sldId id="297" r:id="rId18"/>
    <p:sldId id="298" r:id="rId19"/>
    <p:sldId id="290" r:id="rId20"/>
    <p:sldId id="262" r:id="rId21"/>
    <p:sldId id="307" r:id="rId22"/>
    <p:sldId id="308" r:id="rId23"/>
    <p:sldId id="309" r:id="rId24"/>
    <p:sldId id="310" r:id="rId25"/>
    <p:sldId id="300" r:id="rId26"/>
    <p:sldId id="301" r:id="rId27"/>
    <p:sldId id="291" r:id="rId28"/>
    <p:sldId id="302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0" clrIdx="0"/>
  <p:cmAuthor id="2" name="Lenovo User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341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184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19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53D2EA-A2B9-4D80-98C4-A527AFF793D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732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双语学习报LOGO 20181107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7408545" y="0"/>
            <a:ext cx="1735455" cy="5010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ChangeArrowheads="1"/>
          </p:cNvSpPr>
          <p:nvPr/>
        </p:nvSpPr>
        <p:spPr bwMode="auto">
          <a:xfrm>
            <a:off x="765175" y="1268413"/>
            <a:ext cx="7216775" cy="914400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5000" b="1" dirty="0">
                <a:solidFill>
                  <a:srgbClr val="0000FF"/>
                </a:solidFill>
              </a:rPr>
              <a:t>Unit 2  </a:t>
            </a:r>
            <a:r>
              <a:rPr lang="en-US" altLang="zh-CN" sz="5400" b="1" dirty="0">
                <a:solidFill>
                  <a:srgbClr val="FF0000"/>
                </a:solidFill>
              </a:rPr>
              <a:t>Body language</a:t>
            </a:r>
          </a:p>
        </p:txBody>
      </p:sp>
      <p:sp>
        <p:nvSpPr>
          <p:cNvPr id="5123" name="TextBox 5"/>
          <p:cNvSpPr txBox="1">
            <a:spLocks noChangeArrowheads="1"/>
          </p:cNvSpPr>
          <p:nvPr/>
        </p:nvSpPr>
        <p:spPr bwMode="auto">
          <a:xfrm>
            <a:off x="1179513" y="333375"/>
            <a:ext cx="5741987" cy="584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B0F0"/>
                </a:solidFill>
                <a:latin typeface="Calibri" panose="020F0502020204030204" pitchFamily="34" charset="0"/>
              </a:rPr>
              <a:t>Module 1 Social communication  </a:t>
            </a:r>
          </a:p>
        </p:txBody>
      </p:sp>
      <p:pic>
        <p:nvPicPr>
          <p:cNvPr id="6154" name="Picture 2" descr="Workbook Grammar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9" t="4184" r="8762" b="5263"/>
          <a:stretch>
            <a:fillRect/>
          </a:stretch>
        </p:blipFill>
        <p:spPr bwMode="auto">
          <a:xfrm>
            <a:off x="495300" y="2809875"/>
            <a:ext cx="842963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图片 15" descr="0A6769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" y="5053013"/>
            <a:ext cx="1389063" cy="138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4" descr="victo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68" r="22487"/>
          <a:stretch>
            <a:fillRect/>
          </a:stretch>
        </p:blipFill>
        <p:spPr bwMode="auto">
          <a:xfrm>
            <a:off x="5394678" y="2492896"/>
            <a:ext cx="774700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116138"/>
            <a:ext cx="2638425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 descr="C:\Users\tan\Downloads\847e77cfd59c899c4ac53eaea9b3544b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69000" y="4029075"/>
            <a:ext cx="23812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0" y="4929188"/>
            <a:ext cx="2295525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本框 3"/>
          <p:cNvSpPr txBox="1"/>
          <p:nvPr/>
        </p:nvSpPr>
        <p:spPr>
          <a:xfrm>
            <a:off x="6420485" y="2461119"/>
            <a:ext cx="2125345" cy="155448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zh-CN" sz="3200" b="1" dirty="0"/>
              <a:t>Grammar:</a:t>
            </a:r>
          </a:p>
          <a:p>
            <a:r>
              <a:rPr lang="en-US" altLang="zh-CN" sz="3200" b="1" dirty="0"/>
              <a:t>Gerunds</a:t>
            </a:r>
          </a:p>
          <a:p>
            <a:r>
              <a:rPr lang="zh-CN" altLang="en-US" sz="3200" b="1" dirty="0"/>
              <a:t>动名词</a:t>
            </a:r>
            <a:r>
              <a:rPr lang="en-US" altLang="zh-CN" sz="3200" b="1" dirty="0"/>
              <a:t> 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u=942998142,1049823423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714375"/>
            <a:ext cx="4406265" cy="2929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4765040" y="1426666"/>
            <a:ext cx="403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2.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Cai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Xukun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is good at 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singing.</a:t>
            </a:r>
            <a:endParaRPr lang="en-US" altLang="zh-CN" sz="2400" dirty="0">
              <a:solidFill>
                <a:srgbClr val="7030A0"/>
              </a:solidFill>
            </a:endParaRPr>
          </a:p>
          <a:p>
            <a:r>
              <a:rPr lang="en-US" altLang="zh-CN" sz="2400" dirty="0"/>
              <a:t> 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Singing </a:t>
            </a:r>
            <a:r>
              <a:rPr lang="en-US" altLang="zh-CN" sz="2400" dirty="0"/>
              <a:t>is also his </a:t>
            </a:r>
            <a:r>
              <a:rPr lang="en-US" altLang="zh-CN" sz="2400" dirty="0" err="1"/>
              <a:t>favourite</a:t>
            </a:r>
            <a:r>
              <a:rPr lang="en-US" altLang="zh-CN" sz="2400" dirty="0"/>
              <a:t> </a:t>
            </a:r>
            <a:r>
              <a:rPr lang="en-US" altLang="zh-CN" sz="2400" dirty="0" smtClean="0"/>
              <a:t>hobby</a:t>
            </a:r>
            <a:r>
              <a:rPr lang="en-US" altLang="zh-CN" sz="2400" dirty="0"/>
              <a:t>.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8468" y="4196655"/>
            <a:ext cx="6685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/>
                </a:solidFill>
              </a:rPr>
              <a:t>4. What's his/her  </a:t>
            </a:r>
            <a:r>
              <a:rPr lang="en-US" altLang="zh-CN" sz="2400" dirty="0" err="1">
                <a:solidFill>
                  <a:schemeClr val="tx1"/>
                </a:solidFill>
              </a:rPr>
              <a:t>favourite</a:t>
            </a:r>
            <a:r>
              <a:rPr lang="en-US" altLang="zh-CN" sz="2400" dirty="0">
                <a:solidFill>
                  <a:schemeClr val="tx1"/>
                </a:solidFill>
              </a:rPr>
              <a:t> hobby in our class?</a:t>
            </a:r>
          </a:p>
          <a:p>
            <a:r>
              <a:rPr lang="en-US" altLang="zh-CN" sz="2400" dirty="0">
                <a:solidFill>
                  <a:schemeClr val="tx1"/>
                </a:solidFill>
              </a:rPr>
              <a:t>________ is his/her  </a:t>
            </a:r>
            <a:r>
              <a:rPr lang="en-US" altLang="zh-CN" sz="2400" dirty="0" err="1">
                <a:solidFill>
                  <a:schemeClr val="tx1"/>
                </a:solidFill>
              </a:rPr>
              <a:t>favourite</a:t>
            </a:r>
            <a:r>
              <a:rPr lang="en-US" altLang="zh-CN" sz="2400" dirty="0">
                <a:solidFill>
                  <a:schemeClr val="tx1"/>
                </a:solidFill>
              </a:rPr>
              <a:t> hobby in our class.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942840" y="2626995"/>
            <a:ext cx="4203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Cai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Xukun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is  not good at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playing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basketball.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Playing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basketball is not his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favourite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hobby.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65040" y="298876"/>
            <a:ext cx="4163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Xukun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good at 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dancing.</a:t>
            </a:r>
            <a:endParaRPr lang="en-US" altLang="zh-CN" sz="2400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Dancing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his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favourite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hobby.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910" y="4993186"/>
            <a:ext cx="1929130" cy="19240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" y="4998720"/>
            <a:ext cx="2238375" cy="158115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7505" y="4993186"/>
            <a:ext cx="2924175" cy="178117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78435" y="67310"/>
            <a:ext cx="20491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Free talk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:\新建文件夹\教参 课件\8A 课件\8AU4课件原稿\8AU4课件原稿\8AU4替换图\图4.tiff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6649353" y="168196"/>
            <a:ext cx="2321408" cy="15495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611188" y="306388"/>
            <a:ext cx="5616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</a:rPr>
              <a:t>Exercise : Group work</a:t>
            </a:r>
          </a:p>
        </p:txBody>
      </p:sp>
      <p:sp>
        <p:nvSpPr>
          <p:cNvPr id="16" name="矩形 15"/>
          <p:cNvSpPr/>
          <p:nvPr/>
        </p:nvSpPr>
        <p:spPr>
          <a:xfrm>
            <a:off x="204788" y="1285875"/>
            <a:ext cx="6022975" cy="430213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200" i="1">
                <a:solidFill>
                  <a:srgbClr val="C00000"/>
                </a:solidFill>
                <a:latin typeface="Calibri" pitchFamily="34" charset="0"/>
              </a:rPr>
              <a:t>make sentences with Gerunds used as subjects.</a:t>
            </a:r>
          </a:p>
        </p:txBody>
      </p:sp>
      <p:sp>
        <p:nvSpPr>
          <p:cNvPr id="12293" name="Text Box 8"/>
          <p:cNvSpPr txBox="1">
            <a:spLocks noChangeArrowheads="1"/>
          </p:cNvSpPr>
          <p:nvPr/>
        </p:nvSpPr>
        <p:spPr bwMode="auto">
          <a:xfrm>
            <a:off x="106363" y="2060575"/>
            <a:ext cx="8713787" cy="523875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_________is</a:t>
            </a:r>
            <a:r>
              <a:rPr lang="en-US" altLang="zh-CN" sz="2800" b="1">
                <a:solidFill>
                  <a:srgbClr val="990099"/>
                </a:solidFill>
              </a:rPr>
              <a:t> </a:t>
            </a:r>
            <a:r>
              <a:rPr lang="en-US" altLang="zh-CN" sz="2800" b="1">
                <a:solidFill>
                  <a:srgbClr val="000099"/>
                </a:solidFill>
              </a:rPr>
              <a:t>not allowed(</a:t>
            </a:r>
            <a:r>
              <a:rPr lang="zh-CN" altLang="en-US" sz="2800" b="1">
                <a:solidFill>
                  <a:srgbClr val="000099"/>
                </a:solidFill>
              </a:rPr>
              <a:t>不被允许</a:t>
            </a:r>
            <a:r>
              <a:rPr lang="en-US" altLang="zh-CN" sz="2800" b="1">
                <a:solidFill>
                  <a:srgbClr val="000099"/>
                </a:solidFill>
              </a:rPr>
              <a:t>)</a:t>
            </a:r>
            <a:r>
              <a:rPr lang="zh-CN" altLang="en-US" sz="2800" b="1">
                <a:solidFill>
                  <a:srgbClr val="000099"/>
                </a:solidFill>
              </a:rPr>
              <a:t> </a:t>
            </a:r>
            <a:r>
              <a:rPr lang="en-US" altLang="zh-CN" sz="2800" b="1">
                <a:solidFill>
                  <a:srgbClr val="000099"/>
                </a:solidFill>
              </a:rPr>
              <a:t>in our school.</a:t>
            </a:r>
          </a:p>
        </p:txBody>
      </p:sp>
      <p:sp>
        <p:nvSpPr>
          <p:cNvPr id="12294" name="Text Box 9"/>
          <p:cNvSpPr txBox="1">
            <a:spLocks noChangeArrowheads="1"/>
          </p:cNvSpPr>
          <p:nvPr/>
        </p:nvSpPr>
        <p:spPr bwMode="auto">
          <a:xfrm>
            <a:off x="106363" y="3068638"/>
            <a:ext cx="8713787" cy="557212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66"/>
                </a:solidFill>
              </a:rPr>
              <a:t>_________</a:t>
            </a:r>
            <a:r>
              <a:rPr lang="en-US" altLang="zh-CN" sz="2800" b="1">
                <a:solidFill>
                  <a:srgbClr val="FF0000"/>
                </a:solidFill>
              </a:rPr>
              <a:t>makes</a:t>
            </a:r>
            <a:r>
              <a:rPr lang="en-US" altLang="zh-CN" sz="2800" b="1">
                <a:solidFill>
                  <a:srgbClr val="FF0066"/>
                </a:solidFill>
              </a:rPr>
              <a:t> </a:t>
            </a:r>
            <a:r>
              <a:rPr lang="en-US" altLang="zh-CN" sz="2800" b="1">
                <a:solidFill>
                  <a:srgbClr val="000099"/>
                </a:solidFill>
              </a:rPr>
              <a:t>a teacher popular with students.</a:t>
            </a:r>
          </a:p>
        </p:txBody>
      </p:sp>
      <p:sp>
        <p:nvSpPr>
          <p:cNvPr id="12295" name="Text Box 10"/>
          <p:cNvSpPr txBox="1">
            <a:spLocks noChangeArrowheads="1"/>
          </p:cNvSpPr>
          <p:nvPr/>
        </p:nvSpPr>
        <p:spPr bwMode="auto">
          <a:xfrm>
            <a:off x="106363" y="4076700"/>
            <a:ext cx="8713787" cy="5572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__________helps</a:t>
            </a:r>
            <a:r>
              <a:rPr lang="en-US" altLang="zh-CN" sz="2800" b="1">
                <a:solidFill>
                  <a:srgbClr val="990099"/>
                </a:solidFill>
              </a:rPr>
              <a:t> </a:t>
            </a:r>
            <a:r>
              <a:rPr lang="en-US" altLang="zh-CN" sz="2800" b="1">
                <a:solidFill>
                  <a:srgbClr val="000099"/>
                </a:solidFill>
              </a:rPr>
              <a:t>us improve our English.</a:t>
            </a:r>
          </a:p>
        </p:txBody>
      </p:sp>
      <p:sp>
        <p:nvSpPr>
          <p:cNvPr id="12296" name="Text Box 11"/>
          <p:cNvSpPr txBox="1">
            <a:spLocks noChangeArrowheads="1"/>
          </p:cNvSpPr>
          <p:nvPr/>
        </p:nvSpPr>
        <p:spPr bwMode="auto">
          <a:xfrm>
            <a:off x="144463" y="5013325"/>
            <a:ext cx="8964612" cy="5572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990099"/>
                </a:solidFill>
              </a:rPr>
              <a:t>_________</a:t>
            </a:r>
            <a:r>
              <a:rPr lang="en-US" altLang="zh-CN" sz="2800" b="1">
                <a:solidFill>
                  <a:srgbClr val="FF0000"/>
                </a:solidFill>
              </a:rPr>
              <a:t>shows</a:t>
            </a:r>
            <a:r>
              <a:rPr lang="en-US" altLang="zh-CN" sz="2800" b="1">
                <a:solidFill>
                  <a:srgbClr val="990099"/>
                </a:solidFill>
              </a:rPr>
              <a:t> </a:t>
            </a:r>
            <a:r>
              <a:rPr lang="en-US" altLang="zh-CN" sz="2800" b="1">
                <a:solidFill>
                  <a:srgbClr val="000099"/>
                </a:solidFill>
              </a:rPr>
              <a:t>that I am a good boy (a good girl).</a:t>
            </a:r>
          </a:p>
        </p:txBody>
      </p:sp>
    </p:spTree>
    <p:extLst>
      <p:ext uri="{BB962C8B-B14F-4D97-AF65-F5344CB8AC3E}">
        <p14:creationId xmlns:p14="http://schemas.microsoft.com/office/powerpoint/2010/main" val="75140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35150" y="333375"/>
            <a:ext cx="1995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</a:rPr>
              <a:t>Gerunds</a:t>
            </a:r>
          </a:p>
        </p:txBody>
      </p:sp>
      <p:sp>
        <p:nvSpPr>
          <p:cNvPr id="33" name="椭圆 32"/>
          <p:cNvSpPr/>
          <p:nvPr/>
        </p:nvSpPr>
        <p:spPr bwMode="auto">
          <a:xfrm>
            <a:off x="6948488" y="3281363"/>
            <a:ext cx="287337" cy="1381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prstClr val="white"/>
              </a:solidFill>
            </a:endParaRPr>
          </a:p>
        </p:txBody>
      </p:sp>
      <p:pic>
        <p:nvPicPr>
          <p:cNvPr id="3076" name="Picture 11" descr="C:\Users\zbsyzxt\Desktop\图片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14300"/>
            <a:ext cx="1512887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11188" y="2349500"/>
            <a:ext cx="8064500" cy="3754438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endParaRPr lang="en-US" altLang="zh-CN" sz="2800" b="1">
              <a:solidFill>
                <a:srgbClr val="990099"/>
              </a:solidFill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2800" b="1">
                <a:solidFill>
                  <a:srgbClr val="990099"/>
                </a:solidFill>
              </a:rPr>
              <a:t>1. </a:t>
            </a:r>
            <a:r>
              <a:rPr lang="en-US" altLang="zh-CN" sz="2800" b="1">
                <a:solidFill>
                  <a:srgbClr val="0066FF"/>
                </a:solidFill>
              </a:rPr>
              <a:t>Gerund</a:t>
            </a:r>
            <a:r>
              <a:rPr lang="en-US" altLang="zh-CN" sz="2800" b="1">
                <a:solidFill>
                  <a:srgbClr val="990099"/>
                </a:solidFill>
              </a:rPr>
              <a:t>s are _____________.  </a:t>
            </a:r>
          </a:p>
          <a:p>
            <a:pPr eaLnBrk="1" hangingPunct="1">
              <a:lnSpc>
                <a:spcPct val="85000"/>
              </a:lnSpc>
            </a:pPr>
            <a:endParaRPr lang="en-US" altLang="zh-CN" sz="2800" b="1">
              <a:solidFill>
                <a:srgbClr val="990099"/>
              </a:solidFill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2800" b="1">
                <a:solidFill>
                  <a:srgbClr val="990099"/>
                </a:solidFill>
              </a:rPr>
              <a:t>2. We usually form (</a:t>
            </a:r>
            <a:r>
              <a:rPr lang="zh-CN" altLang="en-US" sz="2800" b="1">
                <a:solidFill>
                  <a:srgbClr val="990099"/>
                </a:solidFill>
              </a:rPr>
              <a:t>构成</a:t>
            </a:r>
            <a:r>
              <a:rPr lang="en-US" altLang="zh-CN" sz="2800" b="1">
                <a:solidFill>
                  <a:srgbClr val="990099"/>
                </a:solidFill>
              </a:rPr>
              <a:t>)</a:t>
            </a:r>
            <a:r>
              <a:rPr lang="zh-CN" altLang="en-US" sz="2800" b="1">
                <a:solidFill>
                  <a:srgbClr val="990099"/>
                </a:solidFill>
              </a:rPr>
              <a:t> </a:t>
            </a:r>
            <a:r>
              <a:rPr lang="en-US" altLang="zh-CN" sz="2800" b="1">
                <a:solidFill>
                  <a:srgbClr val="990099"/>
                </a:solidFill>
              </a:rPr>
              <a:t>a </a:t>
            </a:r>
            <a:r>
              <a:rPr lang="en-US" altLang="zh-CN" sz="2800" b="1">
                <a:solidFill>
                  <a:srgbClr val="0066FF"/>
                </a:solidFill>
              </a:rPr>
              <a:t>gerund</a:t>
            </a:r>
            <a:r>
              <a:rPr lang="en-US" altLang="zh-CN" sz="2800" b="1">
                <a:solidFill>
                  <a:srgbClr val="990099"/>
                </a:solidFill>
              </a:rPr>
              <a:t> by adding </a:t>
            </a:r>
          </a:p>
          <a:p>
            <a:pPr eaLnBrk="1" hangingPunct="1">
              <a:lnSpc>
                <a:spcPct val="85000"/>
              </a:lnSpc>
            </a:pPr>
            <a:endParaRPr lang="en-US" altLang="zh-CN" sz="2800" b="1">
              <a:solidFill>
                <a:srgbClr val="990099"/>
              </a:solidFill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2800" b="1">
                <a:solidFill>
                  <a:srgbClr val="990099"/>
                </a:solidFill>
              </a:rPr>
              <a:t>__________ to a __________. </a:t>
            </a:r>
          </a:p>
          <a:p>
            <a:pPr eaLnBrk="1" hangingPunct="1">
              <a:lnSpc>
                <a:spcPct val="85000"/>
              </a:lnSpc>
            </a:pPr>
            <a:endParaRPr lang="en-US" altLang="zh-CN" sz="2800" b="1">
              <a:solidFill>
                <a:srgbClr val="990099"/>
              </a:solidFill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2800" b="1">
                <a:solidFill>
                  <a:srgbClr val="990099"/>
                </a:solidFill>
              </a:rPr>
              <a:t>3. </a:t>
            </a:r>
            <a:r>
              <a:rPr lang="en-US" altLang="zh-CN" sz="2800" b="1">
                <a:solidFill>
                  <a:srgbClr val="0066FF"/>
                </a:solidFill>
              </a:rPr>
              <a:t>Gerunds</a:t>
            </a:r>
            <a:r>
              <a:rPr lang="en-US" altLang="zh-CN" sz="2800" b="1">
                <a:solidFill>
                  <a:srgbClr val="990099"/>
                </a:solidFill>
              </a:rPr>
              <a:t> refer to (</a:t>
            </a:r>
            <a:r>
              <a:rPr lang="zh-CN" altLang="en-US" sz="2800" b="1">
                <a:solidFill>
                  <a:srgbClr val="990099"/>
                </a:solidFill>
              </a:rPr>
              <a:t>指的是）</a:t>
            </a:r>
            <a:r>
              <a:rPr lang="en-US" altLang="zh-CN" sz="2800" b="1">
                <a:solidFill>
                  <a:srgbClr val="990099"/>
                </a:solidFill>
              </a:rPr>
              <a:t>___________ and </a:t>
            </a:r>
          </a:p>
          <a:p>
            <a:pPr eaLnBrk="1" hangingPunct="1">
              <a:lnSpc>
                <a:spcPct val="85000"/>
              </a:lnSpc>
            </a:pPr>
            <a:endParaRPr lang="en-US" altLang="zh-CN" sz="2800" b="1">
              <a:solidFill>
                <a:srgbClr val="990099"/>
              </a:solidFill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2800" b="1">
                <a:solidFill>
                  <a:srgbClr val="990099"/>
                </a:solidFill>
              </a:rPr>
              <a:t>_____________.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995738" y="333375"/>
            <a:ext cx="2881312" cy="617538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990099"/>
                </a:solidFill>
              </a:rPr>
              <a:t>动名词  </a:t>
            </a:r>
            <a:r>
              <a:rPr lang="en-US" altLang="zh-CN" sz="3200" b="1">
                <a:solidFill>
                  <a:srgbClr val="990099"/>
                </a:solidFill>
              </a:rPr>
              <a:t>doing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179388" y="1125538"/>
            <a:ext cx="74882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66FF"/>
                </a:solidFill>
              </a:rPr>
              <a:t>        动名词是由</a:t>
            </a:r>
            <a:r>
              <a:rPr lang="zh-CN" altLang="en-US" sz="3200" b="1">
                <a:solidFill>
                  <a:srgbClr val="FF0000"/>
                </a:solidFill>
              </a:rPr>
              <a:t>动词</a:t>
            </a:r>
            <a:r>
              <a:rPr lang="en-US" altLang="zh-CN" sz="3200" b="1">
                <a:solidFill>
                  <a:srgbClr val="0066FF"/>
                </a:solidFill>
              </a:rPr>
              <a:t>+ing </a:t>
            </a:r>
            <a:r>
              <a:rPr lang="zh-CN" altLang="en-US" sz="3200" b="1">
                <a:solidFill>
                  <a:srgbClr val="0066FF"/>
                </a:solidFill>
              </a:rPr>
              <a:t>而变成的表示有动作和活动意义的</a:t>
            </a:r>
            <a:r>
              <a:rPr lang="zh-CN" altLang="en-US" sz="3200" b="1">
                <a:solidFill>
                  <a:srgbClr val="FF0000"/>
                </a:solidFill>
              </a:rPr>
              <a:t>名词。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3275013" y="2555875"/>
            <a:ext cx="25923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nouns </a:t>
            </a:r>
            <a:r>
              <a:rPr lang="en-US" altLang="zh-CN" sz="3200" b="1">
                <a:solidFill>
                  <a:srgbClr val="990099"/>
                </a:solidFill>
              </a:rPr>
              <a:t>(</a:t>
            </a:r>
            <a:r>
              <a:rPr lang="zh-CN" altLang="en-US" sz="3200" b="1">
                <a:solidFill>
                  <a:srgbClr val="990099"/>
                </a:solidFill>
              </a:rPr>
              <a:t>名词</a:t>
            </a:r>
            <a:r>
              <a:rPr lang="en-US" altLang="zh-CN" sz="3200" b="1">
                <a:solidFill>
                  <a:srgbClr val="990099"/>
                </a:solidFill>
              </a:rPr>
              <a:t>)</a:t>
            </a:r>
            <a:endParaRPr lang="zh-CN" altLang="en-US" sz="3200" b="1">
              <a:solidFill>
                <a:srgbClr val="990099"/>
              </a:solidFill>
            </a:endParaRP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3348038" y="3995738"/>
            <a:ext cx="25209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verb </a:t>
            </a:r>
            <a:r>
              <a:rPr lang="en-US" altLang="zh-CN" sz="3200" b="1">
                <a:solidFill>
                  <a:srgbClr val="990099"/>
                </a:solidFill>
              </a:rPr>
              <a:t>(</a:t>
            </a:r>
            <a:r>
              <a:rPr lang="zh-CN" altLang="en-US" sz="3200" b="1">
                <a:solidFill>
                  <a:srgbClr val="990099"/>
                </a:solidFill>
              </a:rPr>
              <a:t>动词</a:t>
            </a:r>
            <a:r>
              <a:rPr lang="en-US" altLang="zh-CN" sz="3200" b="1">
                <a:solidFill>
                  <a:srgbClr val="990099"/>
                </a:solidFill>
              </a:rPr>
              <a:t>)</a:t>
            </a:r>
            <a:endParaRPr lang="zh-CN" altLang="en-US" sz="3200" b="1">
              <a:solidFill>
                <a:srgbClr val="990099"/>
              </a:solidFill>
            </a:endParaRP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1187450" y="3957638"/>
            <a:ext cx="10080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ing</a:t>
            </a:r>
            <a:r>
              <a:rPr lang="en-US" altLang="zh-CN" sz="3200" b="1">
                <a:solidFill>
                  <a:srgbClr val="990099"/>
                </a:solidFill>
              </a:rPr>
              <a:t> </a:t>
            </a: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5867400" y="4721225"/>
            <a:ext cx="17287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actions</a:t>
            </a:r>
            <a:endParaRPr lang="en-US" altLang="zh-CN" sz="3200" b="1">
              <a:solidFill>
                <a:srgbClr val="990099"/>
              </a:solidFill>
            </a:endParaRP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811213" y="5441950"/>
            <a:ext cx="2022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activities</a:t>
            </a:r>
            <a:endParaRPr lang="en-US" altLang="zh-CN" sz="3200" b="1">
              <a:solidFill>
                <a:srgbClr val="99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45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 animBg="1"/>
      <p:bldP spid="6157" grpId="0" animBg="1"/>
      <p:bldP spid="6159" grpId="0"/>
      <p:bldP spid="6160" grpId="0"/>
      <p:bldP spid="6161" grpId="0"/>
      <p:bldP spid="6162" grpId="0"/>
      <p:bldP spid="6164" grpId="0"/>
      <p:bldP spid="61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28" name="Group 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2340356"/>
              </p:ext>
            </p:extLst>
          </p:nvPr>
        </p:nvGraphicFramePr>
        <p:xfrm>
          <a:off x="179388" y="1052513"/>
          <a:ext cx="8785224" cy="5534024"/>
        </p:xfrm>
        <a:graphic>
          <a:graphicData uri="http://schemas.openxmlformats.org/drawingml/2006/table">
            <a:tbl>
              <a:tblPr/>
              <a:tblGrid>
                <a:gridCol w="2232371"/>
                <a:gridCol w="3060232"/>
                <a:gridCol w="3492621"/>
              </a:tblGrid>
              <a:tr h="648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Verb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Gerund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Examples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020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  <a:tr h="11682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  <a:tr h="11682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  <a:tr h="1528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</a:tbl>
          </a:graphicData>
        </a:graphic>
      </p:graphicFrame>
      <p:sp>
        <p:nvSpPr>
          <p:cNvPr id="4124" name="Text Box 24"/>
          <p:cNvSpPr txBox="1">
            <a:spLocks noChangeArrowheads="1"/>
          </p:cNvSpPr>
          <p:nvPr/>
        </p:nvSpPr>
        <p:spPr bwMode="auto">
          <a:xfrm>
            <a:off x="395288" y="188913"/>
            <a:ext cx="8137525" cy="58420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990099"/>
                </a:solidFill>
              </a:rPr>
              <a:t>Part 1 </a:t>
            </a:r>
            <a:r>
              <a:rPr lang="zh-CN" altLang="en-US" sz="3200" b="1">
                <a:solidFill>
                  <a:srgbClr val="990099"/>
                </a:solidFill>
              </a:rPr>
              <a:t>：</a:t>
            </a:r>
            <a:r>
              <a:rPr lang="en-US" altLang="zh-CN" sz="3200" b="1">
                <a:solidFill>
                  <a:srgbClr val="990099"/>
                </a:solidFill>
              </a:rPr>
              <a:t>The rules of forming gerunds</a:t>
            </a:r>
          </a:p>
        </p:txBody>
      </p:sp>
      <p:sp>
        <p:nvSpPr>
          <p:cNvPr id="7195" name="Text Box 27"/>
          <p:cNvSpPr txBox="1">
            <a:spLocks noChangeArrowheads="1"/>
          </p:cNvSpPr>
          <p:nvPr/>
        </p:nvSpPr>
        <p:spPr bwMode="auto">
          <a:xfrm>
            <a:off x="392113" y="5516563"/>
            <a:ext cx="17795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以 </a:t>
            </a:r>
            <a:r>
              <a:rPr lang="en-US" altLang="zh-CN" sz="2400" b="1">
                <a:solidFill>
                  <a:srgbClr val="FF0000"/>
                </a:solidFill>
              </a:rPr>
              <a:t>ie </a:t>
            </a:r>
            <a:r>
              <a:rPr lang="zh-CN" altLang="en-US" sz="2400" b="1">
                <a:solidFill>
                  <a:srgbClr val="FF0000"/>
                </a:solidFill>
              </a:rPr>
              <a:t>结尾的单词</a:t>
            </a:r>
          </a:p>
        </p:txBody>
      </p:sp>
      <p:sp>
        <p:nvSpPr>
          <p:cNvPr id="4126" name="Text Box 28"/>
          <p:cNvSpPr txBox="1">
            <a:spLocks noChangeArrowheads="1"/>
          </p:cNvSpPr>
          <p:nvPr/>
        </p:nvSpPr>
        <p:spPr bwMode="auto">
          <a:xfrm>
            <a:off x="179388" y="1916113"/>
            <a:ext cx="2232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大部分动词</a:t>
            </a:r>
          </a:p>
        </p:txBody>
      </p: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252413" y="4237038"/>
            <a:ext cx="22320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以重读闭音节结尾的单词</a:t>
            </a:r>
          </a:p>
        </p:txBody>
      </p:sp>
      <p:sp>
        <p:nvSpPr>
          <p:cNvPr id="7198" name="Text Box 30"/>
          <p:cNvSpPr txBox="1">
            <a:spLocks noChangeArrowheads="1"/>
          </p:cNvSpPr>
          <p:nvPr/>
        </p:nvSpPr>
        <p:spPr bwMode="auto">
          <a:xfrm>
            <a:off x="2916238" y="3141663"/>
            <a:ext cx="2519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去</a:t>
            </a:r>
            <a:r>
              <a:rPr lang="en-US" altLang="zh-CN" sz="2400" b="1">
                <a:solidFill>
                  <a:srgbClr val="FF0000"/>
                </a:solidFill>
              </a:rPr>
              <a:t>e+ing</a:t>
            </a:r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315913" y="2998788"/>
            <a:ext cx="2024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大部分以字母</a:t>
            </a:r>
            <a:r>
              <a:rPr lang="en-US" altLang="zh-CN" sz="2400" b="1">
                <a:solidFill>
                  <a:srgbClr val="FF0000"/>
                </a:solidFill>
              </a:rPr>
              <a:t>e</a:t>
            </a:r>
            <a:r>
              <a:rPr lang="zh-CN" altLang="en-US" sz="2400" b="1">
                <a:solidFill>
                  <a:srgbClr val="FF0000"/>
                </a:solidFill>
              </a:rPr>
              <a:t>结尾的单词</a:t>
            </a:r>
          </a:p>
        </p:txBody>
      </p:sp>
      <p:sp>
        <p:nvSpPr>
          <p:cNvPr id="4130" name="Text Box 32"/>
          <p:cNvSpPr txBox="1">
            <a:spLocks noChangeArrowheads="1"/>
          </p:cNvSpPr>
          <p:nvPr/>
        </p:nvSpPr>
        <p:spPr bwMode="auto">
          <a:xfrm>
            <a:off x="2916238" y="1916113"/>
            <a:ext cx="2232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直接</a:t>
            </a:r>
            <a:r>
              <a:rPr lang="en-US" altLang="zh-CN" sz="2400" b="1">
                <a:solidFill>
                  <a:srgbClr val="FF0000"/>
                </a:solidFill>
              </a:rPr>
              <a:t>+ing</a:t>
            </a:r>
          </a:p>
        </p:txBody>
      </p:sp>
      <p:sp>
        <p:nvSpPr>
          <p:cNvPr id="7221" name="Text Box 53"/>
          <p:cNvSpPr txBox="1">
            <a:spLocks noChangeArrowheads="1"/>
          </p:cNvSpPr>
          <p:nvPr/>
        </p:nvSpPr>
        <p:spPr bwMode="auto">
          <a:xfrm>
            <a:off x="2916238" y="5373688"/>
            <a:ext cx="22320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把 </a:t>
            </a:r>
            <a:r>
              <a:rPr lang="en-US" altLang="zh-CN" sz="2400" b="1">
                <a:solidFill>
                  <a:srgbClr val="FF0000"/>
                </a:solidFill>
              </a:rPr>
              <a:t>ie </a:t>
            </a:r>
            <a:r>
              <a:rPr lang="zh-CN" altLang="en-US" sz="2400" b="1">
                <a:solidFill>
                  <a:srgbClr val="FF0000"/>
                </a:solidFill>
              </a:rPr>
              <a:t>变成</a:t>
            </a:r>
            <a:r>
              <a:rPr lang="en-US" altLang="zh-CN" sz="2400" b="1">
                <a:solidFill>
                  <a:srgbClr val="FF0000"/>
                </a:solidFill>
              </a:rPr>
              <a:t>y</a:t>
            </a:r>
            <a:r>
              <a:rPr lang="zh-CN" altLang="en-US" sz="2400" b="1">
                <a:solidFill>
                  <a:srgbClr val="FF0000"/>
                </a:solidFill>
              </a:rPr>
              <a:t>再</a:t>
            </a:r>
            <a:r>
              <a:rPr lang="en-US" altLang="zh-CN" sz="2400" b="1">
                <a:solidFill>
                  <a:srgbClr val="FF0000"/>
                </a:solidFill>
              </a:rPr>
              <a:t>+ing</a:t>
            </a:r>
          </a:p>
        </p:txBody>
      </p:sp>
      <p:sp>
        <p:nvSpPr>
          <p:cNvPr id="7222" name="Text Box 54"/>
          <p:cNvSpPr txBox="1">
            <a:spLocks noChangeArrowheads="1"/>
          </p:cNvSpPr>
          <p:nvPr/>
        </p:nvSpPr>
        <p:spPr bwMode="auto">
          <a:xfrm>
            <a:off x="2771775" y="4005263"/>
            <a:ext cx="26638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双写最后的辅音字母</a:t>
            </a:r>
            <a:r>
              <a:rPr lang="en-US" altLang="zh-CN" sz="2400" b="1">
                <a:solidFill>
                  <a:srgbClr val="FF0000"/>
                </a:solidFill>
              </a:rPr>
              <a:t>+ing</a:t>
            </a:r>
          </a:p>
        </p:txBody>
      </p:sp>
      <p:sp>
        <p:nvSpPr>
          <p:cNvPr id="7223" name="Text Box 55"/>
          <p:cNvSpPr txBox="1">
            <a:spLocks noChangeArrowheads="1"/>
          </p:cNvSpPr>
          <p:nvPr/>
        </p:nvSpPr>
        <p:spPr bwMode="auto">
          <a:xfrm>
            <a:off x="5651500" y="1700213"/>
            <a:ext cx="2519363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sigh-sighing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hold-holding</a:t>
            </a:r>
          </a:p>
        </p:txBody>
      </p:sp>
      <p:sp>
        <p:nvSpPr>
          <p:cNvPr id="7225" name="Text Box 57"/>
          <p:cNvSpPr txBox="1">
            <a:spLocks noChangeArrowheads="1"/>
          </p:cNvSpPr>
          <p:nvPr/>
        </p:nvSpPr>
        <p:spPr bwMode="auto">
          <a:xfrm>
            <a:off x="5508625" y="2781300"/>
            <a:ext cx="32400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dance-dancing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joke-joking</a:t>
            </a:r>
          </a:p>
        </p:txBody>
      </p:sp>
      <p:sp>
        <p:nvSpPr>
          <p:cNvPr id="7226" name="Text Box 58"/>
          <p:cNvSpPr txBox="1">
            <a:spLocks noChangeArrowheads="1"/>
          </p:cNvSpPr>
          <p:nvPr/>
        </p:nvSpPr>
        <p:spPr bwMode="auto">
          <a:xfrm>
            <a:off x="5580063" y="4005263"/>
            <a:ext cx="3240087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begin-beginning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sit-sitting</a:t>
            </a:r>
          </a:p>
        </p:txBody>
      </p:sp>
      <p:sp>
        <p:nvSpPr>
          <p:cNvPr id="7227" name="Text Box 59"/>
          <p:cNvSpPr txBox="1">
            <a:spLocks noChangeArrowheads="1"/>
          </p:cNvSpPr>
          <p:nvPr/>
        </p:nvSpPr>
        <p:spPr bwMode="auto">
          <a:xfrm>
            <a:off x="5651500" y="5045075"/>
            <a:ext cx="22336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die-dying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lie-lying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tie-tying</a:t>
            </a:r>
          </a:p>
        </p:txBody>
      </p:sp>
      <p:sp>
        <p:nvSpPr>
          <p:cNvPr id="16" name="云形 15"/>
          <p:cNvSpPr/>
          <p:nvPr/>
        </p:nvSpPr>
        <p:spPr>
          <a:xfrm>
            <a:off x="5720715" y="830580"/>
            <a:ext cx="3405505" cy="3221355"/>
          </a:xfrm>
          <a:prstGeom prst="cloud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9"/>
          <p:cNvSpPr txBox="1"/>
          <p:nvPr/>
        </p:nvSpPr>
        <p:spPr>
          <a:xfrm>
            <a:off x="5969635" y="1208617"/>
            <a:ext cx="3106420" cy="25844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英语重读闭音节是指在一个音节中，以辅音音素结尾而且是重读音节的音节。重读闭音节中元音字母不是发它本身的字母音，而是发短元音。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409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5" grpId="0"/>
      <p:bldP spid="7197" grpId="0"/>
      <p:bldP spid="7198" grpId="0"/>
      <p:bldP spid="7199" grpId="0"/>
      <p:bldP spid="7221" grpId="0"/>
      <p:bldP spid="7222" grpId="0"/>
      <p:bldP spid="7223" grpId="0"/>
      <p:bldP spid="7225" grpId="0"/>
      <p:bldP spid="7226" grpId="0"/>
      <p:bldP spid="7227" grpId="0"/>
      <p:bldP spid="16" grpId="0" animBg="1"/>
      <p:bldP spid="16" grpId="1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2410" y="188595"/>
            <a:ext cx="8702675" cy="1137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	</a:t>
            </a:r>
            <a:r>
              <a:rPr lang="en-US" altLang="zh-CN" sz="2800" b="1" dirty="0">
                <a:solidFill>
                  <a:srgbClr val="00B0F0"/>
                </a:solidFill>
              </a:rPr>
              <a:t>Play a game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student writes down at least three words of the rules </a:t>
            </a:r>
            <a:r>
              <a:rPr lang="en-US" altLang="zh-CN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above, then </a:t>
            </a:r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 them in groups.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1264285"/>
            <a:ext cx="7848600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280" y="72390"/>
            <a:ext cx="4544060" cy="798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rgbClr val="00B0F0"/>
                </a:solidFill>
              </a:rPr>
              <a:t>动名词的用法：</a:t>
            </a:r>
            <a:endParaRPr lang="zh-CN" altLang="zh-CN" dirty="0"/>
          </a:p>
          <a:p>
            <a:endParaRPr lang="en-US" altLang="zh-CN" dirty="0"/>
          </a:p>
        </p:txBody>
      </p:sp>
      <p:sp>
        <p:nvSpPr>
          <p:cNvPr id="3" name="文本框 2"/>
          <p:cNvSpPr txBox="1"/>
          <p:nvPr/>
        </p:nvSpPr>
        <p:spPr>
          <a:xfrm>
            <a:off x="298098" y="564733"/>
            <a:ext cx="57793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 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Gerunds 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as 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subjects(</a:t>
            </a:r>
            <a:r>
              <a:rPr lang="zh-CN" altLang="en-US" sz="24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动名词</a:t>
            </a:r>
            <a:r>
              <a:rPr lang="zh-CN" altLang="en-US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作主语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)</a:t>
            </a:r>
            <a:r>
              <a:rPr lang="zh-CN" altLang="en-US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，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表示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概念、习惯或者经验。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44830" y="1395730"/>
            <a:ext cx="517929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Smiling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shows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that you are happy.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44830" y="2012315"/>
            <a:ext cx="5324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Singing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US" altLang="zh-CN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teacher's hobby.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4795" y="3631565"/>
            <a:ext cx="4799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Climbing </a:t>
            </a:r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Baiyun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M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ountains </a:t>
            </a:r>
            <a:r>
              <a:rPr lang="zh-CN" altLang="zh-CN" sz="2400" b="1" dirty="0">
                <a:solidFill>
                  <a:srgbClr val="7030A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is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really fun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3375" y="2585720"/>
            <a:ext cx="5748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Dacing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and playing basketball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1" dirty="0">
                <a:solidFill>
                  <a:srgbClr val="7030A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are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 my favourite hobbies.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9255" y="5959475"/>
            <a:ext cx="8365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动名词</a:t>
            </a:r>
            <a:r>
              <a:rPr lang="zh-CN" altLang="zh-CN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作主语</a:t>
            </a: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，</a:t>
            </a:r>
            <a:r>
              <a:rPr lang="zh-CN" altLang="en-US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主语是单数，</a:t>
            </a: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谓语</a:t>
            </a:r>
            <a:r>
              <a:rPr lang="zh-CN" altLang="zh-CN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动词一般</a:t>
            </a: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用</a:t>
            </a:r>
            <a:r>
              <a:rPr lang="zh-CN" altLang="en-US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第三人称</a:t>
            </a:r>
            <a:r>
              <a:rPr lang="zh-CN" altLang="en-US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单数</a:t>
            </a: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形式</a:t>
            </a:r>
            <a:r>
              <a:rPr lang="zh-CN" altLang="zh-CN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。 两个或两个以上不同的动名词作主语</a:t>
            </a: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，</a:t>
            </a:r>
            <a:r>
              <a:rPr lang="zh-CN" altLang="en-US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主语是复数</a:t>
            </a:r>
            <a:r>
              <a:rPr lang="zh-CN" altLang="zh-CN" sz="2400" b="1" dirty="0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。</a:t>
            </a:r>
            <a:endParaRPr lang="zh-CN" altLang="zh-CN" sz="2400" b="1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  <p:sp>
        <p:nvSpPr>
          <p:cNvPr id="10" name="下箭头 9"/>
          <p:cNvSpPr/>
          <p:nvPr/>
        </p:nvSpPr>
        <p:spPr>
          <a:xfrm>
            <a:off x="2004060" y="4607560"/>
            <a:ext cx="503555" cy="8782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330" y="1764030"/>
            <a:ext cx="2056765" cy="186753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610" y="0"/>
            <a:ext cx="1638300" cy="16573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5675" y="4030345"/>
            <a:ext cx="4118610" cy="1783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5900" y="647700"/>
            <a:ext cx="8172450" cy="765175"/>
          </a:xfrm>
        </p:spPr>
        <p:txBody>
          <a:bodyPr/>
          <a:lstStyle/>
          <a:p>
            <a:pPr algn="l" eaLnBrk="1" hangingPunct="1"/>
            <a:r>
              <a:rPr lang="en-US" altLang="zh-CN" b="1" smtClean="0">
                <a:solidFill>
                  <a:srgbClr val="990099"/>
                </a:solidFill>
                <a:latin typeface="Monotype Corsiva" pitchFamily="66" charset="0"/>
              </a:rPr>
              <a:t>Fill in the blanks with the proper forms.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844675"/>
            <a:ext cx="8893175" cy="4525963"/>
          </a:xfrm>
          <a:noFill/>
          <a:ln w="63500">
            <a:solidFill>
              <a:srgbClr val="800080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Reading</a:t>
            </a:r>
            <a:r>
              <a:rPr lang="en-US" altLang="zh-CN" b="1" smtClean="0">
                <a:latin typeface="Arial Narrow" pitchFamily="34" charset="0"/>
              </a:rPr>
              <a:t> </a:t>
            </a:r>
            <a:r>
              <a:rPr lang="zh-CN" altLang="en-US" b="1" smtClean="0">
                <a:latin typeface="Arial Narrow" pitchFamily="34" charset="0"/>
              </a:rPr>
              <a:t>（</a:t>
            </a:r>
            <a:r>
              <a:rPr lang="en-US" altLang="zh-CN" b="1" smtClean="0">
                <a:solidFill>
                  <a:srgbClr val="FF0000"/>
                </a:solidFill>
                <a:latin typeface="Arial Narrow" pitchFamily="34" charset="0"/>
              </a:rPr>
              <a:t>read</a:t>
            </a:r>
            <a:r>
              <a:rPr lang="zh-CN" altLang="en-US" b="1" smtClean="0">
                <a:latin typeface="Arial Narrow" pitchFamily="34" charset="0"/>
              </a:rPr>
              <a:t>）</a:t>
            </a:r>
            <a:r>
              <a:rPr lang="en-US" altLang="zh-CN" b="1" smtClean="0">
                <a:latin typeface="Arial Narrow" pitchFamily="34" charset="0"/>
              </a:rPr>
              <a:t>books </a:t>
            </a: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makes</a:t>
            </a:r>
            <a:r>
              <a:rPr lang="en-US" altLang="zh-CN" b="1" u="sng" smtClean="0">
                <a:solidFill>
                  <a:srgbClr val="990099"/>
                </a:solidFill>
                <a:latin typeface="Arial Narrow" pitchFamily="34" charset="0"/>
              </a:rPr>
              <a:t> (</a:t>
            </a:r>
            <a:r>
              <a:rPr lang="en-US" altLang="zh-CN" b="1" u="sng" smtClean="0">
                <a:solidFill>
                  <a:srgbClr val="FF0000"/>
                </a:solidFill>
                <a:latin typeface="Arial Narrow" pitchFamily="34" charset="0"/>
              </a:rPr>
              <a:t>make</a:t>
            </a:r>
            <a:r>
              <a:rPr lang="en-US" altLang="zh-CN" b="1" u="sng" smtClean="0">
                <a:solidFill>
                  <a:srgbClr val="990099"/>
                </a:solidFill>
                <a:latin typeface="Arial Narrow" pitchFamily="34" charset="0"/>
              </a:rPr>
              <a:t>)</a:t>
            </a:r>
            <a:r>
              <a:rPr lang="en-US" altLang="zh-CN" b="1" smtClean="0">
                <a:latin typeface="Arial Narrow" pitchFamily="34" charset="0"/>
              </a:rPr>
              <a:t> one wise.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Collecting</a:t>
            </a:r>
            <a:r>
              <a:rPr lang="en-US" altLang="zh-CN" b="1" smtClean="0">
                <a:latin typeface="Arial Narrow" pitchFamily="34" charset="0"/>
              </a:rPr>
              <a:t> (</a:t>
            </a:r>
            <a:r>
              <a:rPr lang="en-US" altLang="zh-CN" b="1" smtClean="0">
                <a:solidFill>
                  <a:srgbClr val="FF0000"/>
                </a:solidFill>
                <a:latin typeface="Arial Narrow" pitchFamily="34" charset="0"/>
              </a:rPr>
              <a:t>collect</a:t>
            </a:r>
            <a:r>
              <a:rPr lang="en-US" altLang="zh-CN" b="1" smtClean="0">
                <a:latin typeface="Arial Narrow" pitchFamily="34" charset="0"/>
              </a:rPr>
              <a:t>) stamps </a:t>
            </a: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is </a:t>
            </a:r>
            <a:r>
              <a:rPr lang="en-US" altLang="zh-CN" b="1" u="sng" smtClean="0">
                <a:solidFill>
                  <a:srgbClr val="990099"/>
                </a:solidFill>
                <a:latin typeface="Arial Narrow" pitchFamily="34" charset="0"/>
              </a:rPr>
              <a:t> </a:t>
            </a:r>
            <a:r>
              <a:rPr lang="en-US" altLang="zh-CN" b="1" u="sng" smtClean="0">
                <a:solidFill>
                  <a:srgbClr val="FF0000"/>
                </a:solidFill>
                <a:latin typeface="Arial Narrow" pitchFamily="34" charset="0"/>
              </a:rPr>
              <a:t>_(be</a:t>
            </a:r>
            <a:r>
              <a:rPr lang="en-US" altLang="zh-CN" b="1" u="sng" smtClean="0">
                <a:solidFill>
                  <a:srgbClr val="990099"/>
                </a:solidFill>
                <a:latin typeface="Arial Narrow" pitchFamily="34" charset="0"/>
              </a:rPr>
              <a:t>)</a:t>
            </a:r>
            <a:r>
              <a:rPr lang="en-US" altLang="zh-CN" b="1" smtClean="0">
                <a:latin typeface="Arial Narrow" pitchFamily="34" charset="0"/>
              </a:rPr>
              <a:t> interesting.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Walking</a:t>
            </a:r>
            <a:r>
              <a:rPr lang="en-US" altLang="zh-CN" b="1" smtClean="0">
                <a:latin typeface="Arial Narrow" pitchFamily="34" charset="0"/>
              </a:rPr>
              <a:t> (</a:t>
            </a:r>
            <a:r>
              <a:rPr lang="en-US" altLang="zh-CN" b="1" smtClean="0">
                <a:solidFill>
                  <a:srgbClr val="FF0000"/>
                </a:solidFill>
                <a:latin typeface="Arial Narrow" pitchFamily="34" charset="0"/>
              </a:rPr>
              <a:t>walk</a:t>
            </a:r>
            <a:r>
              <a:rPr lang="en-US" altLang="zh-CN" b="1" smtClean="0">
                <a:latin typeface="Arial Narrow" pitchFamily="34" charset="0"/>
              </a:rPr>
              <a:t>) </a:t>
            </a: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is</a:t>
            </a:r>
            <a:r>
              <a:rPr lang="en-US" altLang="zh-CN" b="1" smtClean="0">
                <a:latin typeface="Arial Narrow" pitchFamily="34" charset="0"/>
              </a:rPr>
              <a:t>__(</a:t>
            </a:r>
            <a:r>
              <a:rPr lang="en-US" altLang="zh-CN" b="1" smtClean="0">
                <a:solidFill>
                  <a:srgbClr val="FF0000"/>
                </a:solidFill>
                <a:latin typeface="Arial Narrow" pitchFamily="34" charset="0"/>
              </a:rPr>
              <a:t>be</a:t>
            </a:r>
            <a:r>
              <a:rPr lang="en-US" altLang="zh-CN" b="1" smtClean="0">
                <a:latin typeface="Arial Narrow" pitchFamily="34" charset="0"/>
              </a:rPr>
              <a:t>)a good form of exercise for both young and old</a:t>
            </a:r>
            <a:r>
              <a:rPr lang="en-US" altLang="zh-CN" smtClean="0"/>
              <a:t>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Planting</a:t>
            </a:r>
            <a:r>
              <a:rPr lang="en-US" altLang="zh-CN" b="1" smtClean="0">
                <a:latin typeface="Arial Narrow" pitchFamily="34" charset="0"/>
              </a:rPr>
              <a:t> (</a:t>
            </a:r>
            <a:r>
              <a:rPr lang="en-US" altLang="zh-CN" b="1" smtClean="0">
                <a:solidFill>
                  <a:srgbClr val="FF0000"/>
                </a:solidFill>
                <a:latin typeface="Arial Narrow" pitchFamily="34" charset="0"/>
              </a:rPr>
              <a:t>plant</a:t>
            </a:r>
            <a:r>
              <a:rPr lang="en-US" altLang="zh-CN" b="1" smtClean="0">
                <a:latin typeface="Arial Narrow" pitchFamily="34" charset="0"/>
              </a:rPr>
              <a:t>) flowers </a:t>
            </a: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</a:rPr>
              <a:t>needs</a:t>
            </a:r>
            <a:r>
              <a:rPr lang="en-US" altLang="zh-CN" b="1" u="sng" smtClean="0">
                <a:solidFill>
                  <a:srgbClr val="990099"/>
                </a:solidFill>
                <a:latin typeface="Arial Narrow" pitchFamily="34" charset="0"/>
              </a:rPr>
              <a:t> (</a:t>
            </a:r>
            <a:r>
              <a:rPr lang="en-US" altLang="zh-CN" b="1" u="sng" smtClean="0">
                <a:solidFill>
                  <a:srgbClr val="FF0000"/>
                </a:solidFill>
                <a:latin typeface="Arial Narrow" pitchFamily="34" charset="0"/>
              </a:rPr>
              <a:t>need</a:t>
            </a:r>
            <a:r>
              <a:rPr lang="en-US" altLang="zh-CN" b="1" u="sng" smtClean="0">
                <a:solidFill>
                  <a:srgbClr val="990099"/>
                </a:solidFill>
                <a:latin typeface="Arial Narrow" pitchFamily="34" charset="0"/>
              </a:rPr>
              <a:t>)</a:t>
            </a:r>
            <a:r>
              <a:rPr lang="en-US" altLang="zh-CN" b="1" smtClean="0">
                <a:latin typeface="Arial Narrow" pitchFamily="34" charset="0"/>
              </a:rPr>
              <a:t> constant watering.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altLang="zh-CN" b="1" smtClean="0"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en-US" altLang="zh-CN" b="1" u="sng" smtClean="0">
                <a:solidFill>
                  <a:srgbClr val="000099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Sighing</a:t>
            </a:r>
            <a:r>
              <a:rPr lang="en-US" altLang="zh-CN" b="1" smtClean="0"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(</a:t>
            </a:r>
            <a:r>
              <a:rPr lang="en-US" altLang="zh-CN" b="1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sigh</a:t>
            </a:r>
            <a:r>
              <a:rPr lang="en-US" altLang="zh-CN" b="1" smtClean="0"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) </a:t>
            </a:r>
            <a:r>
              <a:rPr lang="en-US" altLang="zh-CN" b="1" smtClean="0">
                <a:latin typeface="Arial Narrow" pitchFamily="34" charset="0"/>
                <a:ea typeface="Arial Unicode MS" pitchFamily="34" charset="-122"/>
                <a:cs typeface="Arial Unicode MS" pitchFamily="34" charset="-122"/>
              </a:rPr>
              <a:t>usually </a:t>
            </a:r>
            <a:r>
              <a:rPr lang="en-US" altLang="zh-CN" b="1" u="sng" smtClean="0">
                <a:solidFill>
                  <a:srgbClr val="000099"/>
                </a:solidFill>
                <a:latin typeface="Arial Narrow" pitchFamily="34" charset="0"/>
                <a:ea typeface="Arial Unicode MS" pitchFamily="34" charset="-122"/>
                <a:cs typeface="Arial Unicode MS" pitchFamily="34" charset="-122"/>
              </a:rPr>
              <a:t>means </a:t>
            </a:r>
            <a:r>
              <a:rPr lang="en-US" altLang="zh-CN" b="1" smtClean="0">
                <a:latin typeface="Arial Narrow" pitchFamily="34" charset="0"/>
                <a:ea typeface="Arial Unicode MS" pitchFamily="34" charset="-122"/>
                <a:cs typeface="Arial Unicode MS" pitchFamily="34" charset="-122"/>
              </a:rPr>
              <a:t>(</a:t>
            </a:r>
            <a:r>
              <a:rPr lang="en-US" altLang="zh-CN" b="1" smtClean="0">
                <a:solidFill>
                  <a:srgbClr val="FF0000"/>
                </a:solidFill>
                <a:latin typeface="Arial Narrow" pitchFamily="34" charset="0"/>
                <a:ea typeface="Arial Unicode MS" pitchFamily="34" charset="-122"/>
                <a:cs typeface="Arial Unicode MS" pitchFamily="34" charset="-122"/>
              </a:rPr>
              <a:t>mean</a:t>
            </a:r>
            <a:r>
              <a:rPr lang="en-US" altLang="zh-CN" b="1" smtClean="0">
                <a:latin typeface="Arial Narrow" pitchFamily="34" charset="0"/>
                <a:ea typeface="Arial Unicode MS" pitchFamily="34" charset="-122"/>
                <a:cs typeface="Arial Unicode MS" pitchFamily="34" charset="-122"/>
              </a:rPr>
              <a:t>) the person is unhappy.</a:t>
            </a:r>
          </a:p>
          <a:p>
            <a:pPr marL="609600" indent="-609600" eaLnBrk="1" hangingPunct="1">
              <a:buFontTx/>
              <a:buAutoNum type="arabicPeriod"/>
            </a:pPr>
            <a:endParaRPr lang="en-US" altLang="zh-CN" b="1" smtClean="0">
              <a:latin typeface="Arial Narrow" pitchFamily="34" charset="0"/>
            </a:endParaRP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684213" y="1989138"/>
            <a:ext cx="15113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4643438" y="1989138"/>
            <a:ext cx="12954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755650" y="2565400"/>
            <a:ext cx="1584325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755650" y="4221163"/>
            <a:ext cx="1439863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757238" y="5284788"/>
            <a:ext cx="15113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4572000" y="5300663"/>
            <a:ext cx="1223963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5003800" y="2565400"/>
            <a:ext cx="6477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611188" y="3141663"/>
            <a:ext cx="15113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3059113" y="3141663"/>
            <a:ext cx="6477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4500563" y="4149725"/>
            <a:ext cx="10795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59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nimBg="1"/>
      <p:bldP spid="45061" grpId="0" animBg="1"/>
      <p:bldP spid="45062" grpId="0" animBg="1"/>
      <p:bldP spid="45063" grpId="0" animBg="1"/>
      <p:bldP spid="45064" grpId="0" animBg="1"/>
      <p:bldP spid="45065" grpId="0" animBg="1"/>
      <p:bldP spid="45067" grpId="0" animBg="1"/>
      <p:bldP spid="45068" grpId="0" animBg="1"/>
      <p:bldP spid="45069" grpId="0" animBg="1"/>
      <p:bldP spid="450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15875" y="608330"/>
            <a:ext cx="8720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Ask some students to show the talent, for example, handwriting, playing  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chess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running, playing computer, then the other students </a:t>
            </a:r>
            <a:r>
              <a:rPr lang="en-US" altLang="zh-CN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practise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altLang="zh-C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 What is his/her hobby?</a:t>
            </a:r>
          </a:p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Doing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his /her hobby.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635" y="3140968"/>
            <a:ext cx="6101365" cy="34568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9060" y="86360"/>
            <a:ext cx="3733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Practise</a:t>
            </a: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pairs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9" name="Picture 11"/>
          <p:cNvPicPr>
            <a:picLocks noChangeAspect="1" noChangeArrowheads="1"/>
          </p:cNvPicPr>
          <p:nvPr/>
        </p:nvPicPr>
        <p:blipFill rotWithShape="1">
          <a:blip r:embed="rId2"/>
          <a:srcRect t="2924" r="55185" b="51433"/>
          <a:stretch>
            <a:fillRect/>
          </a:stretch>
        </p:blipFill>
        <p:spPr bwMode="auto">
          <a:xfrm>
            <a:off x="103505" y="1692275"/>
            <a:ext cx="2248535" cy="2251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 rotWithShape="1">
          <a:blip r:embed="rId2"/>
          <a:srcRect l="48255" t="4357" r="-2914" b="50000"/>
          <a:stretch>
            <a:fillRect/>
          </a:stretch>
        </p:blipFill>
        <p:spPr bwMode="auto">
          <a:xfrm>
            <a:off x="6353810" y="4321175"/>
            <a:ext cx="2425065" cy="2237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8070" name="文本框 3"/>
          <p:cNvSpPr txBox="1">
            <a:spLocks noChangeArrowheads="1"/>
          </p:cNvSpPr>
          <p:nvPr/>
        </p:nvSpPr>
        <p:spPr bwMode="auto">
          <a:xfrm>
            <a:off x="102870" y="123825"/>
            <a:ext cx="8966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Practise i</a:t>
            </a: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n pairs </a:t>
            </a:r>
            <a:r>
              <a:rPr lang="en-US" altLang="zh-CN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on P24</a:t>
            </a: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, ask and answer questions about the pictures. Follow the example.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675255" y="1774825"/>
            <a:ext cx="5470525" cy="17221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eaLnBrk="1" hangingPunct="1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Times New Roman" panose="02020603050405020304" pitchFamily="18" charset="0"/>
                <a:sym typeface="+mn-ea"/>
              </a:rPr>
              <a:t>S1:   What can shaking your closed </a:t>
            </a:r>
            <a:r>
              <a:rPr lang="en-US" altLang="zh-CN" sz="2400" b="1" dirty="0" smtClean="0">
                <a:latin typeface="Times New Roman" panose="02020603050405020304" pitchFamily="18" charset="0"/>
                <a:sym typeface="+mn-ea"/>
              </a:rPr>
              <a:t>hand show</a:t>
            </a:r>
            <a:r>
              <a:rPr lang="en-US" altLang="zh-CN" sz="2400" b="1" dirty="0">
                <a:latin typeface="Times New Roman" panose="02020603050405020304" pitchFamily="18" charset="0"/>
                <a:sym typeface="+mn-ea"/>
              </a:rPr>
              <a:t>?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Times New Roman" panose="02020603050405020304" pitchFamily="18" charset="0"/>
                <a:sym typeface="+mn-ea"/>
              </a:rPr>
              <a:t>S2:   Shaking your closed hand can show that  you’re angry.</a:t>
            </a:r>
            <a:endParaRPr lang="zh-CN" altLang="en-US" sz="24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096645" y="4805045"/>
            <a:ext cx="4978400" cy="175323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Times New Roman" panose="02020603050405020304" pitchFamily="18" charset="0"/>
                <a:sym typeface="+mn-ea"/>
              </a:rPr>
              <a:t>S1: What can resting your head on your hand show?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Times New Roman" panose="02020603050405020304" pitchFamily="18" charset="0"/>
                <a:sym typeface="+mn-ea"/>
              </a:rPr>
              <a:t>S2: Resting your head on your hand can show that you’re bored.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/>
          <p:cNvPicPr>
            <a:picLocks noChangeAspect="1" noChangeArrowheads="1"/>
          </p:cNvPicPr>
          <p:nvPr/>
        </p:nvPicPr>
        <p:blipFill rotWithShape="1">
          <a:blip r:embed="rId2"/>
          <a:srcRect l="47128" t="54269" r="5294" b="88"/>
          <a:stretch>
            <a:fillRect/>
          </a:stretch>
        </p:blipFill>
        <p:spPr bwMode="auto">
          <a:xfrm>
            <a:off x="6029325" y="3851910"/>
            <a:ext cx="2775585" cy="2024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11"/>
          <p:cNvPicPr>
            <a:picLocks noChangeAspect="1" noChangeArrowheads="1"/>
          </p:cNvPicPr>
          <p:nvPr/>
        </p:nvPicPr>
        <p:blipFill rotWithShape="1">
          <a:blip r:embed="rId2"/>
          <a:srcRect l="-53" t="54309" r="60911" b="48"/>
          <a:stretch>
            <a:fillRect/>
          </a:stretch>
        </p:blipFill>
        <p:spPr bwMode="auto">
          <a:xfrm>
            <a:off x="250190" y="786130"/>
            <a:ext cx="2508250" cy="1967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4" name="Rectangle 1"/>
          <p:cNvSpPr/>
          <p:nvPr/>
        </p:nvSpPr>
        <p:spPr>
          <a:xfrm>
            <a:off x="3213735" y="878523"/>
            <a:ext cx="4766310" cy="1383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S1: What can sighing show?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S2: Sighing can show that you’re sad. </a:t>
            </a:r>
          </a:p>
        </p:txBody>
      </p:sp>
      <p:sp>
        <p:nvSpPr>
          <p:cNvPr id="10245" name="Rectangle 1"/>
          <p:cNvSpPr/>
          <p:nvPr/>
        </p:nvSpPr>
        <p:spPr>
          <a:xfrm>
            <a:off x="687705" y="3554730"/>
            <a:ext cx="4715510" cy="20300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</a:rPr>
              <a:t>S1: What can closing your eyes show?</a:t>
            </a:r>
          </a:p>
          <a:p>
            <a:pPr algn="just" eaLnBrk="1" hangingPunct="1">
              <a:lnSpc>
                <a:spcPct val="125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S2: Closing your eyes can show that you’re thinking.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" y="0"/>
            <a:ext cx="914976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15616" y="836712"/>
            <a:ext cx="561662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动名词作主语与不定式作主语的区别</a:t>
            </a:r>
            <a:r>
              <a:rPr lang="en-US" altLang="zh-CN" sz="2400" b="1" dirty="0">
                <a:solidFill>
                  <a:srgbClr val="0070C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6333" y="1298377"/>
            <a:ext cx="7992888" cy="30839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35000"/>
              </a:lnSpc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动名词作主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语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表示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概念、习惯或者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经验，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指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抽象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的或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泛指的行为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algn="just">
              <a:lnSpc>
                <a:spcPct val="135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Playing football in the street is very dangerous (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泛指踢球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just">
              <a:lnSpc>
                <a:spcPct val="135000"/>
              </a:lnSpc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不定式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作主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语表示未完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成的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事，指具体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的动作或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行为。</a:t>
            </a:r>
            <a:endParaRPr lang="en-US" altLang="zh-CN" sz="2400" b="1" dirty="0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just">
              <a:lnSpc>
                <a:spcPct val="135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To play football in the street will be dangerous 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 err="1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具体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踢球动作）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47462" y="4362397"/>
            <a:ext cx="7128792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当表语是动名词时，主语也要用动名词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</a:p>
          <a:p>
            <a:pPr lvl="0"/>
            <a:r>
              <a:rPr lang="en-US" altLang="zh-CN" sz="2400" b="1" dirty="0" err="1" smtClean="0">
                <a:latin typeface="Times New Roman" panose="02020603050405020304" pitchFamily="18" charset="0"/>
                <a:ea typeface="宋体" panose="02010600030101010101" pitchFamily="2" charset="-122"/>
              </a:rPr>
              <a:t>当表语是不定式时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，主语也要用不定式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也就是说平衡原则。</a:t>
            </a:r>
            <a:endParaRPr lang="en-US" altLang="zh-CN" sz="2400" b="1" dirty="0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/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如： 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Seeing is believing.</a:t>
            </a:r>
          </a:p>
          <a:p>
            <a:pPr lvl="0"/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       To see is to 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believe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2979" y="188640"/>
            <a:ext cx="2463425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拓展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635"/>
            <a:ext cx="95255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1691679" y="362465"/>
            <a:ext cx="6675225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58775">
              <a:lnSpc>
                <a:spcPts val="4240"/>
              </a:lnSpc>
              <a:buClr>
                <a:srgbClr val="0000FF"/>
              </a:buClr>
              <a:defRPr/>
            </a:pPr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二、</a:t>
            </a:r>
            <a:r>
              <a:rPr lang="en-US" altLang="zh-CN" sz="28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Gerunds 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as </a:t>
            </a:r>
            <a:r>
              <a:rPr lang="en-US" altLang="zh-CN" sz="28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objects (</a:t>
            </a:r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动名词作宾语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)</a:t>
            </a:r>
          </a:p>
        </p:txBody>
      </p:sp>
      <p:sp>
        <p:nvSpPr>
          <p:cNvPr id="8" name="矩形 7"/>
          <p:cNvSpPr/>
          <p:nvPr/>
        </p:nvSpPr>
        <p:spPr>
          <a:xfrm>
            <a:off x="827584" y="1168274"/>
            <a:ext cx="7270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sz="2000" b="1" noProof="1">
                <a:latin typeface="Times New Roman" panose="02020603050405020304" pitchFamily="18" charset="0"/>
                <a:ea typeface="黑体" panose="02010609060101010101" charset="-122"/>
              </a:rPr>
              <a:t>1．</a:t>
            </a:r>
            <a:r>
              <a:rPr lang="zh-CN" altLang="zh-CN" sz="20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作动词的宾语 </a:t>
            </a:r>
            <a:r>
              <a:rPr lang="en-US" altLang="zh-CN" sz="20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V+doing sth</a:t>
            </a:r>
            <a:endParaRPr lang="zh-CN" altLang="zh-CN" sz="2000" b="1" noProof="1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>
              <a:defRPr/>
            </a:pPr>
            <a:r>
              <a:rPr lang="zh-CN" altLang="zh-CN" sz="2000" b="1" noProof="1">
                <a:latin typeface="Times New Roman" panose="02020603050405020304" pitchFamily="18" charset="0"/>
                <a:ea typeface="黑体" panose="02010609060101010101" charset="-122"/>
              </a:rPr>
              <a:t>　</a:t>
            </a:r>
            <a:r>
              <a:rPr lang="zh-CN" altLang="zh-CN" sz="2000" b="1" noProof="1" smtClean="0">
                <a:latin typeface="Times New Roman" panose="02020603050405020304" pitchFamily="18" charset="0"/>
                <a:ea typeface="黑体" panose="02010609060101010101" charset="-122"/>
              </a:rPr>
              <a:t>某些</a:t>
            </a:r>
            <a:r>
              <a:rPr lang="zh-CN" altLang="zh-CN" sz="2000" b="1" noProof="1">
                <a:latin typeface="Times New Roman" panose="02020603050405020304" pitchFamily="18" charset="0"/>
                <a:ea typeface="黑体" panose="02010609060101010101" charset="-122"/>
              </a:rPr>
              <a:t>动词后出现非限定性动词时只能用动名词作宾语，不能用不定式。常见的此类动词有：</a:t>
            </a:r>
            <a:endParaRPr lang="en-US" altLang="zh-CN" sz="2000" b="1" noProof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56883" y="2420888"/>
            <a:ext cx="7344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a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dmit doing  承认               </a:t>
            </a:r>
            <a:endParaRPr lang="en-US" altLang="zh-CN" sz="2400" b="1" noProof="1">
              <a:latin typeface="Times New Roman" panose="02020603050405020304" pitchFamily="18" charset="0"/>
              <a:ea typeface="黑体" panose="02010609060101010101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a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llow doing  允许             avoid doing避免</a:t>
            </a:r>
            <a:endParaRPr lang="en-US" altLang="zh-CN" sz="2400" b="1" noProof="1">
              <a:latin typeface="Times New Roman" panose="02020603050405020304" pitchFamily="18" charset="0"/>
              <a:ea typeface="黑体" panose="02010609060101010101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consider 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doing 考虑         deny  doing否认</a:t>
            </a:r>
            <a:endParaRPr lang="en-US" altLang="zh-CN" sz="2400" b="1" noProof="1">
              <a:latin typeface="Times New Roman" panose="02020603050405020304" pitchFamily="18" charset="0"/>
              <a:ea typeface="黑体" panose="02010609060101010101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enjoy 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= like = love doing 享有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,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喜爱</a:t>
            </a:r>
          </a:p>
          <a:p>
            <a:pPr lvl="0" fontAlgn="base"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finish 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doing 完成               keep doing 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保持,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坚持</a:t>
            </a:r>
          </a:p>
          <a:p>
            <a:pPr lvl="0" fontAlgn="base"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i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magine doing 设想            mind  doing 介意</a:t>
            </a:r>
          </a:p>
          <a:p>
            <a:pPr lvl="0" fontAlgn="base">
              <a:spcAft>
                <a:spcPct val="0"/>
              </a:spcAft>
              <a:defRPr/>
            </a:pP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suggest  doing 建议             practise  doing练习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,实践</a:t>
            </a:r>
          </a:p>
          <a:p>
            <a:pPr lvl="0" fontAlgn="base">
              <a:spcAft>
                <a:spcPct val="0"/>
              </a:spcAft>
              <a:defRPr/>
            </a:pP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p</a:t>
            </a:r>
            <a:r>
              <a:rPr lang="en-US" altLang="zh-CN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revent doing 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charset="-122"/>
              </a:rPr>
              <a:t>阻止</a:t>
            </a:r>
            <a:endParaRPr lang="en-US" altLang="zh-CN" sz="2400" b="1" noProof="1"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2400" b="1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1"/>
            <a:ext cx="9144000" cy="695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115616" y="489080"/>
            <a:ext cx="7486345" cy="574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2. </a:t>
            </a:r>
            <a:r>
              <a:rPr lang="zh-CN" altLang="zh-CN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介词</a:t>
            </a:r>
            <a:r>
              <a:rPr lang="en-US" altLang="zh-CN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Prep. +v-</a:t>
            </a:r>
            <a:r>
              <a:rPr lang="en-US" altLang="zh-CN" sz="2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ing</a:t>
            </a:r>
            <a:r>
              <a:rPr lang="en-US" altLang="zh-CN" sz="2400" b="1" dirty="0">
                <a:latin typeface="Arial" panose="020B0604020202020204" pitchFamily="34" charset="0"/>
                <a:cs typeface="Times New Roman" panose="02020603050405020304" pitchFamily="18" charset="0"/>
              </a:rPr>
              <a:t>: for/ at/of/ in/ on/ </a:t>
            </a:r>
            <a:r>
              <a:rPr lang="en-US" altLang="zh-CN" sz="2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from/about </a:t>
            </a:r>
            <a:r>
              <a:rPr lang="en-US" altLang="zh-CN" sz="2400" b="1" dirty="0">
                <a:latin typeface="Arial" panose="020B0604020202020204" pitchFamily="34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" name="矩形 2"/>
          <p:cNvSpPr/>
          <p:nvPr/>
        </p:nvSpPr>
        <p:spPr>
          <a:xfrm>
            <a:off x="1115616" y="1268760"/>
            <a:ext cx="7748474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常见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的“动词＋介词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动名词”的短语有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prefer doing A to doing B 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比起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来说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更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喜欢做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doing </a:t>
            </a:r>
            <a:r>
              <a:rPr lang="en-US" altLang="zh-CN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习惯做某事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forward to 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doing 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渴望做某事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feel like doing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想做某事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give up doing 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放弃做某事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keep on doing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继续做某事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lvl="0">
              <a:lnSpc>
                <a:spcPct val="120000"/>
              </a:lnSpc>
            </a:pP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busy doing </a:t>
            </a:r>
            <a:r>
              <a:rPr lang="en-US" altLang="zh-CN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忙于做某事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worth doing </a:t>
            </a:r>
            <a:r>
              <a:rPr lang="en-US" altLang="zh-CN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值得做某事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4792385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C00000"/>
                </a:solidFill>
              </a:rPr>
              <a:t>4. </a:t>
            </a:r>
            <a:r>
              <a:rPr lang="zh-CN" altLang="en-US" sz="2400" b="1" dirty="0" smtClean="0">
                <a:solidFill>
                  <a:srgbClr val="C00000"/>
                </a:solidFill>
              </a:rPr>
              <a:t>拓展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:</a:t>
            </a:r>
          </a:p>
          <a:p>
            <a:r>
              <a:rPr lang="en-US" altLang="zh-CN" sz="2400" b="1" dirty="0"/>
              <a:t> </a:t>
            </a:r>
            <a:r>
              <a:rPr lang="en-US" altLang="zh-CN" sz="2400" b="1" dirty="0" smtClean="0"/>
              <a:t>It’s no  use doing </a:t>
            </a:r>
            <a:r>
              <a:rPr lang="en-US" altLang="zh-CN" sz="2400" b="1" dirty="0" err="1" smtClean="0"/>
              <a:t>sth</a:t>
            </a:r>
            <a:r>
              <a:rPr lang="en-US" altLang="zh-CN" sz="2400" b="1" dirty="0" smtClean="0"/>
              <a:t>  </a:t>
            </a:r>
            <a:r>
              <a:rPr lang="zh-CN" altLang="en-US" sz="2400" b="1" dirty="0" smtClean="0"/>
              <a:t>做某事没有用。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It’s no good doing </a:t>
            </a:r>
            <a:r>
              <a:rPr lang="en-US" altLang="zh-CN" sz="2400" b="1" dirty="0" err="1" smtClean="0"/>
              <a:t>sth</a:t>
            </a:r>
            <a:r>
              <a:rPr lang="en-US" altLang="zh-CN" sz="2400" b="1" dirty="0" smtClean="0"/>
              <a:t>. </a:t>
            </a:r>
            <a:r>
              <a:rPr lang="zh-CN" altLang="en-US" sz="2400" b="1" dirty="0" smtClean="0"/>
              <a:t>做某事没有好处。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539552" y="1700808"/>
            <a:ext cx="8136904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buClrTx/>
            </a:pPr>
            <a:r>
              <a:rPr lang="en-US" altLang="zh-CN" sz="2800" b="1" dirty="0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有些动词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</a:t>
            </a:r>
            <a:r>
              <a:rPr lang="en-US" altLang="zh-CN" sz="2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continue </a:t>
            </a:r>
            <a:r>
              <a:rPr lang="en-US" altLang="zh-CN" sz="2800" b="1" dirty="0" err="1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继续</a:t>
            </a:r>
            <a:r>
              <a:rPr lang="en-US" altLang="zh-CN" sz="2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 prefer </a:t>
            </a:r>
            <a:r>
              <a:rPr lang="en-US" altLang="zh-CN" sz="2800" b="1" dirty="0" err="1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更喜欢</a:t>
            </a:r>
            <a:r>
              <a:rPr lang="en-US" altLang="zh-CN" sz="2800" b="1" dirty="0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，begin开始，hate讨厌，憎恨，like喜欢，start开始，love喜爱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)后面既可以接不定式作宾语，也可以接动名词作宾语，意义差别不大。通常认为用动名词泛指一般的倾向性，用不定式则表示特定或具体某一种动作。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1142400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拓展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396259" y="2204864"/>
          <a:ext cx="8243978" cy="3060928"/>
        </p:xfrm>
        <a:graphic>
          <a:graphicData uri="http://schemas.openxmlformats.org/drawingml/2006/table">
            <a:tbl>
              <a:tblPr/>
              <a:tblGrid>
                <a:gridCol w="763464"/>
                <a:gridCol w="964728"/>
                <a:gridCol w="1212992"/>
                <a:gridCol w="5302794"/>
              </a:tblGrid>
              <a:tr h="1872208">
                <a:tc rowSpan="2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dirty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go on</a:t>
                      </a:r>
                    </a:p>
                  </a:txBody>
                  <a:tcPr marL="25996" marR="259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b="1" dirty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to do</a:t>
                      </a:r>
                    </a:p>
                  </a:txBody>
                  <a:tcPr marL="68582" marR="68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dirty="0" err="1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做了一件事后，接着做另一件事</a:t>
                      </a:r>
                      <a:endParaRPr lang="en-US" altLang="zh-CN" sz="2000" b="1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After </a:t>
                      </a:r>
                      <a:r>
                        <a:rPr lang="en-US" altLang="zh-CN" sz="2000" b="1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we jump</a:t>
                      </a:r>
                      <a:r>
                        <a:rPr lang="en-US" altLang="zh-CN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 rope, we go on to run during the 30-minute break  every day .</a:t>
                      </a:r>
                      <a:r>
                        <a:rPr lang="zh-CN" altLang="en-US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每天在</a:t>
                      </a:r>
                      <a:r>
                        <a:rPr lang="en-US" altLang="zh-CN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30</a:t>
                      </a:r>
                      <a:r>
                        <a:rPr lang="zh-CN" altLang="en-US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分钟的大课间，我们跳完绳后，接着继续跑步。</a:t>
                      </a:r>
                      <a:endParaRPr lang="en-US" altLang="zh-CN" sz="2000" b="1" dirty="0"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53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5996" marR="259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dirty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doing</a:t>
                      </a:r>
                    </a:p>
                  </a:txBody>
                  <a:tcPr marL="68582" marR="68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dirty="0" err="1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继续或不间断地做</a:t>
                      </a:r>
                      <a:r>
                        <a:rPr lang="zh-CN" altLang="en-US" sz="2000" b="1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同一件</a:t>
                      </a:r>
                      <a:r>
                        <a:rPr lang="en-US" altLang="zh-CN" sz="2000" b="1" dirty="0" smtClean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事</a:t>
                      </a:r>
                      <a:endParaRPr lang="en-US" altLang="zh-CN" sz="2000" b="1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Though</a:t>
                      </a:r>
                      <a:r>
                        <a:rPr lang="en-US" altLang="zh-CN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 they were so tired, t</a:t>
                      </a:r>
                      <a:r>
                        <a:rPr lang="en-US" altLang="zh-CN" sz="2000" b="1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hey </a:t>
                      </a:r>
                      <a:r>
                        <a:rPr lang="en-US" altLang="zh-CN" sz="2000" b="1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went on working </a:t>
                      </a:r>
                      <a:r>
                        <a:rPr lang="en-US" altLang="zh-CN" sz="2000" b="1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late .</a:t>
                      </a:r>
                      <a:r>
                        <a:rPr lang="en-US" altLang="zh-CN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 </a:t>
                      </a:r>
                      <a:r>
                        <a:rPr lang="zh-CN" altLang="en-US" sz="2000" b="1" baseline="0" dirty="0" smtClean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尽管他们很累，但是他们继续工作到很晚。</a:t>
                      </a:r>
                      <a:endParaRPr lang="en-US" altLang="zh-CN" sz="2000" b="1" dirty="0"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文本框 65539"/>
          <p:cNvSpPr txBox="1"/>
          <p:nvPr/>
        </p:nvSpPr>
        <p:spPr>
          <a:xfrm>
            <a:off x="564579" y="596064"/>
            <a:ext cx="7907338" cy="1103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 marL="358775" eaLnBrk="1" hangingPunct="1">
              <a:lnSpc>
                <a:spcPts val="4240"/>
              </a:lnSpc>
              <a:buClr>
                <a:srgbClr val="0000FF"/>
              </a:buClr>
              <a:buFont typeface="Wingdings" panose="05000000000000000000" pitchFamily="2" charset="2"/>
              <a:buNone/>
              <a:defRPr/>
            </a:pPr>
            <a:r>
              <a:rPr lang="zh-CN" altLang="en-US" sz="2400" b="1" noProof="1" smtClean="0">
                <a:solidFill>
                  <a:srgbClr val="7030A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拓展与复习：</a:t>
            </a:r>
            <a:r>
              <a:rPr lang="zh-CN" altLang="en-US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下列单词既可以</a:t>
            </a:r>
            <a:r>
              <a:rPr 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接</a:t>
            </a:r>
            <a:r>
              <a:rPr lang="zh-CN" sz="24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动词</a:t>
            </a:r>
            <a:r>
              <a:rPr 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不定式</a:t>
            </a:r>
            <a:r>
              <a:rPr lang="zh-CN" altLang="en-US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也可以接</a:t>
            </a:r>
            <a:r>
              <a:rPr 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动名词</a:t>
            </a:r>
            <a:r>
              <a:rPr lang="zh-CN" sz="24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作</a:t>
            </a:r>
            <a:r>
              <a:rPr lang="zh-CN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宾语</a:t>
            </a:r>
            <a:r>
              <a:rPr lang="zh-CN" altLang="en-US" sz="2400" b="1" noProof="1" smtClean="0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，但</a:t>
            </a:r>
            <a:r>
              <a:rPr lang="zh-CN" altLang="en-US" sz="2400" b="1" noProof="1"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意思</a:t>
            </a:r>
            <a:r>
              <a:rPr lang="zh-CN" altLang="en-US" sz="2400" b="1" noProof="1" smtClean="0">
                <a:latin typeface="Times New Roman" panose="02020603050405020304" pitchFamily="18" charset="0"/>
                <a:ea typeface="黑体" panose="02010609060101010101" charset="-122"/>
              </a:rPr>
              <a:t>相差较大。</a:t>
            </a:r>
            <a:endParaRPr lang="zh-CN" sz="2400" b="1" noProof="1"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27025" y="1556791"/>
          <a:ext cx="8709471" cy="4296128"/>
        </p:xfrm>
        <a:graphic>
          <a:graphicData uri="http://schemas.openxmlformats.org/drawingml/2006/table">
            <a:tbl>
              <a:tblPr/>
              <a:tblGrid>
                <a:gridCol w="960225"/>
                <a:gridCol w="1010505"/>
                <a:gridCol w="2624369"/>
                <a:gridCol w="4114372"/>
              </a:tblGrid>
              <a:tr h="164058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stop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to do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  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停止，中断做某事后去做另一件事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Let’s stop to have a rest because we work for a long time.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因为工作很长一段时间了，让我们停下来休息。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83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doing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停止做某事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Stop talking, and listen to the teacher. </a:t>
                      </a: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别讲话，听老师讲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。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3689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forget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to do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忘记要去做某事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Tim forgot to hand in his homework, so he must be left.</a:t>
                      </a: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Tim 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忘记交作业了，所以要留堂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。（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没有做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交作业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的动作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）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doing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忘记做过某事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He forgot returning the money to his friend. </a:t>
                      </a: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他忘记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还过钱给朋友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了。（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已做过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还钱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的动作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）</a:t>
                      </a:r>
                    </a:p>
                  </a:txBody>
                  <a:tcPr marL="25995" marR="259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375487" y="242483"/>
          <a:ext cx="8285522" cy="6338570"/>
        </p:xfrm>
        <a:graphic>
          <a:graphicData uri="http://schemas.openxmlformats.org/drawingml/2006/table">
            <a:tbl>
              <a:tblPr/>
              <a:tblGrid>
                <a:gridCol w="1533211"/>
                <a:gridCol w="954401"/>
                <a:gridCol w="2365375"/>
                <a:gridCol w="3432535"/>
              </a:tblGrid>
              <a:tr h="1266825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remember</a:t>
                      </a:r>
                    </a:p>
                  </a:txBody>
                  <a:tcPr marL="25997" marR="2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to do</a:t>
                      </a: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记得去做某事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Remember to visit your grandparents  after school. 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记着放学后去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看望爷爷奶奶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。</a:t>
                      </a: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18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doing</a:t>
                      </a: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记得做过某事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I remember seeing the man before in school. </a:t>
                      </a: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我记得以前在学校见过这个人。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6825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try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25997" marR="2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to do</a:t>
                      </a: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努力，企图做某事</a:t>
                      </a: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We should try to achieve our dream.</a:t>
                      </a: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我们尽力去实现我们的梦想。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68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doing</a:t>
                      </a: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尝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试着做某事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I tried a new way to solve the </a:t>
                      </a:r>
                      <a:r>
                        <a:rPr kumimoji="0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maths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 problem  yesterday.</a:t>
                      </a:r>
                    </a:p>
                    <a:p>
                      <a:pPr marL="0" marR="0" lvl="0" indent="0" algn="l" defTabSz="91313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我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昨天尝试了一种新方法去解决这个数学题。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5" marR="6858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88620" y="4358005"/>
            <a:ext cx="3618230" cy="17068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algn="l" rtl="0" eaLnBrk="1" latinLnBrk="0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kumimoji="0" lang="en-US" altLang="zh-CN" sz="2400" b="1" i="0" u="none" strike="noStrike" kern="1200" cap="none" spc="0" normalizeH="0" baseline="0" dirty="0">
                <a:solidFill>
                  <a:schemeClr val="tx1"/>
                </a:solidFill>
                <a:ea typeface="宋体" panose="02010600030101010101" pitchFamily="2" charset="-122"/>
                <a:cs typeface="+mn-cs"/>
              </a:rPr>
              <a:t>S1:   What does the boy enjoy?</a:t>
            </a:r>
          </a:p>
          <a:p>
            <a:pPr marL="0" marR="0" lvl="0" algn="l" rtl="0" eaLnBrk="1" latinLnBrk="0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kumimoji="0" lang="en-US" altLang="zh-CN" sz="2400" b="1" i="0" u="none" strike="noStrike" kern="1200" cap="none" spc="0" normalizeH="0" baseline="0" dirty="0">
                <a:solidFill>
                  <a:schemeClr val="tx1"/>
                </a:solidFill>
                <a:ea typeface="宋体" panose="02010600030101010101" pitchFamily="2" charset="-122"/>
                <a:cs typeface="+mn-cs"/>
              </a:rPr>
              <a:t>S2:   He enjoys reading books.</a:t>
            </a:r>
          </a:p>
        </p:txBody>
      </p:sp>
      <p:pic>
        <p:nvPicPr>
          <p:cNvPr id="12292" name="Picture 13"/>
          <p:cNvPicPr>
            <a:picLocks noChangeAspect="1"/>
          </p:cNvPicPr>
          <p:nvPr/>
        </p:nvPicPr>
        <p:blipFill>
          <a:blip r:embed="rId3"/>
          <a:srcRect r="57927" b="53249"/>
          <a:stretch>
            <a:fillRect/>
          </a:stretch>
        </p:blipFill>
        <p:spPr>
          <a:xfrm>
            <a:off x="785813" y="2000250"/>
            <a:ext cx="2286000" cy="215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Picture 13"/>
          <p:cNvPicPr>
            <a:picLocks noChangeAspect="1"/>
          </p:cNvPicPr>
          <p:nvPr/>
        </p:nvPicPr>
        <p:blipFill>
          <a:blip r:embed="rId3"/>
          <a:srcRect l="55904" b="53304"/>
          <a:stretch>
            <a:fillRect/>
          </a:stretch>
        </p:blipFill>
        <p:spPr>
          <a:xfrm>
            <a:off x="5429250" y="2071688"/>
            <a:ext cx="2271713" cy="2046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4786313" y="4357688"/>
            <a:ext cx="4071938" cy="17068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0" marR="0" lvl="0" algn="l" rtl="0" eaLnBrk="1" fontAlgn="base" latinLnBrk="0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kumimoji="0" lang="en-US" altLang="zh-CN" sz="2400" b="1" u="none" strike="noStrike" kern="1200" cap="none" spc="0" normalizeH="0" baseline="0" dirty="0">
                <a:ea typeface="宋体" panose="02010600030101010101" pitchFamily="2" charset="-122"/>
                <a:cs typeface="+mn-cs"/>
              </a:rPr>
              <a:t>S1: What is the girl </a:t>
            </a:r>
            <a:r>
              <a:rPr kumimoji="0" lang="en-US" altLang="zh-CN" sz="2400" b="1" u="none" strike="noStrike" kern="1200" cap="none" spc="0" normalizeH="0" baseline="0" dirty="0" err="1">
                <a:ea typeface="宋体" panose="02010600030101010101" pitchFamily="2" charset="-122"/>
                <a:cs typeface="+mn-cs"/>
              </a:rPr>
              <a:t>practising</a:t>
            </a:r>
            <a:r>
              <a:rPr kumimoji="0" lang="en-US" altLang="zh-CN" sz="2400" b="1" u="none" strike="noStrike" kern="1200" cap="none" spc="0" normalizeH="0" baseline="0" dirty="0">
                <a:ea typeface="宋体" panose="02010600030101010101" pitchFamily="2" charset="-122"/>
                <a:cs typeface="+mn-cs"/>
              </a:rPr>
              <a:t>?</a:t>
            </a:r>
          </a:p>
          <a:p>
            <a:pPr marL="0" marR="0" lvl="0" algn="l" rtl="0" eaLnBrk="1" fontAlgn="base" latinLnBrk="0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kumimoji="0" lang="en-US" altLang="zh-CN" sz="2400" b="1" u="none" strike="noStrike" kern="1200" cap="none" spc="0" normalizeH="0" baseline="0" dirty="0">
                <a:ea typeface="宋体" panose="02010600030101010101" pitchFamily="2" charset="-122"/>
                <a:cs typeface="+mn-cs"/>
              </a:rPr>
              <a:t>S2: She is </a:t>
            </a:r>
            <a:r>
              <a:rPr kumimoji="0" lang="en-US" altLang="zh-CN" sz="2400" b="1" u="none" strike="noStrike" kern="1200" cap="none" spc="0" normalizeH="0" baseline="0" dirty="0" err="1">
                <a:ea typeface="宋体" panose="02010600030101010101" pitchFamily="2" charset="-122"/>
                <a:cs typeface="+mn-cs"/>
              </a:rPr>
              <a:t>practising</a:t>
            </a:r>
            <a:r>
              <a:rPr kumimoji="0" lang="en-US" altLang="zh-CN" sz="2400" b="1" u="none" strike="noStrike" kern="1200" cap="none" spc="0" normalizeH="0" baseline="0" dirty="0">
                <a:ea typeface="宋体" panose="02010600030101010101" pitchFamily="2" charset="-122"/>
                <a:cs typeface="+mn-cs"/>
              </a:rPr>
              <a:t> climbing mountains.</a:t>
            </a:r>
          </a:p>
        </p:txBody>
      </p:sp>
      <p:sp>
        <p:nvSpPr>
          <p:cNvPr id="9218" name="Rectangle 4"/>
          <p:cNvSpPr/>
          <p:nvPr/>
        </p:nvSpPr>
        <p:spPr>
          <a:xfrm>
            <a:off x="232728" y="642303"/>
            <a:ext cx="8826500" cy="5257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None/>
            </a:pPr>
            <a:r>
              <a:rPr lang="en-US" altLang="zh-CN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Practise</a:t>
            </a:r>
            <a:r>
              <a:rPr lang="en-US" altLang="zh-CN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en-US" altLang="zh-C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in pairs on </a:t>
            </a:r>
            <a:r>
              <a:rPr lang="en-US" altLang="zh-CN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P25 </a:t>
            </a:r>
            <a:r>
              <a:rPr lang="zh-CN" alt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r>
              <a:rPr lang="en-US" altLang="zh-CN" sz="2800" b="1" dirty="0" smtClean="0">
                <a:solidFill>
                  <a:srgbClr val="00B0F0"/>
                </a:solidFill>
                <a:latin typeface="Arial Narrow" panose="020B0606020202030204" pitchFamily="34" charset="0"/>
              </a:rPr>
              <a:t>ask </a:t>
            </a:r>
            <a:r>
              <a:rPr lang="en-US" altLang="zh-CN" sz="2800" b="1" dirty="0">
                <a:solidFill>
                  <a:srgbClr val="00B0F0"/>
                </a:solidFill>
                <a:latin typeface="Arial Narrow" panose="020B0606020202030204" pitchFamily="34" charset="0"/>
              </a:rPr>
              <a:t>and answer questions about the pictures. Follow the example.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37" r="55904" b="565"/>
          <a:stretch>
            <a:fillRect/>
          </a:stretch>
        </p:blipFill>
        <p:spPr bwMode="auto">
          <a:xfrm>
            <a:off x="708433" y="548680"/>
            <a:ext cx="2039541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5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4" t="53304"/>
          <a:stretch>
            <a:fillRect/>
          </a:stretch>
        </p:blipFill>
        <p:spPr bwMode="auto">
          <a:xfrm>
            <a:off x="6156176" y="3356992"/>
            <a:ext cx="2214563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67544" y="4005064"/>
            <a:ext cx="5184576" cy="22159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S1: What is the girl interested in?</a:t>
            </a:r>
          </a:p>
          <a:p>
            <a:pPr eaLnBrk="1" hangingPunct="1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S2: She is interested in playing chess.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987824" y="908720"/>
            <a:ext cx="5040560" cy="123110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S1: What is the girl good at?</a:t>
            </a:r>
          </a:p>
          <a:p>
            <a:pPr eaLnBrk="1" hangingPunct="1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S2: She is good at skiing.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609600" y="331788"/>
            <a:ext cx="7061200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solidFill>
                  <a:srgbClr val="000099"/>
                </a:solidFill>
              </a:rPr>
              <a:t>拓展二</a:t>
            </a:r>
            <a:r>
              <a:rPr lang="zh-CN" altLang="en-US" sz="2800" b="1">
                <a:solidFill>
                  <a:srgbClr val="000099"/>
                </a:solidFill>
              </a:rPr>
              <a:t>：</a:t>
            </a:r>
            <a:r>
              <a:rPr lang="zh-CN" altLang="en-US" sz="2800" b="1">
                <a:solidFill>
                  <a:schemeClr val="tx2"/>
                </a:solidFill>
              </a:rPr>
              <a:t>动名词作主语放句首 </a:t>
            </a:r>
            <a:r>
              <a:rPr lang="en-US" altLang="zh-CN" sz="2800" b="1">
                <a:solidFill>
                  <a:schemeClr val="tx2"/>
                </a:solidFill>
              </a:rPr>
              <a:t>——</a:t>
            </a:r>
          </a:p>
          <a:p>
            <a:pPr eaLnBrk="1" hangingPunct="1"/>
            <a:r>
              <a:rPr lang="en-US" altLang="zh-CN" sz="2800" b="1">
                <a:solidFill>
                  <a:schemeClr val="tx2"/>
                </a:solidFill>
              </a:rPr>
              <a:t>                     </a:t>
            </a:r>
            <a:r>
              <a:rPr lang="zh-CN" altLang="en-US" sz="2800" b="1">
                <a:solidFill>
                  <a:schemeClr val="tx2"/>
                </a:solidFill>
              </a:rPr>
              <a:t>动词原形开头的祈使句</a:t>
            </a: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179388" y="1905000"/>
            <a:ext cx="763270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</a:rPr>
              <a:t>Sit</a:t>
            </a:r>
            <a:r>
              <a:rPr lang="en-US" altLang="zh-CN" sz="2400" b="1">
                <a:solidFill>
                  <a:srgbClr val="FF0000"/>
                </a:solidFill>
              </a:rPr>
              <a:t> </a:t>
            </a:r>
            <a:r>
              <a:rPr lang="zh-CN" altLang="en-US" sz="2400" b="1">
                <a:solidFill>
                  <a:srgbClr val="FF0000"/>
                </a:solidFill>
              </a:rPr>
              <a:t>  </a:t>
            </a:r>
            <a:r>
              <a:rPr lang="en-US" altLang="zh-CN" sz="2400" b="1">
                <a:solidFill>
                  <a:srgbClr val="FF0000"/>
                </a:solidFill>
              </a:rPr>
              <a:t>(</a:t>
            </a:r>
            <a:r>
              <a:rPr lang="en-US" altLang="zh-CN" sz="2400" b="1"/>
              <a:t>sit</a:t>
            </a:r>
            <a:r>
              <a:rPr lang="en-US" altLang="zh-CN" sz="2400" b="1">
                <a:solidFill>
                  <a:srgbClr val="FF0000"/>
                </a:solidFill>
              </a:rPr>
              <a:t>) up straight please!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</a:rPr>
              <a:t>Read</a:t>
            </a:r>
            <a:r>
              <a:rPr lang="en-US" altLang="zh-CN" sz="2400" b="1">
                <a:solidFill>
                  <a:srgbClr val="FF0000"/>
                </a:solidFill>
              </a:rPr>
              <a:t> (</a:t>
            </a:r>
            <a:r>
              <a:rPr lang="en-US" altLang="zh-CN" sz="2400" b="1"/>
              <a:t>read</a:t>
            </a:r>
            <a:r>
              <a:rPr lang="en-US" altLang="zh-CN" sz="2400" b="1">
                <a:solidFill>
                  <a:srgbClr val="FF0000"/>
                </a:solidFill>
              </a:rPr>
              <a:t>) the text twice!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</a:rPr>
              <a:t>Carry</a:t>
            </a:r>
            <a:r>
              <a:rPr lang="en-US" altLang="zh-CN" sz="2400" b="1">
                <a:solidFill>
                  <a:srgbClr val="FF0000"/>
                </a:solidFill>
              </a:rPr>
              <a:t> (</a:t>
            </a:r>
            <a:r>
              <a:rPr lang="en-US" altLang="zh-CN" sz="2400" b="1"/>
              <a:t>carry</a:t>
            </a:r>
            <a:r>
              <a:rPr lang="en-US" altLang="zh-CN" sz="2400" b="1">
                <a:solidFill>
                  <a:srgbClr val="FF0000"/>
                </a:solidFill>
              </a:rPr>
              <a:t>) the large box downstairs</a:t>
            </a:r>
            <a:r>
              <a:rPr lang="zh-CN" altLang="en-US" sz="2400" b="1">
                <a:solidFill>
                  <a:srgbClr val="FF0000"/>
                </a:solidFill>
              </a:rPr>
              <a:t>！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</a:rPr>
              <a:t>Open</a:t>
            </a:r>
            <a:r>
              <a:rPr lang="en-US" altLang="zh-CN" sz="2400" b="1">
                <a:solidFill>
                  <a:srgbClr val="FF0000"/>
                </a:solidFill>
              </a:rPr>
              <a:t> (</a:t>
            </a:r>
            <a:r>
              <a:rPr lang="en-US" altLang="zh-CN" sz="2400" b="1"/>
              <a:t>open</a:t>
            </a:r>
            <a:r>
              <a:rPr lang="en-US" altLang="zh-CN" sz="2400" b="1">
                <a:solidFill>
                  <a:srgbClr val="FF0000"/>
                </a:solidFill>
              </a:rPr>
              <a:t>) your mouth!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392238" y="4525963"/>
            <a:ext cx="52070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祈使句</a:t>
            </a:r>
            <a:r>
              <a:rPr lang="zh-CN" altLang="en-US" sz="2800"/>
              <a:t>是由动词</a:t>
            </a:r>
            <a:r>
              <a:rPr lang="en-US" altLang="zh-CN" sz="2800"/>
              <a:t>________</a:t>
            </a:r>
            <a:r>
              <a:rPr lang="zh-CN" altLang="en-US" sz="2800"/>
              <a:t>开头</a:t>
            </a:r>
            <a:r>
              <a:rPr lang="en-US" altLang="zh-CN" sz="2800"/>
              <a:t>,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/>
              <a:t>并且在句子中</a:t>
            </a:r>
            <a:r>
              <a:rPr lang="en-US" altLang="zh-CN" sz="2800"/>
              <a:t>_________</a:t>
            </a:r>
            <a:r>
              <a:rPr lang="zh-CN" altLang="en-US" sz="2800" b="1">
                <a:solidFill>
                  <a:srgbClr val="FF0000"/>
                </a:solidFill>
              </a:rPr>
              <a:t>主语</a:t>
            </a:r>
            <a:r>
              <a:rPr lang="zh-CN" altLang="en-US" sz="2800"/>
              <a:t>。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4140200" y="4513263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原形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995738" y="5097463"/>
            <a:ext cx="10080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没有</a:t>
            </a:r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252413" y="1916113"/>
            <a:ext cx="647700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250825" y="2492375"/>
            <a:ext cx="792163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179388" y="2997200"/>
            <a:ext cx="936625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250825" y="3573463"/>
            <a:ext cx="792163" cy="431800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6618288" y="1681163"/>
            <a:ext cx="2105025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imperative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祈使句</a:t>
            </a:r>
          </a:p>
        </p:txBody>
      </p:sp>
    </p:spTree>
    <p:extLst>
      <p:ext uri="{BB962C8B-B14F-4D97-AF65-F5344CB8AC3E}">
        <p14:creationId xmlns:p14="http://schemas.microsoft.com/office/powerpoint/2010/main" val="182230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2" grpId="0"/>
      <p:bldP spid="29704" grpId="0"/>
      <p:bldP spid="29705" grpId="0"/>
      <p:bldP spid="29710" grpId="0" animBg="1"/>
      <p:bldP spid="29711" grpId="0" animBg="1"/>
      <p:bldP spid="29712" grpId="0" animBg="1"/>
      <p:bldP spid="29713" grpId="0" animBg="1"/>
      <p:bldP spid="297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973138" y="950913"/>
            <a:ext cx="6767512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/>
              <a:t>________(sit) up straight in the class </a:t>
            </a:r>
            <a:r>
              <a:rPr lang="en-US" altLang="zh-CN" sz="2400" b="1">
                <a:solidFill>
                  <a:srgbClr val="FF0000"/>
                </a:solidFill>
              </a:rPr>
              <a:t>shows</a:t>
            </a:r>
            <a:r>
              <a:rPr lang="en-US" altLang="zh-CN" sz="2400" b="1"/>
              <a:t> that you are listening to the teacher carefully.</a:t>
            </a:r>
          </a:p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/>
              <a:t>________(Read) English every morning </a:t>
            </a:r>
            <a:r>
              <a:rPr lang="en-US" altLang="zh-CN" sz="2400" b="1">
                <a:solidFill>
                  <a:srgbClr val="FF0000"/>
                </a:solidFill>
              </a:rPr>
              <a:t>is</a:t>
            </a:r>
            <a:r>
              <a:rPr lang="en-US" altLang="zh-CN" sz="2400" b="1"/>
              <a:t> a habit of learning English.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/>
              <a:t>________(carry) this large box downstairs </a:t>
            </a:r>
            <a:r>
              <a:rPr lang="en-US" altLang="zh-CN" sz="2400" b="1">
                <a:solidFill>
                  <a:srgbClr val="FF0000"/>
                </a:solidFill>
              </a:rPr>
              <a:t>is</a:t>
            </a:r>
            <a:r>
              <a:rPr lang="en-US" altLang="zh-CN" sz="2400" b="1"/>
              <a:t> impossible for a boy aged three.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/>
              <a:t>________(open) your month </a:t>
            </a:r>
            <a:r>
              <a:rPr lang="en-US" altLang="zh-CN" sz="2400" b="1">
                <a:solidFill>
                  <a:srgbClr val="FF0000"/>
                </a:solidFill>
              </a:rPr>
              <a:t>means</a:t>
            </a:r>
            <a:r>
              <a:rPr lang="en-US" altLang="zh-CN" sz="2400" b="1"/>
              <a:t> that you are surprised!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1042988" y="965200"/>
            <a:ext cx="1439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Sitting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898525" y="2205038"/>
            <a:ext cx="1944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Reading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790575" y="3475038"/>
            <a:ext cx="1944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Carrying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827088" y="478155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Opening</a:t>
            </a:r>
          </a:p>
        </p:txBody>
      </p:sp>
    </p:spTree>
    <p:extLst>
      <p:ext uri="{BB962C8B-B14F-4D97-AF65-F5344CB8AC3E}">
        <p14:creationId xmlns:p14="http://schemas.microsoft.com/office/powerpoint/2010/main" val="318351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 txBox="1">
            <a:spLocks noChangeArrowheads="1"/>
          </p:cNvSpPr>
          <p:nvPr/>
        </p:nvSpPr>
        <p:spPr bwMode="auto">
          <a:xfrm>
            <a:off x="539750" y="836613"/>
            <a:ext cx="80645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 ▲ 用于某些惯用法中。例如：</a:t>
            </a:r>
          </a:p>
          <a:p>
            <a:pPr eaLnBrk="1" hangingPunct="1">
              <a:lnSpc>
                <a:spcPct val="95000"/>
              </a:lnSpc>
              <a:spcBef>
                <a:spcPct val="20000"/>
              </a:spcBef>
              <a:buFont typeface="Arial" pitchFamily="34" charset="0"/>
              <a:buAutoNum type="arabicParenBoth"/>
            </a:pPr>
            <a:r>
              <a:rPr lang="zh-CN" altLang="en-US" sz="2800">
                <a:latin typeface="Calibri" pitchFamily="34" charset="0"/>
              </a:rPr>
              <a:t>be busy doing sth “忙于做某事”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妈妈在厨房忙着做饭。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Calibri" pitchFamily="34" charset="0"/>
              </a:rPr>
              <a:t>Mother is busy cooking dinner in the</a:t>
            </a:r>
            <a:r>
              <a:rPr lang="en-US" altLang="zh-CN" sz="28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Calibri" pitchFamily="34" charset="0"/>
              </a:rPr>
              <a:t>kitchen.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(2) be worth doing sth “值得做某事”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这本书值得一读。</a:t>
            </a: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Calibri" pitchFamily="34" charset="0"/>
              </a:rPr>
              <a:t>The book is worth reading.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(3) It’s no use / good doing sth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“做……无用 / 无好处”</a:t>
            </a: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Calibri" pitchFamily="34" charset="0"/>
              </a:rPr>
              <a:t>向他寻求帮助没有用。</a:t>
            </a:r>
            <a:endParaRPr lang="en-US" altLang="zh-CN" sz="2800">
              <a:latin typeface="Calibri" pitchFamily="34" charset="0"/>
            </a:endParaRPr>
          </a:p>
          <a:p>
            <a:pPr eaLnBrk="1" hangingPunct="1"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Calibri" pitchFamily="34" charset="0"/>
              </a:rPr>
              <a:t>It’s no use going to him for help.</a:t>
            </a:r>
            <a:endParaRPr lang="zh-CN" altLang="en-US" sz="28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2511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0225" y="908050"/>
            <a:ext cx="8002588" cy="5145088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</a:pPr>
            <a:r>
              <a:rPr lang="zh-CN" altLang="en-US" sz="3000" smtClean="0"/>
              <a:t>用所给动词的适当形式填空。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zh-CN" sz="3000" smtClean="0"/>
              <a:t>1. I’ll keep on ________(try).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zh-CN" sz="3000" smtClean="0"/>
              <a:t>2. He practises ________ (play) the piano every day.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zh-CN" sz="3000" smtClean="0"/>
              <a:t>3. ________(run) is a very popular sport.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zh-CN" sz="3000" smtClean="0"/>
              <a:t>4. I’m looking forward to ________ (meet) Lin Shuhao.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zh-CN" sz="3000" smtClean="0"/>
              <a:t>5. It took me two months to finish ________ (write) the book.</a:t>
            </a:r>
            <a:endParaRPr lang="zh-CN" altLang="en-US" sz="3000" smtClean="0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916238" y="1504950"/>
            <a:ext cx="105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</a:rPr>
              <a:t>trying</a:t>
            </a:r>
            <a:endParaRPr lang="zh-CN" altLang="en-US" sz="2800">
              <a:solidFill>
                <a:srgbClr val="FF3300"/>
              </a:solidFill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989263" y="2081213"/>
            <a:ext cx="13144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</a:rPr>
              <a:t>playing</a:t>
            </a:r>
            <a:endParaRPr lang="zh-CN" altLang="en-US" sz="2800">
              <a:solidFill>
                <a:srgbClr val="FF3300"/>
              </a:solidFill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900113" y="3160713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</a:rPr>
              <a:t>Running</a:t>
            </a:r>
            <a:endParaRPr lang="zh-CN" altLang="en-US" sz="2800">
              <a:solidFill>
                <a:srgbClr val="FF3300"/>
              </a:solidFill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4573588" y="3736975"/>
            <a:ext cx="14525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</a:rPr>
              <a:t>meeting</a:t>
            </a:r>
            <a:endParaRPr lang="zh-CN" altLang="en-US" sz="2800">
              <a:solidFill>
                <a:srgbClr val="FF3300"/>
              </a:solidFill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5868988" y="4818063"/>
            <a:ext cx="12144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</a:rPr>
              <a:t>writing</a:t>
            </a:r>
            <a:endParaRPr lang="zh-CN" altLang="en-US" sz="280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242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  <p:bldP spid="17412" grpId="0" autoUpdateAnimBg="0"/>
      <p:bldP spid="17413" grpId="0" autoUpdateAnimBg="0"/>
      <p:bldP spid="17414" grpId="0" autoUpdateAnimBg="0"/>
      <p:bldP spid="1741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20115" y="332105"/>
            <a:ext cx="45885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中考链接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" y="172002"/>
            <a:ext cx="9137521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5" y="1916832"/>
            <a:ext cx="691276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1. --</a:t>
            </a:r>
            <a:r>
              <a:rPr lang="en-US" altLang="zh-CN" sz="2400" b="1" dirty="0">
                <a:latin typeface="Times New Roman" panose="02020603050405020304" pitchFamily="18" charset="0"/>
              </a:rPr>
              <a:t>Would you like______ camping with me? 【2018山东滨州】</a:t>
            </a:r>
          </a:p>
          <a:p>
            <a:r>
              <a:rPr lang="en-US" altLang="zh-CN" sz="2400" b="1" dirty="0">
                <a:latin typeface="Times New Roman" panose="02020603050405020304" pitchFamily="18" charset="0"/>
              </a:rPr>
              <a:t>   --I’d like to. But I’m busy______ my homework.</a:t>
            </a:r>
          </a:p>
          <a:p>
            <a:r>
              <a:rPr lang="en-US" altLang="zh-CN" sz="2400" b="1" dirty="0">
                <a:latin typeface="Times New Roman" panose="02020603050405020304" pitchFamily="18" charset="0"/>
              </a:rPr>
              <a:t>A. to go; to do        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  B</a:t>
            </a:r>
            <a:r>
              <a:rPr lang="en-US" altLang="zh-CN" sz="2400" b="1" dirty="0">
                <a:latin typeface="Times New Roman" panose="02020603050405020304" pitchFamily="18" charset="0"/>
              </a:rPr>
              <a:t>. to go; doing         </a:t>
            </a:r>
          </a:p>
          <a:p>
            <a:r>
              <a:rPr lang="en-US" altLang="zh-CN" sz="2400" b="1" dirty="0">
                <a:latin typeface="Times New Roman" panose="02020603050405020304" pitchFamily="18" charset="0"/>
              </a:rPr>
              <a:t>C. going; to do        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 D</a:t>
            </a:r>
            <a:r>
              <a:rPr lang="en-US" altLang="zh-CN" sz="2400" b="1" dirty="0">
                <a:latin typeface="Times New Roman" panose="02020603050405020304" pitchFamily="18" charset="0"/>
              </a:rPr>
              <a:t>. going;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doing</a:t>
            </a:r>
          </a:p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2.--Where </a:t>
            </a:r>
            <a:r>
              <a:rPr lang="en-US" altLang="zh-CN" sz="2400" b="1" dirty="0">
                <a:latin typeface="Times New Roman" panose="02020603050405020304" pitchFamily="18" charset="0"/>
              </a:rPr>
              <a:t>is Mike? 【2018西城二模】</a:t>
            </a:r>
          </a:p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  --</a:t>
            </a:r>
            <a:r>
              <a:rPr lang="en-US" altLang="zh-CN" sz="2400" b="1" dirty="0">
                <a:latin typeface="Times New Roman" panose="02020603050405020304" pitchFamily="18" charset="0"/>
              </a:rPr>
              <a:t>I don’t know. But I saw him ______ football on the playground just now.</a:t>
            </a:r>
          </a:p>
          <a:p>
            <a:pPr marL="342900" indent="-342900">
              <a:buAutoNum type="alphaUcPeriod"/>
            </a:pPr>
            <a:r>
              <a:rPr lang="en-US" altLang="zh-CN" sz="2400" b="1" dirty="0" smtClean="0">
                <a:latin typeface="Times New Roman" panose="02020603050405020304" pitchFamily="18" charset="0"/>
              </a:rPr>
              <a:t>to </a:t>
            </a:r>
            <a:r>
              <a:rPr lang="en-US" altLang="zh-CN" sz="2400" b="1" dirty="0">
                <a:latin typeface="Times New Roman" panose="02020603050405020304" pitchFamily="18" charset="0"/>
              </a:rPr>
              <a:t>play        	B. playing   	 </a:t>
            </a:r>
            <a:endParaRPr lang="en-US" altLang="zh-CN" sz="2400" b="1" dirty="0" smtClean="0">
              <a:latin typeface="Times New Roman" panose="02020603050405020304" pitchFamily="18" charset="0"/>
            </a:endParaRPr>
          </a:p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2400" b="1" dirty="0">
                <a:latin typeface="Times New Roman" panose="02020603050405020304" pitchFamily="18" charset="0"/>
              </a:rPr>
              <a:t>C. played   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               D</a:t>
            </a:r>
            <a:r>
              <a:rPr lang="en-US" altLang="zh-CN" sz="2400" b="1" dirty="0">
                <a:latin typeface="Times New Roman" panose="02020603050405020304" pitchFamily="18" charset="0"/>
              </a:rPr>
              <a:t>.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plays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95246" y="1422965"/>
            <a:ext cx="1764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B0F0"/>
                </a:solidFill>
              </a:rPr>
              <a:t>中考链接</a:t>
            </a:r>
            <a:endParaRPr lang="zh-CN" altLang="en-US" sz="2800" b="1" dirty="0">
              <a:solidFill>
                <a:srgbClr val="00B0F0"/>
              </a:solidFill>
            </a:endParaRPr>
          </a:p>
        </p:txBody>
      </p:sp>
      <p:sp>
        <p:nvSpPr>
          <p:cNvPr id="6" name="笑脸 5"/>
          <p:cNvSpPr/>
          <p:nvPr/>
        </p:nvSpPr>
        <p:spPr>
          <a:xfrm>
            <a:off x="3851920" y="3068960"/>
            <a:ext cx="360040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3851920" y="4941168"/>
            <a:ext cx="360040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20115" y="332105"/>
            <a:ext cx="45885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中考链接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" y="0"/>
            <a:ext cx="914976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1556792"/>
            <a:ext cx="662473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3. While </a:t>
            </a:r>
            <a:r>
              <a:rPr lang="en-US" altLang="zh-CN" sz="2400" b="1" dirty="0">
                <a:latin typeface="Times New Roman" panose="02020603050405020304" pitchFamily="18" charset="0"/>
              </a:rPr>
              <a:t>we were running on the playground, Jack suddenly stopped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_______   and </a:t>
            </a:r>
            <a:r>
              <a:rPr lang="en-US" altLang="zh-CN" sz="2400" b="1" dirty="0">
                <a:latin typeface="Times New Roman" panose="02020603050405020304" pitchFamily="18" charset="0"/>
              </a:rPr>
              <a:t>lay on the ground, so we all stopped______ what was wrong with him. 【2018 </a:t>
            </a:r>
            <a:r>
              <a:rPr lang="en-US" altLang="zh-CN" sz="2400" b="1" dirty="0" err="1">
                <a:latin typeface="Times New Roman" panose="02020603050405020304" pitchFamily="18" charset="0"/>
              </a:rPr>
              <a:t>四川成都</a:t>
            </a:r>
            <a:r>
              <a:rPr lang="en-US" altLang="zh-CN" sz="2400" b="1" dirty="0">
                <a:latin typeface="Times New Roman" panose="02020603050405020304" pitchFamily="18" charset="0"/>
              </a:rPr>
              <a:t>】</a:t>
            </a:r>
          </a:p>
          <a:p>
            <a:pPr marL="457200" indent="-457200">
              <a:buAutoNum type="alphaUcPeriod"/>
            </a:pPr>
            <a:r>
              <a:rPr lang="en-US" altLang="zh-CN" sz="2400" b="1" dirty="0" smtClean="0">
                <a:latin typeface="Times New Roman" panose="02020603050405020304" pitchFamily="18" charset="0"/>
              </a:rPr>
              <a:t>to </a:t>
            </a:r>
            <a:r>
              <a:rPr lang="en-US" altLang="zh-CN" sz="2400" b="1" dirty="0">
                <a:latin typeface="Times New Roman" panose="02020603050405020304" pitchFamily="18" charset="0"/>
              </a:rPr>
              <a:t>run; to see   	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    B</a:t>
            </a:r>
            <a:r>
              <a:rPr lang="en-US" altLang="zh-CN" sz="2400" b="1" dirty="0">
                <a:latin typeface="Times New Roman" panose="02020603050405020304" pitchFamily="18" charset="0"/>
              </a:rPr>
              <a:t>. running; seeing   </a:t>
            </a:r>
            <a:endParaRPr lang="en-US" altLang="zh-CN" sz="2400" b="1" dirty="0" smtClean="0">
              <a:latin typeface="Times New Roman" panose="02020603050405020304" pitchFamily="18" charset="0"/>
            </a:endParaRPr>
          </a:p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C</a:t>
            </a:r>
            <a:r>
              <a:rPr lang="en-US" altLang="zh-CN" sz="2400" b="1" dirty="0">
                <a:latin typeface="Times New Roman" panose="02020603050405020304" pitchFamily="18" charset="0"/>
              </a:rPr>
              <a:t>. running; to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see          D. ran; seeing</a:t>
            </a:r>
          </a:p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4. Sarah, you’d better drink more water after ___for such a long time.</a:t>
            </a:r>
            <a:r>
              <a:rPr lang="en-US" altLang="zh-CN" sz="2400" b="1" dirty="0">
                <a:latin typeface="Times New Roman" panose="02020603050405020304" pitchFamily="18" charset="0"/>
              </a:rPr>
              <a:t>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【2015 </a:t>
            </a:r>
            <a:r>
              <a:rPr lang="zh-CN" altLang="en-US" sz="2400" b="1" dirty="0" smtClean="0">
                <a:latin typeface="Times New Roman" panose="02020603050405020304" pitchFamily="18" charset="0"/>
              </a:rPr>
              <a:t>广州市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】</a:t>
            </a:r>
          </a:p>
          <a:p>
            <a:r>
              <a:rPr lang="en-US" altLang="zh-CN" sz="2400" b="1" dirty="0" smtClean="0">
                <a:latin typeface="Times New Roman" panose="02020603050405020304" pitchFamily="18" charset="0"/>
              </a:rPr>
              <a:t>A. run      B. runs      C. to run      </a:t>
            </a:r>
            <a:r>
              <a:rPr lang="en-US" altLang="zh-CN" sz="2400" b="1" dirty="0" err="1" smtClean="0">
                <a:latin typeface="Times New Roman" panose="02020603050405020304" pitchFamily="18" charset="0"/>
              </a:rPr>
              <a:t>D.running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endParaRPr lang="en-US" altLang="zh-CN" sz="2400" b="1" dirty="0">
              <a:latin typeface="Times New Roman" panose="02020603050405020304" pitchFamily="18" charset="0"/>
            </a:endParaRPr>
          </a:p>
          <a:p>
            <a:pPr marL="342900" indent="-342900">
              <a:buAutoNum type="alphaUcPeriod"/>
            </a:pPr>
            <a:endParaRPr lang="en-US" altLang="zh-CN" b="1" dirty="0">
              <a:latin typeface="Times New Roman" panose="02020603050405020304" pitchFamily="18" charset="0"/>
            </a:endParaRPr>
          </a:p>
          <a:p>
            <a:endParaRPr lang="en-US" altLang="zh-CN" b="1" dirty="0">
              <a:latin typeface="Times New Roman" panose="02020603050405020304" pitchFamily="18" charset="0"/>
            </a:endParaRPr>
          </a:p>
        </p:txBody>
      </p:sp>
      <p:sp>
        <p:nvSpPr>
          <p:cNvPr id="5" name="笑脸 4"/>
          <p:cNvSpPr/>
          <p:nvPr/>
        </p:nvSpPr>
        <p:spPr>
          <a:xfrm>
            <a:off x="1129880" y="3501008"/>
            <a:ext cx="360040" cy="225609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5292861" y="4509120"/>
            <a:ext cx="431527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20115" y="332105"/>
            <a:ext cx="45885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中考链接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" y="0"/>
            <a:ext cx="914976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3302" y="1628800"/>
            <a:ext cx="69870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5</a:t>
            </a:r>
            <a:r>
              <a:rPr lang="en-US" altLang="zh-CN" sz="2400" b="1" dirty="0" smtClean="0"/>
              <a:t>. Kevin is looking forward to ______ his family this Christmas. He hasn’t been home for the holiday in years!</a:t>
            </a:r>
            <a:r>
              <a:rPr lang="en-US" altLang="zh-CN" sz="2400" b="1" dirty="0">
                <a:latin typeface="Times New Roman" panose="02020603050405020304" pitchFamily="18" charset="0"/>
              </a:rPr>
              <a:t> 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【2019</a:t>
            </a:r>
            <a:r>
              <a:rPr lang="zh-CN" altLang="en-US" sz="2400" b="1" dirty="0" smtClean="0">
                <a:latin typeface="Times New Roman" panose="02020603050405020304" pitchFamily="18" charset="0"/>
              </a:rPr>
              <a:t>东莞一模</a:t>
            </a:r>
            <a:r>
              <a:rPr lang="zh-CN" altLang="en-US" sz="2400" b="1" dirty="0">
                <a:latin typeface="Times New Roman" panose="02020603050405020304" pitchFamily="18" charset="0"/>
              </a:rPr>
              <a:t>改编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】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isit    B. visited     C. visiting   D. visits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笑脸 4"/>
          <p:cNvSpPr/>
          <p:nvPr/>
        </p:nvSpPr>
        <p:spPr>
          <a:xfrm>
            <a:off x="3887924" y="2756193"/>
            <a:ext cx="360040" cy="47908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20115" y="332105"/>
            <a:ext cx="45885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中考链接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" y="0"/>
            <a:ext cx="914976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3302" y="1628800"/>
            <a:ext cx="6264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400" b="1" dirty="0">
              <a:latin typeface="Times New Roman" panose="02020603050405020304" pitchFamily="18" charset="0"/>
            </a:endParaRPr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2875574" y="2967335"/>
            <a:ext cx="3392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</a:t>
            </a:r>
            <a:r>
              <a:rPr lang="en-US" altLang="zh-CN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hank you!</a:t>
            </a:r>
            <a:endParaRPr lang="zh-CN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1782</Words>
  <Application>Microsoft Office PowerPoint</Application>
  <PresentationFormat>全屏显示(4:3)</PresentationFormat>
  <Paragraphs>240</Paragraphs>
  <Slides>28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Fill in the blanks with the proper forms.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tan</dc:creator>
  <cp:lastModifiedBy>Windows 用户</cp:lastModifiedBy>
  <cp:revision>51</cp:revision>
  <dcterms:created xsi:type="dcterms:W3CDTF">2019-11-28T12:48:00Z</dcterms:created>
  <dcterms:modified xsi:type="dcterms:W3CDTF">2021-03-11T01:45:21Z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